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6" r:id="rId1"/>
  </p:sldMasterIdLst>
  <p:notesMasterIdLst>
    <p:notesMasterId r:id="rId37"/>
  </p:notesMasterIdLst>
  <p:handoutMasterIdLst>
    <p:handoutMasterId r:id="rId38"/>
  </p:handoutMasterIdLst>
  <p:sldIdLst>
    <p:sldId id="256" r:id="rId2"/>
    <p:sldId id="300" r:id="rId3"/>
    <p:sldId id="301" r:id="rId4"/>
    <p:sldId id="260" r:id="rId5"/>
    <p:sldId id="340" r:id="rId6"/>
    <p:sldId id="268" r:id="rId7"/>
    <p:sldId id="259" r:id="rId8"/>
    <p:sldId id="265" r:id="rId9"/>
    <p:sldId id="266" r:id="rId10"/>
    <p:sldId id="316" r:id="rId11"/>
    <p:sldId id="270" r:id="rId12"/>
    <p:sldId id="345" r:id="rId13"/>
    <p:sldId id="269" r:id="rId14"/>
    <p:sldId id="272" r:id="rId15"/>
    <p:sldId id="322" r:id="rId16"/>
    <p:sldId id="274" r:id="rId17"/>
    <p:sldId id="275" r:id="rId18"/>
    <p:sldId id="323" r:id="rId19"/>
    <p:sldId id="280" r:id="rId20"/>
    <p:sldId id="281" r:id="rId21"/>
    <p:sldId id="282" r:id="rId22"/>
    <p:sldId id="306" r:id="rId23"/>
    <p:sldId id="307" r:id="rId24"/>
    <p:sldId id="332" r:id="rId25"/>
    <p:sldId id="329" r:id="rId26"/>
    <p:sldId id="261" r:id="rId27"/>
    <p:sldId id="336" r:id="rId28"/>
    <p:sldId id="310" r:id="rId29"/>
    <p:sldId id="313" r:id="rId30"/>
    <p:sldId id="312" r:id="rId31"/>
    <p:sldId id="350" r:id="rId32"/>
    <p:sldId id="353" r:id="rId33"/>
    <p:sldId id="327" r:id="rId34"/>
    <p:sldId id="264" r:id="rId35"/>
    <p:sldId id="338" r:id="rId36"/>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pitchFamily="34" charset="0"/>
      </a:defRPr>
    </a:lvl1pPr>
    <a:lvl2pPr marL="457200" algn="l" rtl="0" fontAlgn="base">
      <a:spcBef>
        <a:spcPct val="0"/>
      </a:spcBef>
      <a:spcAft>
        <a:spcPct val="0"/>
      </a:spcAft>
      <a:defRPr kern="1200">
        <a:solidFill>
          <a:schemeClr val="tx1"/>
        </a:solidFill>
        <a:latin typeface="Tahoma" pitchFamily="34" charset="0"/>
        <a:ea typeface="+mn-ea"/>
        <a:cs typeface="Arial" pitchFamily="34" charset="0"/>
      </a:defRPr>
    </a:lvl2pPr>
    <a:lvl3pPr marL="914400" algn="l" rtl="0" fontAlgn="base">
      <a:spcBef>
        <a:spcPct val="0"/>
      </a:spcBef>
      <a:spcAft>
        <a:spcPct val="0"/>
      </a:spcAft>
      <a:defRPr kern="1200">
        <a:solidFill>
          <a:schemeClr val="tx1"/>
        </a:solidFill>
        <a:latin typeface="Tahoma" pitchFamily="34" charset="0"/>
        <a:ea typeface="+mn-ea"/>
        <a:cs typeface="Arial" pitchFamily="34" charset="0"/>
      </a:defRPr>
    </a:lvl3pPr>
    <a:lvl4pPr marL="1371600" algn="l" rtl="0" fontAlgn="base">
      <a:spcBef>
        <a:spcPct val="0"/>
      </a:spcBef>
      <a:spcAft>
        <a:spcPct val="0"/>
      </a:spcAft>
      <a:defRPr kern="1200">
        <a:solidFill>
          <a:schemeClr val="tx1"/>
        </a:solidFill>
        <a:latin typeface="Tahoma" pitchFamily="34" charset="0"/>
        <a:ea typeface="+mn-ea"/>
        <a:cs typeface="Arial" pitchFamily="34" charset="0"/>
      </a:defRPr>
    </a:lvl4pPr>
    <a:lvl5pPr marL="1828800" algn="l" rtl="0" fontAlgn="base">
      <a:spcBef>
        <a:spcPct val="0"/>
      </a:spcBef>
      <a:spcAft>
        <a:spcPct val="0"/>
      </a:spcAft>
      <a:defRPr kern="1200">
        <a:solidFill>
          <a:schemeClr val="tx1"/>
        </a:solidFill>
        <a:latin typeface="Tahoma" pitchFamily="34" charset="0"/>
        <a:ea typeface="+mn-ea"/>
        <a:cs typeface="Arial" pitchFamily="34" charset="0"/>
      </a:defRPr>
    </a:lvl5pPr>
    <a:lvl6pPr marL="2286000" algn="l" defTabSz="914400" rtl="0" eaLnBrk="1" latinLnBrk="0" hangingPunct="1">
      <a:defRPr kern="1200">
        <a:solidFill>
          <a:schemeClr val="tx1"/>
        </a:solidFill>
        <a:latin typeface="Tahoma" pitchFamily="34" charset="0"/>
        <a:ea typeface="+mn-ea"/>
        <a:cs typeface="Arial" pitchFamily="34" charset="0"/>
      </a:defRPr>
    </a:lvl6pPr>
    <a:lvl7pPr marL="2743200" algn="l" defTabSz="914400" rtl="0" eaLnBrk="1" latinLnBrk="0" hangingPunct="1">
      <a:defRPr kern="1200">
        <a:solidFill>
          <a:schemeClr val="tx1"/>
        </a:solidFill>
        <a:latin typeface="Tahoma" pitchFamily="34" charset="0"/>
        <a:ea typeface="+mn-ea"/>
        <a:cs typeface="Arial" pitchFamily="34" charset="0"/>
      </a:defRPr>
    </a:lvl7pPr>
    <a:lvl8pPr marL="3200400" algn="l" defTabSz="914400" rtl="0" eaLnBrk="1" latinLnBrk="0" hangingPunct="1">
      <a:defRPr kern="1200">
        <a:solidFill>
          <a:schemeClr val="tx1"/>
        </a:solidFill>
        <a:latin typeface="Tahoma" pitchFamily="34" charset="0"/>
        <a:ea typeface="+mn-ea"/>
        <a:cs typeface="Arial" pitchFamily="34" charset="0"/>
      </a:defRPr>
    </a:lvl8pPr>
    <a:lvl9pPr marL="3657600" algn="l" defTabSz="914400" rtl="0" eaLnBrk="1" latinLnBrk="0" hangingPunct="1">
      <a:defRPr kern="1200">
        <a:solidFill>
          <a:schemeClr val="tx1"/>
        </a:solidFill>
        <a:latin typeface="Tahoma"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24AA"/>
    <a:srgbClr val="B2C61E"/>
    <a:srgbClr val="3AAA4A"/>
    <a:srgbClr val="00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749" autoAdjust="0"/>
    <p:restoredTop sz="75035" autoAdjust="0"/>
  </p:normalViewPr>
  <p:slideViewPr>
    <p:cSldViewPr>
      <p:cViewPr>
        <p:scale>
          <a:sx n="125" d="100"/>
          <a:sy n="125" d="100"/>
        </p:scale>
        <p:origin x="-1986" y="-52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25" d="100"/>
        <a:sy n="125" d="100"/>
      </p:scale>
      <p:origin x="0" y="0"/>
    </p:cViewPr>
  </p:sorterViewPr>
  <p:gridSpacing cx="57607" cy="5760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441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endParaRPr lang="en-US"/>
          </a:p>
        </p:txBody>
      </p:sp>
      <p:sp>
        <p:nvSpPr>
          <p:cNvPr id="444419"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endParaRPr lang="en-US"/>
          </a:p>
        </p:txBody>
      </p:sp>
      <p:sp>
        <p:nvSpPr>
          <p:cNvPr id="444420"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endParaRPr lang="en-US"/>
          </a:p>
        </p:txBody>
      </p:sp>
      <p:sp>
        <p:nvSpPr>
          <p:cNvPr id="444421"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fld id="{A47E66EC-B128-46FC-B2BE-8D43182F17FD}" type="slidenum">
              <a:rPr lang="en-US"/>
              <a:pPr/>
              <a:t>‹#›</a:t>
            </a:fld>
            <a:endParaRPr lang="en-US"/>
          </a:p>
        </p:txBody>
      </p:sp>
    </p:spTree>
    <p:extLst>
      <p:ext uri="{BB962C8B-B14F-4D97-AF65-F5344CB8AC3E}">
        <p14:creationId xmlns:p14="http://schemas.microsoft.com/office/powerpoint/2010/main" val="3948112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endParaRPr lang="en-US"/>
          </a:p>
        </p:txBody>
      </p:sp>
      <p:sp>
        <p:nvSpPr>
          <p:cNvPr id="13315" name="Rectangle 1027"/>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endParaRPr lang="en-US"/>
          </a:p>
        </p:txBody>
      </p:sp>
      <p:sp>
        <p:nvSpPr>
          <p:cNvPr id="13316" name="Rectangle 1028"/>
          <p:cNvSpPr>
            <a:spLocks noRo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1029"/>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318" name="Rectangle 1030"/>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endParaRPr lang="en-US"/>
          </a:p>
        </p:txBody>
      </p:sp>
      <p:sp>
        <p:nvSpPr>
          <p:cNvPr id="13319" name="Rectangle 1031"/>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fld id="{30F489E3-B1D1-487F-90EF-48615ADAF263}" type="slidenum">
              <a:rPr lang="en-US"/>
              <a:pPr/>
              <a:t>‹#›</a:t>
            </a:fld>
            <a:endParaRPr lang="en-US"/>
          </a:p>
        </p:txBody>
      </p:sp>
    </p:spTree>
    <p:extLst>
      <p:ext uri="{BB962C8B-B14F-4D97-AF65-F5344CB8AC3E}">
        <p14:creationId xmlns:p14="http://schemas.microsoft.com/office/powerpoint/2010/main" val="298289880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6111BC7-E278-40B3-B38C-0090F97A03B7}" type="slidenum">
              <a:rPr lang="en-US"/>
              <a:pPr/>
              <a:t>1</a:t>
            </a:fld>
            <a:endParaRPr lang="en-US"/>
          </a:p>
        </p:txBody>
      </p:sp>
      <p:sp>
        <p:nvSpPr>
          <p:cNvPr id="403458" name="Rectangle 1026"/>
          <p:cNvSpPr>
            <a:spLocks noRot="1" noChangeArrowheads="1" noTextEdit="1"/>
          </p:cNvSpPr>
          <p:nvPr>
            <p:ph type="sldImg"/>
          </p:nvPr>
        </p:nvSpPr>
        <p:spPr>
          <a:ln/>
        </p:spPr>
      </p:sp>
      <p:sp>
        <p:nvSpPr>
          <p:cNvPr id="40345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BB28AE9-8E31-41C7-9625-9FC3C978AB0D}" type="slidenum">
              <a:rPr lang="en-US"/>
              <a:pPr/>
              <a:t>10</a:t>
            </a:fld>
            <a:endParaRPr lang="en-US"/>
          </a:p>
        </p:txBody>
      </p:sp>
      <p:sp>
        <p:nvSpPr>
          <p:cNvPr id="448514" name="Rectangle 2"/>
          <p:cNvSpPr>
            <a:spLocks noRot="1"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a:t>We’ll start our discussion with Geometry Images of Gu et al.</a:t>
            </a:r>
          </a:p>
          <a:p>
            <a:r>
              <a:rPr lang="en-US"/>
              <a:t>They take a 2D manifold embedded in 3D space and parametrizing it onto the unit square</a:t>
            </a:r>
          </a:p>
          <a:p>
            <a:r>
              <a:rPr lang="en-US"/>
              <a:t>This involves 3 steps:</a:t>
            </a:r>
          </a:p>
          <a:p>
            <a:r>
              <a:rPr lang="en-US"/>
              <a:t>First cutting the manifold which essential defines the boundary of the square</a:t>
            </a:r>
          </a:p>
          <a:p>
            <a:r>
              <a:rPr lang="en-US"/>
              <a:t>Second, defining the parametrization which defines the interior of the square</a:t>
            </a:r>
          </a:p>
          <a:p>
            <a:r>
              <a:rPr lang="en-US"/>
              <a:t>Lastly, rasterizing and scan converting the geometry and all other sideband information (textures, normals…) and applying compression to it.</a:t>
            </a:r>
          </a:p>
          <a:p>
            <a:endParaRPr lang="en-US"/>
          </a:p>
          <a:p>
            <a:r>
              <a:rPr lang="en-US"/>
              <a:t>I will first discuss parametrization and then come back to cutting.</a:t>
            </a:r>
          </a:p>
          <a:p>
            <a:endParaRPr lang="en-US"/>
          </a:p>
          <a:p>
            <a:r>
              <a:rPr lang="en-US"/>
              <a:t>The surface may be closed.</a:t>
            </a:r>
          </a:p>
          <a:p>
            <a:r>
              <a:rPr lang="en-US"/>
              <a:t>We produce sideband information from the cutting to generate a 3D surface from a manifold</a:t>
            </a:r>
          </a:p>
          <a:p>
            <a:r>
              <a:rPr lang="en-US"/>
              <a:t>We’ll explain parametrization first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24E8675-E33B-42D7-9212-AE51F61AC438}" type="slidenum">
              <a:rPr lang="en-US"/>
              <a:pPr/>
              <a:t>11</a:t>
            </a:fld>
            <a:endParaRPr lang="en-US"/>
          </a:p>
        </p:txBody>
      </p:sp>
      <p:sp>
        <p:nvSpPr>
          <p:cNvPr id="394242" name="Rectangle 2"/>
          <p:cNvSpPr>
            <a:spLocks noRot="1" noChangeArrowheads="1" noTextEdit="1"/>
          </p:cNvSpPr>
          <p:nvPr>
            <p:ph type="sldImg"/>
          </p:nvPr>
        </p:nvSpPr>
        <p:spPr>
          <a:ln/>
        </p:spPr>
      </p:sp>
      <p:sp>
        <p:nvSpPr>
          <p:cNvPr id="394243" name="Rectangle 3"/>
          <p:cNvSpPr>
            <a:spLocks noGrp="1" noChangeArrowheads="1"/>
          </p:cNvSpPr>
          <p:nvPr>
            <p:ph type="body" idx="1"/>
          </p:nvPr>
        </p:nvSpPr>
        <p:spPr/>
        <p:txBody>
          <a:bodyPr/>
          <a:lstStyle/>
          <a:p>
            <a:r>
              <a:rPr lang="en-US"/>
              <a:t>Once you defined the cut and the boundary there are many ways to parametrize the interior:</a:t>
            </a:r>
          </a:p>
          <a:p>
            <a:r>
              <a:rPr lang="en-US"/>
              <a:t>The classic approach is the conformal mapping which preserves the angles and shape of the original triangles.  The problem with this approach is that triangles may map into really small triangles in the parametrization, large portion of the surface may map to  a small area in the parametrization, leading to undersamping.</a:t>
            </a:r>
          </a:p>
          <a:p>
            <a:endParaRPr lang="en-US"/>
          </a:p>
          <a:p>
            <a:r>
              <a:rPr lang="en-US"/>
              <a:t>An obvious alternative one may consider is an area preserving mapping which can be achieved for any mesh.  The problem with this approach, is that a given triangle in order to preserve the area a triangle may be mapped to a long skinny triangle in the parametrization which will lead to non-uniform sampling of the surface.</a:t>
            </a:r>
          </a:p>
          <a:p>
            <a:endParaRPr lang="en-US"/>
          </a:p>
          <a:p>
            <a:r>
              <a:rPr lang="en-US"/>
              <a:t>Ideally we would like a parametrization that is both shape preserving and area preserving.  This is the classical mapmakers problem, generating a map that preserves both angles and areas.</a:t>
            </a:r>
          </a:p>
          <a:p>
            <a:endParaRPr lang="en-US"/>
          </a:p>
          <a:p>
            <a:r>
              <a:rPr lang="en-US"/>
              <a:t>Instead we are going use a newly defined parametrization by Sander called minimal stretch.</a:t>
            </a:r>
          </a:p>
          <a:p>
            <a:r>
              <a:rPr lang="en-US"/>
              <a:t>This parametrization directly tries to maintain uniform sampling in the parameter space and on the surface.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19631DC-9863-4311-BB8C-B7E52CDF68D3}" type="slidenum">
              <a:rPr lang="en-US"/>
              <a:pPr/>
              <a:t>13</a:t>
            </a:fld>
            <a:endParaRPr lang="en-US"/>
          </a:p>
        </p:txBody>
      </p:sp>
      <p:sp>
        <p:nvSpPr>
          <p:cNvPr id="48130" name="Rectangle 2"/>
          <p:cNvSpPr>
            <a:spLocks noRo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a:t>a for genus 0 object a minimal cut is any edge</a:t>
            </a:r>
          </a:p>
          <a:p>
            <a:r>
              <a:rPr lang="en-US"/>
              <a:t>For arbitrary genus n-object we need 2n cuts to develop it onto a disc.</a:t>
            </a:r>
          </a:p>
          <a:p>
            <a:r>
              <a:rPr lang="en-US"/>
              <a:t>Details of that are available on Gu’s dissertation.</a:t>
            </a:r>
          </a:p>
          <a:p>
            <a:r>
              <a:rPr lang="en-US"/>
              <a:t>We’ll focus on genus 0 objects.</a:t>
            </a:r>
          </a:p>
          <a:p>
            <a:endParaRPr lang="en-US"/>
          </a:p>
          <a:p>
            <a:r>
              <a:rPr lang="en-US"/>
              <a:t>If use a small cut, it will force a large region of the surface to be mapped to a small area in the parametrization, thus making the geometric-stretch metric in that area bad.</a:t>
            </a:r>
          </a:p>
          <a:p>
            <a:r>
              <a:rPr lang="en-US"/>
              <a:t>We can improve the cut by expanding the cut into these small undersampled areas in an effort to reduce the global minimal stretch metric.</a:t>
            </a:r>
          </a:p>
          <a:p>
            <a:endParaRPr lang="en-US"/>
          </a:p>
          <a:p>
            <a:r>
              <a:rPr lang="en-US"/>
              <a:t>Gu describes a greedy algorithm for this approach, it introduces cuts until the average distortion does not improve</a:t>
            </a:r>
          </a:p>
          <a:p>
            <a:endParaRPr lang="en-US"/>
          </a:p>
          <a:p>
            <a:r>
              <a:rPr lang="en-US"/>
              <a:t>In the context of the Geometry Images paper, this was done for a single mesh.  For our purposes we have to extend this technique to handle a  time sequence of meshes undergoing arbitrary changes in shape.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8DB8AD-C84C-4C92-95A4-BF6A47514C01}" type="slidenum">
              <a:rPr lang="en-US"/>
              <a:pPr/>
              <a:t>14</a:t>
            </a:fld>
            <a:endParaRPr lang="en-US"/>
          </a:p>
        </p:txBody>
      </p:sp>
      <p:sp>
        <p:nvSpPr>
          <p:cNvPr id="449538" name="Rectangle 2"/>
          <p:cNvSpPr>
            <a:spLocks noRo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a:t>In my research I explored applying a different cut to each frame in the animation.  </a:t>
            </a:r>
          </a:p>
          <a:p>
            <a:r>
              <a:rPr lang="en-US"/>
              <a:t>The problem of applying a different cut is that it changes the parametrization and cannot take adequate advantage of the temporal coherence.</a:t>
            </a:r>
          </a:p>
          <a:p>
            <a:endParaRPr lang="en-US"/>
          </a:p>
          <a:p>
            <a:r>
              <a:rPr lang="en-US"/>
              <a:t>I explored different cut on different frames but this does not lead to good compression and results in a new parametrization for every frame it  disallows the reuse of sideband data such as textures and normals…</a:t>
            </a:r>
          </a:p>
          <a:p>
            <a:endParaRPr lang="en-US"/>
          </a:p>
          <a:p>
            <a:r>
              <a:rPr lang="en-US"/>
              <a:t>The problem for animated meshes is how to select </a:t>
            </a:r>
          </a:p>
          <a:p>
            <a:r>
              <a:rPr lang="en-US"/>
              <a:t>Disadvantages:</a:t>
            </a:r>
          </a:p>
          <a:p>
            <a:pPr lvl="1"/>
            <a:r>
              <a:rPr lang="en-US" sz="1000"/>
              <a:t>No temporal coherency</a:t>
            </a:r>
          </a:p>
          <a:p>
            <a:pPr lvl="1"/>
            <a:r>
              <a:rPr lang="en-US" sz="1000"/>
              <a:t>Not good for textures</a:t>
            </a:r>
          </a:p>
          <a:p>
            <a:pPr lvl="1"/>
            <a:r>
              <a:rPr lang="en-US" sz="1000"/>
              <a:t>Low compression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1D9E819-7069-4430-B48B-B68AF27DED26}" type="slidenum">
              <a:rPr lang="en-US"/>
              <a:pPr/>
              <a:t>15</a:t>
            </a:fld>
            <a:endParaRPr lang="en-US"/>
          </a:p>
        </p:txBody>
      </p:sp>
      <p:sp>
        <p:nvSpPr>
          <p:cNvPr id="407554" name="Rectangle 2"/>
          <p:cNvSpPr>
            <a:spLocks noRo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a:p>
          <a:p>
            <a:r>
              <a:rPr lang="en-US"/>
              <a:t>We come the conclusion that we want a single cut and parametrization for every frame.</a:t>
            </a:r>
          </a:p>
          <a:p>
            <a:r>
              <a:rPr lang="en-US"/>
              <a:t>The advantage of this is that the same  point on the surface corresponds to the same point in the parametrization even if the point moves.</a:t>
            </a:r>
          </a:p>
          <a:p>
            <a:endParaRPr lang="en-US"/>
          </a:p>
          <a:p>
            <a:r>
              <a:rPr lang="en-US"/>
              <a:t>Reusing texture maps, normal maps, material id…</a:t>
            </a:r>
          </a:p>
          <a:p>
            <a:r>
              <a:rPr lang="en-US"/>
              <a:t>Applying temporal techniques</a:t>
            </a:r>
          </a:p>
          <a:p>
            <a:endParaRPr lang="en-US"/>
          </a:p>
          <a:p>
            <a:r>
              <a:rPr lang="en-US"/>
              <a:t>But what cut and parametrization to use?</a:t>
            </a:r>
          </a:p>
          <a:p>
            <a:endParaRPr lang="en-US"/>
          </a:p>
          <a:p>
            <a:r>
              <a:rPr lang="en-US"/>
              <a:t>Switching between parametrizations and/or textures can lead to “slippage” and/or popping. Can’t reuse other attributes that remain the same like material id and lighting coefficients.  Can’t reuse sideband data.</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F4F91AC-DD31-4A66-8CB6-CED0456F261A}" type="slidenum">
              <a:rPr lang="en-US"/>
              <a:pPr/>
              <a:t>16</a:t>
            </a:fld>
            <a:endParaRPr lang="en-US"/>
          </a:p>
        </p:txBody>
      </p:sp>
      <p:sp>
        <p:nvSpPr>
          <p:cNvPr id="450562" name="Rectangle 2"/>
          <p:cNvSpPr>
            <a:spLocks noRot="1" noChangeArrowheads="1" noTextEdit="1"/>
          </p:cNvSpPr>
          <p:nvPr>
            <p:ph type="sldImg"/>
          </p:nvPr>
        </p:nvSpPr>
        <p:spPr>
          <a:ln/>
        </p:spPr>
      </p:sp>
      <p:sp>
        <p:nvSpPr>
          <p:cNvPr id="450563" name="Rectangle 3"/>
          <p:cNvSpPr>
            <a:spLocks noGrp="1" noChangeArrowheads="1"/>
          </p:cNvSpPr>
          <p:nvPr>
            <p:ph type="body" idx="1"/>
          </p:nvPr>
        </p:nvSpPr>
        <p:spPr/>
        <p:txBody>
          <a:bodyPr/>
          <a:lstStyle/>
          <a:p>
            <a:r>
              <a:rPr lang="en-US"/>
              <a:t>How to pick the cut to minimize the overall geometric stretch.</a:t>
            </a:r>
          </a:p>
          <a:p>
            <a:endParaRPr lang="en-US"/>
          </a:p>
          <a:p>
            <a:r>
              <a:rPr lang="en-US"/>
              <a:t>Imagine this area three different frames of an animation, there is a protrusion that develops on the sphere, it becomes a sphere and then two new protrusions at a different location develop on the sphere.</a:t>
            </a:r>
          </a:p>
          <a:p>
            <a:endParaRPr lang="en-US"/>
          </a:p>
          <a:p>
            <a:r>
              <a:rPr lang="en-US"/>
              <a:t>No cut looking a single frame can assure a minimize the overall geometric stretch.  If we use the cut from any one frame we will  miss a protrusion on another frame…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17D04DC-B5C2-42EB-B5B3-0999D65B76F8}" type="slidenum">
              <a:rPr lang="en-US"/>
              <a:pPr/>
              <a:t>17</a:t>
            </a:fld>
            <a:endParaRPr lang="en-US"/>
          </a:p>
        </p:txBody>
      </p:sp>
      <p:sp>
        <p:nvSpPr>
          <p:cNvPr id="451586" name="Rectangle 2"/>
          <p:cNvSpPr>
            <a:spLocks noRot="1" noChangeArrowheads="1" noTextEdit="1"/>
          </p:cNvSpPr>
          <p:nvPr>
            <p:ph type="sldImg"/>
          </p:nvPr>
        </p:nvSpPr>
        <p:spPr>
          <a:ln/>
        </p:spPr>
      </p:sp>
      <p:sp>
        <p:nvSpPr>
          <p:cNvPr id="451587" name="Rectangle 3"/>
          <p:cNvSpPr>
            <a:spLocks noGrp="1" noChangeArrowheads="1"/>
          </p:cNvSpPr>
          <p:nvPr>
            <p:ph type="body" idx="1"/>
          </p:nvPr>
        </p:nvSpPr>
        <p:spPr/>
        <p:txBody>
          <a:bodyPr/>
          <a:lstStyle/>
          <a:p>
            <a:r>
              <a:rPr lang="en-US"/>
              <a:t>WHAT Out solution is a global cut that considers every frame, and introduce cuts at various places in order to assure uniform sampling throughout the animation.</a:t>
            </a:r>
          </a:p>
          <a:p>
            <a:endParaRPr lang="en-US"/>
          </a:p>
          <a:p>
            <a:r>
              <a:rPr lang="en-US"/>
              <a:t>Here we show the application of cut to the frames of the animation that have protrusions.  It does not reach the areas with protrusions on frame 3.  </a:t>
            </a:r>
          </a:p>
          <a:p>
            <a:endParaRPr lang="en-US"/>
          </a:p>
          <a:p>
            <a:r>
              <a:rPr lang="en-US"/>
              <a:t>Below we have the global cut which considers all the frames, it reaches the protrusions in all the frames.</a:t>
            </a:r>
          </a:p>
          <a:p>
            <a:endParaRPr lang="en-US"/>
          </a:p>
          <a:p>
            <a:r>
              <a:rPr lang="en-US"/>
              <a:t>Now we show how the global cut is computed.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64F3ACB-F4CC-4872-9807-8675D15DE178}" type="slidenum">
              <a:rPr lang="en-US"/>
              <a:pPr/>
              <a:t>18</a:t>
            </a:fld>
            <a:endParaRPr lang="en-US"/>
          </a:p>
        </p:txBody>
      </p:sp>
      <p:sp>
        <p:nvSpPr>
          <p:cNvPr id="452610" name="Rectangle 2"/>
          <p:cNvSpPr>
            <a:spLocks noRot="1" noChangeArrowheads="1" noTextEdit="1"/>
          </p:cNvSpPr>
          <p:nvPr>
            <p:ph type="sldImg"/>
          </p:nvPr>
        </p:nvSpPr>
        <p:spPr>
          <a:ln/>
        </p:spPr>
      </p:sp>
      <p:sp>
        <p:nvSpPr>
          <p:cNvPr id="452611" name="Rectangle 3"/>
          <p:cNvSpPr>
            <a:spLocks noGrp="1" noChangeArrowheads="1"/>
          </p:cNvSpPr>
          <p:nvPr>
            <p:ph type="body" idx="1"/>
          </p:nvPr>
        </p:nvSpPr>
        <p:spPr/>
        <p:txBody>
          <a:bodyPr/>
          <a:lstStyle/>
          <a:p>
            <a:r>
              <a:rPr lang="en-US"/>
              <a:t>HOW</a:t>
            </a:r>
          </a:p>
          <a:p>
            <a:r>
              <a:rPr lang="en-US"/>
              <a:t>The cut used in Geometry Images only considers a single frame.  The global cutting algorithm is an extension of this approach which considers all the frames.</a:t>
            </a:r>
          </a:p>
          <a:p>
            <a:endParaRPr lang="en-US"/>
          </a:p>
          <a:p>
            <a:r>
              <a:rPr lang="en-US"/>
              <a:t>We apply the same cut to all frames of the animation and locate the face that has the average worst stretch and greedily insert a cut to that area.  We repeat this until we cannot improve the average over all frames of average stretch of each frame parametrization </a:t>
            </a:r>
          </a:p>
          <a:p>
            <a:endParaRPr lang="en-US"/>
          </a:p>
          <a:p>
            <a:r>
              <a:rPr lang="en-US"/>
              <a:t>Now what parametrization do we use for the animation?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2E05697-6433-4F8D-ABEB-95A59E0F4C85}" type="slidenum">
              <a:rPr lang="en-US"/>
              <a:pPr/>
              <a:t>19</a:t>
            </a:fld>
            <a:endParaRPr lang="en-US"/>
          </a:p>
        </p:txBody>
      </p:sp>
      <p:sp>
        <p:nvSpPr>
          <p:cNvPr id="453634" name="Rectangle 2"/>
          <p:cNvSpPr>
            <a:spLocks noRot="1" noChangeArrowheads="1" noTextEdit="1"/>
          </p:cNvSpPr>
          <p:nvPr>
            <p:ph type="sldImg"/>
          </p:nvPr>
        </p:nvSpPr>
        <p:spPr>
          <a:ln/>
        </p:spPr>
      </p:sp>
      <p:sp>
        <p:nvSpPr>
          <p:cNvPr id="453635" name="Rectangle 3"/>
          <p:cNvSpPr>
            <a:spLocks noGrp="1" noChangeArrowheads="1"/>
          </p:cNvSpPr>
          <p:nvPr>
            <p:ph type="body" idx="1"/>
          </p:nvPr>
        </p:nvSpPr>
        <p:spPr/>
        <p:txBody>
          <a:bodyPr/>
          <a:lstStyle/>
          <a:p>
            <a:r>
              <a:rPr lang="en-US"/>
              <a:t>How you select the appropriate parametrization for the entire animation</a:t>
            </a:r>
          </a:p>
          <a:p>
            <a:endParaRPr lang="en-US"/>
          </a:p>
          <a:p>
            <a:r>
              <a:rPr lang="en-US"/>
              <a:t>The ideal parametrization achieves good sampling on all frames, it has minimal average stretch over all frames.</a:t>
            </a:r>
          </a:p>
          <a:p>
            <a:endParaRPr lang="en-US"/>
          </a:p>
          <a:p>
            <a:r>
              <a:rPr lang="en-US"/>
              <a:t>There are two ways we can find this parametrization:</a:t>
            </a:r>
          </a:p>
          <a:p>
            <a:r>
              <a:rPr lang="en-US"/>
              <a:t>First, compute the parametrization for each frame individually and apply this to all other frames.  Very costly N^2</a:t>
            </a:r>
          </a:p>
          <a:p>
            <a:r>
              <a:rPr lang="en-US"/>
              <a:t>Second, we can modify the parametrization to integrate over all the faces over all the frames instead of simply over all the faces of a single frame.  </a:t>
            </a:r>
          </a:p>
          <a:p>
            <a:r>
              <a:rPr lang="en-US"/>
              <a:t>We explored both of these approaches, and surprisingly it was not always the case that the parametrization that minimizes the stretch over all the frames the that achieved the best reconstruction.  In fact, there were few cases where the parametrization derived from a single frame achieved the better reconstruction even though it did not have the best global sampling.  This is an open area for research.</a:t>
            </a:r>
          </a:p>
          <a:p>
            <a:endParaRPr lang="en-US"/>
          </a:p>
          <a:p>
            <a:r>
              <a:rPr lang="en-US"/>
              <a:t>There is not a globally optimal minimal stretch algorithm, the current algorithm is susceptible to local minima, and secondly having optimal sampling does not necessarily minimize the reconstruction error.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D39C361-7750-44CB-9044-885B81B90927}" type="slidenum">
              <a:rPr lang="en-US"/>
              <a:pPr/>
              <a:t>20</a:t>
            </a:fld>
            <a:endParaRPr lang="en-US"/>
          </a:p>
        </p:txBody>
      </p:sp>
      <p:sp>
        <p:nvSpPr>
          <p:cNvPr id="454658" name="Rectangle 2"/>
          <p:cNvSpPr>
            <a:spLocks noRot="1" noChangeArrowheads="1" noTextEdit="1"/>
          </p:cNvSpPr>
          <p:nvPr>
            <p:ph type="sldImg"/>
          </p:nvPr>
        </p:nvSpPr>
        <p:spPr>
          <a:ln/>
        </p:spPr>
      </p:sp>
      <p:sp>
        <p:nvSpPr>
          <p:cNvPr id="454659" name="Rectangle 3"/>
          <p:cNvSpPr>
            <a:spLocks noGrp="1" noChangeArrowheads="1"/>
          </p:cNvSpPr>
          <p:nvPr>
            <p:ph type="body" idx="1"/>
          </p:nvPr>
        </p:nvSpPr>
        <p:spPr/>
        <p:txBody>
          <a:bodyPr/>
          <a:lstStyle/>
          <a:p>
            <a:r>
              <a:rPr lang="en-US"/>
              <a:t>At this point we have covered how to compute the cut for the whole animation, and we pick the parametrization, and how the scan-conversion, using the parametrization to generate a geometry image works.  So now we have a sequence of images that are smooth and have correspondence.</a:t>
            </a:r>
          </a:p>
          <a:p>
            <a:endParaRPr lang="en-US"/>
          </a:p>
          <a:p>
            <a:r>
              <a:rPr lang="en-US"/>
              <a:t>The next step is how we compress them.  As in video we obtain compression from the redundancy that occurs both in space and in time.</a:t>
            </a:r>
          </a:p>
          <a:p>
            <a:endParaRPr lang="en-US"/>
          </a:p>
          <a:p>
            <a:r>
              <a:rPr lang="en-US"/>
              <a:t>Points in space are near each other, and points in time tend to be in the same location</a:t>
            </a:r>
          </a:p>
          <a:p>
            <a:endParaRPr lang="en-US"/>
          </a:p>
          <a:p>
            <a:r>
              <a:rPr lang="en-US"/>
              <a:t>Spatial compression: use wavelets</a:t>
            </a:r>
          </a:p>
          <a:p>
            <a:r>
              <a:rPr lang="en-US"/>
              <a:t>Transformations: Global Transformations, Local transformations…for local changes similar to motion compensation in standard video compression.</a:t>
            </a:r>
          </a:p>
          <a:p>
            <a:pPr lvl="2"/>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6EB0041-725E-46DE-969E-12631DE6BB79}" type="slidenum">
              <a:rPr lang="en-US"/>
              <a:pPr/>
              <a:t>2</a:t>
            </a:fld>
            <a:endParaRPr lang="en-US"/>
          </a:p>
        </p:txBody>
      </p:sp>
      <p:sp>
        <p:nvSpPr>
          <p:cNvPr id="371714" name="Rectangle 2"/>
          <p:cNvSpPr>
            <a:spLocks noRot="1" noChangeArrowheads="1" noTextEdit="1"/>
          </p:cNvSpPr>
          <p:nvPr>
            <p:ph type="sldImg"/>
          </p:nvPr>
        </p:nvSpPr>
        <p:spPr>
          <a:ln/>
        </p:spPr>
      </p:sp>
      <p:sp>
        <p:nvSpPr>
          <p:cNvPr id="371715" name="Rectangle 3"/>
          <p:cNvSpPr>
            <a:spLocks noGrp="1" noChangeArrowheads="1"/>
          </p:cNvSpPr>
          <p:nvPr>
            <p:ph type="body" idx="1"/>
          </p:nvPr>
        </p:nvSpPr>
        <p:spPr/>
        <p:txBody>
          <a:bodyPr/>
          <a:lstStyle/>
          <a:p>
            <a:r>
              <a:rPr lang="en-US"/>
              <a:t>People don’t realize how time consuming is the generation of these animations… </a:t>
            </a:r>
          </a:p>
          <a:p>
            <a:r>
              <a:rPr lang="en-US"/>
              <a:t>There are many sources 3d animations</a:t>
            </a:r>
          </a:p>
          <a:p>
            <a:r>
              <a:rPr lang="en-US"/>
              <a:t>Motion capture systems can be used to capture motion data from real actors</a:t>
            </a:r>
          </a:p>
          <a:p>
            <a:r>
              <a:rPr lang="en-US"/>
              <a:t>Sensor data can capture changes in the environment to be visualized with an animation</a:t>
            </a:r>
          </a:p>
          <a:p>
            <a:r>
              <a:rPr lang="en-US"/>
              <a:t>Skilled animators can generate animations by specifying keyframes and describing the motion between them.</a:t>
            </a:r>
          </a:p>
          <a:p>
            <a:r>
              <a:rPr lang="en-US"/>
              <a:t>They will also spend countless of hours tweaking the animations to obtain the exact behavior they want.</a:t>
            </a:r>
          </a:p>
          <a:p>
            <a:endParaRPr lang="en-US"/>
          </a:p>
          <a:p>
            <a:r>
              <a:rPr lang="en-US"/>
              <a:t>There is a lack of flexibility in communicating the resulting animations.</a:t>
            </a:r>
          </a:p>
          <a:p>
            <a:endParaRPr lang="en-US"/>
          </a:p>
          <a:p>
            <a:r>
              <a:rPr lang="en-US"/>
              <a:t>Motion capture: joint-angles, tag positions</a:t>
            </a:r>
          </a:p>
          <a:p>
            <a:r>
              <a:rPr lang="en-US"/>
              <a:t>Visual Hulls: sillouettes </a:t>
            </a:r>
          </a:p>
          <a:p>
            <a:r>
              <a:rPr lang="en-US"/>
              <a:t>Physical Simulations</a:t>
            </a:r>
          </a:p>
          <a:p>
            <a:r>
              <a:rPr lang="en-US"/>
              <a:t>Sensor Data: data</a:t>
            </a:r>
          </a:p>
          <a:p>
            <a:r>
              <a:rPr lang="en-US"/>
              <a:t>Skilled Animators: key-frames, interpolation functions</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4DA9836-FF8B-47B8-AAE1-A754AC73F834}" type="slidenum">
              <a:rPr lang="en-US"/>
              <a:pPr/>
              <a:t>21</a:t>
            </a:fld>
            <a:endParaRPr lang="en-US"/>
          </a:p>
        </p:txBody>
      </p:sp>
      <p:sp>
        <p:nvSpPr>
          <p:cNvPr id="455682" name="Rectangle 2"/>
          <p:cNvSpPr>
            <a:spLocks noRot="1" noChangeArrowheads="1" noTextEdit="1"/>
          </p:cNvSpPr>
          <p:nvPr>
            <p:ph type="sldImg"/>
          </p:nvPr>
        </p:nvSpPr>
        <p:spPr>
          <a:ln/>
        </p:spPr>
      </p:sp>
      <p:sp>
        <p:nvSpPr>
          <p:cNvPr id="455683" name="Rectangle 3"/>
          <p:cNvSpPr>
            <a:spLocks noGrp="1" noChangeArrowheads="1"/>
          </p:cNvSpPr>
          <p:nvPr>
            <p:ph type="body" idx="1"/>
          </p:nvPr>
        </p:nvSpPr>
        <p:spPr/>
        <p:txBody>
          <a:bodyPr/>
          <a:lstStyle/>
          <a:p>
            <a:r>
              <a:rPr lang="en-US"/>
              <a:t>This a basic delta encoder structure</a:t>
            </a:r>
          </a:p>
          <a:p>
            <a:r>
              <a:rPr lang="en-US"/>
              <a:t>In which frames in the future are encoded relative to frames in the past</a:t>
            </a:r>
          </a:p>
          <a:p>
            <a:r>
              <a:rPr lang="en-US"/>
              <a:t>This is probably the most efficient aspect of standard video encoding.</a:t>
            </a:r>
          </a:p>
          <a:p>
            <a:r>
              <a:rPr lang="en-US"/>
              <a:t>Rather than doing straight differencing in standard video, there is a motion compensation step to capture translation and changes in objects in time. </a:t>
            </a:r>
          </a:p>
          <a:p>
            <a:r>
              <a:rPr lang="en-US"/>
              <a:t>For geometry videos, rather than doing an exhaustive search for the best motion vector, we can solve in closed form for the best affine transformation between the two corresponding parts of the geometry.  By using a fixed parametrization, the same area in the parametrization in different frames corresponds to the same area in the surface regardless of how it has been deformed or moved.</a:t>
            </a:r>
          </a:p>
          <a:p>
            <a:endParaRPr lang="en-US"/>
          </a:p>
          <a:p>
            <a:r>
              <a:rPr lang="en-US"/>
              <a:t>We can use any transformation, ideally you want to match the one used to create the animation, but this sometimes can be hard and there are cases where no transformation was used in the case of sensor data.</a:t>
            </a:r>
          </a:p>
          <a:p>
            <a:endParaRPr lang="en-US"/>
          </a:p>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AB5BB29-F391-4A83-831E-382A57D9AAF3}" type="slidenum">
              <a:rPr lang="en-US"/>
              <a:pPr/>
              <a:t>22</a:t>
            </a:fld>
            <a:endParaRPr lang="en-US"/>
          </a:p>
        </p:txBody>
      </p:sp>
      <p:sp>
        <p:nvSpPr>
          <p:cNvPr id="429058" name="Rectangle 2"/>
          <p:cNvSpPr>
            <a:spLocks noRot="1" noChangeArrowheads="1" noTextEdit="1"/>
          </p:cNvSpPr>
          <p:nvPr>
            <p:ph type="sldImg"/>
          </p:nvPr>
        </p:nvSpPr>
        <p:spPr>
          <a:ln/>
        </p:spPr>
      </p:sp>
      <p:sp>
        <p:nvSpPr>
          <p:cNvPr id="429059" name="Rectangle 3"/>
          <p:cNvSpPr>
            <a:spLocks noGrp="1" noChangeArrowheads="1"/>
          </p:cNvSpPr>
          <p:nvPr>
            <p:ph type="body" idx="1"/>
          </p:nvPr>
        </p:nvSpPr>
        <p:spPr/>
        <p:txBody>
          <a:bodyPr/>
          <a:lstStyle/>
          <a:p>
            <a:r>
              <a:rPr lang="en-US"/>
              <a:t>Here is a global affine transformation between frame one and frame 2</a:t>
            </a:r>
          </a:p>
          <a:p>
            <a:r>
              <a:rPr lang="en-US"/>
              <a:t>Leg move back.</a:t>
            </a:r>
          </a:p>
          <a:p>
            <a:endParaRPr lang="en-US"/>
          </a:p>
          <a:p>
            <a:r>
              <a:rPr lang="en-US"/>
              <a:t>Show an example of a good approximation 2 original frames and one transformation.</a:t>
            </a:r>
          </a:p>
          <a:p>
            <a:r>
              <a:rPr lang="en-US"/>
              <a:t>Real frames key.6 and 7.  </a:t>
            </a:r>
          </a:p>
          <a:p>
            <a:r>
              <a:rPr lang="en-US"/>
              <a:t>But global transformation can be thrown off by changes in the bounding box. Still suprisingly the wavelet encoding can compensate for these changes.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F70C8F4-3DD0-4358-9594-947BA7309011}" type="slidenum">
              <a:rPr lang="en-US"/>
              <a:pPr/>
              <a:t>23</a:t>
            </a:fld>
            <a:endParaRPr lang="en-US"/>
          </a:p>
        </p:txBody>
      </p:sp>
      <p:sp>
        <p:nvSpPr>
          <p:cNvPr id="398338" name="Rectangle 2"/>
          <p:cNvSpPr>
            <a:spLocks noRot="1" noChangeArrowheads="1" noTextEdit="1"/>
          </p:cNvSpPr>
          <p:nvPr>
            <p:ph type="sldImg"/>
          </p:nvPr>
        </p:nvSpPr>
        <p:spPr>
          <a:ln/>
        </p:spPr>
      </p:sp>
      <p:sp>
        <p:nvSpPr>
          <p:cNvPr id="398339" name="Rectangle 3"/>
          <p:cNvSpPr>
            <a:spLocks noGrp="1" noChangeArrowheads="1"/>
          </p:cNvSpPr>
          <p:nvPr>
            <p:ph type="body" idx="1"/>
          </p:nvPr>
        </p:nvSpPr>
        <p:spPr/>
        <p:txBody>
          <a:bodyPr/>
          <a:lstStyle/>
          <a:p>
            <a:r>
              <a:rPr lang="en-US"/>
              <a:t>Show a case where it has a hard time, maybe snake.  Global will have a hard time capturing neck motion.</a:t>
            </a:r>
          </a:p>
          <a:p>
            <a:r>
              <a:rPr lang="en-US"/>
              <a:t>Snake key.4 and 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41A91F4-CE67-455D-A408-9BFD58D5EF58}" type="slidenum">
              <a:rPr lang="en-US"/>
              <a:pPr/>
              <a:t>24</a:t>
            </a:fld>
            <a:endParaRPr lang="en-US"/>
          </a:p>
        </p:txBody>
      </p:sp>
      <p:sp>
        <p:nvSpPr>
          <p:cNvPr id="431106" name="Rectangle 2"/>
          <p:cNvSpPr>
            <a:spLocks noChangeArrowheads="1" noTextEdit="1"/>
          </p:cNvSpPr>
          <p:nvPr>
            <p:ph type="sldImg"/>
          </p:nvPr>
        </p:nvSpPr>
        <p:spPr bwMode="auto">
          <a:xfrm>
            <a:off x="1257300" y="720725"/>
            <a:ext cx="4800600" cy="3600450"/>
          </a:xfrm>
          <a:prstGeom prst="rect">
            <a:avLst/>
          </a:prstGeom>
          <a:solidFill>
            <a:srgbClr val="FFFFFF"/>
          </a:solidFill>
          <a:ln>
            <a:solidFill>
              <a:srgbClr val="000000"/>
            </a:solidFill>
            <a:miter lim="800000"/>
            <a:headEnd/>
            <a:tailEnd/>
          </a:ln>
        </p:spPr>
      </p:sp>
      <p:sp>
        <p:nvSpPr>
          <p:cNvPr id="431107" name="Rectangle 3"/>
          <p:cNvSpPr>
            <a:spLocks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p:spPr>
        <p:txBody>
          <a:bodyPr lIns="96661" tIns="48331" rIns="96661" bIns="48331"/>
          <a:lstStyle/>
          <a:p>
            <a:r>
              <a:rPr lang="en-US"/>
              <a:t>Motion compensation is done at the block level.</a:t>
            </a:r>
          </a:p>
          <a:p>
            <a:r>
              <a:rPr lang="en-US"/>
              <a:t>Idea: break the geometry image into charts and work on charts separately, like MPEG </a:t>
            </a:r>
            <a:r>
              <a:rPr lang="en-US">
                <a:sym typeface="Wingdings" pitchFamily="2" charset="2"/>
              </a:rPr>
              <a:t> problem boundaries</a:t>
            </a:r>
          </a:p>
          <a:p>
            <a:r>
              <a:rPr lang="en-US">
                <a:sym typeface="Wingdings" pitchFamily="2" charset="2"/>
              </a:rPr>
              <a:t>The neck area is better.</a:t>
            </a:r>
          </a:p>
          <a:p>
            <a:r>
              <a:rPr lang="en-US">
                <a:sym typeface="Wingdings" pitchFamily="2" charset="2"/>
              </a:rPr>
              <a:t>Piece wise rigid body.  We choose square for simplicity and ease of processing.  A separation into “significant” parts would be more appropriate</a:t>
            </a:r>
          </a:p>
          <a:p>
            <a:r>
              <a:rPr lang="en-US"/>
              <a:t>Raw prediction without deltas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4036952-D7DD-408A-9081-D9A8C6C428F1}" type="slidenum">
              <a:rPr lang="en-US"/>
              <a:pPr/>
              <a:t>25</a:t>
            </a:fld>
            <a:endParaRPr lang="en-US"/>
          </a:p>
        </p:txBody>
      </p:sp>
      <p:sp>
        <p:nvSpPr>
          <p:cNvPr id="424962" name="Rectangle 2"/>
          <p:cNvSpPr>
            <a:spLocks noRot="1" noChangeArrowheads="1" noTextEdit="1"/>
          </p:cNvSpPr>
          <p:nvPr>
            <p:ph type="sldImg"/>
          </p:nvPr>
        </p:nvSpPr>
        <p:spPr>
          <a:ln/>
        </p:spPr>
      </p:sp>
      <p:sp>
        <p:nvSpPr>
          <p:cNvPr id="424963" name="Rectangle 3"/>
          <p:cNvSpPr>
            <a:spLocks noGrp="1" noChangeArrowheads="1"/>
          </p:cNvSpPr>
          <p:nvPr>
            <p:ph type="body" idx="1"/>
          </p:nvPr>
        </p:nvSpPr>
        <p:spPr/>
        <p:txBody>
          <a:bodyPr/>
          <a:lstStyle/>
          <a:p>
            <a:r>
              <a:rPr lang="en-US"/>
              <a:t>DEMO of different overlaps just showing the reference/predictor frames.</a:t>
            </a:r>
          </a:p>
          <a:p>
            <a:r>
              <a:rPr lang="en-US"/>
              <a:t>The one in the middle is best.</a:t>
            </a:r>
          </a:p>
          <a:p>
            <a:r>
              <a:rPr lang="en-US"/>
              <a:t>Do dancer at low bitrates and keyframes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39524E7-4975-4995-9B00-53719307F6B3}" type="slidenum">
              <a:rPr lang="en-US"/>
              <a:pPr/>
              <a:t>26</a:t>
            </a:fld>
            <a:endParaRPr lang="en-US"/>
          </a:p>
        </p:txBody>
      </p:sp>
      <p:sp>
        <p:nvSpPr>
          <p:cNvPr id="432130" name="Rectangle 2"/>
          <p:cNvSpPr>
            <a:spLocks noRot="1" noChangeArrowheads="1" noTextEdit="1"/>
          </p:cNvSpPr>
          <p:nvPr>
            <p:ph type="sldImg"/>
          </p:nvPr>
        </p:nvSpPr>
        <p:spPr>
          <a:ln/>
        </p:spPr>
      </p:sp>
      <p:sp>
        <p:nvSpPr>
          <p:cNvPr id="432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47EA1E0-E54B-4E66-9B0E-D199BCAFAA7E}" type="slidenum">
              <a:rPr lang="en-US"/>
              <a:pPr/>
              <a:t>27</a:t>
            </a:fld>
            <a:endParaRPr lang="en-US"/>
          </a:p>
        </p:txBody>
      </p:sp>
      <p:sp>
        <p:nvSpPr>
          <p:cNvPr id="461826" name="Rectangle 2"/>
          <p:cNvSpPr>
            <a:spLocks noRo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4588276-D36E-4D4C-9C64-AEA2D85B4B13}" type="slidenum">
              <a:rPr lang="en-US"/>
              <a:pPr/>
              <a:t>28</a:t>
            </a:fld>
            <a:endParaRPr lang="en-US"/>
          </a:p>
        </p:txBody>
      </p:sp>
      <p:sp>
        <p:nvSpPr>
          <p:cNvPr id="462850" name="Rectangle 2"/>
          <p:cNvSpPr>
            <a:spLocks noRot="1" noChangeArrowheads="1" noTextEdit="1"/>
          </p:cNvSpPr>
          <p:nvPr>
            <p:ph type="sldImg"/>
          </p:nvPr>
        </p:nvSpPr>
        <p:spPr>
          <a:ln/>
        </p:spPr>
      </p:sp>
      <p:sp>
        <p:nvSpPr>
          <p:cNvPr id="462851" name="Rectangle 3"/>
          <p:cNvSpPr>
            <a:spLocks noGrp="1" noChangeArrowheads="1"/>
          </p:cNvSpPr>
          <p:nvPr>
            <p:ph type="body" idx="1"/>
          </p:nvPr>
        </p:nvSpPr>
        <p:spPr/>
        <p:txBody>
          <a:bodyPr/>
          <a:lstStyle/>
          <a:p>
            <a:r>
              <a:rPr lang="en-US"/>
              <a:t>I show a highly compressed versions in order to show the artifacts that one sees.  In very low bit rate geometry videos details become smoothed out.  In PCA we get scaling artifacts is the number of basis are not enough to represent all frames.</a:t>
            </a:r>
          </a:p>
          <a:p>
            <a:r>
              <a:rPr lang="en-US"/>
              <a:t>PCA is still higher bitrate than geometry videos, but one can compress the basis function more.  So it not a real apple to apples comparison.</a:t>
            </a:r>
          </a:p>
          <a:p>
            <a:endParaRPr lang="en-US"/>
          </a:p>
          <a:p>
            <a:r>
              <a:rPr lang="en-US"/>
              <a:t>16*12 frames.  16 basis = 8 bpv.</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8048C22-CD2F-4967-A470-0EF4A930E602}" type="slidenum">
              <a:rPr lang="en-US"/>
              <a:pPr/>
              <a:t>29</a:t>
            </a:fld>
            <a:endParaRPr lang="en-US"/>
          </a:p>
        </p:txBody>
      </p:sp>
      <p:sp>
        <p:nvSpPr>
          <p:cNvPr id="434178" name="Rectangle 2"/>
          <p:cNvSpPr>
            <a:spLocks noRot="1" noChangeArrowheads="1" noTextEdit="1"/>
          </p:cNvSpPr>
          <p:nvPr>
            <p:ph type="sldImg"/>
          </p:nvPr>
        </p:nvSpPr>
        <p:spPr>
          <a:ln/>
        </p:spPr>
      </p:sp>
      <p:sp>
        <p:nvSpPr>
          <p:cNvPr id="434179" name="Rectangle 3"/>
          <p:cNvSpPr>
            <a:spLocks noGrp="1" noChangeArrowheads="1"/>
          </p:cNvSpPr>
          <p:nvPr>
            <p:ph type="body" idx="1"/>
          </p:nvPr>
        </p:nvSpPr>
        <p:spPr/>
        <p:txBody>
          <a:bodyPr/>
          <a:lstStyle/>
          <a:p>
            <a:r>
              <a:rPr lang="en-US"/>
              <a:t>Local transformations buy you if you have major changes, only in few cases in our runs it helped.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79B66B0-7231-4FBC-B4C2-2F2E6B807A85}" type="slidenum">
              <a:rPr lang="en-US"/>
              <a:pPr/>
              <a:t>30</a:t>
            </a:fld>
            <a:endParaRPr lang="en-US"/>
          </a:p>
        </p:txBody>
      </p:sp>
      <p:sp>
        <p:nvSpPr>
          <p:cNvPr id="433154" name="Rectangle 2"/>
          <p:cNvSpPr>
            <a:spLocks noRot="1" noChangeArrowheads="1" noTextEdit="1"/>
          </p:cNvSpPr>
          <p:nvPr>
            <p:ph type="sldImg"/>
          </p:nvPr>
        </p:nvSpPr>
        <p:spPr>
          <a:ln/>
        </p:spPr>
      </p:sp>
      <p:sp>
        <p:nvSpPr>
          <p:cNvPr id="433155" name="Rectangle 3"/>
          <p:cNvSpPr>
            <a:spLocks noGrp="1" noChangeArrowheads="1"/>
          </p:cNvSpPr>
          <p:nvPr>
            <p:ph type="body" idx="1"/>
          </p:nvPr>
        </p:nvSpPr>
        <p:spPr/>
        <p:txBody>
          <a:bodyPr/>
          <a:lstStyle/>
          <a:p>
            <a:r>
              <a:rPr lang="en-US"/>
              <a:t>DEMO: of animations using global transformations for compression against not using it.</a:t>
            </a:r>
          </a:p>
          <a:p>
            <a:r>
              <a:rPr lang="en-US"/>
              <a:t>Using predictive coding we get twice the quality for the same bitrate or we can halve the bitrate for the same quality.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B406416-7942-4EA8-8B46-AF92A8F3DB8D}" type="slidenum">
              <a:rPr lang="en-US"/>
              <a:pPr/>
              <a:t>3</a:t>
            </a:fld>
            <a:endParaRPr lang="en-US"/>
          </a:p>
        </p:txBody>
      </p:sp>
      <p:sp>
        <p:nvSpPr>
          <p:cNvPr id="404482" name="Rectangle 2"/>
          <p:cNvSpPr>
            <a:spLocks noRo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28600" indent="-228600"/>
            <a:r>
              <a:rPr lang="en-US"/>
              <a:t>WHAT The fundamental way we currently share animations is by generating a video.. </a:t>
            </a:r>
          </a:p>
          <a:p>
            <a:pPr marL="228600" indent="-228600"/>
            <a:r>
              <a:rPr lang="en-US"/>
              <a:t>Essentially you are reducing this 3D medium to 2D…this is wrong!</a:t>
            </a:r>
          </a:p>
          <a:p>
            <a:pPr marL="228600" indent="-228600"/>
            <a:r>
              <a:rPr lang="en-US"/>
              <a:t>Another way to share animations is to use the similar infrastructure, but this may not always be possible.</a:t>
            </a:r>
          </a:p>
          <a:p>
            <a:pPr marL="228600" indent="-228600"/>
            <a:endParaRPr lang="en-US"/>
          </a:p>
          <a:p>
            <a:pPr marL="228600" indent="-228600"/>
            <a:r>
              <a:rPr lang="en-US"/>
              <a:t>We present a new representation that transmit all the subtleties and advantages of the 3D Representation regardless of how the animation was generated.</a:t>
            </a:r>
          </a:p>
          <a:p>
            <a:pPr marL="228600" indent="-228600"/>
            <a:r>
              <a:rPr lang="en-US"/>
              <a:t>A new media type 3D animated models, give the viewers control of the view point</a:t>
            </a:r>
          </a:p>
          <a:p>
            <a:pPr marL="228600" indent="-228600"/>
            <a:r>
              <a:rPr lang="en-US"/>
              <a:t>DEMO, complicated finite element method … elastic deformations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6AC62E7-4EAA-4953-B662-2CA565322F12}" type="slidenum">
              <a:rPr lang="en-US"/>
              <a:pPr/>
              <a:t>31</a:t>
            </a:fld>
            <a:endParaRPr lang="en-US"/>
          </a:p>
        </p:txBody>
      </p:sp>
      <p:sp>
        <p:nvSpPr>
          <p:cNvPr id="508930" name="Rectangle 2"/>
          <p:cNvSpPr>
            <a:spLocks noRot="1" noChangeArrowheads="1" noTextEdit="1"/>
          </p:cNvSpPr>
          <p:nvPr>
            <p:ph type="sldImg"/>
          </p:nvPr>
        </p:nvSpPr>
        <p:spPr>
          <a:ln/>
        </p:spPr>
      </p:sp>
      <p:sp>
        <p:nvSpPr>
          <p:cNvPr id="508931" name="Rectangle 3"/>
          <p:cNvSpPr>
            <a:spLocks noGrp="1" noChangeArrowheads="1"/>
          </p:cNvSpPr>
          <p:nvPr>
            <p:ph type="body" idx="1"/>
          </p:nvPr>
        </p:nvSpPr>
        <p:spPr/>
        <p:txBody>
          <a:bodyPr/>
          <a:lstStyle/>
          <a:p>
            <a:pPr>
              <a:spcBef>
                <a:spcPct val="0"/>
              </a:spcBef>
            </a:pPr>
            <a:r>
              <a:rPr lang="en-US"/>
              <a:t>Cutting and Encoding done in Matlab, Wavelet library reference</a:t>
            </a:r>
          </a:p>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1BA3BF5-8C70-4B7E-B926-02000DDE8C7A}" type="slidenum">
              <a:rPr lang="en-US"/>
              <a:pPr/>
              <a:t>32</a:t>
            </a:fld>
            <a:endParaRPr lang="en-US"/>
          </a:p>
        </p:txBody>
      </p:sp>
      <p:sp>
        <p:nvSpPr>
          <p:cNvPr id="510978" name="Rectangle 2"/>
          <p:cNvSpPr>
            <a:spLocks noRot="1" noChangeArrowheads="1" noTextEdit="1"/>
          </p:cNvSpPr>
          <p:nvPr>
            <p:ph type="sldImg"/>
          </p:nvPr>
        </p:nvSpPr>
        <p:spPr>
          <a:ln/>
        </p:spPr>
      </p:sp>
      <p:sp>
        <p:nvSpPr>
          <p:cNvPr id="510979" name="Rectangle 3"/>
          <p:cNvSpPr>
            <a:spLocks noGrp="1" noChangeArrowheads="1"/>
          </p:cNvSpPr>
          <p:nvPr>
            <p:ph type="body" idx="1"/>
          </p:nvPr>
        </p:nvSpPr>
        <p:spPr/>
        <p:txBody>
          <a:bodyPr/>
          <a:lstStyle/>
          <a:p>
            <a:r>
              <a:rPr lang="en-US"/>
              <a:t>This method easily supports multiple levels of detail.  This can be done in hardware and very fast.  This example was generated by hand.  DEMO?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D2AF72E-8F49-414B-AC63-F8A87C407BF6}" type="slidenum">
              <a:rPr lang="en-US"/>
              <a:pPr/>
              <a:t>33</a:t>
            </a:fld>
            <a:endParaRPr lang="en-US"/>
          </a:p>
        </p:txBody>
      </p:sp>
      <p:sp>
        <p:nvSpPr>
          <p:cNvPr id="419842" name="Rectangle 2"/>
          <p:cNvSpPr>
            <a:spLocks noRot="1" noChangeArrowheads="1" noTextEdit="1"/>
          </p:cNvSpPr>
          <p:nvPr>
            <p:ph type="sldImg"/>
          </p:nvPr>
        </p:nvSpPr>
        <p:spPr>
          <a:ln/>
        </p:spPr>
      </p:sp>
      <p:sp>
        <p:nvSpPr>
          <p:cNvPr id="419843" name="Rectangle 3"/>
          <p:cNvSpPr>
            <a:spLocks noGrp="1" noChangeArrowheads="1"/>
          </p:cNvSpPr>
          <p:nvPr>
            <p:ph type="body" idx="1"/>
          </p:nvPr>
        </p:nvSpPr>
        <p:spPr/>
        <p:txBody>
          <a:bodyPr/>
          <a:lstStyle/>
          <a:p>
            <a:r>
              <a:rPr lang="en-US"/>
              <a:t>Improvements: frame scheduling, budget allocation, robust transmission, layering</a:t>
            </a:r>
          </a:p>
          <a:p>
            <a:r>
              <a:rPr lang="en-US"/>
              <a:t>Transformations: Free form deformations, skeletons</a:t>
            </a:r>
          </a:p>
          <a:p>
            <a:r>
              <a:rPr lang="en-US"/>
              <a:t>Chartification: we have shown how global transformations can be used to build predictors.  We have used local transformations to improve these predictors by applying transformations to blocks.  These blocks make the implementation simpler and are similar to video.  We have evidence that using a decomposition of more meaningful parts (ie…) can yield better to better predictors and hence better compression</a:t>
            </a:r>
          </a:p>
          <a:p>
            <a:r>
              <a:rPr lang="en-US"/>
              <a:t>Improved Parametrization: global parametrization and using different metrics like signal-specialized.</a:t>
            </a:r>
          </a:p>
          <a:p>
            <a:r>
              <a:rPr lang="en-US"/>
              <a:t>Geometry Image compression: local coordinate frame compression</a:t>
            </a:r>
          </a:p>
          <a:p>
            <a:r>
              <a:rPr lang="en-US"/>
              <a:t>Polygon soups</a:t>
            </a:r>
          </a:p>
          <a:p>
            <a:r>
              <a:rPr lang="en-US"/>
              <a:t>Raytracing in the dynamic environment, use this data structure to speed up intersection calculation and clipping</a:t>
            </a:r>
          </a:p>
          <a:p>
            <a:r>
              <a:rPr lang="en-US"/>
              <a:t>Supertextures, because it is easy to supersample the input geometry and texture, really repeated tiled textures (bump maps) can be applied.</a:t>
            </a:r>
          </a:p>
          <a:p>
            <a:endParaRPr lang="en-US"/>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2CDD100-C6E3-4881-B99C-A542A2A84F00}" type="slidenum">
              <a:rPr lang="en-US"/>
              <a:pPr/>
              <a:t>34</a:t>
            </a:fld>
            <a:endParaRPr lang="en-US"/>
          </a:p>
        </p:txBody>
      </p:sp>
      <p:sp>
        <p:nvSpPr>
          <p:cNvPr id="464898" name="Rectangle 2"/>
          <p:cNvSpPr>
            <a:spLocks noRot="1"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a:t>This unique representation can exploit the many years of research spent on videos.</a:t>
            </a:r>
          </a:p>
          <a:p>
            <a:r>
              <a:rPr lang="en-US"/>
              <a:t>Suitable for rendering in today’s commodity hardware</a:t>
            </a:r>
          </a:p>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BC7C0A7-B763-44DD-B339-A0F25BA2F00B}" type="slidenum">
              <a:rPr lang="en-US"/>
              <a:pPr/>
              <a:t>35</a:t>
            </a:fld>
            <a:endParaRPr lang="en-US"/>
          </a:p>
        </p:txBody>
      </p:sp>
      <p:sp>
        <p:nvSpPr>
          <p:cNvPr id="476162" name="Rectangle 2"/>
          <p:cNvSpPr>
            <a:spLocks noRot="1" noChangeArrowheads="1" noTextEdit="1"/>
          </p:cNvSpPr>
          <p:nvPr>
            <p:ph type="sldImg"/>
          </p:nvPr>
        </p:nvSpPr>
        <p:spPr>
          <a:ln/>
        </p:spPr>
      </p:sp>
      <p:sp>
        <p:nvSpPr>
          <p:cNvPr id="476163" name="Rectangle 3"/>
          <p:cNvSpPr>
            <a:spLocks noGrp="1" noChangeArrowheads="1"/>
          </p:cNvSpPr>
          <p:nvPr>
            <p:ph type="body" idx="1"/>
          </p:nvPr>
        </p:nvSpPr>
        <p:spPr/>
        <p:txBody>
          <a:bodyPr/>
          <a:lstStyle/>
          <a:p>
            <a:r>
              <a:rPr lang="en-US"/>
              <a:t>I could not achieved this without the help of others, in particular my advisor, thesis committee and collaborators.  I thank them all.  Questions?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79891C4-D22A-4FCE-AC88-D6C53707E77B}" type="slidenum">
              <a:rPr lang="en-US"/>
              <a:pPr/>
              <a:t>4</a:t>
            </a:fld>
            <a:endParaRPr lang="en-US"/>
          </a:p>
        </p:txBody>
      </p:sp>
      <p:sp>
        <p:nvSpPr>
          <p:cNvPr id="378882" name="Rectangle 2"/>
          <p:cNvSpPr>
            <a:spLocks noRot="1" noChangeArrowheads="1" noTextEdit="1"/>
          </p:cNvSpPr>
          <p:nvPr>
            <p:ph type="sldImg"/>
          </p:nvPr>
        </p:nvSpPr>
        <p:spPr>
          <a:ln/>
        </p:spPr>
      </p:sp>
      <p:sp>
        <p:nvSpPr>
          <p:cNvPr id="378883" name="Rectangle 3"/>
          <p:cNvSpPr>
            <a:spLocks noGrp="1" noChangeArrowheads="1"/>
          </p:cNvSpPr>
          <p:nvPr>
            <p:ph type="body" idx="1"/>
          </p:nvPr>
        </p:nvSpPr>
        <p:spPr/>
        <p:txBody>
          <a:bodyPr/>
          <a:lstStyle/>
          <a:p>
            <a:r>
              <a:rPr lang="en-US"/>
              <a:t>HOW we are going to do this?</a:t>
            </a:r>
          </a:p>
          <a:p>
            <a:r>
              <a:rPr lang="en-US"/>
              <a:t>Specifically going to present a method how to map any animated 3D manifold object to a 2D parametrization and apply standard video compression techniques to support this new form of media.</a:t>
            </a:r>
          </a:p>
          <a:p>
            <a:r>
              <a:rPr lang="en-US"/>
              <a:t>We are not projecting the 3D object to an image, but rather representing the 3D surface as an image.</a:t>
            </a:r>
          </a:p>
          <a:p>
            <a:endParaRPr lang="en-US"/>
          </a:p>
          <a:p>
            <a:r>
              <a:rPr lang="en-US"/>
              <a:t>If you only get one thing out of this talk is this…</a:t>
            </a:r>
          </a:p>
          <a:p>
            <a:r>
              <a:rPr lang="en-US"/>
              <a:t>I can say some of the contributions:</a:t>
            </a:r>
          </a:p>
          <a:p>
            <a:r>
              <a:rPr lang="en-US"/>
              <a:t>-full system</a:t>
            </a:r>
          </a:p>
          <a:p>
            <a:r>
              <a:rPr lang="en-US"/>
              <a:t>-set of parameters</a:t>
            </a:r>
          </a:p>
          <a:p>
            <a:r>
              <a:rPr lang="en-US"/>
              <a:t>-look at the tradeoffs of cuts and parametrizations…</a:t>
            </a:r>
          </a:p>
          <a:p>
            <a:r>
              <a:rPr lang="en-US"/>
              <a:t>-how to take advantage of the temporal coherence in this setup</a:t>
            </a:r>
          </a:p>
          <a:p>
            <a:r>
              <a:rPr lang="en-US"/>
              <a:t>-compare to other schemes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C01BE5E-867D-4DB2-9DE2-59129D5D4F1A}" type="slidenum">
              <a:rPr lang="en-US"/>
              <a:pPr/>
              <a:t>5</a:t>
            </a:fld>
            <a:endParaRPr lang="en-US"/>
          </a:p>
        </p:txBody>
      </p:sp>
      <p:sp>
        <p:nvSpPr>
          <p:cNvPr id="475138" name="Rectangle 2"/>
          <p:cNvSpPr>
            <a:spLocks noRot="1" noChangeArrowheads="1" noTextEdit="1"/>
          </p:cNvSpPr>
          <p:nvPr>
            <p:ph type="sldImg"/>
          </p:nvPr>
        </p:nvSpPr>
        <p:spPr>
          <a:ln/>
        </p:spPr>
      </p:sp>
      <p:sp>
        <p:nvSpPr>
          <p:cNvPr id="475139" name="Rectangle 3"/>
          <p:cNvSpPr>
            <a:spLocks noGrp="1" noChangeArrowheads="1"/>
          </p:cNvSpPr>
          <p:nvPr>
            <p:ph type="body" idx="1"/>
          </p:nvPr>
        </p:nvSpPr>
        <p:spPr/>
        <p:txBody>
          <a:bodyPr/>
          <a:lstStyle/>
          <a:p>
            <a:r>
              <a:rPr lang="en-US"/>
              <a:t>Manifold is a 2D closed surface with a well defined outside and inside.</a:t>
            </a:r>
          </a:p>
          <a:p>
            <a:r>
              <a:rPr lang="en-US"/>
              <a:t>Each with consistent connectivity.</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3A3CD2E-0114-483C-817C-095CBEFA1790}" type="slidenum">
              <a:rPr lang="en-US"/>
              <a:pPr/>
              <a:t>6</a:t>
            </a:fld>
            <a:endParaRPr lang="en-US"/>
          </a:p>
        </p:txBody>
      </p:sp>
      <p:sp>
        <p:nvSpPr>
          <p:cNvPr id="405506" name="Rectangle 2"/>
          <p:cNvSpPr>
            <a:spLocks noRo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591BDB7-40EB-4F30-8086-D7C25A5362EC}" type="slidenum">
              <a:rPr lang="en-US"/>
              <a:pPr/>
              <a:t>7</a:t>
            </a:fld>
            <a:endParaRPr lang="en-US"/>
          </a:p>
        </p:txBody>
      </p:sp>
      <p:sp>
        <p:nvSpPr>
          <p:cNvPr id="14338" name="Rectangle 2"/>
          <p:cNvSpPr>
            <a:spLocks noRo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US"/>
              <a:t>The classical representation of 3D objects or meshes is </a:t>
            </a:r>
          </a:p>
          <a:p>
            <a:r>
              <a:rPr lang="en-US"/>
              <a:t>A list of vertices and connectivity describing faces of piecewise planar mesh.</a:t>
            </a:r>
          </a:p>
          <a:p>
            <a:endParaRPr lang="en-US"/>
          </a:p>
          <a:p>
            <a:r>
              <a:rPr lang="en-US"/>
              <a:t>Two basic approaches: </a:t>
            </a:r>
          </a:p>
          <a:p>
            <a:r>
              <a:rPr lang="en-US"/>
              <a:t>The first class of representation attempts to maintain the vertices themselves and the connectivity</a:t>
            </a:r>
          </a:p>
          <a:p>
            <a:endParaRPr lang="en-US"/>
          </a:p>
          <a:p>
            <a:r>
              <a:rPr lang="en-US"/>
              <a:t>Another methods is to think of the mesh representation as an approximation of the shape.  And it is the final shape what we want to represent.</a:t>
            </a:r>
          </a:p>
          <a:p>
            <a:endParaRPr lang="en-US"/>
          </a:p>
          <a:p>
            <a:r>
              <a:rPr lang="en-US"/>
              <a:t>One method that stands out is the Khodakovsky where they remesh the model and apply wavelet technique to the vertex locations</a:t>
            </a:r>
          </a:p>
          <a:p>
            <a:r>
              <a:rPr lang="en-US"/>
              <a:t>Another method, is Geometry Images, A new approach takes a geometry and develops it into a global parametrization on the unit square, and this is what I base my approach. </a:t>
            </a:r>
          </a:p>
          <a:p>
            <a:endParaRPr lang="en-US"/>
          </a:p>
          <a:p>
            <a:endParaRPr lang="en-US"/>
          </a:p>
          <a:p>
            <a:r>
              <a:rPr lang="en-US"/>
              <a:t>Taubin is Topological surgery.  Hughes is Progressive meshes</a:t>
            </a:r>
          </a:p>
          <a:p>
            <a:r>
              <a:rPr lang="en-US"/>
              <a:t>Point: by resampling/remeshing we can get better compression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2D0D844-3F8C-42C3-9222-B008B9DA55EA}" type="slidenum">
              <a:rPr lang="en-US"/>
              <a:pPr/>
              <a:t>8</a:t>
            </a:fld>
            <a:endParaRPr lang="en-US"/>
          </a:p>
        </p:txBody>
      </p:sp>
      <p:sp>
        <p:nvSpPr>
          <p:cNvPr id="412674" name="Rectangle 2"/>
          <p:cNvSpPr>
            <a:spLocks noRot="1"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a:t>There has been preliminary work on the compression of meshes</a:t>
            </a:r>
          </a:p>
          <a:p>
            <a:r>
              <a:rPr lang="en-US"/>
              <a:t>They are mostly based on maintaining the original connectivity, but were developed to extend the mentioned  approaches.</a:t>
            </a:r>
          </a:p>
          <a:p>
            <a:endParaRPr lang="en-US"/>
          </a:p>
          <a:p>
            <a:r>
              <a:rPr lang="en-US"/>
              <a:t>MPEG4 and VRML include limited support for 3D animations… keyframes, rigid body motion</a:t>
            </a:r>
          </a:p>
          <a:p>
            <a:endParaRPr lang="en-US"/>
          </a:p>
          <a:p>
            <a:r>
              <a:rPr lang="en-US"/>
              <a:t>PCA represents Animated meshes by decomposing the each frame in the animation as a weighted sum of a set of basis frames.</a:t>
            </a:r>
          </a:p>
          <a:p>
            <a:endParaRPr lang="en-US"/>
          </a:p>
          <a:p>
            <a:r>
              <a:rPr lang="en-US"/>
              <a:t>Lengyel</a:t>
            </a:r>
          </a:p>
          <a:p>
            <a:r>
              <a:rPr lang="en-US"/>
              <a:t>Delta Encoding</a:t>
            </a:r>
          </a:p>
          <a:p>
            <a:r>
              <a:rPr lang="en-US"/>
              <a:t>Affine Transformations for predictor</a:t>
            </a:r>
          </a:p>
          <a:p>
            <a:r>
              <a:rPr lang="en-US"/>
              <a:t>Clustering for segmentation</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A1F19D8-F7E7-46D2-BDAA-CA3CFAB6DFB1}" type="slidenum">
              <a:rPr lang="en-US"/>
              <a:pPr/>
              <a:t>9</a:t>
            </a:fld>
            <a:endParaRPr lang="en-US"/>
          </a:p>
        </p:txBody>
      </p:sp>
      <p:sp>
        <p:nvSpPr>
          <p:cNvPr id="16386" name="Rectangle 2"/>
          <p:cNvSpPr>
            <a:spLocks noRot="1" noChangeArrowheads="1" noTextEdit="1"/>
          </p:cNvSpPr>
          <p:nvPr>
            <p:ph type="sldImg"/>
          </p:nvPr>
        </p:nvSpPr>
        <p:spPr>
          <a:ln/>
        </p:spPr>
      </p:sp>
      <p:sp>
        <p:nvSpPr>
          <p:cNvPr id="16387" name="Rectangle 3"/>
          <p:cNvSpPr>
            <a:spLocks noGrp="1" noChangeArrowheads="1"/>
          </p:cNvSpPr>
          <p:nvPr>
            <p:ph type="body" idx="1"/>
          </p:nvPr>
        </p:nvSpPr>
        <p:spPr/>
        <p:txBody>
          <a:bodyPr/>
          <a:lstStyle/>
          <a:p>
            <a:r>
              <a:rPr lang="en-US"/>
              <a:t>We also draw heavily on previous work on video compression</a:t>
            </a:r>
          </a:p>
          <a:p>
            <a:r>
              <a:rPr lang="en-US"/>
              <a:t>Popular and mature video techniques like MPEG</a:t>
            </a:r>
          </a:p>
          <a:p>
            <a:r>
              <a:rPr lang="en-US"/>
              <a:t>These techniques have been further refined for different people with different network connectivity, different error and loss rates…</a:t>
            </a:r>
          </a:p>
          <a:p>
            <a:r>
              <a:rPr lang="en-US"/>
              <a:t>Point is video technology is very mature, it would be nice to retain these features in a 3D animation representation.</a:t>
            </a:r>
          </a:p>
          <a:p>
            <a:r>
              <a:rPr lang="en-US"/>
              <a:t>Multiresolution video, average between frames.  </a:t>
            </a:r>
          </a:p>
          <a:p>
            <a:r>
              <a:rPr lang="en-US"/>
              <a:t>Basically just highlight some of the features of video encoding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4338" name="Rectangle 18"/>
          <p:cNvSpPr>
            <a:spLocks noChangeArrowheads="1"/>
          </p:cNvSpPr>
          <p:nvPr userDrawn="1"/>
        </p:nvSpPr>
        <p:spPr bwMode="auto">
          <a:xfrm>
            <a:off x="0" y="0"/>
            <a:ext cx="9144000" cy="68580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42" name="AutoShape 22"/>
          <p:cNvSpPr>
            <a:spLocks noChangeArrowheads="1"/>
          </p:cNvSpPr>
          <p:nvPr userDrawn="1"/>
        </p:nvSpPr>
        <p:spPr bwMode="auto">
          <a:xfrm>
            <a:off x="79375" y="433388"/>
            <a:ext cx="8986838" cy="6048375"/>
          </a:xfrm>
          <a:prstGeom prst="roundRect">
            <a:avLst>
              <a:gd name="adj" fmla="val 4273"/>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43" name="AutoShape 23"/>
          <p:cNvSpPr>
            <a:spLocks noChangeArrowheads="1"/>
          </p:cNvSpPr>
          <p:nvPr userDrawn="1"/>
        </p:nvSpPr>
        <p:spPr bwMode="auto">
          <a:xfrm>
            <a:off x="-93663"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44" name="AutoShape 24"/>
          <p:cNvSpPr>
            <a:spLocks noChangeArrowheads="1"/>
          </p:cNvSpPr>
          <p:nvPr userDrawn="1"/>
        </p:nvSpPr>
        <p:spPr bwMode="auto">
          <a:xfrm>
            <a:off x="36671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45" name="AutoShape 25"/>
          <p:cNvSpPr>
            <a:spLocks noChangeArrowheads="1"/>
          </p:cNvSpPr>
          <p:nvPr userDrawn="1"/>
        </p:nvSpPr>
        <p:spPr bwMode="auto">
          <a:xfrm>
            <a:off x="828675"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46" name="AutoShape 26"/>
          <p:cNvSpPr>
            <a:spLocks noChangeArrowheads="1"/>
          </p:cNvSpPr>
          <p:nvPr userDrawn="1"/>
        </p:nvSpPr>
        <p:spPr bwMode="auto">
          <a:xfrm>
            <a:off x="1289050"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47" name="AutoShape 27"/>
          <p:cNvSpPr>
            <a:spLocks noChangeArrowheads="1"/>
          </p:cNvSpPr>
          <p:nvPr userDrawn="1"/>
        </p:nvSpPr>
        <p:spPr bwMode="auto">
          <a:xfrm>
            <a:off x="1749425"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48" name="AutoShape 28"/>
          <p:cNvSpPr>
            <a:spLocks noChangeArrowheads="1"/>
          </p:cNvSpPr>
          <p:nvPr userDrawn="1"/>
        </p:nvSpPr>
        <p:spPr bwMode="auto">
          <a:xfrm>
            <a:off x="2209800"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49" name="AutoShape 29"/>
          <p:cNvSpPr>
            <a:spLocks noChangeArrowheads="1"/>
          </p:cNvSpPr>
          <p:nvPr userDrawn="1"/>
        </p:nvSpPr>
        <p:spPr bwMode="auto">
          <a:xfrm>
            <a:off x="267176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0" name="AutoShape 30"/>
          <p:cNvSpPr>
            <a:spLocks noChangeArrowheads="1"/>
          </p:cNvSpPr>
          <p:nvPr userDrawn="1"/>
        </p:nvSpPr>
        <p:spPr bwMode="auto">
          <a:xfrm>
            <a:off x="3132138"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1" name="AutoShape 31"/>
          <p:cNvSpPr>
            <a:spLocks noChangeArrowheads="1"/>
          </p:cNvSpPr>
          <p:nvPr userDrawn="1"/>
        </p:nvSpPr>
        <p:spPr bwMode="auto">
          <a:xfrm>
            <a:off x="359251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2" name="AutoShape 32"/>
          <p:cNvSpPr>
            <a:spLocks noChangeArrowheads="1"/>
          </p:cNvSpPr>
          <p:nvPr userDrawn="1"/>
        </p:nvSpPr>
        <p:spPr bwMode="auto">
          <a:xfrm>
            <a:off x="4052888"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3" name="AutoShape 33"/>
          <p:cNvSpPr>
            <a:spLocks noChangeArrowheads="1"/>
          </p:cNvSpPr>
          <p:nvPr userDrawn="1"/>
        </p:nvSpPr>
        <p:spPr bwMode="auto">
          <a:xfrm>
            <a:off x="4514850"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4" name="AutoShape 34"/>
          <p:cNvSpPr>
            <a:spLocks noChangeArrowheads="1"/>
          </p:cNvSpPr>
          <p:nvPr userDrawn="1"/>
        </p:nvSpPr>
        <p:spPr bwMode="auto">
          <a:xfrm>
            <a:off x="4975225"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5" name="AutoShape 35"/>
          <p:cNvSpPr>
            <a:spLocks noChangeArrowheads="1"/>
          </p:cNvSpPr>
          <p:nvPr userDrawn="1"/>
        </p:nvSpPr>
        <p:spPr bwMode="auto">
          <a:xfrm>
            <a:off x="5435600"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6" name="AutoShape 36"/>
          <p:cNvSpPr>
            <a:spLocks noChangeArrowheads="1"/>
          </p:cNvSpPr>
          <p:nvPr userDrawn="1"/>
        </p:nvSpPr>
        <p:spPr bwMode="auto">
          <a:xfrm>
            <a:off x="5895975"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7" name="AutoShape 37"/>
          <p:cNvSpPr>
            <a:spLocks noChangeArrowheads="1"/>
          </p:cNvSpPr>
          <p:nvPr userDrawn="1"/>
        </p:nvSpPr>
        <p:spPr bwMode="auto">
          <a:xfrm>
            <a:off x="6357938"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8" name="AutoShape 38"/>
          <p:cNvSpPr>
            <a:spLocks noChangeArrowheads="1"/>
          </p:cNvSpPr>
          <p:nvPr userDrawn="1"/>
        </p:nvSpPr>
        <p:spPr bwMode="auto">
          <a:xfrm>
            <a:off x="681831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59" name="AutoShape 39"/>
          <p:cNvSpPr>
            <a:spLocks noChangeArrowheads="1"/>
          </p:cNvSpPr>
          <p:nvPr userDrawn="1"/>
        </p:nvSpPr>
        <p:spPr bwMode="auto">
          <a:xfrm>
            <a:off x="7280275"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0" name="AutoShape 40"/>
          <p:cNvSpPr>
            <a:spLocks noChangeArrowheads="1"/>
          </p:cNvSpPr>
          <p:nvPr userDrawn="1"/>
        </p:nvSpPr>
        <p:spPr bwMode="auto">
          <a:xfrm>
            <a:off x="7740650"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1" name="AutoShape 41"/>
          <p:cNvSpPr>
            <a:spLocks noChangeArrowheads="1"/>
          </p:cNvSpPr>
          <p:nvPr userDrawn="1"/>
        </p:nvSpPr>
        <p:spPr bwMode="auto">
          <a:xfrm>
            <a:off x="820261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2" name="AutoShape 42"/>
          <p:cNvSpPr>
            <a:spLocks noChangeArrowheads="1"/>
          </p:cNvSpPr>
          <p:nvPr userDrawn="1"/>
        </p:nvSpPr>
        <p:spPr bwMode="auto">
          <a:xfrm>
            <a:off x="8662988"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3" name="AutoShape 43"/>
          <p:cNvSpPr>
            <a:spLocks noChangeArrowheads="1"/>
          </p:cNvSpPr>
          <p:nvPr userDrawn="1"/>
        </p:nvSpPr>
        <p:spPr bwMode="auto">
          <a:xfrm>
            <a:off x="912336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4" name="AutoShape 44"/>
          <p:cNvSpPr>
            <a:spLocks noChangeArrowheads="1"/>
          </p:cNvSpPr>
          <p:nvPr userDrawn="1"/>
        </p:nvSpPr>
        <p:spPr bwMode="auto">
          <a:xfrm>
            <a:off x="-93663"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5" name="AutoShape 45"/>
          <p:cNvSpPr>
            <a:spLocks noChangeArrowheads="1"/>
          </p:cNvSpPr>
          <p:nvPr userDrawn="1"/>
        </p:nvSpPr>
        <p:spPr bwMode="auto">
          <a:xfrm>
            <a:off x="36671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6" name="AutoShape 46"/>
          <p:cNvSpPr>
            <a:spLocks noChangeArrowheads="1"/>
          </p:cNvSpPr>
          <p:nvPr userDrawn="1"/>
        </p:nvSpPr>
        <p:spPr bwMode="auto">
          <a:xfrm>
            <a:off x="828675"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7" name="AutoShape 47"/>
          <p:cNvSpPr>
            <a:spLocks noChangeArrowheads="1"/>
          </p:cNvSpPr>
          <p:nvPr userDrawn="1"/>
        </p:nvSpPr>
        <p:spPr bwMode="auto">
          <a:xfrm>
            <a:off x="1289050"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8" name="AutoShape 48"/>
          <p:cNvSpPr>
            <a:spLocks noChangeArrowheads="1"/>
          </p:cNvSpPr>
          <p:nvPr userDrawn="1"/>
        </p:nvSpPr>
        <p:spPr bwMode="auto">
          <a:xfrm>
            <a:off x="1749425"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69" name="AutoShape 49"/>
          <p:cNvSpPr>
            <a:spLocks noChangeArrowheads="1"/>
          </p:cNvSpPr>
          <p:nvPr userDrawn="1"/>
        </p:nvSpPr>
        <p:spPr bwMode="auto">
          <a:xfrm>
            <a:off x="2209800"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0" name="AutoShape 50"/>
          <p:cNvSpPr>
            <a:spLocks noChangeArrowheads="1"/>
          </p:cNvSpPr>
          <p:nvPr userDrawn="1"/>
        </p:nvSpPr>
        <p:spPr bwMode="auto">
          <a:xfrm>
            <a:off x="267176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1" name="AutoShape 51"/>
          <p:cNvSpPr>
            <a:spLocks noChangeArrowheads="1"/>
          </p:cNvSpPr>
          <p:nvPr userDrawn="1"/>
        </p:nvSpPr>
        <p:spPr bwMode="auto">
          <a:xfrm>
            <a:off x="3132138"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2" name="AutoShape 52"/>
          <p:cNvSpPr>
            <a:spLocks noChangeArrowheads="1"/>
          </p:cNvSpPr>
          <p:nvPr userDrawn="1"/>
        </p:nvSpPr>
        <p:spPr bwMode="auto">
          <a:xfrm>
            <a:off x="359251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3" name="AutoShape 53"/>
          <p:cNvSpPr>
            <a:spLocks noChangeArrowheads="1"/>
          </p:cNvSpPr>
          <p:nvPr userDrawn="1"/>
        </p:nvSpPr>
        <p:spPr bwMode="auto">
          <a:xfrm>
            <a:off x="4052888"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4" name="AutoShape 54"/>
          <p:cNvSpPr>
            <a:spLocks noChangeArrowheads="1"/>
          </p:cNvSpPr>
          <p:nvPr userDrawn="1"/>
        </p:nvSpPr>
        <p:spPr bwMode="auto">
          <a:xfrm>
            <a:off x="4514850"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5" name="AutoShape 55"/>
          <p:cNvSpPr>
            <a:spLocks noChangeArrowheads="1"/>
          </p:cNvSpPr>
          <p:nvPr userDrawn="1"/>
        </p:nvSpPr>
        <p:spPr bwMode="auto">
          <a:xfrm>
            <a:off x="4975225"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6" name="AutoShape 56"/>
          <p:cNvSpPr>
            <a:spLocks noChangeArrowheads="1"/>
          </p:cNvSpPr>
          <p:nvPr userDrawn="1"/>
        </p:nvSpPr>
        <p:spPr bwMode="auto">
          <a:xfrm>
            <a:off x="5435600"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7" name="AutoShape 57"/>
          <p:cNvSpPr>
            <a:spLocks noChangeArrowheads="1"/>
          </p:cNvSpPr>
          <p:nvPr userDrawn="1"/>
        </p:nvSpPr>
        <p:spPr bwMode="auto">
          <a:xfrm>
            <a:off x="5895975"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8" name="AutoShape 58"/>
          <p:cNvSpPr>
            <a:spLocks noChangeArrowheads="1"/>
          </p:cNvSpPr>
          <p:nvPr userDrawn="1"/>
        </p:nvSpPr>
        <p:spPr bwMode="auto">
          <a:xfrm>
            <a:off x="6357938"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9" name="AutoShape 59"/>
          <p:cNvSpPr>
            <a:spLocks noChangeArrowheads="1"/>
          </p:cNvSpPr>
          <p:nvPr userDrawn="1"/>
        </p:nvSpPr>
        <p:spPr bwMode="auto">
          <a:xfrm>
            <a:off x="681831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0" name="AutoShape 60"/>
          <p:cNvSpPr>
            <a:spLocks noChangeArrowheads="1"/>
          </p:cNvSpPr>
          <p:nvPr userDrawn="1"/>
        </p:nvSpPr>
        <p:spPr bwMode="auto">
          <a:xfrm>
            <a:off x="7280275"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1" name="AutoShape 61"/>
          <p:cNvSpPr>
            <a:spLocks noChangeArrowheads="1"/>
          </p:cNvSpPr>
          <p:nvPr userDrawn="1"/>
        </p:nvSpPr>
        <p:spPr bwMode="auto">
          <a:xfrm>
            <a:off x="7740650"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2" name="AutoShape 62"/>
          <p:cNvSpPr>
            <a:spLocks noChangeArrowheads="1"/>
          </p:cNvSpPr>
          <p:nvPr userDrawn="1"/>
        </p:nvSpPr>
        <p:spPr bwMode="auto">
          <a:xfrm>
            <a:off x="820261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3" name="AutoShape 63"/>
          <p:cNvSpPr>
            <a:spLocks noChangeArrowheads="1"/>
          </p:cNvSpPr>
          <p:nvPr userDrawn="1"/>
        </p:nvSpPr>
        <p:spPr bwMode="auto">
          <a:xfrm>
            <a:off x="8662988"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84" name="AutoShape 64"/>
          <p:cNvSpPr>
            <a:spLocks noChangeArrowheads="1"/>
          </p:cNvSpPr>
          <p:nvPr userDrawn="1"/>
        </p:nvSpPr>
        <p:spPr bwMode="auto">
          <a:xfrm>
            <a:off x="912336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smtClean="0"/>
              <a:t>Click to edit Master title style</a:t>
            </a:r>
          </a:p>
        </p:txBody>
      </p:sp>
      <p:sp>
        <p:nvSpPr>
          <p:cNvPr id="1843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84334"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p>
        </p:txBody>
      </p:sp>
      <p:sp>
        <p:nvSpPr>
          <p:cNvPr id="184335"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p>
        </p:txBody>
      </p:sp>
      <p:sp>
        <p:nvSpPr>
          <p:cNvPr id="184336" name="Rectangle 16"/>
          <p:cNvSpPr>
            <a:spLocks noGrp="1" noChangeArrowheads="1"/>
          </p:cNvSpPr>
          <p:nvPr>
            <p:ph type="sldNum" sz="quarter" idx="4"/>
          </p:nvPr>
        </p:nvSpPr>
        <p:spPr>
          <a:xfrm>
            <a:off x="6858000" y="6248400"/>
            <a:ext cx="1905000" cy="457200"/>
          </a:xfrm>
        </p:spPr>
        <p:txBody>
          <a:bodyPr/>
          <a:lstStyle>
            <a:lvl1pPr>
              <a:defRPr b="0">
                <a:solidFill>
                  <a:schemeClr val="bg2"/>
                </a:solidFill>
                <a:latin typeface="+mn-lt"/>
              </a:defRPr>
            </a:lvl1pPr>
          </a:lstStyle>
          <a:p>
            <a:fld id="{C88E6BA6-7E91-4C7C-B031-0F6C24B4FD14}"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82C2DD-3115-4E22-8B61-305D140A4DDF}" type="slidenum">
              <a:rPr lang="en-US"/>
              <a:pPr/>
              <a:t>‹#›</a:t>
            </a:fld>
            <a:endParaRPr lang="en-US"/>
          </a:p>
        </p:txBody>
      </p:sp>
    </p:spTree>
    <p:extLst>
      <p:ext uri="{BB962C8B-B14F-4D97-AF65-F5344CB8AC3E}">
        <p14:creationId xmlns:p14="http://schemas.microsoft.com/office/powerpoint/2010/main" val="147325187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3" y="490538"/>
            <a:ext cx="2106612" cy="57610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5138" y="490538"/>
            <a:ext cx="6169025" cy="5761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EFE484-25AB-4EAF-9045-B19E73A9B2F6}" type="slidenum">
              <a:rPr lang="en-US"/>
              <a:pPr/>
              <a:t>‹#›</a:t>
            </a:fld>
            <a:endParaRPr lang="en-US"/>
          </a:p>
        </p:txBody>
      </p:sp>
    </p:spTree>
    <p:extLst>
      <p:ext uri="{BB962C8B-B14F-4D97-AF65-F5344CB8AC3E}">
        <p14:creationId xmlns:p14="http://schemas.microsoft.com/office/powerpoint/2010/main" val="349730903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5138" y="490538"/>
            <a:ext cx="8428037" cy="86518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69938" y="1585913"/>
            <a:ext cx="3984625" cy="4665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06963" y="1585913"/>
            <a:ext cx="3986212" cy="2255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06963" y="3994150"/>
            <a:ext cx="3986212" cy="2257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162050" y="6243638"/>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246438" y="5964238"/>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357938" y="6370638"/>
            <a:ext cx="1905000" cy="457200"/>
          </a:xfrm>
        </p:spPr>
        <p:txBody>
          <a:bodyPr/>
          <a:lstStyle>
            <a:lvl1pPr>
              <a:defRPr/>
            </a:lvl1pPr>
          </a:lstStyle>
          <a:p>
            <a:fld id="{12698545-FDCF-4AA0-9A99-0CA5A16FB8F6}" type="slidenum">
              <a:rPr lang="en-US"/>
              <a:pPr/>
              <a:t>‹#›</a:t>
            </a:fld>
            <a:endParaRPr lang="en-US"/>
          </a:p>
        </p:txBody>
      </p:sp>
    </p:spTree>
    <p:extLst>
      <p:ext uri="{BB962C8B-B14F-4D97-AF65-F5344CB8AC3E}">
        <p14:creationId xmlns:p14="http://schemas.microsoft.com/office/powerpoint/2010/main" val="40422102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37835C-06CA-4F43-A2B6-C79C371A5C50}" type="slidenum">
              <a:rPr lang="en-US"/>
              <a:pPr/>
              <a:t>‹#›</a:t>
            </a:fld>
            <a:endParaRPr lang="en-US"/>
          </a:p>
        </p:txBody>
      </p:sp>
    </p:spTree>
    <p:extLst>
      <p:ext uri="{BB962C8B-B14F-4D97-AF65-F5344CB8AC3E}">
        <p14:creationId xmlns:p14="http://schemas.microsoft.com/office/powerpoint/2010/main" val="215566895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F44C5AF-F2CE-4F9E-B5E5-72895EA3B19F}" type="slidenum">
              <a:rPr lang="en-US"/>
              <a:pPr/>
              <a:t>‹#›</a:t>
            </a:fld>
            <a:endParaRPr lang="en-US"/>
          </a:p>
        </p:txBody>
      </p:sp>
    </p:spTree>
    <p:extLst>
      <p:ext uri="{BB962C8B-B14F-4D97-AF65-F5344CB8AC3E}">
        <p14:creationId xmlns:p14="http://schemas.microsoft.com/office/powerpoint/2010/main" val="48803957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9938" y="1585913"/>
            <a:ext cx="3984625" cy="4665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6963" y="1585913"/>
            <a:ext cx="3986212" cy="4665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98A5370-B386-4629-A75E-7046D01A43D8}" type="slidenum">
              <a:rPr lang="en-US"/>
              <a:pPr/>
              <a:t>‹#›</a:t>
            </a:fld>
            <a:endParaRPr lang="en-US"/>
          </a:p>
        </p:txBody>
      </p:sp>
    </p:spTree>
    <p:extLst>
      <p:ext uri="{BB962C8B-B14F-4D97-AF65-F5344CB8AC3E}">
        <p14:creationId xmlns:p14="http://schemas.microsoft.com/office/powerpoint/2010/main" val="27226089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CE919A1-25D3-4859-BDB3-B17A23B75F23}" type="slidenum">
              <a:rPr lang="en-US"/>
              <a:pPr/>
              <a:t>‹#›</a:t>
            </a:fld>
            <a:endParaRPr lang="en-US"/>
          </a:p>
        </p:txBody>
      </p:sp>
    </p:spTree>
    <p:extLst>
      <p:ext uri="{BB962C8B-B14F-4D97-AF65-F5344CB8AC3E}">
        <p14:creationId xmlns:p14="http://schemas.microsoft.com/office/powerpoint/2010/main" val="352262424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C6F537D-CD3C-49FD-8938-766AFA2B9F43}" type="slidenum">
              <a:rPr lang="en-US"/>
              <a:pPr/>
              <a:t>‹#›</a:t>
            </a:fld>
            <a:endParaRPr lang="en-US"/>
          </a:p>
        </p:txBody>
      </p:sp>
    </p:spTree>
    <p:extLst>
      <p:ext uri="{BB962C8B-B14F-4D97-AF65-F5344CB8AC3E}">
        <p14:creationId xmlns:p14="http://schemas.microsoft.com/office/powerpoint/2010/main" val="1001806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2654D92-9BCD-4B79-9983-9120A1F28AC4}" type="slidenum">
              <a:rPr lang="en-US"/>
              <a:pPr/>
              <a:t>‹#›</a:t>
            </a:fld>
            <a:endParaRPr lang="en-US"/>
          </a:p>
        </p:txBody>
      </p:sp>
    </p:spTree>
    <p:extLst>
      <p:ext uri="{BB962C8B-B14F-4D97-AF65-F5344CB8AC3E}">
        <p14:creationId xmlns:p14="http://schemas.microsoft.com/office/powerpoint/2010/main" val="388772111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132636-C512-406A-9F47-04D6C446BD7F}" type="slidenum">
              <a:rPr lang="en-US"/>
              <a:pPr/>
              <a:t>‹#›</a:t>
            </a:fld>
            <a:endParaRPr lang="en-US"/>
          </a:p>
        </p:txBody>
      </p:sp>
    </p:spTree>
    <p:extLst>
      <p:ext uri="{BB962C8B-B14F-4D97-AF65-F5344CB8AC3E}">
        <p14:creationId xmlns:p14="http://schemas.microsoft.com/office/powerpoint/2010/main" val="35673501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E2A8C0C-44DD-41E1-BC49-1D89FAEE5EA8}" type="slidenum">
              <a:rPr lang="en-US"/>
              <a:pPr/>
              <a:t>‹#›</a:t>
            </a:fld>
            <a:endParaRPr lang="en-US"/>
          </a:p>
        </p:txBody>
      </p:sp>
    </p:spTree>
    <p:extLst>
      <p:ext uri="{BB962C8B-B14F-4D97-AF65-F5344CB8AC3E}">
        <p14:creationId xmlns:p14="http://schemas.microsoft.com/office/powerpoint/2010/main" val="4891635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313" name="Rectangle 17"/>
          <p:cNvSpPr>
            <a:spLocks noChangeArrowheads="1"/>
          </p:cNvSpPr>
          <p:nvPr userDrawn="1"/>
        </p:nvSpPr>
        <p:spPr bwMode="auto">
          <a:xfrm>
            <a:off x="0" y="0"/>
            <a:ext cx="9144000" cy="68580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15" name="AutoShape 19"/>
          <p:cNvSpPr>
            <a:spLocks noChangeArrowheads="1"/>
          </p:cNvSpPr>
          <p:nvPr userDrawn="1"/>
        </p:nvSpPr>
        <p:spPr bwMode="auto">
          <a:xfrm>
            <a:off x="79375" y="433388"/>
            <a:ext cx="9009063" cy="6048375"/>
          </a:xfrm>
          <a:prstGeom prst="roundRect">
            <a:avLst>
              <a:gd name="adj" fmla="val 4273"/>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84" name="AutoShape 88"/>
          <p:cNvSpPr>
            <a:spLocks noChangeArrowheads="1"/>
          </p:cNvSpPr>
          <p:nvPr userDrawn="1"/>
        </p:nvSpPr>
        <p:spPr bwMode="auto">
          <a:xfrm>
            <a:off x="-93663"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85" name="AutoShape 89"/>
          <p:cNvSpPr>
            <a:spLocks noChangeArrowheads="1"/>
          </p:cNvSpPr>
          <p:nvPr userDrawn="1"/>
        </p:nvSpPr>
        <p:spPr bwMode="auto">
          <a:xfrm>
            <a:off x="36671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86" name="AutoShape 90"/>
          <p:cNvSpPr>
            <a:spLocks noChangeArrowheads="1"/>
          </p:cNvSpPr>
          <p:nvPr userDrawn="1"/>
        </p:nvSpPr>
        <p:spPr bwMode="auto">
          <a:xfrm>
            <a:off x="828675"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87" name="AutoShape 91"/>
          <p:cNvSpPr>
            <a:spLocks noChangeArrowheads="1"/>
          </p:cNvSpPr>
          <p:nvPr userDrawn="1"/>
        </p:nvSpPr>
        <p:spPr bwMode="auto">
          <a:xfrm>
            <a:off x="1289050"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88" name="AutoShape 92"/>
          <p:cNvSpPr>
            <a:spLocks noChangeArrowheads="1"/>
          </p:cNvSpPr>
          <p:nvPr userDrawn="1"/>
        </p:nvSpPr>
        <p:spPr bwMode="auto">
          <a:xfrm>
            <a:off x="1749425"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89" name="AutoShape 93"/>
          <p:cNvSpPr>
            <a:spLocks noChangeArrowheads="1"/>
          </p:cNvSpPr>
          <p:nvPr userDrawn="1"/>
        </p:nvSpPr>
        <p:spPr bwMode="auto">
          <a:xfrm>
            <a:off x="2209800"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0" name="AutoShape 94"/>
          <p:cNvSpPr>
            <a:spLocks noChangeArrowheads="1"/>
          </p:cNvSpPr>
          <p:nvPr userDrawn="1"/>
        </p:nvSpPr>
        <p:spPr bwMode="auto">
          <a:xfrm>
            <a:off x="267176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1" name="AutoShape 95"/>
          <p:cNvSpPr>
            <a:spLocks noChangeArrowheads="1"/>
          </p:cNvSpPr>
          <p:nvPr userDrawn="1"/>
        </p:nvSpPr>
        <p:spPr bwMode="auto">
          <a:xfrm>
            <a:off x="3132138"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2" name="AutoShape 96"/>
          <p:cNvSpPr>
            <a:spLocks noChangeArrowheads="1"/>
          </p:cNvSpPr>
          <p:nvPr userDrawn="1"/>
        </p:nvSpPr>
        <p:spPr bwMode="auto">
          <a:xfrm>
            <a:off x="359251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3" name="AutoShape 97"/>
          <p:cNvSpPr>
            <a:spLocks noChangeArrowheads="1"/>
          </p:cNvSpPr>
          <p:nvPr userDrawn="1"/>
        </p:nvSpPr>
        <p:spPr bwMode="auto">
          <a:xfrm>
            <a:off x="4052888"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4" name="AutoShape 98"/>
          <p:cNvSpPr>
            <a:spLocks noChangeArrowheads="1"/>
          </p:cNvSpPr>
          <p:nvPr userDrawn="1"/>
        </p:nvSpPr>
        <p:spPr bwMode="auto">
          <a:xfrm>
            <a:off x="4514850"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5" name="AutoShape 99"/>
          <p:cNvSpPr>
            <a:spLocks noChangeArrowheads="1"/>
          </p:cNvSpPr>
          <p:nvPr userDrawn="1"/>
        </p:nvSpPr>
        <p:spPr bwMode="auto">
          <a:xfrm>
            <a:off x="4975225"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6" name="AutoShape 100"/>
          <p:cNvSpPr>
            <a:spLocks noChangeArrowheads="1"/>
          </p:cNvSpPr>
          <p:nvPr userDrawn="1"/>
        </p:nvSpPr>
        <p:spPr bwMode="auto">
          <a:xfrm>
            <a:off x="5435600"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7" name="AutoShape 101"/>
          <p:cNvSpPr>
            <a:spLocks noChangeArrowheads="1"/>
          </p:cNvSpPr>
          <p:nvPr userDrawn="1"/>
        </p:nvSpPr>
        <p:spPr bwMode="auto">
          <a:xfrm>
            <a:off x="5895975"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8" name="AutoShape 102"/>
          <p:cNvSpPr>
            <a:spLocks noChangeArrowheads="1"/>
          </p:cNvSpPr>
          <p:nvPr userDrawn="1"/>
        </p:nvSpPr>
        <p:spPr bwMode="auto">
          <a:xfrm>
            <a:off x="6357938"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99" name="AutoShape 103"/>
          <p:cNvSpPr>
            <a:spLocks noChangeArrowheads="1"/>
          </p:cNvSpPr>
          <p:nvPr userDrawn="1"/>
        </p:nvSpPr>
        <p:spPr bwMode="auto">
          <a:xfrm>
            <a:off x="681831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0" name="AutoShape 104"/>
          <p:cNvSpPr>
            <a:spLocks noChangeArrowheads="1"/>
          </p:cNvSpPr>
          <p:nvPr userDrawn="1"/>
        </p:nvSpPr>
        <p:spPr bwMode="auto">
          <a:xfrm>
            <a:off x="7280275"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1" name="AutoShape 105"/>
          <p:cNvSpPr>
            <a:spLocks noChangeArrowheads="1"/>
          </p:cNvSpPr>
          <p:nvPr userDrawn="1"/>
        </p:nvSpPr>
        <p:spPr bwMode="auto">
          <a:xfrm>
            <a:off x="7740650" y="87313"/>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2" name="AutoShape 106"/>
          <p:cNvSpPr>
            <a:spLocks noChangeArrowheads="1"/>
          </p:cNvSpPr>
          <p:nvPr userDrawn="1"/>
        </p:nvSpPr>
        <p:spPr bwMode="auto">
          <a:xfrm>
            <a:off x="820261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3" name="AutoShape 107"/>
          <p:cNvSpPr>
            <a:spLocks noChangeArrowheads="1"/>
          </p:cNvSpPr>
          <p:nvPr userDrawn="1"/>
        </p:nvSpPr>
        <p:spPr bwMode="auto">
          <a:xfrm>
            <a:off x="8662988"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4" name="AutoShape 108"/>
          <p:cNvSpPr>
            <a:spLocks noChangeArrowheads="1"/>
          </p:cNvSpPr>
          <p:nvPr userDrawn="1"/>
        </p:nvSpPr>
        <p:spPr bwMode="auto">
          <a:xfrm>
            <a:off x="9123363" y="87313"/>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5" name="AutoShape 109"/>
          <p:cNvSpPr>
            <a:spLocks noChangeArrowheads="1"/>
          </p:cNvSpPr>
          <p:nvPr userDrawn="1"/>
        </p:nvSpPr>
        <p:spPr bwMode="auto">
          <a:xfrm>
            <a:off x="-93663"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6" name="AutoShape 110"/>
          <p:cNvSpPr>
            <a:spLocks noChangeArrowheads="1"/>
          </p:cNvSpPr>
          <p:nvPr userDrawn="1"/>
        </p:nvSpPr>
        <p:spPr bwMode="auto">
          <a:xfrm>
            <a:off x="36671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7" name="AutoShape 111"/>
          <p:cNvSpPr>
            <a:spLocks noChangeArrowheads="1"/>
          </p:cNvSpPr>
          <p:nvPr userDrawn="1"/>
        </p:nvSpPr>
        <p:spPr bwMode="auto">
          <a:xfrm>
            <a:off x="828675"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8" name="AutoShape 112"/>
          <p:cNvSpPr>
            <a:spLocks noChangeArrowheads="1"/>
          </p:cNvSpPr>
          <p:nvPr userDrawn="1"/>
        </p:nvSpPr>
        <p:spPr bwMode="auto">
          <a:xfrm>
            <a:off x="1289050"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09" name="AutoShape 113"/>
          <p:cNvSpPr>
            <a:spLocks noChangeArrowheads="1"/>
          </p:cNvSpPr>
          <p:nvPr userDrawn="1"/>
        </p:nvSpPr>
        <p:spPr bwMode="auto">
          <a:xfrm>
            <a:off x="1749425"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0" name="AutoShape 114"/>
          <p:cNvSpPr>
            <a:spLocks noChangeArrowheads="1"/>
          </p:cNvSpPr>
          <p:nvPr userDrawn="1"/>
        </p:nvSpPr>
        <p:spPr bwMode="auto">
          <a:xfrm>
            <a:off x="2209800"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1" name="AutoShape 115"/>
          <p:cNvSpPr>
            <a:spLocks noChangeArrowheads="1"/>
          </p:cNvSpPr>
          <p:nvPr userDrawn="1"/>
        </p:nvSpPr>
        <p:spPr bwMode="auto">
          <a:xfrm>
            <a:off x="267176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2" name="AutoShape 116"/>
          <p:cNvSpPr>
            <a:spLocks noChangeArrowheads="1"/>
          </p:cNvSpPr>
          <p:nvPr userDrawn="1"/>
        </p:nvSpPr>
        <p:spPr bwMode="auto">
          <a:xfrm>
            <a:off x="3132138"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3" name="AutoShape 117"/>
          <p:cNvSpPr>
            <a:spLocks noChangeArrowheads="1"/>
          </p:cNvSpPr>
          <p:nvPr userDrawn="1"/>
        </p:nvSpPr>
        <p:spPr bwMode="auto">
          <a:xfrm>
            <a:off x="359251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4" name="AutoShape 118"/>
          <p:cNvSpPr>
            <a:spLocks noChangeArrowheads="1"/>
          </p:cNvSpPr>
          <p:nvPr userDrawn="1"/>
        </p:nvSpPr>
        <p:spPr bwMode="auto">
          <a:xfrm>
            <a:off x="4052888"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5" name="AutoShape 119"/>
          <p:cNvSpPr>
            <a:spLocks noChangeArrowheads="1"/>
          </p:cNvSpPr>
          <p:nvPr userDrawn="1"/>
        </p:nvSpPr>
        <p:spPr bwMode="auto">
          <a:xfrm>
            <a:off x="4514850"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6" name="AutoShape 120"/>
          <p:cNvSpPr>
            <a:spLocks noChangeArrowheads="1"/>
          </p:cNvSpPr>
          <p:nvPr userDrawn="1"/>
        </p:nvSpPr>
        <p:spPr bwMode="auto">
          <a:xfrm>
            <a:off x="4975225"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7" name="AutoShape 121"/>
          <p:cNvSpPr>
            <a:spLocks noChangeArrowheads="1"/>
          </p:cNvSpPr>
          <p:nvPr userDrawn="1"/>
        </p:nvSpPr>
        <p:spPr bwMode="auto">
          <a:xfrm>
            <a:off x="5435600"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8" name="AutoShape 122"/>
          <p:cNvSpPr>
            <a:spLocks noChangeArrowheads="1"/>
          </p:cNvSpPr>
          <p:nvPr userDrawn="1"/>
        </p:nvSpPr>
        <p:spPr bwMode="auto">
          <a:xfrm>
            <a:off x="5895975"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19" name="AutoShape 123"/>
          <p:cNvSpPr>
            <a:spLocks noChangeArrowheads="1"/>
          </p:cNvSpPr>
          <p:nvPr userDrawn="1"/>
        </p:nvSpPr>
        <p:spPr bwMode="auto">
          <a:xfrm>
            <a:off x="6357938"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20" name="AutoShape 124"/>
          <p:cNvSpPr>
            <a:spLocks noChangeArrowheads="1"/>
          </p:cNvSpPr>
          <p:nvPr userDrawn="1"/>
        </p:nvSpPr>
        <p:spPr bwMode="auto">
          <a:xfrm>
            <a:off x="681831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21" name="AutoShape 125"/>
          <p:cNvSpPr>
            <a:spLocks noChangeArrowheads="1"/>
          </p:cNvSpPr>
          <p:nvPr userDrawn="1"/>
        </p:nvSpPr>
        <p:spPr bwMode="auto">
          <a:xfrm>
            <a:off x="7280275"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22" name="AutoShape 126"/>
          <p:cNvSpPr>
            <a:spLocks noChangeArrowheads="1"/>
          </p:cNvSpPr>
          <p:nvPr userDrawn="1"/>
        </p:nvSpPr>
        <p:spPr bwMode="auto">
          <a:xfrm>
            <a:off x="7740650" y="6540500"/>
            <a:ext cx="173038"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23" name="AutoShape 127"/>
          <p:cNvSpPr>
            <a:spLocks noChangeArrowheads="1"/>
          </p:cNvSpPr>
          <p:nvPr userDrawn="1"/>
        </p:nvSpPr>
        <p:spPr bwMode="auto">
          <a:xfrm>
            <a:off x="820261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24" name="AutoShape 128"/>
          <p:cNvSpPr>
            <a:spLocks noChangeArrowheads="1"/>
          </p:cNvSpPr>
          <p:nvPr userDrawn="1"/>
        </p:nvSpPr>
        <p:spPr bwMode="auto">
          <a:xfrm>
            <a:off x="8662988"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425" name="AutoShape 129"/>
          <p:cNvSpPr>
            <a:spLocks noChangeArrowheads="1"/>
          </p:cNvSpPr>
          <p:nvPr userDrawn="1"/>
        </p:nvSpPr>
        <p:spPr bwMode="auto">
          <a:xfrm>
            <a:off x="9123363" y="6540500"/>
            <a:ext cx="173037" cy="288925"/>
          </a:xfrm>
          <a:prstGeom prst="roundRect">
            <a:avLst>
              <a:gd name="adj" fmla="val 35861"/>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3305" name="Rectangle 9"/>
          <p:cNvSpPr>
            <a:spLocks noGrp="1" noChangeArrowheads="1"/>
          </p:cNvSpPr>
          <p:nvPr>
            <p:ph type="title"/>
          </p:nvPr>
        </p:nvSpPr>
        <p:spPr bwMode="auto">
          <a:xfrm>
            <a:off x="465138" y="490538"/>
            <a:ext cx="84280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83306" name="Rectangle 10"/>
          <p:cNvSpPr>
            <a:spLocks noGrp="1" noChangeArrowheads="1"/>
          </p:cNvSpPr>
          <p:nvPr>
            <p:ph type="body" idx="1"/>
          </p:nvPr>
        </p:nvSpPr>
        <p:spPr bwMode="auto">
          <a:xfrm>
            <a:off x="769938" y="1585913"/>
            <a:ext cx="8123237" cy="466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33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p>
        </p:txBody>
      </p:sp>
      <p:sp>
        <p:nvSpPr>
          <p:cNvPr id="183308" name="Rectangle 12"/>
          <p:cNvSpPr>
            <a:spLocks noGrp="1" noChangeArrowheads="1"/>
          </p:cNvSpPr>
          <p:nvPr>
            <p:ph type="ftr" sz="quarter" idx="3"/>
          </p:nvPr>
        </p:nvSpPr>
        <p:spPr bwMode="auto">
          <a:xfrm>
            <a:off x="3246438" y="59642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p>
        </p:txBody>
      </p:sp>
      <p:sp>
        <p:nvSpPr>
          <p:cNvPr id="183309" name="Rectangle 13"/>
          <p:cNvSpPr>
            <a:spLocks noGrp="1" noChangeArrowheads="1"/>
          </p:cNvSpPr>
          <p:nvPr>
            <p:ph type="sldNum" sz="quarter" idx="4"/>
          </p:nvPr>
        </p:nvSpPr>
        <p:spPr bwMode="auto">
          <a:xfrm>
            <a:off x="6357938" y="6370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1">
                <a:solidFill>
                  <a:schemeClr val="bg1"/>
                </a:solidFill>
                <a:latin typeface="eurostyle"/>
              </a:defRPr>
            </a:lvl1pPr>
          </a:lstStyle>
          <a:p>
            <a:fld id="{EDF35FD6-B5A0-484C-A26B-04558C0880BA}" type="slidenum">
              <a:rPr lang="en-US"/>
              <a:pPr/>
              <a:t>‹#›</a:t>
            </a:fld>
            <a:endParaRPr lang="en-US"/>
          </a:p>
        </p:txBody>
      </p:sp>
      <p:sp>
        <p:nvSpPr>
          <p:cNvPr id="183432" name="Rectangle 136"/>
          <p:cNvSpPr>
            <a:spLocks noChangeArrowheads="1"/>
          </p:cNvSpPr>
          <p:nvPr/>
        </p:nvSpPr>
        <p:spPr bwMode="auto">
          <a:xfrm>
            <a:off x="6353175" y="-80963"/>
            <a:ext cx="190500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fld id="{92F0B3F1-D50A-4490-A761-409AC3DBF11E}" type="slidenum">
              <a:rPr lang="en-US" sz="1400" b="1">
                <a:solidFill>
                  <a:schemeClr val="bg1"/>
                </a:solidFill>
                <a:latin typeface="eurostyle"/>
              </a:rPr>
              <a:pPr algn="r"/>
              <a:t>‹#›</a:t>
            </a:fld>
            <a:endParaRPr lang="en-US" sz="1400" b="1">
              <a:solidFill>
                <a:schemeClr val="bg1"/>
              </a:solidFill>
              <a:latin typeface="eurostyle"/>
            </a:endParaRPr>
          </a:p>
        </p:txBody>
      </p:sp>
      <p:sp>
        <p:nvSpPr>
          <p:cNvPr id="183433" name="Rectangle 137"/>
          <p:cNvSpPr>
            <a:spLocks noChangeArrowheads="1"/>
          </p:cNvSpPr>
          <p:nvPr userDrawn="1"/>
        </p:nvSpPr>
        <p:spPr bwMode="auto">
          <a:xfrm>
            <a:off x="-555625" y="-80963"/>
            <a:ext cx="190500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fld id="{A2964BD0-4EDB-4A5F-911C-56053A42F68B}" type="slidenum">
              <a:rPr lang="en-US" sz="1400" b="1">
                <a:solidFill>
                  <a:schemeClr val="bg1"/>
                </a:solidFill>
                <a:latin typeface="eurostyle"/>
              </a:rPr>
              <a:pPr algn="r"/>
              <a:t>‹#›</a:t>
            </a:fld>
            <a:endParaRPr lang="en-US" sz="1400" b="1">
              <a:solidFill>
                <a:schemeClr val="bg1"/>
              </a:solidFill>
              <a:latin typeface="eurostyle"/>
            </a:endParaRPr>
          </a:p>
        </p:txBody>
      </p:sp>
      <p:sp>
        <p:nvSpPr>
          <p:cNvPr id="183434" name="Rectangle 138"/>
          <p:cNvSpPr>
            <a:spLocks noChangeArrowheads="1"/>
          </p:cNvSpPr>
          <p:nvPr userDrawn="1"/>
        </p:nvSpPr>
        <p:spPr bwMode="auto">
          <a:xfrm>
            <a:off x="-558800" y="6367463"/>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r"/>
            <a:fld id="{2D6F623D-F1FA-45C6-BF29-6A4E59348F2C}" type="slidenum">
              <a:rPr lang="en-US" sz="1400" b="1">
                <a:solidFill>
                  <a:schemeClr val="bg1"/>
                </a:solidFill>
                <a:latin typeface="eurostyle"/>
              </a:rPr>
              <a:pPr algn="r"/>
              <a:t>‹#›</a:t>
            </a:fld>
            <a:endParaRPr lang="en-US" sz="1400" b="1">
              <a:solidFill>
                <a:schemeClr val="bg1"/>
              </a:solidFill>
              <a:latin typeface="eurostyle"/>
            </a:endParaRP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ransition/>
  <p:hf hdr="0" ftr="0" dt="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cs typeface="Arial" pitchFamily="34" charset="0"/>
        </a:defRPr>
      </a:lvl2pPr>
      <a:lvl3pPr algn="l" rtl="0" fontAlgn="base">
        <a:spcBef>
          <a:spcPct val="0"/>
        </a:spcBef>
        <a:spcAft>
          <a:spcPct val="0"/>
        </a:spcAft>
        <a:defRPr sz="4400">
          <a:solidFill>
            <a:schemeClr val="tx2"/>
          </a:solidFill>
          <a:latin typeface="Tahoma" pitchFamily="34" charset="0"/>
          <a:cs typeface="Arial" pitchFamily="34" charset="0"/>
        </a:defRPr>
      </a:lvl3pPr>
      <a:lvl4pPr algn="l" rtl="0" fontAlgn="base">
        <a:spcBef>
          <a:spcPct val="0"/>
        </a:spcBef>
        <a:spcAft>
          <a:spcPct val="0"/>
        </a:spcAft>
        <a:defRPr sz="4400">
          <a:solidFill>
            <a:schemeClr val="tx2"/>
          </a:solidFill>
          <a:latin typeface="Tahoma" pitchFamily="34" charset="0"/>
          <a:cs typeface="Arial" pitchFamily="34" charset="0"/>
        </a:defRPr>
      </a:lvl4pPr>
      <a:lvl5pPr algn="l" rtl="0" fontAlgn="base">
        <a:spcBef>
          <a:spcPct val="0"/>
        </a:spcBef>
        <a:spcAft>
          <a:spcPct val="0"/>
        </a:spcAft>
        <a:defRPr sz="4400">
          <a:solidFill>
            <a:schemeClr val="tx2"/>
          </a:solidFill>
          <a:latin typeface="Tahoma" pitchFamily="34" charset="0"/>
          <a:cs typeface="Arial" pitchFamily="34" charset="0"/>
        </a:defRPr>
      </a:lvl5pPr>
      <a:lvl6pPr marL="457200" algn="l" rtl="0" fontAlgn="base">
        <a:spcBef>
          <a:spcPct val="0"/>
        </a:spcBef>
        <a:spcAft>
          <a:spcPct val="0"/>
        </a:spcAft>
        <a:defRPr sz="4400">
          <a:solidFill>
            <a:schemeClr val="tx2"/>
          </a:solidFill>
          <a:latin typeface="Tahoma" pitchFamily="34" charset="0"/>
          <a:cs typeface="Arial" pitchFamily="34" charset="0"/>
        </a:defRPr>
      </a:lvl6pPr>
      <a:lvl7pPr marL="914400" algn="l" rtl="0" fontAlgn="base">
        <a:spcBef>
          <a:spcPct val="0"/>
        </a:spcBef>
        <a:spcAft>
          <a:spcPct val="0"/>
        </a:spcAft>
        <a:defRPr sz="4400">
          <a:solidFill>
            <a:schemeClr val="tx2"/>
          </a:solidFill>
          <a:latin typeface="Tahoma" pitchFamily="34" charset="0"/>
          <a:cs typeface="Arial" pitchFamily="34" charset="0"/>
        </a:defRPr>
      </a:lvl7pPr>
      <a:lvl8pPr marL="1371600" algn="l" rtl="0" fontAlgn="base">
        <a:spcBef>
          <a:spcPct val="0"/>
        </a:spcBef>
        <a:spcAft>
          <a:spcPct val="0"/>
        </a:spcAft>
        <a:defRPr sz="4400">
          <a:solidFill>
            <a:schemeClr val="tx2"/>
          </a:solidFill>
          <a:latin typeface="Tahoma" pitchFamily="34" charset="0"/>
          <a:cs typeface="Arial" pitchFamily="34" charset="0"/>
        </a:defRPr>
      </a:lvl8pPr>
      <a:lvl9pPr marL="1828800" algn="l" rtl="0" fontAlgn="base">
        <a:spcBef>
          <a:spcPct val="0"/>
        </a:spcBef>
        <a:spcAft>
          <a:spcPct val="0"/>
        </a:spcAft>
        <a:defRPr sz="4400">
          <a:solidFill>
            <a:schemeClr val="tx2"/>
          </a:solidFill>
          <a:latin typeface="Tahoma" pitchFamily="34" charset="0"/>
          <a:cs typeface="Arial"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viewer/Release/viewer.exe%20-svga%20-script%20defense/unwrap/TALK_unwrap_cowheavy.script" TargetMode="External"/><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image" Target="../media/image27.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file:///c:\hbriceno\viewer\Release\viewer.exe%20-svga%20-script%20c:\hbriceno\matlab\defense\varycut\TALK_cowheavy_vary.scrip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vicon.com/main/index.s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3.png"/><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file:///c:\hbriceno\viewer\Release\viewer.exe%20-svga%20-script%20c:\hbriceno\matlab\defense\localcomparison\cowheavy\TALK_local_comparison_cowheavy.script" TargetMode="External"/><Relationship Id="rId5" Type="http://schemas.openxmlformats.org/officeDocument/2006/relationships/hyperlink" Target="file:///c:\hbriceno\viewer\Release\viewer.exe%20-svga%20-script%20c:\hbriceno\matlab\defense\localcomparison\dance0\TALK_local_comparison.script" TargetMode="Externa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viewer/Release/viewer.exe%20-svga%20-script%20defense/sample/TALK_non_rigid_body_samples.scrip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viewer/Release/viewer.exe%20-svga%20-script%20defense/sample/TALK_rigid_body_sample.script"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file:///c:\hbriceno\viewer\Release\viewer.exe%20-svga%20-script%20C:\hbriceno\matlab\defense\localcomparison\dance0\TALK_local_comparison_delta.script" TargetMode="External"/><Relationship Id="rId5" Type="http://schemas.openxmlformats.org/officeDocument/2006/relationships/hyperlink" Target="file:///c:\hbriceno\viewer\Release\viewer.exe%20-svga%20-script%20C:\hbriceno\matlab\defense\localcomparison\snake\TALK_snake_delta.script" TargetMode="External"/><Relationship Id="rId4" Type="http://schemas.openxmlformats.org/officeDocument/2006/relationships/hyperlink" Target="viewer/Release/viewer.exe%20-svga%20-script%20defense/performance/TALK_performance_4dancers.script"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52400"/>
            <a:ext cx="7772400" cy="1470025"/>
          </a:xfrm>
        </p:spPr>
        <p:txBody>
          <a:bodyPr/>
          <a:lstStyle/>
          <a:p>
            <a:r>
              <a:rPr lang="en-US"/>
              <a:t>Geometry Videos</a:t>
            </a:r>
            <a:br>
              <a:rPr lang="en-US"/>
            </a:br>
            <a:r>
              <a:rPr lang="en-US" sz="2000"/>
              <a:t>Symposium on Computer Animation 2003</a:t>
            </a:r>
          </a:p>
        </p:txBody>
      </p:sp>
      <p:sp>
        <p:nvSpPr>
          <p:cNvPr id="2051" name="Rectangle 3"/>
          <p:cNvSpPr>
            <a:spLocks noGrp="1" noChangeArrowheads="1"/>
          </p:cNvSpPr>
          <p:nvPr>
            <p:ph type="subTitle" idx="1"/>
          </p:nvPr>
        </p:nvSpPr>
        <p:spPr>
          <a:xfrm>
            <a:off x="914400" y="4902200"/>
            <a:ext cx="7239000" cy="1752600"/>
          </a:xfrm>
        </p:spPr>
        <p:txBody>
          <a:bodyPr/>
          <a:lstStyle/>
          <a:p>
            <a:r>
              <a:rPr lang="en-US"/>
              <a:t>Hector M. Briceño</a:t>
            </a:r>
          </a:p>
          <a:p>
            <a:r>
              <a:rPr lang="en-US" sz="1800"/>
              <a:t>Collaborators: Pedro V. Sander, Leonard McMillan, Steven Gortler, and Hugues Hoppe</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l="14000" t="30667" r="34000" b="36000"/>
          <a:stretch>
            <a:fillRect/>
          </a:stretch>
        </p:blipFill>
        <p:spPr bwMode="auto">
          <a:xfrm>
            <a:off x="1219200" y="1600200"/>
            <a:ext cx="66294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31056"/>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5DF8770-D6E8-481C-9DE4-7C4E989DE89E}" type="slidenum">
              <a:rPr lang="en-US"/>
              <a:pPr/>
              <a:t>10</a:t>
            </a:fld>
            <a:endParaRPr lang="en-US"/>
          </a:p>
        </p:txBody>
      </p:sp>
      <p:sp>
        <p:nvSpPr>
          <p:cNvPr id="392194" name="Rectangle 2"/>
          <p:cNvSpPr>
            <a:spLocks noGrp="1" noChangeArrowheads="1"/>
          </p:cNvSpPr>
          <p:nvPr>
            <p:ph type="title"/>
          </p:nvPr>
        </p:nvSpPr>
        <p:spPr/>
        <p:txBody>
          <a:bodyPr/>
          <a:lstStyle/>
          <a:p>
            <a:r>
              <a:rPr lang="en-US"/>
              <a:t>Geometry Images</a:t>
            </a:r>
          </a:p>
        </p:txBody>
      </p:sp>
      <p:sp>
        <p:nvSpPr>
          <p:cNvPr id="392195" name="Rectangle 3"/>
          <p:cNvSpPr>
            <a:spLocks noGrp="1" noChangeArrowheads="1"/>
          </p:cNvSpPr>
          <p:nvPr>
            <p:ph type="body" idx="1"/>
          </p:nvPr>
        </p:nvSpPr>
        <p:spPr/>
        <p:txBody>
          <a:bodyPr/>
          <a:lstStyle/>
          <a:p>
            <a:r>
              <a:rPr lang="en-US"/>
              <a:t>Represents a manifold surface in 3D space as an 2D array of 3D points.</a:t>
            </a:r>
          </a:p>
          <a:p>
            <a:r>
              <a:rPr lang="en-US"/>
              <a:t>Works in 3 steps:</a:t>
            </a:r>
          </a:p>
          <a:p>
            <a:pPr lvl="1"/>
            <a:r>
              <a:rPr lang="en-US"/>
              <a:t>Cutting: maps 3D surfaces to manifold</a:t>
            </a:r>
          </a:p>
          <a:p>
            <a:pPr lvl="1"/>
            <a:r>
              <a:rPr lang="en-US"/>
              <a:t>Parametrization</a:t>
            </a:r>
          </a:p>
          <a:p>
            <a:pPr lvl="2"/>
            <a:r>
              <a:rPr lang="en-US"/>
              <a:t>Maps 3D space -&gt; 2D parameter space</a:t>
            </a:r>
          </a:p>
          <a:p>
            <a:pPr lvl="1"/>
            <a:r>
              <a:rPr lang="en-US"/>
              <a:t>Rasterization and Compression</a:t>
            </a:r>
          </a:p>
        </p:txBody>
      </p:sp>
    </p:spTree>
  </p:cSld>
  <p:clrMapOvr>
    <a:masterClrMapping/>
  </p:clrMapOvr>
  <p:transition advTm="6891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BB4F5499-82B3-40CD-A007-F5AC7B799069}" type="slidenum">
              <a:rPr lang="en-US"/>
              <a:pPr/>
              <a:t>11</a:t>
            </a:fld>
            <a:endParaRPr lang="en-US"/>
          </a:p>
        </p:txBody>
      </p:sp>
      <p:sp>
        <p:nvSpPr>
          <p:cNvPr id="20482" name="Rectangle 2"/>
          <p:cNvSpPr>
            <a:spLocks noGrp="1" noChangeArrowheads="1"/>
          </p:cNvSpPr>
          <p:nvPr>
            <p:ph type="title"/>
          </p:nvPr>
        </p:nvSpPr>
        <p:spPr/>
        <p:txBody>
          <a:bodyPr/>
          <a:lstStyle/>
          <a:p>
            <a:r>
              <a:rPr lang="en-US" sz="4000"/>
              <a:t>Parametrization</a:t>
            </a:r>
          </a:p>
        </p:txBody>
      </p:sp>
      <p:sp>
        <p:nvSpPr>
          <p:cNvPr id="20490" name="Rectangle 10"/>
          <p:cNvSpPr>
            <a:spLocks noGrp="1" noChangeArrowheads="1"/>
          </p:cNvSpPr>
          <p:nvPr>
            <p:ph type="body" idx="4294967295"/>
          </p:nvPr>
        </p:nvSpPr>
        <p:spPr>
          <a:xfrm>
            <a:off x="609600" y="1600200"/>
            <a:ext cx="8305800" cy="1828800"/>
          </a:xfrm>
        </p:spPr>
        <p:txBody>
          <a:bodyPr/>
          <a:lstStyle/>
          <a:p>
            <a:r>
              <a:rPr lang="en-US"/>
              <a:t>Maps 3D manifold surface onto 2D square</a:t>
            </a:r>
          </a:p>
          <a:p>
            <a:pPr lvl="1"/>
            <a:r>
              <a:rPr lang="en-US"/>
              <a:t>Different criteria or metrics: Conformal, Area-preserving, Geometric-Stretch</a:t>
            </a:r>
          </a:p>
        </p:txBody>
      </p:sp>
      <p:pic>
        <p:nvPicPr>
          <p:cNvPr id="204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3724275"/>
            <a:ext cx="8777288" cy="223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3244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A845CA7A-AAB0-4B8F-8925-BDC5068A72B9}" type="slidenum">
              <a:rPr lang="en-US"/>
              <a:pPr/>
              <a:t>12</a:t>
            </a:fld>
            <a:endParaRPr lang="en-US"/>
          </a:p>
        </p:txBody>
      </p:sp>
      <p:sp>
        <p:nvSpPr>
          <p:cNvPr id="492546" name="Rectangle 2"/>
          <p:cNvSpPr>
            <a:spLocks noGrp="1" noChangeArrowheads="1"/>
          </p:cNvSpPr>
          <p:nvPr>
            <p:ph type="title"/>
          </p:nvPr>
        </p:nvSpPr>
        <p:spPr/>
        <p:txBody>
          <a:bodyPr/>
          <a:lstStyle/>
          <a:p>
            <a:pPr algn="ctr"/>
            <a:r>
              <a:rPr lang="en-US"/>
              <a:t>Rasterization/Compression</a:t>
            </a:r>
          </a:p>
        </p:txBody>
      </p:sp>
      <p:sp>
        <p:nvSpPr>
          <p:cNvPr id="492547" name="Rectangle 3"/>
          <p:cNvSpPr>
            <a:spLocks noGrp="1" noChangeArrowheads="1"/>
          </p:cNvSpPr>
          <p:nvPr>
            <p:ph type="body" idx="1"/>
          </p:nvPr>
        </p:nvSpPr>
        <p:spPr>
          <a:xfrm>
            <a:off x="423863" y="1412875"/>
            <a:ext cx="8123237" cy="4665663"/>
          </a:xfrm>
        </p:spPr>
        <p:txBody>
          <a:bodyPr/>
          <a:lstStyle/>
          <a:p>
            <a:r>
              <a:rPr lang="en-US"/>
              <a:t>Sample points of parametrization obtain a 2D grid of triplets (x,y,z)</a:t>
            </a:r>
          </a:p>
          <a:p>
            <a:r>
              <a:rPr lang="en-US"/>
              <a:t>Compress resulting “image”</a:t>
            </a:r>
          </a:p>
        </p:txBody>
      </p:sp>
      <p:pic>
        <p:nvPicPr>
          <p:cNvPr id="492548" name="Picture 4"/>
          <p:cNvPicPr>
            <a:picLocks noChangeAspect="1" noChangeArrowheads="1"/>
          </p:cNvPicPr>
          <p:nvPr/>
        </p:nvPicPr>
        <p:blipFill>
          <a:blip r:embed="rId2">
            <a:extLst>
              <a:ext uri="{28A0092B-C50C-407E-A947-70E740481C1C}">
                <a14:useLocalDpi xmlns:a14="http://schemas.microsoft.com/office/drawing/2010/main" val="0"/>
              </a:ext>
            </a:extLst>
          </a:blip>
          <a:srcRect r="47691"/>
          <a:stretch>
            <a:fillRect/>
          </a:stretch>
        </p:blipFill>
        <p:spPr bwMode="auto">
          <a:xfrm>
            <a:off x="7543800" y="3544888"/>
            <a:ext cx="147478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2549" name="Picture 5"/>
          <p:cNvPicPr>
            <a:picLocks noChangeAspect="1" noChangeArrowheads="1"/>
          </p:cNvPicPr>
          <p:nvPr/>
        </p:nvPicPr>
        <p:blipFill>
          <a:blip r:embed="rId3">
            <a:extLst>
              <a:ext uri="{28A0092B-C50C-407E-A947-70E740481C1C}">
                <a14:useLocalDpi xmlns:a14="http://schemas.microsoft.com/office/drawing/2010/main" val="0"/>
              </a:ext>
            </a:extLst>
          </a:blip>
          <a:srcRect r="51520"/>
          <a:stretch>
            <a:fillRect/>
          </a:stretch>
        </p:blipFill>
        <p:spPr bwMode="auto">
          <a:xfrm>
            <a:off x="1752600" y="3429000"/>
            <a:ext cx="136683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25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288" y="3486150"/>
            <a:ext cx="2822575"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25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1336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2552" name="Picture 8"/>
          <p:cNvPicPr>
            <a:picLocks noChangeAspect="1" noChangeArrowheads="1"/>
          </p:cNvPicPr>
          <p:nvPr/>
        </p:nvPicPr>
        <p:blipFill>
          <a:blip r:embed="rId6">
            <a:extLst>
              <a:ext uri="{28A0092B-C50C-407E-A947-70E740481C1C}">
                <a14:useLocalDpi xmlns:a14="http://schemas.microsoft.com/office/drawing/2010/main" val="0"/>
              </a:ext>
            </a:extLst>
          </a:blip>
          <a:srcRect l="24324" r="24324"/>
          <a:stretch>
            <a:fillRect/>
          </a:stretch>
        </p:blipFill>
        <p:spPr bwMode="auto">
          <a:xfrm>
            <a:off x="6096000" y="3505200"/>
            <a:ext cx="1447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2553" name="Picture 9"/>
          <p:cNvPicPr>
            <a:picLocks noChangeAspect="1" noChangeArrowheads="1"/>
          </p:cNvPicPr>
          <p:nvPr/>
        </p:nvPicPr>
        <p:blipFill>
          <a:blip r:embed="rId7">
            <a:extLst>
              <a:ext uri="{28A0092B-C50C-407E-A947-70E740481C1C}">
                <a14:useLocalDpi xmlns:a14="http://schemas.microsoft.com/office/drawing/2010/main" val="0"/>
              </a:ext>
            </a:extLst>
          </a:blip>
          <a:srcRect l="24324" r="24324"/>
          <a:stretch>
            <a:fillRect/>
          </a:stretch>
        </p:blipFill>
        <p:spPr bwMode="auto">
          <a:xfrm>
            <a:off x="152400" y="3429000"/>
            <a:ext cx="1447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2554" name="Text Box 10">
            <a:hlinkClick r:id="rId8" action="ppaction://program"/>
          </p:cNvPr>
          <p:cNvSpPr txBox="1">
            <a:spLocks noChangeArrowheads="1"/>
          </p:cNvSpPr>
          <p:nvPr/>
        </p:nvSpPr>
        <p:spPr bwMode="auto">
          <a:xfrm>
            <a:off x="8086725" y="5905500"/>
            <a:ext cx="815975" cy="376238"/>
          </a:xfrm>
          <a:prstGeom prst="rect">
            <a:avLst/>
          </a:prstGeom>
          <a:solidFill>
            <a:srgbClr val="FF0000"/>
          </a:solidFill>
          <a:ln w="9525">
            <a:solidFill>
              <a:srgbClr val="3AAA4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DEMO</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7"/>
          <p:cNvSpPr>
            <a:spLocks noGrp="1"/>
          </p:cNvSpPr>
          <p:nvPr>
            <p:ph type="sldNum" sz="quarter" idx="12"/>
          </p:nvPr>
        </p:nvSpPr>
        <p:spPr/>
        <p:txBody>
          <a:bodyPr/>
          <a:lstStyle/>
          <a:p>
            <a:fld id="{4FEBAD90-9560-410E-9EBC-9C0AAB29EABE}" type="slidenum">
              <a:rPr lang="en-US"/>
              <a:pPr/>
              <a:t>13</a:t>
            </a:fld>
            <a:endParaRPr lang="en-US"/>
          </a:p>
        </p:txBody>
      </p:sp>
      <p:sp>
        <p:nvSpPr>
          <p:cNvPr id="19458" name="Rectangle 2"/>
          <p:cNvSpPr>
            <a:spLocks noGrp="1" noChangeArrowheads="1"/>
          </p:cNvSpPr>
          <p:nvPr>
            <p:ph type="title"/>
          </p:nvPr>
        </p:nvSpPr>
        <p:spPr>
          <a:xfrm>
            <a:off x="457200" y="76200"/>
            <a:ext cx="8229600" cy="1143000"/>
          </a:xfrm>
        </p:spPr>
        <p:txBody>
          <a:bodyPr/>
          <a:lstStyle/>
          <a:p>
            <a:r>
              <a:rPr lang="en-US"/>
              <a:t>Cutting: Geometry Image</a:t>
            </a:r>
          </a:p>
        </p:txBody>
      </p:sp>
      <p:sp>
        <p:nvSpPr>
          <p:cNvPr id="19475" name="Rectangle 19"/>
          <p:cNvSpPr>
            <a:spLocks noGrp="1" noChangeArrowheads="1"/>
          </p:cNvSpPr>
          <p:nvPr>
            <p:ph type="body" idx="4294967295"/>
          </p:nvPr>
        </p:nvSpPr>
        <p:spPr>
          <a:xfrm>
            <a:off x="893763" y="1322388"/>
            <a:ext cx="8229600" cy="550862"/>
          </a:xfrm>
        </p:spPr>
        <p:txBody>
          <a:bodyPr/>
          <a:lstStyle/>
          <a:p>
            <a:pPr>
              <a:lnSpc>
                <a:spcPct val="90000"/>
              </a:lnSpc>
            </a:pPr>
            <a:r>
              <a:rPr lang="en-US"/>
              <a:t>Iteratively Cut and Reparametrize</a:t>
            </a:r>
          </a:p>
        </p:txBody>
      </p:sp>
      <p:graphicFrame>
        <p:nvGraphicFramePr>
          <p:cNvPr id="19476" name="Object 20"/>
          <p:cNvGraphicFramePr>
            <a:graphicFrameLocks noChangeAspect="1"/>
          </p:cNvGraphicFramePr>
          <p:nvPr/>
        </p:nvGraphicFramePr>
        <p:xfrm>
          <a:off x="79375" y="1816100"/>
          <a:ext cx="8763000" cy="3557588"/>
        </p:xfrm>
        <a:graphic>
          <a:graphicData uri="http://schemas.openxmlformats.org/presentationml/2006/ole">
            <mc:AlternateContent xmlns:mc="http://schemas.openxmlformats.org/markup-compatibility/2006">
              <mc:Choice xmlns:v="urn:schemas-microsoft-com:vml" Requires="v">
                <p:oleObj spid="_x0000_s19488" name="Artwork" r:id="rId4" imgW="10941642" imgH="4441867" progId="Adobe.Illustrator.10">
                  <p:embed/>
                </p:oleObj>
              </mc:Choice>
              <mc:Fallback>
                <p:oleObj name="Artwork" r:id="rId4" imgW="10941642" imgH="4441867" progId="Adobe.Illustrator.10">
                  <p:embed/>
                  <p:pic>
                    <p:nvPicPr>
                      <p:cNvPr id="0"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1816100"/>
                        <a:ext cx="8763000" cy="355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85" name="Text Box 29"/>
          <p:cNvSpPr txBox="1">
            <a:spLocks noChangeArrowheads="1"/>
          </p:cNvSpPr>
          <p:nvPr/>
        </p:nvSpPr>
        <p:spPr bwMode="auto">
          <a:xfrm>
            <a:off x="5378450" y="5618163"/>
            <a:ext cx="10239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t>Final</a:t>
            </a:r>
          </a:p>
        </p:txBody>
      </p:sp>
      <p:pic>
        <p:nvPicPr>
          <p:cNvPr id="19484"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5088" y="3716338"/>
            <a:ext cx="2643187" cy="264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7648"/>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F309D1A8-4657-4E22-B665-DE523F0454A1}" type="slidenum">
              <a:rPr lang="en-US"/>
              <a:pPr/>
              <a:t>14</a:t>
            </a:fld>
            <a:endParaRPr lang="en-US"/>
          </a:p>
        </p:txBody>
      </p:sp>
      <p:sp>
        <p:nvSpPr>
          <p:cNvPr id="30722" name="Rectangle 1026"/>
          <p:cNvSpPr>
            <a:spLocks noGrp="1" noChangeArrowheads="1"/>
          </p:cNvSpPr>
          <p:nvPr>
            <p:ph type="title"/>
          </p:nvPr>
        </p:nvSpPr>
        <p:spPr>
          <a:xfrm>
            <a:off x="465138" y="658813"/>
            <a:ext cx="8428037" cy="865187"/>
          </a:xfrm>
        </p:spPr>
        <p:txBody>
          <a:bodyPr/>
          <a:lstStyle/>
          <a:p>
            <a:r>
              <a:rPr lang="en-US"/>
              <a:t>Animated Meshes: Approach</a:t>
            </a:r>
          </a:p>
        </p:txBody>
      </p:sp>
      <p:sp>
        <p:nvSpPr>
          <p:cNvPr id="30723" name="Rectangle 1027"/>
          <p:cNvSpPr>
            <a:spLocks noGrp="1" noChangeArrowheads="1"/>
          </p:cNvSpPr>
          <p:nvPr>
            <p:ph type="body" idx="1"/>
          </p:nvPr>
        </p:nvSpPr>
        <p:spPr>
          <a:xfrm>
            <a:off x="457200" y="4191000"/>
            <a:ext cx="8229600" cy="1081424"/>
          </a:xfrm>
        </p:spPr>
        <p:txBody>
          <a:bodyPr/>
          <a:lstStyle/>
          <a:p>
            <a:r>
              <a:rPr lang="en-US" sz="2800" dirty="0"/>
              <a:t>How do we cut, parametrize and compress considering a time-sequence of meshes?</a:t>
            </a:r>
          </a:p>
          <a:p>
            <a:endParaRPr lang="en-US" dirty="0"/>
          </a:p>
        </p:txBody>
      </p:sp>
      <p:pic>
        <p:nvPicPr>
          <p:cNvPr id="30724"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01800"/>
            <a:ext cx="3657600"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01800"/>
            <a:ext cx="3733800"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8976"/>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a:spLocks noGrp="1"/>
          </p:cNvSpPr>
          <p:nvPr>
            <p:ph type="sldNum" sz="quarter" idx="12"/>
          </p:nvPr>
        </p:nvSpPr>
        <p:spPr/>
        <p:txBody>
          <a:bodyPr/>
          <a:lstStyle/>
          <a:p>
            <a:fld id="{CECC34CE-6D03-465B-8662-9527F2FFC07A}" type="slidenum">
              <a:rPr lang="en-US"/>
              <a:pPr/>
              <a:t>15</a:t>
            </a:fld>
            <a:endParaRPr lang="en-US"/>
          </a:p>
        </p:txBody>
      </p:sp>
      <p:sp>
        <p:nvSpPr>
          <p:cNvPr id="406530" name="Rectangle 2"/>
          <p:cNvSpPr>
            <a:spLocks noGrp="1" noChangeArrowheads="1"/>
          </p:cNvSpPr>
          <p:nvPr>
            <p:ph type="title"/>
          </p:nvPr>
        </p:nvSpPr>
        <p:spPr>
          <a:xfrm>
            <a:off x="465138" y="735013"/>
            <a:ext cx="8428037" cy="865187"/>
          </a:xfrm>
        </p:spPr>
        <p:txBody>
          <a:bodyPr/>
          <a:lstStyle/>
          <a:p>
            <a:r>
              <a:rPr lang="en-US"/>
              <a:t>Cutting: Animations</a:t>
            </a:r>
          </a:p>
        </p:txBody>
      </p:sp>
      <p:sp>
        <p:nvSpPr>
          <p:cNvPr id="406531" name="Rectangle 3"/>
          <p:cNvSpPr>
            <a:spLocks noGrp="1" noChangeArrowheads="1"/>
          </p:cNvSpPr>
          <p:nvPr>
            <p:ph type="body" idx="1"/>
          </p:nvPr>
        </p:nvSpPr>
        <p:spPr>
          <a:xfrm>
            <a:off x="769938" y="1963738"/>
            <a:ext cx="8123237" cy="4665662"/>
          </a:xfrm>
        </p:spPr>
        <p:txBody>
          <a:bodyPr/>
          <a:lstStyle/>
          <a:p>
            <a:r>
              <a:rPr lang="en-US"/>
              <a:t>Animation frames should have the same cut and parametrization</a:t>
            </a:r>
          </a:p>
        </p:txBody>
      </p:sp>
      <p:pic>
        <p:nvPicPr>
          <p:cNvPr id="406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388" y="3810000"/>
            <a:ext cx="1922462"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6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7888" y="3810000"/>
            <a:ext cx="1922462"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65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25" y="3810000"/>
            <a:ext cx="1922463"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65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2438" y="3810000"/>
            <a:ext cx="1922462" cy="192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6539" name="Group 11"/>
          <p:cNvGrpSpPr>
            <a:grpSpLocks/>
          </p:cNvGrpSpPr>
          <p:nvPr/>
        </p:nvGrpSpPr>
        <p:grpSpPr bwMode="auto">
          <a:xfrm>
            <a:off x="3571875" y="3925888"/>
            <a:ext cx="344488" cy="346075"/>
            <a:chOff x="4549" y="2196"/>
            <a:chExt cx="217" cy="218"/>
          </a:xfrm>
        </p:grpSpPr>
        <p:sp>
          <p:nvSpPr>
            <p:cNvPr id="406537" name="Line 9"/>
            <p:cNvSpPr>
              <a:spLocks noChangeShapeType="1"/>
            </p:cNvSpPr>
            <p:nvPr/>
          </p:nvSpPr>
          <p:spPr bwMode="auto">
            <a:xfrm>
              <a:off x="4658" y="2196"/>
              <a:ext cx="0" cy="2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538" name="Line 10"/>
            <p:cNvSpPr>
              <a:spLocks noChangeShapeType="1"/>
            </p:cNvSpPr>
            <p:nvPr/>
          </p:nvSpPr>
          <p:spPr bwMode="auto">
            <a:xfrm>
              <a:off x="4549" y="2305"/>
              <a:ext cx="2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6540" name="Group 12"/>
          <p:cNvGrpSpPr>
            <a:grpSpLocks/>
          </p:cNvGrpSpPr>
          <p:nvPr/>
        </p:nvGrpSpPr>
        <p:grpSpPr bwMode="auto">
          <a:xfrm>
            <a:off x="2211388" y="4327525"/>
            <a:ext cx="344487" cy="346075"/>
            <a:chOff x="4549" y="2196"/>
            <a:chExt cx="217" cy="218"/>
          </a:xfrm>
        </p:grpSpPr>
        <p:sp>
          <p:nvSpPr>
            <p:cNvPr id="406541" name="Line 13"/>
            <p:cNvSpPr>
              <a:spLocks noChangeShapeType="1"/>
            </p:cNvSpPr>
            <p:nvPr/>
          </p:nvSpPr>
          <p:spPr bwMode="auto">
            <a:xfrm>
              <a:off x="4658" y="2196"/>
              <a:ext cx="0" cy="2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542" name="Line 14"/>
            <p:cNvSpPr>
              <a:spLocks noChangeShapeType="1"/>
            </p:cNvSpPr>
            <p:nvPr/>
          </p:nvSpPr>
          <p:spPr bwMode="auto">
            <a:xfrm>
              <a:off x="4549" y="2305"/>
              <a:ext cx="2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6543" name="Group 15"/>
          <p:cNvGrpSpPr>
            <a:grpSpLocks/>
          </p:cNvGrpSpPr>
          <p:nvPr/>
        </p:nvGrpSpPr>
        <p:grpSpPr bwMode="auto">
          <a:xfrm>
            <a:off x="5608638" y="3925888"/>
            <a:ext cx="344487" cy="346075"/>
            <a:chOff x="4549" y="2196"/>
            <a:chExt cx="217" cy="218"/>
          </a:xfrm>
        </p:grpSpPr>
        <p:sp>
          <p:nvSpPr>
            <p:cNvPr id="406544" name="Line 16"/>
            <p:cNvSpPr>
              <a:spLocks noChangeShapeType="1"/>
            </p:cNvSpPr>
            <p:nvPr/>
          </p:nvSpPr>
          <p:spPr bwMode="auto">
            <a:xfrm>
              <a:off x="4658" y="2196"/>
              <a:ext cx="0" cy="2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545" name="Line 17"/>
            <p:cNvSpPr>
              <a:spLocks noChangeShapeType="1"/>
            </p:cNvSpPr>
            <p:nvPr/>
          </p:nvSpPr>
          <p:spPr bwMode="auto">
            <a:xfrm>
              <a:off x="4549" y="2305"/>
              <a:ext cx="2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6546" name="Group 18"/>
          <p:cNvGrpSpPr>
            <a:grpSpLocks/>
          </p:cNvGrpSpPr>
          <p:nvPr/>
        </p:nvGrpSpPr>
        <p:grpSpPr bwMode="auto">
          <a:xfrm>
            <a:off x="8012113" y="4329113"/>
            <a:ext cx="344487" cy="346075"/>
            <a:chOff x="4549" y="2196"/>
            <a:chExt cx="217" cy="218"/>
          </a:xfrm>
        </p:grpSpPr>
        <p:sp>
          <p:nvSpPr>
            <p:cNvPr id="406547" name="Line 19"/>
            <p:cNvSpPr>
              <a:spLocks noChangeShapeType="1"/>
            </p:cNvSpPr>
            <p:nvPr/>
          </p:nvSpPr>
          <p:spPr bwMode="auto">
            <a:xfrm>
              <a:off x="4658" y="2196"/>
              <a:ext cx="0" cy="2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548" name="Line 20"/>
            <p:cNvSpPr>
              <a:spLocks noChangeShapeType="1"/>
            </p:cNvSpPr>
            <p:nvPr/>
          </p:nvSpPr>
          <p:spPr bwMode="auto">
            <a:xfrm>
              <a:off x="4549" y="2305"/>
              <a:ext cx="21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06549" name="Text Box 21"/>
          <p:cNvSpPr txBox="1">
            <a:spLocks noChangeArrowheads="1"/>
          </p:cNvSpPr>
          <p:nvPr/>
        </p:nvSpPr>
        <p:spPr bwMode="auto">
          <a:xfrm>
            <a:off x="3557588" y="5149850"/>
            <a:ext cx="21574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No Correspondence</a:t>
            </a:r>
          </a:p>
        </p:txBody>
      </p:sp>
      <p:cxnSp>
        <p:nvCxnSpPr>
          <p:cNvPr id="406551" name="AutoShape 23"/>
          <p:cNvCxnSpPr>
            <a:cxnSpLocks noChangeShapeType="1"/>
            <a:stCxn id="406549" idx="1"/>
            <a:endCxn id="406541" idx="1"/>
          </p:cNvCxnSpPr>
          <p:nvPr/>
        </p:nvCxnSpPr>
        <p:spPr bwMode="auto">
          <a:xfrm rot="10800000">
            <a:off x="2384425" y="4687888"/>
            <a:ext cx="1173163" cy="646112"/>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6552" name="AutoShape 24"/>
          <p:cNvCxnSpPr>
            <a:cxnSpLocks noChangeShapeType="1"/>
            <a:stCxn id="406549" idx="3"/>
            <a:endCxn id="406547" idx="1"/>
          </p:cNvCxnSpPr>
          <p:nvPr/>
        </p:nvCxnSpPr>
        <p:spPr bwMode="auto">
          <a:xfrm flipV="1">
            <a:off x="5715000" y="4689475"/>
            <a:ext cx="2470150" cy="644525"/>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6553" name="AutoShape 25">
            <a:hlinkClick r:id="rId7" action="ppaction://program"/>
          </p:cNvPr>
          <p:cNvSpPr>
            <a:spLocks noChangeArrowheads="1"/>
          </p:cNvSpPr>
          <p:nvPr/>
        </p:nvSpPr>
        <p:spPr bwMode="auto">
          <a:xfrm>
            <a:off x="8201025" y="6540500"/>
            <a:ext cx="173038" cy="3175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c</a:t>
            </a:r>
          </a:p>
        </p:txBody>
      </p:sp>
      <p:sp>
        <p:nvSpPr>
          <p:cNvPr id="406554" name="Text Box 26"/>
          <p:cNvSpPr txBox="1">
            <a:spLocks noChangeArrowheads="1"/>
          </p:cNvSpPr>
          <p:nvPr/>
        </p:nvSpPr>
        <p:spPr bwMode="auto">
          <a:xfrm>
            <a:off x="2157413" y="5848350"/>
            <a:ext cx="4827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Different Cuts and Parametrization</a:t>
            </a:r>
          </a:p>
        </p:txBody>
      </p:sp>
    </p:spTree>
  </p:cSld>
  <p:clrMapOvr>
    <a:masterClrMapping/>
  </p:clrMapOvr>
  <p:transition advTm="16"/>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7A3F5DCE-F0DE-4AB3-9BE2-D4E0D08DA737}" type="slidenum">
              <a:rPr lang="en-US"/>
              <a:pPr/>
              <a:t>16</a:t>
            </a:fld>
            <a:endParaRPr lang="en-US"/>
          </a:p>
        </p:txBody>
      </p:sp>
      <p:sp>
        <p:nvSpPr>
          <p:cNvPr id="32770" name="Rectangle 2"/>
          <p:cNvSpPr>
            <a:spLocks noGrp="1" noChangeArrowheads="1"/>
          </p:cNvSpPr>
          <p:nvPr>
            <p:ph type="title"/>
          </p:nvPr>
        </p:nvSpPr>
        <p:spPr/>
        <p:txBody>
          <a:bodyPr/>
          <a:lstStyle/>
          <a:p>
            <a:r>
              <a:rPr lang="en-US"/>
              <a:t>Cuts, how to pick?</a:t>
            </a:r>
          </a:p>
        </p:txBody>
      </p:sp>
      <p:sp>
        <p:nvSpPr>
          <p:cNvPr id="32771" name="Rectangle 3"/>
          <p:cNvSpPr>
            <a:spLocks noGrp="1" noChangeArrowheads="1"/>
          </p:cNvSpPr>
          <p:nvPr>
            <p:ph type="body" idx="1"/>
          </p:nvPr>
        </p:nvSpPr>
        <p:spPr/>
        <p:txBody>
          <a:bodyPr/>
          <a:lstStyle/>
          <a:p>
            <a:r>
              <a:rPr lang="en-US" sz="2800"/>
              <a:t>Looking at single frame might miss something?</a:t>
            </a:r>
          </a:p>
          <a:p>
            <a:endParaRPr lang="en-US" sz="2800"/>
          </a:p>
          <a:p>
            <a:endParaRPr lang="en-US" sz="2800"/>
          </a:p>
          <a:p>
            <a:endParaRPr lang="en-US" sz="2800"/>
          </a:p>
          <a:p>
            <a:endParaRPr lang="en-US" sz="2800"/>
          </a:p>
          <a:p>
            <a:endParaRPr lang="en-US" sz="2800"/>
          </a:p>
          <a:p>
            <a:endParaRPr lang="en-US" sz="2800"/>
          </a:p>
          <a:p>
            <a:r>
              <a:rPr lang="en-US" sz="2800"/>
              <a:t>Approach: find a global cut considering all frames.</a:t>
            </a:r>
          </a:p>
        </p:txBody>
      </p:sp>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057400"/>
            <a:ext cx="2847975"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338" y="2049463"/>
            <a:ext cx="2679700" cy="284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813" y="2133600"/>
            <a:ext cx="2847975"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5"/>
          <p:cNvSpPr>
            <a:spLocks noGrp="1"/>
          </p:cNvSpPr>
          <p:nvPr>
            <p:ph type="sldNum" sz="quarter" idx="12"/>
          </p:nvPr>
        </p:nvSpPr>
        <p:spPr/>
        <p:txBody>
          <a:bodyPr/>
          <a:lstStyle/>
          <a:p>
            <a:fld id="{3DC94F9B-E1FF-447A-B1BA-9AD41E378FDE}" type="slidenum">
              <a:rPr lang="en-US"/>
              <a:pPr/>
              <a:t>17</a:t>
            </a:fld>
            <a:endParaRPr lang="en-US"/>
          </a:p>
        </p:txBody>
      </p:sp>
      <p:pic>
        <p:nvPicPr>
          <p:cNvPr id="338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06124">
            <a:off x="4260850" y="1263650"/>
            <a:ext cx="2249488"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333500"/>
            <a:ext cx="2390775"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6" name="AutoShape 14"/>
          <p:cNvSpPr>
            <a:spLocks noChangeArrowheads="1"/>
          </p:cNvSpPr>
          <p:nvPr/>
        </p:nvSpPr>
        <p:spPr bwMode="auto">
          <a:xfrm>
            <a:off x="3995738" y="1182688"/>
            <a:ext cx="4954587" cy="2535237"/>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7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4313" y="4232275"/>
            <a:ext cx="2390775"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5" name="AutoShape 13"/>
          <p:cNvSpPr>
            <a:spLocks noChangeArrowheads="1"/>
          </p:cNvSpPr>
          <p:nvPr/>
        </p:nvSpPr>
        <p:spPr bwMode="auto">
          <a:xfrm>
            <a:off x="942975" y="4005263"/>
            <a:ext cx="8007350" cy="241935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800"/>
          </a:p>
        </p:txBody>
      </p:sp>
      <p:sp>
        <p:nvSpPr>
          <p:cNvPr id="33794" name="Rectangle 2"/>
          <p:cNvSpPr>
            <a:spLocks noGrp="1" noChangeArrowheads="1"/>
          </p:cNvSpPr>
          <p:nvPr>
            <p:ph type="title"/>
          </p:nvPr>
        </p:nvSpPr>
        <p:spPr>
          <a:xfrm>
            <a:off x="381000" y="146050"/>
            <a:ext cx="8229600" cy="1143000"/>
          </a:xfrm>
        </p:spPr>
        <p:txBody>
          <a:bodyPr/>
          <a:lstStyle/>
          <a:p>
            <a:r>
              <a:rPr lang="en-US"/>
              <a:t>Global Cut</a:t>
            </a:r>
          </a:p>
        </p:txBody>
      </p:sp>
      <p:sp>
        <p:nvSpPr>
          <p:cNvPr id="33795" name="Rectangle 3"/>
          <p:cNvSpPr>
            <a:spLocks noGrp="1" noChangeArrowheads="1"/>
          </p:cNvSpPr>
          <p:nvPr>
            <p:ph type="body" idx="1"/>
          </p:nvPr>
        </p:nvSpPr>
        <p:spPr>
          <a:xfrm>
            <a:off x="250825" y="1295400"/>
            <a:ext cx="3398838" cy="4525963"/>
          </a:xfrm>
        </p:spPr>
        <p:txBody>
          <a:bodyPr/>
          <a:lstStyle/>
          <a:p>
            <a:r>
              <a:rPr lang="en-US" sz="2800"/>
              <a:t>Cut from frame 2 misses spike on frame 1 and spikes on frame 3</a:t>
            </a:r>
          </a:p>
        </p:txBody>
      </p:sp>
      <p:pic>
        <p:nvPicPr>
          <p:cNvPr id="337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7938" y="4117975"/>
            <a:ext cx="2390775"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6200" y="4079875"/>
            <a:ext cx="2390775"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3" name="Text Box 11"/>
          <p:cNvSpPr txBox="1">
            <a:spLocks noChangeArrowheads="1"/>
          </p:cNvSpPr>
          <p:nvPr/>
        </p:nvSpPr>
        <p:spPr bwMode="auto">
          <a:xfrm rot="16200000">
            <a:off x="3445668" y="2072482"/>
            <a:ext cx="950913" cy="49530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Arial" pitchFamily="34" charset="0"/>
              </a:rPr>
              <a:t>Cut 2</a:t>
            </a:r>
          </a:p>
        </p:txBody>
      </p:sp>
      <p:sp>
        <p:nvSpPr>
          <p:cNvPr id="33804" name="Text Box 12"/>
          <p:cNvSpPr txBox="1">
            <a:spLocks noChangeArrowheads="1"/>
          </p:cNvSpPr>
          <p:nvPr/>
        </p:nvSpPr>
        <p:spPr bwMode="auto">
          <a:xfrm rot="16200000">
            <a:off x="12700" y="4992688"/>
            <a:ext cx="1663700" cy="495300"/>
          </a:xfrm>
          <a:prstGeom prst="rect">
            <a:avLst/>
          </a:prstGeom>
          <a:solidFill>
            <a:schemeClr val="bg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Arial" pitchFamily="34" charset="0"/>
              </a:rPr>
              <a:t>Global Cut</a:t>
            </a:r>
          </a:p>
        </p:txBody>
      </p:sp>
      <p:sp>
        <p:nvSpPr>
          <p:cNvPr id="33810" name="Text Box 18"/>
          <p:cNvSpPr txBox="1">
            <a:spLocks noChangeArrowheads="1"/>
          </p:cNvSpPr>
          <p:nvPr/>
        </p:nvSpPr>
        <p:spPr bwMode="auto">
          <a:xfrm>
            <a:off x="1922463" y="3602038"/>
            <a:ext cx="1303337" cy="4699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Frame 1</a:t>
            </a:r>
          </a:p>
        </p:txBody>
      </p:sp>
      <p:sp>
        <p:nvSpPr>
          <p:cNvPr id="33811" name="Text Box 19"/>
          <p:cNvSpPr txBox="1">
            <a:spLocks noChangeArrowheads="1"/>
          </p:cNvSpPr>
          <p:nvPr/>
        </p:nvSpPr>
        <p:spPr bwMode="auto">
          <a:xfrm>
            <a:off x="4572000" y="3602038"/>
            <a:ext cx="1303338" cy="4699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Frame 2</a:t>
            </a:r>
          </a:p>
        </p:txBody>
      </p:sp>
      <p:sp>
        <p:nvSpPr>
          <p:cNvPr id="33812" name="Text Box 20"/>
          <p:cNvSpPr txBox="1">
            <a:spLocks noChangeArrowheads="1"/>
          </p:cNvSpPr>
          <p:nvPr/>
        </p:nvSpPr>
        <p:spPr bwMode="auto">
          <a:xfrm>
            <a:off x="7048500" y="3602038"/>
            <a:ext cx="1303338" cy="4699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Frame 3</a:t>
            </a:r>
          </a:p>
        </p:txBody>
      </p:sp>
    </p:spTree>
  </p:cSld>
  <p:clrMapOvr>
    <a:masterClrMapping/>
  </p:clrMapOvr>
  <p:transition advTm="17312"/>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fld id="{0ECED194-11E4-4BC4-8A40-8578C286A1E7}" type="slidenum">
              <a:rPr lang="en-US"/>
              <a:pPr/>
              <a:t>18</a:t>
            </a:fld>
            <a:endParaRPr lang="en-US"/>
          </a:p>
        </p:txBody>
      </p:sp>
      <p:sp>
        <p:nvSpPr>
          <p:cNvPr id="408578" name="Rectangle 2"/>
          <p:cNvSpPr>
            <a:spLocks noGrp="1" noChangeArrowheads="1"/>
          </p:cNvSpPr>
          <p:nvPr>
            <p:ph type="title"/>
          </p:nvPr>
        </p:nvSpPr>
        <p:spPr>
          <a:xfrm>
            <a:off x="465138" y="374650"/>
            <a:ext cx="8428037" cy="865188"/>
          </a:xfrm>
        </p:spPr>
        <p:txBody>
          <a:bodyPr/>
          <a:lstStyle/>
          <a:p>
            <a:r>
              <a:rPr lang="en-US"/>
              <a:t>Global Cut: how it works</a:t>
            </a:r>
          </a:p>
        </p:txBody>
      </p:sp>
      <p:sp>
        <p:nvSpPr>
          <p:cNvPr id="408579" name="Rectangle 3"/>
          <p:cNvSpPr>
            <a:spLocks noGrp="1" noChangeArrowheads="1"/>
          </p:cNvSpPr>
          <p:nvPr>
            <p:ph type="body" idx="1"/>
          </p:nvPr>
        </p:nvSpPr>
        <p:spPr>
          <a:xfrm>
            <a:off x="309563" y="1355725"/>
            <a:ext cx="8583612" cy="4665663"/>
          </a:xfrm>
        </p:spPr>
        <p:txBody>
          <a:bodyPr/>
          <a:lstStyle/>
          <a:p>
            <a:r>
              <a:rPr lang="en-US" sz="2800"/>
              <a:t>Run the iterative algorithm on all frames at the same time.</a:t>
            </a:r>
          </a:p>
          <a:p>
            <a:r>
              <a:rPr lang="en-US" sz="2800"/>
              <a:t>Pick worst avg. face on all parametrizations…</a:t>
            </a:r>
          </a:p>
        </p:txBody>
      </p:sp>
      <p:pic>
        <p:nvPicPr>
          <p:cNvPr id="40859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4719638"/>
            <a:ext cx="16478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92"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275" y="4719638"/>
            <a:ext cx="16478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93"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0300" y="3106738"/>
            <a:ext cx="16478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94"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313" y="2852738"/>
            <a:ext cx="16478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95"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088" y="4581525"/>
            <a:ext cx="16478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96"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8288" y="4719638"/>
            <a:ext cx="16478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97"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88" y="2992438"/>
            <a:ext cx="16478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8598"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1088" y="3048000"/>
            <a:ext cx="16478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8599" name="Text Box 23"/>
          <p:cNvSpPr txBox="1">
            <a:spLocks noChangeArrowheads="1"/>
          </p:cNvSpPr>
          <p:nvPr/>
        </p:nvSpPr>
        <p:spPr bwMode="auto">
          <a:xfrm rot="-5400000">
            <a:off x="-50006" y="3729832"/>
            <a:ext cx="1290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Frame 1</a:t>
            </a:r>
          </a:p>
        </p:txBody>
      </p:sp>
      <p:sp>
        <p:nvSpPr>
          <p:cNvPr id="408600" name="Text Box 24"/>
          <p:cNvSpPr txBox="1">
            <a:spLocks noChangeArrowheads="1"/>
          </p:cNvSpPr>
          <p:nvPr/>
        </p:nvSpPr>
        <p:spPr bwMode="auto">
          <a:xfrm rot="-5400000">
            <a:off x="-50006" y="5377657"/>
            <a:ext cx="1290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Frame 2</a:t>
            </a:r>
          </a:p>
        </p:txBody>
      </p:sp>
    </p:spTree>
  </p:cSld>
  <p:clrMapOvr>
    <a:masterClrMapping/>
  </p:clrMapOvr>
  <p:transition advTm="3028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3D7B29AD-4893-4595-AFB9-27CCAA490FE9}" type="slidenum">
              <a:rPr lang="en-US"/>
              <a:pPr/>
              <a:t>19</a:t>
            </a:fld>
            <a:endParaRPr lang="en-US"/>
          </a:p>
        </p:txBody>
      </p:sp>
      <p:sp>
        <p:nvSpPr>
          <p:cNvPr id="38914" name="Rectangle 2"/>
          <p:cNvSpPr>
            <a:spLocks noGrp="1" noChangeArrowheads="1"/>
          </p:cNvSpPr>
          <p:nvPr>
            <p:ph type="title"/>
          </p:nvPr>
        </p:nvSpPr>
        <p:spPr/>
        <p:txBody>
          <a:bodyPr/>
          <a:lstStyle/>
          <a:p>
            <a:r>
              <a:rPr lang="en-US"/>
              <a:t>Parametrization: Animation</a:t>
            </a:r>
          </a:p>
        </p:txBody>
      </p:sp>
      <p:sp>
        <p:nvSpPr>
          <p:cNvPr id="38915" name="Rectangle 3"/>
          <p:cNvSpPr>
            <a:spLocks noGrp="1" noChangeArrowheads="1"/>
          </p:cNvSpPr>
          <p:nvPr>
            <p:ph type="body" idx="1"/>
          </p:nvPr>
        </p:nvSpPr>
        <p:spPr>
          <a:xfrm>
            <a:off x="309563" y="1528763"/>
            <a:ext cx="5875337" cy="4665662"/>
          </a:xfrm>
        </p:spPr>
        <p:txBody>
          <a:bodyPr/>
          <a:lstStyle/>
          <a:p>
            <a:r>
              <a:rPr lang="en-US" sz="2800"/>
              <a:t>Cut and parametrization has to be fixed for all frames in order to use one texture for whole animation</a:t>
            </a:r>
          </a:p>
          <a:p>
            <a:r>
              <a:rPr lang="en-US" sz="2800"/>
              <a:t>We currently apply the global cut to the first frame and compute parametrization on that frame.</a:t>
            </a:r>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4062413"/>
            <a:ext cx="2262188"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4">
            <a:extLst>
              <a:ext uri="{28A0092B-C50C-407E-A947-70E740481C1C}">
                <a14:useLocalDpi xmlns:a14="http://schemas.microsoft.com/office/drawing/2010/main" val="0"/>
              </a:ext>
            </a:extLst>
          </a:blip>
          <a:srcRect l="31104" r="25041"/>
          <a:stretch>
            <a:fillRect/>
          </a:stretch>
        </p:blipFill>
        <p:spPr bwMode="auto">
          <a:xfrm>
            <a:off x="7381875" y="606425"/>
            <a:ext cx="1490663" cy="339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816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1FBBFF52-B963-4FA2-98AE-DD56EEE5E599}" type="slidenum">
              <a:rPr lang="en-US"/>
              <a:pPr/>
              <a:t>2</a:t>
            </a:fld>
            <a:endParaRPr lang="en-US"/>
          </a:p>
        </p:txBody>
      </p:sp>
      <p:sp>
        <p:nvSpPr>
          <p:cNvPr id="369666" name="Rectangle 2"/>
          <p:cNvSpPr>
            <a:spLocks noGrp="1" noChangeArrowheads="1"/>
          </p:cNvSpPr>
          <p:nvPr>
            <p:ph type="title"/>
          </p:nvPr>
        </p:nvSpPr>
        <p:spPr/>
        <p:txBody>
          <a:bodyPr/>
          <a:lstStyle/>
          <a:p>
            <a:r>
              <a:rPr lang="en-US"/>
              <a:t>Motivation</a:t>
            </a:r>
          </a:p>
        </p:txBody>
      </p:sp>
      <p:sp>
        <p:nvSpPr>
          <p:cNvPr id="369667" name="Rectangle 3"/>
          <p:cNvSpPr>
            <a:spLocks noGrp="1" noChangeArrowheads="1"/>
          </p:cNvSpPr>
          <p:nvPr>
            <p:ph type="body" idx="1"/>
          </p:nvPr>
        </p:nvSpPr>
        <p:spPr>
          <a:xfrm>
            <a:off x="457200" y="1600200"/>
            <a:ext cx="6073775" cy="4953000"/>
          </a:xfrm>
        </p:spPr>
        <p:txBody>
          <a:bodyPr/>
          <a:lstStyle/>
          <a:p>
            <a:r>
              <a:rPr lang="en-US"/>
              <a:t>Many sources of 3D Animation data:</a:t>
            </a:r>
          </a:p>
          <a:p>
            <a:pPr lvl="1"/>
            <a:r>
              <a:rPr lang="en-US"/>
              <a:t>Motion Capture</a:t>
            </a:r>
          </a:p>
          <a:p>
            <a:pPr lvl="1"/>
            <a:r>
              <a:rPr lang="en-US"/>
              <a:t>Visual Hulls</a:t>
            </a:r>
          </a:p>
          <a:p>
            <a:pPr lvl="1"/>
            <a:r>
              <a:rPr lang="en-US"/>
              <a:t>Physical Simulations</a:t>
            </a:r>
          </a:p>
          <a:p>
            <a:pPr lvl="1"/>
            <a:r>
              <a:rPr lang="en-US"/>
              <a:t>Sensor Data</a:t>
            </a:r>
          </a:p>
          <a:p>
            <a:pPr lvl="1"/>
            <a:r>
              <a:rPr lang="en-US"/>
              <a:t>Skilled Animators</a:t>
            </a:r>
          </a:p>
          <a:p>
            <a:r>
              <a:rPr lang="en-US"/>
              <a:t>Wide variety of formats, data, and reconstruction schemes…</a:t>
            </a:r>
          </a:p>
        </p:txBody>
      </p:sp>
      <p:pic>
        <p:nvPicPr>
          <p:cNvPr id="369669" name="Picture 5" descr="mbostock"/>
          <p:cNvPicPr>
            <a:picLocks noChangeAspect="1" noChangeArrowheads="1"/>
          </p:cNvPicPr>
          <p:nvPr/>
        </p:nvPicPr>
        <p:blipFill>
          <a:blip r:embed="rId3">
            <a:extLst>
              <a:ext uri="{28A0092B-C50C-407E-A947-70E740481C1C}">
                <a14:useLocalDpi xmlns:a14="http://schemas.microsoft.com/office/drawing/2010/main" val="0"/>
              </a:ext>
            </a:extLst>
          </a:blip>
          <a:srcRect r="22372" b="14859"/>
          <a:stretch>
            <a:fillRect/>
          </a:stretch>
        </p:blipFill>
        <p:spPr bwMode="auto">
          <a:xfrm>
            <a:off x="6530975" y="4292600"/>
            <a:ext cx="24193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69671" name="Picture 7" descr="posture_top">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3175" t="15712" r="3969"/>
          <a:stretch>
            <a:fillRect/>
          </a:stretch>
        </p:blipFill>
        <p:spPr bwMode="auto">
          <a:xfrm>
            <a:off x="7164388" y="779463"/>
            <a:ext cx="1671637" cy="1541462"/>
          </a:xfrm>
          <a:prstGeom prst="rect">
            <a:avLst/>
          </a:prstGeom>
          <a:noFill/>
          <a:extLst>
            <a:ext uri="{909E8E84-426E-40DD-AFC4-6F175D3DCCD1}">
              <a14:hiddenFill xmlns:a14="http://schemas.microsoft.com/office/drawing/2010/main">
                <a:solidFill>
                  <a:srgbClr val="FFFFFF"/>
                </a:solidFill>
              </a14:hiddenFill>
            </a:ext>
          </a:extLst>
        </p:spPr>
      </p:pic>
      <p:pic>
        <p:nvPicPr>
          <p:cNvPr id="369675" name="Picture 11" descr="fig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3825" y="2335213"/>
            <a:ext cx="2395538" cy="1804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76512"/>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CA4750D-433A-4B52-B484-51348B998C89}" type="slidenum">
              <a:rPr lang="en-US"/>
              <a:pPr/>
              <a:t>20</a:t>
            </a:fld>
            <a:endParaRPr lang="en-US"/>
          </a:p>
        </p:txBody>
      </p:sp>
      <p:sp>
        <p:nvSpPr>
          <p:cNvPr id="39938" name="Rectangle 2"/>
          <p:cNvSpPr>
            <a:spLocks noGrp="1" noChangeArrowheads="1"/>
          </p:cNvSpPr>
          <p:nvPr>
            <p:ph type="title"/>
          </p:nvPr>
        </p:nvSpPr>
        <p:spPr>
          <a:xfrm>
            <a:off x="465138" y="792163"/>
            <a:ext cx="8428037" cy="865187"/>
          </a:xfrm>
        </p:spPr>
        <p:txBody>
          <a:bodyPr/>
          <a:lstStyle/>
          <a:p>
            <a:r>
              <a:rPr lang="en-US"/>
              <a:t>Compression</a:t>
            </a:r>
          </a:p>
        </p:txBody>
      </p:sp>
      <p:sp>
        <p:nvSpPr>
          <p:cNvPr id="39939" name="Rectangle 3"/>
          <p:cNvSpPr>
            <a:spLocks noGrp="1" noChangeArrowheads="1"/>
          </p:cNvSpPr>
          <p:nvPr>
            <p:ph type="body" idx="1"/>
          </p:nvPr>
        </p:nvSpPr>
        <p:spPr>
          <a:xfrm>
            <a:off x="769938" y="1887538"/>
            <a:ext cx="8123237" cy="4665662"/>
          </a:xfrm>
        </p:spPr>
        <p:txBody>
          <a:bodyPr/>
          <a:lstStyle/>
          <a:p>
            <a:r>
              <a:rPr lang="en-US"/>
              <a:t>Spatial Compression:</a:t>
            </a:r>
          </a:p>
          <a:p>
            <a:pPr lvl="1"/>
            <a:r>
              <a:rPr lang="en-US"/>
              <a:t>Wavelets: Can support multiple levels of detail…</a:t>
            </a:r>
          </a:p>
          <a:p>
            <a:r>
              <a:rPr lang="en-US"/>
              <a:t>Temporal Compression</a:t>
            </a:r>
          </a:p>
          <a:p>
            <a:pPr lvl="1"/>
            <a:r>
              <a:rPr lang="en-US"/>
              <a:t>Predictive Coding similar to MPEG</a:t>
            </a:r>
          </a:p>
          <a:p>
            <a:pPr lvl="1"/>
            <a:r>
              <a:rPr lang="en-US"/>
              <a:t>Use affine transformations for predictor</a:t>
            </a:r>
          </a:p>
          <a:p>
            <a:pPr>
              <a:buFont typeface="Wingdings" pitchFamily="2" charset="2"/>
              <a:buNone/>
            </a:pPr>
            <a:endParaRPr lang="en-US"/>
          </a:p>
        </p:txBody>
      </p:sp>
    </p:spTree>
  </p:cSld>
  <p:clrMapOvr>
    <a:masterClrMapping/>
  </p:clrMapOvr>
  <p:transition advTm="3296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5"/>
          <p:cNvSpPr>
            <a:spLocks noGrp="1"/>
          </p:cNvSpPr>
          <p:nvPr>
            <p:ph type="sldNum" sz="quarter" idx="12"/>
          </p:nvPr>
        </p:nvSpPr>
        <p:spPr/>
        <p:txBody>
          <a:bodyPr/>
          <a:lstStyle/>
          <a:p>
            <a:fld id="{34F6C53E-F9FA-4A6F-8A18-587F6724F45E}" type="slidenum">
              <a:rPr lang="en-US"/>
              <a:pPr/>
              <a:t>21</a:t>
            </a:fld>
            <a:endParaRPr lang="en-US"/>
          </a:p>
        </p:txBody>
      </p:sp>
      <p:sp>
        <p:nvSpPr>
          <p:cNvPr id="40962" name="Rectangle 2"/>
          <p:cNvSpPr>
            <a:spLocks noGrp="1" noChangeArrowheads="1"/>
          </p:cNvSpPr>
          <p:nvPr>
            <p:ph type="title"/>
          </p:nvPr>
        </p:nvSpPr>
        <p:spPr>
          <a:xfrm>
            <a:off x="465138" y="741363"/>
            <a:ext cx="8428037" cy="865187"/>
          </a:xfrm>
        </p:spPr>
        <p:txBody>
          <a:bodyPr/>
          <a:lstStyle/>
          <a:p>
            <a:r>
              <a:rPr lang="en-US"/>
              <a:t>Encoder Architecture</a:t>
            </a:r>
          </a:p>
        </p:txBody>
      </p:sp>
      <p:sp>
        <p:nvSpPr>
          <p:cNvPr id="40963" name="Rectangle 3"/>
          <p:cNvSpPr>
            <a:spLocks noGrp="1" noChangeArrowheads="1"/>
          </p:cNvSpPr>
          <p:nvPr>
            <p:ph type="body" idx="1"/>
          </p:nvPr>
        </p:nvSpPr>
        <p:spPr>
          <a:xfrm>
            <a:off x="381000" y="4500563"/>
            <a:ext cx="8229600" cy="1577975"/>
          </a:xfrm>
        </p:spPr>
        <p:txBody>
          <a:bodyPr/>
          <a:lstStyle/>
          <a:p>
            <a:pPr>
              <a:lnSpc>
                <a:spcPct val="80000"/>
              </a:lnSpc>
            </a:pPr>
            <a:r>
              <a:rPr lang="en-US"/>
              <a:t>Basic Delta Encoder</a:t>
            </a:r>
          </a:p>
          <a:p>
            <a:pPr>
              <a:lnSpc>
                <a:spcPct val="80000"/>
              </a:lnSpc>
            </a:pPr>
            <a:r>
              <a:rPr lang="en-US"/>
              <a:t>Uses affine transformations</a:t>
            </a:r>
          </a:p>
        </p:txBody>
      </p:sp>
      <p:sp>
        <p:nvSpPr>
          <p:cNvPr id="40964" name="Text Box 4"/>
          <p:cNvSpPr txBox="1">
            <a:spLocks noChangeArrowheads="1"/>
          </p:cNvSpPr>
          <p:nvPr/>
        </p:nvSpPr>
        <p:spPr bwMode="auto">
          <a:xfrm>
            <a:off x="5437188" y="3505200"/>
            <a:ext cx="1384300" cy="730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pitchFamily="34" charset="0"/>
              </a:rPr>
              <a:t>Reference</a:t>
            </a:r>
          </a:p>
          <a:p>
            <a:r>
              <a:rPr lang="en-US" sz="2000">
                <a:latin typeface="Arial" pitchFamily="34" charset="0"/>
              </a:rPr>
              <a:t>Frame</a:t>
            </a:r>
          </a:p>
        </p:txBody>
      </p:sp>
      <p:sp>
        <p:nvSpPr>
          <p:cNvPr id="40965" name="Text Box 5"/>
          <p:cNvSpPr txBox="1">
            <a:spLocks noChangeArrowheads="1"/>
          </p:cNvSpPr>
          <p:nvPr/>
        </p:nvSpPr>
        <p:spPr bwMode="auto">
          <a:xfrm>
            <a:off x="712788" y="1873250"/>
            <a:ext cx="946150" cy="730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pitchFamily="34" charset="0"/>
              </a:rPr>
              <a:t>Input</a:t>
            </a:r>
          </a:p>
          <a:p>
            <a:r>
              <a:rPr lang="en-US" sz="2000">
                <a:latin typeface="Arial" pitchFamily="34" charset="0"/>
              </a:rPr>
              <a:t>Frame</a:t>
            </a:r>
          </a:p>
        </p:txBody>
      </p:sp>
      <p:sp>
        <p:nvSpPr>
          <p:cNvPr id="40966" name="Text Box 6"/>
          <p:cNvSpPr txBox="1">
            <a:spLocks noChangeArrowheads="1"/>
          </p:cNvSpPr>
          <p:nvPr/>
        </p:nvSpPr>
        <p:spPr bwMode="auto">
          <a:xfrm>
            <a:off x="1931988" y="1873250"/>
            <a:ext cx="1581150" cy="730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pitchFamily="34" charset="0"/>
              </a:rPr>
              <a:t>Cut &amp;</a:t>
            </a:r>
          </a:p>
          <a:p>
            <a:r>
              <a:rPr lang="en-US" sz="2000">
                <a:latin typeface="Arial" pitchFamily="34" charset="0"/>
              </a:rPr>
              <a:t>Parametrize</a:t>
            </a:r>
          </a:p>
        </p:txBody>
      </p:sp>
      <p:sp>
        <p:nvSpPr>
          <p:cNvPr id="40967" name="Text Box 7"/>
          <p:cNvSpPr txBox="1">
            <a:spLocks noChangeArrowheads="1"/>
          </p:cNvSpPr>
          <p:nvPr/>
        </p:nvSpPr>
        <p:spPr bwMode="auto">
          <a:xfrm>
            <a:off x="3760788" y="1873250"/>
            <a:ext cx="1355725" cy="7302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pitchFamily="34" charset="0"/>
              </a:rPr>
              <a:t>Rasterize/</a:t>
            </a:r>
          </a:p>
          <a:p>
            <a:r>
              <a:rPr lang="en-US" sz="2000">
                <a:latin typeface="Arial" pitchFamily="34" charset="0"/>
              </a:rPr>
              <a:t>Encode</a:t>
            </a:r>
          </a:p>
        </p:txBody>
      </p:sp>
      <p:sp>
        <p:nvSpPr>
          <p:cNvPr id="40968" name="Text Box 8"/>
          <p:cNvSpPr txBox="1">
            <a:spLocks noChangeArrowheads="1"/>
          </p:cNvSpPr>
          <p:nvPr/>
        </p:nvSpPr>
        <p:spPr bwMode="auto">
          <a:xfrm>
            <a:off x="5818188" y="2025650"/>
            <a:ext cx="593725" cy="4254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pitchFamily="34" charset="0"/>
              </a:rPr>
              <a:t>Diff</a:t>
            </a:r>
          </a:p>
        </p:txBody>
      </p:sp>
      <p:sp>
        <p:nvSpPr>
          <p:cNvPr id="40969" name="Text Box 9"/>
          <p:cNvSpPr txBox="1">
            <a:spLocks noChangeArrowheads="1"/>
          </p:cNvSpPr>
          <p:nvPr/>
        </p:nvSpPr>
        <p:spPr bwMode="auto">
          <a:xfrm>
            <a:off x="5435600" y="2830513"/>
            <a:ext cx="1368425" cy="425450"/>
          </a:xfrm>
          <a:prstGeom prst="rect">
            <a:avLst/>
          </a:prstGeom>
          <a:solidFill>
            <a:schemeClr val="accent1"/>
          </a:solidFill>
          <a:ln w="28575">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pitchFamily="34" charset="0"/>
              </a:rPr>
              <a:t>Transform</a:t>
            </a:r>
          </a:p>
        </p:txBody>
      </p:sp>
      <p:sp>
        <p:nvSpPr>
          <p:cNvPr id="40971" name="Text Box 11"/>
          <p:cNvSpPr txBox="1">
            <a:spLocks noChangeArrowheads="1"/>
          </p:cNvSpPr>
          <p:nvPr/>
        </p:nvSpPr>
        <p:spPr bwMode="auto">
          <a:xfrm>
            <a:off x="7189788" y="3659188"/>
            <a:ext cx="1089025" cy="4254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pitchFamily="34" charset="0"/>
              </a:rPr>
              <a:t>Decode</a:t>
            </a:r>
          </a:p>
        </p:txBody>
      </p:sp>
      <p:cxnSp>
        <p:nvCxnSpPr>
          <p:cNvPr id="40973" name="AutoShape 13"/>
          <p:cNvCxnSpPr>
            <a:cxnSpLocks noChangeShapeType="1"/>
            <a:stCxn id="40969" idx="0"/>
          </p:cNvCxnSpPr>
          <p:nvPr/>
        </p:nvCxnSpPr>
        <p:spPr bwMode="auto">
          <a:xfrm flipV="1">
            <a:off x="6119813" y="2482850"/>
            <a:ext cx="4762" cy="3333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975" name="Line 15"/>
          <p:cNvSpPr>
            <a:spLocks noChangeShapeType="1"/>
          </p:cNvSpPr>
          <p:nvPr/>
        </p:nvSpPr>
        <p:spPr bwMode="auto">
          <a:xfrm>
            <a:off x="1703388" y="225425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40976" name="AutoShape 16"/>
          <p:cNvCxnSpPr>
            <a:cxnSpLocks noChangeShapeType="1"/>
            <a:stCxn id="40966" idx="3"/>
            <a:endCxn id="40967" idx="1"/>
          </p:cNvCxnSpPr>
          <p:nvPr/>
        </p:nvCxnSpPr>
        <p:spPr bwMode="auto">
          <a:xfrm>
            <a:off x="3527425" y="2238375"/>
            <a:ext cx="21907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77" name="AutoShape 17"/>
          <p:cNvCxnSpPr>
            <a:cxnSpLocks noChangeShapeType="1"/>
            <a:stCxn id="40967" idx="3"/>
            <a:endCxn id="40968" idx="1"/>
          </p:cNvCxnSpPr>
          <p:nvPr/>
        </p:nvCxnSpPr>
        <p:spPr bwMode="auto">
          <a:xfrm>
            <a:off x="5130800" y="2238375"/>
            <a:ext cx="67310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78" name="AutoShape 18"/>
          <p:cNvCxnSpPr>
            <a:cxnSpLocks noChangeShapeType="1"/>
            <a:stCxn id="40965" idx="3"/>
            <a:endCxn id="40966" idx="1"/>
          </p:cNvCxnSpPr>
          <p:nvPr/>
        </p:nvCxnSpPr>
        <p:spPr bwMode="auto">
          <a:xfrm>
            <a:off x="1673225" y="2238375"/>
            <a:ext cx="244475"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79" name="AutoShape 19"/>
          <p:cNvCxnSpPr>
            <a:cxnSpLocks noChangeShapeType="1"/>
            <a:stCxn id="40968" idx="3"/>
          </p:cNvCxnSpPr>
          <p:nvPr/>
        </p:nvCxnSpPr>
        <p:spPr bwMode="auto">
          <a:xfrm>
            <a:off x="6426200" y="2238375"/>
            <a:ext cx="2211388"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80" name="AutoShape 20"/>
          <p:cNvCxnSpPr>
            <a:cxnSpLocks noChangeShapeType="1"/>
          </p:cNvCxnSpPr>
          <p:nvPr/>
        </p:nvCxnSpPr>
        <p:spPr bwMode="auto">
          <a:xfrm flipH="1">
            <a:off x="7797800" y="2254250"/>
            <a:ext cx="1588" cy="1347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81" name="AutoShape 21"/>
          <p:cNvCxnSpPr>
            <a:cxnSpLocks noChangeShapeType="1"/>
            <a:stCxn id="40971" idx="1"/>
            <a:endCxn id="40964" idx="3"/>
          </p:cNvCxnSpPr>
          <p:nvPr/>
        </p:nvCxnSpPr>
        <p:spPr bwMode="auto">
          <a:xfrm flipH="1" flipV="1">
            <a:off x="6835775" y="3870325"/>
            <a:ext cx="339725" cy="15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83" name="AutoShape 23"/>
          <p:cNvCxnSpPr>
            <a:cxnSpLocks noChangeShapeType="1"/>
            <a:endCxn id="40969" idx="2"/>
          </p:cNvCxnSpPr>
          <p:nvPr/>
        </p:nvCxnSpPr>
        <p:spPr bwMode="auto">
          <a:xfrm flipH="1" flipV="1">
            <a:off x="6119813" y="3270250"/>
            <a:ext cx="3175" cy="2047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advTm="68736"/>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7DAD49A0-A0A3-43C9-9EF1-E1A59CB4F5CC}" type="slidenum">
              <a:rPr lang="en-US"/>
              <a:pPr/>
              <a:t>22</a:t>
            </a:fld>
            <a:endParaRPr lang="en-US"/>
          </a:p>
        </p:txBody>
      </p:sp>
      <p:sp>
        <p:nvSpPr>
          <p:cNvPr id="380930" name="Rectangle 2"/>
          <p:cNvSpPr>
            <a:spLocks noGrp="1" noChangeArrowheads="1"/>
          </p:cNvSpPr>
          <p:nvPr>
            <p:ph type="title"/>
          </p:nvPr>
        </p:nvSpPr>
        <p:spPr>
          <a:xfrm>
            <a:off x="465138" y="317500"/>
            <a:ext cx="8428037" cy="865188"/>
          </a:xfrm>
        </p:spPr>
        <p:txBody>
          <a:bodyPr/>
          <a:lstStyle/>
          <a:p>
            <a:r>
              <a:rPr lang="en-US"/>
              <a:t>Transformations: Global</a:t>
            </a:r>
          </a:p>
        </p:txBody>
      </p:sp>
      <p:sp>
        <p:nvSpPr>
          <p:cNvPr id="380931" name="Rectangle 3"/>
          <p:cNvSpPr>
            <a:spLocks noGrp="1" noChangeArrowheads="1"/>
          </p:cNvSpPr>
          <p:nvPr>
            <p:ph type="body" idx="1"/>
          </p:nvPr>
        </p:nvSpPr>
        <p:spPr>
          <a:xfrm>
            <a:off x="769938" y="1182688"/>
            <a:ext cx="8123237" cy="4665662"/>
          </a:xfrm>
        </p:spPr>
        <p:txBody>
          <a:bodyPr/>
          <a:lstStyle/>
          <a:p>
            <a:r>
              <a:rPr lang="en-US"/>
              <a:t>Global Trans. form a good approximation</a:t>
            </a:r>
          </a:p>
        </p:txBody>
      </p:sp>
      <p:sp>
        <p:nvSpPr>
          <p:cNvPr id="380933" name="Text Box 5"/>
          <p:cNvSpPr txBox="1">
            <a:spLocks noChangeArrowheads="1"/>
          </p:cNvSpPr>
          <p:nvPr/>
        </p:nvSpPr>
        <p:spPr bwMode="auto">
          <a:xfrm>
            <a:off x="3962400" y="5791200"/>
            <a:ext cx="110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Frame 2</a:t>
            </a:r>
          </a:p>
        </p:txBody>
      </p:sp>
      <p:sp>
        <p:nvSpPr>
          <p:cNvPr id="380934" name="Text Box 6"/>
          <p:cNvSpPr txBox="1">
            <a:spLocks noChangeArrowheads="1"/>
          </p:cNvSpPr>
          <p:nvPr/>
        </p:nvSpPr>
        <p:spPr bwMode="auto">
          <a:xfrm>
            <a:off x="2057400" y="5791200"/>
            <a:ext cx="1104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Frame 1</a:t>
            </a:r>
          </a:p>
        </p:txBody>
      </p:sp>
      <p:sp>
        <p:nvSpPr>
          <p:cNvPr id="380935" name="Text Box 7"/>
          <p:cNvSpPr txBox="1">
            <a:spLocks noChangeArrowheads="1"/>
          </p:cNvSpPr>
          <p:nvPr/>
        </p:nvSpPr>
        <p:spPr bwMode="auto">
          <a:xfrm>
            <a:off x="5410200" y="5791200"/>
            <a:ext cx="2608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t>Transformed Frame 1</a:t>
            </a:r>
          </a:p>
        </p:txBody>
      </p:sp>
      <p:graphicFrame>
        <p:nvGraphicFramePr>
          <p:cNvPr id="380936" name="Object 8"/>
          <p:cNvGraphicFramePr>
            <a:graphicFrameLocks noChangeAspect="1"/>
          </p:cNvGraphicFramePr>
          <p:nvPr/>
        </p:nvGraphicFramePr>
        <p:xfrm>
          <a:off x="1752600" y="1844675"/>
          <a:ext cx="5257800" cy="4022725"/>
        </p:xfrm>
        <a:graphic>
          <a:graphicData uri="http://schemas.openxmlformats.org/presentationml/2006/ole">
            <mc:AlternateContent xmlns:mc="http://schemas.openxmlformats.org/markup-compatibility/2006">
              <mc:Choice xmlns:v="urn:schemas-microsoft-com:vml" Requires="v">
                <p:oleObj spid="_x0000_s380938" name="Image" r:id="rId4" imgW="7255912" imgH="5553124" progId="Photoshop.Image.5">
                  <p:embed/>
                </p:oleObj>
              </mc:Choice>
              <mc:Fallback>
                <p:oleObj name="Image" r:id="rId4" imgW="7255912" imgH="5553124" progId="Photoshop.Image.5">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844675"/>
                        <a:ext cx="5257800" cy="402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Tm="25952"/>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A35727F3-C9F5-446A-846F-2F096F528C3A}" type="slidenum">
              <a:rPr lang="en-US"/>
              <a:pPr/>
              <a:t>23</a:t>
            </a:fld>
            <a:endParaRPr lang="en-US"/>
          </a:p>
        </p:txBody>
      </p:sp>
      <p:sp>
        <p:nvSpPr>
          <p:cNvPr id="381954" name="Rectangle 2"/>
          <p:cNvSpPr>
            <a:spLocks noGrp="1" noChangeArrowheads="1"/>
          </p:cNvSpPr>
          <p:nvPr>
            <p:ph type="title"/>
          </p:nvPr>
        </p:nvSpPr>
        <p:spPr/>
        <p:txBody>
          <a:bodyPr/>
          <a:lstStyle/>
          <a:p>
            <a:r>
              <a:rPr lang="en-US"/>
              <a:t>Transformations: Global con’t</a:t>
            </a:r>
          </a:p>
        </p:txBody>
      </p:sp>
      <p:sp>
        <p:nvSpPr>
          <p:cNvPr id="381955" name="Rectangle 3"/>
          <p:cNvSpPr>
            <a:spLocks noGrp="1" noChangeArrowheads="1"/>
          </p:cNvSpPr>
          <p:nvPr>
            <p:ph type="body" idx="1"/>
          </p:nvPr>
        </p:nvSpPr>
        <p:spPr>
          <a:xfrm>
            <a:off x="2667000" y="1585913"/>
            <a:ext cx="6172200" cy="4665662"/>
          </a:xfrm>
        </p:spPr>
        <p:txBody>
          <a:bodyPr/>
          <a:lstStyle/>
          <a:p>
            <a:r>
              <a:rPr lang="en-US"/>
              <a:t>Global cannot capture well deformations within the object</a:t>
            </a:r>
          </a:p>
        </p:txBody>
      </p:sp>
      <p:pic>
        <p:nvPicPr>
          <p:cNvPr id="381956" name="Picture 4"/>
          <p:cNvPicPr>
            <a:picLocks noChangeAspect="1" noChangeArrowheads="1"/>
          </p:cNvPicPr>
          <p:nvPr/>
        </p:nvPicPr>
        <p:blipFill>
          <a:blip r:embed="rId3">
            <a:extLst>
              <a:ext uri="{28A0092B-C50C-407E-A947-70E740481C1C}">
                <a14:useLocalDpi xmlns:a14="http://schemas.microsoft.com/office/drawing/2010/main" val="0"/>
              </a:ext>
            </a:extLst>
          </a:blip>
          <a:srcRect l="4593" t="21777" r="40091" b="24806"/>
          <a:stretch>
            <a:fillRect/>
          </a:stretch>
        </p:blipFill>
        <p:spPr bwMode="auto">
          <a:xfrm>
            <a:off x="423863" y="2622550"/>
            <a:ext cx="8467725" cy="37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1957" name="Text Box 5"/>
          <p:cNvSpPr txBox="1">
            <a:spLocks noChangeArrowheads="1"/>
          </p:cNvSpPr>
          <p:nvPr/>
        </p:nvSpPr>
        <p:spPr bwMode="auto">
          <a:xfrm>
            <a:off x="7451725" y="2987675"/>
            <a:ext cx="1290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Frame 1</a:t>
            </a:r>
          </a:p>
        </p:txBody>
      </p:sp>
      <p:sp>
        <p:nvSpPr>
          <p:cNvPr id="381958" name="Text Box 6"/>
          <p:cNvSpPr txBox="1">
            <a:spLocks noChangeArrowheads="1"/>
          </p:cNvSpPr>
          <p:nvPr/>
        </p:nvSpPr>
        <p:spPr bwMode="auto">
          <a:xfrm>
            <a:off x="7391400" y="4506913"/>
            <a:ext cx="1290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Frame 2</a:t>
            </a:r>
          </a:p>
        </p:txBody>
      </p:sp>
      <p:sp>
        <p:nvSpPr>
          <p:cNvPr id="381959" name="Text Box 7"/>
          <p:cNvSpPr txBox="1">
            <a:spLocks noChangeArrowheads="1"/>
          </p:cNvSpPr>
          <p:nvPr/>
        </p:nvSpPr>
        <p:spPr bwMode="auto">
          <a:xfrm>
            <a:off x="3938588" y="5791200"/>
            <a:ext cx="4860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Predictor of Frame 2 from Frame 1</a:t>
            </a:r>
          </a:p>
        </p:txBody>
      </p:sp>
      <p:pic>
        <p:nvPicPr>
          <p:cNvPr id="381960" name="Picture 8"/>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0825" y="1446213"/>
            <a:ext cx="2047875" cy="236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368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59195754-2108-4759-B469-1869E75A76D7}" type="slidenum">
              <a:rPr lang="en-US"/>
              <a:pPr/>
              <a:t>24</a:t>
            </a:fld>
            <a:endParaRPr lang="en-US"/>
          </a:p>
        </p:txBody>
      </p:sp>
      <p:pic>
        <p:nvPicPr>
          <p:cNvPr id="43009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2046288"/>
            <a:ext cx="7604125" cy="407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082" name="Rectangle 2"/>
          <p:cNvSpPr>
            <a:spLocks noGrp="1" noChangeArrowheads="1"/>
          </p:cNvSpPr>
          <p:nvPr>
            <p:ph type="title"/>
          </p:nvPr>
        </p:nvSpPr>
        <p:spPr/>
        <p:txBody>
          <a:bodyPr/>
          <a:lstStyle/>
          <a:p>
            <a:r>
              <a:rPr lang="en-US"/>
              <a:t>Transformations: Local</a:t>
            </a:r>
          </a:p>
        </p:txBody>
      </p:sp>
      <p:sp>
        <p:nvSpPr>
          <p:cNvPr id="430083" name="Rectangle 3"/>
          <p:cNvSpPr>
            <a:spLocks noGrp="1" noChangeArrowheads="1"/>
          </p:cNvSpPr>
          <p:nvPr>
            <p:ph type="body" idx="1"/>
          </p:nvPr>
        </p:nvSpPr>
        <p:spPr>
          <a:xfrm>
            <a:off x="2767013" y="1412875"/>
            <a:ext cx="6453187" cy="633413"/>
          </a:xfrm>
        </p:spPr>
        <p:txBody>
          <a:bodyPr/>
          <a:lstStyle/>
          <a:p>
            <a:r>
              <a:rPr lang="en-US"/>
              <a:t>Apply transformation on charts</a:t>
            </a:r>
          </a:p>
        </p:txBody>
      </p:sp>
      <p:pic>
        <p:nvPicPr>
          <p:cNvPr id="430084" name="Picture 4" descr="colorbloc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3" y="3313113"/>
            <a:ext cx="1019175" cy="1016000"/>
          </a:xfrm>
          <a:prstGeom prst="rect">
            <a:avLst/>
          </a:prstGeom>
          <a:noFill/>
          <a:extLst>
            <a:ext uri="{909E8E84-426E-40DD-AFC4-6F175D3DCCD1}">
              <a14:hiddenFill xmlns:a14="http://schemas.microsoft.com/office/drawing/2010/main">
                <a:solidFill>
                  <a:srgbClr val="FFFFFF"/>
                </a:solidFill>
              </a14:hiddenFill>
            </a:ext>
          </a:extLst>
        </p:spPr>
      </p:pic>
      <p:sp>
        <p:nvSpPr>
          <p:cNvPr id="430086" name="Text Box 6"/>
          <p:cNvSpPr txBox="1">
            <a:spLocks noChangeArrowheads="1"/>
          </p:cNvSpPr>
          <p:nvPr/>
        </p:nvSpPr>
        <p:spPr bwMode="auto">
          <a:xfrm>
            <a:off x="7451725" y="2738438"/>
            <a:ext cx="1290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Frame 1</a:t>
            </a:r>
          </a:p>
        </p:txBody>
      </p:sp>
      <p:sp>
        <p:nvSpPr>
          <p:cNvPr id="430087" name="Text Box 7"/>
          <p:cNvSpPr txBox="1">
            <a:spLocks noChangeArrowheads="1"/>
          </p:cNvSpPr>
          <p:nvPr/>
        </p:nvSpPr>
        <p:spPr bwMode="auto">
          <a:xfrm>
            <a:off x="7624763" y="4257675"/>
            <a:ext cx="1290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Frame 2</a:t>
            </a:r>
          </a:p>
        </p:txBody>
      </p:sp>
      <p:sp>
        <p:nvSpPr>
          <p:cNvPr id="430088" name="Text Box 8"/>
          <p:cNvSpPr txBox="1">
            <a:spLocks noChangeArrowheads="1"/>
          </p:cNvSpPr>
          <p:nvPr/>
        </p:nvSpPr>
        <p:spPr bwMode="auto">
          <a:xfrm>
            <a:off x="7508875" y="5829300"/>
            <a:ext cx="1377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Predictor</a:t>
            </a:r>
          </a:p>
        </p:txBody>
      </p:sp>
      <p:pic>
        <p:nvPicPr>
          <p:cNvPr id="43008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933575"/>
            <a:ext cx="2492375"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59024"/>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fld id="{8BC4BD9D-39AA-4496-B5FA-75ABE32F4166}" type="slidenum">
              <a:rPr lang="en-US"/>
              <a:pPr/>
              <a:t>25</a:t>
            </a:fld>
            <a:endParaRPr lang="en-US"/>
          </a:p>
        </p:txBody>
      </p:sp>
      <p:pic>
        <p:nvPicPr>
          <p:cNvPr id="423964" name="Picture 28"/>
          <p:cNvPicPr>
            <a:picLocks noChangeAspect="1" noChangeArrowheads="1"/>
          </p:cNvPicPr>
          <p:nvPr/>
        </p:nvPicPr>
        <p:blipFill>
          <a:blip r:embed="rId3">
            <a:extLst>
              <a:ext uri="{28A0092B-C50C-407E-A947-70E740481C1C}">
                <a14:useLocalDpi xmlns:a14="http://schemas.microsoft.com/office/drawing/2010/main" val="0"/>
              </a:ext>
            </a:extLst>
          </a:blip>
          <a:srcRect l="4156" t="19464" r="2251" b="11336"/>
          <a:stretch>
            <a:fillRect/>
          </a:stretch>
        </p:blipFill>
        <p:spPr bwMode="auto">
          <a:xfrm>
            <a:off x="539750" y="2571750"/>
            <a:ext cx="6913563" cy="367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3938" name="Rectangle 2"/>
          <p:cNvSpPr>
            <a:spLocks noGrp="1" noChangeArrowheads="1"/>
          </p:cNvSpPr>
          <p:nvPr>
            <p:ph type="title"/>
          </p:nvPr>
        </p:nvSpPr>
        <p:spPr>
          <a:xfrm>
            <a:off x="465138" y="260350"/>
            <a:ext cx="8428037" cy="865188"/>
          </a:xfrm>
        </p:spPr>
        <p:txBody>
          <a:bodyPr/>
          <a:lstStyle/>
          <a:p>
            <a:r>
              <a:rPr lang="en-US" sz="3400"/>
              <a:t>Transformations: Local w/ Spread &amp; Blend</a:t>
            </a:r>
          </a:p>
        </p:txBody>
      </p:sp>
      <p:sp>
        <p:nvSpPr>
          <p:cNvPr id="423939" name="Rectangle 3"/>
          <p:cNvSpPr>
            <a:spLocks noGrp="1" noChangeArrowheads="1"/>
          </p:cNvSpPr>
          <p:nvPr>
            <p:ph type="body" idx="1"/>
          </p:nvPr>
        </p:nvSpPr>
        <p:spPr>
          <a:xfrm>
            <a:off x="2555875" y="1123950"/>
            <a:ext cx="6337300" cy="4665663"/>
          </a:xfrm>
        </p:spPr>
        <p:txBody>
          <a:bodyPr/>
          <a:lstStyle/>
          <a:p>
            <a:r>
              <a:rPr lang="en-US" sz="2800"/>
              <a:t>Spread. Include neighbors in the computation of the transformation</a:t>
            </a:r>
          </a:p>
          <a:p>
            <a:r>
              <a:rPr lang="en-US" sz="2800"/>
              <a:t>Blend between patches.</a:t>
            </a:r>
          </a:p>
        </p:txBody>
      </p:sp>
      <p:sp>
        <p:nvSpPr>
          <p:cNvPr id="423942" name="Text Box 6"/>
          <p:cNvSpPr txBox="1">
            <a:spLocks noChangeArrowheads="1"/>
          </p:cNvSpPr>
          <p:nvPr/>
        </p:nvSpPr>
        <p:spPr bwMode="auto">
          <a:xfrm>
            <a:off x="7567613" y="2971800"/>
            <a:ext cx="1062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Target</a:t>
            </a:r>
          </a:p>
        </p:txBody>
      </p:sp>
      <p:sp>
        <p:nvSpPr>
          <p:cNvPr id="423943" name="Text Box 7"/>
          <p:cNvSpPr txBox="1">
            <a:spLocks noChangeArrowheads="1"/>
          </p:cNvSpPr>
          <p:nvPr/>
        </p:nvSpPr>
        <p:spPr bwMode="auto">
          <a:xfrm>
            <a:off x="7221538" y="3659188"/>
            <a:ext cx="15509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Predictor</a:t>
            </a:r>
          </a:p>
          <a:p>
            <a:r>
              <a:rPr lang="en-US" sz="2400"/>
              <a:t>No blend</a:t>
            </a:r>
          </a:p>
          <a:p>
            <a:r>
              <a:rPr lang="en-US" sz="2400"/>
              <a:t>No spread</a:t>
            </a:r>
          </a:p>
        </p:txBody>
      </p:sp>
      <p:sp>
        <p:nvSpPr>
          <p:cNvPr id="423944" name="Text Box 8"/>
          <p:cNvSpPr txBox="1">
            <a:spLocks noChangeArrowheads="1"/>
          </p:cNvSpPr>
          <p:nvPr/>
        </p:nvSpPr>
        <p:spPr bwMode="auto">
          <a:xfrm>
            <a:off x="7221538" y="5041900"/>
            <a:ext cx="143033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t>Predictor</a:t>
            </a:r>
          </a:p>
          <a:p>
            <a:r>
              <a:rPr lang="en-US" sz="2400"/>
              <a:t>w/blend</a:t>
            </a:r>
          </a:p>
          <a:p>
            <a:r>
              <a:rPr lang="en-US" sz="2400"/>
              <a:t>w/spread</a:t>
            </a:r>
          </a:p>
        </p:txBody>
      </p:sp>
      <p:pic>
        <p:nvPicPr>
          <p:cNvPr id="42394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1009650"/>
            <a:ext cx="1901825"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3949" name="AutoShape 13">
            <a:hlinkClick r:id="rId5" action="ppaction://program"/>
          </p:cNvPr>
          <p:cNvSpPr>
            <a:spLocks noChangeArrowheads="1"/>
          </p:cNvSpPr>
          <p:nvPr/>
        </p:nvSpPr>
        <p:spPr bwMode="auto">
          <a:xfrm>
            <a:off x="8201025" y="6540500"/>
            <a:ext cx="173038" cy="3175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t>d</a:t>
            </a:r>
          </a:p>
        </p:txBody>
      </p:sp>
      <p:sp>
        <p:nvSpPr>
          <p:cNvPr id="423950" name="AutoShape 14">
            <a:hlinkClick r:id="rId6" action="ppaction://program"/>
          </p:cNvPr>
          <p:cNvSpPr>
            <a:spLocks noChangeArrowheads="1"/>
          </p:cNvSpPr>
          <p:nvPr/>
        </p:nvSpPr>
        <p:spPr bwMode="auto">
          <a:xfrm>
            <a:off x="8661400" y="6540500"/>
            <a:ext cx="173038" cy="3175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c</a:t>
            </a:r>
          </a:p>
        </p:txBody>
      </p:sp>
      <p:grpSp>
        <p:nvGrpSpPr>
          <p:cNvPr id="423954" name="Group 18"/>
          <p:cNvGrpSpPr>
            <a:grpSpLocks/>
          </p:cNvGrpSpPr>
          <p:nvPr/>
        </p:nvGrpSpPr>
        <p:grpSpPr bwMode="auto">
          <a:xfrm>
            <a:off x="250825" y="5675313"/>
            <a:ext cx="1066800" cy="685800"/>
            <a:chOff x="336" y="3504"/>
            <a:chExt cx="672" cy="432"/>
          </a:xfrm>
        </p:grpSpPr>
        <p:sp>
          <p:nvSpPr>
            <p:cNvPr id="423955" name="AutoShape 19"/>
            <p:cNvSpPr>
              <a:spLocks noChangeArrowheads="1"/>
            </p:cNvSpPr>
            <p:nvPr/>
          </p:nvSpPr>
          <p:spPr bwMode="auto">
            <a:xfrm>
              <a:off x="336" y="3504"/>
              <a:ext cx="432" cy="432"/>
            </a:xfrm>
            <a:prstGeom prst="roundRect">
              <a:avLst>
                <a:gd name="adj" fmla="val 16667"/>
              </a:avLst>
            </a:prstGeom>
            <a:solidFill>
              <a:srgbClr val="3AAA4A"/>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56" name="AutoShape 20"/>
            <p:cNvSpPr>
              <a:spLocks noChangeArrowheads="1"/>
            </p:cNvSpPr>
            <p:nvPr/>
          </p:nvSpPr>
          <p:spPr bwMode="auto">
            <a:xfrm>
              <a:off x="576" y="3504"/>
              <a:ext cx="432" cy="432"/>
            </a:xfrm>
            <a:prstGeom prst="roundRect">
              <a:avLst>
                <a:gd name="adj" fmla="val 16667"/>
              </a:avLst>
            </a:prstGeom>
            <a:solidFill>
              <a:srgbClr val="B2C61E">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57" name="Rectangle 21"/>
            <p:cNvSpPr>
              <a:spLocks noChangeArrowheads="1"/>
            </p:cNvSpPr>
            <p:nvPr/>
          </p:nvSpPr>
          <p:spPr bwMode="auto">
            <a:xfrm>
              <a:off x="432" y="3600"/>
              <a:ext cx="240" cy="24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3958" name="Rectangle 22"/>
            <p:cNvSpPr>
              <a:spLocks noChangeArrowheads="1"/>
            </p:cNvSpPr>
            <p:nvPr/>
          </p:nvSpPr>
          <p:spPr bwMode="auto">
            <a:xfrm>
              <a:off x="672" y="3600"/>
              <a:ext cx="240" cy="24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advTm="45344"/>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7D878E2-6F7F-43A4-9F16-761099F2FDA7}" type="slidenum">
              <a:rPr lang="en-US"/>
              <a:pPr/>
              <a:t>26</a:t>
            </a:fld>
            <a:endParaRPr lang="en-US"/>
          </a:p>
        </p:txBody>
      </p:sp>
      <p:sp>
        <p:nvSpPr>
          <p:cNvPr id="8194" name="Rectangle 2"/>
          <p:cNvSpPr>
            <a:spLocks noGrp="1" noChangeArrowheads="1"/>
          </p:cNvSpPr>
          <p:nvPr>
            <p:ph type="title"/>
          </p:nvPr>
        </p:nvSpPr>
        <p:spPr/>
        <p:txBody>
          <a:bodyPr/>
          <a:lstStyle/>
          <a:p>
            <a:r>
              <a:rPr lang="en-US"/>
              <a:t>Results</a:t>
            </a:r>
          </a:p>
        </p:txBody>
      </p:sp>
      <p:sp>
        <p:nvSpPr>
          <p:cNvPr id="8195" name="Rectangle 3"/>
          <p:cNvSpPr>
            <a:spLocks noGrp="1" noChangeArrowheads="1"/>
          </p:cNvSpPr>
          <p:nvPr>
            <p:ph type="body" idx="1"/>
          </p:nvPr>
        </p:nvSpPr>
        <p:spPr/>
        <p:txBody>
          <a:bodyPr/>
          <a:lstStyle/>
          <a:p>
            <a:r>
              <a:rPr lang="en-US"/>
              <a:t>Comparing Geometry Images</a:t>
            </a:r>
          </a:p>
          <a:p>
            <a:r>
              <a:rPr lang="en-US"/>
              <a:t>Comparison to PCA</a:t>
            </a:r>
          </a:p>
          <a:p>
            <a:r>
              <a:rPr lang="en-US"/>
              <a:t>Predictive Coding: Transformations</a:t>
            </a:r>
          </a:p>
          <a:p>
            <a:pPr lvl="1"/>
            <a:r>
              <a:rPr lang="en-US"/>
              <a:t>Global</a:t>
            </a:r>
          </a:p>
          <a:p>
            <a:pPr lvl="1"/>
            <a:r>
              <a:rPr lang="en-US"/>
              <a:t>Local</a:t>
            </a:r>
          </a:p>
          <a:p>
            <a:r>
              <a:rPr lang="en-US"/>
              <a:t>Timing/Performance</a:t>
            </a:r>
          </a:p>
          <a:p>
            <a:r>
              <a:rPr lang="en-US"/>
              <a:t>Level of Detail</a:t>
            </a:r>
          </a:p>
        </p:txBody>
      </p:sp>
    </p:spTree>
  </p:cSld>
  <p:clrMapOvr>
    <a:masterClrMapping/>
  </p:clrMapOvr>
  <p:transition advTm="31536"/>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BAE783E1-8582-4C43-A0A2-DE430DB19033}" type="slidenum">
              <a:rPr lang="en-US"/>
              <a:pPr/>
              <a:t>27</a:t>
            </a:fld>
            <a:endParaRPr lang="en-US"/>
          </a:p>
        </p:txBody>
      </p:sp>
      <p:sp>
        <p:nvSpPr>
          <p:cNvPr id="441346" name="Rectangle 2"/>
          <p:cNvSpPr>
            <a:spLocks noGrp="1" noChangeArrowheads="1"/>
          </p:cNvSpPr>
          <p:nvPr>
            <p:ph type="title"/>
          </p:nvPr>
        </p:nvSpPr>
        <p:spPr/>
        <p:txBody>
          <a:bodyPr/>
          <a:lstStyle/>
          <a:p>
            <a:pPr algn="ctr"/>
            <a:r>
              <a:rPr lang="en-US" sz="3600"/>
              <a:t>Comparing Geometry Images: Snake</a:t>
            </a:r>
          </a:p>
        </p:txBody>
      </p:sp>
      <p:sp>
        <p:nvSpPr>
          <p:cNvPr id="441347" name="Rectangle 3"/>
          <p:cNvSpPr>
            <a:spLocks noGrp="1" noChangeArrowheads="1"/>
          </p:cNvSpPr>
          <p:nvPr>
            <p:ph type="body" idx="1"/>
          </p:nvPr>
        </p:nvSpPr>
        <p:spPr/>
        <p:txBody>
          <a:bodyPr/>
          <a:lstStyle/>
          <a:p>
            <a:endParaRPr lang="en-US"/>
          </a:p>
        </p:txBody>
      </p:sp>
      <p:pic>
        <p:nvPicPr>
          <p:cNvPr id="4413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313" y="1350963"/>
            <a:ext cx="6797675" cy="510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47968"/>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7" name="Slide Number Placeholder 5"/>
          <p:cNvSpPr>
            <a:spLocks noGrp="1"/>
          </p:cNvSpPr>
          <p:nvPr>
            <p:ph type="sldNum" sz="quarter" idx="12"/>
          </p:nvPr>
        </p:nvSpPr>
        <p:spPr/>
        <p:txBody>
          <a:bodyPr/>
          <a:lstStyle/>
          <a:p>
            <a:fld id="{0E7796C8-3D71-48FB-969A-97382C17BEAB}" type="slidenum">
              <a:rPr lang="en-US"/>
              <a:pPr/>
              <a:t>28</a:t>
            </a:fld>
            <a:endParaRPr lang="en-US"/>
          </a:p>
        </p:txBody>
      </p:sp>
      <p:sp>
        <p:nvSpPr>
          <p:cNvPr id="385026" name="Rectangle 2"/>
          <p:cNvSpPr>
            <a:spLocks noGrp="1" noChangeArrowheads="1"/>
          </p:cNvSpPr>
          <p:nvPr>
            <p:ph type="title"/>
          </p:nvPr>
        </p:nvSpPr>
        <p:spPr/>
        <p:txBody>
          <a:bodyPr/>
          <a:lstStyle/>
          <a:p>
            <a:r>
              <a:rPr lang="en-US"/>
              <a:t>Comparison to PCA</a:t>
            </a:r>
          </a:p>
        </p:txBody>
      </p:sp>
      <p:sp>
        <p:nvSpPr>
          <p:cNvPr id="385027" name="Rectangle 3"/>
          <p:cNvSpPr>
            <a:spLocks noGrp="1" noChangeArrowheads="1"/>
          </p:cNvSpPr>
          <p:nvPr>
            <p:ph type="body" idx="1"/>
          </p:nvPr>
        </p:nvSpPr>
        <p:spPr/>
        <p:txBody>
          <a:bodyPr/>
          <a:lstStyle/>
          <a:p>
            <a:endParaRPr lang="en-US"/>
          </a:p>
        </p:txBody>
      </p:sp>
      <p:pic>
        <p:nvPicPr>
          <p:cNvPr id="385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75" y="1931988"/>
            <a:ext cx="3981450" cy="397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85032" name="Group 8"/>
          <p:cNvGrpSpPr>
            <a:grpSpLocks noChangeAspect="1"/>
          </p:cNvGrpSpPr>
          <p:nvPr/>
        </p:nvGrpSpPr>
        <p:grpSpPr bwMode="auto">
          <a:xfrm>
            <a:off x="366713" y="2335213"/>
            <a:ext cx="4608512" cy="3692525"/>
            <a:chOff x="231" y="1467"/>
            <a:chExt cx="2903" cy="2326"/>
          </a:xfrm>
        </p:grpSpPr>
        <p:sp>
          <p:nvSpPr>
            <p:cNvPr id="385031" name="AutoShape 7"/>
            <p:cNvSpPr>
              <a:spLocks noChangeAspect="1" noChangeArrowheads="1" noTextEdit="1"/>
            </p:cNvSpPr>
            <p:nvPr/>
          </p:nvSpPr>
          <p:spPr bwMode="auto">
            <a:xfrm>
              <a:off x="231" y="1467"/>
              <a:ext cx="2903" cy="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385233" name="Group 209"/>
            <p:cNvGrpSpPr>
              <a:grpSpLocks/>
            </p:cNvGrpSpPr>
            <p:nvPr/>
          </p:nvGrpSpPr>
          <p:grpSpPr bwMode="auto">
            <a:xfrm>
              <a:off x="231" y="1463"/>
              <a:ext cx="2903" cy="2330"/>
              <a:chOff x="231" y="1463"/>
              <a:chExt cx="2903" cy="2330"/>
            </a:xfrm>
          </p:grpSpPr>
          <p:sp>
            <p:nvSpPr>
              <p:cNvPr id="385033" name="Rectangle 9"/>
              <p:cNvSpPr>
                <a:spLocks noChangeArrowheads="1"/>
              </p:cNvSpPr>
              <p:nvPr/>
            </p:nvSpPr>
            <p:spPr bwMode="auto">
              <a:xfrm>
                <a:off x="231" y="1467"/>
                <a:ext cx="2903" cy="232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5034" name="Rectangle 10"/>
              <p:cNvSpPr>
                <a:spLocks noChangeArrowheads="1"/>
              </p:cNvSpPr>
              <p:nvPr/>
            </p:nvSpPr>
            <p:spPr bwMode="auto">
              <a:xfrm>
                <a:off x="232" y="1463"/>
                <a:ext cx="2902" cy="2326"/>
              </a:xfrm>
              <a:prstGeom prst="rect">
                <a:avLst/>
              </a:prstGeom>
              <a:solidFill>
                <a:srgbClr val="FFFFFF"/>
              </a:solidFill>
              <a:ln w="0">
                <a:solidFill>
                  <a:srgbClr val="FFFFFF"/>
                </a:solidFill>
                <a:miter lim="800000"/>
                <a:headEnd/>
                <a:tailEnd/>
              </a:ln>
            </p:spPr>
            <p:txBody>
              <a:bodyPr/>
              <a:lstStyle/>
              <a:p>
                <a:endParaRPr lang="en-US"/>
              </a:p>
            </p:txBody>
          </p:sp>
          <p:sp>
            <p:nvSpPr>
              <p:cNvPr id="385035" name="Rectangle 11"/>
              <p:cNvSpPr>
                <a:spLocks noChangeArrowheads="1"/>
              </p:cNvSpPr>
              <p:nvPr/>
            </p:nvSpPr>
            <p:spPr bwMode="auto">
              <a:xfrm>
                <a:off x="570" y="1636"/>
                <a:ext cx="2477" cy="1954"/>
              </a:xfrm>
              <a:prstGeom prst="rect">
                <a:avLst/>
              </a:prstGeom>
              <a:solidFill>
                <a:srgbClr val="FFFFFF"/>
              </a:solidFill>
              <a:ln w="0">
                <a:solidFill>
                  <a:srgbClr val="FFFFFF"/>
                </a:solidFill>
                <a:miter lim="800000"/>
                <a:headEnd/>
                <a:tailEnd/>
              </a:ln>
            </p:spPr>
            <p:txBody>
              <a:bodyPr/>
              <a:lstStyle/>
              <a:p>
                <a:endParaRPr lang="en-US"/>
              </a:p>
            </p:txBody>
          </p:sp>
          <p:sp>
            <p:nvSpPr>
              <p:cNvPr id="385036" name="Rectangle 12"/>
              <p:cNvSpPr>
                <a:spLocks noChangeArrowheads="1"/>
              </p:cNvSpPr>
              <p:nvPr/>
            </p:nvSpPr>
            <p:spPr bwMode="auto">
              <a:xfrm>
                <a:off x="570" y="1636"/>
                <a:ext cx="2477" cy="1954"/>
              </a:xfrm>
              <a:prstGeom prst="rect">
                <a:avLst/>
              </a:prstGeom>
              <a:noFill/>
              <a:ln w="4763">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5037" name="Line 13"/>
              <p:cNvSpPr>
                <a:spLocks noChangeShapeType="1"/>
              </p:cNvSpPr>
              <p:nvPr/>
            </p:nvSpPr>
            <p:spPr bwMode="auto">
              <a:xfrm flipV="1">
                <a:off x="570" y="358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38" name="Line 14"/>
              <p:cNvSpPr>
                <a:spLocks noChangeShapeType="1"/>
              </p:cNvSpPr>
              <p:nvPr/>
            </p:nvSpPr>
            <p:spPr bwMode="auto">
              <a:xfrm flipV="1">
                <a:off x="570" y="356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39" name="Line 15"/>
              <p:cNvSpPr>
                <a:spLocks noChangeShapeType="1"/>
              </p:cNvSpPr>
              <p:nvPr/>
            </p:nvSpPr>
            <p:spPr bwMode="auto">
              <a:xfrm flipV="1">
                <a:off x="570" y="353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40" name="Line 16"/>
              <p:cNvSpPr>
                <a:spLocks noChangeShapeType="1"/>
              </p:cNvSpPr>
              <p:nvPr/>
            </p:nvSpPr>
            <p:spPr bwMode="auto">
              <a:xfrm flipV="1">
                <a:off x="570" y="351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41" name="Line 17"/>
              <p:cNvSpPr>
                <a:spLocks noChangeShapeType="1"/>
              </p:cNvSpPr>
              <p:nvPr/>
            </p:nvSpPr>
            <p:spPr bwMode="auto">
              <a:xfrm flipV="1">
                <a:off x="570" y="348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42" name="Line 18"/>
              <p:cNvSpPr>
                <a:spLocks noChangeShapeType="1"/>
              </p:cNvSpPr>
              <p:nvPr/>
            </p:nvSpPr>
            <p:spPr bwMode="auto">
              <a:xfrm flipV="1">
                <a:off x="570" y="346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43" name="Line 19"/>
              <p:cNvSpPr>
                <a:spLocks noChangeShapeType="1"/>
              </p:cNvSpPr>
              <p:nvPr/>
            </p:nvSpPr>
            <p:spPr bwMode="auto">
              <a:xfrm flipV="1">
                <a:off x="570" y="343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44" name="Line 20"/>
              <p:cNvSpPr>
                <a:spLocks noChangeShapeType="1"/>
              </p:cNvSpPr>
              <p:nvPr/>
            </p:nvSpPr>
            <p:spPr bwMode="auto">
              <a:xfrm flipV="1">
                <a:off x="570" y="34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45" name="Line 21"/>
              <p:cNvSpPr>
                <a:spLocks noChangeShapeType="1"/>
              </p:cNvSpPr>
              <p:nvPr/>
            </p:nvSpPr>
            <p:spPr bwMode="auto">
              <a:xfrm flipV="1">
                <a:off x="570" y="33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46" name="Line 22"/>
              <p:cNvSpPr>
                <a:spLocks noChangeShapeType="1"/>
              </p:cNvSpPr>
              <p:nvPr/>
            </p:nvSpPr>
            <p:spPr bwMode="auto">
              <a:xfrm flipV="1">
                <a:off x="570" y="33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47" name="Line 23"/>
              <p:cNvSpPr>
                <a:spLocks noChangeShapeType="1"/>
              </p:cNvSpPr>
              <p:nvPr/>
            </p:nvSpPr>
            <p:spPr bwMode="auto">
              <a:xfrm flipV="1">
                <a:off x="570" y="33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48" name="Line 24"/>
              <p:cNvSpPr>
                <a:spLocks noChangeShapeType="1"/>
              </p:cNvSpPr>
              <p:nvPr/>
            </p:nvSpPr>
            <p:spPr bwMode="auto">
              <a:xfrm flipV="1">
                <a:off x="570" y="33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49" name="Line 25"/>
              <p:cNvSpPr>
                <a:spLocks noChangeShapeType="1"/>
              </p:cNvSpPr>
              <p:nvPr/>
            </p:nvSpPr>
            <p:spPr bwMode="auto">
              <a:xfrm flipV="1">
                <a:off x="570" y="32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50" name="Line 26"/>
              <p:cNvSpPr>
                <a:spLocks noChangeShapeType="1"/>
              </p:cNvSpPr>
              <p:nvPr/>
            </p:nvSpPr>
            <p:spPr bwMode="auto">
              <a:xfrm flipV="1">
                <a:off x="570" y="32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51" name="Line 27"/>
              <p:cNvSpPr>
                <a:spLocks noChangeShapeType="1"/>
              </p:cNvSpPr>
              <p:nvPr/>
            </p:nvSpPr>
            <p:spPr bwMode="auto">
              <a:xfrm flipV="1">
                <a:off x="570" y="32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52" name="Line 28"/>
              <p:cNvSpPr>
                <a:spLocks noChangeShapeType="1"/>
              </p:cNvSpPr>
              <p:nvPr/>
            </p:nvSpPr>
            <p:spPr bwMode="auto">
              <a:xfrm flipV="1">
                <a:off x="570" y="32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53" name="Line 29"/>
              <p:cNvSpPr>
                <a:spLocks noChangeShapeType="1"/>
              </p:cNvSpPr>
              <p:nvPr/>
            </p:nvSpPr>
            <p:spPr bwMode="auto">
              <a:xfrm flipV="1">
                <a:off x="570" y="31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54" name="Line 30"/>
              <p:cNvSpPr>
                <a:spLocks noChangeShapeType="1"/>
              </p:cNvSpPr>
              <p:nvPr/>
            </p:nvSpPr>
            <p:spPr bwMode="auto">
              <a:xfrm flipV="1">
                <a:off x="570" y="31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55" name="Line 31"/>
              <p:cNvSpPr>
                <a:spLocks noChangeShapeType="1"/>
              </p:cNvSpPr>
              <p:nvPr/>
            </p:nvSpPr>
            <p:spPr bwMode="auto">
              <a:xfrm flipV="1">
                <a:off x="570" y="31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56" name="Line 32"/>
              <p:cNvSpPr>
                <a:spLocks noChangeShapeType="1"/>
              </p:cNvSpPr>
              <p:nvPr/>
            </p:nvSpPr>
            <p:spPr bwMode="auto">
              <a:xfrm flipV="1">
                <a:off x="570" y="31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57" name="Line 33"/>
              <p:cNvSpPr>
                <a:spLocks noChangeShapeType="1"/>
              </p:cNvSpPr>
              <p:nvPr/>
            </p:nvSpPr>
            <p:spPr bwMode="auto">
              <a:xfrm flipV="1">
                <a:off x="570" y="30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58" name="Line 34"/>
              <p:cNvSpPr>
                <a:spLocks noChangeShapeType="1"/>
              </p:cNvSpPr>
              <p:nvPr/>
            </p:nvSpPr>
            <p:spPr bwMode="auto">
              <a:xfrm flipV="1">
                <a:off x="570" y="30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59" name="Line 35"/>
              <p:cNvSpPr>
                <a:spLocks noChangeShapeType="1"/>
              </p:cNvSpPr>
              <p:nvPr/>
            </p:nvSpPr>
            <p:spPr bwMode="auto">
              <a:xfrm flipV="1">
                <a:off x="570" y="30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60" name="Line 36"/>
              <p:cNvSpPr>
                <a:spLocks noChangeShapeType="1"/>
              </p:cNvSpPr>
              <p:nvPr/>
            </p:nvSpPr>
            <p:spPr bwMode="auto">
              <a:xfrm flipV="1">
                <a:off x="570" y="30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61" name="Line 37"/>
              <p:cNvSpPr>
                <a:spLocks noChangeShapeType="1"/>
              </p:cNvSpPr>
              <p:nvPr/>
            </p:nvSpPr>
            <p:spPr bwMode="auto">
              <a:xfrm flipV="1">
                <a:off x="570" y="29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62" name="Line 38"/>
              <p:cNvSpPr>
                <a:spLocks noChangeShapeType="1"/>
              </p:cNvSpPr>
              <p:nvPr/>
            </p:nvSpPr>
            <p:spPr bwMode="auto">
              <a:xfrm flipV="1">
                <a:off x="570" y="29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63" name="Line 39"/>
              <p:cNvSpPr>
                <a:spLocks noChangeShapeType="1"/>
              </p:cNvSpPr>
              <p:nvPr/>
            </p:nvSpPr>
            <p:spPr bwMode="auto">
              <a:xfrm flipV="1">
                <a:off x="570" y="29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64" name="Line 40"/>
              <p:cNvSpPr>
                <a:spLocks noChangeShapeType="1"/>
              </p:cNvSpPr>
              <p:nvPr/>
            </p:nvSpPr>
            <p:spPr bwMode="auto">
              <a:xfrm flipV="1">
                <a:off x="570" y="29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65" name="Line 41"/>
              <p:cNvSpPr>
                <a:spLocks noChangeShapeType="1"/>
              </p:cNvSpPr>
              <p:nvPr/>
            </p:nvSpPr>
            <p:spPr bwMode="auto">
              <a:xfrm flipV="1">
                <a:off x="570" y="28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66" name="Line 42"/>
              <p:cNvSpPr>
                <a:spLocks noChangeShapeType="1"/>
              </p:cNvSpPr>
              <p:nvPr/>
            </p:nvSpPr>
            <p:spPr bwMode="auto">
              <a:xfrm flipV="1">
                <a:off x="570" y="28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67" name="Line 43"/>
              <p:cNvSpPr>
                <a:spLocks noChangeShapeType="1"/>
              </p:cNvSpPr>
              <p:nvPr/>
            </p:nvSpPr>
            <p:spPr bwMode="auto">
              <a:xfrm flipV="1">
                <a:off x="570" y="28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68" name="Line 44"/>
              <p:cNvSpPr>
                <a:spLocks noChangeShapeType="1"/>
              </p:cNvSpPr>
              <p:nvPr/>
            </p:nvSpPr>
            <p:spPr bwMode="auto">
              <a:xfrm flipV="1">
                <a:off x="570" y="28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69" name="Line 45"/>
              <p:cNvSpPr>
                <a:spLocks noChangeShapeType="1"/>
              </p:cNvSpPr>
              <p:nvPr/>
            </p:nvSpPr>
            <p:spPr bwMode="auto">
              <a:xfrm flipV="1">
                <a:off x="570" y="27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70" name="Line 46"/>
              <p:cNvSpPr>
                <a:spLocks noChangeShapeType="1"/>
              </p:cNvSpPr>
              <p:nvPr/>
            </p:nvSpPr>
            <p:spPr bwMode="auto">
              <a:xfrm flipV="1">
                <a:off x="570" y="27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71" name="Line 47"/>
              <p:cNvSpPr>
                <a:spLocks noChangeShapeType="1"/>
              </p:cNvSpPr>
              <p:nvPr/>
            </p:nvSpPr>
            <p:spPr bwMode="auto">
              <a:xfrm flipV="1">
                <a:off x="570" y="27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72" name="Line 48"/>
              <p:cNvSpPr>
                <a:spLocks noChangeShapeType="1"/>
              </p:cNvSpPr>
              <p:nvPr/>
            </p:nvSpPr>
            <p:spPr bwMode="auto">
              <a:xfrm flipV="1">
                <a:off x="570" y="27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73" name="Line 49"/>
              <p:cNvSpPr>
                <a:spLocks noChangeShapeType="1"/>
              </p:cNvSpPr>
              <p:nvPr/>
            </p:nvSpPr>
            <p:spPr bwMode="auto">
              <a:xfrm flipV="1">
                <a:off x="570" y="26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74" name="Line 50"/>
              <p:cNvSpPr>
                <a:spLocks noChangeShapeType="1"/>
              </p:cNvSpPr>
              <p:nvPr/>
            </p:nvSpPr>
            <p:spPr bwMode="auto">
              <a:xfrm flipV="1">
                <a:off x="570" y="26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75" name="Line 51"/>
              <p:cNvSpPr>
                <a:spLocks noChangeShapeType="1"/>
              </p:cNvSpPr>
              <p:nvPr/>
            </p:nvSpPr>
            <p:spPr bwMode="auto">
              <a:xfrm flipV="1">
                <a:off x="570" y="26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76" name="Line 52"/>
              <p:cNvSpPr>
                <a:spLocks noChangeShapeType="1"/>
              </p:cNvSpPr>
              <p:nvPr/>
            </p:nvSpPr>
            <p:spPr bwMode="auto">
              <a:xfrm flipV="1">
                <a:off x="570" y="26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77" name="Line 53"/>
              <p:cNvSpPr>
                <a:spLocks noChangeShapeType="1"/>
              </p:cNvSpPr>
              <p:nvPr/>
            </p:nvSpPr>
            <p:spPr bwMode="auto">
              <a:xfrm flipV="1">
                <a:off x="570" y="25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78" name="Line 54"/>
              <p:cNvSpPr>
                <a:spLocks noChangeShapeType="1"/>
              </p:cNvSpPr>
              <p:nvPr/>
            </p:nvSpPr>
            <p:spPr bwMode="auto">
              <a:xfrm flipV="1">
                <a:off x="570" y="25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79" name="Line 55"/>
              <p:cNvSpPr>
                <a:spLocks noChangeShapeType="1"/>
              </p:cNvSpPr>
              <p:nvPr/>
            </p:nvSpPr>
            <p:spPr bwMode="auto">
              <a:xfrm flipV="1">
                <a:off x="570" y="25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80" name="Line 56"/>
              <p:cNvSpPr>
                <a:spLocks noChangeShapeType="1"/>
              </p:cNvSpPr>
              <p:nvPr/>
            </p:nvSpPr>
            <p:spPr bwMode="auto">
              <a:xfrm flipV="1">
                <a:off x="570" y="25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81" name="Line 57"/>
              <p:cNvSpPr>
                <a:spLocks noChangeShapeType="1"/>
              </p:cNvSpPr>
              <p:nvPr/>
            </p:nvSpPr>
            <p:spPr bwMode="auto">
              <a:xfrm flipV="1">
                <a:off x="570" y="24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82" name="Line 58"/>
              <p:cNvSpPr>
                <a:spLocks noChangeShapeType="1"/>
              </p:cNvSpPr>
              <p:nvPr/>
            </p:nvSpPr>
            <p:spPr bwMode="auto">
              <a:xfrm flipV="1">
                <a:off x="570" y="24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83" name="Line 59"/>
              <p:cNvSpPr>
                <a:spLocks noChangeShapeType="1"/>
              </p:cNvSpPr>
              <p:nvPr/>
            </p:nvSpPr>
            <p:spPr bwMode="auto">
              <a:xfrm flipV="1">
                <a:off x="570" y="24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84" name="Line 60"/>
              <p:cNvSpPr>
                <a:spLocks noChangeShapeType="1"/>
              </p:cNvSpPr>
              <p:nvPr/>
            </p:nvSpPr>
            <p:spPr bwMode="auto">
              <a:xfrm flipV="1">
                <a:off x="570" y="24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85" name="Line 61"/>
              <p:cNvSpPr>
                <a:spLocks noChangeShapeType="1"/>
              </p:cNvSpPr>
              <p:nvPr/>
            </p:nvSpPr>
            <p:spPr bwMode="auto">
              <a:xfrm flipV="1">
                <a:off x="570" y="23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86" name="Line 62"/>
              <p:cNvSpPr>
                <a:spLocks noChangeShapeType="1"/>
              </p:cNvSpPr>
              <p:nvPr/>
            </p:nvSpPr>
            <p:spPr bwMode="auto">
              <a:xfrm flipV="1">
                <a:off x="570" y="23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87" name="Line 63"/>
              <p:cNvSpPr>
                <a:spLocks noChangeShapeType="1"/>
              </p:cNvSpPr>
              <p:nvPr/>
            </p:nvSpPr>
            <p:spPr bwMode="auto">
              <a:xfrm flipV="1">
                <a:off x="570" y="23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88" name="Line 64"/>
              <p:cNvSpPr>
                <a:spLocks noChangeShapeType="1"/>
              </p:cNvSpPr>
              <p:nvPr/>
            </p:nvSpPr>
            <p:spPr bwMode="auto">
              <a:xfrm flipV="1">
                <a:off x="570" y="231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89" name="Line 65"/>
              <p:cNvSpPr>
                <a:spLocks noChangeShapeType="1"/>
              </p:cNvSpPr>
              <p:nvPr/>
            </p:nvSpPr>
            <p:spPr bwMode="auto">
              <a:xfrm flipV="1">
                <a:off x="570" y="22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90" name="Line 66"/>
              <p:cNvSpPr>
                <a:spLocks noChangeShapeType="1"/>
              </p:cNvSpPr>
              <p:nvPr/>
            </p:nvSpPr>
            <p:spPr bwMode="auto">
              <a:xfrm flipV="1">
                <a:off x="570" y="22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91" name="Line 67"/>
              <p:cNvSpPr>
                <a:spLocks noChangeShapeType="1"/>
              </p:cNvSpPr>
              <p:nvPr/>
            </p:nvSpPr>
            <p:spPr bwMode="auto">
              <a:xfrm flipV="1">
                <a:off x="570" y="22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92" name="Line 68"/>
              <p:cNvSpPr>
                <a:spLocks noChangeShapeType="1"/>
              </p:cNvSpPr>
              <p:nvPr/>
            </p:nvSpPr>
            <p:spPr bwMode="auto">
              <a:xfrm flipV="1">
                <a:off x="570" y="221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93" name="Line 69"/>
              <p:cNvSpPr>
                <a:spLocks noChangeShapeType="1"/>
              </p:cNvSpPr>
              <p:nvPr/>
            </p:nvSpPr>
            <p:spPr bwMode="auto">
              <a:xfrm flipV="1">
                <a:off x="570" y="21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94" name="Line 70"/>
              <p:cNvSpPr>
                <a:spLocks noChangeShapeType="1"/>
              </p:cNvSpPr>
              <p:nvPr/>
            </p:nvSpPr>
            <p:spPr bwMode="auto">
              <a:xfrm flipV="1">
                <a:off x="570" y="21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95" name="Line 71"/>
              <p:cNvSpPr>
                <a:spLocks noChangeShapeType="1"/>
              </p:cNvSpPr>
              <p:nvPr/>
            </p:nvSpPr>
            <p:spPr bwMode="auto">
              <a:xfrm flipV="1">
                <a:off x="570" y="21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96" name="Line 72"/>
              <p:cNvSpPr>
                <a:spLocks noChangeShapeType="1"/>
              </p:cNvSpPr>
              <p:nvPr/>
            </p:nvSpPr>
            <p:spPr bwMode="auto">
              <a:xfrm flipV="1">
                <a:off x="570" y="21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97" name="Line 73"/>
              <p:cNvSpPr>
                <a:spLocks noChangeShapeType="1"/>
              </p:cNvSpPr>
              <p:nvPr/>
            </p:nvSpPr>
            <p:spPr bwMode="auto">
              <a:xfrm flipV="1">
                <a:off x="570" y="20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98" name="Line 74"/>
              <p:cNvSpPr>
                <a:spLocks noChangeShapeType="1"/>
              </p:cNvSpPr>
              <p:nvPr/>
            </p:nvSpPr>
            <p:spPr bwMode="auto">
              <a:xfrm flipV="1">
                <a:off x="570" y="20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099" name="Line 75"/>
              <p:cNvSpPr>
                <a:spLocks noChangeShapeType="1"/>
              </p:cNvSpPr>
              <p:nvPr/>
            </p:nvSpPr>
            <p:spPr bwMode="auto">
              <a:xfrm flipV="1">
                <a:off x="570" y="20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00" name="Line 76"/>
              <p:cNvSpPr>
                <a:spLocks noChangeShapeType="1"/>
              </p:cNvSpPr>
              <p:nvPr/>
            </p:nvSpPr>
            <p:spPr bwMode="auto">
              <a:xfrm flipV="1">
                <a:off x="570" y="20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01" name="Line 77"/>
              <p:cNvSpPr>
                <a:spLocks noChangeShapeType="1"/>
              </p:cNvSpPr>
              <p:nvPr/>
            </p:nvSpPr>
            <p:spPr bwMode="auto">
              <a:xfrm flipV="1">
                <a:off x="570" y="19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02" name="Line 78"/>
              <p:cNvSpPr>
                <a:spLocks noChangeShapeType="1"/>
              </p:cNvSpPr>
              <p:nvPr/>
            </p:nvSpPr>
            <p:spPr bwMode="auto">
              <a:xfrm flipV="1">
                <a:off x="570" y="19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03" name="Line 79"/>
              <p:cNvSpPr>
                <a:spLocks noChangeShapeType="1"/>
              </p:cNvSpPr>
              <p:nvPr/>
            </p:nvSpPr>
            <p:spPr bwMode="auto">
              <a:xfrm flipV="1">
                <a:off x="570" y="19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04" name="Line 80"/>
              <p:cNvSpPr>
                <a:spLocks noChangeShapeType="1"/>
              </p:cNvSpPr>
              <p:nvPr/>
            </p:nvSpPr>
            <p:spPr bwMode="auto">
              <a:xfrm flipV="1">
                <a:off x="570" y="19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05" name="Line 81"/>
              <p:cNvSpPr>
                <a:spLocks noChangeShapeType="1"/>
              </p:cNvSpPr>
              <p:nvPr/>
            </p:nvSpPr>
            <p:spPr bwMode="auto">
              <a:xfrm flipV="1">
                <a:off x="570" y="18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06" name="Line 82"/>
              <p:cNvSpPr>
                <a:spLocks noChangeShapeType="1"/>
              </p:cNvSpPr>
              <p:nvPr/>
            </p:nvSpPr>
            <p:spPr bwMode="auto">
              <a:xfrm flipV="1">
                <a:off x="570" y="18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07" name="Line 83"/>
              <p:cNvSpPr>
                <a:spLocks noChangeShapeType="1"/>
              </p:cNvSpPr>
              <p:nvPr/>
            </p:nvSpPr>
            <p:spPr bwMode="auto">
              <a:xfrm flipV="1">
                <a:off x="570" y="18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08" name="Line 84"/>
              <p:cNvSpPr>
                <a:spLocks noChangeShapeType="1"/>
              </p:cNvSpPr>
              <p:nvPr/>
            </p:nvSpPr>
            <p:spPr bwMode="auto">
              <a:xfrm flipV="1">
                <a:off x="570" y="18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09" name="Line 85"/>
              <p:cNvSpPr>
                <a:spLocks noChangeShapeType="1"/>
              </p:cNvSpPr>
              <p:nvPr/>
            </p:nvSpPr>
            <p:spPr bwMode="auto">
              <a:xfrm flipV="1">
                <a:off x="570" y="17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0" name="Line 86"/>
              <p:cNvSpPr>
                <a:spLocks noChangeShapeType="1"/>
              </p:cNvSpPr>
              <p:nvPr/>
            </p:nvSpPr>
            <p:spPr bwMode="auto">
              <a:xfrm flipV="1">
                <a:off x="570" y="17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1" name="Line 87"/>
              <p:cNvSpPr>
                <a:spLocks noChangeShapeType="1"/>
              </p:cNvSpPr>
              <p:nvPr/>
            </p:nvSpPr>
            <p:spPr bwMode="auto">
              <a:xfrm flipV="1">
                <a:off x="570" y="17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2" name="Line 88"/>
              <p:cNvSpPr>
                <a:spLocks noChangeShapeType="1"/>
              </p:cNvSpPr>
              <p:nvPr/>
            </p:nvSpPr>
            <p:spPr bwMode="auto">
              <a:xfrm flipV="1">
                <a:off x="570" y="17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3" name="Line 89"/>
              <p:cNvSpPr>
                <a:spLocks noChangeShapeType="1"/>
              </p:cNvSpPr>
              <p:nvPr/>
            </p:nvSpPr>
            <p:spPr bwMode="auto">
              <a:xfrm flipV="1">
                <a:off x="570" y="16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4" name="Line 90"/>
              <p:cNvSpPr>
                <a:spLocks noChangeShapeType="1"/>
              </p:cNvSpPr>
              <p:nvPr/>
            </p:nvSpPr>
            <p:spPr bwMode="auto">
              <a:xfrm flipV="1">
                <a:off x="570" y="16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5" name="Line 91"/>
              <p:cNvSpPr>
                <a:spLocks noChangeShapeType="1"/>
              </p:cNvSpPr>
              <p:nvPr/>
            </p:nvSpPr>
            <p:spPr bwMode="auto">
              <a:xfrm flipV="1">
                <a:off x="570" y="16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6" name="Line 92"/>
              <p:cNvSpPr>
                <a:spLocks noChangeShapeType="1"/>
              </p:cNvSpPr>
              <p:nvPr/>
            </p:nvSpPr>
            <p:spPr bwMode="auto">
              <a:xfrm flipV="1">
                <a:off x="1188" y="358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7" name="Line 93"/>
              <p:cNvSpPr>
                <a:spLocks noChangeShapeType="1"/>
              </p:cNvSpPr>
              <p:nvPr/>
            </p:nvSpPr>
            <p:spPr bwMode="auto">
              <a:xfrm flipV="1">
                <a:off x="1188" y="356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8" name="Line 94"/>
              <p:cNvSpPr>
                <a:spLocks noChangeShapeType="1"/>
              </p:cNvSpPr>
              <p:nvPr/>
            </p:nvSpPr>
            <p:spPr bwMode="auto">
              <a:xfrm flipV="1">
                <a:off x="1188" y="353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9" name="Line 95"/>
              <p:cNvSpPr>
                <a:spLocks noChangeShapeType="1"/>
              </p:cNvSpPr>
              <p:nvPr/>
            </p:nvSpPr>
            <p:spPr bwMode="auto">
              <a:xfrm flipV="1">
                <a:off x="1188" y="351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20" name="Line 96"/>
              <p:cNvSpPr>
                <a:spLocks noChangeShapeType="1"/>
              </p:cNvSpPr>
              <p:nvPr/>
            </p:nvSpPr>
            <p:spPr bwMode="auto">
              <a:xfrm flipV="1">
                <a:off x="1188" y="348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21" name="Line 97"/>
              <p:cNvSpPr>
                <a:spLocks noChangeShapeType="1"/>
              </p:cNvSpPr>
              <p:nvPr/>
            </p:nvSpPr>
            <p:spPr bwMode="auto">
              <a:xfrm flipV="1">
                <a:off x="1188" y="346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22" name="Line 98"/>
              <p:cNvSpPr>
                <a:spLocks noChangeShapeType="1"/>
              </p:cNvSpPr>
              <p:nvPr/>
            </p:nvSpPr>
            <p:spPr bwMode="auto">
              <a:xfrm flipV="1">
                <a:off x="1188" y="343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23" name="Line 99"/>
              <p:cNvSpPr>
                <a:spLocks noChangeShapeType="1"/>
              </p:cNvSpPr>
              <p:nvPr/>
            </p:nvSpPr>
            <p:spPr bwMode="auto">
              <a:xfrm flipV="1">
                <a:off x="1188" y="34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24" name="Line 100"/>
              <p:cNvSpPr>
                <a:spLocks noChangeShapeType="1"/>
              </p:cNvSpPr>
              <p:nvPr/>
            </p:nvSpPr>
            <p:spPr bwMode="auto">
              <a:xfrm flipV="1">
                <a:off x="1188" y="33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25" name="Line 101"/>
              <p:cNvSpPr>
                <a:spLocks noChangeShapeType="1"/>
              </p:cNvSpPr>
              <p:nvPr/>
            </p:nvSpPr>
            <p:spPr bwMode="auto">
              <a:xfrm flipV="1">
                <a:off x="1188" y="33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26" name="Line 102"/>
              <p:cNvSpPr>
                <a:spLocks noChangeShapeType="1"/>
              </p:cNvSpPr>
              <p:nvPr/>
            </p:nvSpPr>
            <p:spPr bwMode="auto">
              <a:xfrm flipV="1">
                <a:off x="1188" y="33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27" name="Line 103"/>
              <p:cNvSpPr>
                <a:spLocks noChangeShapeType="1"/>
              </p:cNvSpPr>
              <p:nvPr/>
            </p:nvSpPr>
            <p:spPr bwMode="auto">
              <a:xfrm flipV="1">
                <a:off x="1188" y="33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28" name="Line 104"/>
              <p:cNvSpPr>
                <a:spLocks noChangeShapeType="1"/>
              </p:cNvSpPr>
              <p:nvPr/>
            </p:nvSpPr>
            <p:spPr bwMode="auto">
              <a:xfrm flipV="1">
                <a:off x="1188" y="32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29" name="Line 105"/>
              <p:cNvSpPr>
                <a:spLocks noChangeShapeType="1"/>
              </p:cNvSpPr>
              <p:nvPr/>
            </p:nvSpPr>
            <p:spPr bwMode="auto">
              <a:xfrm flipV="1">
                <a:off x="1188" y="32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30" name="Line 106"/>
              <p:cNvSpPr>
                <a:spLocks noChangeShapeType="1"/>
              </p:cNvSpPr>
              <p:nvPr/>
            </p:nvSpPr>
            <p:spPr bwMode="auto">
              <a:xfrm flipV="1">
                <a:off x="1188" y="32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31" name="Line 107"/>
              <p:cNvSpPr>
                <a:spLocks noChangeShapeType="1"/>
              </p:cNvSpPr>
              <p:nvPr/>
            </p:nvSpPr>
            <p:spPr bwMode="auto">
              <a:xfrm flipV="1">
                <a:off x="1188" y="32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32" name="Line 108"/>
              <p:cNvSpPr>
                <a:spLocks noChangeShapeType="1"/>
              </p:cNvSpPr>
              <p:nvPr/>
            </p:nvSpPr>
            <p:spPr bwMode="auto">
              <a:xfrm flipV="1">
                <a:off x="1188" y="31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33" name="Line 109"/>
              <p:cNvSpPr>
                <a:spLocks noChangeShapeType="1"/>
              </p:cNvSpPr>
              <p:nvPr/>
            </p:nvSpPr>
            <p:spPr bwMode="auto">
              <a:xfrm flipV="1">
                <a:off x="1188" y="31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34" name="Line 110"/>
              <p:cNvSpPr>
                <a:spLocks noChangeShapeType="1"/>
              </p:cNvSpPr>
              <p:nvPr/>
            </p:nvSpPr>
            <p:spPr bwMode="auto">
              <a:xfrm flipV="1">
                <a:off x="1188" y="31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35" name="Line 111"/>
              <p:cNvSpPr>
                <a:spLocks noChangeShapeType="1"/>
              </p:cNvSpPr>
              <p:nvPr/>
            </p:nvSpPr>
            <p:spPr bwMode="auto">
              <a:xfrm flipV="1">
                <a:off x="1188" y="31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36" name="Line 112"/>
              <p:cNvSpPr>
                <a:spLocks noChangeShapeType="1"/>
              </p:cNvSpPr>
              <p:nvPr/>
            </p:nvSpPr>
            <p:spPr bwMode="auto">
              <a:xfrm flipV="1">
                <a:off x="1188" y="30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37" name="Line 113"/>
              <p:cNvSpPr>
                <a:spLocks noChangeShapeType="1"/>
              </p:cNvSpPr>
              <p:nvPr/>
            </p:nvSpPr>
            <p:spPr bwMode="auto">
              <a:xfrm flipV="1">
                <a:off x="1188" y="30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38" name="Line 114"/>
              <p:cNvSpPr>
                <a:spLocks noChangeShapeType="1"/>
              </p:cNvSpPr>
              <p:nvPr/>
            </p:nvSpPr>
            <p:spPr bwMode="auto">
              <a:xfrm flipV="1">
                <a:off x="1188" y="30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39" name="Line 115"/>
              <p:cNvSpPr>
                <a:spLocks noChangeShapeType="1"/>
              </p:cNvSpPr>
              <p:nvPr/>
            </p:nvSpPr>
            <p:spPr bwMode="auto">
              <a:xfrm flipV="1">
                <a:off x="1188" y="30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40" name="Line 116"/>
              <p:cNvSpPr>
                <a:spLocks noChangeShapeType="1"/>
              </p:cNvSpPr>
              <p:nvPr/>
            </p:nvSpPr>
            <p:spPr bwMode="auto">
              <a:xfrm flipV="1">
                <a:off x="1188" y="29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41" name="Line 117"/>
              <p:cNvSpPr>
                <a:spLocks noChangeShapeType="1"/>
              </p:cNvSpPr>
              <p:nvPr/>
            </p:nvSpPr>
            <p:spPr bwMode="auto">
              <a:xfrm flipV="1">
                <a:off x="1188" y="29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42" name="Line 118"/>
              <p:cNvSpPr>
                <a:spLocks noChangeShapeType="1"/>
              </p:cNvSpPr>
              <p:nvPr/>
            </p:nvSpPr>
            <p:spPr bwMode="auto">
              <a:xfrm flipV="1">
                <a:off x="1188" y="29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43" name="Line 119"/>
              <p:cNvSpPr>
                <a:spLocks noChangeShapeType="1"/>
              </p:cNvSpPr>
              <p:nvPr/>
            </p:nvSpPr>
            <p:spPr bwMode="auto">
              <a:xfrm flipV="1">
                <a:off x="1188" y="29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44" name="Line 120"/>
              <p:cNvSpPr>
                <a:spLocks noChangeShapeType="1"/>
              </p:cNvSpPr>
              <p:nvPr/>
            </p:nvSpPr>
            <p:spPr bwMode="auto">
              <a:xfrm flipV="1">
                <a:off x="1188" y="28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45" name="Line 121"/>
              <p:cNvSpPr>
                <a:spLocks noChangeShapeType="1"/>
              </p:cNvSpPr>
              <p:nvPr/>
            </p:nvSpPr>
            <p:spPr bwMode="auto">
              <a:xfrm flipV="1">
                <a:off x="1188" y="28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46" name="Line 122"/>
              <p:cNvSpPr>
                <a:spLocks noChangeShapeType="1"/>
              </p:cNvSpPr>
              <p:nvPr/>
            </p:nvSpPr>
            <p:spPr bwMode="auto">
              <a:xfrm flipV="1">
                <a:off x="1188" y="28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47" name="Line 123"/>
              <p:cNvSpPr>
                <a:spLocks noChangeShapeType="1"/>
              </p:cNvSpPr>
              <p:nvPr/>
            </p:nvSpPr>
            <p:spPr bwMode="auto">
              <a:xfrm flipV="1">
                <a:off x="1188" y="28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48" name="Line 124"/>
              <p:cNvSpPr>
                <a:spLocks noChangeShapeType="1"/>
              </p:cNvSpPr>
              <p:nvPr/>
            </p:nvSpPr>
            <p:spPr bwMode="auto">
              <a:xfrm flipV="1">
                <a:off x="1188" y="27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49" name="Line 125"/>
              <p:cNvSpPr>
                <a:spLocks noChangeShapeType="1"/>
              </p:cNvSpPr>
              <p:nvPr/>
            </p:nvSpPr>
            <p:spPr bwMode="auto">
              <a:xfrm flipV="1">
                <a:off x="1188" y="27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50" name="Line 126"/>
              <p:cNvSpPr>
                <a:spLocks noChangeShapeType="1"/>
              </p:cNvSpPr>
              <p:nvPr/>
            </p:nvSpPr>
            <p:spPr bwMode="auto">
              <a:xfrm flipV="1">
                <a:off x="1188" y="27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51" name="Line 127"/>
              <p:cNvSpPr>
                <a:spLocks noChangeShapeType="1"/>
              </p:cNvSpPr>
              <p:nvPr/>
            </p:nvSpPr>
            <p:spPr bwMode="auto">
              <a:xfrm flipV="1">
                <a:off x="1188" y="27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52" name="Line 128"/>
              <p:cNvSpPr>
                <a:spLocks noChangeShapeType="1"/>
              </p:cNvSpPr>
              <p:nvPr/>
            </p:nvSpPr>
            <p:spPr bwMode="auto">
              <a:xfrm flipV="1">
                <a:off x="1188" y="26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53" name="Line 129"/>
              <p:cNvSpPr>
                <a:spLocks noChangeShapeType="1"/>
              </p:cNvSpPr>
              <p:nvPr/>
            </p:nvSpPr>
            <p:spPr bwMode="auto">
              <a:xfrm flipV="1">
                <a:off x="1188" y="26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54" name="Line 130"/>
              <p:cNvSpPr>
                <a:spLocks noChangeShapeType="1"/>
              </p:cNvSpPr>
              <p:nvPr/>
            </p:nvSpPr>
            <p:spPr bwMode="auto">
              <a:xfrm flipV="1">
                <a:off x="1188" y="26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55" name="Line 131"/>
              <p:cNvSpPr>
                <a:spLocks noChangeShapeType="1"/>
              </p:cNvSpPr>
              <p:nvPr/>
            </p:nvSpPr>
            <p:spPr bwMode="auto">
              <a:xfrm flipV="1">
                <a:off x="1188" y="26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56" name="Line 132"/>
              <p:cNvSpPr>
                <a:spLocks noChangeShapeType="1"/>
              </p:cNvSpPr>
              <p:nvPr/>
            </p:nvSpPr>
            <p:spPr bwMode="auto">
              <a:xfrm flipV="1">
                <a:off x="1188" y="25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57" name="Line 133"/>
              <p:cNvSpPr>
                <a:spLocks noChangeShapeType="1"/>
              </p:cNvSpPr>
              <p:nvPr/>
            </p:nvSpPr>
            <p:spPr bwMode="auto">
              <a:xfrm flipV="1">
                <a:off x="1188" y="25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58" name="Line 134"/>
              <p:cNvSpPr>
                <a:spLocks noChangeShapeType="1"/>
              </p:cNvSpPr>
              <p:nvPr/>
            </p:nvSpPr>
            <p:spPr bwMode="auto">
              <a:xfrm flipV="1">
                <a:off x="1188" y="25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59" name="Line 135"/>
              <p:cNvSpPr>
                <a:spLocks noChangeShapeType="1"/>
              </p:cNvSpPr>
              <p:nvPr/>
            </p:nvSpPr>
            <p:spPr bwMode="auto">
              <a:xfrm flipV="1">
                <a:off x="1188" y="25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60" name="Line 136"/>
              <p:cNvSpPr>
                <a:spLocks noChangeShapeType="1"/>
              </p:cNvSpPr>
              <p:nvPr/>
            </p:nvSpPr>
            <p:spPr bwMode="auto">
              <a:xfrm flipV="1">
                <a:off x="1188" y="24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61" name="Line 137"/>
              <p:cNvSpPr>
                <a:spLocks noChangeShapeType="1"/>
              </p:cNvSpPr>
              <p:nvPr/>
            </p:nvSpPr>
            <p:spPr bwMode="auto">
              <a:xfrm flipV="1">
                <a:off x="1188" y="24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62" name="Line 138"/>
              <p:cNvSpPr>
                <a:spLocks noChangeShapeType="1"/>
              </p:cNvSpPr>
              <p:nvPr/>
            </p:nvSpPr>
            <p:spPr bwMode="auto">
              <a:xfrm flipV="1">
                <a:off x="1188" y="24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63" name="Line 139"/>
              <p:cNvSpPr>
                <a:spLocks noChangeShapeType="1"/>
              </p:cNvSpPr>
              <p:nvPr/>
            </p:nvSpPr>
            <p:spPr bwMode="auto">
              <a:xfrm flipV="1">
                <a:off x="1188" y="24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64" name="Line 140"/>
              <p:cNvSpPr>
                <a:spLocks noChangeShapeType="1"/>
              </p:cNvSpPr>
              <p:nvPr/>
            </p:nvSpPr>
            <p:spPr bwMode="auto">
              <a:xfrm flipV="1">
                <a:off x="1188" y="23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65" name="Line 141"/>
              <p:cNvSpPr>
                <a:spLocks noChangeShapeType="1"/>
              </p:cNvSpPr>
              <p:nvPr/>
            </p:nvSpPr>
            <p:spPr bwMode="auto">
              <a:xfrm flipV="1">
                <a:off x="1188" y="23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66" name="Line 142"/>
              <p:cNvSpPr>
                <a:spLocks noChangeShapeType="1"/>
              </p:cNvSpPr>
              <p:nvPr/>
            </p:nvSpPr>
            <p:spPr bwMode="auto">
              <a:xfrm flipV="1">
                <a:off x="1188" y="23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67" name="Line 143"/>
              <p:cNvSpPr>
                <a:spLocks noChangeShapeType="1"/>
              </p:cNvSpPr>
              <p:nvPr/>
            </p:nvSpPr>
            <p:spPr bwMode="auto">
              <a:xfrm flipV="1">
                <a:off x="1188" y="231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68" name="Line 144"/>
              <p:cNvSpPr>
                <a:spLocks noChangeShapeType="1"/>
              </p:cNvSpPr>
              <p:nvPr/>
            </p:nvSpPr>
            <p:spPr bwMode="auto">
              <a:xfrm flipV="1">
                <a:off x="1188" y="22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69" name="Line 145"/>
              <p:cNvSpPr>
                <a:spLocks noChangeShapeType="1"/>
              </p:cNvSpPr>
              <p:nvPr/>
            </p:nvSpPr>
            <p:spPr bwMode="auto">
              <a:xfrm flipV="1">
                <a:off x="1188" y="22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70" name="Line 146"/>
              <p:cNvSpPr>
                <a:spLocks noChangeShapeType="1"/>
              </p:cNvSpPr>
              <p:nvPr/>
            </p:nvSpPr>
            <p:spPr bwMode="auto">
              <a:xfrm flipV="1">
                <a:off x="1188" y="22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71" name="Line 147"/>
              <p:cNvSpPr>
                <a:spLocks noChangeShapeType="1"/>
              </p:cNvSpPr>
              <p:nvPr/>
            </p:nvSpPr>
            <p:spPr bwMode="auto">
              <a:xfrm flipV="1">
                <a:off x="1188" y="221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72" name="Line 148"/>
              <p:cNvSpPr>
                <a:spLocks noChangeShapeType="1"/>
              </p:cNvSpPr>
              <p:nvPr/>
            </p:nvSpPr>
            <p:spPr bwMode="auto">
              <a:xfrm flipV="1">
                <a:off x="1188" y="21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73" name="Line 149"/>
              <p:cNvSpPr>
                <a:spLocks noChangeShapeType="1"/>
              </p:cNvSpPr>
              <p:nvPr/>
            </p:nvSpPr>
            <p:spPr bwMode="auto">
              <a:xfrm flipV="1">
                <a:off x="1188" y="21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74" name="Line 150"/>
              <p:cNvSpPr>
                <a:spLocks noChangeShapeType="1"/>
              </p:cNvSpPr>
              <p:nvPr/>
            </p:nvSpPr>
            <p:spPr bwMode="auto">
              <a:xfrm flipV="1">
                <a:off x="1188" y="21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75" name="Line 151"/>
              <p:cNvSpPr>
                <a:spLocks noChangeShapeType="1"/>
              </p:cNvSpPr>
              <p:nvPr/>
            </p:nvSpPr>
            <p:spPr bwMode="auto">
              <a:xfrm flipV="1">
                <a:off x="1188" y="21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76" name="Line 152"/>
              <p:cNvSpPr>
                <a:spLocks noChangeShapeType="1"/>
              </p:cNvSpPr>
              <p:nvPr/>
            </p:nvSpPr>
            <p:spPr bwMode="auto">
              <a:xfrm flipV="1">
                <a:off x="1188" y="20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77" name="Line 153"/>
              <p:cNvSpPr>
                <a:spLocks noChangeShapeType="1"/>
              </p:cNvSpPr>
              <p:nvPr/>
            </p:nvSpPr>
            <p:spPr bwMode="auto">
              <a:xfrm flipV="1">
                <a:off x="1188" y="20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78" name="Line 154"/>
              <p:cNvSpPr>
                <a:spLocks noChangeShapeType="1"/>
              </p:cNvSpPr>
              <p:nvPr/>
            </p:nvSpPr>
            <p:spPr bwMode="auto">
              <a:xfrm flipV="1">
                <a:off x="1188" y="20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79" name="Line 155"/>
              <p:cNvSpPr>
                <a:spLocks noChangeShapeType="1"/>
              </p:cNvSpPr>
              <p:nvPr/>
            </p:nvSpPr>
            <p:spPr bwMode="auto">
              <a:xfrm flipV="1">
                <a:off x="1188" y="20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80" name="Line 156"/>
              <p:cNvSpPr>
                <a:spLocks noChangeShapeType="1"/>
              </p:cNvSpPr>
              <p:nvPr/>
            </p:nvSpPr>
            <p:spPr bwMode="auto">
              <a:xfrm flipV="1">
                <a:off x="1188" y="19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81" name="Line 157"/>
              <p:cNvSpPr>
                <a:spLocks noChangeShapeType="1"/>
              </p:cNvSpPr>
              <p:nvPr/>
            </p:nvSpPr>
            <p:spPr bwMode="auto">
              <a:xfrm flipV="1">
                <a:off x="1188" y="19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82" name="Line 158"/>
              <p:cNvSpPr>
                <a:spLocks noChangeShapeType="1"/>
              </p:cNvSpPr>
              <p:nvPr/>
            </p:nvSpPr>
            <p:spPr bwMode="auto">
              <a:xfrm flipV="1">
                <a:off x="1188" y="19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83" name="Line 159"/>
              <p:cNvSpPr>
                <a:spLocks noChangeShapeType="1"/>
              </p:cNvSpPr>
              <p:nvPr/>
            </p:nvSpPr>
            <p:spPr bwMode="auto">
              <a:xfrm flipV="1">
                <a:off x="1188" y="19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84" name="Line 160"/>
              <p:cNvSpPr>
                <a:spLocks noChangeShapeType="1"/>
              </p:cNvSpPr>
              <p:nvPr/>
            </p:nvSpPr>
            <p:spPr bwMode="auto">
              <a:xfrm flipV="1">
                <a:off x="1188" y="18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85" name="Line 161"/>
              <p:cNvSpPr>
                <a:spLocks noChangeShapeType="1"/>
              </p:cNvSpPr>
              <p:nvPr/>
            </p:nvSpPr>
            <p:spPr bwMode="auto">
              <a:xfrm flipV="1">
                <a:off x="1188" y="18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86" name="Line 162"/>
              <p:cNvSpPr>
                <a:spLocks noChangeShapeType="1"/>
              </p:cNvSpPr>
              <p:nvPr/>
            </p:nvSpPr>
            <p:spPr bwMode="auto">
              <a:xfrm flipV="1">
                <a:off x="1188" y="18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87" name="Line 163"/>
              <p:cNvSpPr>
                <a:spLocks noChangeShapeType="1"/>
              </p:cNvSpPr>
              <p:nvPr/>
            </p:nvSpPr>
            <p:spPr bwMode="auto">
              <a:xfrm flipV="1">
                <a:off x="1188" y="18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88" name="Line 164"/>
              <p:cNvSpPr>
                <a:spLocks noChangeShapeType="1"/>
              </p:cNvSpPr>
              <p:nvPr/>
            </p:nvSpPr>
            <p:spPr bwMode="auto">
              <a:xfrm flipV="1">
                <a:off x="1188" y="17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89" name="Line 165"/>
              <p:cNvSpPr>
                <a:spLocks noChangeShapeType="1"/>
              </p:cNvSpPr>
              <p:nvPr/>
            </p:nvSpPr>
            <p:spPr bwMode="auto">
              <a:xfrm flipV="1">
                <a:off x="1188" y="17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90" name="Line 166"/>
              <p:cNvSpPr>
                <a:spLocks noChangeShapeType="1"/>
              </p:cNvSpPr>
              <p:nvPr/>
            </p:nvSpPr>
            <p:spPr bwMode="auto">
              <a:xfrm flipV="1">
                <a:off x="1188" y="17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91" name="Line 167"/>
              <p:cNvSpPr>
                <a:spLocks noChangeShapeType="1"/>
              </p:cNvSpPr>
              <p:nvPr/>
            </p:nvSpPr>
            <p:spPr bwMode="auto">
              <a:xfrm flipV="1">
                <a:off x="1188" y="17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92" name="Line 168"/>
              <p:cNvSpPr>
                <a:spLocks noChangeShapeType="1"/>
              </p:cNvSpPr>
              <p:nvPr/>
            </p:nvSpPr>
            <p:spPr bwMode="auto">
              <a:xfrm flipV="1">
                <a:off x="1188" y="16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93" name="Line 169"/>
              <p:cNvSpPr>
                <a:spLocks noChangeShapeType="1"/>
              </p:cNvSpPr>
              <p:nvPr/>
            </p:nvSpPr>
            <p:spPr bwMode="auto">
              <a:xfrm flipV="1">
                <a:off x="1188" y="16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94" name="Line 170"/>
              <p:cNvSpPr>
                <a:spLocks noChangeShapeType="1"/>
              </p:cNvSpPr>
              <p:nvPr/>
            </p:nvSpPr>
            <p:spPr bwMode="auto">
              <a:xfrm flipV="1">
                <a:off x="1188" y="16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95" name="Line 171"/>
              <p:cNvSpPr>
                <a:spLocks noChangeShapeType="1"/>
              </p:cNvSpPr>
              <p:nvPr/>
            </p:nvSpPr>
            <p:spPr bwMode="auto">
              <a:xfrm flipV="1">
                <a:off x="1807" y="358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96" name="Line 172"/>
              <p:cNvSpPr>
                <a:spLocks noChangeShapeType="1"/>
              </p:cNvSpPr>
              <p:nvPr/>
            </p:nvSpPr>
            <p:spPr bwMode="auto">
              <a:xfrm flipV="1">
                <a:off x="1807" y="356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97" name="Line 173"/>
              <p:cNvSpPr>
                <a:spLocks noChangeShapeType="1"/>
              </p:cNvSpPr>
              <p:nvPr/>
            </p:nvSpPr>
            <p:spPr bwMode="auto">
              <a:xfrm flipV="1">
                <a:off x="1807" y="353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98" name="Line 174"/>
              <p:cNvSpPr>
                <a:spLocks noChangeShapeType="1"/>
              </p:cNvSpPr>
              <p:nvPr/>
            </p:nvSpPr>
            <p:spPr bwMode="auto">
              <a:xfrm flipV="1">
                <a:off x="1807" y="351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99" name="Line 175"/>
              <p:cNvSpPr>
                <a:spLocks noChangeShapeType="1"/>
              </p:cNvSpPr>
              <p:nvPr/>
            </p:nvSpPr>
            <p:spPr bwMode="auto">
              <a:xfrm flipV="1">
                <a:off x="1807" y="348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00" name="Line 176"/>
              <p:cNvSpPr>
                <a:spLocks noChangeShapeType="1"/>
              </p:cNvSpPr>
              <p:nvPr/>
            </p:nvSpPr>
            <p:spPr bwMode="auto">
              <a:xfrm flipV="1">
                <a:off x="1807" y="346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01" name="Line 177"/>
              <p:cNvSpPr>
                <a:spLocks noChangeShapeType="1"/>
              </p:cNvSpPr>
              <p:nvPr/>
            </p:nvSpPr>
            <p:spPr bwMode="auto">
              <a:xfrm flipV="1">
                <a:off x="1807" y="343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02" name="Line 178"/>
              <p:cNvSpPr>
                <a:spLocks noChangeShapeType="1"/>
              </p:cNvSpPr>
              <p:nvPr/>
            </p:nvSpPr>
            <p:spPr bwMode="auto">
              <a:xfrm flipV="1">
                <a:off x="1807" y="34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03" name="Line 179"/>
              <p:cNvSpPr>
                <a:spLocks noChangeShapeType="1"/>
              </p:cNvSpPr>
              <p:nvPr/>
            </p:nvSpPr>
            <p:spPr bwMode="auto">
              <a:xfrm flipV="1">
                <a:off x="1807" y="33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04" name="Line 180"/>
              <p:cNvSpPr>
                <a:spLocks noChangeShapeType="1"/>
              </p:cNvSpPr>
              <p:nvPr/>
            </p:nvSpPr>
            <p:spPr bwMode="auto">
              <a:xfrm flipV="1">
                <a:off x="1807" y="33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05" name="Line 181"/>
              <p:cNvSpPr>
                <a:spLocks noChangeShapeType="1"/>
              </p:cNvSpPr>
              <p:nvPr/>
            </p:nvSpPr>
            <p:spPr bwMode="auto">
              <a:xfrm flipV="1">
                <a:off x="1807" y="33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06" name="Line 182"/>
              <p:cNvSpPr>
                <a:spLocks noChangeShapeType="1"/>
              </p:cNvSpPr>
              <p:nvPr/>
            </p:nvSpPr>
            <p:spPr bwMode="auto">
              <a:xfrm flipV="1">
                <a:off x="1807" y="33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07" name="Line 183"/>
              <p:cNvSpPr>
                <a:spLocks noChangeShapeType="1"/>
              </p:cNvSpPr>
              <p:nvPr/>
            </p:nvSpPr>
            <p:spPr bwMode="auto">
              <a:xfrm flipV="1">
                <a:off x="1807" y="32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08" name="Line 184"/>
              <p:cNvSpPr>
                <a:spLocks noChangeShapeType="1"/>
              </p:cNvSpPr>
              <p:nvPr/>
            </p:nvSpPr>
            <p:spPr bwMode="auto">
              <a:xfrm flipV="1">
                <a:off x="1807" y="32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09" name="Line 185"/>
              <p:cNvSpPr>
                <a:spLocks noChangeShapeType="1"/>
              </p:cNvSpPr>
              <p:nvPr/>
            </p:nvSpPr>
            <p:spPr bwMode="auto">
              <a:xfrm flipV="1">
                <a:off x="1807" y="32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10" name="Line 186"/>
              <p:cNvSpPr>
                <a:spLocks noChangeShapeType="1"/>
              </p:cNvSpPr>
              <p:nvPr/>
            </p:nvSpPr>
            <p:spPr bwMode="auto">
              <a:xfrm flipV="1">
                <a:off x="1807" y="32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11" name="Line 187"/>
              <p:cNvSpPr>
                <a:spLocks noChangeShapeType="1"/>
              </p:cNvSpPr>
              <p:nvPr/>
            </p:nvSpPr>
            <p:spPr bwMode="auto">
              <a:xfrm flipV="1">
                <a:off x="1807" y="31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12" name="Line 188"/>
              <p:cNvSpPr>
                <a:spLocks noChangeShapeType="1"/>
              </p:cNvSpPr>
              <p:nvPr/>
            </p:nvSpPr>
            <p:spPr bwMode="auto">
              <a:xfrm flipV="1">
                <a:off x="1807" y="31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13" name="Line 189"/>
              <p:cNvSpPr>
                <a:spLocks noChangeShapeType="1"/>
              </p:cNvSpPr>
              <p:nvPr/>
            </p:nvSpPr>
            <p:spPr bwMode="auto">
              <a:xfrm flipV="1">
                <a:off x="1807" y="31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14" name="Line 190"/>
              <p:cNvSpPr>
                <a:spLocks noChangeShapeType="1"/>
              </p:cNvSpPr>
              <p:nvPr/>
            </p:nvSpPr>
            <p:spPr bwMode="auto">
              <a:xfrm flipV="1">
                <a:off x="1807" y="31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15" name="Line 191"/>
              <p:cNvSpPr>
                <a:spLocks noChangeShapeType="1"/>
              </p:cNvSpPr>
              <p:nvPr/>
            </p:nvSpPr>
            <p:spPr bwMode="auto">
              <a:xfrm flipV="1">
                <a:off x="1807" y="30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16" name="Line 192"/>
              <p:cNvSpPr>
                <a:spLocks noChangeShapeType="1"/>
              </p:cNvSpPr>
              <p:nvPr/>
            </p:nvSpPr>
            <p:spPr bwMode="auto">
              <a:xfrm flipV="1">
                <a:off x="1807" y="30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17" name="Line 193"/>
              <p:cNvSpPr>
                <a:spLocks noChangeShapeType="1"/>
              </p:cNvSpPr>
              <p:nvPr/>
            </p:nvSpPr>
            <p:spPr bwMode="auto">
              <a:xfrm flipV="1">
                <a:off x="1807" y="30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18" name="Line 194"/>
              <p:cNvSpPr>
                <a:spLocks noChangeShapeType="1"/>
              </p:cNvSpPr>
              <p:nvPr/>
            </p:nvSpPr>
            <p:spPr bwMode="auto">
              <a:xfrm flipV="1">
                <a:off x="1807" y="30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19" name="Line 195"/>
              <p:cNvSpPr>
                <a:spLocks noChangeShapeType="1"/>
              </p:cNvSpPr>
              <p:nvPr/>
            </p:nvSpPr>
            <p:spPr bwMode="auto">
              <a:xfrm flipV="1">
                <a:off x="1807" y="29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20" name="Line 196"/>
              <p:cNvSpPr>
                <a:spLocks noChangeShapeType="1"/>
              </p:cNvSpPr>
              <p:nvPr/>
            </p:nvSpPr>
            <p:spPr bwMode="auto">
              <a:xfrm flipV="1">
                <a:off x="1807" y="29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21" name="Line 197"/>
              <p:cNvSpPr>
                <a:spLocks noChangeShapeType="1"/>
              </p:cNvSpPr>
              <p:nvPr/>
            </p:nvSpPr>
            <p:spPr bwMode="auto">
              <a:xfrm flipV="1">
                <a:off x="1807" y="29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22" name="Line 198"/>
              <p:cNvSpPr>
                <a:spLocks noChangeShapeType="1"/>
              </p:cNvSpPr>
              <p:nvPr/>
            </p:nvSpPr>
            <p:spPr bwMode="auto">
              <a:xfrm flipV="1">
                <a:off x="1807" y="29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23" name="Line 199"/>
              <p:cNvSpPr>
                <a:spLocks noChangeShapeType="1"/>
              </p:cNvSpPr>
              <p:nvPr/>
            </p:nvSpPr>
            <p:spPr bwMode="auto">
              <a:xfrm flipV="1">
                <a:off x="1807" y="28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24" name="Line 200"/>
              <p:cNvSpPr>
                <a:spLocks noChangeShapeType="1"/>
              </p:cNvSpPr>
              <p:nvPr/>
            </p:nvSpPr>
            <p:spPr bwMode="auto">
              <a:xfrm flipV="1">
                <a:off x="1807" y="28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25" name="Line 201"/>
              <p:cNvSpPr>
                <a:spLocks noChangeShapeType="1"/>
              </p:cNvSpPr>
              <p:nvPr/>
            </p:nvSpPr>
            <p:spPr bwMode="auto">
              <a:xfrm flipV="1">
                <a:off x="1807" y="28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26" name="Line 202"/>
              <p:cNvSpPr>
                <a:spLocks noChangeShapeType="1"/>
              </p:cNvSpPr>
              <p:nvPr/>
            </p:nvSpPr>
            <p:spPr bwMode="auto">
              <a:xfrm flipV="1">
                <a:off x="1807" y="28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27" name="Line 203"/>
              <p:cNvSpPr>
                <a:spLocks noChangeShapeType="1"/>
              </p:cNvSpPr>
              <p:nvPr/>
            </p:nvSpPr>
            <p:spPr bwMode="auto">
              <a:xfrm flipV="1">
                <a:off x="1807" y="27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28" name="Line 204"/>
              <p:cNvSpPr>
                <a:spLocks noChangeShapeType="1"/>
              </p:cNvSpPr>
              <p:nvPr/>
            </p:nvSpPr>
            <p:spPr bwMode="auto">
              <a:xfrm flipV="1">
                <a:off x="1807" y="27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29" name="Line 205"/>
              <p:cNvSpPr>
                <a:spLocks noChangeShapeType="1"/>
              </p:cNvSpPr>
              <p:nvPr/>
            </p:nvSpPr>
            <p:spPr bwMode="auto">
              <a:xfrm flipV="1">
                <a:off x="1807" y="27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30" name="Line 206"/>
              <p:cNvSpPr>
                <a:spLocks noChangeShapeType="1"/>
              </p:cNvSpPr>
              <p:nvPr/>
            </p:nvSpPr>
            <p:spPr bwMode="auto">
              <a:xfrm flipV="1">
                <a:off x="1807" y="27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31" name="Line 207"/>
              <p:cNvSpPr>
                <a:spLocks noChangeShapeType="1"/>
              </p:cNvSpPr>
              <p:nvPr/>
            </p:nvSpPr>
            <p:spPr bwMode="auto">
              <a:xfrm flipV="1">
                <a:off x="1807" y="26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32" name="Line 208"/>
              <p:cNvSpPr>
                <a:spLocks noChangeShapeType="1"/>
              </p:cNvSpPr>
              <p:nvPr/>
            </p:nvSpPr>
            <p:spPr bwMode="auto">
              <a:xfrm flipV="1">
                <a:off x="1807" y="26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85434" name="Group 410"/>
            <p:cNvGrpSpPr>
              <a:grpSpLocks/>
            </p:cNvGrpSpPr>
            <p:nvPr/>
          </p:nvGrpSpPr>
          <p:grpSpPr bwMode="auto">
            <a:xfrm>
              <a:off x="570" y="1639"/>
              <a:ext cx="2478" cy="1952"/>
              <a:chOff x="570" y="1639"/>
              <a:chExt cx="2478" cy="1952"/>
            </a:xfrm>
          </p:grpSpPr>
          <p:sp>
            <p:nvSpPr>
              <p:cNvPr id="385234" name="Line 210"/>
              <p:cNvSpPr>
                <a:spLocks noChangeShapeType="1"/>
              </p:cNvSpPr>
              <p:nvPr/>
            </p:nvSpPr>
            <p:spPr bwMode="auto">
              <a:xfrm flipV="1">
                <a:off x="1807" y="26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35" name="Line 211"/>
              <p:cNvSpPr>
                <a:spLocks noChangeShapeType="1"/>
              </p:cNvSpPr>
              <p:nvPr/>
            </p:nvSpPr>
            <p:spPr bwMode="auto">
              <a:xfrm flipV="1">
                <a:off x="1807" y="26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36" name="Line 212"/>
              <p:cNvSpPr>
                <a:spLocks noChangeShapeType="1"/>
              </p:cNvSpPr>
              <p:nvPr/>
            </p:nvSpPr>
            <p:spPr bwMode="auto">
              <a:xfrm flipV="1">
                <a:off x="1807" y="25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37" name="Line 213"/>
              <p:cNvSpPr>
                <a:spLocks noChangeShapeType="1"/>
              </p:cNvSpPr>
              <p:nvPr/>
            </p:nvSpPr>
            <p:spPr bwMode="auto">
              <a:xfrm flipV="1">
                <a:off x="1807" y="25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38" name="Line 214"/>
              <p:cNvSpPr>
                <a:spLocks noChangeShapeType="1"/>
              </p:cNvSpPr>
              <p:nvPr/>
            </p:nvSpPr>
            <p:spPr bwMode="auto">
              <a:xfrm flipV="1">
                <a:off x="1807" y="25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39" name="Line 215"/>
              <p:cNvSpPr>
                <a:spLocks noChangeShapeType="1"/>
              </p:cNvSpPr>
              <p:nvPr/>
            </p:nvSpPr>
            <p:spPr bwMode="auto">
              <a:xfrm flipV="1">
                <a:off x="1807" y="25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40" name="Line 216"/>
              <p:cNvSpPr>
                <a:spLocks noChangeShapeType="1"/>
              </p:cNvSpPr>
              <p:nvPr/>
            </p:nvSpPr>
            <p:spPr bwMode="auto">
              <a:xfrm flipV="1">
                <a:off x="1807" y="24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41" name="Line 217"/>
              <p:cNvSpPr>
                <a:spLocks noChangeShapeType="1"/>
              </p:cNvSpPr>
              <p:nvPr/>
            </p:nvSpPr>
            <p:spPr bwMode="auto">
              <a:xfrm flipV="1">
                <a:off x="1807" y="24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42" name="Line 218"/>
              <p:cNvSpPr>
                <a:spLocks noChangeShapeType="1"/>
              </p:cNvSpPr>
              <p:nvPr/>
            </p:nvSpPr>
            <p:spPr bwMode="auto">
              <a:xfrm flipV="1">
                <a:off x="1807" y="24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43" name="Line 219"/>
              <p:cNvSpPr>
                <a:spLocks noChangeShapeType="1"/>
              </p:cNvSpPr>
              <p:nvPr/>
            </p:nvSpPr>
            <p:spPr bwMode="auto">
              <a:xfrm flipV="1">
                <a:off x="1807" y="24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44" name="Line 220"/>
              <p:cNvSpPr>
                <a:spLocks noChangeShapeType="1"/>
              </p:cNvSpPr>
              <p:nvPr/>
            </p:nvSpPr>
            <p:spPr bwMode="auto">
              <a:xfrm flipV="1">
                <a:off x="1807" y="23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45" name="Line 221"/>
              <p:cNvSpPr>
                <a:spLocks noChangeShapeType="1"/>
              </p:cNvSpPr>
              <p:nvPr/>
            </p:nvSpPr>
            <p:spPr bwMode="auto">
              <a:xfrm flipV="1">
                <a:off x="1807" y="23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46" name="Line 222"/>
              <p:cNvSpPr>
                <a:spLocks noChangeShapeType="1"/>
              </p:cNvSpPr>
              <p:nvPr/>
            </p:nvSpPr>
            <p:spPr bwMode="auto">
              <a:xfrm flipV="1">
                <a:off x="1807" y="23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47" name="Line 223"/>
              <p:cNvSpPr>
                <a:spLocks noChangeShapeType="1"/>
              </p:cNvSpPr>
              <p:nvPr/>
            </p:nvSpPr>
            <p:spPr bwMode="auto">
              <a:xfrm flipV="1">
                <a:off x="1807" y="231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48" name="Line 224"/>
              <p:cNvSpPr>
                <a:spLocks noChangeShapeType="1"/>
              </p:cNvSpPr>
              <p:nvPr/>
            </p:nvSpPr>
            <p:spPr bwMode="auto">
              <a:xfrm flipV="1">
                <a:off x="1807" y="22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49" name="Line 225"/>
              <p:cNvSpPr>
                <a:spLocks noChangeShapeType="1"/>
              </p:cNvSpPr>
              <p:nvPr/>
            </p:nvSpPr>
            <p:spPr bwMode="auto">
              <a:xfrm flipV="1">
                <a:off x="1807" y="22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50" name="Line 226"/>
              <p:cNvSpPr>
                <a:spLocks noChangeShapeType="1"/>
              </p:cNvSpPr>
              <p:nvPr/>
            </p:nvSpPr>
            <p:spPr bwMode="auto">
              <a:xfrm flipV="1">
                <a:off x="1807" y="22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51" name="Line 227"/>
              <p:cNvSpPr>
                <a:spLocks noChangeShapeType="1"/>
              </p:cNvSpPr>
              <p:nvPr/>
            </p:nvSpPr>
            <p:spPr bwMode="auto">
              <a:xfrm flipV="1">
                <a:off x="1807" y="221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52" name="Line 228"/>
              <p:cNvSpPr>
                <a:spLocks noChangeShapeType="1"/>
              </p:cNvSpPr>
              <p:nvPr/>
            </p:nvSpPr>
            <p:spPr bwMode="auto">
              <a:xfrm flipV="1">
                <a:off x="1807" y="21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53" name="Line 229"/>
              <p:cNvSpPr>
                <a:spLocks noChangeShapeType="1"/>
              </p:cNvSpPr>
              <p:nvPr/>
            </p:nvSpPr>
            <p:spPr bwMode="auto">
              <a:xfrm flipV="1">
                <a:off x="1807" y="21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54" name="Line 230"/>
              <p:cNvSpPr>
                <a:spLocks noChangeShapeType="1"/>
              </p:cNvSpPr>
              <p:nvPr/>
            </p:nvSpPr>
            <p:spPr bwMode="auto">
              <a:xfrm flipV="1">
                <a:off x="1807" y="21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55" name="Line 231"/>
              <p:cNvSpPr>
                <a:spLocks noChangeShapeType="1"/>
              </p:cNvSpPr>
              <p:nvPr/>
            </p:nvSpPr>
            <p:spPr bwMode="auto">
              <a:xfrm flipV="1">
                <a:off x="1807" y="21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56" name="Line 232"/>
              <p:cNvSpPr>
                <a:spLocks noChangeShapeType="1"/>
              </p:cNvSpPr>
              <p:nvPr/>
            </p:nvSpPr>
            <p:spPr bwMode="auto">
              <a:xfrm flipV="1">
                <a:off x="1807" y="20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57" name="Line 233"/>
              <p:cNvSpPr>
                <a:spLocks noChangeShapeType="1"/>
              </p:cNvSpPr>
              <p:nvPr/>
            </p:nvSpPr>
            <p:spPr bwMode="auto">
              <a:xfrm flipV="1">
                <a:off x="1807" y="20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58" name="Line 234"/>
              <p:cNvSpPr>
                <a:spLocks noChangeShapeType="1"/>
              </p:cNvSpPr>
              <p:nvPr/>
            </p:nvSpPr>
            <p:spPr bwMode="auto">
              <a:xfrm flipV="1">
                <a:off x="1807" y="20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59" name="Line 235"/>
              <p:cNvSpPr>
                <a:spLocks noChangeShapeType="1"/>
              </p:cNvSpPr>
              <p:nvPr/>
            </p:nvSpPr>
            <p:spPr bwMode="auto">
              <a:xfrm flipV="1">
                <a:off x="1807" y="20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60" name="Line 236"/>
              <p:cNvSpPr>
                <a:spLocks noChangeShapeType="1"/>
              </p:cNvSpPr>
              <p:nvPr/>
            </p:nvSpPr>
            <p:spPr bwMode="auto">
              <a:xfrm flipV="1">
                <a:off x="1807" y="19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61" name="Line 237"/>
              <p:cNvSpPr>
                <a:spLocks noChangeShapeType="1"/>
              </p:cNvSpPr>
              <p:nvPr/>
            </p:nvSpPr>
            <p:spPr bwMode="auto">
              <a:xfrm flipV="1">
                <a:off x="1807" y="19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62" name="Line 238"/>
              <p:cNvSpPr>
                <a:spLocks noChangeShapeType="1"/>
              </p:cNvSpPr>
              <p:nvPr/>
            </p:nvSpPr>
            <p:spPr bwMode="auto">
              <a:xfrm flipV="1">
                <a:off x="1807" y="19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63" name="Line 239"/>
              <p:cNvSpPr>
                <a:spLocks noChangeShapeType="1"/>
              </p:cNvSpPr>
              <p:nvPr/>
            </p:nvSpPr>
            <p:spPr bwMode="auto">
              <a:xfrm flipV="1">
                <a:off x="1807" y="19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64" name="Line 240"/>
              <p:cNvSpPr>
                <a:spLocks noChangeShapeType="1"/>
              </p:cNvSpPr>
              <p:nvPr/>
            </p:nvSpPr>
            <p:spPr bwMode="auto">
              <a:xfrm flipV="1">
                <a:off x="1807" y="18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65" name="Line 241"/>
              <p:cNvSpPr>
                <a:spLocks noChangeShapeType="1"/>
              </p:cNvSpPr>
              <p:nvPr/>
            </p:nvSpPr>
            <p:spPr bwMode="auto">
              <a:xfrm flipV="1">
                <a:off x="1807" y="18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66" name="Line 242"/>
              <p:cNvSpPr>
                <a:spLocks noChangeShapeType="1"/>
              </p:cNvSpPr>
              <p:nvPr/>
            </p:nvSpPr>
            <p:spPr bwMode="auto">
              <a:xfrm flipV="1">
                <a:off x="1807" y="18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67" name="Line 243"/>
              <p:cNvSpPr>
                <a:spLocks noChangeShapeType="1"/>
              </p:cNvSpPr>
              <p:nvPr/>
            </p:nvSpPr>
            <p:spPr bwMode="auto">
              <a:xfrm flipV="1">
                <a:off x="1807" y="18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68" name="Line 244"/>
              <p:cNvSpPr>
                <a:spLocks noChangeShapeType="1"/>
              </p:cNvSpPr>
              <p:nvPr/>
            </p:nvSpPr>
            <p:spPr bwMode="auto">
              <a:xfrm flipV="1">
                <a:off x="1807" y="17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69" name="Line 245"/>
              <p:cNvSpPr>
                <a:spLocks noChangeShapeType="1"/>
              </p:cNvSpPr>
              <p:nvPr/>
            </p:nvSpPr>
            <p:spPr bwMode="auto">
              <a:xfrm flipV="1">
                <a:off x="1807" y="17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70" name="Line 246"/>
              <p:cNvSpPr>
                <a:spLocks noChangeShapeType="1"/>
              </p:cNvSpPr>
              <p:nvPr/>
            </p:nvSpPr>
            <p:spPr bwMode="auto">
              <a:xfrm flipV="1">
                <a:off x="1807" y="17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71" name="Line 247"/>
              <p:cNvSpPr>
                <a:spLocks noChangeShapeType="1"/>
              </p:cNvSpPr>
              <p:nvPr/>
            </p:nvSpPr>
            <p:spPr bwMode="auto">
              <a:xfrm flipV="1">
                <a:off x="1807" y="17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72" name="Line 248"/>
              <p:cNvSpPr>
                <a:spLocks noChangeShapeType="1"/>
              </p:cNvSpPr>
              <p:nvPr/>
            </p:nvSpPr>
            <p:spPr bwMode="auto">
              <a:xfrm flipV="1">
                <a:off x="1807" y="16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73" name="Line 249"/>
              <p:cNvSpPr>
                <a:spLocks noChangeShapeType="1"/>
              </p:cNvSpPr>
              <p:nvPr/>
            </p:nvSpPr>
            <p:spPr bwMode="auto">
              <a:xfrm flipV="1">
                <a:off x="1807" y="16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74" name="Line 250"/>
              <p:cNvSpPr>
                <a:spLocks noChangeShapeType="1"/>
              </p:cNvSpPr>
              <p:nvPr/>
            </p:nvSpPr>
            <p:spPr bwMode="auto">
              <a:xfrm flipV="1">
                <a:off x="1807" y="16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75" name="Line 251"/>
              <p:cNvSpPr>
                <a:spLocks noChangeShapeType="1"/>
              </p:cNvSpPr>
              <p:nvPr/>
            </p:nvSpPr>
            <p:spPr bwMode="auto">
              <a:xfrm flipV="1">
                <a:off x="2428" y="358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76" name="Line 252"/>
              <p:cNvSpPr>
                <a:spLocks noChangeShapeType="1"/>
              </p:cNvSpPr>
              <p:nvPr/>
            </p:nvSpPr>
            <p:spPr bwMode="auto">
              <a:xfrm flipV="1">
                <a:off x="2428" y="356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77" name="Line 253"/>
              <p:cNvSpPr>
                <a:spLocks noChangeShapeType="1"/>
              </p:cNvSpPr>
              <p:nvPr/>
            </p:nvSpPr>
            <p:spPr bwMode="auto">
              <a:xfrm flipV="1">
                <a:off x="2428" y="353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78" name="Line 254"/>
              <p:cNvSpPr>
                <a:spLocks noChangeShapeType="1"/>
              </p:cNvSpPr>
              <p:nvPr/>
            </p:nvSpPr>
            <p:spPr bwMode="auto">
              <a:xfrm flipV="1">
                <a:off x="2428" y="351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79" name="Line 255"/>
              <p:cNvSpPr>
                <a:spLocks noChangeShapeType="1"/>
              </p:cNvSpPr>
              <p:nvPr/>
            </p:nvSpPr>
            <p:spPr bwMode="auto">
              <a:xfrm flipV="1">
                <a:off x="2428" y="348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80" name="Line 256"/>
              <p:cNvSpPr>
                <a:spLocks noChangeShapeType="1"/>
              </p:cNvSpPr>
              <p:nvPr/>
            </p:nvSpPr>
            <p:spPr bwMode="auto">
              <a:xfrm flipV="1">
                <a:off x="2428" y="346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81" name="Line 257"/>
              <p:cNvSpPr>
                <a:spLocks noChangeShapeType="1"/>
              </p:cNvSpPr>
              <p:nvPr/>
            </p:nvSpPr>
            <p:spPr bwMode="auto">
              <a:xfrm flipV="1">
                <a:off x="2428" y="343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82" name="Line 258"/>
              <p:cNvSpPr>
                <a:spLocks noChangeShapeType="1"/>
              </p:cNvSpPr>
              <p:nvPr/>
            </p:nvSpPr>
            <p:spPr bwMode="auto">
              <a:xfrm flipV="1">
                <a:off x="2428" y="34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83" name="Line 259"/>
              <p:cNvSpPr>
                <a:spLocks noChangeShapeType="1"/>
              </p:cNvSpPr>
              <p:nvPr/>
            </p:nvSpPr>
            <p:spPr bwMode="auto">
              <a:xfrm flipV="1">
                <a:off x="2428" y="33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84" name="Line 260"/>
              <p:cNvSpPr>
                <a:spLocks noChangeShapeType="1"/>
              </p:cNvSpPr>
              <p:nvPr/>
            </p:nvSpPr>
            <p:spPr bwMode="auto">
              <a:xfrm flipV="1">
                <a:off x="2428" y="33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85" name="Line 261"/>
              <p:cNvSpPr>
                <a:spLocks noChangeShapeType="1"/>
              </p:cNvSpPr>
              <p:nvPr/>
            </p:nvSpPr>
            <p:spPr bwMode="auto">
              <a:xfrm flipV="1">
                <a:off x="2428" y="33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86" name="Line 262"/>
              <p:cNvSpPr>
                <a:spLocks noChangeShapeType="1"/>
              </p:cNvSpPr>
              <p:nvPr/>
            </p:nvSpPr>
            <p:spPr bwMode="auto">
              <a:xfrm flipV="1">
                <a:off x="2428" y="33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87" name="Line 263"/>
              <p:cNvSpPr>
                <a:spLocks noChangeShapeType="1"/>
              </p:cNvSpPr>
              <p:nvPr/>
            </p:nvSpPr>
            <p:spPr bwMode="auto">
              <a:xfrm flipV="1">
                <a:off x="2428" y="32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88" name="Line 264"/>
              <p:cNvSpPr>
                <a:spLocks noChangeShapeType="1"/>
              </p:cNvSpPr>
              <p:nvPr/>
            </p:nvSpPr>
            <p:spPr bwMode="auto">
              <a:xfrm flipV="1">
                <a:off x="2428" y="32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89" name="Line 265"/>
              <p:cNvSpPr>
                <a:spLocks noChangeShapeType="1"/>
              </p:cNvSpPr>
              <p:nvPr/>
            </p:nvSpPr>
            <p:spPr bwMode="auto">
              <a:xfrm flipV="1">
                <a:off x="2428" y="32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90" name="Line 266"/>
              <p:cNvSpPr>
                <a:spLocks noChangeShapeType="1"/>
              </p:cNvSpPr>
              <p:nvPr/>
            </p:nvSpPr>
            <p:spPr bwMode="auto">
              <a:xfrm flipV="1">
                <a:off x="2428" y="32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91" name="Line 267"/>
              <p:cNvSpPr>
                <a:spLocks noChangeShapeType="1"/>
              </p:cNvSpPr>
              <p:nvPr/>
            </p:nvSpPr>
            <p:spPr bwMode="auto">
              <a:xfrm flipV="1">
                <a:off x="2428" y="31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92" name="Line 268"/>
              <p:cNvSpPr>
                <a:spLocks noChangeShapeType="1"/>
              </p:cNvSpPr>
              <p:nvPr/>
            </p:nvSpPr>
            <p:spPr bwMode="auto">
              <a:xfrm flipV="1">
                <a:off x="2428" y="31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93" name="Line 269"/>
              <p:cNvSpPr>
                <a:spLocks noChangeShapeType="1"/>
              </p:cNvSpPr>
              <p:nvPr/>
            </p:nvSpPr>
            <p:spPr bwMode="auto">
              <a:xfrm flipV="1">
                <a:off x="2428" y="31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94" name="Line 270"/>
              <p:cNvSpPr>
                <a:spLocks noChangeShapeType="1"/>
              </p:cNvSpPr>
              <p:nvPr/>
            </p:nvSpPr>
            <p:spPr bwMode="auto">
              <a:xfrm flipV="1">
                <a:off x="2428" y="31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95" name="Line 271"/>
              <p:cNvSpPr>
                <a:spLocks noChangeShapeType="1"/>
              </p:cNvSpPr>
              <p:nvPr/>
            </p:nvSpPr>
            <p:spPr bwMode="auto">
              <a:xfrm flipV="1">
                <a:off x="2428" y="30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96" name="Line 272"/>
              <p:cNvSpPr>
                <a:spLocks noChangeShapeType="1"/>
              </p:cNvSpPr>
              <p:nvPr/>
            </p:nvSpPr>
            <p:spPr bwMode="auto">
              <a:xfrm flipV="1">
                <a:off x="2428" y="30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97" name="Line 273"/>
              <p:cNvSpPr>
                <a:spLocks noChangeShapeType="1"/>
              </p:cNvSpPr>
              <p:nvPr/>
            </p:nvSpPr>
            <p:spPr bwMode="auto">
              <a:xfrm flipV="1">
                <a:off x="2428" y="30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98" name="Line 274"/>
              <p:cNvSpPr>
                <a:spLocks noChangeShapeType="1"/>
              </p:cNvSpPr>
              <p:nvPr/>
            </p:nvSpPr>
            <p:spPr bwMode="auto">
              <a:xfrm flipV="1">
                <a:off x="2428" y="30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299" name="Line 275"/>
              <p:cNvSpPr>
                <a:spLocks noChangeShapeType="1"/>
              </p:cNvSpPr>
              <p:nvPr/>
            </p:nvSpPr>
            <p:spPr bwMode="auto">
              <a:xfrm flipV="1">
                <a:off x="2428" y="29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00" name="Line 276"/>
              <p:cNvSpPr>
                <a:spLocks noChangeShapeType="1"/>
              </p:cNvSpPr>
              <p:nvPr/>
            </p:nvSpPr>
            <p:spPr bwMode="auto">
              <a:xfrm flipV="1">
                <a:off x="2428" y="29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01" name="Line 277"/>
              <p:cNvSpPr>
                <a:spLocks noChangeShapeType="1"/>
              </p:cNvSpPr>
              <p:nvPr/>
            </p:nvSpPr>
            <p:spPr bwMode="auto">
              <a:xfrm flipV="1">
                <a:off x="2428" y="29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02" name="Line 278"/>
              <p:cNvSpPr>
                <a:spLocks noChangeShapeType="1"/>
              </p:cNvSpPr>
              <p:nvPr/>
            </p:nvSpPr>
            <p:spPr bwMode="auto">
              <a:xfrm flipV="1">
                <a:off x="2428" y="29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03" name="Line 279"/>
              <p:cNvSpPr>
                <a:spLocks noChangeShapeType="1"/>
              </p:cNvSpPr>
              <p:nvPr/>
            </p:nvSpPr>
            <p:spPr bwMode="auto">
              <a:xfrm flipV="1">
                <a:off x="2428" y="28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04" name="Line 280"/>
              <p:cNvSpPr>
                <a:spLocks noChangeShapeType="1"/>
              </p:cNvSpPr>
              <p:nvPr/>
            </p:nvSpPr>
            <p:spPr bwMode="auto">
              <a:xfrm flipV="1">
                <a:off x="2428" y="28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05" name="Line 281"/>
              <p:cNvSpPr>
                <a:spLocks noChangeShapeType="1"/>
              </p:cNvSpPr>
              <p:nvPr/>
            </p:nvSpPr>
            <p:spPr bwMode="auto">
              <a:xfrm flipV="1">
                <a:off x="2428" y="28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06" name="Line 282"/>
              <p:cNvSpPr>
                <a:spLocks noChangeShapeType="1"/>
              </p:cNvSpPr>
              <p:nvPr/>
            </p:nvSpPr>
            <p:spPr bwMode="auto">
              <a:xfrm flipV="1">
                <a:off x="2428" y="28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07" name="Line 283"/>
              <p:cNvSpPr>
                <a:spLocks noChangeShapeType="1"/>
              </p:cNvSpPr>
              <p:nvPr/>
            </p:nvSpPr>
            <p:spPr bwMode="auto">
              <a:xfrm flipV="1">
                <a:off x="2428" y="27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08" name="Line 284"/>
              <p:cNvSpPr>
                <a:spLocks noChangeShapeType="1"/>
              </p:cNvSpPr>
              <p:nvPr/>
            </p:nvSpPr>
            <p:spPr bwMode="auto">
              <a:xfrm flipV="1">
                <a:off x="2428" y="27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09" name="Line 285"/>
              <p:cNvSpPr>
                <a:spLocks noChangeShapeType="1"/>
              </p:cNvSpPr>
              <p:nvPr/>
            </p:nvSpPr>
            <p:spPr bwMode="auto">
              <a:xfrm flipV="1">
                <a:off x="2428" y="27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10" name="Line 286"/>
              <p:cNvSpPr>
                <a:spLocks noChangeShapeType="1"/>
              </p:cNvSpPr>
              <p:nvPr/>
            </p:nvSpPr>
            <p:spPr bwMode="auto">
              <a:xfrm flipV="1">
                <a:off x="2428" y="27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11" name="Line 287"/>
              <p:cNvSpPr>
                <a:spLocks noChangeShapeType="1"/>
              </p:cNvSpPr>
              <p:nvPr/>
            </p:nvSpPr>
            <p:spPr bwMode="auto">
              <a:xfrm flipV="1">
                <a:off x="2428" y="26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12" name="Line 288"/>
              <p:cNvSpPr>
                <a:spLocks noChangeShapeType="1"/>
              </p:cNvSpPr>
              <p:nvPr/>
            </p:nvSpPr>
            <p:spPr bwMode="auto">
              <a:xfrm flipV="1">
                <a:off x="2428" y="26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13" name="Line 289"/>
              <p:cNvSpPr>
                <a:spLocks noChangeShapeType="1"/>
              </p:cNvSpPr>
              <p:nvPr/>
            </p:nvSpPr>
            <p:spPr bwMode="auto">
              <a:xfrm flipV="1">
                <a:off x="2428" y="26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14" name="Line 290"/>
              <p:cNvSpPr>
                <a:spLocks noChangeShapeType="1"/>
              </p:cNvSpPr>
              <p:nvPr/>
            </p:nvSpPr>
            <p:spPr bwMode="auto">
              <a:xfrm flipV="1">
                <a:off x="2428" y="26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15" name="Line 291"/>
              <p:cNvSpPr>
                <a:spLocks noChangeShapeType="1"/>
              </p:cNvSpPr>
              <p:nvPr/>
            </p:nvSpPr>
            <p:spPr bwMode="auto">
              <a:xfrm flipV="1">
                <a:off x="2428" y="25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16" name="Line 292"/>
              <p:cNvSpPr>
                <a:spLocks noChangeShapeType="1"/>
              </p:cNvSpPr>
              <p:nvPr/>
            </p:nvSpPr>
            <p:spPr bwMode="auto">
              <a:xfrm flipV="1">
                <a:off x="2428" y="25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17" name="Line 293"/>
              <p:cNvSpPr>
                <a:spLocks noChangeShapeType="1"/>
              </p:cNvSpPr>
              <p:nvPr/>
            </p:nvSpPr>
            <p:spPr bwMode="auto">
              <a:xfrm flipV="1">
                <a:off x="2428" y="25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18" name="Line 294"/>
              <p:cNvSpPr>
                <a:spLocks noChangeShapeType="1"/>
              </p:cNvSpPr>
              <p:nvPr/>
            </p:nvSpPr>
            <p:spPr bwMode="auto">
              <a:xfrm flipV="1">
                <a:off x="2428" y="25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19" name="Line 295"/>
              <p:cNvSpPr>
                <a:spLocks noChangeShapeType="1"/>
              </p:cNvSpPr>
              <p:nvPr/>
            </p:nvSpPr>
            <p:spPr bwMode="auto">
              <a:xfrm flipV="1">
                <a:off x="2428" y="24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20" name="Line 296"/>
              <p:cNvSpPr>
                <a:spLocks noChangeShapeType="1"/>
              </p:cNvSpPr>
              <p:nvPr/>
            </p:nvSpPr>
            <p:spPr bwMode="auto">
              <a:xfrm flipV="1">
                <a:off x="2428" y="24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21" name="Line 297"/>
              <p:cNvSpPr>
                <a:spLocks noChangeShapeType="1"/>
              </p:cNvSpPr>
              <p:nvPr/>
            </p:nvSpPr>
            <p:spPr bwMode="auto">
              <a:xfrm flipV="1">
                <a:off x="2428" y="24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22" name="Line 298"/>
              <p:cNvSpPr>
                <a:spLocks noChangeShapeType="1"/>
              </p:cNvSpPr>
              <p:nvPr/>
            </p:nvSpPr>
            <p:spPr bwMode="auto">
              <a:xfrm flipV="1">
                <a:off x="2428" y="24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23" name="Line 299"/>
              <p:cNvSpPr>
                <a:spLocks noChangeShapeType="1"/>
              </p:cNvSpPr>
              <p:nvPr/>
            </p:nvSpPr>
            <p:spPr bwMode="auto">
              <a:xfrm flipV="1">
                <a:off x="2428" y="23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24" name="Line 300"/>
              <p:cNvSpPr>
                <a:spLocks noChangeShapeType="1"/>
              </p:cNvSpPr>
              <p:nvPr/>
            </p:nvSpPr>
            <p:spPr bwMode="auto">
              <a:xfrm flipV="1">
                <a:off x="2428" y="23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25" name="Line 301"/>
              <p:cNvSpPr>
                <a:spLocks noChangeShapeType="1"/>
              </p:cNvSpPr>
              <p:nvPr/>
            </p:nvSpPr>
            <p:spPr bwMode="auto">
              <a:xfrm flipV="1">
                <a:off x="2428" y="23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26" name="Line 302"/>
              <p:cNvSpPr>
                <a:spLocks noChangeShapeType="1"/>
              </p:cNvSpPr>
              <p:nvPr/>
            </p:nvSpPr>
            <p:spPr bwMode="auto">
              <a:xfrm flipV="1">
                <a:off x="2428" y="231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27" name="Line 303"/>
              <p:cNvSpPr>
                <a:spLocks noChangeShapeType="1"/>
              </p:cNvSpPr>
              <p:nvPr/>
            </p:nvSpPr>
            <p:spPr bwMode="auto">
              <a:xfrm flipV="1">
                <a:off x="2428" y="22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28" name="Line 304"/>
              <p:cNvSpPr>
                <a:spLocks noChangeShapeType="1"/>
              </p:cNvSpPr>
              <p:nvPr/>
            </p:nvSpPr>
            <p:spPr bwMode="auto">
              <a:xfrm flipV="1">
                <a:off x="2428" y="22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29" name="Line 305"/>
              <p:cNvSpPr>
                <a:spLocks noChangeShapeType="1"/>
              </p:cNvSpPr>
              <p:nvPr/>
            </p:nvSpPr>
            <p:spPr bwMode="auto">
              <a:xfrm flipV="1">
                <a:off x="2428" y="22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30" name="Line 306"/>
              <p:cNvSpPr>
                <a:spLocks noChangeShapeType="1"/>
              </p:cNvSpPr>
              <p:nvPr/>
            </p:nvSpPr>
            <p:spPr bwMode="auto">
              <a:xfrm flipV="1">
                <a:off x="2428" y="221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31" name="Line 307"/>
              <p:cNvSpPr>
                <a:spLocks noChangeShapeType="1"/>
              </p:cNvSpPr>
              <p:nvPr/>
            </p:nvSpPr>
            <p:spPr bwMode="auto">
              <a:xfrm flipV="1">
                <a:off x="2428" y="21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32" name="Line 308"/>
              <p:cNvSpPr>
                <a:spLocks noChangeShapeType="1"/>
              </p:cNvSpPr>
              <p:nvPr/>
            </p:nvSpPr>
            <p:spPr bwMode="auto">
              <a:xfrm flipV="1">
                <a:off x="2428" y="21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33" name="Line 309"/>
              <p:cNvSpPr>
                <a:spLocks noChangeShapeType="1"/>
              </p:cNvSpPr>
              <p:nvPr/>
            </p:nvSpPr>
            <p:spPr bwMode="auto">
              <a:xfrm flipV="1">
                <a:off x="2428" y="21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34" name="Line 310"/>
              <p:cNvSpPr>
                <a:spLocks noChangeShapeType="1"/>
              </p:cNvSpPr>
              <p:nvPr/>
            </p:nvSpPr>
            <p:spPr bwMode="auto">
              <a:xfrm flipV="1">
                <a:off x="2428" y="21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35" name="Line 311"/>
              <p:cNvSpPr>
                <a:spLocks noChangeShapeType="1"/>
              </p:cNvSpPr>
              <p:nvPr/>
            </p:nvSpPr>
            <p:spPr bwMode="auto">
              <a:xfrm flipV="1">
                <a:off x="2428" y="20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36" name="Line 312"/>
              <p:cNvSpPr>
                <a:spLocks noChangeShapeType="1"/>
              </p:cNvSpPr>
              <p:nvPr/>
            </p:nvSpPr>
            <p:spPr bwMode="auto">
              <a:xfrm flipV="1">
                <a:off x="2428" y="20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37" name="Line 313"/>
              <p:cNvSpPr>
                <a:spLocks noChangeShapeType="1"/>
              </p:cNvSpPr>
              <p:nvPr/>
            </p:nvSpPr>
            <p:spPr bwMode="auto">
              <a:xfrm flipV="1">
                <a:off x="2428" y="20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38" name="Line 314"/>
              <p:cNvSpPr>
                <a:spLocks noChangeShapeType="1"/>
              </p:cNvSpPr>
              <p:nvPr/>
            </p:nvSpPr>
            <p:spPr bwMode="auto">
              <a:xfrm flipV="1">
                <a:off x="2428" y="20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39" name="Line 315"/>
              <p:cNvSpPr>
                <a:spLocks noChangeShapeType="1"/>
              </p:cNvSpPr>
              <p:nvPr/>
            </p:nvSpPr>
            <p:spPr bwMode="auto">
              <a:xfrm flipV="1">
                <a:off x="2428" y="19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40" name="Line 316"/>
              <p:cNvSpPr>
                <a:spLocks noChangeShapeType="1"/>
              </p:cNvSpPr>
              <p:nvPr/>
            </p:nvSpPr>
            <p:spPr bwMode="auto">
              <a:xfrm flipV="1">
                <a:off x="2428" y="19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41" name="Line 317"/>
              <p:cNvSpPr>
                <a:spLocks noChangeShapeType="1"/>
              </p:cNvSpPr>
              <p:nvPr/>
            </p:nvSpPr>
            <p:spPr bwMode="auto">
              <a:xfrm flipV="1">
                <a:off x="2428" y="19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42" name="Line 318"/>
              <p:cNvSpPr>
                <a:spLocks noChangeShapeType="1"/>
              </p:cNvSpPr>
              <p:nvPr/>
            </p:nvSpPr>
            <p:spPr bwMode="auto">
              <a:xfrm flipV="1">
                <a:off x="2428" y="19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43" name="Line 319"/>
              <p:cNvSpPr>
                <a:spLocks noChangeShapeType="1"/>
              </p:cNvSpPr>
              <p:nvPr/>
            </p:nvSpPr>
            <p:spPr bwMode="auto">
              <a:xfrm flipV="1">
                <a:off x="2428" y="18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44" name="Line 320"/>
              <p:cNvSpPr>
                <a:spLocks noChangeShapeType="1"/>
              </p:cNvSpPr>
              <p:nvPr/>
            </p:nvSpPr>
            <p:spPr bwMode="auto">
              <a:xfrm flipV="1">
                <a:off x="2428" y="18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45" name="Line 321"/>
              <p:cNvSpPr>
                <a:spLocks noChangeShapeType="1"/>
              </p:cNvSpPr>
              <p:nvPr/>
            </p:nvSpPr>
            <p:spPr bwMode="auto">
              <a:xfrm flipV="1">
                <a:off x="2428" y="18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46" name="Line 322"/>
              <p:cNvSpPr>
                <a:spLocks noChangeShapeType="1"/>
              </p:cNvSpPr>
              <p:nvPr/>
            </p:nvSpPr>
            <p:spPr bwMode="auto">
              <a:xfrm flipV="1">
                <a:off x="2428" y="18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47" name="Line 323"/>
              <p:cNvSpPr>
                <a:spLocks noChangeShapeType="1"/>
              </p:cNvSpPr>
              <p:nvPr/>
            </p:nvSpPr>
            <p:spPr bwMode="auto">
              <a:xfrm flipV="1">
                <a:off x="2428" y="17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48" name="Line 324"/>
              <p:cNvSpPr>
                <a:spLocks noChangeShapeType="1"/>
              </p:cNvSpPr>
              <p:nvPr/>
            </p:nvSpPr>
            <p:spPr bwMode="auto">
              <a:xfrm flipV="1">
                <a:off x="2428" y="17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49" name="Line 325"/>
              <p:cNvSpPr>
                <a:spLocks noChangeShapeType="1"/>
              </p:cNvSpPr>
              <p:nvPr/>
            </p:nvSpPr>
            <p:spPr bwMode="auto">
              <a:xfrm flipV="1">
                <a:off x="2428" y="17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50" name="Line 326"/>
              <p:cNvSpPr>
                <a:spLocks noChangeShapeType="1"/>
              </p:cNvSpPr>
              <p:nvPr/>
            </p:nvSpPr>
            <p:spPr bwMode="auto">
              <a:xfrm flipV="1">
                <a:off x="2428" y="17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51" name="Line 327"/>
              <p:cNvSpPr>
                <a:spLocks noChangeShapeType="1"/>
              </p:cNvSpPr>
              <p:nvPr/>
            </p:nvSpPr>
            <p:spPr bwMode="auto">
              <a:xfrm flipV="1">
                <a:off x="2428" y="16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52" name="Line 328"/>
              <p:cNvSpPr>
                <a:spLocks noChangeShapeType="1"/>
              </p:cNvSpPr>
              <p:nvPr/>
            </p:nvSpPr>
            <p:spPr bwMode="auto">
              <a:xfrm flipV="1">
                <a:off x="2428" y="16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53" name="Line 329"/>
              <p:cNvSpPr>
                <a:spLocks noChangeShapeType="1"/>
              </p:cNvSpPr>
              <p:nvPr/>
            </p:nvSpPr>
            <p:spPr bwMode="auto">
              <a:xfrm flipV="1">
                <a:off x="2428" y="16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54" name="Line 330"/>
              <p:cNvSpPr>
                <a:spLocks noChangeShapeType="1"/>
              </p:cNvSpPr>
              <p:nvPr/>
            </p:nvSpPr>
            <p:spPr bwMode="auto">
              <a:xfrm flipV="1">
                <a:off x="3047" y="358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55" name="Line 331"/>
              <p:cNvSpPr>
                <a:spLocks noChangeShapeType="1"/>
              </p:cNvSpPr>
              <p:nvPr/>
            </p:nvSpPr>
            <p:spPr bwMode="auto">
              <a:xfrm flipV="1">
                <a:off x="3047" y="356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56" name="Line 332"/>
              <p:cNvSpPr>
                <a:spLocks noChangeShapeType="1"/>
              </p:cNvSpPr>
              <p:nvPr/>
            </p:nvSpPr>
            <p:spPr bwMode="auto">
              <a:xfrm flipV="1">
                <a:off x="3047" y="353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57" name="Line 333"/>
              <p:cNvSpPr>
                <a:spLocks noChangeShapeType="1"/>
              </p:cNvSpPr>
              <p:nvPr/>
            </p:nvSpPr>
            <p:spPr bwMode="auto">
              <a:xfrm flipV="1">
                <a:off x="3047" y="351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58" name="Line 334"/>
              <p:cNvSpPr>
                <a:spLocks noChangeShapeType="1"/>
              </p:cNvSpPr>
              <p:nvPr/>
            </p:nvSpPr>
            <p:spPr bwMode="auto">
              <a:xfrm flipV="1">
                <a:off x="3047" y="348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59" name="Line 335"/>
              <p:cNvSpPr>
                <a:spLocks noChangeShapeType="1"/>
              </p:cNvSpPr>
              <p:nvPr/>
            </p:nvSpPr>
            <p:spPr bwMode="auto">
              <a:xfrm flipV="1">
                <a:off x="3047" y="3463"/>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60" name="Line 336"/>
              <p:cNvSpPr>
                <a:spLocks noChangeShapeType="1"/>
              </p:cNvSpPr>
              <p:nvPr/>
            </p:nvSpPr>
            <p:spPr bwMode="auto">
              <a:xfrm flipV="1">
                <a:off x="3047" y="3438"/>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61" name="Line 337"/>
              <p:cNvSpPr>
                <a:spLocks noChangeShapeType="1"/>
              </p:cNvSpPr>
              <p:nvPr/>
            </p:nvSpPr>
            <p:spPr bwMode="auto">
              <a:xfrm flipV="1">
                <a:off x="3047" y="34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62" name="Line 338"/>
              <p:cNvSpPr>
                <a:spLocks noChangeShapeType="1"/>
              </p:cNvSpPr>
              <p:nvPr/>
            </p:nvSpPr>
            <p:spPr bwMode="auto">
              <a:xfrm flipV="1">
                <a:off x="3047" y="33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63" name="Line 339"/>
              <p:cNvSpPr>
                <a:spLocks noChangeShapeType="1"/>
              </p:cNvSpPr>
              <p:nvPr/>
            </p:nvSpPr>
            <p:spPr bwMode="auto">
              <a:xfrm flipV="1">
                <a:off x="3047" y="33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64" name="Line 340"/>
              <p:cNvSpPr>
                <a:spLocks noChangeShapeType="1"/>
              </p:cNvSpPr>
              <p:nvPr/>
            </p:nvSpPr>
            <p:spPr bwMode="auto">
              <a:xfrm flipV="1">
                <a:off x="3047" y="33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65" name="Line 341"/>
              <p:cNvSpPr>
                <a:spLocks noChangeShapeType="1"/>
              </p:cNvSpPr>
              <p:nvPr/>
            </p:nvSpPr>
            <p:spPr bwMode="auto">
              <a:xfrm flipV="1">
                <a:off x="3047" y="33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66" name="Line 342"/>
              <p:cNvSpPr>
                <a:spLocks noChangeShapeType="1"/>
              </p:cNvSpPr>
              <p:nvPr/>
            </p:nvSpPr>
            <p:spPr bwMode="auto">
              <a:xfrm flipV="1">
                <a:off x="3047" y="32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67" name="Line 343"/>
              <p:cNvSpPr>
                <a:spLocks noChangeShapeType="1"/>
              </p:cNvSpPr>
              <p:nvPr/>
            </p:nvSpPr>
            <p:spPr bwMode="auto">
              <a:xfrm flipV="1">
                <a:off x="3047" y="32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68" name="Line 344"/>
              <p:cNvSpPr>
                <a:spLocks noChangeShapeType="1"/>
              </p:cNvSpPr>
              <p:nvPr/>
            </p:nvSpPr>
            <p:spPr bwMode="auto">
              <a:xfrm flipV="1">
                <a:off x="3047" y="32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69" name="Line 345"/>
              <p:cNvSpPr>
                <a:spLocks noChangeShapeType="1"/>
              </p:cNvSpPr>
              <p:nvPr/>
            </p:nvSpPr>
            <p:spPr bwMode="auto">
              <a:xfrm flipV="1">
                <a:off x="3047" y="32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70" name="Line 346"/>
              <p:cNvSpPr>
                <a:spLocks noChangeShapeType="1"/>
              </p:cNvSpPr>
              <p:nvPr/>
            </p:nvSpPr>
            <p:spPr bwMode="auto">
              <a:xfrm flipV="1">
                <a:off x="3047" y="31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71" name="Line 347"/>
              <p:cNvSpPr>
                <a:spLocks noChangeShapeType="1"/>
              </p:cNvSpPr>
              <p:nvPr/>
            </p:nvSpPr>
            <p:spPr bwMode="auto">
              <a:xfrm flipV="1">
                <a:off x="3047" y="31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72" name="Line 348"/>
              <p:cNvSpPr>
                <a:spLocks noChangeShapeType="1"/>
              </p:cNvSpPr>
              <p:nvPr/>
            </p:nvSpPr>
            <p:spPr bwMode="auto">
              <a:xfrm flipV="1">
                <a:off x="3047" y="31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73" name="Line 349"/>
              <p:cNvSpPr>
                <a:spLocks noChangeShapeType="1"/>
              </p:cNvSpPr>
              <p:nvPr/>
            </p:nvSpPr>
            <p:spPr bwMode="auto">
              <a:xfrm flipV="1">
                <a:off x="3047" y="31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74" name="Line 350"/>
              <p:cNvSpPr>
                <a:spLocks noChangeShapeType="1"/>
              </p:cNvSpPr>
              <p:nvPr/>
            </p:nvSpPr>
            <p:spPr bwMode="auto">
              <a:xfrm flipV="1">
                <a:off x="3047" y="30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75" name="Line 351"/>
              <p:cNvSpPr>
                <a:spLocks noChangeShapeType="1"/>
              </p:cNvSpPr>
              <p:nvPr/>
            </p:nvSpPr>
            <p:spPr bwMode="auto">
              <a:xfrm flipV="1">
                <a:off x="3047" y="30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76" name="Line 352"/>
              <p:cNvSpPr>
                <a:spLocks noChangeShapeType="1"/>
              </p:cNvSpPr>
              <p:nvPr/>
            </p:nvSpPr>
            <p:spPr bwMode="auto">
              <a:xfrm flipV="1">
                <a:off x="3047" y="30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77" name="Line 353"/>
              <p:cNvSpPr>
                <a:spLocks noChangeShapeType="1"/>
              </p:cNvSpPr>
              <p:nvPr/>
            </p:nvSpPr>
            <p:spPr bwMode="auto">
              <a:xfrm flipV="1">
                <a:off x="3047" y="30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78" name="Line 354"/>
              <p:cNvSpPr>
                <a:spLocks noChangeShapeType="1"/>
              </p:cNvSpPr>
              <p:nvPr/>
            </p:nvSpPr>
            <p:spPr bwMode="auto">
              <a:xfrm flipV="1">
                <a:off x="3047" y="29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79" name="Line 355"/>
              <p:cNvSpPr>
                <a:spLocks noChangeShapeType="1"/>
              </p:cNvSpPr>
              <p:nvPr/>
            </p:nvSpPr>
            <p:spPr bwMode="auto">
              <a:xfrm flipV="1">
                <a:off x="3047" y="29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80" name="Line 356"/>
              <p:cNvSpPr>
                <a:spLocks noChangeShapeType="1"/>
              </p:cNvSpPr>
              <p:nvPr/>
            </p:nvSpPr>
            <p:spPr bwMode="auto">
              <a:xfrm flipV="1">
                <a:off x="3047" y="29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81" name="Line 357"/>
              <p:cNvSpPr>
                <a:spLocks noChangeShapeType="1"/>
              </p:cNvSpPr>
              <p:nvPr/>
            </p:nvSpPr>
            <p:spPr bwMode="auto">
              <a:xfrm flipV="1">
                <a:off x="3047" y="29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82" name="Line 358"/>
              <p:cNvSpPr>
                <a:spLocks noChangeShapeType="1"/>
              </p:cNvSpPr>
              <p:nvPr/>
            </p:nvSpPr>
            <p:spPr bwMode="auto">
              <a:xfrm flipV="1">
                <a:off x="3047" y="28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83" name="Line 359"/>
              <p:cNvSpPr>
                <a:spLocks noChangeShapeType="1"/>
              </p:cNvSpPr>
              <p:nvPr/>
            </p:nvSpPr>
            <p:spPr bwMode="auto">
              <a:xfrm flipV="1">
                <a:off x="3047" y="28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84" name="Line 360"/>
              <p:cNvSpPr>
                <a:spLocks noChangeShapeType="1"/>
              </p:cNvSpPr>
              <p:nvPr/>
            </p:nvSpPr>
            <p:spPr bwMode="auto">
              <a:xfrm flipV="1">
                <a:off x="3047" y="28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85" name="Line 361"/>
              <p:cNvSpPr>
                <a:spLocks noChangeShapeType="1"/>
              </p:cNvSpPr>
              <p:nvPr/>
            </p:nvSpPr>
            <p:spPr bwMode="auto">
              <a:xfrm flipV="1">
                <a:off x="3047" y="28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86" name="Line 362"/>
              <p:cNvSpPr>
                <a:spLocks noChangeShapeType="1"/>
              </p:cNvSpPr>
              <p:nvPr/>
            </p:nvSpPr>
            <p:spPr bwMode="auto">
              <a:xfrm flipV="1">
                <a:off x="3047" y="27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87" name="Line 363"/>
              <p:cNvSpPr>
                <a:spLocks noChangeShapeType="1"/>
              </p:cNvSpPr>
              <p:nvPr/>
            </p:nvSpPr>
            <p:spPr bwMode="auto">
              <a:xfrm flipV="1">
                <a:off x="3047" y="27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88" name="Line 364"/>
              <p:cNvSpPr>
                <a:spLocks noChangeShapeType="1"/>
              </p:cNvSpPr>
              <p:nvPr/>
            </p:nvSpPr>
            <p:spPr bwMode="auto">
              <a:xfrm flipV="1">
                <a:off x="3047" y="27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89" name="Line 365"/>
              <p:cNvSpPr>
                <a:spLocks noChangeShapeType="1"/>
              </p:cNvSpPr>
              <p:nvPr/>
            </p:nvSpPr>
            <p:spPr bwMode="auto">
              <a:xfrm flipV="1">
                <a:off x="3047" y="27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90" name="Line 366"/>
              <p:cNvSpPr>
                <a:spLocks noChangeShapeType="1"/>
              </p:cNvSpPr>
              <p:nvPr/>
            </p:nvSpPr>
            <p:spPr bwMode="auto">
              <a:xfrm flipV="1">
                <a:off x="3047" y="26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91" name="Line 367"/>
              <p:cNvSpPr>
                <a:spLocks noChangeShapeType="1"/>
              </p:cNvSpPr>
              <p:nvPr/>
            </p:nvSpPr>
            <p:spPr bwMode="auto">
              <a:xfrm flipV="1">
                <a:off x="3047" y="26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92" name="Line 368"/>
              <p:cNvSpPr>
                <a:spLocks noChangeShapeType="1"/>
              </p:cNvSpPr>
              <p:nvPr/>
            </p:nvSpPr>
            <p:spPr bwMode="auto">
              <a:xfrm flipV="1">
                <a:off x="3047" y="26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93" name="Line 369"/>
              <p:cNvSpPr>
                <a:spLocks noChangeShapeType="1"/>
              </p:cNvSpPr>
              <p:nvPr/>
            </p:nvSpPr>
            <p:spPr bwMode="auto">
              <a:xfrm flipV="1">
                <a:off x="3047" y="26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94" name="Line 370"/>
              <p:cNvSpPr>
                <a:spLocks noChangeShapeType="1"/>
              </p:cNvSpPr>
              <p:nvPr/>
            </p:nvSpPr>
            <p:spPr bwMode="auto">
              <a:xfrm flipV="1">
                <a:off x="3047" y="25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95" name="Line 371"/>
              <p:cNvSpPr>
                <a:spLocks noChangeShapeType="1"/>
              </p:cNvSpPr>
              <p:nvPr/>
            </p:nvSpPr>
            <p:spPr bwMode="auto">
              <a:xfrm flipV="1">
                <a:off x="3047" y="25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96" name="Line 372"/>
              <p:cNvSpPr>
                <a:spLocks noChangeShapeType="1"/>
              </p:cNvSpPr>
              <p:nvPr/>
            </p:nvSpPr>
            <p:spPr bwMode="auto">
              <a:xfrm flipV="1">
                <a:off x="3047" y="25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97" name="Line 373"/>
              <p:cNvSpPr>
                <a:spLocks noChangeShapeType="1"/>
              </p:cNvSpPr>
              <p:nvPr/>
            </p:nvSpPr>
            <p:spPr bwMode="auto">
              <a:xfrm flipV="1">
                <a:off x="3047" y="25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98" name="Line 374"/>
              <p:cNvSpPr>
                <a:spLocks noChangeShapeType="1"/>
              </p:cNvSpPr>
              <p:nvPr/>
            </p:nvSpPr>
            <p:spPr bwMode="auto">
              <a:xfrm flipV="1">
                <a:off x="3047" y="248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399" name="Line 375"/>
              <p:cNvSpPr>
                <a:spLocks noChangeShapeType="1"/>
              </p:cNvSpPr>
              <p:nvPr/>
            </p:nvSpPr>
            <p:spPr bwMode="auto">
              <a:xfrm flipV="1">
                <a:off x="3047" y="246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00" name="Line 376"/>
              <p:cNvSpPr>
                <a:spLocks noChangeShapeType="1"/>
              </p:cNvSpPr>
              <p:nvPr/>
            </p:nvSpPr>
            <p:spPr bwMode="auto">
              <a:xfrm flipV="1">
                <a:off x="3047" y="2438"/>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01" name="Line 377"/>
              <p:cNvSpPr>
                <a:spLocks noChangeShapeType="1"/>
              </p:cNvSpPr>
              <p:nvPr/>
            </p:nvSpPr>
            <p:spPr bwMode="auto">
              <a:xfrm flipV="1">
                <a:off x="3047" y="2413"/>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02" name="Line 378"/>
              <p:cNvSpPr>
                <a:spLocks noChangeShapeType="1"/>
              </p:cNvSpPr>
              <p:nvPr/>
            </p:nvSpPr>
            <p:spPr bwMode="auto">
              <a:xfrm flipV="1">
                <a:off x="3047" y="23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03" name="Line 379"/>
              <p:cNvSpPr>
                <a:spLocks noChangeShapeType="1"/>
              </p:cNvSpPr>
              <p:nvPr/>
            </p:nvSpPr>
            <p:spPr bwMode="auto">
              <a:xfrm flipV="1">
                <a:off x="3047" y="23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04" name="Line 380"/>
              <p:cNvSpPr>
                <a:spLocks noChangeShapeType="1"/>
              </p:cNvSpPr>
              <p:nvPr/>
            </p:nvSpPr>
            <p:spPr bwMode="auto">
              <a:xfrm flipV="1">
                <a:off x="3047" y="23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05" name="Line 381"/>
              <p:cNvSpPr>
                <a:spLocks noChangeShapeType="1"/>
              </p:cNvSpPr>
              <p:nvPr/>
            </p:nvSpPr>
            <p:spPr bwMode="auto">
              <a:xfrm flipV="1">
                <a:off x="3047" y="231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06" name="Line 382"/>
              <p:cNvSpPr>
                <a:spLocks noChangeShapeType="1"/>
              </p:cNvSpPr>
              <p:nvPr/>
            </p:nvSpPr>
            <p:spPr bwMode="auto">
              <a:xfrm flipV="1">
                <a:off x="3047" y="22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07" name="Line 383"/>
              <p:cNvSpPr>
                <a:spLocks noChangeShapeType="1"/>
              </p:cNvSpPr>
              <p:nvPr/>
            </p:nvSpPr>
            <p:spPr bwMode="auto">
              <a:xfrm flipV="1">
                <a:off x="3047" y="22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08" name="Line 384"/>
              <p:cNvSpPr>
                <a:spLocks noChangeShapeType="1"/>
              </p:cNvSpPr>
              <p:nvPr/>
            </p:nvSpPr>
            <p:spPr bwMode="auto">
              <a:xfrm flipV="1">
                <a:off x="3047" y="22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09" name="Line 385"/>
              <p:cNvSpPr>
                <a:spLocks noChangeShapeType="1"/>
              </p:cNvSpPr>
              <p:nvPr/>
            </p:nvSpPr>
            <p:spPr bwMode="auto">
              <a:xfrm flipV="1">
                <a:off x="3047" y="221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10" name="Line 386"/>
              <p:cNvSpPr>
                <a:spLocks noChangeShapeType="1"/>
              </p:cNvSpPr>
              <p:nvPr/>
            </p:nvSpPr>
            <p:spPr bwMode="auto">
              <a:xfrm flipV="1">
                <a:off x="3047" y="218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11" name="Line 387"/>
              <p:cNvSpPr>
                <a:spLocks noChangeShapeType="1"/>
              </p:cNvSpPr>
              <p:nvPr/>
            </p:nvSpPr>
            <p:spPr bwMode="auto">
              <a:xfrm flipV="1">
                <a:off x="3047" y="2164"/>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12" name="Line 388"/>
              <p:cNvSpPr>
                <a:spLocks noChangeShapeType="1"/>
              </p:cNvSpPr>
              <p:nvPr/>
            </p:nvSpPr>
            <p:spPr bwMode="auto">
              <a:xfrm flipV="1">
                <a:off x="3047" y="2139"/>
                <a:ext cx="1" cy="2"/>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13" name="Line 389"/>
              <p:cNvSpPr>
                <a:spLocks noChangeShapeType="1"/>
              </p:cNvSpPr>
              <p:nvPr/>
            </p:nvSpPr>
            <p:spPr bwMode="auto">
              <a:xfrm flipV="1">
                <a:off x="3047" y="21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14" name="Line 390"/>
              <p:cNvSpPr>
                <a:spLocks noChangeShapeType="1"/>
              </p:cNvSpPr>
              <p:nvPr/>
            </p:nvSpPr>
            <p:spPr bwMode="auto">
              <a:xfrm flipV="1">
                <a:off x="3047" y="20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15" name="Line 391"/>
              <p:cNvSpPr>
                <a:spLocks noChangeShapeType="1"/>
              </p:cNvSpPr>
              <p:nvPr/>
            </p:nvSpPr>
            <p:spPr bwMode="auto">
              <a:xfrm flipV="1">
                <a:off x="3047" y="20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16" name="Line 392"/>
              <p:cNvSpPr>
                <a:spLocks noChangeShapeType="1"/>
              </p:cNvSpPr>
              <p:nvPr/>
            </p:nvSpPr>
            <p:spPr bwMode="auto">
              <a:xfrm flipV="1">
                <a:off x="3047" y="20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17" name="Line 393"/>
              <p:cNvSpPr>
                <a:spLocks noChangeShapeType="1"/>
              </p:cNvSpPr>
              <p:nvPr/>
            </p:nvSpPr>
            <p:spPr bwMode="auto">
              <a:xfrm flipV="1">
                <a:off x="3047" y="20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18" name="Line 394"/>
              <p:cNvSpPr>
                <a:spLocks noChangeShapeType="1"/>
              </p:cNvSpPr>
              <p:nvPr/>
            </p:nvSpPr>
            <p:spPr bwMode="auto">
              <a:xfrm flipV="1">
                <a:off x="3047" y="19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19" name="Line 395"/>
              <p:cNvSpPr>
                <a:spLocks noChangeShapeType="1"/>
              </p:cNvSpPr>
              <p:nvPr/>
            </p:nvSpPr>
            <p:spPr bwMode="auto">
              <a:xfrm flipV="1">
                <a:off x="3047" y="19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20" name="Line 396"/>
              <p:cNvSpPr>
                <a:spLocks noChangeShapeType="1"/>
              </p:cNvSpPr>
              <p:nvPr/>
            </p:nvSpPr>
            <p:spPr bwMode="auto">
              <a:xfrm flipV="1">
                <a:off x="3047" y="19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21" name="Line 397"/>
              <p:cNvSpPr>
                <a:spLocks noChangeShapeType="1"/>
              </p:cNvSpPr>
              <p:nvPr/>
            </p:nvSpPr>
            <p:spPr bwMode="auto">
              <a:xfrm flipV="1">
                <a:off x="3047" y="19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22" name="Line 398"/>
              <p:cNvSpPr>
                <a:spLocks noChangeShapeType="1"/>
              </p:cNvSpPr>
              <p:nvPr/>
            </p:nvSpPr>
            <p:spPr bwMode="auto">
              <a:xfrm flipV="1">
                <a:off x="3047" y="18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23" name="Line 399"/>
              <p:cNvSpPr>
                <a:spLocks noChangeShapeType="1"/>
              </p:cNvSpPr>
              <p:nvPr/>
            </p:nvSpPr>
            <p:spPr bwMode="auto">
              <a:xfrm flipV="1">
                <a:off x="3047" y="18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24" name="Line 400"/>
              <p:cNvSpPr>
                <a:spLocks noChangeShapeType="1"/>
              </p:cNvSpPr>
              <p:nvPr/>
            </p:nvSpPr>
            <p:spPr bwMode="auto">
              <a:xfrm flipV="1">
                <a:off x="3047" y="18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25" name="Line 401"/>
              <p:cNvSpPr>
                <a:spLocks noChangeShapeType="1"/>
              </p:cNvSpPr>
              <p:nvPr/>
            </p:nvSpPr>
            <p:spPr bwMode="auto">
              <a:xfrm flipV="1">
                <a:off x="3047" y="18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26" name="Line 402"/>
              <p:cNvSpPr>
                <a:spLocks noChangeShapeType="1"/>
              </p:cNvSpPr>
              <p:nvPr/>
            </p:nvSpPr>
            <p:spPr bwMode="auto">
              <a:xfrm flipV="1">
                <a:off x="3047" y="17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27" name="Line 403"/>
              <p:cNvSpPr>
                <a:spLocks noChangeShapeType="1"/>
              </p:cNvSpPr>
              <p:nvPr/>
            </p:nvSpPr>
            <p:spPr bwMode="auto">
              <a:xfrm flipV="1">
                <a:off x="3047" y="17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28" name="Line 404"/>
              <p:cNvSpPr>
                <a:spLocks noChangeShapeType="1"/>
              </p:cNvSpPr>
              <p:nvPr/>
            </p:nvSpPr>
            <p:spPr bwMode="auto">
              <a:xfrm flipV="1">
                <a:off x="3047" y="17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29" name="Line 405"/>
              <p:cNvSpPr>
                <a:spLocks noChangeShapeType="1"/>
              </p:cNvSpPr>
              <p:nvPr/>
            </p:nvSpPr>
            <p:spPr bwMode="auto">
              <a:xfrm flipV="1">
                <a:off x="3047" y="171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30" name="Line 406"/>
              <p:cNvSpPr>
                <a:spLocks noChangeShapeType="1"/>
              </p:cNvSpPr>
              <p:nvPr/>
            </p:nvSpPr>
            <p:spPr bwMode="auto">
              <a:xfrm flipV="1">
                <a:off x="3047" y="168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31" name="Line 407"/>
              <p:cNvSpPr>
                <a:spLocks noChangeShapeType="1"/>
              </p:cNvSpPr>
              <p:nvPr/>
            </p:nvSpPr>
            <p:spPr bwMode="auto">
              <a:xfrm flipV="1">
                <a:off x="3047" y="1664"/>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32" name="Line 408"/>
              <p:cNvSpPr>
                <a:spLocks noChangeShapeType="1"/>
              </p:cNvSpPr>
              <p:nvPr/>
            </p:nvSpPr>
            <p:spPr bwMode="auto">
              <a:xfrm flipV="1">
                <a:off x="3047" y="1639"/>
                <a:ext cx="1" cy="3"/>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33" name="Line 409"/>
              <p:cNvSpPr>
                <a:spLocks noChangeShapeType="1"/>
              </p:cNvSpPr>
              <p:nvPr/>
            </p:nvSpPr>
            <p:spPr bwMode="auto">
              <a:xfrm>
                <a:off x="570"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85635" name="Group 611"/>
            <p:cNvGrpSpPr>
              <a:grpSpLocks/>
            </p:cNvGrpSpPr>
            <p:nvPr/>
          </p:nvGrpSpPr>
          <p:grpSpPr bwMode="auto">
            <a:xfrm>
              <a:off x="570" y="3031"/>
              <a:ext cx="2475" cy="560"/>
              <a:chOff x="570" y="3031"/>
              <a:chExt cx="2475" cy="560"/>
            </a:xfrm>
          </p:grpSpPr>
          <p:sp>
            <p:nvSpPr>
              <p:cNvPr id="385435" name="Line 411"/>
              <p:cNvSpPr>
                <a:spLocks noChangeShapeType="1"/>
              </p:cNvSpPr>
              <p:nvPr/>
            </p:nvSpPr>
            <p:spPr bwMode="auto">
              <a:xfrm>
                <a:off x="595"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36" name="Line 412"/>
              <p:cNvSpPr>
                <a:spLocks noChangeShapeType="1"/>
              </p:cNvSpPr>
              <p:nvPr/>
            </p:nvSpPr>
            <p:spPr bwMode="auto">
              <a:xfrm>
                <a:off x="620"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37" name="Line 413"/>
              <p:cNvSpPr>
                <a:spLocks noChangeShapeType="1"/>
              </p:cNvSpPr>
              <p:nvPr/>
            </p:nvSpPr>
            <p:spPr bwMode="auto">
              <a:xfrm>
                <a:off x="645"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38" name="Line 414"/>
              <p:cNvSpPr>
                <a:spLocks noChangeShapeType="1"/>
              </p:cNvSpPr>
              <p:nvPr/>
            </p:nvSpPr>
            <p:spPr bwMode="auto">
              <a:xfrm>
                <a:off x="670"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39" name="Line 415"/>
              <p:cNvSpPr>
                <a:spLocks noChangeShapeType="1"/>
              </p:cNvSpPr>
              <p:nvPr/>
            </p:nvSpPr>
            <p:spPr bwMode="auto">
              <a:xfrm>
                <a:off x="69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40" name="Line 416"/>
              <p:cNvSpPr>
                <a:spLocks noChangeShapeType="1"/>
              </p:cNvSpPr>
              <p:nvPr/>
            </p:nvSpPr>
            <p:spPr bwMode="auto">
              <a:xfrm>
                <a:off x="71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41" name="Line 417"/>
              <p:cNvSpPr>
                <a:spLocks noChangeShapeType="1"/>
              </p:cNvSpPr>
              <p:nvPr/>
            </p:nvSpPr>
            <p:spPr bwMode="auto">
              <a:xfrm>
                <a:off x="74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42" name="Line 418"/>
              <p:cNvSpPr>
                <a:spLocks noChangeShapeType="1"/>
              </p:cNvSpPr>
              <p:nvPr/>
            </p:nvSpPr>
            <p:spPr bwMode="auto">
              <a:xfrm>
                <a:off x="76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43" name="Line 419"/>
              <p:cNvSpPr>
                <a:spLocks noChangeShapeType="1"/>
              </p:cNvSpPr>
              <p:nvPr/>
            </p:nvSpPr>
            <p:spPr bwMode="auto">
              <a:xfrm>
                <a:off x="79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44" name="Line 420"/>
              <p:cNvSpPr>
                <a:spLocks noChangeShapeType="1"/>
              </p:cNvSpPr>
              <p:nvPr/>
            </p:nvSpPr>
            <p:spPr bwMode="auto">
              <a:xfrm>
                <a:off x="81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45" name="Line 421"/>
              <p:cNvSpPr>
                <a:spLocks noChangeShapeType="1"/>
              </p:cNvSpPr>
              <p:nvPr/>
            </p:nvSpPr>
            <p:spPr bwMode="auto">
              <a:xfrm>
                <a:off x="84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46" name="Line 422"/>
              <p:cNvSpPr>
                <a:spLocks noChangeShapeType="1"/>
              </p:cNvSpPr>
              <p:nvPr/>
            </p:nvSpPr>
            <p:spPr bwMode="auto">
              <a:xfrm>
                <a:off x="86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47" name="Line 423"/>
              <p:cNvSpPr>
                <a:spLocks noChangeShapeType="1"/>
              </p:cNvSpPr>
              <p:nvPr/>
            </p:nvSpPr>
            <p:spPr bwMode="auto">
              <a:xfrm>
                <a:off x="89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48" name="Line 424"/>
              <p:cNvSpPr>
                <a:spLocks noChangeShapeType="1"/>
              </p:cNvSpPr>
              <p:nvPr/>
            </p:nvSpPr>
            <p:spPr bwMode="auto">
              <a:xfrm>
                <a:off x="91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49" name="Line 425"/>
              <p:cNvSpPr>
                <a:spLocks noChangeShapeType="1"/>
              </p:cNvSpPr>
              <p:nvPr/>
            </p:nvSpPr>
            <p:spPr bwMode="auto">
              <a:xfrm>
                <a:off x="94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50" name="Line 426"/>
              <p:cNvSpPr>
                <a:spLocks noChangeShapeType="1"/>
              </p:cNvSpPr>
              <p:nvPr/>
            </p:nvSpPr>
            <p:spPr bwMode="auto">
              <a:xfrm>
                <a:off x="96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51" name="Line 427"/>
              <p:cNvSpPr>
                <a:spLocks noChangeShapeType="1"/>
              </p:cNvSpPr>
              <p:nvPr/>
            </p:nvSpPr>
            <p:spPr bwMode="auto">
              <a:xfrm>
                <a:off x="99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52" name="Line 428"/>
              <p:cNvSpPr>
                <a:spLocks noChangeShapeType="1"/>
              </p:cNvSpPr>
              <p:nvPr/>
            </p:nvSpPr>
            <p:spPr bwMode="auto">
              <a:xfrm>
                <a:off x="101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53" name="Line 429"/>
              <p:cNvSpPr>
                <a:spLocks noChangeShapeType="1"/>
              </p:cNvSpPr>
              <p:nvPr/>
            </p:nvSpPr>
            <p:spPr bwMode="auto">
              <a:xfrm>
                <a:off x="104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54" name="Line 430"/>
              <p:cNvSpPr>
                <a:spLocks noChangeShapeType="1"/>
              </p:cNvSpPr>
              <p:nvPr/>
            </p:nvSpPr>
            <p:spPr bwMode="auto">
              <a:xfrm>
                <a:off x="106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55" name="Line 431"/>
              <p:cNvSpPr>
                <a:spLocks noChangeShapeType="1"/>
              </p:cNvSpPr>
              <p:nvPr/>
            </p:nvSpPr>
            <p:spPr bwMode="auto">
              <a:xfrm>
                <a:off x="109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56" name="Line 432"/>
              <p:cNvSpPr>
                <a:spLocks noChangeShapeType="1"/>
              </p:cNvSpPr>
              <p:nvPr/>
            </p:nvSpPr>
            <p:spPr bwMode="auto">
              <a:xfrm>
                <a:off x="111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57" name="Line 433"/>
              <p:cNvSpPr>
                <a:spLocks noChangeShapeType="1"/>
              </p:cNvSpPr>
              <p:nvPr/>
            </p:nvSpPr>
            <p:spPr bwMode="auto">
              <a:xfrm>
                <a:off x="114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58" name="Line 434"/>
              <p:cNvSpPr>
                <a:spLocks noChangeShapeType="1"/>
              </p:cNvSpPr>
              <p:nvPr/>
            </p:nvSpPr>
            <p:spPr bwMode="auto">
              <a:xfrm>
                <a:off x="116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59" name="Line 435"/>
              <p:cNvSpPr>
                <a:spLocks noChangeShapeType="1"/>
              </p:cNvSpPr>
              <p:nvPr/>
            </p:nvSpPr>
            <p:spPr bwMode="auto">
              <a:xfrm>
                <a:off x="119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60" name="Line 436"/>
              <p:cNvSpPr>
                <a:spLocks noChangeShapeType="1"/>
              </p:cNvSpPr>
              <p:nvPr/>
            </p:nvSpPr>
            <p:spPr bwMode="auto">
              <a:xfrm>
                <a:off x="121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61" name="Line 437"/>
              <p:cNvSpPr>
                <a:spLocks noChangeShapeType="1"/>
              </p:cNvSpPr>
              <p:nvPr/>
            </p:nvSpPr>
            <p:spPr bwMode="auto">
              <a:xfrm>
                <a:off x="124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62" name="Line 438"/>
              <p:cNvSpPr>
                <a:spLocks noChangeShapeType="1"/>
              </p:cNvSpPr>
              <p:nvPr/>
            </p:nvSpPr>
            <p:spPr bwMode="auto">
              <a:xfrm>
                <a:off x="126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63" name="Line 439"/>
              <p:cNvSpPr>
                <a:spLocks noChangeShapeType="1"/>
              </p:cNvSpPr>
              <p:nvPr/>
            </p:nvSpPr>
            <p:spPr bwMode="auto">
              <a:xfrm>
                <a:off x="129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64" name="Line 440"/>
              <p:cNvSpPr>
                <a:spLocks noChangeShapeType="1"/>
              </p:cNvSpPr>
              <p:nvPr/>
            </p:nvSpPr>
            <p:spPr bwMode="auto">
              <a:xfrm>
                <a:off x="131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65" name="Line 441"/>
              <p:cNvSpPr>
                <a:spLocks noChangeShapeType="1"/>
              </p:cNvSpPr>
              <p:nvPr/>
            </p:nvSpPr>
            <p:spPr bwMode="auto">
              <a:xfrm>
                <a:off x="134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66" name="Line 442"/>
              <p:cNvSpPr>
                <a:spLocks noChangeShapeType="1"/>
              </p:cNvSpPr>
              <p:nvPr/>
            </p:nvSpPr>
            <p:spPr bwMode="auto">
              <a:xfrm>
                <a:off x="136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67" name="Line 443"/>
              <p:cNvSpPr>
                <a:spLocks noChangeShapeType="1"/>
              </p:cNvSpPr>
              <p:nvPr/>
            </p:nvSpPr>
            <p:spPr bwMode="auto">
              <a:xfrm>
                <a:off x="139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68" name="Line 444"/>
              <p:cNvSpPr>
                <a:spLocks noChangeShapeType="1"/>
              </p:cNvSpPr>
              <p:nvPr/>
            </p:nvSpPr>
            <p:spPr bwMode="auto">
              <a:xfrm>
                <a:off x="141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69" name="Line 445"/>
              <p:cNvSpPr>
                <a:spLocks noChangeShapeType="1"/>
              </p:cNvSpPr>
              <p:nvPr/>
            </p:nvSpPr>
            <p:spPr bwMode="auto">
              <a:xfrm>
                <a:off x="144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70" name="Line 446"/>
              <p:cNvSpPr>
                <a:spLocks noChangeShapeType="1"/>
              </p:cNvSpPr>
              <p:nvPr/>
            </p:nvSpPr>
            <p:spPr bwMode="auto">
              <a:xfrm>
                <a:off x="146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71" name="Line 447"/>
              <p:cNvSpPr>
                <a:spLocks noChangeShapeType="1"/>
              </p:cNvSpPr>
              <p:nvPr/>
            </p:nvSpPr>
            <p:spPr bwMode="auto">
              <a:xfrm>
                <a:off x="149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72" name="Line 448"/>
              <p:cNvSpPr>
                <a:spLocks noChangeShapeType="1"/>
              </p:cNvSpPr>
              <p:nvPr/>
            </p:nvSpPr>
            <p:spPr bwMode="auto">
              <a:xfrm>
                <a:off x="1519"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73" name="Line 449"/>
              <p:cNvSpPr>
                <a:spLocks noChangeShapeType="1"/>
              </p:cNvSpPr>
              <p:nvPr/>
            </p:nvSpPr>
            <p:spPr bwMode="auto">
              <a:xfrm>
                <a:off x="1544"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74" name="Line 450"/>
              <p:cNvSpPr>
                <a:spLocks noChangeShapeType="1"/>
              </p:cNvSpPr>
              <p:nvPr/>
            </p:nvSpPr>
            <p:spPr bwMode="auto">
              <a:xfrm>
                <a:off x="1569"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75" name="Line 451"/>
              <p:cNvSpPr>
                <a:spLocks noChangeShapeType="1"/>
              </p:cNvSpPr>
              <p:nvPr/>
            </p:nvSpPr>
            <p:spPr bwMode="auto">
              <a:xfrm>
                <a:off x="1594"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76" name="Line 452"/>
              <p:cNvSpPr>
                <a:spLocks noChangeShapeType="1"/>
              </p:cNvSpPr>
              <p:nvPr/>
            </p:nvSpPr>
            <p:spPr bwMode="auto">
              <a:xfrm>
                <a:off x="1619"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77" name="Line 453"/>
              <p:cNvSpPr>
                <a:spLocks noChangeShapeType="1"/>
              </p:cNvSpPr>
              <p:nvPr/>
            </p:nvSpPr>
            <p:spPr bwMode="auto">
              <a:xfrm>
                <a:off x="1644"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78" name="Line 454"/>
              <p:cNvSpPr>
                <a:spLocks noChangeShapeType="1"/>
              </p:cNvSpPr>
              <p:nvPr/>
            </p:nvSpPr>
            <p:spPr bwMode="auto">
              <a:xfrm>
                <a:off x="1669"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79" name="Line 455"/>
              <p:cNvSpPr>
                <a:spLocks noChangeShapeType="1"/>
              </p:cNvSpPr>
              <p:nvPr/>
            </p:nvSpPr>
            <p:spPr bwMode="auto">
              <a:xfrm>
                <a:off x="1694"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80" name="Line 456"/>
              <p:cNvSpPr>
                <a:spLocks noChangeShapeType="1"/>
              </p:cNvSpPr>
              <p:nvPr/>
            </p:nvSpPr>
            <p:spPr bwMode="auto">
              <a:xfrm>
                <a:off x="1719"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81" name="Line 457"/>
              <p:cNvSpPr>
                <a:spLocks noChangeShapeType="1"/>
              </p:cNvSpPr>
              <p:nvPr/>
            </p:nvSpPr>
            <p:spPr bwMode="auto">
              <a:xfrm>
                <a:off x="1744"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82" name="Line 458"/>
              <p:cNvSpPr>
                <a:spLocks noChangeShapeType="1"/>
              </p:cNvSpPr>
              <p:nvPr/>
            </p:nvSpPr>
            <p:spPr bwMode="auto">
              <a:xfrm>
                <a:off x="1769"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83" name="Line 459"/>
              <p:cNvSpPr>
                <a:spLocks noChangeShapeType="1"/>
              </p:cNvSpPr>
              <p:nvPr/>
            </p:nvSpPr>
            <p:spPr bwMode="auto">
              <a:xfrm>
                <a:off x="1794"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84" name="Line 460"/>
              <p:cNvSpPr>
                <a:spLocks noChangeShapeType="1"/>
              </p:cNvSpPr>
              <p:nvPr/>
            </p:nvSpPr>
            <p:spPr bwMode="auto">
              <a:xfrm>
                <a:off x="181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85" name="Line 461"/>
              <p:cNvSpPr>
                <a:spLocks noChangeShapeType="1"/>
              </p:cNvSpPr>
              <p:nvPr/>
            </p:nvSpPr>
            <p:spPr bwMode="auto">
              <a:xfrm>
                <a:off x="184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86" name="Line 462"/>
              <p:cNvSpPr>
                <a:spLocks noChangeShapeType="1"/>
              </p:cNvSpPr>
              <p:nvPr/>
            </p:nvSpPr>
            <p:spPr bwMode="auto">
              <a:xfrm>
                <a:off x="186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87" name="Line 463"/>
              <p:cNvSpPr>
                <a:spLocks noChangeShapeType="1"/>
              </p:cNvSpPr>
              <p:nvPr/>
            </p:nvSpPr>
            <p:spPr bwMode="auto">
              <a:xfrm>
                <a:off x="189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88" name="Line 464"/>
              <p:cNvSpPr>
                <a:spLocks noChangeShapeType="1"/>
              </p:cNvSpPr>
              <p:nvPr/>
            </p:nvSpPr>
            <p:spPr bwMode="auto">
              <a:xfrm>
                <a:off x="191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89" name="Line 465"/>
              <p:cNvSpPr>
                <a:spLocks noChangeShapeType="1"/>
              </p:cNvSpPr>
              <p:nvPr/>
            </p:nvSpPr>
            <p:spPr bwMode="auto">
              <a:xfrm>
                <a:off x="194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90" name="Line 466"/>
              <p:cNvSpPr>
                <a:spLocks noChangeShapeType="1"/>
              </p:cNvSpPr>
              <p:nvPr/>
            </p:nvSpPr>
            <p:spPr bwMode="auto">
              <a:xfrm>
                <a:off x="196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91" name="Line 467"/>
              <p:cNvSpPr>
                <a:spLocks noChangeShapeType="1"/>
              </p:cNvSpPr>
              <p:nvPr/>
            </p:nvSpPr>
            <p:spPr bwMode="auto">
              <a:xfrm>
                <a:off x="199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92" name="Line 468"/>
              <p:cNvSpPr>
                <a:spLocks noChangeShapeType="1"/>
              </p:cNvSpPr>
              <p:nvPr/>
            </p:nvSpPr>
            <p:spPr bwMode="auto">
              <a:xfrm>
                <a:off x="201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93" name="Line 469"/>
              <p:cNvSpPr>
                <a:spLocks noChangeShapeType="1"/>
              </p:cNvSpPr>
              <p:nvPr/>
            </p:nvSpPr>
            <p:spPr bwMode="auto">
              <a:xfrm>
                <a:off x="204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94" name="Line 470"/>
              <p:cNvSpPr>
                <a:spLocks noChangeShapeType="1"/>
              </p:cNvSpPr>
              <p:nvPr/>
            </p:nvSpPr>
            <p:spPr bwMode="auto">
              <a:xfrm>
                <a:off x="206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95" name="Line 471"/>
              <p:cNvSpPr>
                <a:spLocks noChangeShapeType="1"/>
              </p:cNvSpPr>
              <p:nvPr/>
            </p:nvSpPr>
            <p:spPr bwMode="auto">
              <a:xfrm>
                <a:off x="209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96" name="Line 472"/>
              <p:cNvSpPr>
                <a:spLocks noChangeShapeType="1"/>
              </p:cNvSpPr>
              <p:nvPr/>
            </p:nvSpPr>
            <p:spPr bwMode="auto">
              <a:xfrm>
                <a:off x="211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97" name="Line 473"/>
              <p:cNvSpPr>
                <a:spLocks noChangeShapeType="1"/>
              </p:cNvSpPr>
              <p:nvPr/>
            </p:nvSpPr>
            <p:spPr bwMode="auto">
              <a:xfrm>
                <a:off x="214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98" name="Line 474"/>
              <p:cNvSpPr>
                <a:spLocks noChangeShapeType="1"/>
              </p:cNvSpPr>
              <p:nvPr/>
            </p:nvSpPr>
            <p:spPr bwMode="auto">
              <a:xfrm>
                <a:off x="216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499" name="Line 475"/>
              <p:cNvSpPr>
                <a:spLocks noChangeShapeType="1"/>
              </p:cNvSpPr>
              <p:nvPr/>
            </p:nvSpPr>
            <p:spPr bwMode="auto">
              <a:xfrm>
                <a:off x="219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00" name="Line 476"/>
              <p:cNvSpPr>
                <a:spLocks noChangeShapeType="1"/>
              </p:cNvSpPr>
              <p:nvPr/>
            </p:nvSpPr>
            <p:spPr bwMode="auto">
              <a:xfrm>
                <a:off x="221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01" name="Line 477"/>
              <p:cNvSpPr>
                <a:spLocks noChangeShapeType="1"/>
              </p:cNvSpPr>
              <p:nvPr/>
            </p:nvSpPr>
            <p:spPr bwMode="auto">
              <a:xfrm>
                <a:off x="224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02" name="Line 478"/>
              <p:cNvSpPr>
                <a:spLocks noChangeShapeType="1"/>
              </p:cNvSpPr>
              <p:nvPr/>
            </p:nvSpPr>
            <p:spPr bwMode="auto">
              <a:xfrm>
                <a:off x="226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03" name="Line 479"/>
              <p:cNvSpPr>
                <a:spLocks noChangeShapeType="1"/>
              </p:cNvSpPr>
              <p:nvPr/>
            </p:nvSpPr>
            <p:spPr bwMode="auto">
              <a:xfrm>
                <a:off x="229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04" name="Line 480"/>
              <p:cNvSpPr>
                <a:spLocks noChangeShapeType="1"/>
              </p:cNvSpPr>
              <p:nvPr/>
            </p:nvSpPr>
            <p:spPr bwMode="auto">
              <a:xfrm>
                <a:off x="231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05" name="Line 481"/>
              <p:cNvSpPr>
                <a:spLocks noChangeShapeType="1"/>
              </p:cNvSpPr>
              <p:nvPr/>
            </p:nvSpPr>
            <p:spPr bwMode="auto">
              <a:xfrm>
                <a:off x="234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06" name="Line 482"/>
              <p:cNvSpPr>
                <a:spLocks noChangeShapeType="1"/>
              </p:cNvSpPr>
              <p:nvPr/>
            </p:nvSpPr>
            <p:spPr bwMode="auto">
              <a:xfrm>
                <a:off x="236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07" name="Line 483"/>
              <p:cNvSpPr>
                <a:spLocks noChangeShapeType="1"/>
              </p:cNvSpPr>
              <p:nvPr/>
            </p:nvSpPr>
            <p:spPr bwMode="auto">
              <a:xfrm>
                <a:off x="239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08" name="Line 484"/>
              <p:cNvSpPr>
                <a:spLocks noChangeShapeType="1"/>
              </p:cNvSpPr>
              <p:nvPr/>
            </p:nvSpPr>
            <p:spPr bwMode="auto">
              <a:xfrm>
                <a:off x="241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09" name="Line 485"/>
              <p:cNvSpPr>
                <a:spLocks noChangeShapeType="1"/>
              </p:cNvSpPr>
              <p:nvPr/>
            </p:nvSpPr>
            <p:spPr bwMode="auto">
              <a:xfrm>
                <a:off x="244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10" name="Line 486"/>
              <p:cNvSpPr>
                <a:spLocks noChangeShapeType="1"/>
              </p:cNvSpPr>
              <p:nvPr/>
            </p:nvSpPr>
            <p:spPr bwMode="auto">
              <a:xfrm>
                <a:off x="246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11" name="Line 487"/>
              <p:cNvSpPr>
                <a:spLocks noChangeShapeType="1"/>
              </p:cNvSpPr>
              <p:nvPr/>
            </p:nvSpPr>
            <p:spPr bwMode="auto">
              <a:xfrm>
                <a:off x="249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12" name="Line 488"/>
              <p:cNvSpPr>
                <a:spLocks noChangeShapeType="1"/>
              </p:cNvSpPr>
              <p:nvPr/>
            </p:nvSpPr>
            <p:spPr bwMode="auto">
              <a:xfrm>
                <a:off x="251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13" name="Line 489"/>
              <p:cNvSpPr>
                <a:spLocks noChangeShapeType="1"/>
              </p:cNvSpPr>
              <p:nvPr/>
            </p:nvSpPr>
            <p:spPr bwMode="auto">
              <a:xfrm>
                <a:off x="254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14" name="Line 490"/>
              <p:cNvSpPr>
                <a:spLocks noChangeShapeType="1"/>
              </p:cNvSpPr>
              <p:nvPr/>
            </p:nvSpPr>
            <p:spPr bwMode="auto">
              <a:xfrm>
                <a:off x="256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15" name="Line 491"/>
              <p:cNvSpPr>
                <a:spLocks noChangeShapeType="1"/>
              </p:cNvSpPr>
              <p:nvPr/>
            </p:nvSpPr>
            <p:spPr bwMode="auto">
              <a:xfrm>
                <a:off x="259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16" name="Line 492"/>
              <p:cNvSpPr>
                <a:spLocks noChangeShapeType="1"/>
              </p:cNvSpPr>
              <p:nvPr/>
            </p:nvSpPr>
            <p:spPr bwMode="auto">
              <a:xfrm>
                <a:off x="261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17" name="Line 493"/>
              <p:cNvSpPr>
                <a:spLocks noChangeShapeType="1"/>
              </p:cNvSpPr>
              <p:nvPr/>
            </p:nvSpPr>
            <p:spPr bwMode="auto">
              <a:xfrm>
                <a:off x="2643"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18" name="Line 494"/>
              <p:cNvSpPr>
                <a:spLocks noChangeShapeType="1"/>
              </p:cNvSpPr>
              <p:nvPr/>
            </p:nvSpPr>
            <p:spPr bwMode="auto">
              <a:xfrm>
                <a:off x="2668"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19" name="Line 495"/>
              <p:cNvSpPr>
                <a:spLocks noChangeShapeType="1"/>
              </p:cNvSpPr>
              <p:nvPr/>
            </p:nvSpPr>
            <p:spPr bwMode="auto">
              <a:xfrm>
                <a:off x="2693"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20" name="Line 496"/>
              <p:cNvSpPr>
                <a:spLocks noChangeShapeType="1"/>
              </p:cNvSpPr>
              <p:nvPr/>
            </p:nvSpPr>
            <p:spPr bwMode="auto">
              <a:xfrm>
                <a:off x="2718"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21" name="Line 497"/>
              <p:cNvSpPr>
                <a:spLocks noChangeShapeType="1"/>
              </p:cNvSpPr>
              <p:nvPr/>
            </p:nvSpPr>
            <p:spPr bwMode="auto">
              <a:xfrm>
                <a:off x="2743"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22" name="Line 498"/>
              <p:cNvSpPr>
                <a:spLocks noChangeShapeType="1"/>
              </p:cNvSpPr>
              <p:nvPr/>
            </p:nvSpPr>
            <p:spPr bwMode="auto">
              <a:xfrm>
                <a:off x="2768"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23" name="Line 499"/>
              <p:cNvSpPr>
                <a:spLocks noChangeShapeType="1"/>
              </p:cNvSpPr>
              <p:nvPr/>
            </p:nvSpPr>
            <p:spPr bwMode="auto">
              <a:xfrm>
                <a:off x="2793"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24" name="Line 500"/>
              <p:cNvSpPr>
                <a:spLocks noChangeShapeType="1"/>
              </p:cNvSpPr>
              <p:nvPr/>
            </p:nvSpPr>
            <p:spPr bwMode="auto">
              <a:xfrm>
                <a:off x="2818"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25" name="Line 501"/>
              <p:cNvSpPr>
                <a:spLocks noChangeShapeType="1"/>
              </p:cNvSpPr>
              <p:nvPr/>
            </p:nvSpPr>
            <p:spPr bwMode="auto">
              <a:xfrm>
                <a:off x="2843"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26" name="Line 502"/>
              <p:cNvSpPr>
                <a:spLocks noChangeShapeType="1"/>
              </p:cNvSpPr>
              <p:nvPr/>
            </p:nvSpPr>
            <p:spPr bwMode="auto">
              <a:xfrm>
                <a:off x="2868"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27" name="Line 503"/>
              <p:cNvSpPr>
                <a:spLocks noChangeShapeType="1"/>
              </p:cNvSpPr>
              <p:nvPr/>
            </p:nvSpPr>
            <p:spPr bwMode="auto">
              <a:xfrm>
                <a:off x="2893"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28" name="Line 504"/>
              <p:cNvSpPr>
                <a:spLocks noChangeShapeType="1"/>
              </p:cNvSpPr>
              <p:nvPr/>
            </p:nvSpPr>
            <p:spPr bwMode="auto">
              <a:xfrm>
                <a:off x="2918"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29" name="Line 505"/>
              <p:cNvSpPr>
                <a:spLocks noChangeShapeType="1"/>
              </p:cNvSpPr>
              <p:nvPr/>
            </p:nvSpPr>
            <p:spPr bwMode="auto">
              <a:xfrm>
                <a:off x="2943" y="3590"/>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30" name="Line 506"/>
              <p:cNvSpPr>
                <a:spLocks noChangeShapeType="1"/>
              </p:cNvSpPr>
              <p:nvPr/>
            </p:nvSpPr>
            <p:spPr bwMode="auto">
              <a:xfrm>
                <a:off x="2967"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31" name="Line 507"/>
              <p:cNvSpPr>
                <a:spLocks noChangeShapeType="1"/>
              </p:cNvSpPr>
              <p:nvPr/>
            </p:nvSpPr>
            <p:spPr bwMode="auto">
              <a:xfrm>
                <a:off x="2992"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32" name="Line 508"/>
              <p:cNvSpPr>
                <a:spLocks noChangeShapeType="1"/>
              </p:cNvSpPr>
              <p:nvPr/>
            </p:nvSpPr>
            <p:spPr bwMode="auto">
              <a:xfrm>
                <a:off x="3017"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33" name="Line 509"/>
              <p:cNvSpPr>
                <a:spLocks noChangeShapeType="1"/>
              </p:cNvSpPr>
              <p:nvPr/>
            </p:nvSpPr>
            <p:spPr bwMode="auto">
              <a:xfrm>
                <a:off x="3042" y="3590"/>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34" name="Line 510"/>
              <p:cNvSpPr>
                <a:spLocks noChangeShapeType="1"/>
              </p:cNvSpPr>
              <p:nvPr/>
            </p:nvSpPr>
            <p:spPr bwMode="auto">
              <a:xfrm>
                <a:off x="570"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35" name="Line 511"/>
              <p:cNvSpPr>
                <a:spLocks noChangeShapeType="1"/>
              </p:cNvSpPr>
              <p:nvPr/>
            </p:nvSpPr>
            <p:spPr bwMode="auto">
              <a:xfrm>
                <a:off x="595"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36" name="Line 512"/>
              <p:cNvSpPr>
                <a:spLocks noChangeShapeType="1"/>
              </p:cNvSpPr>
              <p:nvPr/>
            </p:nvSpPr>
            <p:spPr bwMode="auto">
              <a:xfrm>
                <a:off x="620"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37" name="Line 513"/>
              <p:cNvSpPr>
                <a:spLocks noChangeShapeType="1"/>
              </p:cNvSpPr>
              <p:nvPr/>
            </p:nvSpPr>
            <p:spPr bwMode="auto">
              <a:xfrm>
                <a:off x="645"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38" name="Line 514"/>
              <p:cNvSpPr>
                <a:spLocks noChangeShapeType="1"/>
              </p:cNvSpPr>
              <p:nvPr/>
            </p:nvSpPr>
            <p:spPr bwMode="auto">
              <a:xfrm>
                <a:off x="670"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39" name="Line 515"/>
              <p:cNvSpPr>
                <a:spLocks noChangeShapeType="1"/>
              </p:cNvSpPr>
              <p:nvPr/>
            </p:nvSpPr>
            <p:spPr bwMode="auto">
              <a:xfrm>
                <a:off x="69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40" name="Line 516"/>
              <p:cNvSpPr>
                <a:spLocks noChangeShapeType="1"/>
              </p:cNvSpPr>
              <p:nvPr/>
            </p:nvSpPr>
            <p:spPr bwMode="auto">
              <a:xfrm>
                <a:off x="71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41" name="Line 517"/>
              <p:cNvSpPr>
                <a:spLocks noChangeShapeType="1"/>
              </p:cNvSpPr>
              <p:nvPr/>
            </p:nvSpPr>
            <p:spPr bwMode="auto">
              <a:xfrm>
                <a:off x="74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42" name="Line 518"/>
              <p:cNvSpPr>
                <a:spLocks noChangeShapeType="1"/>
              </p:cNvSpPr>
              <p:nvPr/>
            </p:nvSpPr>
            <p:spPr bwMode="auto">
              <a:xfrm>
                <a:off x="76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43" name="Line 519"/>
              <p:cNvSpPr>
                <a:spLocks noChangeShapeType="1"/>
              </p:cNvSpPr>
              <p:nvPr/>
            </p:nvSpPr>
            <p:spPr bwMode="auto">
              <a:xfrm>
                <a:off x="79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44" name="Line 520"/>
              <p:cNvSpPr>
                <a:spLocks noChangeShapeType="1"/>
              </p:cNvSpPr>
              <p:nvPr/>
            </p:nvSpPr>
            <p:spPr bwMode="auto">
              <a:xfrm>
                <a:off x="81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45" name="Line 521"/>
              <p:cNvSpPr>
                <a:spLocks noChangeShapeType="1"/>
              </p:cNvSpPr>
              <p:nvPr/>
            </p:nvSpPr>
            <p:spPr bwMode="auto">
              <a:xfrm>
                <a:off x="84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46" name="Line 522"/>
              <p:cNvSpPr>
                <a:spLocks noChangeShapeType="1"/>
              </p:cNvSpPr>
              <p:nvPr/>
            </p:nvSpPr>
            <p:spPr bwMode="auto">
              <a:xfrm>
                <a:off x="86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47" name="Line 523"/>
              <p:cNvSpPr>
                <a:spLocks noChangeShapeType="1"/>
              </p:cNvSpPr>
              <p:nvPr/>
            </p:nvSpPr>
            <p:spPr bwMode="auto">
              <a:xfrm>
                <a:off x="89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48" name="Line 524"/>
              <p:cNvSpPr>
                <a:spLocks noChangeShapeType="1"/>
              </p:cNvSpPr>
              <p:nvPr/>
            </p:nvSpPr>
            <p:spPr bwMode="auto">
              <a:xfrm>
                <a:off x="91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49" name="Line 525"/>
              <p:cNvSpPr>
                <a:spLocks noChangeShapeType="1"/>
              </p:cNvSpPr>
              <p:nvPr/>
            </p:nvSpPr>
            <p:spPr bwMode="auto">
              <a:xfrm>
                <a:off x="94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50" name="Line 526"/>
              <p:cNvSpPr>
                <a:spLocks noChangeShapeType="1"/>
              </p:cNvSpPr>
              <p:nvPr/>
            </p:nvSpPr>
            <p:spPr bwMode="auto">
              <a:xfrm>
                <a:off x="96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51" name="Line 527"/>
              <p:cNvSpPr>
                <a:spLocks noChangeShapeType="1"/>
              </p:cNvSpPr>
              <p:nvPr/>
            </p:nvSpPr>
            <p:spPr bwMode="auto">
              <a:xfrm>
                <a:off x="99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52" name="Line 528"/>
              <p:cNvSpPr>
                <a:spLocks noChangeShapeType="1"/>
              </p:cNvSpPr>
              <p:nvPr/>
            </p:nvSpPr>
            <p:spPr bwMode="auto">
              <a:xfrm>
                <a:off x="101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53" name="Line 529"/>
              <p:cNvSpPr>
                <a:spLocks noChangeShapeType="1"/>
              </p:cNvSpPr>
              <p:nvPr/>
            </p:nvSpPr>
            <p:spPr bwMode="auto">
              <a:xfrm>
                <a:off x="104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54" name="Line 530"/>
              <p:cNvSpPr>
                <a:spLocks noChangeShapeType="1"/>
              </p:cNvSpPr>
              <p:nvPr/>
            </p:nvSpPr>
            <p:spPr bwMode="auto">
              <a:xfrm>
                <a:off x="106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55" name="Line 531"/>
              <p:cNvSpPr>
                <a:spLocks noChangeShapeType="1"/>
              </p:cNvSpPr>
              <p:nvPr/>
            </p:nvSpPr>
            <p:spPr bwMode="auto">
              <a:xfrm>
                <a:off x="109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56" name="Line 532"/>
              <p:cNvSpPr>
                <a:spLocks noChangeShapeType="1"/>
              </p:cNvSpPr>
              <p:nvPr/>
            </p:nvSpPr>
            <p:spPr bwMode="auto">
              <a:xfrm>
                <a:off x="111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57" name="Line 533"/>
              <p:cNvSpPr>
                <a:spLocks noChangeShapeType="1"/>
              </p:cNvSpPr>
              <p:nvPr/>
            </p:nvSpPr>
            <p:spPr bwMode="auto">
              <a:xfrm>
                <a:off x="114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58" name="Line 534"/>
              <p:cNvSpPr>
                <a:spLocks noChangeShapeType="1"/>
              </p:cNvSpPr>
              <p:nvPr/>
            </p:nvSpPr>
            <p:spPr bwMode="auto">
              <a:xfrm>
                <a:off x="116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59" name="Line 535"/>
              <p:cNvSpPr>
                <a:spLocks noChangeShapeType="1"/>
              </p:cNvSpPr>
              <p:nvPr/>
            </p:nvSpPr>
            <p:spPr bwMode="auto">
              <a:xfrm>
                <a:off x="119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60" name="Line 536"/>
              <p:cNvSpPr>
                <a:spLocks noChangeShapeType="1"/>
              </p:cNvSpPr>
              <p:nvPr/>
            </p:nvSpPr>
            <p:spPr bwMode="auto">
              <a:xfrm>
                <a:off x="121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61" name="Line 537"/>
              <p:cNvSpPr>
                <a:spLocks noChangeShapeType="1"/>
              </p:cNvSpPr>
              <p:nvPr/>
            </p:nvSpPr>
            <p:spPr bwMode="auto">
              <a:xfrm>
                <a:off x="124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62" name="Line 538"/>
              <p:cNvSpPr>
                <a:spLocks noChangeShapeType="1"/>
              </p:cNvSpPr>
              <p:nvPr/>
            </p:nvSpPr>
            <p:spPr bwMode="auto">
              <a:xfrm>
                <a:off x="126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63" name="Line 539"/>
              <p:cNvSpPr>
                <a:spLocks noChangeShapeType="1"/>
              </p:cNvSpPr>
              <p:nvPr/>
            </p:nvSpPr>
            <p:spPr bwMode="auto">
              <a:xfrm>
                <a:off x="129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64" name="Line 540"/>
              <p:cNvSpPr>
                <a:spLocks noChangeShapeType="1"/>
              </p:cNvSpPr>
              <p:nvPr/>
            </p:nvSpPr>
            <p:spPr bwMode="auto">
              <a:xfrm>
                <a:off x="131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65" name="Line 541"/>
              <p:cNvSpPr>
                <a:spLocks noChangeShapeType="1"/>
              </p:cNvSpPr>
              <p:nvPr/>
            </p:nvSpPr>
            <p:spPr bwMode="auto">
              <a:xfrm>
                <a:off x="134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66" name="Line 542"/>
              <p:cNvSpPr>
                <a:spLocks noChangeShapeType="1"/>
              </p:cNvSpPr>
              <p:nvPr/>
            </p:nvSpPr>
            <p:spPr bwMode="auto">
              <a:xfrm>
                <a:off x="136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67" name="Line 543"/>
              <p:cNvSpPr>
                <a:spLocks noChangeShapeType="1"/>
              </p:cNvSpPr>
              <p:nvPr/>
            </p:nvSpPr>
            <p:spPr bwMode="auto">
              <a:xfrm>
                <a:off x="139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68" name="Line 544"/>
              <p:cNvSpPr>
                <a:spLocks noChangeShapeType="1"/>
              </p:cNvSpPr>
              <p:nvPr/>
            </p:nvSpPr>
            <p:spPr bwMode="auto">
              <a:xfrm>
                <a:off x="141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69" name="Line 545"/>
              <p:cNvSpPr>
                <a:spLocks noChangeShapeType="1"/>
              </p:cNvSpPr>
              <p:nvPr/>
            </p:nvSpPr>
            <p:spPr bwMode="auto">
              <a:xfrm>
                <a:off x="144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70" name="Line 546"/>
              <p:cNvSpPr>
                <a:spLocks noChangeShapeType="1"/>
              </p:cNvSpPr>
              <p:nvPr/>
            </p:nvSpPr>
            <p:spPr bwMode="auto">
              <a:xfrm>
                <a:off x="146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71" name="Line 547"/>
              <p:cNvSpPr>
                <a:spLocks noChangeShapeType="1"/>
              </p:cNvSpPr>
              <p:nvPr/>
            </p:nvSpPr>
            <p:spPr bwMode="auto">
              <a:xfrm>
                <a:off x="149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72" name="Line 548"/>
              <p:cNvSpPr>
                <a:spLocks noChangeShapeType="1"/>
              </p:cNvSpPr>
              <p:nvPr/>
            </p:nvSpPr>
            <p:spPr bwMode="auto">
              <a:xfrm>
                <a:off x="1519"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73" name="Line 549"/>
              <p:cNvSpPr>
                <a:spLocks noChangeShapeType="1"/>
              </p:cNvSpPr>
              <p:nvPr/>
            </p:nvSpPr>
            <p:spPr bwMode="auto">
              <a:xfrm>
                <a:off x="1544"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74" name="Line 550"/>
              <p:cNvSpPr>
                <a:spLocks noChangeShapeType="1"/>
              </p:cNvSpPr>
              <p:nvPr/>
            </p:nvSpPr>
            <p:spPr bwMode="auto">
              <a:xfrm>
                <a:off x="1569"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75" name="Line 551"/>
              <p:cNvSpPr>
                <a:spLocks noChangeShapeType="1"/>
              </p:cNvSpPr>
              <p:nvPr/>
            </p:nvSpPr>
            <p:spPr bwMode="auto">
              <a:xfrm>
                <a:off x="1594"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76" name="Line 552"/>
              <p:cNvSpPr>
                <a:spLocks noChangeShapeType="1"/>
              </p:cNvSpPr>
              <p:nvPr/>
            </p:nvSpPr>
            <p:spPr bwMode="auto">
              <a:xfrm>
                <a:off x="1619"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77" name="Line 553"/>
              <p:cNvSpPr>
                <a:spLocks noChangeShapeType="1"/>
              </p:cNvSpPr>
              <p:nvPr/>
            </p:nvSpPr>
            <p:spPr bwMode="auto">
              <a:xfrm>
                <a:off x="1644"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78" name="Line 554"/>
              <p:cNvSpPr>
                <a:spLocks noChangeShapeType="1"/>
              </p:cNvSpPr>
              <p:nvPr/>
            </p:nvSpPr>
            <p:spPr bwMode="auto">
              <a:xfrm>
                <a:off x="1669"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79" name="Line 555"/>
              <p:cNvSpPr>
                <a:spLocks noChangeShapeType="1"/>
              </p:cNvSpPr>
              <p:nvPr/>
            </p:nvSpPr>
            <p:spPr bwMode="auto">
              <a:xfrm>
                <a:off x="1694"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80" name="Line 556"/>
              <p:cNvSpPr>
                <a:spLocks noChangeShapeType="1"/>
              </p:cNvSpPr>
              <p:nvPr/>
            </p:nvSpPr>
            <p:spPr bwMode="auto">
              <a:xfrm>
                <a:off x="1719"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81" name="Line 557"/>
              <p:cNvSpPr>
                <a:spLocks noChangeShapeType="1"/>
              </p:cNvSpPr>
              <p:nvPr/>
            </p:nvSpPr>
            <p:spPr bwMode="auto">
              <a:xfrm>
                <a:off x="1744"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82" name="Line 558"/>
              <p:cNvSpPr>
                <a:spLocks noChangeShapeType="1"/>
              </p:cNvSpPr>
              <p:nvPr/>
            </p:nvSpPr>
            <p:spPr bwMode="auto">
              <a:xfrm>
                <a:off x="1769"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83" name="Line 559"/>
              <p:cNvSpPr>
                <a:spLocks noChangeShapeType="1"/>
              </p:cNvSpPr>
              <p:nvPr/>
            </p:nvSpPr>
            <p:spPr bwMode="auto">
              <a:xfrm>
                <a:off x="1794"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84" name="Line 560"/>
              <p:cNvSpPr>
                <a:spLocks noChangeShapeType="1"/>
              </p:cNvSpPr>
              <p:nvPr/>
            </p:nvSpPr>
            <p:spPr bwMode="auto">
              <a:xfrm>
                <a:off x="181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85" name="Line 561"/>
              <p:cNvSpPr>
                <a:spLocks noChangeShapeType="1"/>
              </p:cNvSpPr>
              <p:nvPr/>
            </p:nvSpPr>
            <p:spPr bwMode="auto">
              <a:xfrm>
                <a:off x="184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86" name="Line 562"/>
              <p:cNvSpPr>
                <a:spLocks noChangeShapeType="1"/>
              </p:cNvSpPr>
              <p:nvPr/>
            </p:nvSpPr>
            <p:spPr bwMode="auto">
              <a:xfrm>
                <a:off x="186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87" name="Line 563"/>
              <p:cNvSpPr>
                <a:spLocks noChangeShapeType="1"/>
              </p:cNvSpPr>
              <p:nvPr/>
            </p:nvSpPr>
            <p:spPr bwMode="auto">
              <a:xfrm>
                <a:off x="189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88" name="Line 564"/>
              <p:cNvSpPr>
                <a:spLocks noChangeShapeType="1"/>
              </p:cNvSpPr>
              <p:nvPr/>
            </p:nvSpPr>
            <p:spPr bwMode="auto">
              <a:xfrm>
                <a:off x="191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89" name="Line 565"/>
              <p:cNvSpPr>
                <a:spLocks noChangeShapeType="1"/>
              </p:cNvSpPr>
              <p:nvPr/>
            </p:nvSpPr>
            <p:spPr bwMode="auto">
              <a:xfrm>
                <a:off x="194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90" name="Line 566"/>
              <p:cNvSpPr>
                <a:spLocks noChangeShapeType="1"/>
              </p:cNvSpPr>
              <p:nvPr/>
            </p:nvSpPr>
            <p:spPr bwMode="auto">
              <a:xfrm>
                <a:off x="196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91" name="Line 567"/>
              <p:cNvSpPr>
                <a:spLocks noChangeShapeType="1"/>
              </p:cNvSpPr>
              <p:nvPr/>
            </p:nvSpPr>
            <p:spPr bwMode="auto">
              <a:xfrm>
                <a:off x="199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92" name="Line 568"/>
              <p:cNvSpPr>
                <a:spLocks noChangeShapeType="1"/>
              </p:cNvSpPr>
              <p:nvPr/>
            </p:nvSpPr>
            <p:spPr bwMode="auto">
              <a:xfrm>
                <a:off x="201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93" name="Line 569"/>
              <p:cNvSpPr>
                <a:spLocks noChangeShapeType="1"/>
              </p:cNvSpPr>
              <p:nvPr/>
            </p:nvSpPr>
            <p:spPr bwMode="auto">
              <a:xfrm>
                <a:off x="204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94" name="Line 570"/>
              <p:cNvSpPr>
                <a:spLocks noChangeShapeType="1"/>
              </p:cNvSpPr>
              <p:nvPr/>
            </p:nvSpPr>
            <p:spPr bwMode="auto">
              <a:xfrm>
                <a:off x="206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95" name="Line 571"/>
              <p:cNvSpPr>
                <a:spLocks noChangeShapeType="1"/>
              </p:cNvSpPr>
              <p:nvPr/>
            </p:nvSpPr>
            <p:spPr bwMode="auto">
              <a:xfrm>
                <a:off x="209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96" name="Line 572"/>
              <p:cNvSpPr>
                <a:spLocks noChangeShapeType="1"/>
              </p:cNvSpPr>
              <p:nvPr/>
            </p:nvSpPr>
            <p:spPr bwMode="auto">
              <a:xfrm>
                <a:off x="211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97" name="Line 573"/>
              <p:cNvSpPr>
                <a:spLocks noChangeShapeType="1"/>
              </p:cNvSpPr>
              <p:nvPr/>
            </p:nvSpPr>
            <p:spPr bwMode="auto">
              <a:xfrm>
                <a:off x="214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98" name="Line 574"/>
              <p:cNvSpPr>
                <a:spLocks noChangeShapeType="1"/>
              </p:cNvSpPr>
              <p:nvPr/>
            </p:nvSpPr>
            <p:spPr bwMode="auto">
              <a:xfrm>
                <a:off x="216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599" name="Line 575"/>
              <p:cNvSpPr>
                <a:spLocks noChangeShapeType="1"/>
              </p:cNvSpPr>
              <p:nvPr/>
            </p:nvSpPr>
            <p:spPr bwMode="auto">
              <a:xfrm>
                <a:off x="219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00" name="Line 576"/>
              <p:cNvSpPr>
                <a:spLocks noChangeShapeType="1"/>
              </p:cNvSpPr>
              <p:nvPr/>
            </p:nvSpPr>
            <p:spPr bwMode="auto">
              <a:xfrm>
                <a:off x="221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01" name="Line 577"/>
              <p:cNvSpPr>
                <a:spLocks noChangeShapeType="1"/>
              </p:cNvSpPr>
              <p:nvPr/>
            </p:nvSpPr>
            <p:spPr bwMode="auto">
              <a:xfrm>
                <a:off x="224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02" name="Line 578"/>
              <p:cNvSpPr>
                <a:spLocks noChangeShapeType="1"/>
              </p:cNvSpPr>
              <p:nvPr/>
            </p:nvSpPr>
            <p:spPr bwMode="auto">
              <a:xfrm>
                <a:off x="226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03" name="Line 579"/>
              <p:cNvSpPr>
                <a:spLocks noChangeShapeType="1"/>
              </p:cNvSpPr>
              <p:nvPr/>
            </p:nvSpPr>
            <p:spPr bwMode="auto">
              <a:xfrm>
                <a:off x="229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04" name="Line 580"/>
              <p:cNvSpPr>
                <a:spLocks noChangeShapeType="1"/>
              </p:cNvSpPr>
              <p:nvPr/>
            </p:nvSpPr>
            <p:spPr bwMode="auto">
              <a:xfrm>
                <a:off x="231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05" name="Line 581"/>
              <p:cNvSpPr>
                <a:spLocks noChangeShapeType="1"/>
              </p:cNvSpPr>
              <p:nvPr/>
            </p:nvSpPr>
            <p:spPr bwMode="auto">
              <a:xfrm>
                <a:off x="234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06" name="Line 582"/>
              <p:cNvSpPr>
                <a:spLocks noChangeShapeType="1"/>
              </p:cNvSpPr>
              <p:nvPr/>
            </p:nvSpPr>
            <p:spPr bwMode="auto">
              <a:xfrm>
                <a:off x="236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07" name="Line 583"/>
              <p:cNvSpPr>
                <a:spLocks noChangeShapeType="1"/>
              </p:cNvSpPr>
              <p:nvPr/>
            </p:nvSpPr>
            <p:spPr bwMode="auto">
              <a:xfrm>
                <a:off x="239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08" name="Line 584"/>
              <p:cNvSpPr>
                <a:spLocks noChangeShapeType="1"/>
              </p:cNvSpPr>
              <p:nvPr/>
            </p:nvSpPr>
            <p:spPr bwMode="auto">
              <a:xfrm>
                <a:off x="241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09" name="Line 585"/>
              <p:cNvSpPr>
                <a:spLocks noChangeShapeType="1"/>
              </p:cNvSpPr>
              <p:nvPr/>
            </p:nvSpPr>
            <p:spPr bwMode="auto">
              <a:xfrm>
                <a:off x="244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10" name="Line 586"/>
              <p:cNvSpPr>
                <a:spLocks noChangeShapeType="1"/>
              </p:cNvSpPr>
              <p:nvPr/>
            </p:nvSpPr>
            <p:spPr bwMode="auto">
              <a:xfrm>
                <a:off x="246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11" name="Line 587"/>
              <p:cNvSpPr>
                <a:spLocks noChangeShapeType="1"/>
              </p:cNvSpPr>
              <p:nvPr/>
            </p:nvSpPr>
            <p:spPr bwMode="auto">
              <a:xfrm>
                <a:off x="249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12" name="Line 588"/>
              <p:cNvSpPr>
                <a:spLocks noChangeShapeType="1"/>
              </p:cNvSpPr>
              <p:nvPr/>
            </p:nvSpPr>
            <p:spPr bwMode="auto">
              <a:xfrm>
                <a:off x="251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13" name="Line 589"/>
              <p:cNvSpPr>
                <a:spLocks noChangeShapeType="1"/>
              </p:cNvSpPr>
              <p:nvPr/>
            </p:nvSpPr>
            <p:spPr bwMode="auto">
              <a:xfrm>
                <a:off x="254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14" name="Line 590"/>
              <p:cNvSpPr>
                <a:spLocks noChangeShapeType="1"/>
              </p:cNvSpPr>
              <p:nvPr/>
            </p:nvSpPr>
            <p:spPr bwMode="auto">
              <a:xfrm>
                <a:off x="256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15" name="Line 591"/>
              <p:cNvSpPr>
                <a:spLocks noChangeShapeType="1"/>
              </p:cNvSpPr>
              <p:nvPr/>
            </p:nvSpPr>
            <p:spPr bwMode="auto">
              <a:xfrm>
                <a:off x="259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16" name="Line 592"/>
              <p:cNvSpPr>
                <a:spLocks noChangeShapeType="1"/>
              </p:cNvSpPr>
              <p:nvPr/>
            </p:nvSpPr>
            <p:spPr bwMode="auto">
              <a:xfrm>
                <a:off x="261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17" name="Line 593"/>
              <p:cNvSpPr>
                <a:spLocks noChangeShapeType="1"/>
              </p:cNvSpPr>
              <p:nvPr/>
            </p:nvSpPr>
            <p:spPr bwMode="auto">
              <a:xfrm>
                <a:off x="2643"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18" name="Line 594"/>
              <p:cNvSpPr>
                <a:spLocks noChangeShapeType="1"/>
              </p:cNvSpPr>
              <p:nvPr/>
            </p:nvSpPr>
            <p:spPr bwMode="auto">
              <a:xfrm>
                <a:off x="2668"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19" name="Line 595"/>
              <p:cNvSpPr>
                <a:spLocks noChangeShapeType="1"/>
              </p:cNvSpPr>
              <p:nvPr/>
            </p:nvSpPr>
            <p:spPr bwMode="auto">
              <a:xfrm>
                <a:off x="2693"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20" name="Line 596"/>
              <p:cNvSpPr>
                <a:spLocks noChangeShapeType="1"/>
              </p:cNvSpPr>
              <p:nvPr/>
            </p:nvSpPr>
            <p:spPr bwMode="auto">
              <a:xfrm>
                <a:off x="2718"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21" name="Line 597"/>
              <p:cNvSpPr>
                <a:spLocks noChangeShapeType="1"/>
              </p:cNvSpPr>
              <p:nvPr/>
            </p:nvSpPr>
            <p:spPr bwMode="auto">
              <a:xfrm>
                <a:off x="2743"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22" name="Line 598"/>
              <p:cNvSpPr>
                <a:spLocks noChangeShapeType="1"/>
              </p:cNvSpPr>
              <p:nvPr/>
            </p:nvSpPr>
            <p:spPr bwMode="auto">
              <a:xfrm>
                <a:off x="2768"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23" name="Line 599"/>
              <p:cNvSpPr>
                <a:spLocks noChangeShapeType="1"/>
              </p:cNvSpPr>
              <p:nvPr/>
            </p:nvSpPr>
            <p:spPr bwMode="auto">
              <a:xfrm>
                <a:off x="2793"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24" name="Line 600"/>
              <p:cNvSpPr>
                <a:spLocks noChangeShapeType="1"/>
              </p:cNvSpPr>
              <p:nvPr/>
            </p:nvSpPr>
            <p:spPr bwMode="auto">
              <a:xfrm>
                <a:off x="2818"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25" name="Line 601"/>
              <p:cNvSpPr>
                <a:spLocks noChangeShapeType="1"/>
              </p:cNvSpPr>
              <p:nvPr/>
            </p:nvSpPr>
            <p:spPr bwMode="auto">
              <a:xfrm>
                <a:off x="2843"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26" name="Line 602"/>
              <p:cNvSpPr>
                <a:spLocks noChangeShapeType="1"/>
              </p:cNvSpPr>
              <p:nvPr/>
            </p:nvSpPr>
            <p:spPr bwMode="auto">
              <a:xfrm>
                <a:off x="2868"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27" name="Line 603"/>
              <p:cNvSpPr>
                <a:spLocks noChangeShapeType="1"/>
              </p:cNvSpPr>
              <p:nvPr/>
            </p:nvSpPr>
            <p:spPr bwMode="auto">
              <a:xfrm>
                <a:off x="2893"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28" name="Line 604"/>
              <p:cNvSpPr>
                <a:spLocks noChangeShapeType="1"/>
              </p:cNvSpPr>
              <p:nvPr/>
            </p:nvSpPr>
            <p:spPr bwMode="auto">
              <a:xfrm>
                <a:off x="2918"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29" name="Line 605"/>
              <p:cNvSpPr>
                <a:spLocks noChangeShapeType="1"/>
              </p:cNvSpPr>
              <p:nvPr/>
            </p:nvSpPr>
            <p:spPr bwMode="auto">
              <a:xfrm>
                <a:off x="2943" y="331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30" name="Line 606"/>
              <p:cNvSpPr>
                <a:spLocks noChangeShapeType="1"/>
              </p:cNvSpPr>
              <p:nvPr/>
            </p:nvSpPr>
            <p:spPr bwMode="auto">
              <a:xfrm>
                <a:off x="2967"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31" name="Line 607"/>
              <p:cNvSpPr>
                <a:spLocks noChangeShapeType="1"/>
              </p:cNvSpPr>
              <p:nvPr/>
            </p:nvSpPr>
            <p:spPr bwMode="auto">
              <a:xfrm>
                <a:off x="2992"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32" name="Line 608"/>
              <p:cNvSpPr>
                <a:spLocks noChangeShapeType="1"/>
              </p:cNvSpPr>
              <p:nvPr/>
            </p:nvSpPr>
            <p:spPr bwMode="auto">
              <a:xfrm>
                <a:off x="3017"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33" name="Line 609"/>
              <p:cNvSpPr>
                <a:spLocks noChangeShapeType="1"/>
              </p:cNvSpPr>
              <p:nvPr/>
            </p:nvSpPr>
            <p:spPr bwMode="auto">
              <a:xfrm>
                <a:off x="3042" y="331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34" name="Line 610"/>
              <p:cNvSpPr>
                <a:spLocks noChangeShapeType="1"/>
              </p:cNvSpPr>
              <p:nvPr/>
            </p:nvSpPr>
            <p:spPr bwMode="auto">
              <a:xfrm>
                <a:off x="570"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85836" name="Group 812"/>
            <p:cNvGrpSpPr>
              <a:grpSpLocks/>
            </p:cNvGrpSpPr>
            <p:nvPr/>
          </p:nvGrpSpPr>
          <p:grpSpPr bwMode="auto">
            <a:xfrm>
              <a:off x="570" y="2473"/>
              <a:ext cx="2475" cy="559"/>
              <a:chOff x="570" y="2473"/>
              <a:chExt cx="2475" cy="559"/>
            </a:xfrm>
          </p:grpSpPr>
          <p:sp>
            <p:nvSpPr>
              <p:cNvPr id="385636" name="Line 612"/>
              <p:cNvSpPr>
                <a:spLocks noChangeShapeType="1"/>
              </p:cNvSpPr>
              <p:nvPr/>
            </p:nvSpPr>
            <p:spPr bwMode="auto">
              <a:xfrm>
                <a:off x="595"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37" name="Line 613"/>
              <p:cNvSpPr>
                <a:spLocks noChangeShapeType="1"/>
              </p:cNvSpPr>
              <p:nvPr/>
            </p:nvSpPr>
            <p:spPr bwMode="auto">
              <a:xfrm>
                <a:off x="620"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38" name="Line 614"/>
              <p:cNvSpPr>
                <a:spLocks noChangeShapeType="1"/>
              </p:cNvSpPr>
              <p:nvPr/>
            </p:nvSpPr>
            <p:spPr bwMode="auto">
              <a:xfrm>
                <a:off x="645"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39" name="Line 615"/>
              <p:cNvSpPr>
                <a:spLocks noChangeShapeType="1"/>
              </p:cNvSpPr>
              <p:nvPr/>
            </p:nvSpPr>
            <p:spPr bwMode="auto">
              <a:xfrm>
                <a:off x="670"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40" name="Line 616"/>
              <p:cNvSpPr>
                <a:spLocks noChangeShapeType="1"/>
              </p:cNvSpPr>
              <p:nvPr/>
            </p:nvSpPr>
            <p:spPr bwMode="auto">
              <a:xfrm>
                <a:off x="69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41" name="Line 617"/>
              <p:cNvSpPr>
                <a:spLocks noChangeShapeType="1"/>
              </p:cNvSpPr>
              <p:nvPr/>
            </p:nvSpPr>
            <p:spPr bwMode="auto">
              <a:xfrm>
                <a:off x="71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42" name="Line 618"/>
              <p:cNvSpPr>
                <a:spLocks noChangeShapeType="1"/>
              </p:cNvSpPr>
              <p:nvPr/>
            </p:nvSpPr>
            <p:spPr bwMode="auto">
              <a:xfrm>
                <a:off x="74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43" name="Line 619"/>
              <p:cNvSpPr>
                <a:spLocks noChangeShapeType="1"/>
              </p:cNvSpPr>
              <p:nvPr/>
            </p:nvSpPr>
            <p:spPr bwMode="auto">
              <a:xfrm>
                <a:off x="76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44" name="Line 620"/>
              <p:cNvSpPr>
                <a:spLocks noChangeShapeType="1"/>
              </p:cNvSpPr>
              <p:nvPr/>
            </p:nvSpPr>
            <p:spPr bwMode="auto">
              <a:xfrm>
                <a:off x="79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45" name="Line 621"/>
              <p:cNvSpPr>
                <a:spLocks noChangeShapeType="1"/>
              </p:cNvSpPr>
              <p:nvPr/>
            </p:nvSpPr>
            <p:spPr bwMode="auto">
              <a:xfrm>
                <a:off x="81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46" name="Line 622"/>
              <p:cNvSpPr>
                <a:spLocks noChangeShapeType="1"/>
              </p:cNvSpPr>
              <p:nvPr/>
            </p:nvSpPr>
            <p:spPr bwMode="auto">
              <a:xfrm>
                <a:off x="84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47" name="Line 623"/>
              <p:cNvSpPr>
                <a:spLocks noChangeShapeType="1"/>
              </p:cNvSpPr>
              <p:nvPr/>
            </p:nvSpPr>
            <p:spPr bwMode="auto">
              <a:xfrm>
                <a:off x="86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48" name="Line 624"/>
              <p:cNvSpPr>
                <a:spLocks noChangeShapeType="1"/>
              </p:cNvSpPr>
              <p:nvPr/>
            </p:nvSpPr>
            <p:spPr bwMode="auto">
              <a:xfrm>
                <a:off x="89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49" name="Line 625"/>
              <p:cNvSpPr>
                <a:spLocks noChangeShapeType="1"/>
              </p:cNvSpPr>
              <p:nvPr/>
            </p:nvSpPr>
            <p:spPr bwMode="auto">
              <a:xfrm>
                <a:off x="91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50" name="Line 626"/>
              <p:cNvSpPr>
                <a:spLocks noChangeShapeType="1"/>
              </p:cNvSpPr>
              <p:nvPr/>
            </p:nvSpPr>
            <p:spPr bwMode="auto">
              <a:xfrm>
                <a:off x="94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51" name="Line 627"/>
              <p:cNvSpPr>
                <a:spLocks noChangeShapeType="1"/>
              </p:cNvSpPr>
              <p:nvPr/>
            </p:nvSpPr>
            <p:spPr bwMode="auto">
              <a:xfrm>
                <a:off x="96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52" name="Line 628"/>
              <p:cNvSpPr>
                <a:spLocks noChangeShapeType="1"/>
              </p:cNvSpPr>
              <p:nvPr/>
            </p:nvSpPr>
            <p:spPr bwMode="auto">
              <a:xfrm>
                <a:off x="99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53" name="Line 629"/>
              <p:cNvSpPr>
                <a:spLocks noChangeShapeType="1"/>
              </p:cNvSpPr>
              <p:nvPr/>
            </p:nvSpPr>
            <p:spPr bwMode="auto">
              <a:xfrm>
                <a:off x="101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54" name="Line 630"/>
              <p:cNvSpPr>
                <a:spLocks noChangeShapeType="1"/>
              </p:cNvSpPr>
              <p:nvPr/>
            </p:nvSpPr>
            <p:spPr bwMode="auto">
              <a:xfrm>
                <a:off x="104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55" name="Line 631"/>
              <p:cNvSpPr>
                <a:spLocks noChangeShapeType="1"/>
              </p:cNvSpPr>
              <p:nvPr/>
            </p:nvSpPr>
            <p:spPr bwMode="auto">
              <a:xfrm>
                <a:off x="106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56" name="Line 632"/>
              <p:cNvSpPr>
                <a:spLocks noChangeShapeType="1"/>
              </p:cNvSpPr>
              <p:nvPr/>
            </p:nvSpPr>
            <p:spPr bwMode="auto">
              <a:xfrm>
                <a:off x="109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57" name="Line 633"/>
              <p:cNvSpPr>
                <a:spLocks noChangeShapeType="1"/>
              </p:cNvSpPr>
              <p:nvPr/>
            </p:nvSpPr>
            <p:spPr bwMode="auto">
              <a:xfrm>
                <a:off x="111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58" name="Line 634"/>
              <p:cNvSpPr>
                <a:spLocks noChangeShapeType="1"/>
              </p:cNvSpPr>
              <p:nvPr/>
            </p:nvSpPr>
            <p:spPr bwMode="auto">
              <a:xfrm>
                <a:off x="114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59" name="Line 635"/>
              <p:cNvSpPr>
                <a:spLocks noChangeShapeType="1"/>
              </p:cNvSpPr>
              <p:nvPr/>
            </p:nvSpPr>
            <p:spPr bwMode="auto">
              <a:xfrm>
                <a:off x="116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60" name="Line 636"/>
              <p:cNvSpPr>
                <a:spLocks noChangeShapeType="1"/>
              </p:cNvSpPr>
              <p:nvPr/>
            </p:nvSpPr>
            <p:spPr bwMode="auto">
              <a:xfrm>
                <a:off x="119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61" name="Line 637"/>
              <p:cNvSpPr>
                <a:spLocks noChangeShapeType="1"/>
              </p:cNvSpPr>
              <p:nvPr/>
            </p:nvSpPr>
            <p:spPr bwMode="auto">
              <a:xfrm>
                <a:off x="121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62" name="Line 638"/>
              <p:cNvSpPr>
                <a:spLocks noChangeShapeType="1"/>
              </p:cNvSpPr>
              <p:nvPr/>
            </p:nvSpPr>
            <p:spPr bwMode="auto">
              <a:xfrm>
                <a:off x="124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63" name="Line 639"/>
              <p:cNvSpPr>
                <a:spLocks noChangeShapeType="1"/>
              </p:cNvSpPr>
              <p:nvPr/>
            </p:nvSpPr>
            <p:spPr bwMode="auto">
              <a:xfrm>
                <a:off x="126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64" name="Line 640"/>
              <p:cNvSpPr>
                <a:spLocks noChangeShapeType="1"/>
              </p:cNvSpPr>
              <p:nvPr/>
            </p:nvSpPr>
            <p:spPr bwMode="auto">
              <a:xfrm>
                <a:off x="129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65" name="Line 641"/>
              <p:cNvSpPr>
                <a:spLocks noChangeShapeType="1"/>
              </p:cNvSpPr>
              <p:nvPr/>
            </p:nvSpPr>
            <p:spPr bwMode="auto">
              <a:xfrm>
                <a:off x="131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66" name="Line 642"/>
              <p:cNvSpPr>
                <a:spLocks noChangeShapeType="1"/>
              </p:cNvSpPr>
              <p:nvPr/>
            </p:nvSpPr>
            <p:spPr bwMode="auto">
              <a:xfrm>
                <a:off x="134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67" name="Line 643"/>
              <p:cNvSpPr>
                <a:spLocks noChangeShapeType="1"/>
              </p:cNvSpPr>
              <p:nvPr/>
            </p:nvSpPr>
            <p:spPr bwMode="auto">
              <a:xfrm>
                <a:off x="136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68" name="Line 644"/>
              <p:cNvSpPr>
                <a:spLocks noChangeShapeType="1"/>
              </p:cNvSpPr>
              <p:nvPr/>
            </p:nvSpPr>
            <p:spPr bwMode="auto">
              <a:xfrm>
                <a:off x="139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69" name="Line 645"/>
              <p:cNvSpPr>
                <a:spLocks noChangeShapeType="1"/>
              </p:cNvSpPr>
              <p:nvPr/>
            </p:nvSpPr>
            <p:spPr bwMode="auto">
              <a:xfrm>
                <a:off x="141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70" name="Line 646"/>
              <p:cNvSpPr>
                <a:spLocks noChangeShapeType="1"/>
              </p:cNvSpPr>
              <p:nvPr/>
            </p:nvSpPr>
            <p:spPr bwMode="auto">
              <a:xfrm>
                <a:off x="144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71" name="Line 647"/>
              <p:cNvSpPr>
                <a:spLocks noChangeShapeType="1"/>
              </p:cNvSpPr>
              <p:nvPr/>
            </p:nvSpPr>
            <p:spPr bwMode="auto">
              <a:xfrm>
                <a:off x="146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72" name="Line 648"/>
              <p:cNvSpPr>
                <a:spLocks noChangeShapeType="1"/>
              </p:cNvSpPr>
              <p:nvPr/>
            </p:nvSpPr>
            <p:spPr bwMode="auto">
              <a:xfrm>
                <a:off x="149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73" name="Line 649"/>
              <p:cNvSpPr>
                <a:spLocks noChangeShapeType="1"/>
              </p:cNvSpPr>
              <p:nvPr/>
            </p:nvSpPr>
            <p:spPr bwMode="auto">
              <a:xfrm>
                <a:off x="1519"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74" name="Line 650"/>
              <p:cNvSpPr>
                <a:spLocks noChangeShapeType="1"/>
              </p:cNvSpPr>
              <p:nvPr/>
            </p:nvSpPr>
            <p:spPr bwMode="auto">
              <a:xfrm>
                <a:off x="1544"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75" name="Line 651"/>
              <p:cNvSpPr>
                <a:spLocks noChangeShapeType="1"/>
              </p:cNvSpPr>
              <p:nvPr/>
            </p:nvSpPr>
            <p:spPr bwMode="auto">
              <a:xfrm>
                <a:off x="1569"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76" name="Line 652"/>
              <p:cNvSpPr>
                <a:spLocks noChangeShapeType="1"/>
              </p:cNvSpPr>
              <p:nvPr/>
            </p:nvSpPr>
            <p:spPr bwMode="auto">
              <a:xfrm>
                <a:off x="1594"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77" name="Line 653"/>
              <p:cNvSpPr>
                <a:spLocks noChangeShapeType="1"/>
              </p:cNvSpPr>
              <p:nvPr/>
            </p:nvSpPr>
            <p:spPr bwMode="auto">
              <a:xfrm>
                <a:off x="1619"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78" name="Line 654"/>
              <p:cNvSpPr>
                <a:spLocks noChangeShapeType="1"/>
              </p:cNvSpPr>
              <p:nvPr/>
            </p:nvSpPr>
            <p:spPr bwMode="auto">
              <a:xfrm>
                <a:off x="1644"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79" name="Line 655"/>
              <p:cNvSpPr>
                <a:spLocks noChangeShapeType="1"/>
              </p:cNvSpPr>
              <p:nvPr/>
            </p:nvSpPr>
            <p:spPr bwMode="auto">
              <a:xfrm>
                <a:off x="1669"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80" name="Line 656"/>
              <p:cNvSpPr>
                <a:spLocks noChangeShapeType="1"/>
              </p:cNvSpPr>
              <p:nvPr/>
            </p:nvSpPr>
            <p:spPr bwMode="auto">
              <a:xfrm>
                <a:off x="1694"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81" name="Line 657"/>
              <p:cNvSpPr>
                <a:spLocks noChangeShapeType="1"/>
              </p:cNvSpPr>
              <p:nvPr/>
            </p:nvSpPr>
            <p:spPr bwMode="auto">
              <a:xfrm>
                <a:off x="1719"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82" name="Line 658"/>
              <p:cNvSpPr>
                <a:spLocks noChangeShapeType="1"/>
              </p:cNvSpPr>
              <p:nvPr/>
            </p:nvSpPr>
            <p:spPr bwMode="auto">
              <a:xfrm>
                <a:off x="1744"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83" name="Line 659"/>
              <p:cNvSpPr>
                <a:spLocks noChangeShapeType="1"/>
              </p:cNvSpPr>
              <p:nvPr/>
            </p:nvSpPr>
            <p:spPr bwMode="auto">
              <a:xfrm>
                <a:off x="1769"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84" name="Line 660"/>
              <p:cNvSpPr>
                <a:spLocks noChangeShapeType="1"/>
              </p:cNvSpPr>
              <p:nvPr/>
            </p:nvSpPr>
            <p:spPr bwMode="auto">
              <a:xfrm>
                <a:off x="1794"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85" name="Line 661"/>
              <p:cNvSpPr>
                <a:spLocks noChangeShapeType="1"/>
              </p:cNvSpPr>
              <p:nvPr/>
            </p:nvSpPr>
            <p:spPr bwMode="auto">
              <a:xfrm>
                <a:off x="181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86" name="Line 662"/>
              <p:cNvSpPr>
                <a:spLocks noChangeShapeType="1"/>
              </p:cNvSpPr>
              <p:nvPr/>
            </p:nvSpPr>
            <p:spPr bwMode="auto">
              <a:xfrm>
                <a:off x="184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87" name="Line 663"/>
              <p:cNvSpPr>
                <a:spLocks noChangeShapeType="1"/>
              </p:cNvSpPr>
              <p:nvPr/>
            </p:nvSpPr>
            <p:spPr bwMode="auto">
              <a:xfrm>
                <a:off x="186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88" name="Line 664"/>
              <p:cNvSpPr>
                <a:spLocks noChangeShapeType="1"/>
              </p:cNvSpPr>
              <p:nvPr/>
            </p:nvSpPr>
            <p:spPr bwMode="auto">
              <a:xfrm>
                <a:off x="189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89" name="Line 665"/>
              <p:cNvSpPr>
                <a:spLocks noChangeShapeType="1"/>
              </p:cNvSpPr>
              <p:nvPr/>
            </p:nvSpPr>
            <p:spPr bwMode="auto">
              <a:xfrm>
                <a:off x="191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90" name="Line 666"/>
              <p:cNvSpPr>
                <a:spLocks noChangeShapeType="1"/>
              </p:cNvSpPr>
              <p:nvPr/>
            </p:nvSpPr>
            <p:spPr bwMode="auto">
              <a:xfrm>
                <a:off x="194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91" name="Line 667"/>
              <p:cNvSpPr>
                <a:spLocks noChangeShapeType="1"/>
              </p:cNvSpPr>
              <p:nvPr/>
            </p:nvSpPr>
            <p:spPr bwMode="auto">
              <a:xfrm>
                <a:off x="196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92" name="Line 668"/>
              <p:cNvSpPr>
                <a:spLocks noChangeShapeType="1"/>
              </p:cNvSpPr>
              <p:nvPr/>
            </p:nvSpPr>
            <p:spPr bwMode="auto">
              <a:xfrm>
                <a:off x="199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93" name="Line 669"/>
              <p:cNvSpPr>
                <a:spLocks noChangeShapeType="1"/>
              </p:cNvSpPr>
              <p:nvPr/>
            </p:nvSpPr>
            <p:spPr bwMode="auto">
              <a:xfrm>
                <a:off x="201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94" name="Line 670"/>
              <p:cNvSpPr>
                <a:spLocks noChangeShapeType="1"/>
              </p:cNvSpPr>
              <p:nvPr/>
            </p:nvSpPr>
            <p:spPr bwMode="auto">
              <a:xfrm>
                <a:off x="204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95" name="Line 671"/>
              <p:cNvSpPr>
                <a:spLocks noChangeShapeType="1"/>
              </p:cNvSpPr>
              <p:nvPr/>
            </p:nvSpPr>
            <p:spPr bwMode="auto">
              <a:xfrm>
                <a:off x="206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96" name="Line 672"/>
              <p:cNvSpPr>
                <a:spLocks noChangeShapeType="1"/>
              </p:cNvSpPr>
              <p:nvPr/>
            </p:nvSpPr>
            <p:spPr bwMode="auto">
              <a:xfrm>
                <a:off x="209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97" name="Line 673"/>
              <p:cNvSpPr>
                <a:spLocks noChangeShapeType="1"/>
              </p:cNvSpPr>
              <p:nvPr/>
            </p:nvSpPr>
            <p:spPr bwMode="auto">
              <a:xfrm>
                <a:off x="211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98" name="Line 674"/>
              <p:cNvSpPr>
                <a:spLocks noChangeShapeType="1"/>
              </p:cNvSpPr>
              <p:nvPr/>
            </p:nvSpPr>
            <p:spPr bwMode="auto">
              <a:xfrm>
                <a:off x="214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699" name="Line 675"/>
              <p:cNvSpPr>
                <a:spLocks noChangeShapeType="1"/>
              </p:cNvSpPr>
              <p:nvPr/>
            </p:nvSpPr>
            <p:spPr bwMode="auto">
              <a:xfrm>
                <a:off x="216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00" name="Line 676"/>
              <p:cNvSpPr>
                <a:spLocks noChangeShapeType="1"/>
              </p:cNvSpPr>
              <p:nvPr/>
            </p:nvSpPr>
            <p:spPr bwMode="auto">
              <a:xfrm>
                <a:off x="219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01" name="Line 677"/>
              <p:cNvSpPr>
                <a:spLocks noChangeShapeType="1"/>
              </p:cNvSpPr>
              <p:nvPr/>
            </p:nvSpPr>
            <p:spPr bwMode="auto">
              <a:xfrm>
                <a:off x="221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02" name="Line 678"/>
              <p:cNvSpPr>
                <a:spLocks noChangeShapeType="1"/>
              </p:cNvSpPr>
              <p:nvPr/>
            </p:nvSpPr>
            <p:spPr bwMode="auto">
              <a:xfrm>
                <a:off x="224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03" name="Line 679"/>
              <p:cNvSpPr>
                <a:spLocks noChangeShapeType="1"/>
              </p:cNvSpPr>
              <p:nvPr/>
            </p:nvSpPr>
            <p:spPr bwMode="auto">
              <a:xfrm>
                <a:off x="226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04" name="Line 680"/>
              <p:cNvSpPr>
                <a:spLocks noChangeShapeType="1"/>
              </p:cNvSpPr>
              <p:nvPr/>
            </p:nvSpPr>
            <p:spPr bwMode="auto">
              <a:xfrm>
                <a:off x="229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05" name="Line 681"/>
              <p:cNvSpPr>
                <a:spLocks noChangeShapeType="1"/>
              </p:cNvSpPr>
              <p:nvPr/>
            </p:nvSpPr>
            <p:spPr bwMode="auto">
              <a:xfrm>
                <a:off x="231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06" name="Line 682"/>
              <p:cNvSpPr>
                <a:spLocks noChangeShapeType="1"/>
              </p:cNvSpPr>
              <p:nvPr/>
            </p:nvSpPr>
            <p:spPr bwMode="auto">
              <a:xfrm>
                <a:off x="234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07" name="Line 683"/>
              <p:cNvSpPr>
                <a:spLocks noChangeShapeType="1"/>
              </p:cNvSpPr>
              <p:nvPr/>
            </p:nvSpPr>
            <p:spPr bwMode="auto">
              <a:xfrm>
                <a:off x="236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08" name="Line 684"/>
              <p:cNvSpPr>
                <a:spLocks noChangeShapeType="1"/>
              </p:cNvSpPr>
              <p:nvPr/>
            </p:nvSpPr>
            <p:spPr bwMode="auto">
              <a:xfrm>
                <a:off x="239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09" name="Line 685"/>
              <p:cNvSpPr>
                <a:spLocks noChangeShapeType="1"/>
              </p:cNvSpPr>
              <p:nvPr/>
            </p:nvSpPr>
            <p:spPr bwMode="auto">
              <a:xfrm>
                <a:off x="241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10" name="Line 686"/>
              <p:cNvSpPr>
                <a:spLocks noChangeShapeType="1"/>
              </p:cNvSpPr>
              <p:nvPr/>
            </p:nvSpPr>
            <p:spPr bwMode="auto">
              <a:xfrm>
                <a:off x="244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11" name="Line 687"/>
              <p:cNvSpPr>
                <a:spLocks noChangeShapeType="1"/>
              </p:cNvSpPr>
              <p:nvPr/>
            </p:nvSpPr>
            <p:spPr bwMode="auto">
              <a:xfrm>
                <a:off x="246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12" name="Line 688"/>
              <p:cNvSpPr>
                <a:spLocks noChangeShapeType="1"/>
              </p:cNvSpPr>
              <p:nvPr/>
            </p:nvSpPr>
            <p:spPr bwMode="auto">
              <a:xfrm>
                <a:off x="249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13" name="Line 689"/>
              <p:cNvSpPr>
                <a:spLocks noChangeShapeType="1"/>
              </p:cNvSpPr>
              <p:nvPr/>
            </p:nvSpPr>
            <p:spPr bwMode="auto">
              <a:xfrm>
                <a:off x="251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14" name="Line 690"/>
              <p:cNvSpPr>
                <a:spLocks noChangeShapeType="1"/>
              </p:cNvSpPr>
              <p:nvPr/>
            </p:nvSpPr>
            <p:spPr bwMode="auto">
              <a:xfrm>
                <a:off x="254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15" name="Line 691"/>
              <p:cNvSpPr>
                <a:spLocks noChangeShapeType="1"/>
              </p:cNvSpPr>
              <p:nvPr/>
            </p:nvSpPr>
            <p:spPr bwMode="auto">
              <a:xfrm>
                <a:off x="256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16" name="Line 692"/>
              <p:cNvSpPr>
                <a:spLocks noChangeShapeType="1"/>
              </p:cNvSpPr>
              <p:nvPr/>
            </p:nvSpPr>
            <p:spPr bwMode="auto">
              <a:xfrm>
                <a:off x="259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17" name="Line 693"/>
              <p:cNvSpPr>
                <a:spLocks noChangeShapeType="1"/>
              </p:cNvSpPr>
              <p:nvPr/>
            </p:nvSpPr>
            <p:spPr bwMode="auto">
              <a:xfrm>
                <a:off x="261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18" name="Line 694"/>
              <p:cNvSpPr>
                <a:spLocks noChangeShapeType="1"/>
              </p:cNvSpPr>
              <p:nvPr/>
            </p:nvSpPr>
            <p:spPr bwMode="auto">
              <a:xfrm>
                <a:off x="2643"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19" name="Line 695"/>
              <p:cNvSpPr>
                <a:spLocks noChangeShapeType="1"/>
              </p:cNvSpPr>
              <p:nvPr/>
            </p:nvSpPr>
            <p:spPr bwMode="auto">
              <a:xfrm>
                <a:off x="2668"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20" name="Line 696"/>
              <p:cNvSpPr>
                <a:spLocks noChangeShapeType="1"/>
              </p:cNvSpPr>
              <p:nvPr/>
            </p:nvSpPr>
            <p:spPr bwMode="auto">
              <a:xfrm>
                <a:off x="2693"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21" name="Line 697"/>
              <p:cNvSpPr>
                <a:spLocks noChangeShapeType="1"/>
              </p:cNvSpPr>
              <p:nvPr/>
            </p:nvSpPr>
            <p:spPr bwMode="auto">
              <a:xfrm>
                <a:off x="2718"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22" name="Line 698"/>
              <p:cNvSpPr>
                <a:spLocks noChangeShapeType="1"/>
              </p:cNvSpPr>
              <p:nvPr/>
            </p:nvSpPr>
            <p:spPr bwMode="auto">
              <a:xfrm>
                <a:off x="2743"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23" name="Line 699"/>
              <p:cNvSpPr>
                <a:spLocks noChangeShapeType="1"/>
              </p:cNvSpPr>
              <p:nvPr/>
            </p:nvSpPr>
            <p:spPr bwMode="auto">
              <a:xfrm>
                <a:off x="2768"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24" name="Line 700"/>
              <p:cNvSpPr>
                <a:spLocks noChangeShapeType="1"/>
              </p:cNvSpPr>
              <p:nvPr/>
            </p:nvSpPr>
            <p:spPr bwMode="auto">
              <a:xfrm>
                <a:off x="2793"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25" name="Line 701"/>
              <p:cNvSpPr>
                <a:spLocks noChangeShapeType="1"/>
              </p:cNvSpPr>
              <p:nvPr/>
            </p:nvSpPr>
            <p:spPr bwMode="auto">
              <a:xfrm>
                <a:off x="2818"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26" name="Line 702"/>
              <p:cNvSpPr>
                <a:spLocks noChangeShapeType="1"/>
              </p:cNvSpPr>
              <p:nvPr/>
            </p:nvSpPr>
            <p:spPr bwMode="auto">
              <a:xfrm>
                <a:off x="2843"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27" name="Line 703"/>
              <p:cNvSpPr>
                <a:spLocks noChangeShapeType="1"/>
              </p:cNvSpPr>
              <p:nvPr/>
            </p:nvSpPr>
            <p:spPr bwMode="auto">
              <a:xfrm>
                <a:off x="2868"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28" name="Line 704"/>
              <p:cNvSpPr>
                <a:spLocks noChangeShapeType="1"/>
              </p:cNvSpPr>
              <p:nvPr/>
            </p:nvSpPr>
            <p:spPr bwMode="auto">
              <a:xfrm>
                <a:off x="2893"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29" name="Line 705"/>
              <p:cNvSpPr>
                <a:spLocks noChangeShapeType="1"/>
              </p:cNvSpPr>
              <p:nvPr/>
            </p:nvSpPr>
            <p:spPr bwMode="auto">
              <a:xfrm>
                <a:off x="2918"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30" name="Line 706"/>
              <p:cNvSpPr>
                <a:spLocks noChangeShapeType="1"/>
              </p:cNvSpPr>
              <p:nvPr/>
            </p:nvSpPr>
            <p:spPr bwMode="auto">
              <a:xfrm>
                <a:off x="2943" y="3031"/>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31" name="Line 707"/>
              <p:cNvSpPr>
                <a:spLocks noChangeShapeType="1"/>
              </p:cNvSpPr>
              <p:nvPr/>
            </p:nvSpPr>
            <p:spPr bwMode="auto">
              <a:xfrm>
                <a:off x="2967"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32" name="Line 708"/>
              <p:cNvSpPr>
                <a:spLocks noChangeShapeType="1"/>
              </p:cNvSpPr>
              <p:nvPr/>
            </p:nvSpPr>
            <p:spPr bwMode="auto">
              <a:xfrm>
                <a:off x="2992"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33" name="Line 709"/>
              <p:cNvSpPr>
                <a:spLocks noChangeShapeType="1"/>
              </p:cNvSpPr>
              <p:nvPr/>
            </p:nvSpPr>
            <p:spPr bwMode="auto">
              <a:xfrm>
                <a:off x="3017"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34" name="Line 710"/>
              <p:cNvSpPr>
                <a:spLocks noChangeShapeType="1"/>
              </p:cNvSpPr>
              <p:nvPr/>
            </p:nvSpPr>
            <p:spPr bwMode="auto">
              <a:xfrm>
                <a:off x="3042" y="3031"/>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35" name="Line 711"/>
              <p:cNvSpPr>
                <a:spLocks noChangeShapeType="1"/>
              </p:cNvSpPr>
              <p:nvPr/>
            </p:nvSpPr>
            <p:spPr bwMode="auto">
              <a:xfrm>
                <a:off x="570"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36" name="Line 712"/>
              <p:cNvSpPr>
                <a:spLocks noChangeShapeType="1"/>
              </p:cNvSpPr>
              <p:nvPr/>
            </p:nvSpPr>
            <p:spPr bwMode="auto">
              <a:xfrm>
                <a:off x="595"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37" name="Line 713"/>
              <p:cNvSpPr>
                <a:spLocks noChangeShapeType="1"/>
              </p:cNvSpPr>
              <p:nvPr/>
            </p:nvSpPr>
            <p:spPr bwMode="auto">
              <a:xfrm>
                <a:off x="620"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38" name="Line 714"/>
              <p:cNvSpPr>
                <a:spLocks noChangeShapeType="1"/>
              </p:cNvSpPr>
              <p:nvPr/>
            </p:nvSpPr>
            <p:spPr bwMode="auto">
              <a:xfrm>
                <a:off x="645"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39" name="Line 715"/>
              <p:cNvSpPr>
                <a:spLocks noChangeShapeType="1"/>
              </p:cNvSpPr>
              <p:nvPr/>
            </p:nvSpPr>
            <p:spPr bwMode="auto">
              <a:xfrm>
                <a:off x="670"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40" name="Line 716"/>
              <p:cNvSpPr>
                <a:spLocks noChangeShapeType="1"/>
              </p:cNvSpPr>
              <p:nvPr/>
            </p:nvSpPr>
            <p:spPr bwMode="auto">
              <a:xfrm>
                <a:off x="69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41" name="Line 717"/>
              <p:cNvSpPr>
                <a:spLocks noChangeShapeType="1"/>
              </p:cNvSpPr>
              <p:nvPr/>
            </p:nvSpPr>
            <p:spPr bwMode="auto">
              <a:xfrm>
                <a:off x="71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42" name="Line 718"/>
              <p:cNvSpPr>
                <a:spLocks noChangeShapeType="1"/>
              </p:cNvSpPr>
              <p:nvPr/>
            </p:nvSpPr>
            <p:spPr bwMode="auto">
              <a:xfrm>
                <a:off x="74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43" name="Line 719"/>
              <p:cNvSpPr>
                <a:spLocks noChangeShapeType="1"/>
              </p:cNvSpPr>
              <p:nvPr/>
            </p:nvSpPr>
            <p:spPr bwMode="auto">
              <a:xfrm>
                <a:off x="76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44" name="Line 720"/>
              <p:cNvSpPr>
                <a:spLocks noChangeShapeType="1"/>
              </p:cNvSpPr>
              <p:nvPr/>
            </p:nvSpPr>
            <p:spPr bwMode="auto">
              <a:xfrm>
                <a:off x="79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45" name="Line 721"/>
              <p:cNvSpPr>
                <a:spLocks noChangeShapeType="1"/>
              </p:cNvSpPr>
              <p:nvPr/>
            </p:nvSpPr>
            <p:spPr bwMode="auto">
              <a:xfrm>
                <a:off x="81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46" name="Line 722"/>
              <p:cNvSpPr>
                <a:spLocks noChangeShapeType="1"/>
              </p:cNvSpPr>
              <p:nvPr/>
            </p:nvSpPr>
            <p:spPr bwMode="auto">
              <a:xfrm>
                <a:off x="84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47" name="Line 723"/>
              <p:cNvSpPr>
                <a:spLocks noChangeShapeType="1"/>
              </p:cNvSpPr>
              <p:nvPr/>
            </p:nvSpPr>
            <p:spPr bwMode="auto">
              <a:xfrm>
                <a:off x="86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48" name="Line 724"/>
              <p:cNvSpPr>
                <a:spLocks noChangeShapeType="1"/>
              </p:cNvSpPr>
              <p:nvPr/>
            </p:nvSpPr>
            <p:spPr bwMode="auto">
              <a:xfrm>
                <a:off x="89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49" name="Line 725"/>
              <p:cNvSpPr>
                <a:spLocks noChangeShapeType="1"/>
              </p:cNvSpPr>
              <p:nvPr/>
            </p:nvSpPr>
            <p:spPr bwMode="auto">
              <a:xfrm>
                <a:off x="91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50" name="Line 726"/>
              <p:cNvSpPr>
                <a:spLocks noChangeShapeType="1"/>
              </p:cNvSpPr>
              <p:nvPr/>
            </p:nvSpPr>
            <p:spPr bwMode="auto">
              <a:xfrm>
                <a:off x="94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51" name="Line 727"/>
              <p:cNvSpPr>
                <a:spLocks noChangeShapeType="1"/>
              </p:cNvSpPr>
              <p:nvPr/>
            </p:nvSpPr>
            <p:spPr bwMode="auto">
              <a:xfrm>
                <a:off x="96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52" name="Line 728"/>
              <p:cNvSpPr>
                <a:spLocks noChangeShapeType="1"/>
              </p:cNvSpPr>
              <p:nvPr/>
            </p:nvSpPr>
            <p:spPr bwMode="auto">
              <a:xfrm>
                <a:off x="99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53" name="Line 729"/>
              <p:cNvSpPr>
                <a:spLocks noChangeShapeType="1"/>
              </p:cNvSpPr>
              <p:nvPr/>
            </p:nvSpPr>
            <p:spPr bwMode="auto">
              <a:xfrm>
                <a:off x="101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54" name="Line 730"/>
              <p:cNvSpPr>
                <a:spLocks noChangeShapeType="1"/>
              </p:cNvSpPr>
              <p:nvPr/>
            </p:nvSpPr>
            <p:spPr bwMode="auto">
              <a:xfrm>
                <a:off x="104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55" name="Line 731"/>
              <p:cNvSpPr>
                <a:spLocks noChangeShapeType="1"/>
              </p:cNvSpPr>
              <p:nvPr/>
            </p:nvSpPr>
            <p:spPr bwMode="auto">
              <a:xfrm>
                <a:off x="106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56" name="Line 732"/>
              <p:cNvSpPr>
                <a:spLocks noChangeShapeType="1"/>
              </p:cNvSpPr>
              <p:nvPr/>
            </p:nvSpPr>
            <p:spPr bwMode="auto">
              <a:xfrm>
                <a:off x="109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57" name="Line 733"/>
              <p:cNvSpPr>
                <a:spLocks noChangeShapeType="1"/>
              </p:cNvSpPr>
              <p:nvPr/>
            </p:nvSpPr>
            <p:spPr bwMode="auto">
              <a:xfrm>
                <a:off x="111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58" name="Line 734"/>
              <p:cNvSpPr>
                <a:spLocks noChangeShapeType="1"/>
              </p:cNvSpPr>
              <p:nvPr/>
            </p:nvSpPr>
            <p:spPr bwMode="auto">
              <a:xfrm>
                <a:off x="114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59" name="Line 735"/>
              <p:cNvSpPr>
                <a:spLocks noChangeShapeType="1"/>
              </p:cNvSpPr>
              <p:nvPr/>
            </p:nvSpPr>
            <p:spPr bwMode="auto">
              <a:xfrm>
                <a:off x="116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60" name="Line 736"/>
              <p:cNvSpPr>
                <a:spLocks noChangeShapeType="1"/>
              </p:cNvSpPr>
              <p:nvPr/>
            </p:nvSpPr>
            <p:spPr bwMode="auto">
              <a:xfrm>
                <a:off x="119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61" name="Line 737"/>
              <p:cNvSpPr>
                <a:spLocks noChangeShapeType="1"/>
              </p:cNvSpPr>
              <p:nvPr/>
            </p:nvSpPr>
            <p:spPr bwMode="auto">
              <a:xfrm>
                <a:off x="121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62" name="Line 738"/>
              <p:cNvSpPr>
                <a:spLocks noChangeShapeType="1"/>
              </p:cNvSpPr>
              <p:nvPr/>
            </p:nvSpPr>
            <p:spPr bwMode="auto">
              <a:xfrm>
                <a:off x="124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63" name="Line 739"/>
              <p:cNvSpPr>
                <a:spLocks noChangeShapeType="1"/>
              </p:cNvSpPr>
              <p:nvPr/>
            </p:nvSpPr>
            <p:spPr bwMode="auto">
              <a:xfrm>
                <a:off x="126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64" name="Line 740"/>
              <p:cNvSpPr>
                <a:spLocks noChangeShapeType="1"/>
              </p:cNvSpPr>
              <p:nvPr/>
            </p:nvSpPr>
            <p:spPr bwMode="auto">
              <a:xfrm>
                <a:off x="129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65" name="Line 741"/>
              <p:cNvSpPr>
                <a:spLocks noChangeShapeType="1"/>
              </p:cNvSpPr>
              <p:nvPr/>
            </p:nvSpPr>
            <p:spPr bwMode="auto">
              <a:xfrm>
                <a:off x="131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66" name="Line 742"/>
              <p:cNvSpPr>
                <a:spLocks noChangeShapeType="1"/>
              </p:cNvSpPr>
              <p:nvPr/>
            </p:nvSpPr>
            <p:spPr bwMode="auto">
              <a:xfrm>
                <a:off x="134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67" name="Line 743"/>
              <p:cNvSpPr>
                <a:spLocks noChangeShapeType="1"/>
              </p:cNvSpPr>
              <p:nvPr/>
            </p:nvSpPr>
            <p:spPr bwMode="auto">
              <a:xfrm>
                <a:off x="136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68" name="Line 744"/>
              <p:cNvSpPr>
                <a:spLocks noChangeShapeType="1"/>
              </p:cNvSpPr>
              <p:nvPr/>
            </p:nvSpPr>
            <p:spPr bwMode="auto">
              <a:xfrm>
                <a:off x="139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69" name="Line 745"/>
              <p:cNvSpPr>
                <a:spLocks noChangeShapeType="1"/>
              </p:cNvSpPr>
              <p:nvPr/>
            </p:nvSpPr>
            <p:spPr bwMode="auto">
              <a:xfrm>
                <a:off x="141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70" name="Line 746"/>
              <p:cNvSpPr>
                <a:spLocks noChangeShapeType="1"/>
              </p:cNvSpPr>
              <p:nvPr/>
            </p:nvSpPr>
            <p:spPr bwMode="auto">
              <a:xfrm>
                <a:off x="144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71" name="Line 747"/>
              <p:cNvSpPr>
                <a:spLocks noChangeShapeType="1"/>
              </p:cNvSpPr>
              <p:nvPr/>
            </p:nvSpPr>
            <p:spPr bwMode="auto">
              <a:xfrm>
                <a:off x="146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72" name="Line 748"/>
              <p:cNvSpPr>
                <a:spLocks noChangeShapeType="1"/>
              </p:cNvSpPr>
              <p:nvPr/>
            </p:nvSpPr>
            <p:spPr bwMode="auto">
              <a:xfrm>
                <a:off x="149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73" name="Line 749"/>
              <p:cNvSpPr>
                <a:spLocks noChangeShapeType="1"/>
              </p:cNvSpPr>
              <p:nvPr/>
            </p:nvSpPr>
            <p:spPr bwMode="auto">
              <a:xfrm>
                <a:off x="1519"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74" name="Line 750"/>
              <p:cNvSpPr>
                <a:spLocks noChangeShapeType="1"/>
              </p:cNvSpPr>
              <p:nvPr/>
            </p:nvSpPr>
            <p:spPr bwMode="auto">
              <a:xfrm>
                <a:off x="1544"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75" name="Line 751"/>
              <p:cNvSpPr>
                <a:spLocks noChangeShapeType="1"/>
              </p:cNvSpPr>
              <p:nvPr/>
            </p:nvSpPr>
            <p:spPr bwMode="auto">
              <a:xfrm>
                <a:off x="1569"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76" name="Line 752"/>
              <p:cNvSpPr>
                <a:spLocks noChangeShapeType="1"/>
              </p:cNvSpPr>
              <p:nvPr/>
            </p:nvSpPr>
            <p:spPr bwMode="auto">
              <a:xfrm>
                <a:off x="1594"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77" name="Line 753"/>
              <p:cNvSpPr>
                <a:spLocks noChangeShapeType="1"/>
              </p:cNvSpPr>
              <p:nvPr/>
            </p:nvSpPr>
            <p:spPr bwMode="auto">
              <a:xfrm>
                <a:off x="1619"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78" name="Line 754"/>
              <p:cNvSpPr>
                <a:spLocks noChangeShapeType="1"/>
              </p:cNvSpPr>
              <p:nvPr/>
            </p:nvSpPr>
            <p:spPr bwMode="auto">
              <a:xfrm>
                <a:off x="1644"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79" name="Line 755"/>
              <p:cNvSpPr>
                <a:spLocks noChangeShapeType="1"/>
              </p:cNvSpPr>
              <p:nvPr/>
            </p:nvSpPr>
            <p:spPr bwMode="auto">
              <a:xfrm>
                <a:off x="1669"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80" name="Line 756"/>
              <p:cNvSpPr>
                <a:spLocks noChangeShapeType="1"/>
              </p:cNvSpPr>
              <p:nvPr/>
            </p:nvSpPr>
            <p:spPr bwMode="auto">
              <a:xfrm>
                <a:off x="1694"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81" name="Line 757"/>
              <p:cNvSpPr>
                <a:spLocks noChangeShapeType="1"/>
              </p:cNvSpPr>
              <p:nvPr/>
            </p:nvSpPr>
            <p:spPr bwMode="auto">
              <a:xfrm>
                <a:off x="1719"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82" name="Line 758"/>
              <p:cNvSpPr>
                <a:spLocks noChangeShapeType="1"/>
              </p:cNvSpPr>
              <p:nvPr/>
            </p:nvSpPr>
            <p:spPr bwMode="auto">
              <a:xfrm>
                <a:off x="1744"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83" name="Line 759"/>
              <p:cNvSpPr>
                <a:spLocks noChangeShapeType="1"/>
              </p:cNvSpPr>
              <p:nvPr/>
            </p:nvSpPr>
            <p:spPr bwMode="auto">
              <a:xfrm>
                <a:off x="1769"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84" name="Line 760"/>
              <p:cNvSpPr>
                <a:spLocks noChangeShapeType="1"/>
              </p:cNvSpPr>
              <p:nvPr/>
            </p:nvSpPr>
            <p:spPr bwMode="auto">
              <a:xfrm>
                <a:off x="1794"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85" name="Line 761"/>
              <p:cNvSpPr>
                <a:spLocks noChangeShapeType="1"/>
              </p:cNvSpPr>
              <p:nvPr/>
            </p:nvSpPr>
            <p:spPr bwMode="auto">
              <a:xfrm>
                <a:off x="181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86" name="Line 762"/>
              <p:cNvSpPr>
                <a:spLocks noChangeShapeType="1"/>
              </p:cNvSpPr>
              <p:nvPr/>
            </p:nvSpPr>
            <p:spPr bwMode="auto">
              <a:xfrm>
                <a:off x="184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87" name="Line 763"/>
              <p:cNvSpPr>
                <a:spLocks noChangeShapeType="1"/>
              </p:cNvSpPr>
              <p:nvPr/>
            </p:nvSpPr>
            <p:spPr bwMode="auto">
              <a:xfrm>
                <a:off x="186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88" name="Line 764"/>
              <p:cNvSpPr>
                <a:spLocks noChangeShapeType="1"/>
              </p:cNvSpPr>
              <p:nvPr/>
            </p:nvSpPr>
            <p:spPr bwMode="auto">
              <a:xfrm>
                <a:off x="189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89" name="Line 765"/>
              <p:cNvSpPr>
                <a:spLocks noChangeShapeType="1"/>
              </p:cNvSpPr>
              <p:nvPr/>
            </p:nvSpPr>
            <p:spPr bwMode="auto">
              <a:xfrm>
                <a:off x="191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90" name="Line 766"/>
              <p:cNvSpPr>
                <a:spLocks noChangeShapeType="1"/>
              </p:cNvSpPr>
              <p:nvPr/>
            </p:nvSpPr>
            <p:spPr bwMode="auto">
              <a:xfrm>
                <a:off x="194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91" name="Line 767"/>
              <p:cNvSpPr>
                <a:spLocks noChangeShapeType="1"/>
              </p:cNvSpPr>
              <p:nvPr/>
            </p:nvSpPr>
            <p:spPr bwMode="auto">
              <a:xfrm>
                <a:off x="196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92" name="Line 768"/>
              <p:cNvSpPr>
                <a:spLocks noChangeShapeType="1"/>
              </p:cNvSpPr>
              <p:nvPr/>
            </p:nvSpPr>
            <p:spPr bwMode="auto">
              <a:xfrm>
                <a:off x="199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93" name="Line 769"/>
              <p:cNvSpPr>
                <a:spLocks noChangeShapeType="1"/>
              </p:cNvSpPr>
              <p:nvPr/>
            </p:nvSpPr>
            <p:spPr bwMode="auto">
              <a:xfrm>
                <a:off x="201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94" name="Line 770"/>
              <p:cNvSpPr>
                <a:spLocks noChangeShapeType="1"/>
              </p:cNvSpPr>
              <p:nvPr/>
            </p:nvSpPr>
            <p:spPr bwMode="auto">
              <a:xfrm>
                <a:off x="204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95" name="Line 771"/>
              <p:cNvSpPr>
                <a:spLocks noChangeShapeType="1"/>
              </p:cNvSpPr>
              <p:nvPr/>
            </p:nvSpPr>
            <p:spPr bwMode="auto">
              <a:xfrm>
                <a:off x="206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96" name="Line 772"/>
              <p:cNvSpPr>
                <a:spLocks noChangeShapeType="1"/>
              </p:cNvSpPr>
              <p:nvPr/>
            </p:nvSpPr>
            <p:spPr bwMode="auto">
              <a:xfrm>
                <a:off x="209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97" name="Line 773"/>
              <p:cNvSpPr>
                <a:spLocks noChangeShapeType="1"/>
              </p:cNvSpPr>
              <p:nvPr/>
            </p:nvSpPr>
            <p:spPr bwMode="auto">
              <a:xfrm>
                <a:off x="211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98" name="Line 774"/>
              <p:cNvSpPr>
                <a:spLocks noChangeShapeType="1"/>
              </p:cNvSpPr>
              <p:nvPr/>
            </p:nvSpPr>
            <p:spPr bwMode="auto">
              <a:xfrm>
                <a:off x="214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799" name="Line 775"/>
              <p:cNvSpPr>
                <a:spLocks noChangeShapeType="1"/>
              </p:cNvSpPr>
              <p:nvPr/>
            </p:nvSpPr>
            <p:spPr bwMode="auto">
              <a:xfrm>
                <a:off x="216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00" name="Line 776"/>
              <p:cNvSpPr>
                <a:spLocks noChangeShapeType="1"/>
              </p:cNvSpPr>
              <p:nvPr/>
            </p:nvSpPr>
            <p:spPr bwMode="auto">
              <a:xfrm>
                <a:off x="219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01" name="Line 777"/>
              <p:cNvSpPr>
                <a:spLocks noChangeShapeType="1"/>
              </p:cNvSpPr>
              <p:nvPr/>
            </p:nvSpPr>
            <p:spPr bwMode="auto">
              <a:xfrm>
                <a:off x="221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02" name="Line 778"/>
              <p:cNvSpPr>
                <a:spLocks noChangeShapeType="1"/>
              </p:cNvSpPr>
              <p:nvPr/>
            </p:nvSpPr>
            <p:spPr bwMode="auto">
              <a:xfrm>
                <a:off x="224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03" name="Line 779"/>
              <p:cNvSpPr>
                <a:spLocks noChangeShapeType="1"/>
              </p:cNvSpPr>
              <p:nvPr/>
            </p:nvSpPr>
            <p:spPr bwMode="auto">
              <a:xfrm>
                <a:off x="226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04" name="Line 780"/>
              <p:cNvSpPr>
                <a:spLocks noChangeShapeType="1"/>
              </p:cNvSpPr>
              <p:nvPr/>
            </p:nvSpPr>
            <p:spPr bwMode="auto">
              <a:xfrm>
                <a:off x="229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05" name="Line 781"/>
              <p:cNvSpPr>
                <a:spLocks noChangeShapeType="1"/>
              </p:cNvSpPr>
              <p:nvPr/>
            </p:nvSpPr>
            <p:spPr bwMode="auto">
              <a:xfrm>
                <a:off x="231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06" name="Line 782"/>
              <p:cNvSpPr>
                <a:spLocks noChangeShapeType="1"/>
              </p:cNvSpPr>
              <p:nvPr/>
            </p:nvSpPr>
            <p:spPr bwMode="auto">
              <a:xfrm>
                <a:off x="234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07" name="Line 783"/>
              <p:cNvSpPr>
                <a:spLocks noChangeShapeType="1"/>
              </p:cNvSpPr>
              <p:nvPr/>
            </p:nvSpPr>
            <p:spPr bwMode="auto">
              <a:xfrm>
                <a:off x="236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08" name="Line 784"/>
              <p:cNvSpPr>
                <a:spLocks noChangeShapeType="1"/>
              </p:cNvSpPr>
              <p:nvPr/>
            </p:nvSpPr>
            <p:spPr bwMode="auto">
              <a:xfrm>
                <a:off x="239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09" name="Line 785"/>
              <p:cNvSpPr>
                <a:spLocks noChangeShapeType="1"/>
              </p:cNvSpPr>
              <p:nvPr/>
            </p:nvSpPr>
            <p:spPr bwMode="auto">
              <a:xfrm>
                <a:off x="241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10" name="Line 786"/>
              <p:cNvSpPr>
                <a:spLocks noChangeShapeType="1"/>
              </p:cNvSpPr>
              <p:nvPr/>
            </p:nvSpPr>
            <p:spPr bwMode="auto">
              <a:xfrm>
                <a:off x="244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11" name="Line 787"/>
              <p:cNvSpPr>
                <a:spLocks noChangeShapeType="1"/>
              </p:cNvSpPr>
              <p:nvPr/>
            </p:nvSpPr>
            <p:spPr bwMode="auto">
              <a:xfrm>
                <a:off x="246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12" name="Line 788"/>
              <p:cNvSpPr>
                <a:spLocks noChangeShapeType="1"/>
              </p:cNvSpPr>
              <p:nvPr/>
            </p:nvSpPr>
            <p:spPr bwMode="auto">
              <a:xfrm>
                <a:off x="249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13" name="Line 789"/>
              <p:cNvSpPr>
                <a:spLocks noChangeShapeType="1"/>
              </p:cNvSpPr>
              <p:nvPr/>
            </p:nvSpPr>
            <p:spPr bwMode="auto">
              <a:xfrm>
                <a:off x="251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14" name="Line 790"/>
              <p:cNvSpPr>
                <a:spLocks noChangeShapeType="1"/>
              </p:cNvSpPr>
              <p:nvPr/>
            </p:nvSpPr>
            <p:spPr bwMode="auto">
              <a:xfrm>
                <a:off x="254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15" name="Line 791"/>
              <p:cNvSpPr>
                <a:spLocks noChangeShapeType="1"/>
              </p:cNvSpPr>
              <p:nvPr/>
            </p:nvSpPr>
            <p:spPr bwMode="auto">
              <a:xfrm>
                <a:off x="256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16" name="Line 792"/>
              <p:cNvSpPr>
                <a:spLocks noChangeShapeType="1"/>
              </p:cNvSpPr>
              <p:nvPr/>
            </p:nvSpPr>
            <p:spPr bwMode="auto">
              <a:xfrm>
                <a:off x="259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17" name="Line 793"/>
              <p:cNvSpPr>
                <a:spLocks noChangeShapeType="1"/>
              </p:cNvSpPr>
              <p:nvPr/>
            </p:nvSpPr>
            <p:spPr bwMode="auto">
              <a:xfrm>
                <a:off x="261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18" name="Line 794"/>
              <p:cNvSpPr>
                <a:spLocks noChangeShapeType="1"/>
              </p:cNvSpPr>
              <p:nvPr/>
            </p:nvSpPr>
            <p:spPr bwMode="auto">
              <a:xfrm>
                <a:off x="2643"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19" name="Line 795"/>
              <p:cNvSpPr>
                <a:spLocks noChangeShapeType="1"/>
              </p:cNvSpPr>
              <p:nvPr/>
            </p:nvSpPr>
            <p:spPr bwMode="auto">
              <a:xfrm>
                <a:off x="2668"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20" name="Line 796"/>
              <p:cNvSpPr>
                <a:spLocks noChangeShapeType="1"/>
              </p:cNvSpPr>
              <p:nvPr/>
            </p:nvSpPr>
            <p:spPr bwMode="auto">
              <a:xfrm>
                <a:off x="2693"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21" name="Line 797"/>
              <p:cNvSpPr>
                <a:spLocks noChangeShapeType="1"/>
              </p:cNvSpPr>
              <p:nvPr/>
            </p:nvSpPr>
            <p:spPr bwMode="auto">
              <a:xfrm>
                <a:off x="2718"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22" name="Line 798"/>
              <p:cNvSpPr>
                <a:spLocks noChangeShapeType="1"/>
              </p:cNvSpPr>
              <p:nvPr/>
            </p:nvSpPr>
            <p:spPr bwMode="auto">
              <a:xfrm>
                <a:off x="2743"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23" name="Line 799"/>
              <p:cNvSpPr>
                <a:spLocks noChangeShapeType="1"/>
              </p:cNvSpPr>
              <p:nvPr/>
            </p:nvSpPr>
            <p:spPr bwMode="auto">
              <a:xfrm>
                <a:off x="2768"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24" name="Line 800"/>
              <p:cNvSpPr>
                <a:spLocks noChangeShapeType="1"/>
              </p:cNvSpPr>
              <p:nvPr/>
            </p:nvSpPr>
            <p:spPr bwMode="auto">
              <a:xfrm>
                <a:off x="2793"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25" name="Line 801"/>
              <p:cNvSpPr>
                <a:spLocks noChangeShapeType="1"/>
              </p:cNvSpPr>
              <p:nvPr/>
            </p:nvSpPr>
            <p:spPr bwMode="auto">
              <a:xfrm>
                <a:off x="2818"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26" name="Line 802"/>
              <p:cNvSpPr>
                <a:spLocks noChangeShapeType="1"/>
              </p:cNvSpPr>
              <p:nvPr/>
            </p:nvSpPr>
            <p:spPr bwMode="auto">
              <a:xfrm>
                <a:off x="2843"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27" name="Line 803"/>
              <p:cNvSpPr>
                <a:spLocks noChangeShapeType="1"/>
              </p:cNvSpPr>
              <p:nvPr/>
            </p:nvSpPr>
            <p:spPr bwMode="auto">
              <a:xfrm>
                <a:off x="2868"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28" name="Line 804"/>
              <p:cNvSpPr>
                <a:spLocks noChangeShapeType="1"/>
              </p:cNvSpPr>
              <p:nvPr/>
            </p:nvSpPr>
            <p:spPr bwMode="auto">
              <a:xfrm>
                <a:off x="2893"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29" name="Line 805"/>
              <p:cNvSpPr>
                <a:spLocks noChangeShapeType="1"/>
              </p:cNvSpPr>
              <p:nvPr/>
            </p:nvSpPr>
            <p:spPr bwMode="auto">
              <a:xfrm>
                <a:off x="2918"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30" name="Line 806"/>
              <p:cNvSpPr>
                <a:spLocks noChangeShapeType="1"/>
              </p:cNvSpPr>
              <p:nvPr/>
            </p:nvSpPr>
            <p:spPr bwMode="auto">
              <a:xfrm>
                <a:off x="2943" y="2752"/>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31" name="Line 807"/>
              <p:cNvSpPr>
                <a:spLocks noChangeShapeType="1"/>
              </p:cNvSpPr>
              <p:nvPr/>
            </p:nvSpPr>
            <p:spPr bwMode="auto">
              <a:xfrm>
                <a:off x="2967"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32" name="Line 808"/>
              <p:cNvSpPr>
                <a:spLocks noChangeShapeType="1"/>
              </p:cNvSpPr>
              <p:nvPr/>
            </p:nvSpPr>
            <p:spPr bwMode="auto">
              <a:xfrm>
                <a:off x="2992"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33" name="Line 809"/>
              <p:cNvSpPr>
                <a:spLocks noChangeShapeType="1"/>
              </p:cNvSpPr>
              <p:nvPr/>
            </p:nvSpPr>
            <p:spPr bwMode="auto">
              <a:xfrm>
                <a:off x="3017"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34" name="Line 810"/>
              <p:cNvSpPr>
                <a:spLocks noChangeShapeType="1"/>
              </p:cNvSpPr>
              <p:nvPr/>
            </p:nvSpPr>
            <p:spPr bwMode="auto">
              <a:xfrm>
                <a:off x="3042" y="2752"/>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35" name="Line 811"/>
              <p:cNvSpPr>
                <a:spLocks noChangeShapeType="1"/>
              </p:cNvSpPr>
              <p:nvPr/>
            </p:nvSpPr>
            <p:spPr bwMode="auto">
              <a:xfrm>
                <a:off x="570"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86037" name="Group 1013"/>
            <p:cNvGrpSpPr>
              <a:grpSpLocks/>
            </p:cNvGrpSpPr>
            <p:nvPr/>
          </p:nvGrpSpPr>
          <p:grpSpPr bwMode="auto">
            <a:xfrm>
              <a:off x="570" y="1915"/>
              <a:ext cx="2475" cy="559"/>
              <a:chOff x="570" y="1915"/>
              <a:chExt cx="2475" cy="559"/>
            </a:xfrm>
          </p:grpSpPr>
          <p:sp>
            <p:nvSpPr>
              <p:cNvPr id="385837" name="Line 813"/>
              <p:cNvSpPr>
                <a:spLocks noChangeShapeType="1"/>
              </p:cNvSpPr>
              <p:nvPr/>
            </p:nvSpPr>
            <p:spPr bwMode="auto">
              <a:xfrm>
                <a:off x="595"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38" name="Line 814"/>
              <p:cNvSpPr>
                <a:spLocks noChangeShapeType="1"/>
              </p:cNvSpPr>
              <p:nvPr/>
            </p:nvSpPr>
            <p:spPr bwMode="auto">
              <a:xfrm>
                <a:off x="620"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39" name="Line 815"/>
              <p:cNvSpPr>
                <a:spLocks noChangeShapeType="1"/>
              </p:cNvSpPr>
              <p:nvPr/>
            </p:nvSpPr>
            <p:spPr bwMode="auto">
              <a:xfrm>
                <a:off x="645"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40" name="Line 816"/>
              <p:cNvSpPr>
                <a:spLocks noChangeShapeType="1"/>
              </p:cNvSpPr>
              <p:nvPr/>
            </p:nvSpPr>
            <p:spPr bwMode="auto">
              <a:xfrm>
                <a:off x="670"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41" name="Line 817"/>
              <p:cNvSpPr>
                <a:spLocks noChangeShapeType="1"/>
              </p:cNvSpPr>
              <p:nvPr/>
            </p:nvSpPr>
            <p:spPr bwMode="auto">
              <a:xfrm>
                <a:off x="69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42" name="Line 818"/>
              <p:cNvSpPr>
                <a:spLocks noChangeShapeType="1"/>
              </p:cNvSpPr>
              <p:nvPr/>
            </p:nvSpPr>
            <p:spPr bwMode="auto">
              <a:xfrm>
                <a:off x="71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43" name="Line 819"/>
              <p:cNvSpPr>
                <a:spLocks noChangeShapeType="1"/>
              </p:cNvSpPr>
              <p:nvPr/>
            </p:nvSpPr>
            <p:spPr bwMode="auto">
              <a:xfrm>
                <a:off x="74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44" name="Line 820"/>
              <p:cNvSpPr>
                <a:spLocks noChangeShapeType="1"/>
              </p:cNvSpPr>
              <p:nvPr/>
            </p:nvSpPr>
            <p:spPr bwMode="auto">
              <a:xfrm>
                <a:off x="76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45" name="Line 821"/>
              <p:cNvSpPr>
                <a:spLocks noChangeShapeType="1"/>
              </p:cNvSpPr>
              <p:nvPr/>
            </p:nvSpPr>
            <p:spPr bwMode="auto">
              <a:xfrm>
                <a:off x="79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46" name="Line 822"/>
              <p:cNvSpPr>
                <a:spLocks noChangeShapeType="1"/>
              </p:cNvSpPr>
              <p:nvPr/>
            </p:nvSpPr>
            <p:spPr bwMode="auto">
              <a:xfrm>
                <a:off x="81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47" name="Line 823"/>
              <p:cNvSpPr>
                <a:spLocks noChangeShapeType="1"/>
              </p:cNvSpPr>
              <p:nvPr/>
            </p:nvSpPr>
            <p:spPr bwMode="auto">
              <a:xfrm>
                <a:off x="84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48" name="Line 824"/>
              <p:cNvSpPr>
                <a:spLocks noChangeShapeType="1"/>
              </p:cNvSpPr>
              <p:nvPr/>
            </p:nvSpPr>
            <p:spPr bwMode="auto">
              <a:xfrm>
                <a:off x="86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49" name="Line 825"/>
              <p:cNvSpPr>
                <a:spLocks noChangeShapeType="1"/>
              </p:cNvSpPr>
              <p:nvPr/>
            </p:nvSpPr>
            <p:spPr bwMode="auto">
              <a:xfrm>
                <a:off x="89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50" name="Line 826"/>
              <p:cNvSpPr>
                <a:spLocks noChangeShapeType="1"/>
              </p:cNvSpPr>
              <p:nvPr/>
            </p:nvSpPr>
            <p:spPr bwMode="auto">
              <a:xfrm>
                <a:off x="91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51" name="Line 827"/>
              <p:cNvSpPr>
                <a:spLocks noChangeShapeType="1"/>
              </p:cNvSpPr>
              <p:nvPr/>
            </p:nvSpPr>
            <p:spPr bwMode="auto">
              <a:xfrm>
                <a:off x="94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52" name="Line 828"/>
              <p:cNvSpPr>
                <a:spLocks noChangeShapeType="1"/>
              </p:cNvSpPr>
              <p:nvPr/>
            </p:nvSpPr>
            <p:spPr bwMode="auto">
              <a:xfrm>
                <a:off x="96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53" name="Line 829"/>
              <p:cNvSpPr>
                <a:spLocks noChangeShapeType="1"/>
              </p:cNvSpPr>
              <p:nvPr/>
            </p:nvSpPr>
            <p:spPr bwMode="auto">
              <a:xfrm>
                <a:off x="99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54" name="Line 830"/>
              <p:cNvSpPr>
                <a:spLocks noChangeShapeType="1"/>
              </p:cNvSpPr>
              <p:nvPr/>
            </p:nvSpPr>
            <p:spPr bwMode="auto">
              <a:xfrm>
                <a:off x="101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55" name="Line 831"/>
              <p:cNvSpPr>
                <a:spLocks noChangeShapeType="1"/>
              </p:cNvSpPr>
              <p:nvPr/>
            </p:nvSpPr>
            <p:spPr bwMode="auto">
              <a:xfrm>
                <a:off x="104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56" name="Line 832"/>
              <p:cNvSpPr>
                <a:spLocks noChangeShapeType="1"/>
              </p:cNvSpPr>
              <p:nvPr/>
            </p:nvSpPr>
            <p:spPr bwMode="auto">
              <a:xfrm>
                <a:off x="106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57" name="Line 833"/>
              <p:cNvSpPr>
                <a:spLocks noChangeShapeType="1"/>
              </p:cNvSpPr>
              <p:nvPr/>
            </p:nvSpPr>
            <p:spPr bwMode="auto">
              <a:xfrm>
                <a:off x="109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58" name="Line 834"/>
              <p:cNvSpPr>
                <a:spLocks noChangeShapeType="1"/>
              </p:cNvSpPr>
              <p:nvPr/>
            </p:nvSpPr>
            <p:spPr bwMode="auto">
              <a:xfrm>
                <a:off x="111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59" name="Line 835"/>
              <p:cNvSpPr>
                <a:spLocks noChangeShapeType="1"/>
              </p:cNvSpPr>
              <p:nvPr/>
            </p:nvSpPr>
            <p:spPr bwMode="auto">
              <a:xfrm>
                <a:off x="114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60" name="Line 836"/>
              <p:cNvSpPr>
                <a:spLocks noChangeShapeType="1"/>
              </p:cNvSpPr>
              <p:nvPr/>
            </p:nvSpPr>
            <p:spPr bwMode="auto">
              <a:xfrm>
                <a:off x="116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61" name="Line 837"/>
              <p:cNvSpPr>
                <a:spLocks noChangeShapeType="1"/>
              </p:cNvSpPr>
              <p:nvPr/>
            </p:nvSpPr>
            <p:spPr bwMode="auto">
              <a:xfrm>
                <a:off x="119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62" name="Line 838"/>
              <p:cNvSpPr>
                <a:spLocks noChangeShapeType="1"/>
              </p:cNvSpPr>
              <p:nvPr/>
            </p:nvSpPr>
            <p:spPr bwMode="auto">
              <a:xfrm>
                <a:off x="121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63" name="Line 839"/>
              <p:cNvSpPr>
                <a:spLocks noChangeShapeType="1"/>
              </p:cNvSpPr>
              <p:nvPr/>
            </p:nvSpPr>
            <p:spPr bwMode="auto">
              <a:xfrm>
                <a:off x="124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64" name="Line 840"/>
              <p:cNvSpPr>
                <a:spLocks noChangeShapeType="1"/>
              </p:cNvSpPr>
              <p:nvPr/>
            </p:nvSpPr>
            <p:spPr bwMode="auto">
              <a:xfrm>
                <a:off x="126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65" name="Line 841"/>
              <p:cNvSpPr>
                <a:spLocks noChangeShapeType="1"/>
              </p:cNvSpPr>
              <p:nvPr/>
            </p:nvSpPr>
            <p:spPr bwMode="auto">
              <a:xfrm>
                <a:off x="129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66" name="Line 842"/>
              <p:cNvSpPr>
                <a:spLocks noChangeShapeType="1"/>
              </p:cNvSpPr>
              <p:nvPr/>
            </p:nvSpPr>
            <p:spPr bwMode="auto">
              <a:xfrm>
                <a:off x="131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67" name="Line 843"/>
              <p:cNvSpPr>
                <a:spLocks noChangeShapeType="1"/>
              </p:cNvSpPr>
              <p:nvPr/>
            </p:nvSpPr>
            <p:spPr bwMode="auto">
              <a:xfrm>
                <a:off x="134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68" name="Line 844"/>
              <p:cNvSpPr>
                <a:spLocks noChangeShapeType="1"/>
              </p:cNvSpPr>
              <p:nvPr/>
            </p:nvSpPr>
            <p:spPr bwMode="auto">
              <a:xfrm>
                <a:off x="136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69" name="Line 845"/>
              <p:cNvSpPr>
                <a:spLocks noChangeShapeType="1"/>
              </p:cNvSpPr>
              <p:nvPr/>
            </p:nvSpPr>
            <p:spPr bwMode="auto">
              <a:xfrm>
                <a:off x="139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70" name="Line 846"/>
              <p:cNvSpPr>
                <a:spLocks noChangeShapeType="1"/>
              </p:cNvSpPr>
              <p:nvPr/>
            </p:nvSpPr>
            <p:spPr bwMode="auto">
              <a:xfrm>
                <a:off x="141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71" name="Line 847"/>
              <p:cNvSpPr>
                <a:spLocks noChangeShapeType="1"/>
              </p:cNvSpPr>
              <p:nvPr/>
            </p:nvSpPr>
            <p:spPr bwMode="auto">
              <a:xfrm>
                <a:off x="144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72" name="Line 848"/>
              <p:cNvSpPr>
                <a:spLocks noChangeShapeType="1"/>
              </p:cNvSpPr>
              <p:nvPr/>
            </p:nvSpPr>
            <p:spPr bwMode="auto">
              <a:xfrm>
                <a:off x="146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73" name="Line 849"/>
              <p:cNvSpPr>
                <a:spLocks noChangeShapeType="1"/>
              </p:cNvSpPr>
              <p:nvPr/>
            </p:nvSpPr>
            <p:spPr bwMode="auto">
              <a:xfrm>
                <a:off x="149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74" name="Line 850"/>
              <p:cNvSpPr>
                <a:spLocks noChangeShapeType="1"/>
              </p:cNvSpPr>
              <p:nvPr/>
            </p:nvSpPr>
            <p:spPr bwMode="auto">
              <a:xfrm>
                <a:off x="1519"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75" name="Line 851"/>
              <p:cNvSpPr>
                <a:spLocks noChangeShapeType="1"/>
              </p:cNvSpPr>
              <p:nvPr/>
            </p:nvSpPr>
            <p:spPr bwMode="auto">
              <a:xfrm>
                <a:off x="1544"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76" name="Line 852"/>
              <p:cNvSpPr>
                <a:spLocks noChangeShapeType="1"/>
              </p:cNvSpPr>
              <p:nvPr/>
            </p:nvSpPr>
            <p:spPr bwMode="auto">
              <a:xfrm>
                <a:off x="1569"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77" name="Line 853"/>
              <p:cNvSpPr>
                <a:spLocks noChangeShapeType="1"/>
              </p:cNvSpPr>
              <p:nvPr/>
            </p:nvSpPr>
            <p:spPr bwMode="auto">
              <a:xfrm>
                <a:off x="1594"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78" name="Line 854"/>
              <p:cNvSpPr>
                <a:spLocks noChangeShapeType="1"/>
              </p:cNvSpPr>
              <p:nvPr/>
            </p:nvSpPr>
            <p:spPr bwMode="auto">
              <a:xfrm>
                <a:off x="1619"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79" name="Line 855"/>
              <p:cNvSpPr>
                <a:spLocks noChangeShapeType="1"/>
              </p:cNvSpPr>
              <p:nvPr/>
            </p:nvSpPr>
            <p:spPr bwMode="auto">
              <a:xfrm>
                <a:off x="1644"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80" name="Line 856"/>
              <p:cNvSpPr>
                <a:spLocks noChangeShapeType="1"/>
              </p:cNvSpPr>
              <p:nvPr/>
            </p:nvSpPr>
            <p:spPr bwMode="auto">
              <a:xfrm>
                <a:off x="1669"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81" name="Line 857"/>
              <p:cNvSpPr>
                <a:spLocks noChangeShapeType="1"/>
              </p:cNvSpPr>
              <p:nvPr/>
            </p:nvSpPr>
            <p:spPr bwMode="auto">
              <a:xfrm>
                <a:off x="1694"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82" name="Line 858"/>
              <p:cNvSpPr>
                <a:spLocks noChangeShapeType="1"/>
              </p:cNvSpPr>
              <p:nvPr/>
            </p:nvSpPr>
            <p:spPr bwMode="auto">
              <a:xfrm>
                <a:off x="1719"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83" name="Line 859"/>
              <p:cNvSpPr>
                <a:spLocks noChangeShapeType="1"/>
              </p:cNvSpPr>
              <p:nvPr/>
            </p:nvSpPr>
            <p:spPr bwMode="auto">
              <a:xfrm>
                <a:off x="1744"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84" name="Line 860"/>
              <p:cNvSpPr>
                <a:spLocks noChangeShapeType="1"/>
              </p:cNvSpPr>
              <p:nvPr/>
            </p:nvSpPr>
            <p:spPr bwMode="auto">
              <a:xfrm>
                <a:off x="1769"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85" name="Line 861"/>
              <p:cNvSpPr>
                <a:spLocks noChangeShapeType="1"/>
              </p:cNvSpPr>
              <p:nvPr/>
            </p:nvSpPr>
            <p:spPr bwMode="auto">
              <a:xfrm>
                <a:off x="1794"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86" name="Line 862"/>
              <p:cNvSpPr>
                <a:spLocks noChangeShapeType="1"/>
              </p:cNvSpPr>
              <p:nvPr/>
            </p:nvSpPr>
            <p:spPr bwMode="auto">
              <a:xfrm>
                <a:off x="181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87" name="Line 863"/>
              <p:cNvSpPr>
                <a:spLocks noChangeShapeType="1"/>
              </p:cNvSpPr>
              <p:nvPr/>
            </p:nvSpPr>
            <p:spPr bwMode="auto">
              <a:xfrm>
                <a:off x="184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88" name="Line 864"/>
              <p:cNvSpPr>
                <a:spLocks noChangeShapeType="1"/>
              </p:cNvSpPr>
              <p:nvPr/>
            </p:nvSpPr>
            <p:spPr bwMode="auto">
              <a:xfrm>
                <a:off x="186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89" name="Line 865"/>
              <p:cNvSpPr>
                <a:spLocks noChangeShapeType="1"/>
              </p:cNvSpPr>
              <p:nvPr/>
            </p:nvSpPr>
            <p:spPr bwMode="auto">
              <a:xfrm>
                <a:off x="189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90" name="Line 866"/>
              <p:cNvSpPr>
                <a:spLocks noChangeShapeType="1"/>
              </p:cNvSpPr>
              <p:nvPr/>
            </p:nvSpPr>
            <p:spPr bwMode="auto">
              <a:xfrm>
                <a:off x="191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91" name="Line 867"/>
              <p:cNvSpPr>
                <a:spLocks noChangeShapeType="1"/>
              </p:cNvSpPr>
              <p:nvPr/>
            </p:nvSpPr>
            <p:spPr bwMode="auto">
              <a:xfrm>
                <a:off x="194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92" name="Line 868"/>
              <p:cNvSpPr>
                <a:spLocks noChangeShapeType="1"/>
              </p:cNvSpPr>
              <p:nvPr/>
            </p:nvSpPr>
            <p:spPr bwMode="auto">
              <a:xfrm>
                <a:off x="196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93" name="Line 869"/>
              <p:cNvSpPr>
                <a:spLocks noChangeShapeType="1"/>
              </p:cNvSpPr>
              <p:nvPr/>
            </p:nvSpPr>
            <p:spPr bwMode="auto">
              <a:xfrm>
                <a:off x="199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94" name="Line 870"/>
              <p:cNvSpPr>
                <a:spLocks noChangeShapeType="1"/>
              </p:cNvSpPr>
              <p:nvPr/>
            </p:nvSpPr>
            <p:spPr bwMode="auto">
              <a:xfrm>
                <a:off x="201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95" name="Line 871"/>
              <p:cNvSpPr>
                <a:spLocks noChangeShapeType="1"/>
              </p:cNvSpPr>
              <p:nvPr/>
            </p:nvSpPr>
            <p:spPr bwMode="auto">
              <a:xfrm>
                <a:off x="204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96" name="Line 872"/>
              <p:cNvSpPr>
                <a:spLocks noChangeShapeType="1"/>
              </p:cNvSpPr>
              <p:nvPr/>
            </p:nvSpPr>
            <p:spPr bwMode="auto">
              <a:xfrm>
                <a:off x="206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97" name="Line 873"/>
              <p:cNvSpPr>
                <a:spLocks noChangeShapeType="1"/>
              </p:cNvSpPr>
              <p:nvPr/>
            </p:nvSpPr>
            <p:spPr bwMode="auto">
              <a:xfrm>
                <a:off x="209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98" name="Line 874"/>
              <p:cNvSpPr>
                <a:spLocks noChangeShapeType="1"/>
              </p:cNvSpPr>
              <p:nvPr/>
            </p:nvSpPr>
            <p:spPr bwMode="auto">
              <a:xfrm>
                <a:off x="211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899" name="Line 875"/>
              <p:cNvSpPr>
                <a:spLocks noChangeShapeType="1"/>
              </p:cNvSpPr>
              <p:nvPr/>
            </p:nvSpPr>
            <p:spPr bwMode="auto">
              <a:xfrm>
                <a:off x="214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00" name="Line 876"/>
              <p:cNvSpPr>
                <a:spLocks noChangeShapeType="1"/>
              </p:cNvSpPr>
              <p:nvPr/>
            </p:nvSpPr>
            <p:spPr bwMode="auto">
              <a:xfrm>
                <a:off x="216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01" name="Line 877"/>
              <p:cNvSpPr>
                <a:spLocks noChangeShapeType="1"/>
              </p:cNvSpPr>
              <p:nvPr/>
            </p:nvSpPr>
            <p:spPr bwMode="auto">
              <a:xfrm>
                <a:off x="219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02" name="Line 878"/>
              <p:cNvSpPr>
                <a:spLocks noChangeShapeType="1"/>
              </p:cNvSpPr>
              <p:nvPr/>
            </p:nvSpPr>
            <p:spPr bwMode="auto">
              <a:xfrm>
                <a:off x="221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03" name="Line 879"/>
              <p:cNvSpPr>
                <a:spLocks noChangeShapeType="1"/>
              </p:cNvSpPr>
              <p:nvPr/>
            </p:nvSpPr>
            <p:spPr bwMode="auto">
              <a:xfrm>
                <a:off x="224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04" name="Line 880"/>
              <p:cNvSpPr>
                <a:spLocks noChangeShapeType="1"/>
              </p:cNvSpPr>
              <p:nvPr/>
            </p:nvSpPr>
            <p:spPr bwMode="auto">
              <a:xfrm>
                <a:off x="226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05" name="Line 881"/>
              <p:cNvSpPr>
                <a:spLocks noChangeShapeType="1"/>
              </p:cNvSpPr>
              <p:nvPr/>
            </p:nvSpPr>
            <p:spPr bwMode="auto">
              <a:xfrm>
                <a:off x="229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06" name="Line 882"/>
              <p:cNvSpPr>
                <a:spLocks noChangeShapeType="1"/>
              </p:cNvSpPr>
              <p:nvPr/>
            </p:nvSpPr>
            <p:spPr bwMode="auto">
              <a:xfrm>
                <a:off x="231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07" name="Line 883"/>
              <p:cNvSpPr>
                <a:spLocks noChangeShapeType="1"/>
              </p:cNvSpPr>
              <p:nvPr/>
            </p:nvSpPr>
            <p:spPr bwMode="auto">
              <a:xfrm>
                <a:off x="234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08" name="Line 884"/>
              <p:cNvSpPr>
                <a:spLocks noChangeShapeType="1"/>
              </p:cNvSpPr>
              <p:nvPr/>
            </p:nvSpPr>
            <p:spPr bwMode="auto">
              <a:xfrm>
                <a:off x="236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09" name="Line 885"/>
              <p:cNvSpPr>
                <a:spLocks noChangeShapeType="1"/>
              </p:cNvSpPr>
              <p:nvPr/>
            </p:nvSpPr>
            <p:spPr bwMode="auto">
              <a:xfrm>
                <a:off x="239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10" name="Line 886"/>
              <p:cNvSpPr>
                <a:spLocks noChangeShapeType="1"/>
              </p:cNvSpPr>
              <p:nvPr/>
            </p:nvSpPr>
            <p:spPr bwMode="auto">
              <a:xfrm>
                <a:off x="241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11" name="Line 887"/>
              <p:cNvSpPr>
                <a:spLocks noChangeShapeType="1"/>
              </p:cNvSpPr>
              <p:nvPr/>
            </p:nvSpPr>
            <p:spPr bwMode="auto">
              <a:xfrm>
                <a:off x="244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12" name="Line 888"/>
              <p:cNvSpPr>
                <a:spLocks noChangeShapeType="1"/>
              </p:cNvSpPr>
              <p:nvPr/>
            </p:nvSpPr>
            <p:spPr bwMode="auto">
              <a:xfrm>
                <a:off x="246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13" name="Line 889"/>
              <p:cNvSpPr>
                <a:spLocks noChangeShapeType="1"/>
              </p:cNvSpPr>
              <p:nvPr/>
            </p:nvSpPr>
            <p:spPr bwMode="auto">
              <a:xfrm>
                <a:off x="249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14" name="Line 890"/>
              <p:cNvSpPr>
                <a:spLocks noChangeShapeType="1"/>
              </p:cNvSpPr>
              <p:nvPr/>
            </p:nvSpPr>
            <p:spPr bwMode="auto">
              <a:xfrm>
                <a:off x="251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15" name="Line 891"/>
              <p:cNvSpPr>
                <a:spLocks noChangeShapeType="1"/>
              </p:cNvSpPr>
              <p:nvPr/>
            </p:nvSpPr>
            <p:spPr bwMode="auto">
              <a:xfrm>
                <a:off x="254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16" name="Line 892"/>
              <p:cNvSpPr>
                <a:spLocks noChangeShapeType="1"/>
              </p:cNvSpPr>
              <p:nvPr/>
            </p:nvSpPr>
            <p:spPr bwMode="auto">
              <a:xfrm>
                <a:off x="256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17" name="Line 893"/>
              <p:cNvSpPr>
                <a:spLocks noChangeShapeType="1"/>
              </p:cNvSpPr>
              <p:nvPr/>
            </p:nvSpPr>
            <p:spPr bwMode="auto">
              <a:xfrm>
                <a:off x="259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18" name="Line 894"/>
              <p:cNvSpPr>
                <a:spLocks noChangeShapeType="1"/>
              </p:cNvSpPr>
              <p:nvPr/>
            </p:nvSpPr>
            <p:spPr bwMode="auto">
              <a:xfrm>
                <a:off x="261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19" name="Line 895"/>
              <p:cNvSpPr>
                <a:spLocks noChangeShapeType="1"/>
              </p:cNvSpPr>
              <p:nvPr/>
            </p:nvSpPr>
            <p:spPr bwMode="auto">
              <a:xfrm>
                <a:off x="2643"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20" name="Line 896"/>
              <p:cNvSpPr>
                <a:spLocks noChangeShapeType="1"/>
              </p:cNvSpPr>
              <p:nvPr/>
            </p:nvSpPr>
            <p:spPr bwMode="auto">
              <a:xfrm>
                <a:off x="2668"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21" name="Line 897"/>
              <p:cNvSpPr>
                <a:spLocks noChangeShapeType="1"/>
              </p:cNvSpPr>
              <p:nvPr/>
            </p:nvSpPr>
            <p:spPr bwMode="auto">
              <a:xfrm>
                <a:off x="2693"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22" name="Line 898"/>
              <p:cNvSpPr>
                <a:spLocks noChangeShapeType="1"/>
              </p:cNvSpPr>
              <p:nvPr/>
            </p:nvSpPr>
            <p:spPr bwMode="auto">
              <a:xfrm>
                <a:off x="2718"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23" name="Line 899"/>
              <p:cNvSpPr>
                <a:spLocks noChangeShapeType="1"/>
              </p:cNvSpPr>
              <p:nvPr/>
            </p:nvSpPr>
            <p:spPr bwMode="auto">
              <a:xfrm>
                <a:off x="2743"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24" name="Line 900"/>
              <p:cNvSpPr>
                <a:spLocks noChangeShapeType="1"/>
              </p:cNvSpPr>
              <p:nvPr/>
            </p:nvSpPr>
            <p:spPr bwMode="auto">
              <a:xfrm>
                <a:off x="2768"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25" name="Line 901"/>
              <p:cNvSpPr>
                <a:spLocks noChangeShapeType="1"/>
              </p:cNvSpPr>
              <p:nvPr/>
            </p:nvSpPr>
            <p:spPr bwMode="auto">
              <a:xfrm>
                <a:off x="2793"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26" name="Line 902"/>
              <p:cNvSpPr>
                <a:spLocks noChangeShapeType="1"/>
              </p:cNvSpPr>
              <p:nvPr/>
            </p:nvSpPr>
            <p:spPr bwMode="auto">
              <a:xfrm>
                <a:off x="2818"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27" name="Line 903"/>
              <p:cNvSpPr>
                <a:spLocks noChangeShapeType="1"/>
              </p:cNvSpPr>
              <p:nvPr/>
            </p:nvSpPr>
            <p:spPr bwMode="auto">
              <a:xfrm>
                <a:off x="2843"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28" name="Line 904"/>
              <p:cNvSpPr>
                <a:spLocks noChangeShapeType="1"/>
              </p:cNvSpPr>
              <p:nvPr/>
            </p:nvSpPr>
            <p:spPr bwMode="auto">
              <a:xfrm>
                <a:off x="2868"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29" name="Line 905"/>
              <p:cNvSpPr>
                <a:spLocks noChangeShapeType="1"/>
              </p:cNvSpPr>
              <p:nvPr/>
            </p:nvSpPr>
            <p:spPr bwMode="auto">
              <a:xfrm>
                <a:off x="2893"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30" name="Line 906"/>
              <p:cNvSpPr>
                <a:spLocks noChangeShapeType="1"/>
              </p:cNvSpPr>
              <p:nvPr/>
            </p:nvSpPr>
            <p:spPr bwMode="auto">
              <a:xfrm>
                <a:off x="2918"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31" name="Line 907"/>
              <p:cNvSpPr>
                <a:spLocks noChangeShapeType="1"/>
              </p:cNvSpPr>
              <p:nvPr/>
            </p:nvSpPr>
            <p:spPr bwMode="auto">
              <a:xfrm>
                <a:off x="2943" y="2473"/>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32" name="Line 908"/>
              <p:cNvSpPr>
                <a:spLocks noChangeShapeType="1"/>
              </p:cNvSpPr>
              <p:nvPr/>
            </p:nvSpPr>
            <p:spPr bwMode="auto">
              <a:xfrm>
                <a:off x="2967"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33" name="Line 909"/>
              <p:cNvSpPr>
                <a:spLocks noChangeShapeType="1"/>
              </p:cNvSpPr>
              <p:nvPr/>
            </p:nvSpPr>
            <p:spPr bwMode="auto">
              <a:xfrm>
                <a:off x="2992"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34" name="Line 910"/>
              <p:cNvSpPr>
                <a:spLocks noChangeShapeType="1"/>
              </p:cNvSpPr>
              <p:nvPr/>
            </p:nvSpPr>
            <p:spPr bwMode="auto">
              <a:xfrm>
                <a:off x="3017"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35" name="Line 911"/>
              <p:cNvSpPr>
                <a:spLocks noChangeShapeType="1"/>
              </p:cNvSpPr>
              <p:nvPr/>
            </p:nvSpPr>
            <p:spPr bwMode="auto">
              <a:xfrm>
                <a:off x="3042" y="2473"/>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36" name="Line 912"/>
              <p:cNvSpPr>
                <a:spLocks noChangeShapeType="1"/>
              </p:cNvSpPr>
              <p:nvPr/>
            </p:nvSpPr>
            <p:spPr bwMode="auto">
              <a:xfrm>
                <a:off x="570"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37" name="Line 913"/>
              <p:cNvSpPr>
                <a:spLocks noChangeShapeType="1"/>
              </p:cNvSpPr>
              <p:nvPr/>
            </p:nvSpPr>
            <p:spPr bwMode="auto">
              <a:xfrm>
                <a:off x="595"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38" name="Line 914"/>
              <p:cNvSpPr>
                <a:spLocks noChangeShapeType="1"/>
              </p:cNvSpPr>
              <p:nvPr/>
            </p:nvSpPr>
            <p:spPr bwMode="auto">
              <a:xfrm>
                <a:off x="620"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39" name="Line 915"/>
              <p:cNvSpPr>
                <a:spLocks noChangeShapeType="1"/>
              </p:cNvSpPr>
              <p:nvPr/>
            </p:nvSpPr>
            <p:spPr bwMode="auto">
              <a:xfrm>
                <a:off x="645"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40" name="Line 916"/>
              <p:cNvSpPr>
                <a:spLocks noChangeShapeType="1"/>
              </p:cNvSpPr>
              <p:nvPr/>
            </p:nvSpPr>
            <p:spPr bwMode="auto">
              <a:xfrm>
                <a:off x="670"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41" name="Line 917"/>
              <p:cNvSpPr>
                <a:spLocks noChangeShapeType="1"/>
              </p:cNvSpPr>
              <p:nvPr/>
            </p:nvSpPr>
            <p:spPr bwMode="auto">
              <a:xfrm>
                <a:off x="69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42" name="Line 918"/>
              <p:cNvSpPr>
                <a:spLocks noChangeShapeType="1"/>
              </p:cNvSpPr>
              <p:nvPr/>
            </p:nvSpPr>
            <p:spPr bwMode="auto">
              <a:xfrm>
                <a:off x="71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43" name="Line 919"/>
              <p:cNvSpPr>
                <a:spLocks noChangeShapeType="1"/>
              </p:cNvSpPr>
              <p:nvPr/>
            </p:nvSpPr>
            <p:spPr bwMode="auto">
              <a:xfrm>
                <a:off x="74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44" name="Line 920"/>
              <p:cNvSpPr>
                <a:spLocks noChangeShapeType="1"/>
              </p:cNvSpPr>
              <p:nvPr/>
            </p:nvSpPr>
            <p:spPr bwMode="auto">
              <a:xfrm>
                <a:off x="76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45" name="Line 921"/>
              <p:cNvSpPr>
                <a:spLocks noChangeShapeType="1"/>
              </p:cNvSpPr>
              <p:nvPr/>
            </p:nvSpPr>
            <p:spPr bwMode="auto">
              <a:xfrm>
                <a:off x="79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46" name="Line 922"/>
              <p:cNvSpPr>
                <a:spLocks noChangeShapeType="1"/>
              </p:cNvSpPr>
              <p:nvPr/>
            </p:nvSpPr>
            <p:spPr bwMode="auto">
              <a:xfrm>
                <a:off x="81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47" name="Line 923"/>
              <p:cNvSpPr>
                <a:spLocks noChangeShapeType="1"/>
              </p:cNvSpPr>
              <p:nvPr/>
            </p:nvSpPr>
            <p:spPr bwMode="auto">
              <a:xfrm>
                <a:off x="84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48" name="Line 924"/>
              <p:cNvSpPr>
                <a:spLocks noChangeShapeType="1"/>
              </p:cNvSpPr>
              <p:nvPr/>
            </p:nvSpPr>
            <p:spPr bwMode="auto">
              <a:xfrm>
                <a:off x="86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49" name="Line 925"/>
              <p:cNvSpPr>
                <a:spLocks noChangeShapeType="1"/>
              </p:cNvSpPr>
              <p:nvPr/>
            </p:nvSpPr>
            <p:spPr bwMode="auto">
              <a:xfrm>
                <a:off x="89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50" name="Line 926"/>
              <p:cNvSpPr>
                <a:spLocks noChangeShapeType="1"/>
              </p:cNvSpPr>
              <p:nvPr/>
            </p:nvSpPr>
            <p:spPr bwMode="auto">
              <a:xfrm>
                <a:off x="91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51" name="Line 927"/>
              <p:cNvSpPr>
                <a:spLocks noChangeShapeType="1"/>
              </p:cNvSpPr>
              <p:nvPr/>
            </p:nvSpPr>
            <p:spPr bwMode="auto">
              <a:xfrm>
                <a:off x="94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52" name="Line 928"/>
              <p:cNvSpPr>
                <a:spLocks noChangeShapeType="1"/>
              </p:cNvSpPr>
              <p:nvPr/>
            </p:nvSpPr>
            <p:spPr bwMode="auto">
              <a:xfrm>
                <a:off x="96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53" name="Line 929"/>
              <p:cNvSpPr>
                <a:spLocks noChangeShapeType="1"/>
              </p:cNvSpPr>
              <p:nvPr/>
            </p:nvSpPr>
            <p:spPr bwMode="auto">
              <a:xfrm>
                <a:off x="99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54" name="Line 930"/>
              <p:cNvSpPr>
                <a:spLocks noChangeShapeType="1"/>
              </p:cNvSpPr>
              <p:nvPr/>
            </p:nvSpPr>
            <p:spPr bwMode="auto">
              <a:xfrm>
                <a:off x="101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55" name="Line 931"/>
              <p:cNvSpPr>
                <a:spLocks noChangeShapeType="1"/>
              </p:cNvSpPr>
              <p:nvPr/>
            </p:nvSpPr>
            <p:spPr bwMode="auto">
              <a:xfrm>
                <a:off x="104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56" name="Line 932"/>
              <p:cNvSpPr>
                <a:spLocks noChangeShapeType="1"/>
              </p:cNvSpPr>
              <p:nvPr/>
            </p:nvSpPr>
            <p:spPr bwMode="auto">
              <a:xfrm>
                <a:off x="106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57" name="Line 933"/>
              <p:cNvSpPr>
                <a:spLocks noChangeShapeType="1"/>
              </p:cNvSpPr>
              <p:nvPr/>
            </p:nvSpPr>
            <p:spPr bwMode="auto">
              <a:xfrm>
                <a:off x="109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58" name="Line 934"/>
              <p:cNvSpPr>
                <a:spLocks noChangeShapeType="1"/>
              </p:cNvSpPr>
              <p:nvPr/>
            </p:nvSpPr>
            <p:spPr bwMode="auto">
              <a:xfrm>
                <a:off x="111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59" name="Line 935"/>
              <p:cNvSpPr>
                <a:spLocks noChangeShapeType="1"/>
              </p:cNvSpPr>
              <p:nvPr/>
            </p:nvSpPr>
            <p:spPr bwMode="auto">
              <a:xfrm>
                <a:off x="114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60" name="Line 936"/>
              <p:cNvSpPr>
                <a:spLocks noChangeShapeType="1"/>
              </p:cNvSpPr>
              <p:nvPr/>
            </p:nvSpPr>
            <p:spPr bwMode="auto">
              <a:xfrm>
                <a:off x="116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61" name="Line 937"/>
              <p:cNvSpPr>
                <a:spLocks noChangeShapeType="1"/>
              </p:cNvSpPr>
              <p:nvPr/>
            </p:nvSpPr>
            <p:spPr bwMode="auto">
              <a:xfrm>
                <a:off x="119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62" name="Line 938"/>
              <p:cNvSpPr>
                <a:spLocks noChangeShapeType="1"/>
              </p:cNvSpPr>
              <p:nvPr/>
            </p:nvSpPr>
            <p:spPr bwMode="auto">
              <a:xfrm>
                <a:off x="121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63" name="Line 939"/>
              <p:cNvSpPr>
                <a:spLocks noChangeShapeType="1"/>
              </p:cNvSpPr>
              <p:nvPr/>
            </p:nvSpPr>
            <p:spPr bwMode="auto">
              <a:xfrm>
                <a:off x="124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64" name="Line 940"/>
              <p:cNvSpPr>
                <a:spLocks noChangeShapeType="1"/>
              </p:cNvSpPr>
              <p:nvPr/>
            </p:nvSpPr>
            <p:spPr bwMode="auto">
              <a:xfrm>
                <a:off x="126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65" name="Line 941"/>
              <p:cNvSpPr>
                <a:spLocks noChangeShapeType="1"/>
              </p:cNvSpPr>
              <p:nvPr/>
            </p:nvSpPr>
            <p:spPr bwMode="auto">
              <a:xfrm>
                <a:off x="129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66" name="Line 942"/>
              <p:cNvSpPr>
                <a:spLocks noChangeShapeType="1"/>
              </p:cNvSpPr>
              <p:nvPr/>
            </p:nvSpPr>
            <p:spPr bwMode="auto">
              <a:xfrm>
                <a:off x="131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67" name="Line 943"/>
              <p:cNvSpPr>
                <a:spLocks noChangeShapeType="1"/>
              </p:cNvSpPr>
              <p:nvPr/>
            </p:nvSpPr>
            <p:spPr bwMode="auto">
              <a:xfrm>
                <a:off x="134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68" name="Line 944"/>
              <p:cNvSpPr>
                <a:spLocks noChangeShapeType="1"/>
              </p:cNvSpPr>
              <p:nvPr/>
            </p:nvSpPr>
            <p:spPr bwMode="auto">
              <a:xfrm>
                <a:off x="136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69" name="Line 945"/>
              <p:cNvSpPr>
                <a:spLocks noChangeShapeType="1"/>
              </p:cNvSpPr>
              <p:nvPr/>
            </p:nvSpPr>
            <p:spPr bwMode="auto">
              <a:xfrm>
                <a:off x="139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70" name="Line 946"/>
              <p:cNvSpPr>
                <a:spLocks noChangeShapeType="1"/>
              </p:cNvSpPr>
              <p:nvPr/>
            </p:nvSpPr>
            <p:spPr bwMode="auto">
              <a:xfrm>
                <a:off x="141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71" name="Line 947"/>
              <p:cNvSpPr>
                <a:spLocks noChangeShapeType="1"/>
              </p:cNvSpPr>
              <p:nvPr/>
            </p:nvSpPr>
            <p:spPr bwMode="auto">
              <a:xfrm>
                <a:off x="144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72" name="Line 948"/>
              <p:cNvSpPr>
                <a:spLocks noChangeShapeType="1"/>
              </p:cNvSpPr>
              <p:nvPr/>
            </p:nvSpPr>
            <p:spPr bwMode="auto">
              <a:xfrm>
                <a:off x="146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73" name="Line 949"/>
              <p:cNvSpPr>
                <a:spLocks noChangeShapeType="1"/>
              </p:cNvSpPr>
              <p:nvPr/>
            </p:nvSpPr>
            <p:spPr bwMode="auto">
              <a:xfrm>
                <a:off x="149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74" name="Line 950"/>
              <p:cNvSpPr>
                <a:spLocks noChangeShapeType="1"/>
              </p:cNvSpPr>
              <p:nvPr/>
            </p:nvSpPr>
            <p:spPr bwMode="auto">
              <a:xfrm>
                <a:off x="1519"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75" name="Line 951"/>
              <p:cNvSpPr>
                <a:spLocks noChangeShapeType="1"/>
              </p:cNvSpPr>
              <p:nvPr/>
            </p:nvSpPr>
            <p:spPr bwMode="auto">
              <a:xfrm>
                <a:off x="1544"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76" name="Line 952"/>
              <p:cNvSpPr>
                <a:spLocks noChangeShapeType="1"/>
              </p:cNvSpPr>
              <p:nvPr/>
            </p:nvSpPr>
            <p:spPr bwMode="auto">
              <a:xfrm>
                <a:off x="1569"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77" name="Line 953"/>
              <p:cNvSpPr>
                <a:spLocks noChangeShapeType="1"/>
              </p:cNvSpPr>
              <p:nvPr/>
            </p:nvSpPr>
            <p:spPr bwMode="auto">
              <a:xfrm>
                <a:off x="1594"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78" name="Line 954"/>
              <p:cNvSpPr>
                <a:spLocks noChangeShapeType="1"/>
              </p:cNvSpPr>
              <p:nvPr/>
            </p:nvSpPr>
            <p:spPr bwMode="auto">
              <a:xfrm>
                <a:off x="1619"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79" name="Line 955"/>
              <p:cNvSpPr>
                <a:spLocks noChangeShapeType="1"/>
              </p:cNvSpPr>
              <p:nvPr/>
            </p:nvSpPr>
            <p:spPr bwMode="auto">
              <a:xfrm>
                <a:off x="1644"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80" name="Line 956"/>
              <p:cNvSpPr>
                <a:spLocks noChangeShapeType="1"/>
              </p:cNvSpPr>
              <p:nvPr/>
            </p:nvSpPr>
            <p:spPr bwMode="auto">
              <a:xfrm>
                <a:off x="1669"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81" name="Line 957"/>
              <p:cNvSpPr>
                <a:spLocks noChangeShapeType="1"/>
              </p:cNvSpPr>
              <p:nvPr/>
            </p:nvSpPr>
            <p:spPr bwMode="auto">
              <a:xfrm>
                <a:off x="1694"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82" name="Line 958"/>
              <p:cNvSpPr>
                <a:spLocks noChangeShapeType="1"/>
              </p:cNvSpPr>
              <p:nvPr/>
            </p:nvSpPr>
            <p:spPr bwMode="auto">
              <a:xfrm>
                <a:off x="1719"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83" name="Line 959"/>
              <p:cNvSpPr>
                <a:spLocks noChangeShapeType="1"/>
              </p:cNvSpPr>
              <p:nvPr/>
            </p:nvSpPr>
            <p:spPr bwMode="auto">
              <a:xfrm>
                <a:off x="1744"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84" name="Line 960"/>
              <p:cNvSpPr>
                <a:spLocks noChangeShapeType="1"/>
              </p:cNvSpPr>
              <p:nvPr/>
            </p:nvSpPr>
            <p:spPr bwMode="auto">
              <a:xfrm>
                <a:off x="1769"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85" name="Line 961"/>
              <p:cNvSpPr>
                <a:spLocks noChangeShapeType="1"/>
              </p:cNvSpPr>
              <p:nvPr/>
            </p:nvSpPr>
            <p:spPr bwMode="auto">
              <a:xfrm>
                <a:off x="1794"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86" name="Line 962"/>
              <p:cNvSpPr>
                <a:spLocks noChangeShapeType="1"/>
              </p:cNvSpPr>
              <p:nvPr/>
            </p:nvSpPr>
            <p:spPr bwMode="auto">
              <a:xfrm>
                <a:off x="181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87" name="Line 963"/>
              <p:cNvSpPr>
                <a:spLocks noChangeShapeType="1"/>
              </p:cNvSpPr>
              <p:nvPr/>
            </p:nvSpPr>
            <p:spPr bwMode="auto">
              <a:xfrm>
                <a:off x="184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88" name="Line 964"/>
              <p:cNvSpPr>
                <a:spLocks noChangeShapeType="1"/>
              </p:cNvSpPr>
              <p:nvPr/>
            </p:nvSpPr>
            <p:spPr bwMode="auto">
              <a:xfrm>
                <a:off x="186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89" name="Line 965"/>
              <p:cNvSpPr>
                <a:spLocks noChangeShapeType="1"/>
              </p:cNvSpPr>
              <p:nvPr/>
            </p:nvSpPr>
            <p:spPr bwMode="auto">
              <a:xfrm>
                <a:off x="189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90" name="Line 966"/>
              <p:cNvSpPr>
                <a:spLocks noChangeShapeType="1"/>
              </p:cNvSpPr>
              <p:nvPr/>
            </p:nvSpPr>
            <p:spPr bwMode="auto">
              <a:xfrm>
                <a:off x="191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91" name="Line 967"/>
              <p:cNvSpPr>
                <a:spLocks noChangeShapeType="1"/>
              </p:cNvSpPr>
              <p:nvPr/>
            </p:nvSpPr>
            <p:spPr bwMode="auto">
              <a:xfrm>
                <a:off x="194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92" name="Line 968"/>
              <p:cNvSpPr>
                <a:spLocks noChangeShapeType="1"/>
              </p:cNvSpPr>
              <p:nvPr/>
            </p:nvSpPr>
            <p:spPr bwMode="auto">
              <a:xfrm>
                <a:off x="196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93" name="Line 969"/>
              <p:cNvSpPr>
                <a:spLocks noChangeShapeType="1"/>
              </p:cNvSpPr>
              <p:nvPr/>
            </p:nvSpPr>
            <p:spPr bwMode="auto">
              <a:xfrm>
                <a:off x="199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94" name="Line 970"/>
              <p:cNvSpPr>
                <a:spLocks noChangeShapeType="1"/>
              </p:cNvSpPr>
              <p:nvPr/>
            </p:nvSpPr>
            <p:spPr bwMode="auto">
              <a:xfrm>
                <a:off x="201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95" name="Line 971"/>
              <p:cNvSpPr>
                <a:spLocks noChangeShapeType="1"/>
              </p:cNvSpPr>
              <p:nvPr/>
            </p:nvSpPr>
            <p:spPr bwMode="auto">
              <a:xfrm>
                <a:off x="204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96" name="Line 972"/>
              <p:cNvSpPr>
                <a:spLocks noChangeShapeType="1"/>
              </p:cNvSpPr>
              <p:nvPr/>
            </p:nvSpPr>
            <p:spPr bwMode="auto">
              <a:xfrm>
                <a:off x="206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97" name="Line 973"/>
              <p:cNvSpPr>
                <a:spLocks noChangeShapeType="1"/>
              </p:cNvSpPr>
              <p:nvPr/>
            </p:nvSpPr>
            <p:spPr bwMode="auto">
              <a:xfrm>
                <a:off x="209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98" name="Line 974"/>
              <p:cNvSpPr>
                <a:spLocks noChangeShapeType="1"/>
              </p:cNvSpPr>
              <p:nvPr/>
            </p:nvSpPr>
            <p:spPr bwMode="auto">
              <a:xfrm>
                <a:off x="211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999" name="Line 975"/>
              <p:cNvSpPr>
                <a:spLocks noChangeShapeType="1"/>
              </p:cNvSpPr>
              <p:nvPr/>
            </p:nvSpPr>
            <p:spPr bwMode="auto">
              <a:xfrm>
                <a:off x="214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00" name="Line 976"/>
              <p:cNvSpPr>
                <a:spLocks noChangeShapeType="1"/>
              </p:cNvSpPr>
              <p:nvPr/>
            </p:nvSpPr>
            <p:spPr bwMode="auto">
              <a:xfrm>
                <a:off x="216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01" name="Line 977"/>
              <p:cNvSpPr>
                <a:spLocks noChangeShapeType="1"/>
              </p:cNvSpPr>
              <p:nvPr/>
            </p:nvSpPr>
            <p:spPr bwMode="auto">
              <a:xfrm>
                <a:off x="219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02" name="Line 978"/>
              <p:cNvSpPr>
                <a:spLocks noChangeShapeType="1"/>
              </p:cNvSpPr>
              <p:nvPr/>
            </p:nvSpPr>
            <p:spPr bwMode="auto">
              <a:xfrm>
                <a:off x="221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03" name="Line 979"/>
              <p:cNvSpPr>
                <a:spLocks noChangeShapeType="1"/>
              </p:cNvSpPr>
              <p:nvPr/>
            </p:nvSpPr>
            <p:spPr bwMode="auto">
              <a:xfrm>
                <a:off x="224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04" name="Line 980"/>
              <p:cNvSpPr>
                <a:spLocks noChangeShapeType="1"/>
              </p:cNvSpPr>
              <p:nvPr/>
            </p:nvSpPr>
            <p:spPr bwMode="auto">
              <a:xfrm>
                <a:off x="226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05" name="Line 981"/>
              <p:cNvSpPr>
                <a:spLocks noChangeShapeType="1"/>
              </p:cNvSpPr>
              <p:nvPr/>
            </p:nvSpPr>
            <p:spPr bwMode="auto">
              <a:xfrm>
                <a:off x="229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06" name="Line 982"/>
              <p:cNvSpPr>
                <a:spLocks noChangeShapeType="1"/>
              </p:cNvSpPr>
              <p:nvPr/>
            </p:nvSpPr>
            <p:spPr bwMode="auto">
              <a:xfrm>
                <a:off x="231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07" name="Line 983"/>
              <p:cNvSpPr>
                <a:spLocks noChangeShapeType="1"/>
              </p:cNvSpPr>
              <p:nvPr/>
            </p:nvSpPr>
            <p:spPr bwMode="auto">
              <a:xfrm>
                <a:off x="234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08" name="Line 984"/>
              <p:cNvSpPr>
                <a:spLocks noChangeShapeType="1"/>
              </p:cNvSpPr>
              <p:nvPr/>
            </p:nvSpPr>
            <p:spPr bwMode="auto">
              <a:xfrm>
                <a:off x="236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09" name="Line 985"/>
              <p:cNvSpPr>
                <a:spLocks noChangeShapeType="1"/>
              </p:cNvSpPr>
              <p:nvPr/>
            </p:nvSpPr>
            <p:spPr bwMode="auto">
              <a:xfrm>
                <a:off x="239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10" name="Line 986"/>
              <p:cNvSpPr>
                <a:spLocks noChangeShapeType="1"/>
              </p:cNvSpPr>
              <p:nvPr/>
            </p:nvSpPr>
            <p:spPr bwMode="auto">
              <a:xfrm>
                <a:off x="241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11" name="Line 987"/>
              <p:cNvSpPr>
                <a:spLocks noChangeShapeType="1"/>
              </p:cNvSpPr>
              <p:nvPr/>
            </p:nvSpPr>
            <p:spPr bwMode="auto">
              <a:xfrm>
                <a:off x="244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12" name="Line 988"/>
              <p:cNvSpPr>
                <a:spLocks noChangeShapeType="1"/>
              </p:cNvSpPr>
              <p:nvPr/>
            </p:nvSpPr>
            <p:spPr bwMode="auto">
              <a:xfrm>
                <a:off x="246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13" name="Line 989"/>
              <p:cNvSpPr>
                <a:spLocks noChangeShapeType="1"/>
              </p:cNvSpPr>
              <p:nvPr/>
            </p:nvSpPr>
            <p:spPr bwMode="auto">
              <a:xfrm>
                <a:off x="249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14" name="Line 990"/>
              <p:cNvSpPr>
                <a:spLocks noChangeShapeType="1"/>
              </p:cNvSpPr>
              <p:nvPr/>
            </p:nvSpPr>
            <p:spPr bwMode="auto">
              <a:xfrm>
                <a:off x="251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15" name="Line 991"/>
              <p:cNvSpPr>
                <a:spLocks noChangeShapeType="1"/>
              </p:cNvSpPr>
              <p:nvPr/>
            </p:nvSpPr>
            <p:spPr bwMode="auto">
              <a:xfrm>
                <a:off x="254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16" name="Line 992"/>
              <p:cNvSpPr>
                <a:spLocks noChangeShapeType="1"/>
              </p:cNvSpPr>
              <p:nvPr/>
            </p:nvSpPr>
            <p:spPr bwMode="auto">
              <a:xfrm>
                <a:off x="256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17" name="Line 993"/>
              <p:cNvSpPr>
                <a:spLocks noChangeShapeType="1"/>
              </p:cNvSpPr>
              <p:nvPr/>
            </p:nvSpPr>
            <p:spPr bwMode="auto">
              <a:xfrm>
                <a:off x="259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18" name="Line 994"/>
              <p:cNvSpPr>
                <a:spLocks noChangeShapeType="1"/>
              </p:cNvSpPr>
              <p:nvPr/>
            </p:nvSpPr>
            <p:spPr bwMode="auto">
              <a:xfrm>
                <a:off x="261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19" name="Line 995"/>
              <p:cNvSpPr>
                <a:spLocks noChangeShapeType="1"/>
              </p:cNvSpPr>
              <p:nvPr/>
            </p:nvSpPr>
            <p:spPr bwMode="auto">
              <a:xfrm>
                <a:off x="2643"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20" name="Line 996"/>
              <p:cNvSpPr>
                <a:spLocks noChangeShapeType="1"/>
              </p:cNvSpPr>
              <p:nvPr/>
            </p:nvSpPr>
            <p:spPr bwMode="auto">
              <a:xfrm>
                <a:off x="2668"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21" name="Line 997"/>
              <p:cNvSpPr>
                <a:spLocks noChangeShapeType="1"/>
              </p:cNvSpPr>
              <p:nvPr/>
            </p:nvSpPr>
            <p:spPr bwMode="auto">
              <a:xfrm>
                <a:off x="2693"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22" name="Line 998"/>
              <p:cNvSpPr>
                <a:spLocks noChangeShapeType="1"/>
              </p:cNvSpPr>
              <p:nvPr/>
            </p:nvSpPr>
            <p:spPr bwMode="auto">
              <a:xfrm>
                <a:off x="2718"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23" name="Line 999"/>
              <p:cNvSpPr>
                <a:spLocks noChangeShapeType="1"/>
              </p:cNvSpPr>
              <p:nvPr/>
            </p:nvSpPr>
            <p:spPr bwMode="auto">
              <a:xfrm>
                <a:off x="2743"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24" name="Line 1000"/>
              <p:cNvSpPr>
                <a:spLocks noChangeShapeType="1"/>
              </p:cNvSpPr>
              <p:nvPr/>
            </p:nvSpPr>
            <p:spPr bwMode="auto">
              <a:xfrm>
                <a:off x="2768"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25" name="Line 1001"/>
              <p:cNvSpPr>
                <a:spLocks noChangeShapeType="1"/>
              </p:cNvSpPr>
              <p:nvPr/>
            </p:nvSpPr>
            <p:spPr bwMode="auto">
              <a:xfrm>
                <a:off x="2793"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26" name="Line 1002"/>
              <p:cNvSpPr>
                <a:spLocks noChangeShapeType="1"/>
              </p:cNvSpPr>
              <p:nvPr/>
            </p:nvSpPr>
            <p:spPr bwMode="auto">
              <a:xfrm>
                <a:off x="2818"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27" name="Line 1003"/>
              <p:cNvSpPr>
                <a:spLocks noChangeShapeType="1"/>
              </p:cNvSpPr>
              <p:nvPr/>
            </p:nvSpPr>
            <p:spPr bwMode="auto">
              <a:xfrm>
                <a:off x="2843"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28" name="Line 1004"/>
              <p:cNvSpPr>
                <a:spLocks noChangeShapeType="1"/>
              </p:cNvSpPr>
              <p:nvPr/>
            </p:nvSpPr>
            <p:spPr bwMode="auto">
              <a:xfrm>
                <a:off x="2868"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29" name="Line 1005"/>
              <p:cNvSpPr>
                <a:spLocks noChangeShapeType="1"/>
              </p:cNvSpPr>
              <p:nvPr/>
            </p:nvSpPr>
            <p:spPr bwMode="auto">
              <a:xfrm>
                <a:off x="2893"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30" name="Line 1006"/>
              <p:cNvSpPr>
                <a:spLocks noChangeShapeType="1"/>
              </p:cNvSpPr>
              <p:nvPr/>
            </p:nvSpPr>
            <p:spPr bwMode="auto">
              <a:xfrm>
                <a:off x="2918"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31" name="Line 1007"/>
              <p:cNvSpPr>
                <a:spLocks noChangeShapeType="1"/>
              </p:cNvSpPr>
              <p:nvPr/>
            </p:nvSpPr>
            <p:spPr bwMode="auto">
              <a:xfrm>
                <a:off x="2943" y="2194"/>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32" name="Line 1008"/>
              <p:cNvSpPr>
                <a:spLocks noChangeShapeType="1"/>
              </p:cNvSpPr>
              <p:nvPr/>
            </p:nvSpPr>
            <p:spPr bwMode="auto">
              <a:xfrm>
                <a:off x="2967"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33" name="Line 1009"/>
              <p:cNvSpPr>
                <a:spLocks noChangeShapeType="1"/>
              </p:cNvSpPr>
              <p:nvPr/>
            </p:nvSpPr>
            <p:spPr bwMode="auto">
              <a:xfrm>
                <a:off x="2992"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34" name="Line 1010"/>
              <p:cNvSpPr>
                <a:spLocks noChangeShapeType="1"/>
              </p:cNvSpPr>
              <p:nvPr/>
            </p:nvSpPr>
            <p:spPr bwMode="auto">
              <a:xfrm>
                <a:off x="3017"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35" name="Line 1011"/>
              <p:cNvSpPr>
                <a:spLocks noChangeShapeType="1"/>
              </p:cNvSpPr>
              <p:nvPr/>
            </p:nvSpPr>
            <p:spPr bwMode="auto">
              <a:xfrm>
                <a:off x="3042" y="2194"/>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36" name="Line 1012"/>
              <p:cNvSpPr>
                <a:spLocks noChangeShapeType="1"/>
              </p:cNvSpPr>
              <p:nvPr/>
            </p:nvSpPr>
            <p:spPr bwMode="auto">
              <a:xfrm>
                <a:off x="570"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86238" name="Group 190"/>
            <p:cNvGrpSpPr>
              <a:grpSpLocks/>
            </p:cNvGrpSpPr>
            <p:nvPr/>
          </p:nvGrpSpPr>
          <p:grpSpPr bwMode="auto">
            <a:xfrm>
              <a:off x="570" y="1636"/>
              <a:ext cx="2477" cy="1955"/>
              <a:chOff x="570" y="1636"/>
              <a:chExt cx="2477" cy="1955"/>
            </a:xfrm>
          </p:grpSpPr>
          <p:sp>
            <p:nvSpPr>
              <p:cNvPr id="386038" name="Line 1014"/>
              <p:cNvSpPr>
                <a:spLocks noChangeShapeType="1"/>
              </p:cNvSpPr>
              <p:nvPr/>
            </p:nvSpPr>
            <p:spPr bwMode="auto">
              <a:xfrm>
                <a:off x="595"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39" name="Line 1015"/>
              <p:cNvSpPr>
                <a:spLocks noChangeShapeType="1"/>
              </p:cNvSpPr>
              <p:nvPr/>
            </p:nvSpPr>
            <p:spPr bwMode="auto">
              <a:xfrm>
                <a:off x="620"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40" name="Line 1016"/>
              <p:cNvSpPr>
                <a:spLocks noChangeShapeType="1"/>
              </p:cNvSpPr>
              <p:nvPr/>
            </p:nvSpPr>
            <p:spPr bwMode="auto">
              <a:xfrm>
                <a:off x="645"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41" name="Line 1017"/>
              <p:cNvSpPr>
                <a:spLocks noChangeShapeType="1"/>
              </p:cNvSpPr>
              <p:nvPr/>
            </p:nvSpPr>
            <p:spPr bwMode="auto">
              <a:xfrm>
                <a:off x="670"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42" name="Line 1018"/>
              <p:cNvSpPr>
                <a:spLocks noChangeShapeType="1"/>
              </p:cNvSpPr>
              <p:nvPr/>
            </p:nvSpPr>
            <p:spPr bwMode="auto">
              <a:xfrm>
                <a:off x="69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43" name="Line 1019"/>
              <p:cNvSpPr>
                <a:spLocks noChangeShapeType="1"/>
              </p:cNvSpPr>
              <p:nvPr/>
            </p:nvSpPr>
            <p:spPr bwMode="auto">
              <a:xfrm>
                <a:off x="71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44" name="Line 1020"/>
              <p:cNvSpPr>
                <a:spLocks noChangeShapeType="1"/>
              </p:cNvSpPr>
              <p:nvPr/>
            </p:nvSpPr>
            <p:spPr bwMode="auto">
              <a:xfrm>
                <a:off x="74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45" name="Line 1021"/>
              <p:cNvSpPr>
                <a:spLocks noChangeShapeType="1"/>
              </p:cNvSpPr>
              <p:nvPr/>
            </p:nvSpPr>
            <p:spPr bwMode="auto">
              <a:xfrm>
                <a:off x="76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46" name="Line 1022"/>
              <p:cNvSpPr>
                <a:spLocks noChangeShapeType="1"/>
              </p:cNvSpPr>
              <p:nvPr/>
            </p:nvSpPr>
            <p:spPr bwMode="auto">
              <a:xfrm>
                <a:off x="79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47" name="Line 1023"/>
              <p:cNvSpPr>
                <a:spLocks noChangeShapeType="1"/>
              </p:cNvSpPr>
              <p:nvPr/>
            </p:nvSpPr>
            <p:spPr bwMode="auto">
              <a:xfrm>
                <a:off x="81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48" name="Line 0"/>
              <p:cNvSpPr>
                <a:spLocks noChangeShapeType="1"/>
              </p:cNvSpPr>
              <p:nvPr/>
            </p:nvSpPr>
            <p:spPr bwMode="auto">
              <a:xfrm>
                <a:off x="84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49" name="Line 1"/>
              <p:cNvSpPr>
                <a:spLocks noChangeShapeType="1"/>
              </p:cNvSpPr>
              <p:nvPr/>
            </p:nvSpPr>
            <p:spPr bwMode="auto">
              <a:xfrm>
                <a:off x="86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50" name="Line 2"/>
              <p:cNvSpPr>
                <a:spLocks noChangeShapeType="1"/>
              </p:cNvSpPr>
              <p:nvPr/>
            </p:nvSpPr>
            <p:spPr bwMode="auto">
              <a:xfrm>
                <a:off x="89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51" name="Line 3"/>
              <p:cNvSpPr>
                <a:spLocks noChangeShapeType="1"/>
              </p:cNvSpPr>
              <p:nvPr/>
            </p:nvSpPr>
            <p:spPr bwMode="auto">
              <a:xfrm>
                <a:off x="91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52" name="Line 4"/>
              <p:cNvSpPr>
                <a:spLocks noChangeShapeType="1"/>
              </p:cNvSpPr>
              <p:nvPr/>
            </p:nvSpPr>
            <p:spPr bwMode="auto">
              <a:xfrm>
                <a:off x="94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53" name="Line 5"/>
              <p:cNvSpPr>
                <a:spLocks noChangeShapeType="1"/>
              </p:cNvSpPr>
              <p:nvPr/>
            </p:nvSpPr>
            <p:spPr bwMode="auto">
              <a:xfrm>
                <a:off x="96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54" name="Line 6"/>
              <p:cNvSpPr>
                <a:spLocks noChangeShapeType="1"/>
              </p:cNvSpPr>
              <p:nvPr/>
            </p:nvSpPr>
            <p:spPr bwMode="auto">
              <a:xfrm>
                <a:off x="99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55" name="Line 7"/>
              <p:cNvSpPr>
                <a:spLocks noChangeShapeType="1"/>
              </p:cNvSpPr>
              <p:nvPr/>
            </p:nvSpPr>
            <p:spPr bwMode="auto">
              <a:xfrm>
                <a:off x="101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56" name="Line 8"/>
              <p:cNvSpPr>
                <a:spLocks noChangeShapeType="1"/>
              </p:cNvSpPr>
              <p:nvPr/>
            </p:nvSpPr>
            <p:spPr bwMode="auto">
              <a:xfrm>
                <a:off x="104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57" name="Line 9"/>
              <p:cNvSpPr>
                <a:spLocks noChangeShapeType="1"/>
              </p:cNvSpPr>
              <p:nvPr/>
            </p:nvSpPr>
            <p:spPr bwMode="auto">
              <a:xfrm>
                <a:off x="106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58" name="Line 10"/>
              <p:cNvSpPr>
                <a:spLocks noChangeShapeType="1"/>
              </p:cNvSpPr>
              <p:nvPr/>
            </p:nvSpPr>
            <p:spPr bwMode="auto">
              <a:xfrm>
                <a:off x="109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59" name="Line 11"/>
              <p:cNvSpPr>
                <a:spLocks noChangeShapeType="1"/>
              </p:cNvSpPr>
              <p:nvPr/>
            </p:nvSpPr>
            <p:spPr bwMode="auto">
              <a:xfrm>
                <a:off x="111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60" name="Line 12"/>
              <p:cNvSpPr>
                <a:spLocks noChangeShapeType="1"/>
              </p:cNvSpPr>
              <p:nvPr/>
            </p:nvSpPr>
            <p:spPr bwMode="auto">
              <a:xfrm>
                <a:off x="114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61" name="Line 13"/>
              <p:cNvSpPr>
                <a:spLocks noChangeShapeType="1"/>
              </p:cNvSpPr>
              <p:nvPr/>
            </p:nvSpPr>
            <p:spPr bwMode="auto">
              <a:xfrm>
                <a:off x="116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62" name="Line 14"/>
              <p:cNvSpPr>
                <a:spLocks noChangeShapeType="1"/>
              </p:cNvSpPr>
              <p:nvPr/>
            </p:nvSpPr>
            <p:spPr bwMode="auto">
              <a:xfrm>
                <a:off x="119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63" name="Line 15"/>
              <p:cNvSpPr>
                <a:spLocks noChangeShapeType="1"/>
              </p:cNvSpPr>
              <p:nvPr/>
            </p:nvSpPr>
            <p:spPr bwMode="auto">
              <a:xfrm>
                <a:off x="121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64" name="Line 16"/>
              <p:cNvSpPr>
                <a:spLocks noChangeShapeType="1"/>
              </p:cNvSpPr>
              <p:nvPr/>
            </p:nvSpPr>
            <p:spPr bwMode="auto">
              <a:xfrm>
                <a:off x="124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65" name="Line 17"/>
              <p:cNvSpPr>
                <a:spLocks noChangeShapeType="1"/>
              </p:cNvSpPr>
              <p:nvPr/>
            </p:nvSpPr>
            <p:spPr bwMode="auto">
              <a:xfrm>
                <a:off x="126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66" name="Line 18"/>
              <p:cNvSpPr>
                <a:spLocks noChangeShapeType="1"/>
              </p:cNvSpPr>
              <p:nvPr/>
            </p:nvSpPr>
            <p:spPr bwMode="auto">
              <a:xfrm>
                <a:off x="129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67" name="Line 19"/>
              <p:cNvSpPr>
                <a:spLocks noChangeShapeType="1"/>
              </p:cNvSpPr>
              <p:nvPr/>
            </p:nvSpPr>
            <p:spPr bwMode="auto">
              <a:xfrm>
                <a:off x="131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68" name="Line 20"/>
              <p:cNvSpPr>
                <a:spLocks noChangeShapeType="1"/>
              </p:cNvSpPr>
              <p:nvPr/>
            </p:nvSpPr>
            <p:spPr bwMode="auto">
              <a:xfrm>
                <a:off x="134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69" name="Line 21"/>
              <p:cNvSpPr>
                <a:spLocks noChangeShapeType="1"/>
              </p:cNvSpPr>
              <p:nvPr/>
            </p:nvSpPr>
            <p:spPr bwMode="auto">
              <a:xfrm>
                <a:off x="136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70" name="Line 22"/>
              <p:cNvSpPr>
                <a:spLocks noChangeShapeType="1"/>
              </p:cNvSpPr>
              <p:nvPr/>
            </p:nvSpPr>
            <p:spPr bwMode="auto">
              <a:xfrm>
                <a:off x="139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71" name="Line 23"/>
              <p:cNvSpPr>
                <a:spLocks noChangeShapeType="1"/>
              </p:cNvSpPr>
              <p:nvPr/>
            </p:nvSpPr>
            <p:spPr bwMode="auto">
              <a:xfrm>
                <a:off x="141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72" name="Line 24"/>
              <p:cNvSpPr>
                <a:spLocks noChangeShapeType="1"/>
              </p:cNvSpPr>
              <p:nvPr/>
            </p:nvSpPr>
            <p:spPr bwMode="auto">
              <a:xfrm>
                <a:off x="144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73" name="Line 25"/>
              <p:cNvSpPr>
                <a:spLocks noChangeShapeType="1"/>
              </p:cNvSpPr>
              <p:nvPr/>
            </p:nvSpPr>
            <p:spPr bwMode="auto">
              <a:xfrm>
                <a:off x="146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74" name="Line 26"/>
              <p:cNvSpPr>
                <a:spLocks noChangeShapeType="1"/>
              </p:cNvSpPr>
              <p:nvPr/>
            </p:nvSpPr>
            <p:spPr bwMode="auto">
              <a:xfrm>
                <a:off x="149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75" name="Line 27"/>
              <p:cNvSpPr>
                <a:spLocks noChangeShapeType="1"/>
              </p:cNvSpPr>
              <p:nvPr/>
            </p:nvSpPr>
            <p:spPr bwMode="auto">
              <a:xfrm>
                <a:off x="1519"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76" name="Line 28"/>
              <p:cNvSpPr>
                <a:spLocks noChangeShapeType="1"/>
              </p:cNvSpPr>
              <p:nvPr/>
            </p:nvSpPr>
            <p:spPr bwMode="auto">
              <a:xfrm>
                <a:off x="1544"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77" name="Line 29"/>
              <p:cNvSpPr>
                <a:spLocks noChangeShapeType="1"/>
              </p:cNvSpPr>
              <p:nvPr/>
            </p:nvSpPr>
            <p:spPr bwMode="auto">
              <a:xfrm>
                <a:off x="1569"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78" name="Line 30"/>
              <p:cNvSpPr>
                <a:spLocks noChangeShapeType="1"/>
              </p:cNvSpPr>
              <p:nvPr/>
            </p:nvSpPr>
            <p:spPr bwMode="auto">
              <a:xfrm>
                <a:off x="1594"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79" name="Line 31"/>
              <p:cNvSpPr>
                <a:spLocks noChangeShapeType="1"/>
              </p:cNvSpPr>
              <p:nvPr/>
            </p:nvSpPr>
            <p:spPr bwMode="auto">
              <a:xfrm>
                <a:off x="1619"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80" name="Line 32"/>
              <p:cNvSpPr>
                <a:spLocks noChangeShapeType="1"/>
              </p:cNvSpPr>
              <p:nvPr/>
            </p:nvSpPr>
            <p:spPr bwMode="auto">
              <a:xfrm>
                <a:off x="1644"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81" name="Line 33"/>
              <p:cNvSpPr>
                <a:spLocks noChangeShapeType="1"/>
              </p:cNvSpPr>
              <p:nvPr/>
            </p:nvSpPr>
            <p:spPr bwMode="auto">
              <a:xfrm>
                <a:off x="1669"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82" name="Line 34"/>
              <p:cNvSpPr>
                <a:spLocks noChangeShapeType="1"/>
              </p:cNvSpPr>
              <p:nvPr/>
            </p:nvSpPr>
            <p:spPr bwMode="auto">
              <a:xfrm>
                <a:off x="1694"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83" name="Line 35"/>
              <p:cNvSpPr>
                <a:spLocks noChangeShapeType="1"/>
              </p:cNvSpPr>
              <p:nvPr/>
            </p:nvSpPr>
            <p:spPr bwMode="auto">
              <a:xfrm>
                <a:off x="1719"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84" name="Line 36"/>
              <p:cNvSpPr>
                <a:spLocks noChangeShapeType="1"/>
              </p:cNvSpPr>
              <p:nvPr/>
            </p:nvSpPr>
            <p:spPr bwMode="auto">
              <a:xfrm>
                <a:off x="1744"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85" name="Line 37"/>
              <p:cNvSpPr>
                <a:spLocks noChangeShapeType="1"/>
              </p:cNvSpPr>
              <p:nvPr/>
            </p:nvSpPr>
            <p:spPr bwMode="auto">
              <a:xfrm>
                <a:off x="1769"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86" name="Line 38"/>
              <p:cNvSpPr>
                <a:spLocks noChangeShapeType="1"/>
              </p:cNvSpPr>
              <p:nvPr/>
            </p:nvSpPr>
            <p:spPr bwMode="auto">
              <a:xfrm>
                <a:off x="1794"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87" name="Line 39"/>
              <p:cNvSpPr>
                <a:spLocks noChangeShapeType="1"/>
              </p:cNvSpPr>
              <p:nvPr/>
            </p:nvSpPr>
            <p:spPr bwMode="auto">
              <a:xfrm>
                <a:off x="181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88" name="Line 40"/>
              <p:cNvSpPr>
                <a:spLocks noChangeShapeType="1"/>
              </p:cNvSpPr>
              <p:nvPr/>
            </p:nvSpPr>
            <p:spPr bwMode="auto">
              <a:xfrm>
                <a:off x="184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89" name="Line 41"/>
              <p:cNvSpPr>
                <a:spLocks noChangeShapeType="1"/>
              </p:cNvSpPr>
              <p:nvPr/>
            </p:nvSpPr>
            <p:spPr bwMode="auto">
              <a:xfrm>
                <a:off x="186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90" name="Line 42"/>
              <p:cNvSpPr>
                <a:spLocks noChangeShapeType="1"/>
              </p:cNvSpPr>
              <p:nvPr/>
            </p:nvSpPr>
            <p:spPr bwMode="auto">
              <a:xfrm>
                <a:off x="189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91" name="Line 43"/>
              <p:cNvSpPr>
                <a:spLocks noChangeShapeType="1"/>
              </p:cNvSpPr>
              <p:nvPr/>
            </p:nvSpPr>
            <p:spPr bwMode="auto">
              <a:xfrm>
                <a:off x="191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92" name="Line 44"/>
              <p:cNvSpPr>
                <a:spLocks noChangeShapeType="1"/>
              </p:cNvSpPr>
              <p:nvPr/>
            </p:nvSpPr>
            <p:spPr bwMode="auto">
              <a:xfrm>
                <a:off x="194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93" name="Line 45"/>
              <p:cNvSpPr>
                <a:spLocks noChangeShapeType="1"/>
              </p:cNvSpPr>
              <p:nvPr/>
            </p:nvSpPr>
            <p:spPr bwMode="auto">
              <a:xfrm>
                <a:off x="196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94" name="Line 46"/>
              <p:cNvSpPr>
                <a:spLocks noChangeShapeType="1"/>
              </p:cNvSpPr>
              <p:nvPr/>
            </p:nvSpPr>
            <p:spPr bwMode="auto">
              <a:xfrm>
                <a:off x="199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95" name="Line 47"/>
              <p:cNvSpPr>
                <a:spLocks noChangeShapeType="1"/>
              </p:cNvSpPr>
              <p:nvPr/>
            </p:nvSpPr>
            <p:spPr bwMode="auto">
              <a:xfrm>
                <a:off x="201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96" name="Line 48"/>
              <p:cNvSpPr>
                <a:spLocks noChangeShapeType="1"/>
              </p:cNvSpPr>
              <p:nvPr/>
            </p:nvSpPr>
            <p:spPr bwMode="auto">
              <a:xfrm>
                <a:off x="204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97" name="Line 49"/>
              <p:cNvSpPr>
                <a:spLocks noChangeShapeType="1"/>
              </p:cNvSpPr>
              <p:nvPr/>
            </p:nvSpPr>
            <p:spPr bwMode="auto">
              <a:xfrm>
                <a:off x="206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98" name="Line 50"/>
              <p:cNvSpPr>
                <a:spLocks noChangeShapeType="1"/>
              </p:cNvSpPr>
              <p:nvPr/>
            </p:nvSpPr>
            <p:spPr bwMode="auto">
              <a:xfrm>
                <a:off x="209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099" name="Line 51"/>
              <p:cNvSpPr>
                <a:spLocks noChangeShapeType="1"/>
              </p:cNvSpPr>
              <p:nvPr/>
            </p:nvSpPr>
            <p:spPr bwMode="auto">
              <a:xfrm>
                <a:off x="211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00" name="Line 52"/>
              <p:cNvSpPr>
                <a:spLocks noChangeShapeType="1"/>
              </p:cNvSpPr>
              <p:nvPr/>
            </p:nvSpPr>
            <p:spPr bwMode="auto">
              <a:xfrm>
                <a:off x="214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01" name="Line 53"/>
              <p:cNvSpPr>
                <a:spLocks noChangeShapeType="1"/>
              </p:cNvSpPr>
              <p:nvPr/>
            </p:nvSpPr>
            <p:spPr bwMode="auto">
              <a:xfrm>
                <a:off x="216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02" name="Line 54"/>
              <p:cNvSpPr>
                <a:spLocks noChangeShapeType="1"/>
              </p:cNvSpPr>
              <p:nvPr/>
            </p:nvSpPr>
            <p:spPr bwMode="auto">
              <a:xfrm>
                <a:off x="219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03" name="Line 55"/>
              <p:cNvSpPr>
                <a:spLocks noChangeShapeType="1"/>
              </p:cNvSpPr>
              <p:nvPr/>
            </p:nvSpPr>
            <p:spPr bwMode="auto">
              <a:xfrm>
                <a:off x="221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04" name="Line 56"/>
              <p:cNvSpPr>
                <a:spLocks noChangeShapeType="1"/>
              </p:cNvSpPr>
              <p:nvPr/>
            </p:nvSpPr>
            <p:spPr bwMode="auto">
              <a:xfrm>
                <a:off x="224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05" name="Line 57"/>
              <p:cNvSpPr>
                <a:spLocks noChangeShapeType="1"/>
              </p:cNvSpPr>
              <p:nvPr/>
            </p:nvSpPr>
            <p:spPr bwMode="auto">
              <a:xfrm>
                <a:off x="226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06" name="Line 58"/>
              <p:cNvSpPr>
                <a:spLocks noChangeShapeType="1"/>
              </p:cNvSpPr>
              <p:nvPr/>
            </p:nvSpPr>
            <p:spPr bwMode="auto">
              <a:xfrm>
                <a:off x="229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07" name="Line 59"/>
              <p:cNvSpPr>
                <a:spLocks noChangeShapeType="1"/>
              </p:cNvSpPr>
              <p:nvPr/>
            </p:nvSpPr>
            <p:spPr bwMode="auto">
              <a:xfrm>
                <a:off x="231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08" name="Line 60"/>
              <p:cNvSpPr>
                <a:spLocks noChangeShapeType="1"/>
              </p:cNvSpPr>
              <p:nvPr/>
            </p:nvSpPr>
            <p:spPr bwMode="auto">
              <a:xfrm>
                <a:off x="234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09" name="Line 61"/>
              <p:cNvSpPr>
                <a:spLocks noChangeShapeType="1"/>
              </p:cNvSpPr>
              <p:nvPr/>
            </p:nvSpPr>
            <p:spPr bwMode="auto">
              <a:xfrm>
                <a:off x="236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10" name="Line 62"/>
              <p:cNvSpPr>
                <a:spLocks noChangeShapeType="1"/>
              </p:cNvSpPr>
              <p:nvPr/>
            </p:nvSpPr>
            <p:spPr bwMode="auto">
              <a:xfrm>
                <a:off x="239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11" name="Line 63"/>
              <p:cNvSpPr>
                <a:spLocks noChangeShapeType="1"/>
              </p:cNvSpPr>
              <p:nvPr/>
            </p:nvSpPr>
            <p:spPr bwMode="auto">
              <a:xfrm>
                <a:off x="241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12" name="Line 64"/>
              <p:cNvSpPr>
                <a:spLocks noChangeShapeType="1"/>
              </p:cNvSpPr>
              <p:nvPr/>
            </p:nvSpPr>
            <p:spPr bwMode="auto">
              <a:xfrm>
                <a:off x="244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13" name="Line 65"/>
              <p:cNvSpPr>
                <a:spLocks noChangeShapeType="1"/>
              </p:cNvSpPr>
              <p:nvPr/>
            </p:nvSpPr>
            <p:spPr bwMode="auto">
              <a:xfrm>
                <a:off x="246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14" name="Line 66"/>
              <p:cNvSpPr>
                <a:spLocks noChangeShapeType="1"/>
              </p:cNvSpPr>
              <p:nvPr/>
            </p:nvSpPr>
            <p:spPr bwMode="auto">
              <a:xfrm>
                <a:off x="249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15" name="Line 67"/>
              <p:cNvSpPr>
                <a:spLocks noChangeShapeType="1"/>
              </p:cNvSpPr>
              <p:nvPr/>
            </p:nvSpPr>
            <p:spPr bwMode="auto">
              <a:xfrm>
                <a:off x="251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16" name="Line 68"/>
              <p:cNvSpPr>
                <a:spLocks noChangeShapeType="1"/>
              </p:cNvSpPr>
              <p:nvPr/>
            </p:nvSpPr>
            <p:spPr bwMode="auto">
              <a:xfrm>
                <a:off x="254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17" name="Line 69"/>
              <p:cNvSpPr>
                <a:spLocks noChangeShapeType="1"/>
              </p:cNvSpPr>
              <p:nvPr/>
            </p:nvSpPr>
            <p:spPr bwMode="auto">
              <a:xfrm>
                <a:off x="256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18" name="Line 70"/>
              <p:cNvSpPr>
                <a:spLocks noChangeShapeType="1"/>
              </p:cNvSpPr>
              <p:nvPr/>
            </p:nvSpPr>
            <p:spPr bwMode="auto">
              <a:xfrm>
                <a:off x="259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19" name="Line 71"/>
              <p:cNvSpPr>
                <a:spLocks noChangeShapeType="1"/>
              </p:cNvSpPr>
              <p:nvPr/>
            </p:nvSpPr>
            <p:spPr bwMode="auto">
              <a:xfrm>
                <a:off x="261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20" name="Line 72"/>
              <p:cNvSpPr>
                <a:spLocks noChangeShapeType="1"/>
              </p:cNvSpPr>
              <p:nvPr/>
            </p:nvSpPr>
            <p:spPr bwMode="auto">
              <a:xfrm>
                <a:off x="2643"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21" name="Line 73"/>
              <p:cNvSpPr>
                <a:spLocks noChangeShapeType="1"/>
              </p:cNvSpPr>
              <p:nvPr/>
            </p:nvSpPr>
            <p:spPr bwMode="auto">
              <a:xfrm>
                <a:off x="2668"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22" name="Line 74"/>
              <p:cNvSpPr>
                <a:spLocks noChangeShapeType="1"/>
              </p:cNvSpPr>
              <p:nvPr/>
            </p:nvSpPr>
            <p:spPr bwMode="auto">
              <a:xfrm>
                <a:off x="2693"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23" name="Line 75"/>
              <p:cNvSpPr>
                <a:spLocks noChangeShapeType="1"/>
              </p:cNvSpPr>
              <p:nvPr/>
            </p:nvSpPr>
            <p:spPr bwMode="auto">
              <a:xfrm>
                <a:off x="2718"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24" name="Line 76"/>
              <p:cNvSpPr>
                <a:spLocks noChangeShapeType="1"/>
              </p:cNvSpPr>
              <p:nvPr/>
            </p:nvSpPr>
            <p:spPr bwMode="auto">
              <a:xfrm>
                <a:off x="2743"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25" name="Line 77"/>
              <p:cNvSpPr>
                <a:spLocks noChangeShapeType="1"/>
              </p:cNvSpPr>
              <p:nvPr/>
            </p:nvSpPr>
            <p:spPr bwMode="auto">
              <a:xfrm>
                <a:off x="2768"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26" name="Line 78"/>
              <p:cNvSpPr>
                <a:spLocks noChangeShapeType="1"/>
              </p:cNvSpPr>
              <p:nvPr/>
            </p:nvSpPr>
            <p:spPr bwMode="auto">
              <a:xfrm>
                <a:off x="2793"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27" name="Line 79"/>
              <p:cNvSpPr>
                <a:spLocks noChangeShapeType="1"/>
              </p:cNvSpPr>
              <p:nvPr/>
            </p:nvSpPr>
            <p:spPr bwMode="auto">
              <a:xfrm>
                <a:off x="2818"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28" name="Line 80"/>
              <p:cNvSpPr>
                <a:spLocks noChangeShapeType="1"/>
              </p:cNvSpPr>
              <p:nvPr/>
            </p:nvSpPr>
            <p:spPr bwMode="auto">
              <a:xfrm>
                <a:off x="2843"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29" name="Line 81"/>
              <p:cNvSpPr>
                <a:spLocks noChangeShapeType="1"/>
              </p:cNvSpPr>
              <p:nvPr/>
            </p:nvSpPr>
            <p:spPr bwMode="auto">
              <a:xfrm>
                <a:off x="2868"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30" name="Line 82"/>
              <p:cNvSpPr>
                <a:spLocks noChangeShapeType="1"/>
              </p:cNvSpPr>
              <p:nvPr/>
            </p:nvSpPr>
            <p:spPr bwMode="auto">
              <a:xfrm>
                <a:off x="2893"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31" name="Line 83"/>
              <p:cNvSpPr>
                <a:spLocks noChangeShapeType="1"/>
              </p:cNvSpPr>
              <p:nvPr/>
            </p:nvSpPr>
            <p:spPr bwMode="auto">
              <a:xfrm>
                <a:off x="2918"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32" name="Line 84"/>
              <p:cNvSpPr>
                <a:spLocks noChangeShapeType="1"/>
              </p:cNvSpPr>
              <p:nvPr/>
            </p:nvSpPr>
            <p:spPr bwMode="auto">
              <a:xfrm>
                <a:off x="2943" y="1915"/>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33" name="Line 85"/>
              <p:cNvSpPr>
                <a:spLocks noChangeShapeType="1"/>
              </p:cNvSpPr>
              <p:nvPr/>
            </p:nvSpPr>
            <p:spPr bwMode="auto">
              <a:xfrm>
                <a:off x="2967"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34" name="Line 86"/>
              <p:cNvSpPr>
                <a:spLocks noChangeShapeType="1"/>
              </p:cNvSpPr>
              <p:nvPr/>
            </p:nvSpPr>
            <p:spPr bwMode="auto">
              <a:xfrm>
                <a:off x="2992"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35" name="Line 87"/>
              <p:cNvSpPr>
                <a:spLocks noChangeShapeType="1"/>
              </p:cNvSpPr>
              <p:nvPr/>
            </p:nvSpPr>
            <p:spPr bwMode="auto">
              <a:xfrm>
                <a:off x="3017"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36" name="Line 88"/>
              <p:cNvSpPr>
                <a:spLocks noChangeShapeType="1"/>
              </p:cNvSpPr>
              <p:nvPr/>
            </p:nvSpPr>
            <p:spPr bwMode="auto">
              <a:xfrm>
                <a:off x="3042" y="1915"/>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37" name="Line 89"/>
              <p:cNvSpPr>
                <a:spLocks noChangeShapeType="1"/>
              </p:cNvSpPr>
              <p:nvPr/>
            </p:nvSpPr>
            <p:spPr bwMode="auto">
              <a:xfrm>
                <a:off x="570"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38" name="Line 90"/>
              <p:cNvSpPr>
                <a:spLocks noChangeShapeType="1"/>
              </p:cNvSpPr>
              <p:nvPr/>
            </p:nvSpPr>
            <p:spPr bwMode="auto">
              <a:xfrm>
                <a:off x="595"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39" name="Line 91"/>
              <p:cNvSpPr>
                <a:spLocks noChangeShapeType="1"/>
              </p:cNvSpPr>
              <p:nvPr/>
            </p:nvSpPr>
            <p:spPr bwMode="auto">
              <a:xfrm>
                <a:off x="620"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40" name="Line 92"/>
              <p:cNvSpPr>
                <a:spLocks noChangeShapeType="1"/>
              </p:cNvSpPr>
              <p:nvPr/>
            </p:nvSpPr>
            <p:spPr bwMode="auto">
              <a:xfrm>
                <a:off x="645"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41" name="Line 93"/>
              <p:cNvSpPr>
                <a:spLocks noChangeShapeType="1"/>
              </p:cNvSpPr>
              <p:nvPr/>
            </p:nvSpPr>
            <p:spPr bwMode="auto">
              <a:xfrm>
                <a:off x="670"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42" name="Line 94"/>
              <p:cNvSpPr>
                <a:spLocks noChangeShapeType="1"/>
              </p:cNvSpPr>
              <p:nvPr/>
            </p:nvSpPr>
            <p:spPr bwMode="auto">
              <a:xfrm>
                <a:off x="69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43" name="Line 95"/>
              <p:cNvSpPr>
                <a:spLocks noChangeShapeType="1"/>
              </p:cNvSpPr>
              <p:nvPr/>
            </p:nvSpPr>
            <p:spPr bwMode="auto">
              <a:xfrm>
                <a:off x="71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44" name="Line 96"/>
              <p:cNvSpPr>
                <a:spLocks noChangeShapeType="1"/>
              </p:cNvSpPr>
              <p:nvPr/>
            </p:nvSpPr>
            <p:spPr bwMode="auto">
              <a:xfrm>
                <a:off x="74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45" name="Line 97"/>
              <p:cNvSpPr>
                <a:spLocks noChangeShapeType="1"/>
              </p:cNvSpPr>
              <p:nvPr/>
            </p:nvSpPr>
            <p:spPr bwMode="auto">
              <a:xfrm>
                <a:off x="76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46" name="Line 98"/>
              <p:cNvSpPr>
                <a:spLocks noChangeShapeType="1"/>
              </p:cNvSpPr>
              <p:nvPr/>
            </p:nvSpPr>
            <p:spPr bwMode="auto">
              <a:xfrm>
                <a:off x="79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47" name="Line 99"/>
              <p:cNvSpPr>
                <a:spLocks noChangeShapeType="1"/>
              </p:cNvSpPr>
              <p:nvPr/>
            </p:nvSpPr>
            <p:spPr bwMode="auto">
              <a:xfrm>
                <a:off x="81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48" name="Line 100"/>
              <p:cNvSpPr>
                <a:spLocks noChangeShapeType="1"/>
              </p:cNvSpPr>
              <p:nvPr/>
            </p:nvSpPr>
            <p:spPr bwMode="auto">
              <a:xfrm>
                <a:off x="84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49" name="Line 101"/>
              <p:cNvSpPr>
                <a:spLocks noChangeShapeType="1"/>
              </p:cNvSpPr>
              <p:nvPr/>
            </p:nvSpPr>
            <p:spPr bwMode="auto">
              <a:xfrm>
                <a:off x="86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50" name="Line 102"/>
              <p:cNvSpPr>
                <a:spLocks noChangeShapeType="1"/>
              </p:cNvSpPr>
              <p:nvPr/>
            </p:nvSpPr>
            <p:spPr bwMode="auto">
              <a:xfrm>
                <a:off x="89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51" name="Line 103"/>
              <p:cNvSpPr>
                <a:spLocks noChangeShapeType="1"/>
              </p:cNvSpPr>
              <p:nvPr/>
            </p:nvSpPr>
            <p:spPr bwMode="auto">
              <a:xfrm>
                <a:off x="91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52" name="Line 104"/>
              <p:cNvSpPr>
                <a:spLocks noChangeShapeType="1"/>
              </p:cNvSpPr>
              <p:nvPr/>
            </p:nvSpPr>
            <p:spPr bwMode="auto">
              <a:xfrm>
                <a:off x="94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53" name="Line 105"/>
              <p:cNvSpPr>
                <a:spLocks noChangeShapeType="1"/>
              </p:cNvSpPr>
              <p:nvPr/>
            </p:nvSpPr>
            <p:spPr bwMode="auto">
              <a:xfrm>
                <a:off x="96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54" name="Line 106"/>
              <p:cNvSpPr>
                <a:spLocks noChangeShapeType="1"/>
              </p:cNvSpPr>
              <p:nvPr/>
            </p:nvSpPr>
            <p:spPr bwMode="auto">
              <a:xfrm>
                <a:off x="99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55" name="Line 107"/>
              <p:cNvSpPr>
                <a:spLocks noChangeShapeType="1"/>
              </p:cNvSpPr>
              <p:nvPr/>
            </p:nvSpPr>
            <p:spPr bwMode="auto">
              <a:xfrm>
                <a:off x="101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56" name="Line 108"/>
              <p:cNvSpPr>
                <a:spLocks noChangeShapeType="1"/>
              </p:cNvSpPr>
              <p:nvPr/>
            </p:nvSpPr>
            <p:spPr bwMode="auto">
              <a:xfrm>
                <a:off x="104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57" name="Line 109"/>
              <p:cNvSpPr>
                <a:spLocks noChangeShapeType="1"/>
              </p:cNvSpPr>
              <p:nvPr/>
            </p:nvSpPr>
            <p:spPr bwMode="auto">
              <a:xfrm>
                <a:off x="106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58" name="Line 110"/>
              <p:cNvSpPr>
                <a:spLocks noChangeShapeType="1"/>
              </p:cNvSpPr>
              <p:nvPr/>
            </p:nvSpPr>
            <p:spPr bwMode="auto">
              <a:xfrm>
                <a:off x="109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59" name="Line 111"/>
              <p:cNvSpPr>
                <a:spLocks noChangeShapeType="1"/>
              </p:cNvSpPr>
              <p:nvPr/>
            </p:nvSpPr>
            <p:spPr bwMode="auto">
              <a:xfrm>
                <a:off x="111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60" name="Line 112"/>
              <p:cNvSpPr>
                <a:spLocks noChangeShapeType="1"/>
              </p:cNvSpPr>
              <p:nvPr/>
            </p:nvSpPr>
            <p:spPr bwMode="auto">
              <a:xfrm>
                <a:off x="114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61" name="Line 113"/>
              <p:cNvSpPr>
                <a:spLocks noChangeShapeType="1"/>
              </p:cNvSpPr>
              <p:nvPr/>
            </p:nvSpPr>
            <p:spPr bwMode="auto">
              <a:xfrm>
                <a:off x="116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62" name="Line 114"/>
              <p:cNvSpPr>
                <a:spLocks noChangeShapeType="1"/>
              </p:cNvSpPr>
              <p:nvPr/>
            </p:nvSpPr>
            <p:spPr bwMode="auto">
              <a:xfrm>
                <a:off x="119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63" name="Line 115"/>
              <p:cNvSpPr>
                <a:spLocks noChangeShapeType="1"/>
              </p:cNvSpPr>
              <p:nvPr/>
            </p:nvSpPr>
            <p:spPr bwMode="auto">
              <a:xfrm>
                <a:off x="121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64" name="Line 116"/>
              <p:cNvSpPr>
                <a:spLocks noChangeShapeType="1"/>
              </p:cNvSpPr>
              <p:nvPr/>
            </p:nvSpPr>
            <p:spPr bwMode="auto">
              <a:xfrm>
                <a:off x="124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65" name="Line 117"/>
              <p:cNvSpPr>
                <a:spLocks noChangeShapeType="1"/>
              </p:cNvSpPr>
              <p:nvPr/>
            </p:nvSpPr>
            <p:spPr bwMode="auto">
              <a:xfrm>
                <a:off x="126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66" name="Line 118"/>
              <p:cNvSpPr>
                <a:spLocks noChangeShapeType="1"/>
              </p:cNvSpPr>
              <p:nvPr/>
            </p:nvSpPr>
            <p:spPr bwMode="auto">
              <a:xfrm>
                <a:off x="129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67" name="Line 119"/>
              <p:cNvSpPr>
                <a:spLocks noChangeShapeType="1"/>
              </p:cNvSpPr>
              <p:nvPr/>
            </p:nvSpPr>
            <p:spPr bwMode="auto">
              <a:xfrm>
                <a:off x="131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68" name="Line 120"/>
              <p:cNvSpPr>
                <a:spLocks noChangeShapeType="1"/>
              </p:cNvSpPr>
              <p:nvPr/>
            </p:nvSpPr>
            <p:spPr bwMode="auto">
              <a:xfrm>
                <a:off x="134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69" name="Line 121"/>
              <p:cNvSpPr>
                <a:spLocks noChangeShapeType="1"/>
              </p:cNvSpPr>
              <p:nvPr/>
            </p:nvSpPr>
            <p:spPr bwMode="auto">
              <a:xfrm>
                <a:off x="136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70" name="Line 122"/>
              <p:cNvSpPr>
                <a:spLocks noChangeShapeType="1"/>
              </p:cNvSpPr>
              <p:nvPr/>
            </p:nvSpPr>
            <p:spPr bwMode="auto">
              <a:xfrm>
                <a:off x="139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71" name="Line 123"/>
              <p:cNvSpPr>
                <a:spLocks noChangeShapeType="1"/>
              </p:cNvSpPr>
              <p:nvPr/>
            </p:nvSpPr>
            <p:spPr bwMode="auto">
              <a:xfrm>
                <a:off x="141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72" name="Line 124"/>
              <p:cNvSpPr>
                <a:spLocks noChangeShapeType="1"/>
              </p:cNvSpPr>
              <p:nvPr/>
            </p:nvSpPr>
            <p:spPr bwMode="auto">
              <a:xfrm>
                <a:off x="144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73" name="Line 125"/>
              <p:cNvSpPr>
                <a:spLocks noChangeShapeType="1"/>
              </p:cNvSpPr>
              <p:nvPr/>
            </p:nvSpPr>
            <p:spPr bwMode="auto">
              <a:xfrm>
                <a:off x="146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74" name="Line 126"/>
              <p:cNvSpPr>
                <a:spLocks noChangeShapeType="1"/>
              </p:cNvSpPr>
              <p:nvPr/>
            </p:nvSpPr>
            <p:spPr bwMode="auto">
              <a:xfrm>
                <a:off x="149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75" name="Line 127"/>
              <p:cNvSpPr>
                <a:spLocks noChangeShapeType="1"/>
              </p:cNvSpPr>
              <p:nvPr/>
            </p:nvSpPr>
            <p:spPr bwMode="auto">
              <a:xfrm>
                <a:off x="1519"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76" name="Line 128"/>
              <p:cNvSpPr>
                <a:spLocks noChangeShapeType="1"/>
              </p:cNvSpPr>
              <p:nvPr/>
            </p:nvSpPr>
            <p:spPr bwMode="auto">
              <a:xfrm>
                <a:off x="1544"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77" name="Line 129"/>
              <p:cNvSpPr>
                <a:spLocks noChangeShapeType="1"/>
              </p:cNvSpPr>
              <p:nvPr/>
            </p:nvSpPr>
            <p:spPr bwMode="auto">
              <a:xfrm>
                <a:off x="1569"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78" name="Line 130"/>
              <p:cNvSpPr>
                <a:spLocks noChangeShapeType="1"/>
              </p:cNvSpPr>
              <p:nvPr/>
            </p:nvSpPr>
            <p:spPr bwMode="auto">
              <a:xfrm>
                <a:off x="1594"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79" name="Line 131"/>
              <p:cNvSpPr>
                <a:spLocks noChangeShapeType="1"/>
              </p:cNvSpPr>
              <p:nvPr/>
            </p:nvSpPr>
            <p:spPr bwMode="auto">
              <a:xfrm>
                <a:off x="1619"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80" name="Line 132"/>
              <p:cNvSpPr>
                <a:spLocks noChangeShapeType="1"/>
              </p:cNvSpPr>
              <p:nvPr/>
            </p:nvSpPr>
            <p:spPr bwMode="auto">
              <a:xfrm>
                <a:off x="1644"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81" name="Line 133"/>
              <p:cNvSpPr>
                <a:spLocks noChangeShapeType="1"/>
              </p:cNvSpPr>
              <p:nvPr/>
            </p:nvSpPr>
            <p:spPr bwMode="auto">
              <a:xfrm>
                <a:off x="1669"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82" name="Line 134"/>
              <p:cNvSpPr>
                <a:spLocks noChangeShapeType="1"/>
              </p:cNvSpPr>
              <p:nvPr/>
            </p:nvSpPr>
            <p:spPr bwMode="auto">
              <a:xfrm>
                <a:off x="1694"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83" name="Line 135"/>
              <p:cNvSpPr>
                <a:spLocks noChangeShapeType="1"/>
              </p:cNvSpPr>
              <p:nvPr/>
            </p:nvSpPr>
            <p:spPr bwMode="auto">
              <a:xfrm>
                <a:off x="1719"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84" name="Line 136"/>
              <p:cNvSpPr>
                <a:spLocks noChangeShapeType="1"/>
              </p:cNvSpPr>
              <p:nvPr/>
            </p:nvSpPr>
            <p:spPr bwMode="auto">
              <a:xfrm>
                <a:off x="1744"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85" name="Line 137"/>
              <p:cNvSpPr>
                <a:spLocks noChangeShapeType="1"/>
              </p:cNvSpPr>
              <p:nvPr/>
            </p:nvSpPr>
            <p:spPr bwMode="auto">
              <a:xfrm>
                <a:off x="1769"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86" name="Line 138"/>
              <p:cNvSpPr>
                <a:spLocks noChangeShapeType="1"/>
              </p:cNvSpPr>
              <p:nvPr/>
            </p:nvSpPr>
            <p:spPr bwMode="auto">
              <a:xfrm>
                <a:off x="1794"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87" name="Line 139"/>
              <p:cNvSpPr>
                <a:spLocks noChangeShapeType="1"/>
              </p:cNvSpPr>
              <p:nvPr/>
            </p:nvSpPr>
            <p:spPr bwMode="auto">
              <a:xfrm>
                <a:off x="181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88" name="Line 140"/>
              <p:cNvSpPr>
                <a:spLocks noChangeShapeType="1"/>
              </p:cNvSpPr>
              <p:nvPr/>
            </p:nvSpPr>
            <p:spPr bwMode="auto">
              <a:xfrm>
                <a:off x="184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89" name="Line 141"/>
              <p:cNvSpPr>
                <a:spLocks noChangeShapeType="1"/>
              </p:cNvSpPr>
              <p:nvPr/>
            </p:nvSpPr>
            <p:spPr bwMode="auto">
              <a:xfrm>
                <a:off x="186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90" name="Line 142"/>
              <p:cNvSpPr>
                <a:spLocks noChangeShapeType="1"/>
              </p:cNvSpPr>
              <p:nvPr/>
            </p:nvSpPr>
            <p:spPr bwMode="auto">
              <a:xfrm>
                <a:off x="189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91" name="Line 143"/>
              <p:cNvSpPr>
                <a:spLocks noChangeShapeType="1"/>
              </p:cNvSpPr>
              <p:nvPr/>
            </p:nvSpPr>
            <p:spPr bwMode="auto">
              <a:xfrm>
                <a:off x="191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92" name="Line 144"/>
              <p:cNvSpPr>
                <a:spLocks noChangeShapeType="1"/>
              </p:cNvSpPr>
              <p:nvPr/>
            </p:nvSpPr>
            <p:spPr bwMode="auto">
              <a:xfrm>
                <a:off x="194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93" name="Line 145"/>
              <p:cNvSpPr>
                <a:spLocks noChangeShapeType="1"/>
              </p:cNvSpPr>
              <p:nvPr/>
            </p:nvSpPr>
            <p:spPr bwMode="auto">
              <a:xfrm>
                <a:off x="196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94" name="Line 146"/>
              <p:cNvSpPr>
                <a:spLocks noChangeShapeType="1"/>
              </p:cNvSpPr>
              <p:nvPr/>
            </p:nvSpPr>
            <p:spPr bwMode="auto">
              <a:xfrm>
                <a:off x="199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95" name="Line 147"/>
              <p:cNvSpPr>
                <a:spLocks noChangeShapeType="1"/>
              </p:cNvSpPr>
              <p:nvPr/>
            </p:nvSpPr>
            <p:spPr bwMode="auto">
              <a:xfrm>
                <a:off x="201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96" name="Line 148"/>
              <p:cNvSpPr>
                <a:spLocks noChangeShapeType="1"/>
              </p:cNvSpPr>
              <p:nvPr/>
            </p:nvSpPr>
            <p:spPr bwMode="auto">
              <a:xfrm>
                <a:off x="204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97" name="Line 149"/>
              <p:cNvSpPr>
                <a:spLocks noChangeShapeType="1"/>
              </p:cNvSpPr>
              <p:nvPr/>
            </p:nvSpPr>
            <p:spPr bwMode="auto">
              <a:xfrm>
                <a:off x="206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98" name="Line 150"/>
              <p:cNvSpPr>
                <a:spLocks noChangeShapeType="1"/>
              </p:cNvSpPr>
              <p:nvPr/>
            </p:nvSpPr>
            <p:spPr bwMode="auto">
              <a:xfrm>
                <a:off x="209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199" name="Line 151"/>
              <p:cNvSpPr>
                <a:spLocks noChangeShapeType="1"/>
              </p:cNvSpPr>
              <p:nvPr/>
            </p:nvSpPr>
            <p:spPr bwMode="auto">
              <a:xfrm>
                <a:off x="211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00" name="Line 152"/>
              <p:cNvSpPr>
                <a:spLocks noChangeShapeType="1"/>
              </p:cNvSpPr>
              <p:nvPr/>
            </p:nvSpPr>
            <p:spPr bwMode="auto">
              <a:xfrm>
                <a:off x="214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01" name="Line 153"/>
              <p:cNvSpPr>
                <a:spLocks noChangeShapeType="1"/>
              </p:cNvSpPr>
              <p:nvPr/>
            </p:nvSpPr>
            <p:spPr bwMode="auto">
              <a:xfrm>
                <a:off x="216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02" name="Line 154"/>
              <p:cNvSpPr>
                <a:spLocks noChangeShapeType="1"/>
              </p:cNvSpPr>
              <p:nvPr/>
            </p:nvSpPr>
            <p:spPr bwMode="auto">
              <a:xfrm>
                <a:off x="219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03" name="Line 155"/>
              <p:cNvSpPr>
                <a:spLocks noChangeShapeType="1"/>
              </p:cNvSpPr>
              <p:nvPr/>
            </p:nvSpPr>
            <p:spPr bwMode="auto">
              <a:xfrm>
                <a:off x="221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04" name="Line 156"/>
              <p:cNvSpPr>
                <a:spLocks noChangeShapeType="1"/>
              </p:cNvSpPr>
              <p:nvPr/>
            </p:nvSpPr>
            <p:spPr bwMode="auto">
              <a:xfrm>
                <a:off x="224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05" name="Line 157"/>
              <p:cNvSpPr>
                <a:spLocks noChangeShapeType="1"/>
              </p:cNvSpPr>
              <p:nvPr/>
            </p:nvSpPr>
            <p:spPr bwMode="auto">
              <a:xfrm>
                <a:off x="226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06" name="Line 158"/>
              <p:cNvSpPr>
                <a:spLocks noChangeShapeType="1"/>
              </p:cNvSpPr>
              <p:nvPr/>
            </p:nvSpPr>
            <p:spPr bwMode="auto">
              <a:xfrm>
                <a:off x="229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07" name="Line 159"/>
              <p:cNvSpPr>
                <a:spLocks noChangeShapeType="1"/>
              </p:cNvSpPr>
              <p:nvPr/>
            </p:nvSpPr>
            <p:spPr bwMode="auto">
              <a:xfrm>
                <a:off x="231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08" name="Line 160"/>
              <p:cNvSpPr>
                <a:spLocks noChangeShapeType="1"/>
              </p:cNvSpPr>
              <p:nvPr/>
            </p:nvSpPr>
            <p:spPr bwMode="auto">
              <a:xfrm>
                <a:off x="234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09" name="Line 161"/>
              <p:cNvSpPr>
                <a:spLocks noChangeShapeType="1"/>
              </p:cNvSpPr>
              <p:nvPr/>
            </p:nvSpPr>
            <p:spPr bwMode="auto">
              <a:xfrm>
                <a:off x="236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10" name="Line 162"/>
              <p:cNvSpPr>
                <a:spLocks noChangeShapeType="1"/>
              </p:cNvSpPr>
              <p:nvPr/>
            </p:nvSpPr>
            <p:spPr bwMode="auto">
              <a:xfrm>
                <a:off x="239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11" name="Line 163"/>
              <p:cNvSpPr>
                <a:spLocks noChangeShapeType="1"/>
              </p:cNvSpPr>
              <p:nvPr/>
            </p:nvSpPr>
            <p:spPr bwMode="auto">
              <a:xfrm>
                <a:off x="241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12" name="Line 164"/>
              <p:cNvSpPr>
                <a:spLocks noChangeShapeType="1"/>
              </p:cNvSpPr>
              <p:nvPr/>
            </p:nvSpPr>
            <p:spPr bwMode="auto">
              <a:xfrm>
                <a:off x="244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13" name="Line 165"/>
              <p:cNvSpPr>
                <a:spLocks noChangeShapeType="1"/>
              </p:cNvSpPr>
              <p:nvPr/>
            </p:nvSpPr>
            <p:spPr bwMode="auto">
              <a:xfrm>
                <a:off x="246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14" name="Line 166"/>
              <p:cNvSpPr>
                <a:spLocks noChangeShapeType="1"/>
              </p:cNvSpPr>
              <p:nvPr/>
            </p:nvSpPr>
            <p:spPr bwMode="auto">
              <a:xfrm>
                <a:off x="249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15" name="Line 167"/>
              <p:cNvSpPr>
                <a:spLocks noChangeShapeType="1"/>
              </p:cNvSpPr>
              <p:nvPr/>
            </p:nvSpPr>
            <p:spPr bwMode="auto">
              <a:xfrm>
                <a:off x="251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16" name="Line 168"/>
              <p:cNvSpPr>
                <a:spLocks noChangeShapeType="1"/>
              </p:cNvSpPr>
              <p:nvPr/>
            </p:nvSpPr>
            <p:spPr bwMode="auto">
              <a:xfrm>
                <a:off x="254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17" name="Line 169"/>
              <p:cNvSpPr>
                <a:spLocks noChangeShapeType="1"/>
              </p:cNvSpPr>
              <p:nvPr/>
            </p:nvSpPr>
            <p:spPr bwMode="auto">
              <a:xfrm>
                <a:off x="256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18" name="Line 170"/>
              <p:cNvSpPr>
                <a:spLocks noChangeShapeType="1"/>
              </p:cNvSpPr>
              <p:nvPr/>
            </p:nvSpPr>
            <p:spPr bwMode="auto">
              <a:xfrm>
                <a:off x="259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19" name="Line 171"/>
              <p:cNvSpPr>
                <a:spLocks noChangeShapeType="1"/>
              </p:cNvSpPr>
              <p:nvPr/>
            </p:nvSpPr>
            <p:spPr bwMode="auto">
              <a:xfrm>
                <a:off x="261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20" name="Line 172"/>
              <p:cNvSpPr>
                <a:spLocks noChangeShapeType="1"/>
              </p:cNvSpPr>
              <p:nvPr/>
            </p:nvSpPr>
            <p:spPr bwMode="auto">
              <a:xfrm>
                <a:off x="2643"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21" name="Line 173"/>
              <p:cNvSpPr>
                <a:spLocks noChangeShapeType="1"/>
              </p:cNvSpPr>
              <p:nvPr/>
            </p:nvSpPr>
            <p:spPr bwMode="auto">
              <a:xfrm>
                <a:off x="2668"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22" name="Line 174"/>
              <p:cNvSpPr>
                <a:spLocks noChangeShapeType="1"/>
              </p:cNvSpPr>
              <p:nvPr/>
            </p:nvSpPr>
            <p:spPr bwMode="auto">
              <a:xfrm>
                <a:off x="2693"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23" name="Line 175"/>
              <p:cNvSpPr>
                <a:spLocks noChangeShapeType="1"/>
              </p:cNvSpPr>
              <p:nvPr/>
            </p:nvSpPr>
            <p:spPr bwMode="auto">
              <a:xfrm>
                <a:off x="2718"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24" name="Line 176"/>
              <p:cNvSpPr>
                <a:spLocks noChangeShapeType="1"/>
              </p:cNvSpPr>
              <p:nvPr/>
            </p:nvSpPr>
            <p:spPr bwMode="auto">
              <a:xfrm>
                <a:off x="2743"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25" name="Line 177"/>
              <p:cNvSpPr>
                <a:spLocks noChangeShapeType="1"/>
              </p:cNvSpPr>
              <p:nvPr/>
            </p:nvSpPr>
            <p:spPr bwMode="auto">
              <a:xfrm>
                <a:off x="2768"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26" name="Line 178"/>
              <p:cNvSpPr>
                <a:spLocks noChangeShapeType="1"/>
              </p:cNvSpPr>
              <p:nvPr/>
            </p:nvSpPr>
            <p:spPr bwMode="auto">
              <a:xfrm>
                <a:off x="2793"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27" name="Line 179"/>
              <p:cNvSpPr>
                <a:spLocks noChangeShapeType="1"/>
              </p:cNvSpPr>
              <p:nvPr/>
            </p:nvSpPr>
            <p:spPr bwMode="auto">
              <a:xfrm>
                <a:off x="2818"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28" name="Line 180"/>
              <p:cNvSpPr>
                <a:spLocks noChangeShapeType="1"/>
              </p:cNvSpPr>
              <p:nvPr/>
            </p:nvSpPr>
            <p:spPr bwMode="auto">
              <a:xfrm>
                <a:off x="2843"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29" name="Line 181"/>
              <p:cNvSpPr>
                <a:spLocks noChangeShapeType="1"/>
              </p:cNvSpPr>
              <p:nvPr/>
            </p:nvSpPr>
            <p:spPr bwMode="auto">
              <a:xfrm>
                <a:off x="2868"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30" name="Line 182"/>
              <p:cNvSpPr>
                <a:spLocks noChangeShapeType="1"/>
              </p:cNvSpPr>
              <p:nvPr/>
            </p:nvSpPr>
            <p:spPr bwMode="auto">
              <a:xfrm>
                <a:off x="2893"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31" name="Line 183"/>
              <p:cNvSpPr>
                <a:spLocks noChangeShapeType="1"/>
              </p:cNvSpPr>
              <p:nvPr/>
            </p:nvSpPr>
            <p:spPr bwMode="auto">
              <a:xfrm>
                <a:off x="2918"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32" name="Line 184"/>
              <p:cNvSpPr>
                <a:spLocks noChangeShapeType="1"/>
              </p:cNvSpPr>
              <p:nvPr/>
            </p:nvSpPr>
            <p:spPr bwMode="auto">
              <a:xfrm>
                <a:off x="2943" y="1636"/>
                <a:ext cx="2"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33" name="Line 185"/>
              <p:cNvSpPr>
                <a:spLocks noChangeShapeType="1"/>
              </p:cNvSpPr>
              <p:nvPr/>
            </p:nvSpPr>
            <p:spPr bwMode="auto">
              <a:xfrm>
                <a:off x="2967"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34" name="Line 186"/>
              <p:cNvSpPr>
                <a:spLocks noChangeShapeType="1"/>
              </p:cNvSpPr>
              <p:nvPr/>
            </p:nvSpPr>
            <p:spPr bwMode="auto">
              <a:xfrm>
                <a:off x="2992"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35" name="Line 187"/>
              <p:cNvSpPr>
                <a:spLocks noChangeShapeType="1"/>
              </p:cNvSpPr>
              <p:nvPr/>
            </p:nvSpPr>
            <p:spPr bwMode="auto">
              <a:xfrm>
                <a:off x="3017"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36" name="Line 188"/>
              <p:cNvSpPr>
                <a:spLocks noChangeShapeType="1"/>
              </p:cNvSpPr>
              <p:nvPr/>
            </p:nvSpPr>
            <p:spPr bwMode="auto">
              <a:xfrm>
                <a:off x="3042" y="1636"/>
                <a:ext cx="3"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37" name="Line 189"/>
              <p:cNvSpPr>
                <a:spLocks noChangeShapeType="1"/>
              </p:cNvSpPr>
              <p:nvPr/>
            </p:nvSpPr>
            <p:spPr bwMode="auto">
              <a:xfrm>
                <a:off x="570" y="3590"/>
                <a:ext cx="2477"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86439" name="Group 391"/>
            <p:cNvGrpSpPr>
              <a:grpSpLocks/>
            </p:cNvGrpSpPr>
            <p:nvPr/>
          </p:nvGrpSpPr>
          <p:grpSpPr bwMode="auto">
            <a:xfrm>
              <a:off x="361" y="1609"/>
              <a:ext cx="2747" cy="2070"/>
              <a:chOff x="361" y="1609"/>
              <a:chExt cx="2747" cy="2070"/>
            </a:xfrm>
          </p:grpSpPr>
          <p:sp>
            <p:nvSpPr>
              <p:cNvPr id="386239" name="Line 191"/>
              <p:cNvSpPr>
                <a:spLocks noChangeShapeType="1"/>
              </p:cNvSpPr>
              <p:nvPr/>
            </p:nvSpPr>
            <p:spPr bwMode="auto">
              <a:xfrm flipV="1">
                <a:off x="570" y="1636"/>
                <a:ext cx="1" cy="195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40" name="Line 192"/>
              <p:cNvSpPr>
                <a:spLocks noChangeShapeType="1"/>
              </p:cNvSpPr>
              <p:nvPr/>
            </p:nvSpPr>
            <p:spPr bwMode="auto">
              <a:xfrm flipV="1">
                <a:off x="570" y="3565"/>
                <a:ext cx="1" cy="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41" name="Freeform 193"/>
              <p:cNvSpPr>
                <a:spLocks noEditPoints="1"/>
              </p:cNvSpPr>
              <p:nvPr/>
            </p:nvSpPr>
            <p:spPr bwMode="auto">
              <a:xfrm>
                <a:off x="552" y="3622"/>
                <a:ext cx="36" cy="57"/>
              </a:xfrm>
              <a:custGeom>
                <a:avLst/>
                <a:gdLst>
                  <a:gd name="T0" fmla="*/ 0 w 36"/>
                  <a:gd name="T1" fmla="*/ 29 h 57"/>
                  <a:gd name="T2" fmla="*/ 0 w 36"/>
                  <a:gd name="T3" fmla="*/ 23 h 57"/>
                  <a:gd name="T4" fmla="*/ 0 w 36"/>
                  <a:gd name="T5" fmla="*/ 17 h 57"/>
                  <a:gd name="T6" fmla="*/ 1 w 36"/>
                  <a:gd name="T7" fmla="*/ 13 h 57"/>
                  <a:gd name="T8" fmla="*/ 4 w 36"/>
                  <a:gd name="T9" fmla="*/ 7 h 57"/>
                  <a:gd name="T10" fmla="*/ 8 w 36"/>
                  <a:gd name="T11" fmla="*/ 3 h 57"/>
                  <a:gd name="T12" fmla="*/ 12 w 36"/>
                  <a:gd name="T13" fmla="*/ 2 h 57"/>
                  <a:gd name="T14" fmla="*/ 18 w 36"/>
                  <a:gd name="T15" fmla="*/ 0 h 57"/>
                  <a:gd name="T16" fmla="*/ 22 w 36"/>
                  <a:gd name="T17" fmla="*/ 0 h 57"/>
                  <a:gd name="T18" fmla="*/ 26 w 36"/>
                  <a:gd name="T19" fmla="*/ 2 h 57"/>
                  <a:gd name="T20" fmla="*/ 29 w 36"/>
                  <a:gd name="T21" fmla="*/ 4 h 57"/>
                  <a:gd name="T22" fmla="*/ 31 w 36"/>
                  <a:gd name="T23" fmla="*/ 7 h 57"/>
                  <a:gd name="T24" fmla="*/ 33 w 36"/>
                  <a:gd name="T25" fmla="*/ 11 h 57"/>
                  <a:gd name="T26" fmla="*/ 34 w 36"/>
                  <a:gd name="T27" fmla="*/ 16 h 57"/>
                  <a:gd name="T28" fmla="*/ 36 w 36"/>
                  <a:gd name="T29" fmla="*/ 21 h 57"/>
                  <a:gd name="T30" fmla="*/ 36 w 36"/>
                  <a:gd name="T31" fmla="*/ 29 h 57"/>
                  <a:gd name="T32" fmla="*/ 36 w 36"/>
                  <a:gd name="T33" fmla="*/ 35 h 57"/>
                  <a:gd name="T34" fmla="*/ 34 w 36"/>
                  <a:gd name="T35" fmla="*/ 41 h 57"/>
                  <a:gd name="T36" fmla="*/ 33 w 36"/>
                  <a:gd name="T37" fmla="*/ 45 h 57"/>
                  <a:gd name="T38" fmla="*/ 31 w 36"/>
                  <a:gd name="T39" fmla="*/ 50 h 57"/>
                  <a:gd name="T40" fmla="*/ 27 w 36"/>
                  <a:gd name="T41" fmla="*/ 54 h 57"/>
                  <a:gd name="T42" fmla="*/ 23 w 36"/>
                  <a:gd name="T43" fmla="*/ 56 h 57"/>
                  <a:gd name="T44" fmla="*/ 18 w 36"/>
                  <a:gd name="T45" fmla="*/ 57 h 57"/>
                  <a:gd name="T46" fmla="*/ 12 w 36"/>
                  <a:gd name="T47" fmla="*/ 56 h 57"/>
                  <a:gd name="T48" fmla="*/ 8 w 36"/>
                  <a:gd name="T49" fmla="*/ 54 h 57"/>
                  <a:gd name="T50" fmla="*/ 5 w 36"/>
                  <a:gd name="T51" fmla="*/ 52 h 57"/>
                  <a:gd name="T52" fmla="*/ 1 w 36"/>
                  <a:gd name="T53" fmla="*/ 42 h 57"/>
                  <a:gd name="T54" fmla="*/ 0 w 36"/>
                  <a:gd name="T55" fmla="*/ 29 h 57"/>
                  <a:gd name="T56" fmla="*/ 6 w 36"/>
                  <a:gd name="T57" fmla="*/ 29 h 57"/>
                  <a:gd name="T58" fmla="*/ 6 w 36"/>
                  <a:gd name="T59" fmla="*/ 35 h 57"/>
                  <a:gd name="T60" fmla="*/ 6 w 36"/>
                  <a:gd name="T61" fmla="*/ 41 h 57"/>
                  <a:gd name="T62" fmla="*/ 8 w 36"/>
                  <a:gd name="T63" fmla="*/ 43 h 57"/>
                  <a:gd name="T64" fmla="*/ 9 w 36"/>
                  <a:gd name="T65" fmla="*/ 46 h 57"/>
                  <a:gd name="T66" fmla="*/ 12 w 36"/>
                  <a:gd name="T67" fmla="*/ 49 h 57"/>
                  <a:gd name="T68" fmla="*/ 15 w 36"/>
                  <a:gd name="T69" fmla="*/ 50 h 57"/>
                  <a:gd name="T70" fmla="*/ 18 w 36"/>
                  <a:gd name="T71" fmla="*/ 50 h 57"/>
                  <a:gd name="T72" fmla="*/ 20 w 36"/>
                  <a:gd name="T73" fmla="*/ 50 h 57"/>
                  <a:gd name="T74" fmla="*/ 23 w 36"/>
                  <a:gd name="T75" fmla="*/ 49 h 57"/>
                  <a:gd name="T76" fmla="*/ 25 w 36"/>
                  <a:gd name="T77" fmla="*/ 46 h 57"/>
                  <a:gd name="T78" fmla="*/ 26 w 36"/>
                  <a:gd name="T79" fmla="*/ 43 h 57"/>
                  <a:gd name="T80" fmla="*/ 27 w 36"/>
                  <a:gd name="T81" fmla="*/ 41 h 57"/>
                  <a:gd name="T82" fmla="*/ 29 w 36"/>
                  <a:gd name="T83" fmla="*/ 35 h 57"/>
                  <a:gd name="T84" fmla="*/ 29 w 36"/>
                  <a:gd name="T85" fmla="*/ 29 h 57"/>
                  <a:gd name="T86" fmla="*/ 27 w 36"/>
                  <a:gd name="T87" fmla="*/ 21 h 57"/>
                  <a:gd name="T88" fmla="*/ 27 w 36"/>
                  <a:gd name="T89" fmla="*/ 16 h 57"/>
                  <a:gd name="T90" fmla="*/ 25 w 36"/>
                  <a:gd name="T91" fmla="*/ 11 h 57"/>
                  <a:gd name="T92" fmla="*/ 23 w 36"/>
                  <a:gd name="T93" fmla="*/ 9 h 57"/>
                  <a:gd name="T94" fmla="*/ 20 w 36"/>
                  <a:gd name="T95" fmla="*/ 7 h 57"/>
                  <a:gd name="T96" fmla="*/ 18 w 36"/>
                  <a:gd name="T97" fmla="*/ 7 h 57"/>
                  <a:gd name="T98" fmla="*/ 13 w 36"/>
                  <a:gd name="T99" fmla="*/ 7 h 57"/>
                  <a:gd name="T100" fmla="*/ 9 w 36"/>
                  <a:gd name="T101" fmla="*/ 11 h 57"/>
                  <a:gd name="T102" fmla="*/ 8 w 36"/>
                  <a:gd name="T103" fmla="*/ 16 h 57"/>
                  <a:gd name="T104" fmla="*/ 6 w 36"/>
                  <a:gd name="T105" fmla="*/ 21 h 57"/>
                  <a:gd name="T106" fmla="*/ 6 w 36"/>
                  <a:gd name="T10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29"/>
                    </a:moveTo>
                    <a:lnTo>
                      <a:pt x="0" y="23"/>
                    </a:lnTo>
                    <a:lnTo>
                      <a:pt x="0" y="17"/>
                    </a:lnTo>
                    <a:lnTo>
                      <a:pt x="1" y="13"/>
                    </a:lnTo>
                    <a:lnTo>
                      <a:pt x="4" y="7"/>
                    </a:lnTo>
                    <a:lnTo>
                      <a:pt x="8" y="3"/>
                    </a:lnTo>
                    <a:lnTo>
                      <a:pt x="12" y="2"/>
                    </a:lnTo>
                    <a:lnTo>
                      <a:pt x="18" y="0"/>
                    </a:lnTo>
                    <a:lnTo>
                      <a:pt x="22" y="0"/>
                    </a:lnTo>
                    <a:lnTo>
                      <a:pt x="26" y="2"/>
                    </a:lnTo>
                    <a:lnTo>
                      <a:pt x="29" y="4"/>
                    </a:lnTo>
                    <a:lnTo>
                      <a:pt x="31" y="7"/>
                    </a:lnTo>
                    <a:lnTo>
                      <a:pt x="33" y="11"/>
                    </a:lnTo>
                    <a:lnTo>
                      <a:pt x="34" y="16"/>
                    </a:lnTo>
                    <a:lnTo>
                      <a:pt x="36" y="21"/>
                    </a:lnTo>
                    <a:lnTo>
                      <a:pt x="36" y="29"/>
                    </a:lnTo>
                    <a:lnTo>
                      <a:pt x="36" y="35"/>
                    </a:lnTo>
                    <a:lnTo>
                      <a:pt x="34" y="41"/>
                    </a:lnTo>
                    <a:lnTo>
                      <a:pt x="33" y="45"/>
                    </a:lnTo>
                    <a:lnTo>
                      <a:pt x="31" y="50"/>
                    </a:lnTo>
                    <a:lnTo>
                      <a:pt x="27" y="54"/>
                    </a:lnTo>
                    <a:lnTo>
                      <a:pt x="23" y="56"/>
                    </a:lnTo>
                    <a:lnTo>
                      <a:pt x="18" y="57"/>
                    </a:lnTo>
                    <a:lnTo>
                      <a:pt x="12" y="56"/>
                    </a:lnTo>
                    <a:lnTo>
                      <a:pt x="8" y="54"/>
                    </a:lnTo>
                    <a:lnTo>
                      <a:pt x="5" y="52"/>
                    </a:lnTo>
                    <a:lnTo>
                      <a:pt x="1" y="42"/>
                    </a:lnTo>
                    <a:lnTo>
                      <a:pt x="0" y="29"/>
                    </a:lnTo>
                    <a:close/>
                    <a:moveTo>
                      <a:pt x="6" y="29"/>
                    </a:moveTo>
                    <a:lnTo>
                      <a:pt x="6" y="35"/>
                    </a:lnTo>
                    <a:lnTo>
                      <a:pt x="6" y="41"/>
                    </a:lnTo>
                    <a:lnTo>
                      <a:pt x="8" y="43"/>
                    </a:lnTo>
                    <a:lnTo>
                      <a:pt x="9" y="46"/>
                    </a:lnTo>
                    <a:lnTo>
                      <a:pt x="12" y="49"/>
                    </a:lnTo>
                    <a:lnTo>
                      <a:pt x="15" y="50"/>
                    </a:lnTo>
                    <a:lnTo>
                      <a:pt x="18" y="50"/>
                    </a:lnTo>
                    <a:lnTo>
                      <a:pt x="20" y="50"/>
                    </a:lnTo>
                    <a:lnTo>
                      <a:pt x="23" y="49"/>
                    </a:lnTo>
                    <a:lnTo>
                      <a:pt x="25" y="46"/>
                    </a:lnTo>
                    <a:lnTo>
                      <a:pt x="26" y="43"/>
                    </a:lnTo>
                    <a:lnTo>
                      <a:pt x="27" y="41"/>
                    </a:lnTo>
                    <a:lnTo>
                      <a:pt x="29" y="35"/>
                    </a:lnTo>
                    <a:lnTo>
                      <a:pt x="29" y="29"/>
                    </a:lnTo>
                    <a:lnTo>
                      <a:pt x="27" y="21"/>
                    </a:lnTo>
                    <a:lnTo>
                      <a:pt x="27" y="16"/>
                    </a:lnTo>
                    <a:lnTo>
                      <a:pt x="25" y="11"/>
                    </a:lnTo>
                    <a:lnTo>
                      <a:pt x="23" y="9"/>
                    </a:lnTo>
                    <a:lnTo>
                      <a:pt x="20" y="7"/>
                    </a:lnTo>
                    <a:lnTo>
                      <a:pt x="18" y="7"/>
                    </a:lnTo>
                    <a:lnTo>
                      <a:pt x="13" y="7"/>
                    </a:lnTo>
                    <a:lnTo>
                      <a:pt x="9" y="11"/>
                    </a:lnTo>
                    <a:lnTo>
                      <a:pt x="8" y="16"/>
                    </a:lnTo>
                    <a:lnTo>
                      <a:pt x="6" y="21"/>
                    </a:lnTo>
                    <a:lnTo>
                      <a:pt x="6" y="29"/>
                    </a:lnTo>
                    <a:close/>
                  </a:path>
                </a:pathLst>
              </a:custGeom>
              <a:solidFill>
                <a:srgbClr val="000000"/>
              </a:solidFill>
              <a:ln w="0">
                <a:solidFill>
                  <a:srgbClr val="000000"/>
                </a:solidFill>
                <a:prstDash val="solid"/>
                <a:round/>
                <a:headEnd/>
                <a:tailEnd/>
              </a:ln>
            </p:spPr>
            <p:txBody>
              <a:bodyPr/>
              <a:lstStyle/>
              <a:p>
                <a:endParaRPr lang="en-US"/>
              </a:p>
            </p:txBody>
          </p:sp>
          <p:sp>
            <p:nvSpPr>
              <p:cNvPr id="386242" name="Line 194"/>
              <p:cNvSpPr>
                <a:spLocks noChangeShapeType="1"/>
              </p:cNvSpPr>
              <p:nvPr/>
            </p:nvSpPr>
            <p:spPr bwMode="auto">
              <a:xfrm flipV="1">
                <a:off x="1188" y="3565"/>
                <a:ext cx="1" cy="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43" name="Freeform 195"/>
              <p:cNvSpPr>
                <a:spLocks/>
              </p:cNvSpPr>
              <p:nvPr/>
            </p:nvSpPr>
            <p:spPr bwMode="auto">
              <a:xfrm>
                <a:off x="1148" y="3624"/>
                <a:ext cx="38" cy="55"/>
              </a:xfrm>
              <a:custGeom>
                <a:avLst/>
                <a:gdLst>
                  <a:gd name="T0" fmla="*/ 0 w 38"/>
                  <a:gd name="T1" fmla="*/ 40 h 55"/>
                  <a:gd name="T2" fmla="*/ 9 w 38"/>
                  <a:gd name="T3" fmla="*/ 39 h 55"/>
                  <a:gd name="T4" fmla="*/ 9 w 38"/>
                  <a:gd name="T5" fmla="*/ 43 h 55"/>
                  <a:gd name="T6" fmla="*/ 11 w 38"/>
                  <a:gd name="T7" fmla="*/ 45 h 55"/>
                  <a:gd name="T8" fmla="*/ 14 w 38"/>
                  <a:gd name="T9" fmla="*/ 48 h 55"/>
                  <a:gd name="T10" fmla="*/ 18 w 38"/>
                  <a:gd name="T11" fmla="*/ 48 h 55"/>
                  <a:gd name="T12" fmla="*/ 21 w 38"/>
                  <a:gd name="T13" fmla="*/ 48 h 55"/>
                  <a:gd name="T14" fmla="*/ 25 w 38"/>
                  <a:gd name="T15" fmla="*/ 47 h 55"/>
                  <a:gd name="T16" fmla="*/ 27 w 38"/>
                  <a:gd name="T17" fmla="*/ 45 h 55"/>
                  <a:gd name="T18" fmla="*/ 29 w 38"/>
                  <a:gd name="T19" fmla="*/ 41 h 55"/>
                  <a:gd name="T20" fmla="*/ 29 w 38"/>
                  <a:gd name="T21" fmla="*/ 36 h 55"/>
                  <a:gd name="T22" fmla="*/ 29 w 38"/>
                  <a:gd name="T23" fmla="*/ 30 h 55"/>
                  <a:gd name="T24" fmla="*/ 27 w 38"/>
                  <a:gd name="T25" fmla="*/ 27 h 55"/>
                  <a:gd name="T26" fmla="*/ 25 w 38"/>
                  <a:gd name="T27" fmla="*/ 25 h 55"/>
                  <a:gd name="T28" fmla="*/ 22 w 38"/>
                  <a:gd name="T29" fmla="*/ 23 h 55"/>
                  <a:gd name="T30" fmla="*/ 18 w 38"/>
                  <a:gd name="T31" fmla="*/ 23 h 55"/>
                  <a:gd name="T32" fmla="*/ 16 w 38"/>
                  <a:gd name="T33" fmla="*/ 23 h 55"/>
                  <a:gd name="T34" fmla="*/ 13 w 38"/>
                  <a:gd name="T35" fmla="*/ 25 h 55"/>
                  <a:gd name="T36" fmla="*/ 10 w 38"/>
                  <a:gd name="T37" fmla="*/ 26 h 55"/>
                  <a:gd name="T38" fmla="*/ 9 w 38"/>
                  <a:gd name="T39" fmla="*/ 29 h 55"/>
                  <a:gd name="T40" fmla="*/ 2 w 38"/>
                  <a:gd name="T41" fmla="*/ 27 h 55"/>
                  <a:gd name="T42" fmla="*/ 7 w 38"/>
                  <a:gd name="T43" fmla="*/ 0 h 55"/>
                  <a:gd name="T44" fmla="*/ 34 w 38"/>
                  <a:gd name="T45" fmla="*/ 0 h 55"/>
                  <a:gd name="T46" fmla="*/ 34 w 38"/>
                  <a:gd name="T47" fmla="*/ 7 h 55"/>
                  <a:gd name="T48" fmla="*/ 13 w 38"/>
                  <a:gd name="T49" fmla="*/ 7 h 55"/>
                  <a:gd name="T50" fmla="*/ 10 w 38"/>
                  <a:gd name="T51" fmla="*/ 21 h 55"/>
                  <a:gd name="T52" fmla="*/ 16 w 38"/>
                  <a:gd name="T53" fmla="*/ 18 h 55"/>
                  <a:gd name="T54" fmla="*/ 21 w 38"/>
                  <a:gd name="T55" fmla="*/ 18 h 55"/>
                  <a:gd name="T56" fmla="*/ 25 w 38"/>
                  <a:gd name="T57" fmla="*/ 18 h 55"/>
                  <a:gd name="T58" fmla="*/ 29 w 38"/>
                  <a:gd name="T59" fmla="*/ 19 h 55"/>
                  <a:gd name="T60" fmla="*/ 32 w 38"/>
                  <a:gd name="T61" fmla="*/ 22 h 55"/>
                  <a:gd name="T62" fmla="*/ 35 w 38"/>
                  <a:gd name="T63" fmla="*/ 26 h 55"/>
                  <a:gd name="T64" fmla="*/ 36 w 38"/>
                  <a:gd name="T65" fmla="*/ 30 h 55"/>
                  <a:gd name="T66" fmla="*/ 38 w 38"/>
                  <a:gd name="T67" fmla="*/ 36 h 55"/>
                  <a:gd name="T68" fmla="*/ 36 w 38"/>
                  <a:gd name="T69" fmla="*/ 40 h 55"/>
                  <a:gd name="T70" fmla="*/ 35 w 38"/>
                  <a:gd name="T71" fmla="*/ 44 h 55"/>
                  <a:gd name="T72" fmla="*/ 32 w 38"/>
                  <a:gd name="T73" fmla="*/ 48 h 55"/>
                  <a:gd name="T74" fmla="*/ 29 w 38"/>
                  <a:gd name="T75" fmla="*/ 52 h 55"/>
                  <a:gd name="T76" fmla="*/ 24 w 38"/>
                  <a:gd name="T77" fmla="*/ 54 h 55"/>
                  <a:gd name="T78" fmla="*/ 18 w 38"/>
                  <a:gd name="T79" fmla="*/ 55 h 55"/>
                  <a:gd name="T80" fmla="*/ 14 w 38"/>
                  <a:gd name="T81" fmla="*/ 55 h 55"/>
                  <a:gd name="T82" fmla="*/ 10 w 38"/>
                  <a:gd name="T83" fmla="*/ 54 h 55"/>
                  <a:gd name="T84" fmla="*/ 6 w 38"/>
                  <a:gd name="T85" fmla="*/ 51 h 55"/>
                  <a:gd name="T86" fmla="*/ 3 w 38"/>
                  <a:gd name="T87" fmla="*/ 48 h 55"/>
                  <a:gd name="T88" fmla="*/ 2 w 38"/>
                  <a:gd name="T89" fmla="*/ 44 h 55"/>
                  <a:gd name="T90" fmla="*/ 0 w 38"/>
                  <a:gd name="T91"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 h="55">
                    <a:moveTo>
                      <a:pt x="0" y="40"/>
                    </a:moveTo>
                    <a:lnTo>
                      <a:pt x="9" y="39"/>
                    </a:lnTo>
                    <a:lnTo>
                      <a:pt x="9" y="43"/>
                    </a:lnTo>
                    <a:lnTo>
                      <a:pt x="11" y="45"/>
                    </a:lnTo>
                    <a:lnTo>
                      <a:pt x="14" y="48"/>
                    </a:lnTo>
                    <a:lnTo>
                      <a:pt x="18" y="48"/>
                    </a:lnTo>
                    <a:lnTo>
                      <a:pt x="21" y="48"/>
                    </a:lnTo>
                    <a:lnTo>
                      <a:pt x="25" y="47"/>
                    </a:lnTo>
                    <a:lnTo>
                      <a:pt x="27" y="45"/>
                    </a:lnTo>
                    <a:lnTo>
                      <a:pt x="29" y="41"/>
                    </a:lnTo>
                    <a:lnTo>
                      <a:pt x="29" y="36"/>
                    </a:lnTo>
                    <a:lnTo>
                      <a:pt x="29" y="30"/>
                    </a:lnTo>
                    <a:lnTo>
                      <a:pt x="27" y="27"/>
                    </a:lnTo>
                    <a:lnTo>
                      <a:pt x="25" y="25"/>
                    </a:lnTo>
                    <a:lnTo>
                      <a:pt x="22" y="23"/>
                    </a:lnTo>
                    <a:lnTo>
                      <a:pt x="18" y="23"/>
                    </a:lnTo>
                    <a:lnTo>
                      <a:pt x="16" y="23"/>
                    </a:lnTo>
                    <a:lnTo>
                      <a:pt x="13" y="25"/>
                    </a:lnTo>
                    <a:lnTo>
                      <a:pt x="10" y="26"/>
                    </a:lnTo>
                    <a:lnTo>
                      <a:pt x="9" y="29"/>
                    </a:lnTo>
                    <a:lnTo>
                      <a:pt x="2" y="27"/>
                    </a:lnTo>
                    <a:lnTo>
                      <a:pt x="7" y="0"/>
                    </a:lnTo>
                    <a:lnTo>
                      <a:pt x="34" y="0"/>
                    </a:lnTo>
                    <a:lnTo>
                      <a:pt x="34" y="7"/>
                    </a:lnTo>
                    <a:lnTo>
                      <a:pt x="13" y="7"/>
                    </a:lnTo>
                    <a:lnTo>
                      <a:pt x="10" y="21"/>
                    </a:lnTo>
                    <a:lnTo>
                      <a:pt x="16" y="18"/>
                    </a:lnTo>
                    <a:lnTo>
                      <a:pt x="21" y="18"/>
                    </a:lnTo>
                    <a:lnTo>
                      <a:pt x="25" y="18"/>
                    </a:lnTo>
                    <a:lnTo>
                      <a:pt x="29" y="19"/>
                    </a:lnTo>
                    <a:lnTo>
                      <a:pt x="32" y="22"/>
                    </a:lnTo>
                    <a:lnTo>
                      <a:pt x="35" y="26"/>
                    </a:lnTo>
                    <a:lnTo>
                      <a:pt x="36" y="30"/>
                    </a:lnTo>
                    <a:lnTo>
                      <a:pt x="38" y="36"/>
                    </a:lnTo>
                    <a:lnTo>
                      <a:pt x="36" y="40"/>
                    </a:lnTo>
                    <a:lnTo>
                      <a:pt x="35" y="44"/>
                    </a:lnTo>
                    <a:lnTo>
                      <a:pt x="32" y="48"/>
                    </a:lnTo>
                    <a:lnTo>
                      <a:pt x="29" y="52"/>
                    </a:lnTo>
                    <a:lnTo>
                      <a:pt x="24" y="54"/>
                    </a:lnTo>
                    <a:lnTo>
                      <a:pt x="18" y="55"/>
                    </a:lnTo>
                    <a:lnTo>
                      <a:pt x="14" y="55"/>
                    </a:lnTo>
                    <a:lnTo>
                      <a:pt x="10" y="54"/>
                    </a:lnTo>
                    <a:lnTo>
                      <a:pt x="6" y="51"/>
                    </a:lnTo>
                    <a:lnTo>
                      <a:pt x="3" y="48"/>
                    </a:lnTo>
                    <a:lnTo>
                      <a:pt x="2" y="44"/>
                    </a:lnTo>
                    <a:lnTo>
                      <a:pt x="0" y="40"/>
                    </a:lnTo>
                    <a:close/>
                  </a:path>
                </a:pathLst>
              </a:custGeom>
              <a:solidFill>
                <a:srgbClr val="000000"/>
              </a:solidFill>
              <a:ln w="0">
                <a:solidFill>
                  <a:srgbClr val="000000"/>
                </a:solidFill>
                <a:prstDash val="solid"/>
                <a:round/>
                <a:headEnd/>
                <a:tailEnd/>
              </a:ln>
            </p:spPr>
            <p:txBody>
              <a:bodyPr/>
              <a:lstStyle/>
              <a:p>
                <a:endParaRPr lang="en-US"/>
              </a:p>
            </p:txBody>
          </p:sp>
          <p:sp>
            <p:nvSpPr>
              <p:cNvPr id="386244" name="Freeform 196"/>
              <p:cNvSpPr>
                <a:spLocks noEditPoints="1"/>
              </p:cNvSpPr>
              <p:nvPr/>
            </p:nvSpPr>
            <p:spPr bwMode="auto">
              <a:xfrm>
                <a:off x="1191" y="3622"/>
                <a:ext cx="38" cy="57"/>
              </a:xfrm>
              <a:custGeom>
                <a:avLst/>
                <a:gdLst>
                  <a:gd name="T0" fmla="*/ 0 w 38"/>
                  <a:gd name="T1" fmla="*/ 29 h 57"/>
                  <a:gd name="T2" fmla="*/ 0 w 38"/>
                  <a:gd name="T3" fmla="*/ 23 h 57"/>
                  <a:gd name="T4" fmla="*/ 2 w 38"/>
                  <a:gd name="T5" fmla="*/ 17 h 57"/>
                  <a:gd name="T6" fmla="*/ 3 w 38"/>
                  <a:gd name="T7" fmla="*/ 13 h 57"/>
                  <a:gd name="T8" fmla="*/ 6 w 38"/>
                  <a:gd name="T9" fmla="*/ 7 h 57"/>
                  <a:gd name="T10" fmla="*/ 9 w 38"/>
                  <a:gd name="T11" fmla="*/ 3 h 57"/>
                  <a:gd name="T12" fmla="*/ 13 w 38"/>
                  <a:gd name="T13" fmla="*/ 2 h 57"/>
                  <a:gd name="T14" fmla="*/ 18 w 38"/>
                  <a:gd name="T15" fmla="*/ 0 h 57"/>
                  <a:gd name="T16" fmla="*/ 22 w 38"/>
                  <a:gd name="T17" fmla="*/ 0 h 57"/>
                  <a:gd name="T18" fmla="*/ 27 w 38"/>
                  <a:gd name="T19" fmla="*/ 2 h 57"/>
                  <a:gd name="T20" fmla="*/ 31 w 38"/>
                  <a:gd name="T21" fmla="*/ 4 h 57"/>
                  <a:gd name="T22" fmla="*/ 32 w 38"/>
                  <a:gd name="T23" fmla="*/ 7 h 57"/>
                  <a:gd name="T24" fmla="*/ 35 w 38"/>
                  <a:gd name="T25" fmla="*/ 11 h 57"/>
                  <a:gd name="T26" fmla="*/ 36 w 38"/>
                  <a:gd name="T27" fmla="*/ 16 h 57"/>
                  <a:gd name="T28" fmla="*/ 36 w 38"/>
                  <a:gd name="T29" fmla="*/ 21 h 57"/>
                  <a:gd name="T30" fmla="*/ 38 w 38"/>
                  <a:gd name="T31" fmla="*/ 29 h 57"/>
                  <a:gd name="T32" fmla="*/ 36 w 38"/>
                  <a:gd name="T33" fmla="*/ 35 h 57"/>
                  <a:gd name="T34" fmla="*/ 36 w 38"/>
                  <a:gd name="T35" fmla="*/ 41 h 57"/>
                  <a:gd name="T36" fmla="*/ 35 w 38"/>
                  <a:gd name="T37" fmla="*/ 45 h 57"/>
                  <a:gd name="T38" fmla="*/ 32 w 38"/>
                  <a:gd name="T39" fmla="*/ 50 h 57"/>
                  <a:gd name="T40" fmla="*/ 29 w 38"/>
                  <a:gd name="T41" fmla="*/ 54 h 57"/>
                  <a:gd name="T42" fmla="*/ 24 w 38"/>
                  <a:gd name="T43" fmla="*/ 56 h 57"/>
                  <a:gd name="T44" fmla="*/ 18 w 38"/>
                  <a:gd name="T45" fmla="*/ 57 h 57"/>
                  <a:gd name="T46" fmla="*/ 14 w 38"/>
                  <a:gd name="T47" fmla="*/ 56 h 57"/>
                  <a:gd name="T48" fmla="*/ 10 w 38"/>
                  <a:gd name="T49" fmla="*/ 54 h 57"/>
                  <a:gd name="T50" fmla="*/ 6 w 38"/>
                  <a:gd name="T51" fmla="*/ 52 h 57"/>
                  <a:gd name="T52" fmla="*/ 2 w 38"/>
                  <a:gd name="T53" fmla="*/ 42 h 57"/>
                  <a:gd name="T54" fmla="*/ 0 w 38"/>
                  <a:gd name="T55" fmla="*/ 29 h 57"/>
                  <a:gd name="T56" fmla="*/ 9 w 38"/>
                  <a:gd name="T57" fmla="*/ 29 h 57"/>
                  <a:gd name="T58" fmla="*/ 9 w 38"/>
                  <a:gd name="T59" fmla="*/ 35 h 57"/>
                  <a:gd name="T60" fmla="*/ 9 w 38"/>
                  <a:gd name="T61" fmla="*/ 41 h 57"/>
                  <a:gd name="T62" fmla="*/ 10 w 38"/>
                  <a:gd name="T63" fmla="*/ 43 h 57"/>
                  <a:gd name="T64" fmla="*/ 11 w 38"/>
                  <a:gd name="T65" fmla="*/ 46 h 57"/>
                  <a:gd name="T66" fmla="*/ 13 w 38"/>
                  <a:gd name="T67" fmla="*/ 49 h 57"/>
                  <a:gd name="T68" fmla="*/ 16 w 38"/>
                  <a:gd name="T69" fmla="*/ 50 h 57"/>
                  <a:gd name="T70" fmla="*/ 18 w 38"/>
                  <a:gd name="T71" fmla="*/ 50 h 57"/>
                  <a:gd name="T72" fmla="*/ 21 w 38"/>
                  <a:gd name="T73" fmla="*/ 50 h 57"/>
                  <a:gd name="T74" fmla="*/ 24 w 38"/>
                  <a:gd name="T75" fmla="*/ 49 h 57"/>
                  <a:gd name="T76" fmla="*/ 27 w 38"/>
                  <a:gd name="T77" fmla="*/ 46 h 57"/>
                  <a:gd name="T78" fmla="*/ 28 w 38"/>
                  <a:gd name="T79" fmla="*/ 43 h 57"/>
                  <a:gd name="T80" fmla="*/ 29 w 38"/>
                  <a:gd name="T81" fmla="*/ 41 h 57"/>
                  <a:gd name="T82" fmla="*/ 29 w 38"/>
                  <a:gd name="T83" fmla="*/ 35 h 57"/>
                  <a:gd name="T84" fmla="*/ 29 w 38"/>
                  <a:gd name="T85" fmla="*/ 29 h 57"/>
                  <a:gd name="T86" fmla="*/ 29 w 38"/>
                  <a:gd name="T87" fmla="*/ 21 h 57"/>
                  <a:gd name="T88" fmla="*/ 28 w 38"/>
                  <a:gd name="T89" fmla="*/ 16 h 57"/>
                  <a:gd name="T90" fmla="*/ 27 w 38"/>
                  <a:gd name="T91" fmla="*/ 11 h 57"/>
                  <a:gd name="T92" fmla="*/ 24 w 38"/>
                  <a:gd name="T93" fmla="*/ 9 h 57"/>
                  <a:gd name="T94" fmla="*/ 22 w 38"/>
                  <a:gd name="T95" fmla="*/ 7 h 57"/>
                  <a:gd name="T96" fmla="*/ 18 w 38"/>
                  <a:gd name="T97" fmla="*/ 7 h 57"/>
                  <a:gd name="T98" fmla="*/ 14 w 38"/>
                  <a:gd name="T99" fmla="*/ 7 h 57"/>
                  <a:gd name="T100" fmla="*/ 11 w 38"/>
                  <a:gd name="T101" fmla="*/ 11 h 57"/>
                  <a:gd name="T102" fmla="*/ 10 w 38"/>
                  <a:gd name="T103" fmla="*/ 16 h 57"/>
                  <a:gd name="T104" fmla="*/ 9 w 38"/>
                  <a:gd name="T105" fmla="*/ 21 h 57"/>
                  <a:gd name="T106" fmla="*/ 9 w 38"/>
                  <a:gd name="T10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57">
                    <a:moveTo>
                      <a:pt x="0" y="29"/>
                    </a:moveTo>
                    <a:lnTo>
                      <a:pt x="0" y="23"/>
                    </a:lnTo>
                    <a:lnTo>
                      <a:pt x="2" y="17"/>
                    </a:lnTo>
                    <a:lnTo>
                      <a:pt x="3" y="13"/>
                    </a:lnTo>
                    <a:lnTo>
                      <a:pt x="6" y="7"/>
                    </a:lnTo>
                    <a:lnTo>
                      <a:pt x="9" y="3"/>
                    </a:lnTo>
                    <a:lnTo>
                      <a:pt x="13" y="2"/>
                    </a:lnTo>
                    <a:lnTo>
                      <a:pt x="18" y="0"/>
                    </a:lnTo>
                    <a:lnTo>
                      <a:pt x="22" y="0"/>
                    </a:lnTo>
                    <a:lnTo>
                      <a:pt x="27" y="2"/>
                    </a:lnTo>
                    <a:lnTo>
                      <a:pt x="31" y="4"/>
                    </a:lnTo>
                    <a:lnTo>
                      <a:pt x="32" y="7"/>
                    </a:lnTo>
                    <a:lnTo>
                      <a:pt x="35" y="11"/>
                    </a:lnTo>
                    <a:lnTo>
                      <a:pt x="36" y="16"/>
                    </a:lnTo>
                    <a:lnTo>
                      <a:pt x="36" y="21"/>
                    </a:lnTo>
                    <a:lnTo>
                      <a:pt x="38" y="29"/>
                    </a:lnTo>
                    <a:lnTo>
                      <a:pt x="36" y="35"/>
                    </a:lnTo>
                    <a:lnTo>
                      <a:pt x="36" y="41"/>
                    </a:lnTo>
                    <a:lnTo>
                      <a:pt x="35" y="45"/>
                    </a:lnTo>
                    <a:lnTo>
                      <a:pt x="32" y="50"/>
                    </a:lnTo>
                    <a:lnTo>
                      <a:pt x="29" y="54"/>
                    </a:lnTo>
                    <a:lnTo>
                      <a:pt x="24" y="56"/>
                    </a:lnTo>
                    <a:lnTo>
                      <a:pt x="18" y="57"/>
                    </a:lnTo>
                    <a:lnTo>
                      <a:pt x="14" y="56"/>
                    </a:lnTo>
                    <a:lnTo>
                      <a:pt x="10" y="54"/>
                    </a:lnTo>
                    <a:lnTo>
                      <a:pt x="6" y="52"/>
                    </a:lnTo>
                    <a:lnTo>
                      <a:pt x="2" y="42"/>
                    </a:lnTo>
                    <a:lnTo>
                      <a:pt x="0" y="29"/>
                    </a:lnTo>
                    <a:close/>
                    <a:moveTo>
                      <a:pt x="9" y="29"/>
                    </a:moveTo>
                    <a:lnTo>
                      <a:pt x="9" y="35"/>
                    </a:lnTo>
                    <a:lnTo>
                      <a:pt x="9" y="41"/>
                    </a:lnTo>
                    <a:lnTo>
                      <a:pt x="10" y="43"/>
                    </a:lnTo>
                    <a:lnTo>
                      <a:pt x="11" y="46"/>
                    </a:lnTo>
                    <a:lnTo>
                      <a:pt x="13" y="49"/>
                    </a:lnTo>
                    <a:lnTo>
                      <a:pt x="16" y="50"/>
                    </a:lnTo>
                    <a:lnTo>
                      <a:pt x="18" y="50"/>
                    </a:lnTo>
                    <a:lnTo>
                      <a:pt x="21" y="50"/>
                    </a:lnTo>
                    <a:lnTo>
                      <a:pt x="24" y="49"/>
                    </a:lnTo>
                    <a:lnTo>
                      <a:pt x="27" y="46"/>
                    </a:lnTo>
                    <a:lnTo>
                      <a:pt x="28" y="43"/>
                    </a:lnTo>
                    <a:lnTo>
                      <a:pt x="29" y="41"/>
                    </a:lnTo>
                    <a:lnTo>
                      <a:pt x="29" y="35"/>
                    </a:lnTo>
                    <a:lnTo>
                      <a:pt x="29" y="29"/>
                    </a:lnTo>
                    <a:lnTo>
                      <a:pt x="29" y="21"/>
                    </a:lnTo>
                    <a:lnTo>
                      <a:pt x="28" y="16"/>
                    </a:lnTo>
                    <a:lnTo>
                      <a:pt x="27" y="11"/>
                    </a:lnTo>
                    <a:lnTo>
                      <a:pt x="24" y="9"/>
                    </a:lnTo>
                    <a:lnTo>
                      <a:pt x="22" y="7"/>
                    </a:lnTo>
                    <a:lnTo>
                      <a:pt x="18" y="7"/>
                    </a:lnTo>
                    <a:lnTo>
                      <a:pt x="14" y="7"/>
                    </a:lnTo>
                    <a:lnTo>
                      <a:pt x="11" y="11"/>
                    </a:lnTo>
                    <a:lnTo>
                      <a:pt x="10" y="16"/>
                    </a:lnTo>
                    <a:lnTo>
                      <a:pt x="9" y="21"/>
                    </a:lnTo>
                    <a:lnTo>
                      <a:pt x="9" y="29"/>
                    </a:lnTo>
                    <a:close/>
                  </a:path>
                </a:pathLst>
              </a:custGeom>
              <a:solidFill>
                <a:srgbClr val="000000"/>
              </a:solidFill>
              <a:ln w="0">
                <a:solidFill>
                  <a:srgbClr val="000000"/>
                </a:solidFill>
                <a:prstDash val="solid"/>
                <a:round/>
                <a:headEnd/>
                <a:tailEnd/>
              </a:ln>
            </p:spPr>
            <p:txBody>
              <a:bodyPr/>
              <a:lstStyle/>
              <a:p>
                <a:endParaRPr lang="en-US"/>
              </a:p>
            </p:txBody>
          </p:sp>
          <p:sp>
            <p:nvSpPr>
              <p:cNvPr id="386245" name="Line 197"/>
              <p:cNvSpPr>
                <a:spLocks noChangeShapeType="1"/>
              </p:cNvSpPr>
              <p:nvPr/>
            </p:nvSpPr>
            <p:spPr bwMode="auto">
              <a:xfrm flipV="1">
                <a:off x="1807" y="3565"/>
                <a:ext cx="1" cy="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46" name="Freeform 198"/>
              <p:cNvSpPr>
                <a:spLocks/>
              </p:cNvSpPr>
              <p:nvPr/>
            </p:nvSpPr>
            <p:spPr bwMode="auto">
              <a:xfrm>
                <a:off x="1752" y="3622"/>
                <a:ext cx="19" cy="56"/>
              </a:xfrm>
              <a:custGeom>
                <a:avLst/>
                <a:gdLst>
                  <a:gd name="T0" fmla="*/ 19 w 19"/>
                  <a:gd name="T1" fmla="*/ 56 h 56"/>
                  <a:gd name="T2" fmla="*/ 12 w 19"/>
                  <a:gd name="T3" fmla="*/ 56 h 56"/>
                  <a:gd name="T4" fmla="*/ 12 w 19"/>
                  <a:gd name="T5" fmla="*/ 13 h 56"/>
                  <a:gd name="T6" fmla="*/ 10 w 19"/>
                  <a:gd name="T7" fmla="*/ 16 h 56"/>
                  <a:gd name="T8" fmla="*/ 5 w 19"/>
                  <a:gd name="T9" fmla="*/ 17 h 56"/>
                  <a:gd name="T10" fmla="*/ 3 w 19"/>
                  <a:gd name="T11" fmla="*/ 20 h 56"/>
                  <a:gd name="T12" fmla="*/ 0 w 19"/>
                  <a:gd name="T13" fmla="*/ 21 h 56"/>
                  <a:gd name="T14" fmla="*/ 0 w 19"/>
                  <a:gd name="T15" fmla="*/ 14 h 56"/>
                  <a:gd name="T16" fmla="*/ 4 w 19"/>
                  <a:gd name="T17" fmla="*/ 11 h 56"/>
                  <a:gd name="T18" fmla="*/ 8 w 19"/>
                  <a:gd name="T19" fmla="*/ 7 h 56"/>
                  <a:gd name="T20" fmla="*/ 12 w 19"/>
                  <a:gd name="T21" fmla="*/ 4 h 56"/>
                  <a:gd name="T22" fmla="*/ 15 w 19"/>
                  <a:gd name="T23" fmla="*/ 0 h 56"/>
                  <a:gd name="T24" fmla="*/ 19 w 19"/>
                  <a:gd name="T25" fmla="*/ 0 h 56"/>
                  <a:gd name="T26" fmla="*/ 19 w 19"/>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6">
                    <a:moveTo>
                      <a:pt x="19" y="56"/>
                    </a:moveTo>
                    <a:lnTo>
                      <a:pt x="12" y="56"/>
                    </a:lnTo>
                    <a:lnTo>
                      <a:pt x="12" y="13"/>
                    </a:lnTo>
                    <a:lnTo>
                      <a:pt x="10" y="16"/>
                    </a:lnTo>
                    <a:lnTo>
                      <a:pt x="5" y="17"/>
                    </a:lnTo>
                    <a:lnTo>
                      <a:pt x="3" y="20"/>
                    </a:lnTo>
                    <a:lnTo>
                      <a:pt x="0" y="21"/>
                    </a:lnTo>
                    <a:lnTo>
                      <a:pt x="0" y="14"/>
                    </a:lnTo>
                    <a:lnTo>
                      <a:pt x="4" y="11"/>
                    </a:lnTo>
                    <a:lnTo>
                      <a:pt x="8" y="7"/>
                    </a:lnTo>
                    <a:lnTo>
                      <a:pt x="12" y="4"/>
                    </a:lnTo>
                    <a:lnTo>
                      <a:pt x="15" y="0"/>
                    </a:lnTo>
                    <a:lnTo>
                      <a:pt x="19" y="0"/>
                    </a:lnTo>
                    <a:lnTo>
                      <a:pt x="19" y="56"/>
                    </a:lnTo>
                    <a:close/>
                  </a:path>
                </a:pathLst>
              </a:custGeom>
              <a:solidFill>
                <a:srgbClr val="000000"/>
              </a:solidFill>
              <a:ln w="0">
                <a:solidFill>
                  <a:srgbClr val="000000"/>
                </a:solidFill>
                <a:prstDash val="solid"/>
                <a:round/>
                <a:headEnd/>
                <a:tailEnd/>
              </a:ln>
            </p:spPr>
            <p:txBody>
              <a:bodyPr/>
              <a:lstStyle/>
              <a:p>
                <a:endParaRPr lang="en-US"/>
              </a:p>
            </p:txBody>
          </p:sp>
          <p:sp>
            <p:nvSpPr>
              <p:cNvPr id="386247" name="Freeform 199"/>
              <p:cNvSpPr>
                <a:spLocks noEditPoints="1"/>
              </p:cNvSpPr>
              <p:nvPr/>
            </p:nvSpPr>
            <p:spPr bwMode="auto">
              <a:xfrm>
                <a:off x="1789" y="3622"/>
                <a:ext cx="36" cy="57"/>
              </a:xfrm>
              <a:custGeom>
                <a:avLst/>
                <a:gdLst>
                  <a:gd name="T0" fmla="*/ 0 w 36"/>
                  <a:gd name="T1" fmla="*/ 29 h 57"/>
                  <a:gd name="T2" fmla="*/ 0 w 36"/>
                  <a:gd name="T3" fmla="*/ 23 h 57"/>
                  <a:gd name="T4" fmla="*/ 2 w 36"/>
                  <a:gd name="T5" fmla="*/ 17 h 57"/>
                  <a:gd name="T6" fmla="*/ 2 w 36"/>
                  <a:gd name="T7" fmla="*/ 13 h 57"/>
                  <a:gd name="T8" fmla="*/ 5 w 36"/>
                  <a:gd name="T9" fmla="*/ 7 h 57"/>
                  <a:gd name="T10" fmla="*/ 9 w 36"/>
                  <a:gd name="T11" fmla="*/ 3 h 57"/>
                  <a:gd name="T12" fmla="*/ 13 w 36"/>
                  <a:gd name="T13" fmla="*/ 2 h 57"/>
                  <a:gd name="T14" fmla="*/ 18 w 36"/>
                  <a:gd name="T15" fmla="*/ 0 h 57"/>
                  <a:gd name="T16" fmla="*/ 23 w 36"/>
                  <a:gd name="T17" fmla="*/ 0 h 57"/>
                  <a:gd name="T18" fmla="*/ 27 w 36"/>
                  <a:gd name="T19" fmla="*/ 2 h 57"/>
                  <a:gd name="T20" fmla="*/ 29 w 36"/>
                  <a:gd name="T21" fmla="*/ 4 h 57"/>
                  <a:gd name="T22" fmla="*/ 32 w 36"/>
                  <a:gd name="T23" fmla="*/ 7 h 57"/>
                  <a:gd name="T24" fmla="*/ 34 w 36"/>
                  <a:gd name="T25" fmla="*/ 11 h 57"/>
                  <a:gd name="T26" fmla="*/ 35 w 36"/>
                  <a:gd name="T27" fmla="*/ 16 h 57"/>
                  <a:gd name="T28" fmla="*/ 36 w 36"/>
                  <a:gd name="T29" fmla="*/ 21 h 57"/>
                  <a:gd name="T30" fmla="*/ 36 w 36"/>
                  <a:gd name="T31" fmla="*/ 29 h 57"/>
                  <a:gd name="T32" fmla="*/ 36 w 36"/>
                  <a:gd name="T33" fmla="*/ 35 h 57"/>
                  <a:gd name="T34" fmla="*/ 36 w 36"/>
                  <a:gd name="T35" fmla="*/ 41 h 57"/>
                  <a:gd name="T36" fmla="*/ 35 w 36"/>
                  <a:gd name="T37" fmla="*/ 45 h 57"/>
                  <a:gd name="T38" fmla="*/ 32 w 36"/>
                  <a:gd name="T39" fmla="*/ 50 h 57"/>
                  <a:gd name="T40" fmla="*/ 28 w 36"/>
                  <a:gd name="T41" fmla="*/ 54 h 57"/>
                  <a:gd name="T42" fmla="*/ 24 w 36"/>
                  <a:gd name="T43" fmla="*/ 56 h 57"/>
                  <a:gd name="T44" fmla="*/ 18 w 36"/>
                  <a:gd name="T45" fmla="*/ 57 h 57"/>
                  <a:gd name="T46" fmla="*/ 13 w 36"/>
                  <a:gd name="T47" fmla="*/ 56 h 57"/>
                  <a:gd name="T48" fmla="*/ 9 w 36"/>
                  <a:gd name="T49" fmla="*/ 54 h 57"/>
                  <a:gd name="T50" fmla="*/ 6 w 36"/>
                  <a:gd name="T51" fmla="*/ 52 h 57"/>
                  <a:gd name="T52" fmla="*/ 2 w 36"/>
                  <a:gd name="T53" fmla="*/ 42 h 57"/>
                  <a:gd name="T54" fmla="*/ 0 w 36"/>
                  <a:gd name="T55" fmla="*/ 29 h 57"/>
                  <a:gd name="T56" fmla="*/ 7 w 36"/>
                  <a:gd name="T57" fmla="*/ 29 h 57"/>
                  <a:gd name="T58" fmla="*/ 7 w 36"/>
                  <a:gd name="T59" fmla="*/ 35 h 57"/>
                  <a:gd name="T60" fmla="*/ 9 w 36"/>
                  <a:gd name="T61" fmla="*/ 41 h 57"/>
                  <a:gd name="T62" fmla="*/ 9 w 36"/>
                  <a:gd name="T63" fmla="*/ 43 h 57"/>
                  <a:gd name="T64" fmla="*/ 10 w 36"/>
                  <a:gd name="T65" fmla="*/ 46 h 57"/>
                  <a:gd name="T66" fmla="*/ 13 w 36"/>
                  <a:gd name="T67" fmla="*/ 49 h 57"/>
                  <a:gd name="T68" fmla="*/ 16 w 36"/>
                  <a:gd name="T69" fmla="*/ 50 h 57"/>
                  <a:gd name="T70" fmla="*/ 18 w 36"/>
                  <a:gd name="T71" fmla="*/ 50 h 57"/>
                  <a:gd name="T72" fmla="*/ 21 w 36"/>
                  <a:gd name="T73" fmla="*/ 50 h 57"/>
                  <a:gd name="T74" fmla="*/ 24 w 36"/>
                  <a:gd name="T75" fmla="*/ 49 h 57"/>
                  <a:gd name="T76" fmla="*/ 27 w 36"/>
                  <a:gd name="T77" fmla="*/ 46 h 57"/>
                  <a:gd name="T78" fmla="*/ 28 w 36"/>
                  <a:gd name="T79" fmla="*/ 43 h 57"/>
                  <a:gd name="T80" fmla="*/ 28 w 36"/>
                  <a:gd name="T81" fmla="*/ 41 h 57"/>
                  <a:gd name="T82" fmla="*/ 29 w 36"/>
                  <a:gd name="T83" fmla="*/ 35 h 57"/>
                  <a:gd name="T84" fmla="*/ 29 w 36"/>
                  <a:gd name="T85" fmla="*/ 29 h 57"/>
                  <a:gd name="T86" fmla="*/ 29 w 36"/>
                  <a:gd name="T87" fmla="*/ 21 h 57"/>
                  <a:gd name="T88" fmla="*/ 28 w 36"/>
                  <a:gd name="T89" fmla="*/ 16 h 57"/>
                  <a:gd name="T90" fmla="*/ 27 w 36"/>
                  <a:gd name="T91" fmla="*/ 11 h 57"/>
                  <a:gd name="T92" fmla="*/ 24 w 36"/>
                  <a:gd name="T93" fmla="*/ 9 h 57"/>
                  <a:gd name="T94" fmla="*/ 21 w 36"/>
                  <a:gd name="T95" fmla="*/ 7 h 57"/>
                  <a:gd name="T96" fmla="*/ 18 w 36"/>
                  <a:gd name="T97" fmla="*/ 7 h 57"/>
                  <a:gd name="T98" fmla="*/ 14 w 36"/>
                  <a:gd name="T99" fmla="*/ 7 h 57"/>
                  <a:gd name="T100" fmla="*/ 11 w 36"/>
                  <a:gd name="T101" fmla="*/ 11 h 57"/>
                  <a:gd name="T102" fmla="*/ 9 w 36"/>
                  <a:gd name="T103" fmla="*/ 16 h 57"/>
                  <a:gd name="T104" fmla="*/ 7 w 36"/>
                  <a:gd name="T105" fmla="*/ 21 h 57"/>
                  <a:gd name="T106" fmla="*/ 7 w 36"/>
                  <a:gd name="T10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29"/>
                    </a:moveTo>
                    <a:lnTo>
                      <a:pt x="0" y="23"/>
                    </a:lnTo>
                    <a:lnTo>
                      <a:pt x="2" y="17"/>
                    </a:lnTo>
                    <a:lnTo>
                      <a:pt x="2" y="13"/>
                    </a:lnTo>
                    <a:lnTo>
                      <a:pt x="5" y="7"/>
                    </a:lnTo>
                    <a:lnTo>
                      <a:pt x="9" y="3"/>
                    </a:lnTo>
                    <a:lnTo>
                      <a:pt x="13" y="2"/>
                    </a:lnTo>
                    <a:lnTo>
                      <a:pt x="18" y="0"/>
                    </a:lnTo>
                    <a:lnTo>
                      <a:pt x="23" y="0"/>
                    </a:lnTo>
                    <a:lnTo>
                      <a:pt x="27" y="2"/>
                    </a:lnTo>
                    <a:lnTo>
                      <a:pt x="29" y="4"/>
                    </a:lnTo>
                    <a:lnTo>
                      <a:pt x="32" y="7"/>
                    </a:lnTo>
                    <a:lnTo>
                      <a:pt x="34" y="11"/>
                    </a:lnTo>
                    <a:lnTo>
                      <a:pt x="35" y="16"/>
                    </a:lnTo>
                    <a:lnTo>
                      <a:pt x="36" y="21"/>
                    </a:lnTo>
                    <a:lnTo>
                      <a:pt x="36" y="29"/>
                    </a:lnTo>
                    <a:lnTo>
                      <a:pt x="36" y="35"/>
                    </a:lnTo>
                    <a:lnTo>
                      <a:pt x="36" y="41"/>
                    </a:lnTo>
                    <a:lnTo>
                      <a:pt x="35" y="45"/>
                    </a:lnTo>
                    <a:lnTo>
                      <a:pt x="32" y="50"/>
                    </a:lnTo>
                    <a:lnTo>
                      <a:pt x="28" y="54"/>
                    </a:lnTo>
                    <a:lnTo>
                      <a:pt x="24" y="56"/>
                    </a:lnTo>
                    <a:lnTo>
                      <a:pt x="18" y="57"/>
                    </a:lnTo>
                    <a:lnTo>
                      <a:pt x="13" y="56"/>
                    </a:lnTo>
                    <a:lnTo>
                      <a:pt x="9" y="54"/>
                    </a:lnTo>
                    <a:lnTo>
                      <a:pt x="6" y="52"/>
                    </a:lnTo>
                    <a:lnTo>
                      <a:pt x="2" y="42"/>
                    </a:lnTo>
                    <a:lnTo>
                      <a:pt x="0" y="29"/>
                    </a:lnTo>
                    <a:close/>
                    <a:moveTo>
                      <a:pt x="7" y="29"/>
                    </a:moveTo>
                    <a:lnTo>
                      <a:pt x="7" y="35"/>
                    </a:lnTo>
                    <a:lnTo>
                      <a:pt x="9" y="41"/>
                    </a:lnTo>
                    <a:lnTo>
                      <a:pt x="9" y="43"/>
                    </a:lnTo>
                    <a:lnTo>
                      <a:pt x="10" y="46"/>
                    </a:lnTo>
                    <a:lnTo>
                      <a:pt x="13" y="49"/>
                    </a:lnTo>
                    <a:lnTo>
                      <a:pt x="16" y="50"/>
                    </a:lnTo>
                    <a:lnTo>
                      <a:pt x="18" y="50"/>
                    </a:lnTo>
                    <a:lnTo>
                      <a:pt x="21" y="50"/>
                    </a:lnTo>
                    <a:lnTo>
                      <a:pt x="24" y="49"/>
                    </a:lnTo>
                    <a:lnTo>
                      <a:pt x="27" y="46"/>
                    </a:lnTo>
                    <a:lnTo>
                      <a:pt x="28" y="43"/>
                    </a:lnTo>
                    <a:lnTo>
                      <a:pt x="28" y="41"/>
                    </a:lnTo>
                    <a:lnTo>
                      <a:pt x="29" y="35"/>
                    </a:lnTo>
                    <a:lnTo>
                      <a:pt x="29" y="29"/>
                    </a:lnTo>
                    <a:lnTo>
                      <a:pt x="29" y="21"/>
                    </a:lnTo>
                    <a:lnTo>
                      <a:pt x="28" y="16"/>
                    </a:lnTo>
                    <a:lnTo>
                      <a:pt x="27" y="11"/>
                    </a:lnTo>
                    <a:lnTo>
                      <a:pt x="24" y="9"/>
                    </a:lnTo>
                    <a:lnTo>
                      <a:pt x="21" y="7"/>
                    </a:lnTo>
                    <a:lnTo>
                      <a:pt x="18" y="7"/>
                    </a:lnTo>
                    <a:lnTo>
                      <a:pt x="14" y="7"/>
                    </a:lnTo>
                    <a:lnTo>
                      <a:pt x="11" y="11"/>
                    </a:lnTo>
                    <a:lnTo>
                      <a:pt x="9" y="16"/>
                    </a:lnTo>
                    <a:lnTo>
                      <a:pt x="7" y="21"/>
                    </a:lnTo>
                    <a:lnTo>
                      <a:pt x="7" y="29"/>
                    </a:lnTo>
                    <a:close/>
                  </a:path>
                </a:pathLst>
              </a:custGeom>
              <a:solidFill>
                <a:srgbClr val="000000"/>
              </a:solidFill>
              <a:ln w="0">
                <a:solidFill>
                  <a:srgbClr val="000000"/>
                </a:solidFill>
                <a:prstDash val="solid"/>
                <a:round/>
                <a:headEnd/>
                <a:tailEnd/>
              </a:ln>
            </p:spPr>
            <p:txBody>
              <a:bodyPr/>
              <a:lstStyle/>
              <a:p>
                <a:endParaRPr lang="en-US"/>
              </a:p>
            </p:txBody>
          </p:sp>
          <p:sp>
            <p:nvSpPr>
              <p:cNvPr id="386248" name="Freeform 200"/>
              <p:cNvSpPr>
                <a:spLocks noEditPoints="1"/>
              </p:cNvSpPr>
              <p:nvPr/>
            </p:nvSpPr>
            <p:spPr bwMode="auto">
              <a:xfrm>
                <a:off x="1832" y="3622"/>
                <a:ext cx="36" cy="57"/>
              </a:xfrm>
              <a:custGeom>
                <a:avLst/>
                <a:gdLst>
                  <a:gd name="T0" fmla="*/ 0 w 36"/>
                  <a:gd name="T1" fmla="*/ 29 h 57"/>
                  <a:gd name="T2" fmla="*/ 0 w 36"/>
                  <a:gd name="T3" fmla="*/ 23 h 57"/>
                  <a:gd name="T4" fmla="*/ 0 w 36"/>
                  <a:gd name="T5" fmla="*/ 17 h 57"/>
                  <a:gd name="T6" fmla="*/ 2 w 36"/>
                  <a:gd name="T7" fmla="*/ 13 h 57"/>
                  <a:gd name="T8" fmla="*/ 5 w 36"/>
                  <a:gd name="T9" fmla="*/ 7 h 57"/>
                  <a:gd name="T10" fmla="*/ 9 w 36"/>
                  <a:gd name="T11" fmla="*/ 3 h 57"/>
                  <a:gd name="T12" fmla="*/ 13 w 36"/>
                  <a:gd name="T13" fmla="*/ 2 h 57"/>
                  <a:gd name="T14" fmla="*/ 18 w 36"/>
                  <a:gd name="T15" fmla="*/ 0 h 57"/>
                  <a:gd name="T16" fmla="*/ 23 w 36"/>
                  <a:gd name="T17" fmla="*/ 0 h 57"/>
                  <a:gd name="T18" fmla="*/ 27 w 36"/>
                  <a:gd name="T19" fmla="*/ 2 h 57"/>
                  <a:gd name="T20" fmla="*/ 30 w 36"/>
                  <a:gd name="T21" fmla="*/ 4 h 57"/>
                  <a:gd name="T22" fmla="*/ 32 w 36"/>
                  <a:gd name="T23" fmla="*/ 7 h 57"/>
                  <a:gd name="T24" fmla="*/ 34 w 36"/>
                  <a:gd name="T25" fmla="*/ 11 h 57"/>
                  <a:gd name="T26" fmla="*/ 35 w 36"/>
                  <a:gd name="T27" fmla="*/ 16 h 57"/>
                  <a:gd name="T28" fmla="*/ 36 w 36"/>
                  <a:gd name="T29" fmla="*/ 21 h 57"/>
                  <a:gd name="T30" fmla="*/ 36 w 36"/>
                  <a:gd name="T31" fmla="*/ 29 h 57"/>
                  <a:gd name="T32" fmla="*/ 36 w 36"/>
                  <a:gd name="T33" fmla="*/ 35 h 57"/>
                  <a:gd name="T34" fmla="*/ 35 w 36"/>
                  <a:gd name="T35" fmla="*/ 41 h 57"/>
                  <a:gd name="T36" fmla="*/ 35 w 36"/>
                  <a:gd name="T37" fmla="*/ 45 h 57"/>
                  <a:gd name="T38" fmla="*/ 32 w 36"/>
                  <a:gd name="T39" fmla="*/ 50 h 57"/>
                  <a:gd name="T40" fmla="*/ 28 w 36"/>
                  <a:gd name="T41" fmla="*/ 54 h 57"/>
                  <a:gd name="T42" fmla="*/ 24 w 36"/>
                  <a:gd name="T43" fmla="*/ 56 h 57"/>
                  <a:gd name="T44" fmla="*/ 18 w 36"/>
                  <a:gd name="T45" fmla="*/ 57 h 57"/>
                  <a:gd name="T46" fmla="*/ 13 w 36"/>
                  <a:gd name="T47" fmla="*/ 56 h 57"/>
                  <a:gd name="T48" fmla="*/ 9 w 36"/>
                  <a:gd name="T49" fmla="*/ 54 h 57"/>
                  <a:gd name="T50" fmla="*/ 6 w 36"/>
                  <a:gd name="T51" fmla="*/ 52 h 57"/>
                  <a:gd name="T52" fmla="*/ 2 w 36"/>
                  <a:gd name="T53" fmla="*/ 42 h 57"/>
                  <a:gd name="T54" fmla="*/ 0 w 36"/>
                  <a:gd name="T55" fmla="*/ 29 h 57"/>
                  <a:gd name="T56" fmla="*/ 7 w 36"/>
                  <a:gd name="T57" fmla="*/ 29 h 57"/>
                  <a:gd name="T58" fmla="*/ 7 w 36"/>
                  <a:gd name="T59" fmla="*/ 35 h 57"/>
                  <a:gd name="T60" fmla="*/ 9 w 36"/>
                  <a:gd name="T61" fmla="*/ 41 h 57"/>
                  <a:gd name="T62" fmla="*/ 9 w 36"/>
                  <a:gd name="T63" fmla="*/ 43 h 57"/>
                  <a:gd name="T64" fmla="*/ 10 w 36"/>
                  <a:gd name="T65" fmla="*/ 46 h 57"/>
                  <a:gd name="T66" fmla="*/ 13 w 36"/>
                  <a:gd name="T67" fmla="*/ 49 h 57"/>
                  <a:gd name="T68" fmla="*/ 16 w 36"/>
                  <a:gd name="T69" fmla="*/ 50 h 57"/>
                  <a:gd name="T70" fmla="*/ 18 w 36"/>
                  <a:gd name="T71" fmla="*/ 50 h 57"/>
                  <a:gd name="T72" fmla="*/ 21 w 36"/>
                  <a:gd name="T73" fmla="*/ 50 h 57"/>
                  <a:gd name="T74" fmla="*/ 24 w 36"/>
                  <a:gd name="T75" fmla="*/ 49 h 57"/>
                  <a:gd name="T76" fmla="*/ 27 w 36"/>
                  <a:gd name="T77" fmla="*/ 46 h 57"/>
                  <a:gd name="T78" fmla="*/ 28 w 36"/>
                  <a:gd name="T79" fmla="*/ 43 h 57"/>
                  <a:gd name="T80" fmla="*/ 28 w 36"/>
                  <a:gd name="T81" fmla="*/ 41 h 57"/>
                  <a:gd name="T82" fmla="*/ 30 w 36"/>
                  <a:gd name="T83" fmla="*/ 35 h 57"/>
                  <a:gd name="T84" fmla="*/ 30 w 36"/>
                  <a:gd name="T85" fmla="*/ 29 h 57"/>
                  <a:gd name="T86" fmla="*/ 30 w 36"/>
                  <a:gd name="T87" fmla="*/ 21 h 57"/>
                  <a:gd name="T88" fmla="*/ 28 w 36"/>
                  <a:gd name="T89" fmla="*/ 16 h 57"/>
                  <a:gd name="T90" fmla="*/ 27 w 36"/>
                  <a:gd name="T91" fmla="*/ 11 h 57"/>
                  <a:gd name="T92" fmla="*/ 24 w 36"/>
                  <a:gd name="T93" fmla="*/ 9 h 57"/>
                  <a:gd name="T94" fmla="*/ 21 w 36"/>
                  <a:gd name="T95" fmla="*/ 7 h 57"/>
                  <a:gd name="T96" fmla="*/ 18 w 36"/>
                  <a:gd name="T97" fmla="*/ 7 h 57"/>
                  <a:gd name="T98" fmla="*/ 14 w 36"/>
                  <a:gd name="T99" fmla="*/ 7 h 57"/>
                  <a:gd name="T100" fmla="*/ 10 w 36"/>
                  <a:gd name="T101" fmla="*/ 11 h 57"/>
                  <a:gd name="T102" fmla="*/ 9 w 36"/>
                  <a:gd name="T103" fmla="*/ 16 h 57"/>
                  <a:gd name="T104" fmla="*/ 7 w 36"/>
                  <a:gd name="T105" fmla="*/ 21 h 57"/>
                  <a:gd name="T106" fmla="*/ 7 w 36"/>
                  <a:gd name="T10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29"/>
                    </a:moveTo>
                    <a:lnTo>
                      <a:pt x="0" y="23"/>
                    </a:lnTo>
                    <a:lnTo>
                      <a:pt x="0" y="17"/>
                    </a:lnTo>
                    <a:lnTo>
                      <a:pt x="2" y="13"/>
                    </a:lnTo>
                    <a:lnTo>
                      <a:pt x="5" y="7"/>
                    </a:lnTo>
                    <a:lnTo>
                      <a:pt x="9" y="3"/>
                    </a:lnTo>
                    <a:lnTo>
                      <a:pt x="13" y="2"/>
                    </a:lnTo>
                    <a:lnTo>
                      <a:pt x="18" y="0"/>
                    </a:lnTo>
                    <a:lnTo>
                      <a:pt x="23" y="0"/>
                    </a:lnTo>
                    <a:lnTo>
                      <a:pt x="27" y="2"/>
                    </a:lnTo>
                    <a:lnTo>
                      <a:pt x="30" y="4"/>
                    </a:lnTo>
                    <a:lnTo>
                      <a:pt x="32" y="7"/>
                    </a:lnTo>
                    <a:lnTo>
                      <a:pt x="34" y="11"/>
                    </a:lnTo>
                    <a:lnTo>
                      <a:pt x="35" y="16"/>
                    </a:lnTo>
                    <a:lnTo>
                      <a:pt x="36" y="21"/>
                    </a:lnTo>
                    <a:lnTo>
                      <a:pt x="36" y="29"/>
                    </a:lnTo>
                    <a:lnTo>
                      <a:pt x="36" y="35"/>
                    </a:lnTo>
                    <a:lnTo>
                      <a:pt x="35" y="41"/>
                    </a:lnTo>
                    <a:lnTo>
                      <a:pt x="35" y="45"/>
                    </a:lnTo>
                    <a:lnTo>
                      <a:pt x="32" y="50"/>
                    </a:lnTo>
                    <a:lnTo>
                      <a:pt x="28" y="54"/>
                    </a:lnTo>
                    <a:lnTo>
                      <a:pt x="24" y="56"/>
                    </a:lnTo>
                    <a:lnTo>
                      <a:pt x="18" y="57"/>
                    </a:lnTo>
                    <a:lnTo>
                      <a:pt x="13" y="56"/>
                    </a:lnTo>
                    <a:lnTo>
                      <a:pt x="9" y="54"/>
                    </a:lnTo>
                    <a:lnTo>
                      <a:pt x="6" y="52"/>
                    </a:lnTo>
                    <a:lnTo>
                      <a:pt x="2" y="42"/>
                    </a:lnTo>
                    <a:lnTo>
                      <a:pt x="0" y="29"/>
                    </a:lnTo>
                    <a:close/>
                    <a:moveTo>
                      <a:pt x="7" y="29"/>
                    </a:moveTo>
                    <a:lnTo>
                      <a:pt x="7" y="35"/>
                    </a:lnTo>
                    <a:lnTo>
                      <a:pt x="9" y="41"/>
                    </a:lnTo>
                    <a:lnTo>
                      <a:pt x="9" y="43"/>
                    </a:lnTo>
                    <a:lnTo>
                      <a:pt x="10" y="46"/>
                    </a:lnTo>
                    <a:lnTo>
                      <a:pt x="13" y="49"/>
                    </a:lnTo>
                    <a:lnTo>
                      <a:pt x="16" y="50"/>
                    </a:lnTo>
                    <a:lnTo>
                      <a:pt x="18" y="50"/>
                    </a:lnTo>
                    <a:lnTo>
                      <a:pt x="21" y="50"/>
                    </a:lnTo>
                    <a:lnTo>
                      <a:pt x="24" y="49"/>
                    </a:lnTo>
                    <a:lnTo>
                      <a:pt x="27" y="46"/>
                    </a:lnTo>
                    <a:lnTo>
                      <a:pt x="28" y="43"/>
                    </a:lnTo>
                    <a:lnTo>
                      <a:pt x="28" y="41"/>
                    </a:lnTo>
                    <a:lnTo>
                      <a:pt x="30" y="35"/>
                    </a:lnTo>
                    <a:lnTo>
                      <a:pt x="30" y="29"/>
                    </a:lnTo>
                    <a:lnTo>
                      <a:pt x="30" y="21"/>
                    </a:lnTo>
                    <a:lnTo>
                      <a:pt x="28" y="16"/>
                    </a:lnTo>
                    <a:lnTo>
                      <a:pt x="27" y="11"/>
                    </a:lnTo>
                    <a:lnTo>
                      <a:pt x="24" y="9"/>
                    </a:lnTo>
                    <a:lnTo>
                      <a:pt x="21" y="7"/>
                    </a:lnTo>
                    <a:lnTo>
                      <a:pt x="18" y="7"/>
                    </a:lnTo>
                    <a:lnTo>
                      <a:pt x="14" y="7"/>
                    </a:lnTo>
                    <a:lnTo>
                      <a:pt x="10" y="11"/>
                    </a:lnTo>
                    <a:lnTo>
                      <a:pt x="9" y="16"/>
                    </a:lnTo>
                    <a:lnTo>
                      <a:pt x="7" y="21"/>
                    </a:lnTo>
                    <a:lnTo>
                      <a:pt x="7" y="29"/>
                    </a:lnTo>
                    <a:close/>
                  </a:path>
                </a:pathLst>
              </a:custGeom>
              <a:solidFill>
                <a:srgbClr val="000000"/>
              </a:solidFill>
              <a:ln w="0">
                <a:solidFill>
                  <a:srgbClr val="000000"/>
                </a:solidFill>
                <a:prstDash val="solid"/>
                <a:round/>
                <a:headEnd/>
                <a:tailEnd/>
              </a:ln>
            </p:spPr>
            <p:txBody>
              <a:bodyPr/>
              <a:lstStyle/>
              <a:p>
                <a:endParaRPr lang="en-US"/>
              </a:p>
            </p:txBody>
          </p:sp>
          <p:sp>
            <p:nvSpPr>
              <p:cNvPr id="386249" name="Line 201"/>
              <p:cNvSpPr>
                <a:spLocks noChangeShapeType="1"/>
              </p:cNvSpPr>
              <p:nvPr/>
            </p:nvSpPr>
            <p:spPr bwMode="auto">
              <a:xfrm flipV="1">
                <a:off x="2428" y="3565"/>
                <a:ext cx="1" cy="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50" name="Freeform 202"/>
              <p:cNvSpPr>
                <a:spLocks/>
              </p:cNvSpPr>
              <p:nvPr/>
            </p:nvSpPr>
            <p:spPr bwMode="auto">
              <a:xfrm>
                <a:off x="2371" y="3622"/>
                <a:ext cx="19" cy="56"/>
              </a:xfrm>
              <a:custGeom>
                <a:avLst/>
                <a:gdLst>
                  <a:gd name="T0" fmla="*/ 19 w 19"/>
                  <a:gd name="T1" fmla="*/ 56 h 56"/>
                  <a:gd name="T2" fmla="*/ 12 w 19"/>
                  <a:gd name="T3" fmla="*/ 56 h 56"/>
                  <a:gd name="T4" fmla="*/ 12 w 19"/>
                  <a:gd name="T5" fmla="*/ 13 h 56"/>
                  <a:gd name="T6" fmla="*/ 9 w 19"/>
                  <a:gd name="T7" fmla="*/ 16 h 56"/>
                  <a:gd name="T8" fmla="*/ 7 w 19"/>
                  <a:gd name="T9" fmla="*/ 17 h 56"/>
                  <a:gd name="T10" fmla="*/ 3 w 19"/>
                  <a:gd name="T11" fmla="*/ 20 h 56"/>
                  <a:gd name="T12" fmla="*/ 0 w 19"/>
                  <a:gd name="T13" fmla="*/ 21 h 56"/>
                  <a:gd name="T14" fmla="*/ 0 w 19"/>
                  <a:gd name="T15" fmla="*/ 14 h 56"/>
                  <a:gd name="T16" fmla="*/ 5 w 19"/>
                  <a:gd name="T17" fmla="*/ 11 h 56"/>
                  <a:gd name="T18" fmla="*/ 9 w 19"/>
                  <a:gd name="T19" fmla="*/ 7 h 56"/>
                  <a:gd name="T20" fmla="*/ 12 w 19"/>
                  <a:gd name="T21" fmla="*/ 4 h 56"/>
                  <a:gd name="T22" fmla="*/ 15 w 19"/>
                  <a:gd name="T23" fmla="*/ 0 h 56"/>
                  <a:gd name="T24" fmla="*/ 19 w 19"/>
                  <a:gd name="T25" fmla="*/ 0 h 56"/>
                  <a:gd name="T26" fmla="*/ 19 w 19"/>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6">
                    <a:moveTo>
                      <a:pt x="19" y="56"/>
                    </a:moveTo>
                    <a:lnTo>
                      <a:pt x="12" y="56"/>
                    </a:lnTo>
                    <a:lnTo>
                      <a:pt x="12" y="13"/>
                    </a:lnTo>
                    <a:lnTo>
                      <a:pt x="9" y="16"/>
                    </a:lnTo>
                    <a:lnTo>
                      <a:pt x="7" y="17"/>
                    </a:lnTo>
                    <a:lnTo>
                      <a:pt x="3" y="20"/>
                    </a:lnTo>
                    <a:lnTo>
                      <a:pt x="0" y="21"/>
                    </a:lnTo>
                    <a:lnTo>
                      <a:pt x="0" y="14"/>
                    </a:lnTo>
                    <a:lnTo>
                      <a:pt x="5" y="11"/>
                    </a:lnTo>
                    <a:lnTo>
                      <a:pt x="9" y="7"/>
                    </a:lnTo>
                    <a:lnTo>
                      <a:pt x="12" y="4"/>
                    </a:lnTo>
                    <a:lnTo>
                      <a:pt x="15" y="0"/>
                    </a:lnTo>
                    <a:lnTo>
                      <a:pt x="19" y="0"/>
                    </a:lnTo>
                    <a:lnTo>
                      <a:pt x="19" y="56"/>
                    </a:lnTo>
                    <a:close/>
                  </a:path>
                </a:pathLst>
              </a:custGeom>
              <a:solidFill>
                <a:srgbClr val="000000"/>
              </a:solidFill>
              <a:ln w="0">
                <a:solidFill>
                  <a:srgbClr val="000000"/>
                </a:solidFill>
                <a:prstDash val="solid"/>
                <a:round/>
                <a:headEnd/>
                <a:tailEnd/>
              </a:ln>
            </p:spPr>
            <p:txBody>
              <a:bodyPr/>
              <a:lstStyle/>
              <a:p>
                <a:endParaRPr lang="en-US"/>
              </a:p>
            </p:txBody>
          </p:sp>
          <p:sp>
            <p:nvSpPr>
              <p:cNvPr id="386251" name="Freeform 203"/>
              <p:cNvSpPr>
                <a:spLocks/>
              </p:cNvSpPr>
              <p:nvPr/>
            </p:nvSpPr>
            <p:spPr bwMode="auto">
              <a:xfrm>
                <a:off x="2408" y="3624"/>
                <a:ext cx="38" cy="55"/>
              </a:xfrm>
              <a:custGeom>
                <a:avLst/>
                <a:gdLst>
                  <a:gd name="T0" fmla="*/ 0 w 38"/>
                  <a:gd name="T1" fmla="*/ 40 h 55"/>
                  <a:gd name="T2" fmla="*/ 9 w 38"/>
                  <a:gd name="T3" fmla="*/ 39 h 55"/>
                  <a:gd name="T4" fmla="*/ 9 w 38"/>
                  <a:gd name="T5" fmla="*/ 43 h 55"/>
                  <a:gd name="T6" fmla="*/ 11 w 38"/>
                  <a:gd name="T7" fmla="*/ 45 h 55"/>
                  <a:gd name="T8" fmla="*/ 14 w 38"/>
                  <a:gd name="T9" fmla="*/ 48 h 55"/>
                  <a:gd name="T10" fmla="*/ 18 w 38"/>
                  <a:gd name="T11" fmla="*/ 48 h 55"/>
                  <a:gd name="T12" fmla="*/ 21 w 38"/>
                  <a:gd name="T13" fmla="*/ 48 h 55"/>
                  <a:gd name="T14" fmla="*/ 24 w 38"/>
                  <a:gd name="T15" fmla="*/ 47 h 55"/>
                  <a:gd name="T16" fmla="*/ 27 w 38"/>
                  <a:gd name="T17" fmla="*/ 45 h 55"/>
                  <a:gd name="T18" fmla="*/ 29 w 38"/>
                  <a:gd name="T19" fmla="*/ 41 h 55"/>
                  <a:gd name="T20" fmla="*/ 29 w 38"/>
                  <a:gd name="T21" fmla="*/ 36 h 55"/>
                  <a:gd name="T22" fmla="*/ 29 w 38"/>
                  <a:gd name="T23" fmla="*/ 30 h 55"/>
                  <a:gd name="T24" fmla="*/ 27 w 38"/>
                  <a:gd name="T25" fmla="*/ 27 h 55"/>
                  <a:gd name="T26" fmla="*/ 25 w 38"/>
                  <a:gd name="T27" fmla="*/ 25 h 55"/>
                  <a:gd name="T28" fmla="*/ 22 w 38"/>
                  <a:gd name="T29" fmla="*/ 23 h 55"/>
                  <a:gd name="T30" fmla="*/ 18 w 38"/>
                  <a:gd name="T31" fmla="*/ 23 h 55"/>
                  <a:gd name="T32" fmla="*/ 16 w 38"/>
                  <a:gd name="T33" fmla="*/ 23 h 55"/>
                  <a:gd name="T34" fmla="*/ 13 w 38"/>
                  <a:gd name="T35" fmla="*/ 25 h 55"/>
                  <a:gd name="T36" fmla="*/ 10 w 38"/>
                  <a:gd name="T37" fmla="*/ 26 h 55"/>
                  <a:gd name="T38" fmla="*/ 9 w 38"/>
                  <a:gd name="T39" fmla="*/ 29 h 55"/>
                  <a:gd name="T40" fmla="*/ 2 w 38"/>
                  <a:gd name="T41" fmla="*/ 27 h 55"/>
                  <a:gd name="T42" fmla="*/ 7 w 38"/>
                  <a:gd name="T43" fmla="*/ 0 h 55"/>
                  <a:gd name="T44" fmla="*/ 34 w 38"/>
                  <a:gd name="T45" fmla="*/ 0 h 55"/>
                  <a:gd name="T46" fmla="*/ 34 w 38"/>
                  <a:gd name="T47" fmla="*/ 7 h 55"/>
                  <a:gd name="T48" fmla="*/ 13 w 38"/>
                  <a:gd name="T49" fmla="*/ 7 h 55"/>
                  <a:gd name="T50" fmla="*/ 10 w 38"/>
                  <a:gd name="T51" fmla="*/ 21 h 55"/>
                  <a:gd name="T52" fmla="*/ 16 w 38"/>
                  <a:gd name="T53" fmla="*/ 18 h 55"/>
                  <a:gd name="T54" fmla="*/ 20 w 38"/>
                  <a:gd name="T55" fmla="*/ 18 h 55"/>
                  <a:gd name="T56" fmla="*/ 25 w 38"/>
                  <a:gd name="T57" fmla="*/ 18 h 55"/>
                  <a:gd name="T58" fmla="*/ 29 w 38"/>
                  <a:gd name="T59" fmla="*/ 19 h 55"/>
                  <a:gd name="T60" fmla="*/ 32 w 38"/>
                  <a:gd name="T61" fmla="*/ 22 h 55"/>
                  <a:gd name="T62" fmla="*/ 35 w 38"/>
                  <a:gd name="T63" fmla="*/ 26 h 55"/>
                  <a:gd name="T64" fmla="*/ 36 w 38"/>
                  <a:gd name="T65" fmla="*/ 30 h 55"/>
                  <a:gd name="T66" fmla="*/ 38 w 38"/>
                  <a:gd name="T67" fmla="*/ 36 h 55"/>
                  <a:gd name="T68" fmla="*/ 36 w 38"/>
                  <a:gd name="T69" fmla="*/ 40 h 55"/>
                  <a:gd name="T70" fmla="*/ 35 w 38"/>
                  <a:gd name="T71" fmla="*/ 44 h 55"/>
                  <a:gd name="T72" fmla="*/ 32 w 38"/>
                  <a:gd name="T73" fmla="*/ 48 h 55"/>
                  <a:gd name="T74" fmla="*/ 29 w 38"/>
                  <a:gd name="T75" fmla="*/ 52 h 55"/>
                  <a:gd name="T76" fmla="*/ 24 w 38"/>
                  <a:gd name="T77" fmla="*/ 54 h 55"/>
                  <a:gd name="T78" fmla="*/ 18 w 38"/>
                  <a:gd name="T79" fmla="*/ 55 h 55"/>
                  <a:gd name="T80" fmla="*/ 14 w 38"/>
                  <a:gd name="T81" fmla="*/ 55 h 55"/>
                  <a:gd name="T82" fmla="*/ 10 w 38"/>
                  <a:gd name="T83" fmla="*/ 54 h 55"/>
                  <a:gd name="T84" fmla="*/ 6 w 38"/>
                  <a:gd name="T85" fmla="*/ 51 h 55"/>
                  <a:gd name="T86" fmla="*/ 3 w 38"/>
                  <a:gd name="T87" fmla="*/ 48 h 55"/>
                  <a:gd name="T88" fmla="*/ 2 w 38"/>
                  <a:gd name="T89" fmla="*/ 44 h 55"/>
                  <a:gd name="T90" fmla="*/ 0 w 38"/>
                  <a:gd name="T91"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 h="55">
                    <a:moveTo>
                      <a:pt x="0" y="40"/>
                    </a:moveTo>
                    <a:lnTo>
                      <a:pt x="9" y="39"/>
                    </a:lnTo>
                    <a:lnTo>
                      <a:pt x="9" y="43"/>
                    </a:lnTo>
                    <a:lnTo>
                      <a:pt x="11" y="45"/>
                    </a:lnTo>
                    <a:lnTo>
                      <a:pt x="14" y="48"/>
                    </a:lnTo>
                    <a:lnTo>
                      <a:pt x="18" y="48"/>
                    </a:lnTo>
                    <a:lnTo>
                      <a:pt x="21" y="48"/>
                    </a:lnTo>
                    <a:lnTo>
                      <a:pt x="24" y="47"/>
                    </a:lnTo>
                    <a:lnTo>
                      <a:pt x="27" y="45"/>
                    </a:lnTo>
                    <a:lnTo>
                      <a:pt x="29" y="41"/>
                    </a:lnTo>
                    <a:lnTo>
                      <a:pt x="29" y="36"/>
                    </a:lnTo>
                    <a:lnTo>
                      <a:pt x="29" y="30"/>
                    </a:lnTo>
                    <a:lnTo>
                      <a:pt x="27" y="27"/>
                    </a:lnTo>
                    <a:lnTo>
                      <a:pt x="25" y="25"/>
                    </a:lnTo>
                    <a:lnTo>
                      <a:pt x="22" y="23"/>
                    </a:lnTo>
                    <a:lnTo>
                      <a:pt x="18" y="23"/>
                    </a:lnTo>
                    <a:lnTo>
                      <a:pt x="16" y="23"/>
                    </a:lnTo>
                    <a:lnTo>
                      <a:pt x="13" y="25"/>
                    </a:lnTo>
                    <a:lnTo>
                      <a:pt x="10" y="26"/>
                    </a:lnTo>
                    <a:lnTo>
                      <a:pt x="9" y="29"/>
                    </a:lnTo>
                    <a:lnTo>
                      <a:pt x="2" y="27"/>
                    </a:lnTo>
                    <a:lnTo>
                      <a:pt x="7" y="0"/>
                    </a:lnTo>
                    <a:lnTo>
                      <a:pt x="34" y="0"/>
                    </a:lnTo>
                    <a:lnTo>
                      <a:pt x="34" y="7"/>
                    </a:lnTo>
                    <a:lnTo>
                      <a:pt x="13" y="7"/>
                    </a:lnTo>
                    <a:lnTo>
                      <a:pt x="10" y="21"/>
                    </a:lnTo>
                    <a:lnTo>
                      <a:pt x="16" y="18"/>
                    </a:lnTo>
                    <a:lnTo>
                      <a:pt x="20" y="18"/>
                    </a:lnTo>
                    <a:lnTo>
                      <a:pt x="25" y="18"/>
                    </a:lnTo>
                    <a:lnTo>
                      <a:pt x="29" y="19"/>
                    </a:lnTo>
                    <a:lnTo>
                      <a:pt x="32" y="22"/>
                    </a:lnTo>
                    <a:lnTo>
                      <a:pt x="35" y="26"/>
                    </a:lnTo>
                    <a:lnTo>
                      <a:pt x="36" y="30"/>
                    </a:lnTo>
                    <a:lnTo>
                      <a:pt x="38" y="36"/>
                    </a:lnTo>
                    <a:lnTo>
                      <a:pt x="36" y="40"/>
                    </a:lnTo>
                    <a:lnTo>
                      <a:pt x="35" y="44"/>
                    </a:lnTo>
                    <a:lnTo>
                      <a:pt x="32" y="48"/>
                    </a:lnTo>
                    <a:lnTo>
                      <a:pt x="29" y="52"/>
                    </a:lnTo>
                    <a:lnTo>
                      <a:pt x="24" y="54"/>
                    </a:lnTo>
                    <a:lnTo>
                      <a:pt x="18" y="55"/>
                    </a:lnTo>
                    <a:lnTo>
                      <a:pt x="14" y="55"/>
                    </a:lnTo>
                    <a:lnTo>
                      <a:pt x="10" y="54"/>
                    </a:lnTo>
                    <a:lnTo>
                      <a:pt x="6" y="51"/>
                    </a:lnTo>
                    <a:lnTo>
                      <a:pt x="3" y="48"/>
                    </a:lnTo>
                    <a:lnTo>
                      <a:pt x="2" y="44"/>
                    </a:lnTo>
                    <a:lnTo>
                      <a:pt x="0" y="40"/>
                    </a:lnTo>
                    <a:close/>
                  </a:path>
                </a:pathLst>
              </a:custGeom>
              <a:solidFill>
                <a:srgbClr val="000000"/>
              </a:solidFill>
              <a:ln w="0">
                <a:solidFill>
                  <a:srgbClr val="000000"/>
                </a:solidFill>
                <a:prstDash val="solid"/>
                <a:round/>
                <a:headEnd/>
                <a:tailEnd/>
              </a:ln>
            </p:spPr>
            <p:txBody>
              <a:bodyPr/>
              <a:lstStyle/>
              <a:p>
                <a:endParaRPr lang="en-US"/>
              </a:p>
            </p:txBody>
          </p:sp>
          <p:sp>
            <p:nvSpPr>
              <p:cNvPr id="386252" name="Freeform 204"/>
              <p:cNvSpPr>
                <a:spLocks noEditPoints="1"/>
              </p:cNvSpPr>
              <p:nvPr/>
            </p:nvSpPr>
            <p:spPr bwMode="auto">
              <a:xfrm>
                <a:off x="2451" y="3622"/>
                <a:ext cx="36" cy="57"/>
              </a:xfrm>
              <a:custGeom>
                <a:avLst/>
                <a:gdLst>
                  <a:gd name="T0" fmla="*/ 0 w 36"/>
                  <a:gd name="T1" fmla="*/ 29 h 57"/>
                  <a:gd name="T2" fmla="*/ 0 w 36"/>
                  <a:gd name="T3" fmla="*/ 23 h 57"/>
                  <a:gd name="T4" fmla="*/ 2 w 36"/>
                  <a:gd name="T5" fmla="*/ 17 h 57"/>
                  <a:gd name="T6" fmla="*/ 3 w 36"/>
                  <a:gd name="T7" fmla="*/ 13 h 57"/>
                  <a:gd name="T8" fmla="*/ 4 w 36"/>
                  <a:gd name="T9" fmla="*/ 7 h 57"/>
                  <a:gd name="T10" fmla="*/ 9 w 36"/>
                  <a:gd name="T11" fmla="*/ 3 h 57"/>
                  <a:gd name="T12" fmla="*/ 13 w 36"/>
                  <a:gd name="T13" fmla="*/ 2 h 57"/>
                  <a:gd name="T14" fmla="*/ 18 w 36"/>
                  <a:gd name="T15" fmla="*/ 0 h 57"/>
                  <a:gd name="T16" fmla="*/ 22 w 36"/>
                  <a:gd name="T17" fmla="*/ 0 h 57"/>
                  <a:gd name="T18" fmla="*/ 27 w 36"/>
                  <a:gd name="T19" fmla="*/ 2 h 57"/>
                  <a:gd name="T20" fmla="*/ 29 w 36"/>
                  <a:gd name="T21" fmla="*/ 4 h 57"/>
                  <a:gd name="T22" fmla="*/ 32 w 36"/>
                  <a:gd name="T23" fmla="*/ 7 h 57"/>
                  <a:gd name="T24" fmla="*/ 34 w 36"/>
                  <a:gd name="T25" fmla="*/ 11 h 57"/>
                  <a:gd name="T26" fmla="*/ 36 w 36"/>
                  <a:gd name="T27" fmla="*/ 16 h 57"/>
                  <a:gd name="T28" fmla="*/ 36 w 36"/>
                  <a:gd name="T29" fmla="*/ 21 h 57"/>
                  <a:gd name="T30" fmla="*/ 36 w 36"/>
                  <a:gd name="T31" fmla="*/ 29 h 57"/>
                  <a:gd name="T32" fmla="*/ 36 w 36"/>
                  <a:gd name="T33" fmla="*/ 35 h 57"/>
                  <a:gd name="T34" fmla="*/ 36 w 36"/>
                  <a:gd name="T35" fmla="*/ 41 h 57"/>
                  <a:gd name="T36" fmla="*/ 35 w 36"/>
                  <a:gd name="T37" fmla="*/ 45 h 57"/>
                  <a:gd name="T38" fmla="*/ 32 w 36"/>
                  <a:gd name="T39" fmla="*/ 50 h 57"/>
                  <a:gd name="T40" fmla="*/ 29 w 36"/>
                  <a:gd name="T41" fmla="*/ 54 h 57"/>
                  <a:gd name="T42" fmla="*/ 24 w 36"/>
                  <a:gd name="T43" fmla="*/ 56 h 57"/>
                  <a:gd name="T44" fmla="*/ 18 w 36"/>
                  <a:gd name="T45" fmla="*/ 57 h 57"/>
                  <a:gd name="T46" fmla="*/ 14 w 36"/>
                  <a:gd name="T47" fmla="*/ 56 h 57"/>
                  <a:gd name="T48" fmla="*/ 10 w 36"/>
                  <a:gd name="T49" fmla="*/ 54 h 57"/>
                  <a:gd name="T50" fmla="*/ 6 w 36"/>
                  <a:gd name="T51" fmla="*/ 52 h 57"/>
                  <a:gd name="T52" fmla="*/ 2 w 36"/>
                  <a:gd name="T53" fmla="*/ 42 h 57"/>
                  <a:gd name="T54" fmla="*/ 0 w 36"/>
                  <a:gd name="T55" fmla="*/ 29 h 57"/>
                  <a:gd name="T56" fmla="*/ 7 w 36"/>
                  <a:gd name="T57" fmla="*/ 29 h 57"/>
                  <a:gd name="T58" fmla="*/ 9 w 36"/>
                  <a:gd name="T59" fmla="*/ 35 h 57"/>
                  <a:gd name="T60" fmla="*/ 9 w 36"/>
                  <a:gd name="T61" fmla="*/ 41 h 57"/>
                  <a:gd name="T62" fmla="*/ 10 w 36"/>
                  <a:gd name="T63" fmla="*/ 43 h 57"/>
                  <a:gd name="T64" fmla="*/ 11 w 36"/>
                  <a:gd name="T65" fmla="*/ 46 h 57"/>
                  <a:gd name="T66" fmla="*/ 13 w 36"/>
                  <a:gd name="T67" fmla="*/ 49 h 57"/>
                  <a:gd name="T68" fmla="*/ 16 w 36"/>
                  <a:gd name="T69" fmla="*/ 50 h 57"/>
                  <a:gd name="T70" fmla="*/ 18 w 36"/>
                  <a:gd name="T71" fmla="*/ 50 h 57"/>
                  <a:gd name="T72" fmla="*/ 21 w 36"/>
                  <a:gd name="T73" fmla="*/ 50 h 57"/>
                  <a:gd name="T74" fmla="*/ 24 w 36"/>
                  <a:gd name="T75" fmla="*/ 49 h 57"/>
                  <a:gd name="T76" fmla="*/ 27 w 36"/>
                  <a:gd name="T77" fmla="*/ 46 h 57"/>
                  <a:gd name="T78" fmla="*/ 28 w 36"/>
                  <a:gd name="T79" fmla="*/ 43 h 57"/>
                  <a:gd name="T80" fmla="*/ 29 w 36"/>
                  <a:gd name="T81" fmla="*/ 41 h 57"/>
                  <a:gd name="T82" fmla="*/ 29 w 36"/>
                  <a:gd name="T83" fmla="*/ 35 h 57"/>
                  <a:gd name="T84" fmla="*/ 29 w 36"/>
                  <a:gd name="T85" fmla="*/ 29 h 57"/>
                  <a:gd name="T86" fmla="*/ 29 w 36"/>
                  <a:gd name="T87" fmla="*/ 21 h 57"/>
                  <a:gd name="T88" fmla="*/ 28 w 36"/>
                  <a:gd name="T89" fmla="*/ 16 h 57"/>
                  <a:gd name="T90" fmla="*/ 27 w 36"/>
                  <a:gd name="T91" fmla="*/ 11 h 57"/>
                  <a:gd name="T92" fmla="*/ 24 w 36"/>
                  <a:gd name="T93" fmla="*/ 9 h 57"/>
                  <a:gd name="T94" fmla="*/ 21 w 36"/>
                  <a:gd name="T95" fmla="*/ 7 h 57"/>
                  <a:gd name="T96" fmla="*/ 18 w 36"/>
                  <a:gd name="T97" fmla="*/ 7 h 57"/>
                  <a:gd name="T98" fmla="*/ 14 w 36"/>
                  <a:gd name="T99" fmla="*/ 7 h 57"/>
                  <a:gd name="T100" fmla="*/ 11 w 36"/>
                  <a:gd name="T101" fmla="*/ 11 h 57"/>
                  <a:gd name="T102" fmla="*/ 9 w 36"/>
                  <a:gd name="T103" fmla="*/ 16 h 57"/>
                  <a:gd name="T104" fmla="*/ 9 w 36"/>
                  <a:gd name="T105" fmla="*/ 21 h 57"/>
                  <a:gd name="T106" fmla="*/ 7 w 36"/>
                  <a:gd name="T10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29"/>
                    </a:moveTo>
                    <a:lnTo>
                      <a:pt x="0" y="23"/>
                    </a:lnTo>
                    <a:lnTo>
                      <a:pt x="2" y="17"/>
                    </a:lnTo>
                    <a:lnTo>
                      <a:pt x="3" y="13"/>
                    </a:lnTo>
                    <a:lnTo>
                      <a:pt x="4" y="7"/>
                    </a:lnTo>
                    <a:lnTo>
                      <a:pt x="9" y="3"/>
                    </a:lnTo>
                    <a:lnTo>
                      <a:pt x="13" y="2"/>
                    </a:lnTo>
                    <a:lnTo>
                      <a:pt x="18" y="0"/>
                    </a:lnTo>
                    <a:lnTo>
                      <a:pt x="22" y="0"/>
                    </a:lnTo>
                    <a:lnTo>
                      <a:pt x="27" y="2"/>
                    </a:lnTo>
                    <a:lnTo>
                      <a:pt x="29" y="4"/>
                    </a:lnTo>
                    <a:lnTo>
                      <a:pt x="32" y="7"/>
                    </a:lnTo>
                    <a:lnTo>
                      <a:pt x="34" y="11"/>
                    </a:lnTo>
                    <a:lnTo>
                      <a:pt x="36" y="16"/>
                    </a:lnTo>
                    <a:lnTo>
                      <a:pt x="36" y="21"/>
                    </a:lnTo>
                    <a:lnTo>
                      <a:pt x="36" y="29"/>
                    </a:lnTo>
                    <a:lnTo>
                      <a:pt x="36" y="35"/>
                    </a:lnTo>
                    <a:lnTo>
                      <a:pt x="36" y="41"/>
                    </a:lnTo>
                    <a:lnTo>
                      <a:pt x="35" y="45"/>
                    </a:lnTo>
                    <a:lnTo>
                      <a:pt x="32" y="50"/>
                    </a:lnTo>
                    <a:lnTo>
                      <a:pt x="29" y="54"/>
                    </a:lnTo>
                    <a:lnTo>
                      <a:pt x="24" y="56"/>
                    </a:lnTo>
                    <a:lnTo>
                      <a:pt x="18" y="57"/>
                    </a:lnTo>
                    <a:lnTo>
                      <a:pt x="14" y="56"/>
                    </a:lnTo>
                    <a:lnTo>
                      <a:pt x="10" y="54"/>
                    </a:lnTo>
                    <a:lnTo>
                      <a:pt x="6" y="52"/>
                    </a:lnTo>
                    <a:lnTo>
                      <a:pt x="2" y="42"/>
                    </a:lnTo>
                    <a:lnTo>
                      <a:pt x="0" y="29"/>
                    </a:lnTo>
                    <a:close/>
                    <a:moveTo>
                      <a:pt x="7" y="29"/>
                    </a:moveTo>
                    <a:lnTo>
                      <a:pt x="9" y="35"/>
                    </a:lnTo>
                    <a:lnTo>
                      <a:pt x="9" y="41"/>
                    </a:lnTo>
                    <a:lnTo>
                      <a:pt x="10" y="43"/>
                    </a:lnTo>
                    <a:lnTo>
                      <a:pt x="11" y="46"/>
                    </a:lnTo>
                    <a:lnTo>
                      <a:pt x="13" y="49"/>
                    </a:lnTo>
                    <a:lnTo>
                      <a:pt x="16" y="50"/>
                    </a:lnTo>
                    <a:lnTo>
                      <a:pt x="18" y="50"/>
                    </a:lnTo>
                    <a:lnTo>
                      <a:pt x="21" y="50"/>
                    </a:lnTo>
                    <a:lnTo>
                      <a:pt x="24" y="49"/>
                    </a:lnTo>
                    <a:lnTo>
                      <a:pt x="27" y="46"/>
                    </a:lnTo>
                    <a:lnTo>
                      <a:pt x="28" y="43"/>
                    </a:lnTo>
                    <a:lnTo>
                      <a:pt x="29" y="41"/>
                    </a:lnTo>
                    <a:lnTo>
                      <a:pt x="29" y="35"/>
                    </a:lnTo>
                    <a:lnTo>
                      <a:pt x="29" y="29"/>
                    </a:lnTo>
                    <a:lnTo>
                      <a:pt x="29" y="21"/>
                    </a:lnTo>
                    <a:lnTo>
                      <a:pt x="28" y="16"/>
                    </a:lnTo>
                    <a:lnTo>
                      <a:pt x="27" y="11"/>
                    </a:lnTo>
                    <a:lnTo>
                      <a:pt x="24" y="9"/>
                    </a:lnTo>
                    <a:lnTo>
                      <a:pt x="21" y="7"/>
                    </a:lnTo>
                    <a:lnTo>
                      <a:pt x="18" y="7"/>
                    </a:lnTo>
                    <a:lnTo>
                      <a:pt x="14" y="7"/>
                    </a:lnTo>
                    <a:lnTo>
                      <a:pt x="11" y="11"/>
                    </a:lnTo>
                    <a:lnTo>
                      <a:pt x="9" y="16"/>
                    </a:lnTo>
                    <a:lnTo>
                      <a:pt x="9" y="21"/>
                    </a:lnTo>
                    <a:lnTo>
                      <a:pt x="7" y="29"/>
                    </a:lnTo>
                    <a:close/>
                  </a:path>
                </a:pathLst>
              </a:custGeom>
              <a:solidFill>
                <a:srgbClr val="000000"/>
              </a:solidFill>
              <a:ln w="0">
                <a:solidFill>
                  <a:srgbClr val="000000"/>
                </a:solidFill>
                <a:prstDash val="solid"/>
                <a:round/>
                <a:headEnd/>
                <a:tailEnd/>
              </a:ln>
            </p:spPr>
            <p:txBody>
              <a:bodyPr/>
              <a:lstStyle/>
              <a:p>
                <a:endParaRPr lang="en-US"/>
              </a:p>
            </p:txBody>
          </p:sp>
          <p:sp>
            <p:nvSpPr>
              <p:cNvPr id="386253" name="Line 205"/>
              <p:cNvSpPr>
                <a:spLocks noChangeShapeType="1"/>
              </p:cNvSpPr>
              <p:nvPr/>
            </p:nvSpPr>
            <p:spPr bwMode="auto">
              <a:xfrm flipV="1">
                <a:off x="3047" y="3565"/>
                <a:ext cx="1" cy="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54" name="Freeform 206"/>
              <p:cNvSpPr>
                <a:spLocks/>
              </p:cNvSpPr>
              <p:nvPr/>
            </p:nvSpPr>
            <p:spPr bwMode="auto">
              <a:xfrm>
                <a:off x="2984" y="3622"/>
                <a:ext cx="36" cy="56"/>
              </a:xfrm>
              <a:custGeom>
                <a:avLst/>
                <a:gdLst>
                  <a:gd name="T0" fmla="*/ 36 w 36"/>
                  <a:gd name="T1" fmla="*/ 49 h 56"/>
                  <a:gd name="T2" fmla="*/ 36 w 36"/>
                  <a:gd name="T3" fmla="*/ 56 h 56"/>
                  <a:gd name="T4" fmla="*/ 0 w 36"/>
                  <a:gd name="T5" fmla="*/ 56 h 56"/>
                  <a:gd name="T6" fmla="*/ 0 w 36"/>
                  <a:gd name="T7" fmla="*/ 54 h 56"/>
                  <a:gd name="T8" fmla="*/ 2 w 36"/>
                  <a:gd name="T9" fmla="*/ 52 h 56"/>
                  <a:gd name="T10" fmla="*/ 3 w 36"/>
                  <a:gd name="T11" fmla="*/ 47 h 56"/>
                  <a:gd name="T12" fmla="*/ 6 w 36"/>
                  <a:gd name="T13" fmla="*/ 43 h 56"/>
                  <a:gd name="T14" fmla="*/ 8 w 36"/>
                  <a:gd name="T15" fmla="*/ 39 h 56"/>
                  <a:gd name="T16" fmla="*/ 14 w 36"/>
                  <a:gd name="T17" fmla="*/ 35 h 56"/>
                  <a:gd name="T18" fmla="*/ 20 w 36"/>
                  <a:gd name="T19" fmla="*/ 31 h 56"/>
                  <a:gd name="T20" fmla="*/ 22 w 36"/>
                  <a:gd name="T21" fmla="*/ 27 h 56"/>
                  <a:gd name="T22" fmla="*/ 25 w 36"/>
                  <a:gd name="T23" fmla="*/ 24 h 56"/>
                  <a:gd name="T24" fmla="*/ 28 w 36"/>
                  <a:gd name="T25" fmla="*/ 20 h 56"/>
                  <a:gd name="T26" fmla="*/ 29 w 36"/>
                  <a:gd name="T27" fmla="*/ 16 h 56"/>
                  <a:gd name="T28" fmla="*/ 28 w 36"/>
                  <a:gd name="T29" fmla="*/ 13 h 56"/>
                  <a:gd name="T30" fmla="*/ 26 w 36"/>
                  <a:gd name="T31" fmla="*/ 10 h 56"/>
                  <a:gd name="T32" fmla="*/ 22 w 36"/>
                  <a:gd name="T33" fmla="*/ 7 h 56"/>
                  <a:gd name="T34" fmla="*/ 18 w 36"/>
                  <a:gd name="T35" fmla="*/ 7 h 56"/>
                  <a:gd name="T36" fmla="*/ 14 w 36"/>
                  <a:gd name="T37" fmla="*/ 7 h 56"/>
                  <a:gd name="T38" fmla="*/ 11 w 36"/>
                  <a:gd name="T39" fmla="*/ 10 h 56"/>
                  <a:gd name="T40" fmla="*/ 8 w 36"/>
                  <a:gd name="T41" fmla="*/ 13 h 56"/>
                  <a:gd name="T42" fmla="*/ 8 w 36"/>
                  <a:gd name="T43" fmla="*/ 17 h 56"/>
                  <a:gd name="T44" fmla="*/ 2 w 36"/>
                  <a:gd name="T45" fmla="*/ 16 h 56"/>
                  <a:gd name="T46" fmla="*/ 2 w 36"/>
                  <a:gd name="T47" fmla="*/ 11 h 56"/>
                  <a:gd name="T48" fmla="*/ 4 w 36"/>
                  <a:gd name="T49" fmla="*/ 7 h 56"/>
                  <a:gd name="T50" fmla="*/ 7 w 36"/>
                  <a:gd name="T51" fmla="*/ 4 h 56"/>
                  <a:gd name="T52" fmla="*/ 10 w 36"/>
                  <a:gd name="T53" fmla="*/ 2 h 56"/>
                  <a:gd name="T54" fmla="*/ 14 w 36"/>
                  <a:gd name="T55" fmla="*/ 0 h 56"/>
                  <a:gd name="T56" fmla="*/ 18 w 36"/>
                  <a:gd name="T57" fmla="*/ 0 h 56"/>
                  <a:gd name="T58" fmla="*/ 24 w 36"/>
                  <a:gd name="T59" fmla="*/ 0 h 56"/>
                  <a:gd name="T60" fmla="*/ 28 w 36"/>
                  <a:gd name="T61" fmla="*/ 2 h 56"/>
                  <a:gd name="T62" fmla="*/ 31 w 36"/>
                  <a:gd name="T63" fmla="*/ 4 h 56"/>
                  <a:gd name="T64" fmla="*/ 33 w 36"/>
                  <a:gd name="T65" fmla="*/ 9 h 56"/>
                  <a:gd name="T66" fmla="*/ 35 w 36"/>
                  <a:gd name="T67" fmla="*/ 11 h 56"/>
                  <a:gd name="T68" fmla="*/ 36 w 36"/>
                  <a:gd name="T69" fmla="*/ 16 h 56"/>
                  <a:gd name="T70" fmla="*/ 36 w 36"/>
                  <a:gd name="T71" fmla="*/ 20 h 56"/>
                  <a:gd name="T72" fmla="*/ 35 w 36"/>
                  <a:gd name="T73" fmla="*/ 23 h 56"/>
                  <a:gd name="T74" fmla="*/ 33 w 36"/>
                  <a:gd name="T75" fmla="*/ 25 h 56"/>
                  <a:gd name="T76" fmla="*/ 31 w 36"/>
                  <a:gd name="T77" fmla="*/ 29 h 56"/>
                  <a:gd name="T78" fmla="*/ 28 w 36"/>
                  <a:gd name="T79" fmla="*/ 32 h 56"/>
                  <a:gd name="T80" fmla="*/ 25 w 36"/>
                  <a:gd name="T81" fmla="*/ 35 h 56"/>
                  <a:gd name="T82" fmla="*/ 21 w 36"/>
                  <a:gd name="T83" fmla="*/ 39 h 56"/>
                  <a:gd name="T84" fmla="*/ 17 w 36"/>
                  <a:gd name="T85" fmla="*/ 42 h 56"/>
                  <a:gd name="T86" fmla="*/ 14 w 36"/>
                  <a:gd name="T87" fmla="*/ 43 h 56"/>
                  <a:gd name="T88" fmla="*/ 13 w 36"/>
                  <a:gd name="T89" fmla="*/ 46 h 56"/>
                  <a:gd name="T90" fmla="*/ 11 w 36"/>
                  <a:gd name="T91" fmla="*/ 47 h 56"/>
                  <a:gd name="T92" fmla="*/ 10 w 36"/>
                  <a:gd name="T93" fmla="*/ 49 h 56"/>
                  <a:gd name="T94" fmla="*/ 36 w 36"/>
                  <a:gd name="T95" fmla="*/ 4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56">
                    <a:moveTo>
                      <a:pt x="36" y="49"/>
                    </a:moveTo>
                    <a:lnTo>
                      <a:pt x="36" y="56"/>
                    </a:lnTo>
                    <a:lnTo>
                      <a:pt x="0" y="56"/>
                    </a:lnTo>
                    <a:lnTo>
                      <a:pt x="0" y="54"/>
                    </a:lnTo>
                    <a:lnTo>
                      <a:pt x="2" y="52"/>
                    </a:lnTo>
                    <a:lnTo>
                      <a:pt x="3" y="47"/>
                    </a:lnTo>
                    <a:lnTo>
                      <a:pt x="6" y="43"/>
                    </a:lnTo>
                    <a:lnTo>
                      <a:pt x="8" y="39"/>
                    </a:lnTo>
                    <a:lnTo>
                      <a:pt x="14" y="35"/>
                    </a:lnTo>
                    <a:lnTo>
                      <a:pt x="20" y="31"/>
                    </a:lnTo>
                    <a:lnTo>
                      <a:pt x="22" y="27"/>
                    </a:lnTo>
                    <a:lnTo>
                      <a:pt x="25" y="24"/>
                    </a:lnTo>
                    <a:lnTo>
                      <a:pt x="28" y="20"/>
                    </a:lnTo>
                    <a:lnTo>
                      <a:pt x="29" y="16"/>
                    </a:lnTo>
                    <a:lnTo>
                      <a:pt x="28" y="13"/>
                    </a:lnTo>
                    <a:lnTo>
                      <a:pt x="26" y="10"/>
                    </a:lnTo>
                    <a:lnTo>
                      <a:pt x="22" y="7"/>
                    </a:lnTo>
                    <a:lnTo>
                      <a:pt x="18" y="7"/>
                    </a:lnTo>
                    <a:lnTo>
                      <a:pt x="14" y="7"/>
                    </a:lnTo>
                    <a:lnTo>
                      <a:pt x="11" y="10"/>
                    </a:lnTo>
                    <a:lnTo>
                      <a:pt x="8" y="13"/>
                    </a:lnTo>
                    <a:lnTo>
                      <a:pt x="8" y="17"/>
                    </a:lnTo>
                    <a:lnTo>
                      <a:pt x="2" y="16"/>
                    </a:lnTo>
                    <a:lnTo>
                      <a:pt x="2" y="11"/>
                    </a:lnTo>
                    <a:lnTo>
                      <a:pt x="4" y="7"/>
                    </a:lnTo>
                    <a:lnTo>
                      <a:pt x="7" y="4"/>
                    </a:lnTo>
                    <a:lnTo>
                      <a:pt x="10" y="2"/>
                    </a:lnTo>
                    <a:lnTo>
                      <a:pt x="14" y="0"/>
                    </a:lnTo>
                    <a:lnTo>
                      <a:pt x="18" y="0"/>
                    </a:lnTo>
                    <a:lnTo>
                      <a:pt x="24" y="0"/>
                    </a:lnTo>
                    <a:lnTo>
                      <a:pt x="28" y="2"/>
                    </a:lnTo>
                    <a:lnTo>
                      <a:pt x="31" y="4"/>
                    </a:lnTo>
                    <a:lnTo>
                      <a:pt x="33" y="9"/>
                    </a:lnTo>
                    <a:lnTo>
                      <a:pt x="35" y="11"/>
                    </a:lnTo>
                    <a:lnTo>
                      <a:pt x="36" y="16"/>
                    </a:lnTo>
                    <a:lnTo>
                      <a:pt x="36" y="20"/>
                    </a:lnTo>
                    <a:lnTo>
                      <a:pt x="35" y="23"/>
                    </a:lnTo>
                    <a:lnTo>
                      <a:pt x="33" y="25"/>
                    </a:lnTo>
                    <a:lnTo>
                      <a:pt x="31" y="29"/>
                    </a:lnTo>
                    <a:lnTo>
                      <a:pt x="28" y="32"/>
                    </a:lnTo>
                    <a:lnTo>
                      <a:pt x="25" y="35"/>
                    </a:lnTo>
                    <a:lnTo>
                      <a:pt x="21" y="39"/>
                    </a:lnTo>
                    <a:lnTo>
                      <a:pt x="17" y="42"/>
                    </a:lnTo>
                    <a:lnTo>
                      <a:pt x="14" y="43"/>
                    </a:lnTo>
                    <a:lnTo>
                      <a:pt x="13" y="46"/>
                    </a:lnTo>
                    <a:lnTo>
                      <a:pt x="11" y="47"/>
                    </a:lnTo>
                    <a:lnTo>
                      <a:pt x="10" y="49"/>
                    </a:lnTo>
                    <a:lnTo>
                      <a:pt x="36" y="49"/>
                    </a:lnTo>
                    <a:close/>
                  </a:path>
                </a:pathLst>
              </a:custGeom>
              <a:solidFill>
                <a:srgbClr val="000000"/>
              </a:solidFill>
              <a:ln w="0">
                <a:solidFill>
                  <a:srgbClr val="000000"/>
                </a:solidFill>
                <a:prstDash val="solid"/>
                <a:round/>
                <a:headEnd/>
                <a:tailEnd/>
              </a:ln>
            </p:spPr>
            <p:txBody>
              <a:bodyPr/>
              <a:lstStyle/>
              <a:p>
                <a:endParaRPr lang="en-US"/>
              </a:p>
            </p:txBody>
          </p:sp>
          <p:sp>
            <p:nvSpPr>
              <p:cNvPr id="386255" name="Freeform 207"/>
              <p:cNvSpPr>
                <a:spLocks noEditPoints="1"/>
              </p:cNvSpPr>
              <p:nvPr/>
            </p:nvSpPr>
            <p:spPr bwMode="auto">
              <a:xfrm>
                <a:off x="3029" y="3622"/>
                <a:ext cx="36" cy="57"/>
              </a:xfrm>
              <a:custGeom>
                <a:avLst/>
                <a:gdLst>
                  <a:gd name="T0" fmla="*/ 0 w 36"/>
                  <a:gd name="T1" fmla="*/ 29 h 57"/>
                  <a:gd name="T2" fmla="*/ 0 w 36"/>
                  <a:gd name="T3" fmla="*/ 23 h 57"/>
                  <a:gd name="T4" fmla="*/ 0 w 36"/>
                  <a:gd name="T5" fmla="*/ 17 h 57"/>
                  <a:gd name="T6" fmla="*/ 1 w 36"/>
                  <a:gd name="T7" fmla="*/ 13 h 57"/>
                  <a:gd name="T8" fmla="*/ 4 w 36"/>
                  <a:gd name="T9" fmla="*/ 7 h 57"/>
                  <a:gd name="T10" fmla="*/ 6 w 36"/>
                  <a:gd name="T11" fmla="*/ 3 h 57"/>
                  <a:gd name="T12" fmla="*/ 12 w 36"/>
                  <a:gd name="T13" fmla="*/ 2 h 57"/>
                  <a:gd name="T14" fmla="*/ 18 w 36"/>
                  <a:gd name="T15" fmla="*/ 0 h 57"/>
                  <a:gd name="T16" fmla="*/ 22 w 36"/>
                  <a:gd name="T17" fmla="*/ 0 h 57"/>
                  <a:gd name="T18" fmla="*/ 26 w 36"/>
                  <a:gd name="T19" fmla="*/ 2 h 57"/>
                  <a:gd name="T20" fmla="*/ 29 w 36"/>
                  <a:gd name="T21" fmla="*/ 4 h 57"/>
                  <a:gd name="T22" fmla="*/ 31 w 36"/>
                  <a:gd name="T23" fmla="*/ 7 h 57"/>
                  <a:gd name="T24" fmla="*/ 33 w 36"/>
                  <a:gd name="T25" fmla="*/ 11 h 57"/>
                  <a:gd name="T26" fmla="*/ 34 w 36"/>
                  <a:gd name="T27" fmla="*/ 16 h 57"/>
                  <a:gd name="T28" fmla="*/ 36 w 36"/>
                  <a:gd name="T29" fmla="*/ 21 h 57"/>
                  <a:gd name="T30" fmla="*/ 36 w 36"/>
                  <a:gd name="T31" fmla="*/ 29 h 57"/>
                  <a:gd name="T32" fmla="*/ 36 w 36"/>
                  <a:gd name="T33" fmla="*/ 35 h 57"/>
                  <a:gd name="T34" fmla="*/ 34 w 36"/>
                  <a:gd name="T35" fmla="*/ 41 h 57"/>
                  <a:gd name="T36" fmla="*/ 33 w 36"/>
                  <a:gd name="T37" fmla="*/ 45 h 57"/>
                  <a:gd name="T38" fmla="*/ 31 w 36"/>
                  <a:gd name="T39" fmla="*/ 50 h 57"/>
                  <a:gd name="T40" fmla="*/ 27 w 36"/>
                  <a:gd name="T41" fmla="*/ 54 h 57"/>
                  <a:gd name="T42" fmla="*/ 23 w 36"/>
                  <a:gd name="T43" fmla="*/ 56 h 57"/>
                  <a:gd name="T44" fmla="*/ 18 w 36"/>
                  <a:gd name="T45" fmla="*/ 57 h 57"/>
                  <a:gd name="T46" fmla="*/ 12 w 36"/>
                  <a:gd name="T47" fmla="*/ 56 h 57"/>
                  <a:gd name="T48" fmla="*/ 8 w 36"/>
                  <a:gd name="T49" fmla="*/ 54 h 57"/>
                  <a:gd name="T50" fmla="*/ 5 w 36"/>
                  <a:gd name="T51" fmla="*/ 52 h 57"/>
                  <a:gd name="T52" fmla="*/ 1 w 36"/>
                  <a:gd name="T53" fmla="*/ 42 h 57"/>
                  <a:gd name="T54" fmla="*/ 0 w 36"/>
                  <a:gd name="T55" fmla="*/ 29 h 57"/>
                  <a:gd name="T56" fmla="*/ 6 w 36"/>
                  <a:gd name="T57" fmla="*/ 29 h 57"/>
                  <a:gd name="T58" fmla="*/ 6 w 36"/>
                  <a:gd name="T59" fmla="*/ 35 h 57"/>
                  <a:gd name="T60" fmla="*/ 6 w 36"/>
                  <a:gd name="T61" fmla="*/ 41 h 57"/>
                  <a:gd name="T62" fmla="*/ 8 w 36"/>
                  <a:gd name="T63" fmla="*/ 43 h 57"/>
                  <a:gd name="T64" fmla="*/ 9 w 36"/>
                  <a:gd name="T65" fmla="*/ 46 h 57"/>
                  <a:gd name="T66" fmla="*/ 12 w 36"/>
                  <a:gd name="T67" fmla="*/ 49 h 57"/>
                  <a:gd name="T68" fmla="*/ 15 w 36"/>
                  <a:gd name="T69" fmla="*/ 50 h 57"/>
                  <a:gd name="T70" fmla="*/ 18 w 36"/>
                  <a:gd name="T71" fmla="*/ 50 h 57"/>
                  <a:gd name="T72" fmla="*/ 20 w 36"/>
                  <a:gd name="T73" fmla="*/ 50 h 57"/>
                  <a:gd name="T74" fmla="*/ 23 w 36"/>
                  <a:gd name="T75" fmla="*/ 49 h 57"/>
                  <a:gd name="T76" fmla="*/ 25 w 36"/>
                  <a:gd name="T77" fmla="*/ 46 h 57"/>
                  <a:gd name="T78" fmla="*/ 26 w 36"/>
                  <a:gd name="T79" fmla="*/ 43 h 57"/>
                  <a:gd name="T80" fmla="*/ 27 w 36"/>
                  <a:gd name="T81" fmla="*/ 41 h 57"/>
                  <a:gd name="T82" fmla="*/ 27 w 36"/>
                  <a:gd name="T83" fmla="*/ 35 h 57"/>
                  <a:gd name="T84" fmla="*/ 29 w 36"/>
                  <a:gd name="T85" fmla="*/ 29 h 57"/>
                  <a:gd name="T86" fmla="*/ 27 w 36"/>
                  <a:gd name="T87" fmla="*/ 21 h 57"/>
                  <a:gd name="T88" fmla="*/ 27 w 36"/>
                  <a:gd name="T89" fmla="*/ 16 h 57"/>
                  <a:gd name="T90" fmla="*/ 25 w 36"/>
                  <a:gd name="T91" fmla="*/ 11 h 57"/>
                  <a:gd name="T92" fmla="*/ 23 w 36"/>
                  <a:gd name="T93" fmla="*/ 9 h 57"/>
                  <a:gd name="T94" fmla="*/ 20 w 36"/>
                  <a:gd name="T95" fmla="*/ 7 h 57"/>
                  <a:gd name="T96" fmla="*/ 18 w 36"/>
                  <a:gd name="T97" fmla="*/ 7 h 57"/>
                  <a:gd name="T98" fmla="*/ 13 w 36"/>
                  <a:gd name="T99" fmla="*/ 7 h 57"/>
                  <a:gd name="T100" fmla="*/ 9 w 36"/>
                  <a:gd name="T101" fmla="*/ 11 h 57"/>
                  <a:gd name="T102" fmla="*/ 8 w 36"/>
                  <a:gd name="T103" fmla="*/ 16 h 57"/>
                  <a:gd name="T104" fmla="*/ 6 w 36"/>
                  <a:gd name="T105" fmla="*/ 21 h 57"/>
                  <a:gd name="T106" fmla="*/ 6 w 36"/>
                  <a:gd name="T10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29"/>
                    </a:moveTo>
                    <a:lnTo>
                      <a:pt x="0" y="23"/>
                    </a:lnTo>
                    <a:lnTo>
                      <a:pt x="0" y="17"/>
                    </a:lnTo>
                    <a:lnTo>
                      <a:pt x="1" y="13"/>
                    </a:lnTo>
                    <a:lnTo>
                      <a:pt x="4" y="7"/>
                    </a:lnTo>
                    <a:lnTo>
                      <a:pt x="6" y="3"/>
                    </a:lnTo>
                    <a:lnTo>
                      <a:pt x="12" y="2"/>
                    </a:lnTo>
                    <a:lnTo>
                      <a:pt x="18" y="0"/>
                    </a:lnTo>
                    <a:lnTo>
                      <a:pt x="22" y="0"/>
                    </a:lnTo>
                    <a:lnTo>
                      <a:pt x="26" y="2"/>
                    </a:lnTo>
                    <a:lnTo>
                      <a:pt x="29" y="4"/>
                    </a:lnTo>
                    <a:lnTo>
                      <a:pt x="31" y="7"/>
                    </a:lnTo>
                    <a:lnTo>
                      <a:pt x="33" y="11"/>
                    </a:lnTo>
                    <a:lnTo>
                      <a:pt x="34" y="16"/>
                    </a:lnTo>
                    <a:lnTo>
                      <a:pt x="36" y="21"/>
                    </a:lnTo>
                    <a:lnTo>
                      <a:pt x="36" y="29"/>
                    </a:lnTo>
                    <a:lnTo>
                      <a:pt x="36" y="35"/>
                    </a:lnTo>
                    <a:lnTo>
                      <a:pt x="34" y="41"/>
                    </a:lnTo>
                    <a:lnTo>
                      <a:pt x="33" y="45"/>
                    </a:lnTo>
                    <a:lnTo>
                      <a:pt x="31" y="50"/>
                    </a:lnTo>
                    <a:lnTo>
                      <a:pt x="27" y="54"/>
                    </a:lnTo>
                    <a:lnTo>
                      <a:pt x="23" y="56"/>
                    </a:lnTo>
                    <a:lnTo>
                      <a:pt x="18" y="57"/>
                    </a:lnTo>
                    <a:lnTo>
                      <a:pt x="12" y="56"/>
                    </a:lnTo>
                    <a:lnTo>
                      <a:pt x="8" y="54"/>
                    </a:lnTo>
                    <a:lnTo>
                      <a:pt x="5" y="52"/>
                    </a:lnTo>
                    <a:lnTo>
                      <a:pt x="1" y="42"/>
                    </a:lnTo>
                    <a:lnTo>
                      <a:pt x="0" y="29"/>
                    </a:lnTo>
                    <a:close/>
                    <a:moveTo>
                      <a:pt x="6" y="29"/>
                    </a:moveTo>
                    <a:lnTo>
                      <a:pt x="6" y="35"/>
                    </a:lnTo>
                    <a:lnTo>
                      <a:pt x="6" y="41"/>
                    </a:lnTo>
                    <a:lnTo>
                      <a:pt x="8" y="43"/>
                    </a:lnTo>
                    <a:lnTo>
                      <a:pt x="9" y="46"/>
                    </a:lnTo>
                    <a:lnTo>
                      <a:pt x="12" y="49"/>
                    </a:lnTo>
                    <a:lnTo>
                      <a:pt x="15" y="50"/>
                    </a:lnTo>
                    <a:lnTo>
                      <a:pt x="18" y="50"/>
                    </a:lnTo>
                    <a:lnTo>
                      <a:pt x="20" y="50"/>
                    </a:lnTo>
                    <a:lnTo>
                      <a:pt x="23" y="49"/>
                    </a:lnTo>
                    <a:lnTo>
                      <a:pt x="25" y="46"/>
                    </a:lnTo>
                    <a:lnTo>
                      <a:pt x="26" y="43"/>
                    </a:lnTo>
                    <a:lnTo>
                      <a:pt x="27" y="41"/>
                    </a:lnTo>
                    <a:lnTo>
                      <a:pt x="27" y="35"/>
                    </a:lnTo>
                    <a:lnTo>
                      <a:pt x="29" y="29"/>
                    </a:lnTo>
                    <a:lnTo>
                      <a:pt x="27" y="21"/>
                    </a:lnTo>
                    <a:lnTo>
                      <a:pt x="27" y="16"/>
                    </a:lnTo>
                    <a:lnTo>
                      <a:pt x="25" y="11"/>
                    </a:lnTo>
                    <a:lnTo>
                      <a:pt x="23" y="9"/>
                    </a:lnTo>
                    <a:lnTo>
                      <a:pt x="20" y="7"/>
                    </a:lnTo>
                    <a:lnTo>
                      <a:pt x="18" y="7"/>
                    </a:lnTo>
                    <a:lnTo>
                      <a:pt x="13" y="7"/>
                    </a:lnTo>
                    <a:lnTo>
                      <a:pt x="9" y="11"/>
                    </a:lnTo>
                    <a:lnTo>
                      <a:pt x="8" y="16"/>
                    </a:lnTo>
                    <a:lnTo>
                      <a:pt x="6" y="21"/>
                    </a:lnTo>
                    <a:lnTo>
                      <a:pt x="6" y="29"/>
                    </a:lnTo>
                    <a:close/>
                  </a:path>
                </a:pathLst>
              </a:custGeom>
              <a:solidFill>
                <a:srgbClr val="000000"/>
              </a:solidFill>
              <a:ln w="0">
                <a:solidFill>
                  <a:srgbClr val="000000"/>
                </a:solidFill>
                <a:prstDash val="solid"/>
                <a:round/>
                <a:headEnd/>
                <a:tailEnd/>
              </a:ln>
            </p:spPr>
            <p:txBody>
              <a:bodyPr/>
              <a:lstStyle/>
              <a:p>
                <a:endParaRPr lang="en-US"/>
              </a:p>
            </p:txBody>
          </p:sp>
          <p:sp>
            <p:nvSpPr>
              <p:cNvPr id="386256" name="Freeform 208"/>
              <p:cNvSpPr>
                <a:spLocks noEditPoints="1"/>
              </p:cNvSpPr>
              <p:nvPr/>
            </p:nvSpPr>
            <p:spPr bwMode="auto">
              <a:xfrm>
                <a:off x="3072" y="3622"/>
                <a:ext cx="36" cy="57"/>
              </a:xfrm>
              <a:custGeom>
                <a:avLst/>
                <a:gdLst>
                  <a:gd name="T0" fmla="*/ 0 w 36"/>
                  <a:gd name="T1" fmla="*/ 29 h 57"/>
                  <a:gd name="T2" fmla="*/ 0 w 36"/>
                  <a:gd name="T3" fmla="*/ 23 h 57"/>
                  <a:gd name="T4" fmla="*/ 0 w 36"/>
                  <a:gd name="T5" fmla="*/ 17 h 57"/>
                  <a:gd name="T6" fmla="*/ 1 w 36"/>
                  <a:gd name="T7" fmla="*/ 13 h 57"/>
                  <a:gd name="T8" fmla="*/ 4 w 36"/>
                  <a:gd name="T9" fmla="*/ 7 h 57"/>
                  <a:gd name="T10" fmla="*/ 6 w 36"/>
                  <a:gd name="T11" fmla="*/ 3 h 57"/>
                  <a:gd name="T12" fmla="*/ 12 w 36"/>
                  <a:gd name="T13" fmla="*/ 2 h 57"/>
                  <a:gd name="T14" fmla="*/ 18 w 36"/>
                  <a:gd name="T15" fmla="*/ 0 h 57"/>
                  <a:gd name="T16" fmla="*/ 22 w 36"/>
                  <a:gd name="T17" fmla="*/ 0 h 57"/>
                  <a:gd name="T18" fmla="*/ 25 w 36"/>
                  <a:gd name="T19" fmla="*/ 2 h 57"/>
                  <a:gd name="T20" fmla="*/ 29 w 36"/>
                  <a:gd name="T21" fmla="*/ 4 h 57"/>
                  <a:gd name="T22" fmla="*/ 30 w 36"/>
                  <a:gd name="T23" fmla="*/ 7 h 57"/>
                  <a:gd name="T24" fmla="*/ 33 w 36"/>
                  <a:gd name="T25" fmla="*/ 11 h 57"/>
                  <a:gd name="T26" fmla="*/ 34 w 36"/>
                  <a:gd name="T27" fmla="*/ 16 h 57"/>
                  <a:gd name="T28" fmla="*/ 36 w 36"/>
                  <a:gd name="T29" fmla="*/ 21 h 57"/>
                  <a:gd name="T30" fmla="*/ 36 w 36"/>
                  <a:gd name="T31" fmla="*/ 29 h 57"/>
                  <a:gd name="T32" fmla="*/ 36 w 36"/>
                  <a:gd name="T33" fmla="*/ 35 h 57"/>
                  <a:gd name="T34" fmla="*/ 34 w 36"/>
                  <a:gd name="T35" fmla="*/ 41 h 57"/>
                  <a:gd name="T36" fmla="*/ 33 w 36"/>
                  <a:gd name="T37" fmla="*/ 45 h 57"/>
                  <a:gd name="T38" fmla="*/ 30 w 36"/>
                  <a:gd name="T39" fmla="*/ 50 h 57"/>
                  <a:gd name="T40" fmla="*/ 27 w 36"/>
                  <a:gd name="T41" fmla="*/ 54 h 57"/>
                  <a:gd name="T42" fmla="*/ 23 w 36"/>
                  <a:gd name="T43" fmla="*/ 56 h 57"/>
                  <a:gd name="T44" fmla="*/ 18 w 36"/>
                  <a:gd name="T45" fmla="*/ 57 h 57"/>
                  <a:gd name="T46" fmla="*/ 12 w 36"/>
                  <a:gd name="T47" fmla="*/ 56 h 57"/>
                  <a:gd name="T48" fmla="*/ 8 w 36"/>
                  <a:gd name="T49" fmla="*/ 54 h 57"/>
                  <a:gd name="T50" fmla="*/ 4 w 36"/>
                  <a:gd name="T51" fmla="*/ 52 h 57"/>
                  <a:gd name="T52" fmla="*/ 0 w 36"/>
                  <a:gd name="T53" fmla="*/ 42 h 57"/>
                  <a:gd name="T54" fmla="*/ 0 w 36"/>
                  <a:gd name="T55" fmla="*/ 29 h 57"/>
                  <a:gd name="T56" fmla="*/ 6 w 36"/>
                  <a:gd name="T57" fmla="*/ 29 h 57"/>
                  <a:gd name="T58" fmla="*/ 6 w 36"/>
                  <a:gd name="T59" fmla="*/ 35 h 57"/>
                  <a:gd name="T60" fmla="*/ 6 w 36"/>
                  <a:gd name="T61" fmla="*/ 41 h 57"/>
                  <a:gd name="T62" fmla="*/ 8 w 36"/>
                  <a:gd name="T63" fmla="*/ 43 h 57"/>
                  <a:gd name="T64" fmla="*/ 9 w 36"/>
                  <a:gd name="T65" fmla="*/ 46 h 57"/>
                  <a:gd name="T66" fmla="*/ 12 w 36"/>
                  <a:gd name="T67" fmla="*/ 49 h 57"/>
                  <a:gd name="T68" fmla="*/ 15 w 36"/>
                  <a:gd name="T69" fmla="*/ 50 h 57"/>
                  <a:gd name="T70" fmla="*/ 18 w 36"/>
                  <a:gd name="T71" fmla="*/ 50 h 57"/>
                  <a:gd name="T72" fmla="*/ 20 w 36"/>
                  <a:gd name="T73" fmla="*/ 50 h 57"/>
                  <a:gd name="T74" fmla="*/ 23 w 36"/>
                  <a:gd name="T75" fmla="*/ 49 h 57"/>
                  <a:gd name="T76" fmla="*/ 25 w 36"/>
                  <a:gd name="T77" fmla="*/ 46 h 57"/>
                  <a:gd name="T78" fmla="*/ 26 w 36"/>
                  <a:gd name="T79" fmla="*/ 43 h 57"/>
                  <a:gd name="T80" fmla="*/ 27 w 36"/>
                  <a:gd name="T81" fmla="*/ 41 h 57"/>
                  <a:gd name="T82" fmla="*/ 27 w 36"/>
                  <a:gd name="T83" fmla="*/ 35 h 57"/>
                  <a:gd name="T84" fmla="*/ 29 w 36"/>
                  <a:gd name="T85" fmla="*/ 29 h 57"/>
                  <a:gd name="T86" fmla="*/ 27 w 36"/>
                  <a:gd name="T87" fmla="*/ 21 h 57"/>
                  <a:gd name="T88" fmla="*/ 27 w 36"/>
                  <a:gd name="T89" fmla="*/ 16 h 57"/>
                  <a:gd name="T90" fmla="*/ 25 w 36"/>
                  <a:gd name="T91" fmla="*/ 11 h 57"/>
                  <a:gd name="T92" fmla="*/ 23 w 36"/>
                  <a:gd name="T93" fmla="*/ 9 h 57"/>
                  <a:gd name="T94" fmla="*/ 20 w 36"/>
                  <a:gd name="T95" fmla="*/ 7 h 57"/>
                  <a:gd name="T96" fmla="*/ 18 w 36"/>
                  <a:gd name="T97" fmla="*/ 7 h 57"/>
                  <a:gd name="T98" fmla="*/ 13 w 36"/>
                  <a:gd name="T99" fmla="*/ 7 h 57"/>
                  <a:gd name="T100" fmla="*/ 9 w 36"/>
                  <a:gd name="T101" fmla="*/ 11 h 57"/>
                  <a:gd name="T102" fmla="*/ 8 w 36"/>
                  <a:gd name="T103" fmla="*/ 16 h 57"/>
                  <a:gd name="T104" fmla="*/ 6 w 36"/>
                  <a:gd name="T105" fmla="*/ 21 h 57"/>
                  <a:gd name="T106" fmla="*/ 6 w 36"/>
                  <a:gd name="T10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29"/>
                    </a:moveTo>
                    <a:lnTo>
                      <a:pt x="0" y="23"/>
                    </a:lnTo>
                    <a:lnTo>
                      <a:pt x="0" y="17"/>
                    </a:lnTo>
                    <a:lnTo>
                      <a:pt x="1" y="13"/>
                    </a:lnTo>
                    <a:lnTo>
                      <a:pt x="4" y="7"/>
                    </a:lnTo>
                    <a:lnTo>
                      <a:pt x="6" y="3"/>
                    </a:lnTo>
                    <a:lnTo>
                      <a:pt x="12" y="2"/>
                    </a:lnTo>
                    <a:lnTo>
                      <a:pt x="18" y="0"/>
                    </a:lnTo>
                    <a:lnTo>
                      <a:pt x="22" y="0"/>
                    </a:lnTo>
                    <a:lnTo>
                      <a:pt x="25" y="2"/>
                    </a:lnTo>
                    <a:lnTo>
                      <a:pt x="29" y="4"/>
                    </a:lnTo>
                    <a:lnTo>
                      <a:pt x="30" y="7"/>
                    </a:lnTo>
                    <a:lnTo>
                      <a:pt x="33" y="11"/>
                    </a:lnTo>
                    <a:lnTo>
                      <a:pt x="34" y="16"/>
                    </a:lnTo>
                    <a:lnTo>
                      <a:pt x="36" y="21"/>
                    </a:lnTo>
                    <a:lnTo>
                      <a:pt x="36" y="29"/>
                    </a:lnTo>
                    <a:lnTo>
                      <a:pt x="36" y="35"/>
                    </a:lnTo>
                    <a:lnTo>
                      <a:pt x="34" y="41"/>
                    </a:lnTo>
                    <a:lnTo>
                      <a:pt x="33" y="45"/>
                    </a:lnTo>
                    <a:lnTo>
                      <a:pt x="30" y="50"/>
                    </a:lnTo>
                    <a:lnTo>
                      <a:pt x="27" y="54"/>
                    </a:lnTo>
                    <a:lnTo>
                      <a:pt x="23" y="56"/>
                    </a:lnTo>
                    <a:lnTo>
                      <a:pt x="18" y="57"/>
                    </a:lnTo>
                    <a:lnTo>
                      <a:pt x="12" y="56"/>
                    </a:lnTo>
                    <a:lnTo>
                      <a:pt x="8" y="54"/>
                    </a:lnTo>
                    <a:lnTo>
                      <a:pt x="4" y="52"/>
                    </a:lnTo>
                    <a:lnTo>
                      <a:pt x="0" y="42"/>
                    </a:lnTo>
                    <a:lnTo>
                      <a:pt x="0" y="29"/>
                    </a:lnTo>
                    <a:close/>
                    <a:moveTo>
                      <a:pt x="6" y="29"/>
                    </a:moveTo>
                    <a:lnTo>
                      <a:pt x="6" y="35"/>
                    </a:lnTo>
                    <a:lnTo>
                      <a:pt x="6" y="41"/>
                    </a:lnTo>
                    <a:lnTo>
                      <a:pt x="8" y="43"/>
                    </a:lnTo>
                    <a:lnTo>
                      <a:pt x="9" y="46"/>
                    </a:lnTo>
                    <a:lnTo>
                      <a:pt x="12" y="49"/>
                    </a:lnTo>
                    <a:lnTo>
                      <a:pt x="15" y="50"/>
                    </a:lnTo>
                    <a:lnTo>
                      <a:pt x="18" y="50"/>
                    </a:lnTo>
                    <a:lnTo>
                      <a:pt x="20" y="50"/>
                    </a:lnTo>
                    <a:lnTo>
                      <a:pt x="23" y="49"/>
                    </a:lnTo>
                    <a:lnTo>
                      <a:pt x="25" y="46"/>
                    </a:lnTo>
                    <a:lnTo>
                      <a:pt x="26" y="43"/>
                    </a:lnTo>
                    <a:lnTo>
                      <a:pt x="27" y="41"/>
                    </a:lnTo>
                    <a:lnTo>
                      <a:pt x="27" y="35"/>
                    </a:lnTo>
                    <a:lnTo>
                      <a:pt x="29" y="29"/>
                    </a:lnTo>
                    <a:lnTo>
                      <a:pt x="27" y="21"/>
                    </a:lnTo>
                    <a:lnTo>
                      <a:pt x="27" y="16"/>
                    </a:lnTo>
                    <a:lnTo>
                      <a:pt x="25" y="11"/>
                    </a:lnTo>
                    <a:lnTo>
                      <a:pt x="23" y="9"/>
                    </a:lnTo>
                    <a:lnTo>
                      <a:pt x="20" y="7"/>
                    </a:lnTo>
                    <a:lnTo>
                      <a:pt x="18" y="7"/>
                    </a:lnTo>
                    <a:lnTo>
                      <a:pt x="13" y="7"/>
                    </a:lnTo>
                    <a:lnTo>
                      <a:pt x="9" y="11"/>
                    </a:lnTo>
                    <a:lnTo>
                      <a:pt x="8" y="16"/>
                    </a:lnTo>
                    <a:lnTo>
                      <a:pt x="6" y="21"/>
                    </a:lnTo>
                    <a:lnTo>
                      <a:pt x="6" y="29"/>
                    </a:lnTo>
                    <a:close/>
                  </a:path>
                </a:pathLst>
              </a:custGeom>
              <a:solidFill>
                <a:srgbClr val="000000"/>
              </a:solidFill>
              <a:ln w="0">
                <a:solidFill>
                  <a:srgbClr val="000000"/>
                </a:solidFill>
                <a:prstDash val="solid"/>
                <a:round/>
                <a:headEnd/>
                <a:tailEnd/>
              </a:ln>
            </p:spPr>
            <p:txBody>
              <a:bodyPr/>
              <a:lstStyle/>
              <a:p>
                <a:endParaRPr lang="en-US"/>
              </a:p>
            </p:txBody>
          </p:sp>
          <p:sp>
            <p:nvSpPr>
              <p:cNvPr id="386257" name="Line 209"/>
              <p:cNvSpPr>
                <a:spLocks noChangeShapeType="1"/>
              </p:cNvSpPr>
              <p:nvPr/>
            </p:nvSpPr>
            <p:spPr bwMode="auto">
              <a:xfrm>
                <a:off x="570" y="3590"/>
                <a:ext cx="23"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58" name="Freeform 210"/>
              <p:cNvSpPr>
                <a:spLocks noEditPoints="1"/>
              </p:cNvSpPr>
              <p:nvPr/>
            </p:nvSpPr>
            <p:spPr bwMode="auto">
              <a:xfrm>
                <a:off x="513" y="3563"/>
                <a:ext cx="37" cy="57"/>
              </a:xfrm>
              <a:custGeom>
                <a:avLst/>
                <a:gdLst>
                  <a:gd name="T0" fmla="*/ 0 w 37"/>
                  <a:gd name="T1" fmla="*/ 29 h 57"/>
                  <a:gd name="T2" fmla="*/ 0 w 37"/>
                  <a:gd name="T3" fmla="*/ 22 h 57"/>
                  <a:gd name="T4" fmla="*/ 1 w 37"/>
                  <a:gd name="T5" fmla="*/ 18 h 57"/>
                  <a:gd name="T6" fmla="*/ 2 w 37"/>
                  <a:gd name="T7" fmla="*/ 12 h 57"/>
                  <a:gd name="T8" fmla="*/ 5 w 37"/>
                  <a:gd name="T9" fmla="*/ 7 h 57"/>
                  <a:gd name="T10" fmla="*/ 8 w 37"/>
                  <a:gd name="T11" fmla="*/ 4 h 57"/>
                  <a:gd name="T12" fmla="*/ 12 w 37"/>
                  <a:gd name="T13" fmla="*/ 1 h 57"/>
                  <a:gd name="T14" fmla="*/ 18 w 37"/>
                  <a:gd name="T15" fmla="*/ 0 h 57"/>
                  <a:gd name="T16" fmla="*/ 23 w 37"/>
                  <a:gd name="T17" fmla="*/ 1 h 57"/>
                  <a:gd name="T18" fmla="*/ 26 w 37"/>
                  <a:gd name="T19" fmla="*/ 2 h 57"/>
                  <a:gd name="T20" fmla="*/ 30 w 37"/>
                  <a:gd name="T21" fmla="*/ 4 h 57"/>
                  <a:gd name="T22" fmla="*/ 32 w 37"/>
                  <a:gd name="T23" fmla="*/ 7 h 57"/>
                  <a:gd name="T24" fmla="*/ 34 w 37"/>
                  <a:gd name="T25" fmla="*/ 11 h 57"/>
                  <a:gd name="T26" fmla="*/ 36 w 37"/>
                  <a:gd name="T27" fmla="*/ 15 h 57"/>
                  <a:gd name="T28" fmla="*/ 36 w 37"/>
                  <a:gd name="T29" fmla="*/ 22 h 57"/>
                  <a:gd name="T30" fmla="*/ 37 w 37"/>
                  <a:gd name="T31" fmla="*/ 29 h 57"/>
                  <a:gd name="T32" fmla="*/ 36 w 37"/>
                  <a:gd name="T33" fmla="*/ 34 h 57"/>
                  <a:gd name="T34" fmla="*/ 36 w 37"/>
                  <a:gd name="T35" fmla="*/ 40 h 57"/>
                  <a:gd name="T36" fmla="*/ 34 w 37"/>
                  <a:gd name="T37" fmla="*/ 44 h 57"/>
                  <a:gd name="T38" fmla="*/ 32 w 37"/>
                  <a:gd name="T39" fmla="*/ 50 h 57"/>
                  <a:gd name="T40" fmla="*/ 29 w 37"/>
                  <a:gd name="T41" fmla="*/ 54 h 57"/>
                  <a:gd name="T42" fmla="*/ 23 w 37"/>
                  <a:gd name="T43" fmla="*/ 57 h 57"/>
                  <a:gd name="T44" fmla="*/ 18 w 37"/>
                  <a:gd name="T45" fmla="*/ 57 h 57"/>
                  <a:gd name="T46" fmla="*/ 14 w 37"/>
                  <a:gd name="T47" fmla="*/ 57 h 57"/>
                  <a:gd name="T48" fmla="*/ 9 w 37"/>
                  <a:gd name="T49" fmla="*/ 55 h 57"/>
                  <a:gd name="T50" fmla="*/ 5 w 37"/>
                  <a:gd name="T51" fmla="*/ 51 h 57"/>
                  <a:gd name="T52" fmla="*/ 1 w 37"/>
                  <a:gd name="T53" fmla="*/ 43 h 57"/>
                  <a:gd name="T54" fmla="*/ 0 w 37"/>
                  <a:gd name="T55" fmla="*/ 29 h 57"/>
                  <a:gd name="T56" fmla="*/ 8 w 37"/>
                  <a:gd name="T57" fmla="*/ 29 h 57"/>
                  <a:gd name="T58" fmla="*/ 8 w 37"/>
                  <a:gd name="T59" fmla="*/ 34 h 57"/>
                  <a:gd name="T60" fmla="*/ 8 w 37"/>
                  <a:gd name="T61" fmla="*/ 40 h 57"/>
                  <a:gd name="T62" fmla="*/ 9 w 37"/>
                  <a:gd name="T63" fmla="*/ 44 h 57"/>
                  <a:gd name="T64" fmla="*/ 11 w 37"/>
                  <a:gd name="T65" fmla="*/ 47 h 57"/>
                  <a:gd name="T66" fmla="*/ 12 w 37"/>
                  <a:gd name="T67" fmla="*/ 48 h 57"/>
                  <a:gd name="T68" fmla="*/ 15 w 37"/>
                  <a:gd name="T69" fmla="*/ 50 h 57"/>
                  <a:gd name="T70" fmla="*/ 18 w 37"/>
                  <a:gd name="T71" fmla="*/ 51 h 57"/>
                  <a:gd name="T72" fmla="*/ 22 w 37"/>
                  <a:gd name="T73" fmla="*/ 50 h 57"/>
                  <a:gd name="T74" fmla="*/ 23 w 37"/>
                  <a:gd name="T75" fmla="*/ 48 h 57"/>
                  <a:gd name="T76" fmla="*/ 26 w 37"/>
                  <a:gd name="T77" fmla="*/ 47 h 57"/>
                  <a:gd name="T78" fmla="*/ 27 w 37"/>
                  <a:gd name="T79" fmla="*/ 44 h 57"/>
                  <a:gd name="T80" fmla="*/ 29 w 37"/>
                  <a:gd name="T81" fmla="*/ 40 h 57"/>
                  <a:gd name="T82" fmla="*/ 29 w 37"/>
                  <a:gd name="T83" fmla="*/ 34 h 57"/>
                  <a:gd name="T84" fmla="*/ 29 w 37"/>
                  <a:gd name="T85" fmla="*/ 29 h 57"/>
                  <a:gd name="T86" fmla="*/ 29 w 37"/>
                  <a:gd name="T87" fmla="*/ 20 h 57"/>
                  <a:gd name="T88" fmla="*/ 27 w 37"/>
                  <a:gd name="T89" fmla="*/ 15 h 57"/>
                  <a:gd name="T90" fmla="*/ 26 w 37"/>
                  <a:gd name="T91" fmla="*/ 11 h 57"/>
                  <a:gd name="T92" fmla="*/ 25 w 37"/>
                  <a:gd name="T93" fmla="*/ 8 h 57"/>
                  <a:gd name="T94" fmla="*/ 22 w 37"/>
                  <a:gd name="T95" fmla="*/ 7 h 57"/>
                  <a:gd name="T96" fmla="*/ 18 w 37"/>
                  <a:gd name="T97" fmla="*/ 7 h 57"/>
                  <a:gd name="T98" fmla="*/ 14 w 37"/>
                  <a:gd name="T99" fmla="*/ 8 h 57"/>
                  <a:gd name="T100" fmla="*/ 11 w 37"/>
                  <a:gd name="T101" fmla="*/ 11 h 57"/>
                  <a:gd name="T102" fmla="*/ 9 w 37"/>
                  <a:gd name="T103" fmla="*/ 15 h 57"/>
                  <a:gd name="T104" fmla="*/ 8 w 37"/>
                  <a:gd name="T105" fmla="*/ 20 h 57"/>
                  <a:gd name="T106" fmla="*/ 8 w 37"/>
                  <a:gd name="T107"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57">
                    <a:moveTo>
                      <a:pt x="0" y="29"/>
                    </a:moveTo>
                    <a:lnTo>
                      <a:pt x="0" y="22"/>
                    </a:lnTo>
                    <a:lnTo>
                      <a:pt x="1" y="18"/>
                    </a:lnTo>
                    <a:lnTo>
                      <a:pt x="2" y="12"/>
                    </a:lnTo>
                    <a:lnTo>
                      <a:pt x="5" y="7"/>
                    </a:lnTo>
                    <a:lnTo>
                      <a:pt x="8" y="4"/>
                    </a:lnTo>
                    <a:lnTo>
                      <a:pt x="12" y="1"/>
                    </a:lnTo>
                    <a:lnTo>
                      <a:pt x="18" y="0"/>
                    </a:lnTo>
                    <a:lnTo>
                      <a:pt x="23" y="1"/>
                    </a:lnTo>
                    <a:lnTo>
                      <a:pt x="26" y="2"/>
                    </a:lnTo>
                    <a:lnTo>
                      <a:pt x="30" y="4"/>
                    </a:lnTo>
                    <a:lnTo>
                      <a:pt x="32" y="7"/>
                    </a:lnTo>
                    <a:lnTo>
                      <a:pt x="34" y="11"/>
                    </a:lnTo>
                    <a:lnTo>
                      <a:pt x="36" y="15"/>
                    </a:lnTo>
                    <a:lnTo>
                      <a:pt x="36" y="22"/>
                    </a:lnTo>
                    <a:lnTo>
                      <a:pt x="37" y="29"/>
                    </a:lnTo>
                    <a:lnTo>
                      <a:pt x="36" y="34"/>
                    </a:lnTo>
                    <a:lnTo>
                      <a:pt x="36" y="40"/>
                    </a:lnTo>
                    <a:lnTo>
                      <a:pt x="34" y="44"/>
                    </a:lnTo>
                    <a:lnTo>
                      <a:pt x="32" y="50"/>
                    </a:lnTo>
                    <a:lnTo>
                      <a:pt x="29" y="54"/>
                    </a:lnTo>
                    <a:lnTo>
                      <a:pt x="23" y="57"/>
                    </a:lnTo>
                    <a:lnTo>
                      <a:pt x="18" y="57"/>
                    </a:lnTo>
                    <a:lnTo>
                      <a:pt x="14" y="57"/>
                    </a:lnTo>
                    <a:lnTo>
                      <a:pt x="9" y="55"/>
                    </a:lnTo>
                    <a:lnTo>
                      <a:pt x="5" y="51"/>
                    </a:lnTo>
                    <a:lnTo>
                      <a:pt x="1" y="43"/>
                    </a:lnTo>
                    <a:lnTo>
                      <a:pt x="0" y="29"/>
                    </a:lnTo>
                    <a:close/>
                    <a:moveTo>
                      <a:pt x="8" y="29"/>
                    </a:moveTo>
                    <a:lnTo>
                      <a:pt x="8" y="34"/>
                    </a:lnTo>
                    <a:lnTo>
                      <a:pt x="8" y="40"/>
                    </a:lnTo>
                    <a:lnTo>
                      <a:pt x="9" y="44"/>
                    </a:lnTo>
                    <a:lnTo>
                      <a:pt x="11" y="47"/>
                    </a:lnTo>
                    <a:lnTo>
                      <a:pt x="12" y="48"/>
                    </a:lnTo>
                    <a:lnTo>
                      <a:pt x="15" y="50"/>
                    </a:lnTo>
                    <a:lnTo>
                      <a:pt x="18" y="51"/>
                    </a:lnTo>
                    <a:lnTo>
                      <a:pt x="22" y="50"/>
                    </a:lnTo>
                    <a:lnTo>
                      <a:pt x="23" y="48"/>
                    </a:lnTo>
                    <a:lnTo>
                      <a:pt x="26" y="47"/>
                    </a:lnTo>
                    <a:lnTo>
                      <a:pt x="27" y="44"/>
                    </a:lnTo>
                    <a:lnTo>
                      <a:pt x="29" y="40"/>
                    </a:lnTo>
                    <a:lnTo>
                      <a:pt x="29" y="34"/>
                    </a:lnTo>
                    <a:lnTo>
                      <a:pt x="29" y="29"/>
                    </a:lnTo>
                    <a:lnTo>
                      <a:pt x="29" y="20"/>
                    </a:lnTo>
                    <a:lnTo>
                      <a:pt x="27" y="15"/>
                    </a:lnTo>
                    <a:lnTo>
                      <a:pt x="26" y="11"/>
                    </a:lnTo>
                    <a:lnTo>
                      <a:pt x="25" y="8"/>
                    </a:lnTo>
                    <a:lnTo>
                      <a:pt x="22" y="7"/>
                    </a:lnTo>
                    <a:lnTo>
                      <a:pt x="18" y="7"/>
                    </a:lnTo>
                    <a:lnTo>
                      <a:pt x="14" y="8"/>
                    </a:lnTo>
                    <a:lnTo>
                      <a:pt x="11" y="11"/>
                    </a:lnTo>
                    <a:lnTo>
                      <a:pt x="9" y="15"/>
                    </a:lnTo>
                    <a:lnTo>
                      <a:pt x="8" y="20"/>
                    </a:lnTo>
                    <a:lnTo>
                      <a:pt x="8" y="29"/>
                    </a:lnTo>
                    <a:close/>
                  </a:path>
                </a:pathLst>
              </a:custGeom>
              <a:solidFill>
                <a:srgbClr val="000000"/>
              </a:solidFill>
              <a:ln w="0">
                <a:solidFill>
                  <a:srgbClr val="000000"/>
                </a:solidFill>
                <a:prstDash val="solid"/>
                <a:round/>
                <a:headEnd/>
                <a:tailEnd/>
              </a:ln>
            </p:spPr>
            <p:txBody>
              <a:bodyPr/>
              <a:lstStyle/>
              <a:p>
                <a:endParaRPr lang="en-US"/>
              </a:p>
            </p:txBody>
          </p:sp>
          <p:sp>
            <p:nvSpPr>
              <p:cNvPr id="386259" name="Line 211"/>
              <p:cNvSpPr>
                <a:spLocks noChangeShapeType="1"/>
              </p:cNvSpPr>
              <p:nvPr/>
            </p:nvSpPr>
            <p:spPr bwMode="auto">
              <a:xfrm>
                <a:off x="570" y="3311"/>
                <a:ext cx="23"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60" name="Freeform 212"/>
              <p:cNvSpPr>
                <a:spLocks noEditPoints="1"/>
              </p:cNvSpPr>
              <p:nvPr/>
            </p:nvSpPr>
            <p:spPr bwMode="auto">
              <a:xfrm>
                <a:off x="361" y="3284"/>
                <a:ext cx="38" cy="57"/>
              </a:xfrm>
              <a:custGeom>
                <a:avLst/>
                <a:gdLst>
                  <a:gd name="T0" fmla="*/ 0 w 38"/>
                  <a:gd name="T1" fmla="*/ 29 h 57"/>
                  <a:gd name="T2" fmla="*/ 0 w 38"/>
                  <a:gd name="T3" fmla="*/ 22 h 57"/>
                  <a:gd name="T4" fmla="*/ 2 w 38"/>
                  <a:gd name="T5" fmla="*/ 16 h 57"/>
                  <a:gd name="T6" fmla="*/ 3 w 38"/>
                  <a:gd name="T7" fmla="*/ 12 h 57"/>
                  <a:gd name="T8" fmla="*/ 6 w 38"/>
                  <a:gd name="T9" fmla="*/ 7 h 57"/>
                  <a:gd name="T10" fmla="*/ 9 w 38"/>
                  <a:gd name="T11" fmla="*/ 2 h 57"/>
                  <a:gd name="T12" fmla="*/ 13 w 38"/>
                  <a:gd name="T13" fmla="*/ 1 h 57"/>
                  <a:gd name="T14" fmla="*/ 18 w 38"/>
                  <a:gd name="T15" fmla="*/ 0 h 57"/>
                  <a:gd name="T16" fmla="*/ 24 w 38"/>
                  <a:gd name="T17" fmla="*/ 0 h 57"/>
                  <a:gd name="T18" fmla="*/ 27 w 38"/>
                  <a:gd name="T19" fmla="*/ 1 h 57"/>
                  <a:gd name="T20" fmla="*/ 31 w 38"/>
                  <a:gd name="T21" fmla="*/ 4 h 57"/>
                  <a:gd name="T22" fmla="*/ 32 w 38"/>
                  <a:gd name="T23" fmla="*/ 7 h 57"/>
                  <a:gd name="T24" fmla="*/ 35 w 38"/>
                  <a:gd name="T25" fmla="*/ 11 h 57"/>
                  <a:gd name="T26" fmla="*/ 37 w 38"/>
                  <a:gd name="T27" fmla="*/ 15 h 57"/>
                  <a:gd name="T28" fmla="*/ 37 w 38"/>
                  <a:gd name="T29" fmla="*/ 20 h 57"/>
                  <a:gd name="T30" fmla="*/ 38 w 38"/>
                  <a:gd name="T31" fmla="*/ 29 h 57"/>
                  <a:gd name="T32" fmla="*/ 37 w 38"/>
                  <a:gd name="T33" fmla="*/ 34 h 57"/>
                  <a:gd name="T34" fmla="*/ 37 w 38"/>
                  <a:gd name="T35" fmla="*/ 40 h 57"/>
                  <a:gd name="T36" fmla="*/ 35 w 38"/>
                  <a:gd name="T37" fmla="*/ 44 h 57"/>
                  <a:gd name="T38" fmla="*/ 32 w 38"/>
                  <a:gd name="T39" fmla="*/ 50 h 57"/>
                  <a:gd name="T40" fmla="*/ 30 w 38"/>
                  <a:gd name="T41" fmla="*/ 54 h 57"/>
                  <a:gd name="T42" fmla="*/ 24 w 38"/>
                  <a:gd name="T43" fmla="*/ 55 h 57"/>
                  <a:gd name="T44" fmla="*/ 18 w 38"/>
                  <a:gd name="T45" fmla="*/ 57 h 57"/>
                  <a:gd name="T46" fmla="*/ 14 w 38"/>
                  <a:gd name="T47" fmla="*/ 55 h 57"/>
                  <a:gd name="T48" fmla="*/ 10 w 38"/>
                  <a:gd name="T49" fmla="*/ 54 h 57"/>
                  <a:gd name="T50" fmla="*/ 6 w 38"/>
                  <a:gd name="T51" fmla="*/ 51 h 57"/>
                  <a:gd name="T52" fmla="*/ 2 w 38"/>
                  <a:gd name="T53" fmla="*/ 41 h 57"/>
                  <a:gd name="T54" fmla="*/ 0 w 38"/>
                  <a:gd name="T55" fmla="*/ 29 h 57"/>
                  <a:gd name="T56" fmla="*/ 9 w 38"/>
                  <a:gd name="T57" fmla="*/ 27 h 57"/>
                  <a:gd name="T58" fmla="*/ 9 w 38"/>
                  <a:gd name="T59" fmla="*/ 34 h 57"/>
                  <a:gd name="T60" fmla="*/ 9 w 38"/>
                  <a:gd name="T61" fmla="*/ 40 h 57"/>
                  <a:gd name="T62" fmla="*/ 10 w 38"/>
                  <a:gd name="T63" fmla="*/ 43 h 57"/>
                  <a:gd name="T64" fmla="*/ 12 w 38"/>
                  <a:gd name="T65" fmla="*/ 45 h 57"/>
                  <a:gd name="T66" fmla="*/ 13 w 38"/>
                  <a:gd name="T67" fmla="*/ 48 h 57"/>
                  <a:gd name="T68" fmla="*/ 16 w 38"/>
                  <a:gd name="T69" fmla="*/ 50 h 57"/>
                  <a:gd name="T70" fmla="*/ 18 w 38"/>
                  <a:gd name="T71" fmla="*/ 50 h 57"/>
                  <a:gd name="T72" fmla="*/ 23 w 38"/>
                  <a:gd name="T73" fmla="*/ 50 h 57"/>
                  <a:gd name="T74" fmla="*/ 24 w 38"/>
                  <a:gd name="T75" fmla="*/ 48 h 57"/>
                  <a:gd name="T76" fmla="*/ 27 w 38"/>
                  <a:gd name="T77" fmla="*/ 45 h 57"/>
                  <a:gd name="T78" fmla="*/ 28 w 38"/>
                  <a:gd name="T79" fmla="*/ 43 h 57"/>
                  <a:gd name="T80" fmla="*/ 30 w 38"/>
                  <a:gd name="T81" fmla="*/ 40 h 57"/>
                  <a:gd name="T82" fmla="*/ 30 w 38"/>
                  <a:gd name="T83" fmla="*/ 34 h 57"/>
                  <a:gd name="T84" fmla="*/ 30 w 38"/>
                  <a:gd name="T85" fmla="*/ 27 h 57"/>
                  <a:gd name="T86" fmla="*/ 30 w 38"/>
                  <a:gd name="T87" fmla="*/ 20 h 57"/>
                  <a:gd name="T88" fmla="*/ 28 w 38"/>
                  <a:gd name="T89" fmla="*/ 15 h 57"/>
                  <a:gd name="T90" fmla="*/ 27 w 38"/>
                  <a:gd name="T91" fmla="*/ 11 h 57"/>
                  <a:gd name="T92" fmla="*/ 25 w 38"/>
                  <a:gd name="T93" fmla="*/ 8 h 57"/>
                  <a:gd name="T94" fmla="*/ 23 w 38"/>
                  <a:gd name="T95" fmla="*/ 7 h 57"/>
                  <a:gd name="T96" fmla="*/ 18 w 38"/>
                  <a:gd name="T97" fmla="*/ 7 h 57"/>
                  <a:gd name="T98" fmla="*/ 14 w 38"/>
                  <a:gd name="T99" fmla="*/ 7 h 57"/>
                  <a:gd name="T100" fmla="*/ 12 w 38"/>
                  <a:gd name="T101" fmla="*/ 11 h 57"/>
                  <a:gd name="T102" fmla="*/ 10 w 38"/>
                  <a:gd name="T103" fmla="*/ 15 h 57"/>
                  <a:gd name="T104" fmla="*/ 9 w 38"/>
                  <a:gd name="T105" fmla="*/ 20 h 57"/>
                  <a:gd name="T106" fmla="*/ 9 w 38"/>
                  <a:gd name="T107"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57">
                    <a:moveTo>
                      <a:pt x="0" y="29"/>
                    </a:moveTo>
                    <a:lnTo>
                      <a:pt x="0" y="22"/>
                    </a:lnTo>
                    <a:lnTo>
                      <a:pt x="2" y="16"/>
                    </a:lnTo>
                    <a:lnTo>
                      <a:pt x="3" y="12"/>
                    </a:lnTo>
                    <a:lnTo>
                      <a:pt x="6" y="7"/>
                    </a:lnTo>
                    <a:lnTo>
                      <a:pt x="9" y="2"/>
                    </a:lnTo>
                    <a:lnTo>
                      <a:pt x="13" y="1"/>
                    </a:lnTo>
                    <a:lnTo>
                      <a:pt x="18" y="0"/>
                    </a:lnTo>
                    <a:lnTo>
                      <a:pt x="24" y="0"/>
                    </a:lnTo>
                    <a:lnTo>
                      <a:pt x="27" y="1"/>
                    </a:lnTo>
                    <a:lnTo>
                      <a:pt x="31" y="4"/>
                    </a:lnTo>
                    <a:lnTo>
                      <a:pt x="32" y="7"/>
                    </a:lnTo>
                    <a:lnTo>
                      <a:pt x="35" y="11"/>
                    </a:lnTo>
                    <a:lnTo>
                      <a:pt x="37" y="15"/>
                    </a:lnTo>
                    <a:lnTo>
                      <a:pt x="37" y="20"/>
                    </a:lnTo>
                    <a:lnTo>
                      <a:pt x="38" y="29"/>
                    </a:lnTo>
                    <a:lnTo>
                      <a:pt x="37" y="34"/>
                    </a:lnTo>
                    <a:lnTo>
                      <a:pt x="37" y="40"/>
                    </a:lnTo>
                    <a:lnTo>
                      <a:pt x="35" y="44"/>
                    </a:lnTo>
                    <a:lnTo>
                      <a:pt x="32" y="50"/>
                    </a:lnTo>
                    <a:lnTo>
                      <a:pt x="30" y="54"/>
                    </a:lnTo>
                    <a:lnTo>
                      <a:pt x="24" y="55"/>
                    </a:lnTo>
                    <a:lnTo>
                      <a:pt x="18" y="57"/>
                    </a:lnTo>
                    <a:lnTo>
                      <a:pt x="14" y="55"/>
                    </a:lnTo>
                    <a:lnTo>
                      <a:pt x="10" y="54"/>
                    </a:lnTo>
                    <a:lnTo>
                      <a:pt x="6" y="51"/>
                    </a:lnTo>
                    <a:lnTo>
                      <a:pt x="2" y="41"/>
                    </a:lnTo>
                    <a:lnTo>
                      <a:pt x="0" y="29"/>
                    </a:lnTo>
                    <a:close/>
                    <a:moveTo>
                      <a:pt x="9" y="27"/>
                    </a:moveTo>
                    <a:lnTo>
                      <a:pt x="9" y="34"/>
                    </a:lnTo>
                    <a:lnTo>
                      <a:pt x="9" y="40"/>
                    </a:lnTo>
                    <a:lnTo>
                      <a:pt x="10" y="43"/>
                    </a:lnTo>
                    <a:lnTo>
                      <a:pt x="12" y="45"/>
                    </a:lnTo>
                    <a:lnTo>
                      <a:pt x="13" y="48"/>
                    </a:lnTo>
                    <a:lnTo>
                      <a:pt x="16" y="50"/>
                    </a:lnTo>
                    <a:lnTo>
                      <a:pt x="18" y="50"/>
                    </a:lnTo>
                    <a:lnTo>
                      <a:pt x="23" y="50"/>
                    </a:lnTo>
                    <a:lnTo>
                      <a:pt x="24" y="48"/>
                    </a:lnTo>
                    <a:lnTo>
                      <a:pt x="27" y="45"/>
                    </a:lnTo>
                    <a:lnTo>
                      <a:pt x="28" y="43"/>
                    </a:lnTo>
                    <a:lnTo>
                      <a:pt x="30" y="40"/>
                    </a:lnTo>
                    <a:lnTo>
                      <a:pt x="30" y="34"/>
                    </a:lnTo>
                    <a:lnTo>
                      <a:pt x="30" y="27"/>
                    </a:lnTo>
                    <a:lnTo>
                      <a:pt x="30" y="20"/>
                    </a:lnTo>
                    <a:lnTo>
                      <a:pt x="28" y="15"/>
                    </a:lnTo>
                    <a:lnTo>
                      <a:pt x="27" y="11"/>
                    </a:lnTo>
                    <a:lnTo>
                      <a:pt x="25" y="8"/>
                    </a:lnTo>
                    <a:lnTo>
                      <a:pt x="23" y="7"/>
                    </a:lnTo>
                    <a:lnTo>
                      <a:pt x="18" y="7"/>
                    </a:lnTo>
                    <a:lnTo>
                      <a:pt x="14" y="7"/>
                    </a:lnTo>
                    <a:lnTo>
                      <a:pt x="12" y="11"/>
                    </a:lnTo>
                    <a:lnTo>
                      <a:pt x="10" y="15"/>
                    </a:lnTo>
                    <a:lnTo>
                      <a:pt x="9" y="20"/>
                    </a:lnTo>
                    <a:lnTo>
                      <a:pt x="9" y="27"/>
                    </a:lnTo>
                    <a:close/>
                  </a:path>
                </a:pathLst>
              </a:custGeom>
              <a:solidFill>
                <a:srgbClr val="000000"/>
              </a:solidFill>
              <a:ln w="0">
                <a:solidFill>
                  <a:srgbClr val="000000"/>
                </a:solidFill>
                <a:prstDash val="solid"/>
                <a:round/>
                <a:headEnd/>
                <a:tailEnd/>
              </a:ln>
            </p:spPr>
            <p:txBody>
              <a:bodyPr/>
              <a:lstStyle/>
              <a:p>
                <a:endParaRPr lang="en-US"/>
              </a:p>
            </p:txBody>
          </p:sp>
          <p:sp>
            <p:nvSpPr>
              <p:cNvPr id="386261" name="Rectangle 213"/>
              <p:cNvSpPr>
                <a:spLocks noChangeArrowheads="1"/>
              </p:cNvSpPr>
              <p:nvPr/>
            </p:nvSpPr>
            <p:spPr bwMode="auto">
              <a:xfrm>
                <a:off x="409" y="3332"/>
                <a:ext cx="7" cy="7"/>
              </a:xfrm>
              <a:prstGeom prst="rect">
                <a:avLst/>
              </a:prstGeom>
              <a:solidFill>
                <a:srgbClr val="000000"/>
              </a:solidFill>
              <a:ln w="0">
                <a:solidFill>
                  <a:srgbClr val="000000"/>
                </a:solidFill>
                <a:miter lim="800000"/>
                <a:headEnd/>
                <a:tailEnd/>
              </a:ln>
            </p:spPr>
            <p:txBody>
              <a:bodyPr/>
              <a:lstStyle/>
              <a:p>
                <a:endParaRPr lang="en-US"/>
              </a:p>
            </p:txBody>
          </p:sp>
          <p:sp>
            <p:nvSpPr>
              <p:cNvPr id="386262" name="Freeform 214"/>
              <p:cNvSpPr>
                <a:spLocks noEditPoints="1"/>
              </p:cNvSpPr>
              <p:nvPr/>
            </p:nvSpPr>
            <p:spPr bwMode="auto">
              <a:xfrm>
                <a:off x="427" y="3284"/>
                <a:ext cx="36" cy="57"/>
              </a:xfrm>
              <a:custGeom>
                <a:avLst/>
                <a:gdLst>
                  <a:gd name="T0" fmla="*/ 0 w 36"/>
                  <a:gd name="T1" fmla="*/ 29 h 57"/>
                  <a:gd name="T2" fmla="*/ 0 w 36"/>
                  <a:gd name="T3" fmla="*/ 22 h 57"/>
                  <a:gd name="T4" fmla="*/ 1 w 36"/>
                  <a:gd name="T5" fmla="*/ 16 h 57"/>
                  <a:gd name="T6" fmla="*/ 1 w 36"/>
                  <a:gd name="T7" fmla="*/ 12 h 57"/>
                  <a:gd name="T8" fmla="*/ 4 w 36"/>
                  <a:gd name="T9" fmla="*/ 7 h 57"/>
                  <a:gd name="T10" fmla="*/ 8 w 36"/>
                  <a:gd name="T11" fmla="*/ 2 h 57"/>
                  <a:gd name="T12" fmla="*/ 12 w 36"/>
                  <a:gd name="T13" fmla="*/ 1 h 57"/>
                  <a:gd name="T14" fmla="*/ 18 w 36"/>
                  <a:gd name="T15" fmla="*/ 0 h 57"/>
                  <a:gd name="T16" fmla="*/ 22 w 36"/>
                  <a:gd name="T17" fmla="*/ 0 h 57"/>
                  <a:gd name="T18" fmla="*/ 26 w 36"/>
                  <a:gd name="T19" fmla="*/ 1 h 57"/>
                  <a:gd name="T20" fmla="*/ 29 w 36"/>
                  <a:gd name="T21" fmla="*/ 4 h 57"/>
                  <a:gd name="T22" fmla="*/ 32 w 36"/>
                  <a:gd name="T23" fmla="*/ 7 h 57"/>
                  <a:gd name="T24" fmla="*/ 33 w 36"/>
                  <a:gd name="T25" fmla="*/ 11 h 57"/>
                  <a:gd name="T26" fmla="*/ 34 w 36"/>
                  <a:gd name="T27" fmla="*/ 15 h 57"/>
                  <a:gd name="T28" fmla="*/ 36 w 36"/>
                  <a:gd name="T29" fmla="*/ 20 h 57"/>
                  <a:gd name="T30" fmla="*/ 36 w 36"/>
                  <a:gd name="T31" fmla="*/ 29 h 57"/>
                  <a:gd name="T32" fmla="*/ 36 w 36"/>
                  <a:gd name="T33" fmla="*/ 34 h 57"/>
                  <a:gd name="T34" fmla="*/ 36 w 36"/>
                  <a:gd name="T35" fmla="*/ 40 h 57"/>
                  <a:gd name="T36" fmla="*/ 34 w 36"/>
                  <a:gd name="T37" fmla="*/ 44 h 57"/>
                  <a:gd name="T38" fmla="*/ 32 w 36"/>
                  <a:gd name="T39" fmla="*/ 50 h 57"/>
                  <a:gd name="T40" fmla="*/ 27 w 36"/>
                  <a:gd name="T41" fmla="*/ 54 h 57"/>
                  <a:gd name="T42" fmla="*/ 23 w 36"/>
                  <a:gd name="T43" fmla="*/ 55 h 57"/>
                  <a:gd name="T44" fmla="*/ 18 w 36"/>
                  <a:gd name="T45" fmla="*/ 57 h 57"/>
                  <a:gd name="T46" fmla="*/ 14 w 36"/>
                  <a:gd name="T47" fmla="*/ 55 h 57"/>
                  <a:gd name="T48" fmla="*/ 8 w 36"/>
                  <a:gd name="T49" fmla="*/ 54 h 57"/>
                  <a:gd name="T50" fmla="*/ 5 w 36"/>
                  <a:gd name="T51" fmla="*/ 51 h 57"/>
                  <a:gd name="T52" fmla="*/ 1 w 36"/>
                  <a:gd name="T53" fmla="*/ 41 h 57"/>
                  <a:gd name="T54" fmla="*/ 0 w 36"/>
                  <a:gd name="T55" fmla="*/ 29 h 57"/>
                  <a:gd name="T56" fmla="*/ 7 w 36"/>
                  <a:gd name="T57" fmla="*/ 27 h 57"/>
                  <a:gd name="T58" fmla="*/ 7 w 36"/>
                  <a:gd name="T59" fmla="*/ 34 h 57"/>
                  <a:gd name="T60" fmla="*/ 8 w 36"/>
                  <a:gd name="T61" fmla="*/ 40 h 57"/>
                  <a:gd name="T62" fmla="*/ 9 w 36"/>
                  <a:gd name="T63" fmla="*/ 43 h 57"/>
                  <a:gd name="T64" fmla="*/ 11 w 36"/>
                  <a:gd name="T65" fmla="*/ 45 h 57"/>
                  <a:gd name="T66" fmla="*/ 12 w 36"/>
                  <a:gd name="T67" fmla="*/ 48 h 57"/>
                  <a:gd name="T68" fmla="*/ 15 w 36"/>
                  <a:gd name="T69" fmla="*/ 50 h 57"/>
                  <a:gd name="T70" fmla="*/ 18 w 36"/>
                  <a:gd name="T71" fmla="*/ 50 h 57"/>
                  <a:gd name="T72" fmla="*/ 20 w 36"/>
                  <a:gd name="T73" fmla="*/ 50 h 57"/>
                  <a:gd name="T74" fmla="*/ 23 w 36"/>
                  <a:gd name="T75" fmla="*/ 48 h 57"/>
                  <a:gd name="T76" fmla="*/ 26 w 36"/>
                  <a:gd name="T77" fmla="*/ 45 h 57"/>
                  <a:gd name="T78" fmla="*/ 27 w 36"/>
                  <a:gd name="T79" fmla="*/ 43 h 57"/>
                  <a:gd name="T80" fmla="*/ 27 w 36"/>
                  <a:gd name="T81" fmla="*/ 40 h 57"/>
                  <a:gd name="T82" fmla="*/ 29 w 36"/>
                  <a:gd name="T83" fmla="*/ 34 h 57"/>
                  <a:gd name="T84" fmla="*/ 29 w 36"/>
                  <a:gd name="T85" fmla="*/ 27 h 57"/>
                  <a:gd name="T86" fmla="*/ 29 w 36"/>
                  <a:gd name="T87" fmla="*/ 20 h 57"/>
                  <a:gd name="T88" fmla="*/ 27 w 36"/>
                  <a:gd name="T89" fmla="*/ 15 h 57"/>
                  <a:gd name="T90" fmla="*/ 26 w 36"/>
                  <a:gd name="T91" fmla="*/ 11 h 57"/>
                  <a:gd name="T92" fmla="*/ 23 w 36"/>
                  <a:gd name="T93" fmla="*/ 8 h 57"/>
                  <a:gd name="T94" fmla="*/ 20 w 36"/>
                  <a:gd name="T95" fmla="*/ 7 h 57"/>
                  <a:gd name="T96" fmla="*/ 18 w 36"/>
                  <a:gd name="T97" fmla="*/ 7 h 57"/>
                  <a:gd name="T98" fmla="*/ 14 w 36"/>
                  <a:gd name="T99" fmla="*/ 7 h 57"/>
                  <a:gd name="T100" fmla="*/ 11 w 36"/>
                  <a:gd name="T101" fmla="*/ 11 h 57"/>
                  <a:gd name="T102" fmla="*/ 8 w 36"/>
                  <a:gd name="T103" fmla="*/ 15 h 57"/>
                  <a:gd name="T104" fmla="*/ 8 w 36"/>
                  <a:gd name="T105" fmla="*/ 20 h 57"/>
                  <a:gd name="T106" fmla="*/ 7 w 36"/>
                  <a:gd name="T107"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29"/>
                    </a:moveTo>
                    <a:lnTo>
                      <a:pt x="0" y="22"/>
                    </a:lnTo>
                    <a:lnTo>
                      <a:pt x="1" y="16"/>
                    </a:lnTo>
                    <a:lnTo>
                      <a:pt x="1" y="12"/>
                    </a:lnTo>
                    <a:lnTo>
                      <a:pt x="4" y="7"/>
                    </a:lnTo>
                    <a:lnTo>
                      <a:pt x="8" y="2"/>
                    </a:lnTo>
                    <a:lnTo>
                      <a:pt x="12" y="1"/>
                    </a:lnTo>
                    <a:lnTo>
                      <a:pt x="18" y="0"/>
                    </a:lnTo>
                    <a:lnTo>
                      <a:pt x="22" y="0"/>
                    </a:lnTo>
                    <a:lnTo>
                      <a:pt x="26" y="1"/>
                    </a:lnTo>
                    <a:lnTo>
                      <a:pt x="29" y="4"/>
                    </a:lnTo>
                    <a:lnTo>
                      <a:pt x="32" y="7"/>
                    </a:lnTo>
                    <a:lnTo>
                      <a:pt x="33" y="11"/>
                    </a:lnTo>
                    <a:lnTo>
                      <a:pt x="34" y="15"/>
                    </a:lnTo>
                    <a:lnTo>
                      <a:pt x="36" y="20"/>
                    </a:lnTo>
                    <a:lnTo>
                      <a:pt x="36" y="29"/>
                    </a:lnTo>
                    <a:lnTo>
                      <a:pt x="36" y="34"/>
                    </a:lnTo>
                    <a:lnTo>
                      <a:pt x="36" y="40"/>
                    </a:lnTo>
                    <a:lnTo>
                      <a:pt x="34" y="44"/>
                    </a:lnTo>
                    <a:lnTo>
                      <a:pt x="32" y="50"/>
                    </a:lnTo>
                    <a:lnTo>
                      <a:pt x="27" y="54"/>
                    </a:lnTo>
                    <a:lnTo>
                      <a:pt x="23" y="55"/>
                    </a:lnTo>
                    <a:lnTo>
                      <a:pt x="18" y="57"/>
                    </a:lnTo>
                    <a:lnTo>
                      <a:pt x="14" y="55"/>
                    </a:lnTo>
                    <a:lnTo>
                      <a:pt x="8" y="54"/>
                    </a:lnTo>
                    <a:lnTo>
                      <a:pt x="5" y="51"/>
                    </a:lnTo>
                    <a:lnTo>
                      <a:pt x="1" y="41"/>
                    </a:lnTo>
                    <a:lnTo>
                      <a:pt x="0" y="29"/>
                    </a:lnTo>
                    <a:close/>
                    <a:moveTo>
                      <a:pt x="7" y="27"/>
                    </a:moveTo>
                    <a:lnTo>
                      <a:pt x="7" y="34"/>
                    </a:lnTo>
                    <a:lnTo>
                      <a:pt x="8" y="40"/>
                    </a:lnTo>
                    <a:lnTo>
                      <a:pt x="9" y="43"/>
                    </a:lnTo>
                    <a:lnTo>
                      <a:pt x="11" y="45"/>
                    </a:lnTo>
                    <a:lnTo>
                      <a:pt x="12" y="48"/>
                    </a:lnTo>
                    <a:lnTo>
                      <a:pt x="15" y="50"/>
                    </a:lnTo>
                    <a:lnTo>
                      <a:pt x="18" y="50"/>
                    </a:lnTo>
                    <a:lnTo>
                      <a:pt x="20" y="50"/>
                    </a:lnTo>
                    <a:lnTo>
                      <a:pt x="23" y="48"/>
                    </a:lnTo>
                    <a:lnTo>
                      <a:pt x="26" y="45"/>
                    </a:lnTo>
                    <a:lnTo>
                      <a:pt x="27" y="43"/>
                    </a:lnTo>
                    <a:lnTo>
                      <a:pt x="27" y="40"/>
                    </a:lnTo>
                    <a:lnTo>
                      <a:pt x="29" y="34"/>
                    </a:lnTo>
                    <a:lnTo>
                      <a:pt x="29" y="27"/>
                    </a:lnTo>
                    <a:lnTo>
                      <a:pt x="29" y="20"/>
                    </a:lnTo>
                    <a:lnTo>
                      <a:pt x="27" y="15"/>
                    </a:lnTo>
                    <a:lnTo>
                      <a:pt x="26" y="11"/>
                    </a:lnTo>
                    <a:lnTo>
                      <a:pt x="23" y="8"/>
                    </a:lnTo>
                    <a:lnTo>
                      <a:pt x="20" y="7"/>
                    </a:lnTo>
                    <a:lnTo>
                      <a:pt x="18" y="7"/>
                    </a:lnTo>
                    <a:lnTo>
                      <a:pt x="14" y="7"/>
                    </a:lnTo>
                    <a:lnTo>
                      <a:pt x="11" y="11"/>
                    </a:lnTo>
                    <a:lnTo>
                      <a:pt x="8" y="15"/>
                    </a:lnTo>
                    <a:lnTo>
                      <a:pt x="8" y="20"/>
                    </a:lnTo>
                    <a:lnTo>
                      <a:pt x="7" y="27"/>
                    </a:lnTo>
                    <a:close/>
                  </a:path>
                </a:pathLst>
              </a:custGeom>
              <a:solidFill>
                <a:srgbClr val="000000"/>
              </a:solidFill>
              <a:ln w="0">
                <a:solidFill>
                  <a:srgbClr val="000000"/>
                </a:solidFill>
                <a:prstDash val="solid"/>
                <a:round/>
                <a:headEnd/>
                <a:tailEnd/>
              </a:ln>
            </p:spPr>
            <p:txBody>
              <a:bodyPr/>
              <a:lstStyle/>
              <a:p>
                <a:endParaRPr lang="en-US"/>
              </a:p>
            </p:txBody>
          </p:sp>
          <p:sp>
            <p:nvSpPr>
              <p:cNvPr id="386263" name="Freeform 215"/>
              <p:cNvSpPr>
                <a:spLocks noEditPoints="1"/>
              </p:cNvSpPr>
              <p:nvPr/>
            </p:nvSpPr>
            <p:spPr bwMode="auto">
              <a:xfrm>
                <a:off x="470" y="3284"/>
                <a:ext cx="36" cy="57"/>
              </a:xfrm>
              <a:custGeom>
                <a:avLst/>
                <a:gdLst>
                  <a:gd name="T0" fmla="*/ 0 w 36"/>
                  <a:gd name="T1" fmla="*/ 29 h 57"/>
                  <a:gd name="T2" fmla="*/ 0 w 36"/>
                  <a:gd name="T3" fmla="*/ 22 h 57"/>
                  <a:gd name="T4" fmla="*/ 1 w 36"/>
                  <a:gd name="T5" fmla="*/ 16 h 57"/>
                  <a:gd name="T6" fmla="*/ 1 w 36"/>
                  <a:gd name="T7" fmla="*/ 12 h 57"/>
                  <a:gd name="T8" fmla="*/ 4 w 36"/>
                  <a:gd name="T9" fmla="*/ 7 h 57"/>
                  <a:gd name="T10" fmla="*/ 8 w 36"/>
                  <a:gd name="T11" fmla="*/ 2 h 57"/>
                  <a:gd name="T12" fmla="*/ 12 w 36"/>
                  <a:gd name="T13" fmla="*/ 1 h 57"/>
                  <a:gd name="T14" fmla="*/ 18 w 36"/>
                  <a:gd name="T15" fmla="*/ 0 h 57"/>
                  <a:gd name="T16" fmla="*/ 22 w 36"/>
                  <a:gd name="T17" fmla="*/ 0 h 57"/>
                  <a:gd name="T18" fmla="*/ 26 w 36"/>
                  <a:gd name="T19" fmla="*/ 1 h 57"/>
                  <a:gd name="T20" fmla="*/ 29 w 36"/>
                  <a:gd name="T21" fmla="*/ 4 h 57"/>
                  <a:gd name="T22" fmla="*/ 32 w 36"/>
                  <a:gd name="T23" fmla="*/ 7 h 57"/>
                  <a:gd name="T24" fmla="*/ 33 w 36"/>
                  <a:gd name="T25" fmla="*/ 11 h 57"/>
                  <a:gd name="T26" fmla="*/ 34 w 36"/>
                  <a:gd name="T27" fmla="*/ 15 h 57"/>
                  <a:gd name="T28" fmla="*/ 36 w 36"/>
                  <a:gd name="T29" fmla="*/ 20 h 57"/>
                  <a:gd name="T30" fmla="*/ 36 w 36"/>
                  <a:gd name="T31" fmla="*/ 29 h 57"/>
                  <a:gd name="T32" fmla="*/ 36 w 36"/>
                  <a:gd name="T33" fmla="*/ 34 h 57"/>
                  <a:gd name="T34" fmla="*/ 36 w 36"/>
                  <a:gd name="T35" fmla="*/ 40 h 57"/>
                  <a:gd name="T36" fmla="*/ 34 w 36"/>
                  <a:gd name="T37" fmla="*/ 44 h 57"/>
                  <a:gd name="T38" fmla="*/ 32 w 36"/>
                  <a:gd name="T39" fmla="*/ 50 h 57"/>
                  <a:gd name="T40" fmla="*/ 27 w 36"/>
                  <a:gd name="T41" fmla="*/ 54 h 57"/>
                  <a:gd name="T42" fmla="*/ 23 w 36"/>
                  <a:gd name="T43" fmla="*/ 55 h 57"/>
                  <a:gd name="T44" fmla="*/ 18 w 36"/>
                  <a:gd name="T45" fmla="*/ 57 h 57"/>
                  <a:gd name="T46" fmla="*/ 12 w 36"/>
                  <a:gd name="T47" fmla="*/ 55 h 57"/>
                  <a:gd name="T48" fmla="*/ 8 w 36"/>
                  <a:gd name="T49" fmla="*/ 54 h 57"/>
                  <a:gd name="T50" fmla="*/ 5 w 36"/>
                  <a:gd name="T51" fmla="*/ 51 h 57"/>
                  <a:gd name="T52" fmla="*/ 1 w 36"/>
                  <a:gd name="T53" fmla="*/ 41 h 57"/>
                  <a:gd name="T54" fmla="*/ 0 w 36"/>
                  <a:gd name="T55" fmla="*/ 29 h 57"/>
                  <a:gd name="T56" fmla="*/ 7 w 36"/>
                  <a:gd name="T57" fmla="*/ 27 h 57"/>
                  <a:gd name="T58" fmla="*/ 7 w 36"/>
                  <a:gd name="T59" fmla="*/ 34 h 57"/>
                  <a:gd name="T60" fmla="*/ 8 w 36"/>
                  <a:gd name="T61" fmla="*/ 40 h 57"/>
                  <a:gd name="T62" fmla="*/ 8 w 36"/>
                  <a:gd name="T63" fmla="*/ 43 h 57"/>
                  <a:gd name="T64" fmla="*/ 9 w 36"/>
                  <a:gd name="T65" fmla="*/ 45 h 57"/>
                  <a:gd name="T66" fmla="*/ 12 w 36"/>
                  <a:gd name="T67" fmla="*/ 48 h 57"/>
                  <a:gd name="T68" fmla="*/ 15 w 36"/>
                  <a:gd name="T69" fmla="*/ 50 h 57"/>
                  <a:gd name="T70" fmla="*/ 18 w 36"/>
                  <a:gd name="T71" fmla="*/ 50 h 57"/>
                  <a:gd name="T72" fmla="*/ 20 w 36"/>
                  <a:gd name="T73" fmla="*/ 50 h 57"/>
                  <a:gd name="T74" fmla="*/ 23 w 36"/>
                  <a:gd name="T75" fmla="*/ 48 h 57"/>
                  <a:gd name="T76" fmla="*/ 26 w 36"/>
                  <a:gd name="T77" fmla="*/ 45 h 57"/>
                  <a:gd name="T78" fmla="*/ 27 w 36"/>
                  <a:gd name="T79" fmla="*/ 43 h 57"/>
                  <a:gd name="T80" fmla="*/ 27 w 36"/>
                  <a:gd name="T81" fmla="*/ 40 h 57"/>
                  <a:gd name="T82" fmla="*/ 29 w 36"/>
                  <a:gd name="T83" fmla="*/ 34 h 57"/>
                  <a:gd name="T84" fmla="*/ 29 w 36"/>
                  <a:gd name="T85" fmla="*/ 27 h 57"/>
                  <a:gd name="T86" fmla="*/ 29 w 36"/>
                  <a:gd name="T87" fmla="*/ 20 h 57"/>
                  <a:gd name="T88" fmla="*/ 27 w 36"/>
                  <a:gd name="T89" fmla="*/ 15 h 57"/>
                  <a:gd name="T90" fmla="*/ 26 w 36"/>
                  <a:gd name="T91" fmla="*/ 11 h 57"/>
                  <a:gd name="T92" fmla="*/ 23 w 36"/>
                  <a:gd name="T93" fmla="*/ 8 h 57"/>
                  <a:gd name="T94" fmla="*/ 20 w 36"/>
                  <a:gd name="T95" fmla="*/ 7 h 57"/>
                  <a:gd name="T96" fmla="*/ 18 w 36"/>
                  <a:gd name="T97" fmla="*/ 7 h 57"/>
                  <a:gd name="T98" fmla="*/ 14 w 36"/>
                  <a:gd name="T99" fmla="*/ 7 h 57"/>
                  <a:gd name="T100" fmla="*/ 11 w 36"/>
                  <a:gd name="T101" fmla="*/ 11 h 57"/>
                  <a:gd name="T102" fmla="*/ 8 w 36"/>
                  <a:gd name="T103" fmla="*/ 15 h 57"/>
                  <a:gd name="T104" fmla="*/ 7 w 36"/>
                  <a:gd name="T105" fmla="*/ 20 h 57"/>
                  <a:gd name="T106" fmla="*/ 7 w 36"/>
                  <a:gd name="T107"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29"/>
                    </a:moveTo>
                    <a:lnTo>
                      <a:pt x="0" y="22"/>
                    </a:lnTo>
                    <a:lnTo>
                      <a:pt x="1" y="16"/>
                    </a:lnTo>
                    <a:lnTo>
                      <a:pt x="1" y="12"/>
                    </a:lnTo>
                    <a:lnTo>
                      <a:pt x="4" y="7"/>
                    </a:lnTo>
                    <a:lnTo>
                      <a:pt x="8" y="2"/>
                    </a:lnTo>
                    <a:lnTo>
                      <a:pt x="12" y="1"/>
                    </a:lnTo>
                    <a:lnTo>
                      <a:pt x="18" y="0"/>
                    </a:lnTo>
                    <a:lnTo>
                      <a:pt x="22" y="0"/>
                    </a:lnTo>
                    <a:lnTo>
                      <a:pt x="26" y="1"/>
                    </a:lnTo>
                    <a:lnTo>
                      <a:pt x="29" y="4"/>
                    </a:lnTo>
                    <a:lnTo>
                      <a:pt x="32" y="7"/>
                    </a:lnTo>
                    <a:lnTo>
                      <a:pt x="33" y="11"/>
                    </a:lnTo>
                    <a:lnTo>
                      <a:pt x="34" y="15"/>
                    </a:lnTo>
                    <a:lnTo>
                      <a:pt x="36" y="20"/>
                    </a:lnTo>
                    <a:lnTo>
                      <a:pt x="36" y="29"/>
                    </a:lnTo>
                    <a:lnTo>
                      <a:pt x="36" y="34"/>
                    </a:lnTo>
                    <a:lnTo>
                      <a:pt x="36" y="40"/>
                    </a:lnTo>
                    <a:lnTo>
                      <a:pt x="34" y="44"/>
                    </a:lnTo>
                    <a:lnTo>
                      <a:pt x="32" y="50"/>
                    </a:lnTo>
                    <a:lnTo>
                      <a:pt x="27" y="54"/>
                    </a:lnTo>
                    <a:lnTo>
                      <a:pt x="23" y="55"/>
                    </a:lnTo>
                    <a:lnTo>
                      <a:pt x="18" y="57"/>
                    </a:lnTo>
                    <a:lnTo>
                      <a:pt x="12" y="55"/>
                    </a:lnTo>
                    <a:lnTo>
                      <a:pt x="8" y="54"/>
                    </a:lnTo>
                    <a:lnTo>
                      <a:pt x="5" y="51"/>
                    </a:lnTo>
                    <a:lnTo>
                      <a:pt x="1" y="41"/>
                    </a:lnTo>
                    <a:lnTo>
                      <a:pt x="0" y="29"/>
                    </a:lnTo>
                    <a:close/>
                    <a:moveTo>
                      <a:pt x="7" y="27"/>
                    </a:moveTo>
                    <a:lnTo>
                      <a:pt x="7" y="34"/>
                    </a:lnTo>
                    <a:lnTo>
                      <a:pt x="8" y="40"/>
                    </a:lnTo>
                    <a:lnTo>
                      <a:pt x="8" y="43"/>
                    </a:lnTo>
                    <a:lnTo>
                      <a:pt x="9" y="45"/>
                    </a:lnTo>
                    <a:lnTo>
                      <a:pt x="12" y="48"/>
                    </a:lnTo>
                    <a:lnTo>
                      <a:pt x="15" y="50"/>
                    </a:lnTo>
                    <a:lnTo>
                      <a:pt x="18" y="50"/>
                    </a:lnTo>
                    <a:lnTo>
                      <a:pt x="20" y="50"/>
                    </a:lnTo>
                    <a:lnTo>
                      <a:pt x="23" y="48"/>
                    </a:lnTo>
                    <a:lnTo>
                      <a:pt x="26" y="45"/>
                    </a:lnTo>
                    <a:lnTo>
                      <a:pt x="27" y="43"/>
                    </a:lnTo>
                    <a:lnTo>
                      <a:pt x="27" y="40"/>
                    </a:lnTo>
                    <a:lnTo>
                      <a:pt x="29" y="34"/>
                    </a:lnTo>
                    <a:lnTo>
                      <a:pt x="29" y="27"/>
                    </a:lnTo>
                    <a:lnTo>
                      <a:pt x="29" y="20"/>
                    </a:lnTo>
                    <a:lnTo>
                      <a:pt x="27" y="15"/>
                    </a:lnTo>
                    <a:lnTo>
                      <a:pt x="26" y="11"/>
                    </a:lnTo>
                    <a:lnTo>
                      <a:pt x="23" y="8"/>
                    </a:lnTo>
                    <a:lnTo>
                      <a:pt x="20" y="7"/>
                    </a:lnTo>
                    <a:lnTo>
                      <a:pt x="18" y="7"/>
                    </a:lnTo>
                    <a:lnTo>
                      <a:pt x="14" y="7"/>
                    </a:lnTo>
                    <a:lnTo>
                      <a:pt x="11" y="11"/>
                    </a:lnTo>
                    <a:lnTo>
                      <a:pt x="8" y="15"/>
                    </a:lnTo>
                    <a:lnTo>
                      <a:pt x="7" y="20"/>
                    </a:lnTo>
                    <a:lnTo>
                      <a:pt x="7" y="27"/>
                    </a:lnTo>
                    <a:close/>
                  </a:path>
                </a:pathLst>
              </a:custGeom>
              <a:solidFill>
                <a:srgbClr val="000000"/>
              </a:solidFill>
              <a:ln w="0">
                <a:solidFill>
                  <a:srgbClr val="000000"/>
                </a:solidFill>
                <a:prstDash val="solid"/>
                <a:round/>
                <a:headEnd/>
                <a:tailEnd/>
              </a:ln>
            </p:spPr>
            <p:txBody>
              <a:bodyPr/>
              <a:lstStyle/>
              <a:p>
                <a:endParaRPr lang="en-US"/>
              </a:p>
            </p:txBody>
          </p:sp>
          <p:sp>
            <p:nvSpPr>
              <p:cNvPr id="386264" name="Freeform 216"/>
              <p:cNvSpPr>
                <a:spLocks/>
              </p:cNvSpPr>
              <p:nvPr/>
            </p:nvSpPr>
            <p:spPr bwMode="auto">
              <a:xfrm>
                <a:off x="513" y="3285"/>
                <a:ext cx="36" cy="56"/>
              </a:xfrm>
              <a:custGeom>
                <a:avLst/>
                <a:gdLst>
                  <a:gd name="T0" fmla="*/ 0 w 36"/>
                  <a:gd name="T1" fmla="*/ 40 h 56"/>
                  <a:gd name="T2" fmla="*/ 7 w 36"/>
                  <a:gd name="T3" fmla="*/ 39 h 56"/>
                  <a:gd name="T4" fmla="*/ 8 w 36"/>
                  <a:gd name="T5" fmla="*/ 43 h 56"/>
                  <a:gd name="T6" fmla="*/ 11 w 36"/>
                  <a:gd name="T7" fmla="*/ 46 h 56"/>
                  <a:gd name="T8" fmla="*/ 14 w 36"/>
                  <a:gd name="T9" fmla="*/ 49 h 56"/>
                  <a:gd name="T10" fmla="*/ 18 w 36"/>
                  <a:gd name="T11" fmla="*/ 49 h 56"/>
                  <a:gd name="T12" fmla="*/ 21 w 36"/>
                  <a:gd name="T13" fmla="*/ 49 h 56"/>
                  <a:gd name="T14" fmla="*/ 23 w 36"/>
                  <a:gd name="T15" fmla="*/ 47 h 56"/>
                  <a:gd name="T16" fmla="*/ 26 w 36"/>
                  <a:gd name="T17" fmla="*/ 46 h 56"/>
                  <a:gd name="T18" fmla="*/ 27 w 36"/>
                  <a:gd name="T19" fmla="*/ 42 h 56"/>
                  <a:gd name="T20" fmla="*/ 29 w 36"/>
                  <a:gd name="T21" fmla="*/ 36 h 56"/>
                  <a:gd name="T22" fmla="*/ 27 w 36"/>
                  <a:gd name="T23" fmla="*/ 31 h 56"/>
                  <a:gd name="T24" fmla="*/ 26 w 36"/>
                  <a:gd name="T25" fmla="*/ 26 h 56"/>
                  <a:gd name="T26" fmla="*/ 23 w 36"/>
                  <a:gd name="T27" fmla="*/ 25 h 56"/>
                  <a:gd name="T28" fmla="*/ 21 w 36"/>
                  <a:gd name="T29" fmla="*/ 24 h 56"/>
                  <a:gd name="T30" fmla="*/ 18 w 36"/>
                  <a:gd name="T31" fmla="*/ 24 h 56"/>
                  <a:gd name="T32" fmla="*/ 14 w 36"/>
                  <a:gd name="T33" fmla="*/ 24 h 56"/>
                  <a:gd name="T34" fmla="*/ 11 w 36"/>
                  <a:gd name="T35" fmla="*/ 25 h 56"/>
                  <a:gd name="T36" fmla="*/ 9 w 36"/>
                  <a:gd name="T37" fmla="*/ 26 h 56"/>
                  <a:gd name="T38" fmla="*/ 8 w 36"/>
                  <a:gd name="T39" fmla="*/ 29 h 56"/>
                  <a:gd name="T40" fmla="*/ 0 w 36"/>
                  <a:gd name="T41" fmla="*/ 28 h 56"/>
                  <a:gd name="T42" fmla="*/ 7 w 36"/>
                  <a:gd name="T43" fmla="*/ 0 h 56"/>
                  <a:gd name="T44" fmla="*/ 33 w 36"/>
                  <a:gd name="T45" fmla="*/ 0 h 56"/>
                  <a:gd name="T46" fmla="*/ 33 w 36"/>
                  <a:gd name="T47" fmla="*/ 7 h 56"/>
                  <a:gd name="T48" fmla="*/ 12 w 36"/>
                  <a:gd name="T49" fmla="*/ 7 h 56"/>
                  <a:gd name="T50" fmla="*/ 9 w 36"/>
                  <a:gd name="T51" fmla="*/ 21 h 56"/>
                  <a:gd name="T52" fmla="*/ 14 w 36"/>
                  <a:gd name="T53" fmla="*/ 18 h 56"/>
                  <a:gd name="T54" fmla="*/ 19 w 36"/>
                  <a:gd name="T55" fmla="*/ 17 h 56"/>
                  <a:gd name="T56" fmla="*/ 23 w 36"/>
                  <a:gd name="T57" fmla="*/ 18 h 56"/>
                  <a:gd name="T58" fmla="*/ 27 w 36"/>
                  <a:gd name="T59" fmla="*/ 19 h 56"/>
                  <a:gd name="T60" fmla="*/ 32 w 36"/>
                  <a:gd name="T61" fmla="*/ 22 h 56"/>
                  <a:gd name="T62" fmla="*/ 34 w 36"/>
                  <a:gd name="T63" fmla="*/ 26 h 56"/>
                  <a:gd name="T64" fmla="*/ 36 w 36"/>
                  <a:gd name="T65" fmla="*/ 31 h 56"/>
                  <a:gd name="T66" fmla="*/ 36 w 36"/>
                  <a:gd name="T67" fmla="*/ 36 h 56"/>
                  <a:gd name="T68" fmla="*/ 36 w 36"/>
                  <a:gd name="T69" fmla="*/ 40 h 56"/>
                  <a:gd name="T70" fmla="*/ 34 w 36"/>
                  <a:gd name="T71" fmla="*/ 44 h 56"/>
                  <a:gd name="T72" fmla="*/ 32 w 36"/>
                  <a:gd name="T73" fmla="*/ 49 h 56"/>
                  <a:gd name="T74" fmla="*/ 27 w 36"/>
                  <a:gd name="T75" fmla="*/ 53 h 56"/>
                  <a:gd name="T76" fmla="*/ 23 w 36"/>
                  <a:gd name="T77" fmla="*/ 54 h 56"/>
                  <a:gd name="T78" fmla="*/ 18 w 36"/>
                  <a:gd name="T79" fmla="*/ 56 h 56"/>
                  <a:gd name="T80" fmla="*/ 12 w 36"/>
                  <a:gd name="T81" fmla="*/ 56 h 56"/>
                  <a:gd name="T82" fmla="*/ 8 w 36"/>
                  <a:gd name="T83" fmla="*/ 54 h 56"/>
                  <a:gd name="T84" fmla="*/ 5 w 36"/>
                  <a:gd name="T85" fmla="*/ 51 h 56"/>
                  <a:gd name="T86" fmla="*/ 2 w 36"/>
                  <a:gd name="T87" fmla="*/ 49 h 56"/>
                  <a:gd name="T88" fmla="*/ 0 w 36"/>
                  <a:gd name="T89" fmla="*/ 44 h 56"/>
                  <a:gd name="T90" fmla="*/ 0 w 36"/>
                  <a:gd name="T91" fmla="*/ 4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56">
                    <a:moveTo>
                      <a:pt x="0" y="40"/>
                    </a:moveTo>
                    <a:lnTo>
                      <a:pt x="7" y="39"/>
                    </a:lnTo>
                    <a:lnTo>
                      <a:pt x="8" y="43"/>
                    </a:lnTo>
                    <a:lnTo>
                      <a:pt x="11" y="46"/>
                    </a:lnTo>
                    <a:lnTo>
                      <a:pt x="14" y="49"/>
                    </a:lnTo>
                    <a:lnTo>
                      <a:pt x="18" y="49"/>
                    </a:lnTo>
                    <a:lnTo>
                      <a:pt x="21" y="49"/>
                    </a:lnTo>
                    <a:lnTo>
                      <a:pt x="23" y="47"/>
                    </a:lnTo>
                    <a:lnTo>
                      <a:pt x="26" y="46"/>
                    </a:lnTo>
                    <a:lnTo>
                      <a:pt x="27" y="42"/>
                    </a:lnTo>
                    <a:lnTo>
                      <a:pt x="29" y="36"/>
                    </a:lnTo>
                    <a:lnTo>
                      <a:pt x="27" y="31"/>
                    </a:lnTo>
                    <a:lnTo>
                      <a:pt x="26" y="26"/>
                    </a:lnTo>
                    <a:lnTo>
                      <a:pt x="23" y="25"/>
                    </a:lnTo>
                    <a:lnTo>
                      <a:pt x="21" y="24"/>
                    </a:lnTo>
                    <a:lnTo>
                      <a:pt x="18" y="24"/>
                    </a:lnTo>
                    <a:lnTo>
                      <a:pt x="14" y="24"/>
                    </a:lnTo>
                    <a:lnTo>
                      <a:pt x="11" y="25"/>
                    </a:lnTo>
                    <a:lnTo>
                      <a:pt x="9" y="26"/>
                    </a:lnTo>
                    <a:lnTo>
                      <a:pt x="8" y="29"/>
                    </a:lnTo>
                    <a:lnTo>
                      <a:pt x="0" y="28"/>
                    </a:lnTo>
                    <a:lnTo>
                      <a:pt x="7" y="0"/>
                    </a:lnTo>
                    <a:lnTo>
                      <a:pt x="33" y="0"/>
                    </a:lnTo>
                    <a:lnTo>
                      <a:pt x="33" y="7"/>
                    </a:lnTo>
                    <a:lnTo>
                      <a:pt x="12" y="7"/>
                    </a:lnTo>
                    <a:lnTo>
                      <a:pt x="9" y="21"/>
                    </a:lnTo>
                    <a:lnTo>
                      <a:pt x="14" y="18"/>
                    </a:lnTo>
                    <a:lnTo>
                      <a:pt x="19" y="17"/>
                    </a:lnTo>
                    <a:lnTo>
                      <a:pt x="23" y="18"/>
                    </a:lnTo>
                    <a:lnTo>
                      <a:pt x="27" y="19"/>
                    </a:lnTo>
                    <a:lnTo>
                      <a:pt x="32" y="22"/>
                    </a:lnTo>
                    <a:lnTo>
                      <a:pt x="34" y="26"/>
                    </a:lnTo>
                    <a:lnTo>
                      <a:pt x="36" y="31"/>
                    </a:lnTo>
                    <a:lnTo>
                      <a:pt x="36" y="36"/>
                    </a:lnTo>
                    <a:lnTo>
                      <a:pt x="36" y="40"/>
                    </a:lnTo>
                    <a:lnTo>
                      <a:pt x="34" y="44"/>
                    </a:lnTo>
                    <a:lnTo>
                      <a:pt x="32" y="49"/>
                    </a:lnTo>
                    <a:lnTo>
                      <a:pt x="27" y="53"/>
                    </a:lnTo>
                    <a:lnTo>
                      <a:pt x="23" y="54"/>
                    </a:lnTo>
                    <a:lnTo>
                      <a:pt x="18" y="56"/>
                    </a:lnTo>
                    <a:lnTo>
                      <a:pt x="12" y="56"/>
                    </a:lnTo>
                    <a:lnTo>
                      <a:pt x="8" y="54"/>
                    </a:lnTo>
                    <a:lnTo>
                      <a:pt x="5" y="51"/>
                    </a:lnTo>
                    <a:lnTo>
                      <a:pt x="2" y="49"/>
                    </a:lnTo>
                    <a:lnTo>
                      <a:pt x="0" y="44"/>
                    </a:lnTo>
                    <a:lnTo>
                      <a:pt x="0" y="40"/>
                    </a:lnTo>
                    <a:close/>
                  </a:path>
                </a:pathLst>
              </a:custGeom>
              <a:solidFill>
                <a:srgbClr val="000000"/>
              </a:solidFill>
              <a:ln w="0">
                <a:solidFill>
                  <a:srgbClr val="000000"/>
                </a:solidFill>
                <a:prstDash val="solid"/>
                <a:round/>
                <a:headEnd/>
                <a:tailEnd/>
              </a:ln>
            </p:spPr>
            <p:txBody>
              <a:bodyPr/>
              <a:lstStyle/>
              <a:p>
                <a:endParaRPr lang="en-US"/>
              </a:p>
            </p:txBody>
          </p:sp>
          <p:sp>
            <p:nvSpPr>
              <p:cNvPr id="386265" name="Line 217"/>
              <p:cNvSpPr>
                <a:spLocks noChangeShapeType="1"/>
              </p:cNvSpPr>
              <p:nvPr/>
            </p:nvSpPr>
            <p:spPr bwMode="auto">
              <a:xfrm>
                <a:off x="570" y="3031"/>
                <a:ext cx="23"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66" name="Freeform 218"/>
              <p:cNvSpPr>
                <a:spLocks noEditPoints="1"/>
              </p:cNvSpPr>
              <p:nvPr/>
            </p:nvSpPr>
            <p:spPr bwMode="auto">
              <a:xfrm>
                <a:off x="406" y="3005"/>
                <a:ext cx="36" cy="57"/>
              </a:xfrm>
              <a:custGeom>
                <a:avLst/>
                <a:gdLst>
                  <a:gd name="T0" fmla="*/ 0 w 36"/>
                  <a:gd name="T1" fmla="*/ 27 h 57"/>
                  <a:gd name="T2" fmla="*/ 0 w 36"/>
                  <a:gd name="T3" fmla="*/ 22 h 57"/>
                  <a:gd name="T4" fmla="*/ 0 w 36"/>
                  <a:gd name="T5" fmla="*/ 16 h 57"/>
                  <a:gd name="T6" fmla="*/ 1 w 36"/>
                  <a:gd name="T7" fmla="*/ 12 h 57"/>
                  <a:gd name="T8" fmla="*/ 4 w 36"/>
                  <a:gd name="T9" fmla="*/ 7 h 57"/>
                  <a:gd name="T10" fmla="*/ 8 w 36"/>
                  <a:gd name="T11" fmla="*/ 2 h 57"/>
                  <a:gd name="T12" fmla="*/ 12 w 36"/>
                  <a:gd name="T13" fmla="*/ 0 h 57"/>
                  <a:gd name="T14" fmla="*/ 18 w 36"/>
                  <a:gd name="T15" fmla="*/ 0 h 57"/>
                  <a:gd name="T16" fmla="*/ 22 w 36"/>
                  <a:gd name="T17" fmla="*/ 0 h 57"/>
                  <a:gd name="T18" fmla="*/ 26 w 36"/>
                  <a:gd name="T19" fmla="*/ 1 h 57"/>
                  <a:gd name="T20" fmla="*/ 29 w 36"/>
                  <a:gd name="T21" fmla="*/ 4 h 57"/>
                  <a:gd name="T22" fmla="*/ 32 w 36"/>
                  <a:gd name="T23" fmla="*/ 7 h 57"/>
                  <a:gd name="T24" fmla="*/ 33 w 36"/>
                  <a:gd name="T25" fmla="*/ 9 h 57"/>
                  <a:gd name="T26" fmla="*/ 35 w 36"/>
                  <a:gd name="T27" fmla="*/ 15 h 57"/>
                  <a:gd name="T28" fmla="*/ 36 w 36"/>
                  <a:gd name="T29" fmla="*/ 21 h 57"/>
                  <a:gd name="T30" fmla="*/ 36 w 36"/>
                  <a:gd name="T31" fmla="*/ 27 h 57"/>
                  <a:gd name="T32" fmla="*/ 36 w 36"/>
                  <a:gd name="T33" fmla="*/ 34 h 57"/>
                  <a:gd name="T34" fmla="*/ 35 w 36"/>
                  <a:gd name="T35" fmla="*/ 39 h 57"/>
                  <a:gd name="T36" fmla="*/ 33 w 36"/>
                  <a:gd name="T37" fmla="*/ 44 h 57"/>
                  <a:gd name="T38" fmla="*/ 32 w 36"/>
                  <a:gd name="T39" fmla="*/ 50 h 57"/>
                  <a:gd name="T40" fmla="*/ 28 w 36"/>
                  <a:gd name="T41" fmla="*/ 52 h 57"/>
                  <a:gd name="T42" fmla="*/ 23 w 36"/>
                  <a:gd name="T43" fmla="*/ 55 h 57"/>
                  <a:gd name="T44" fmla="*/ 18 w 36"/>
                  <a:gd name="T45" fmla="*/ 57 h 57"/>
                  <a:gd name="T46" fmla="*/ 12 w 36"/>
                  <a:gd name="T47" fmla="*/ 55 h 57"/>
                  <a:gd name="T48" fmla="*/ 8 w 36"/>
                  <a:gd name="T49" fmla="*/ 54 h 57"/>
                  <a:gd name="T50" fmla="*/ 5 w 36"/>
                  <a:gd name="T51" fmla="*/ 51 h 57"/>
                  <a:gd name="T52" fmla="*/ 1 w 36"/>
                  <a:gd name="T53" fmla="*/ 41 h 57"/>
                  <a:gd name="T54" fmla="*/ 0 w 36"/>
                  <a:gd name="T55" fmla="*/ 27 h 57"/>
                  <a:gd name="T56" fmla="*/ 7 w 36"/>
                  <a:gd name="T57" fmla="*/ 27 h 57"/>
                  <a:gd name="T58" fmla="*/ 7 w 36"/>
                  <a:gd name="T59" fmla="*/ 34 h 57"/>
                  <a:gd name="T60" fmla="*/ 7 w 36"/>
                  <a:gd name="T61" fmla="*/ 39 h 57"/>
                  <a:gd name="T62" fmla="*/ 8 w 36"/>
                  <a:gd name="T63" fmla="*/ 43 h 57"/>
                  <a:gd name="T64" fmla="*/ 10 w 36"/>
                  <a:gd name="T65" fmla="*/ 46 h 57"/>
                  <a:gd name="T66" fmla="*/ 12 w 36"/>
                  <a:gd name="T67" fmla="*/ 48 h 57"/>
                  <a:gd name="T68" fmla="*/ 15 w 36"/>
                  <a:gd name="T69" fmla="*/ 50 h 57"/>
                  <a:gd name="T70" fmla="*/ 18 w 36"/>
                  <a:gd name="T71" fmla="*/ 50 h 57"/>
                  <a:gd name="T72" fmla="*/ 21 w 36"/>
                  <a:gd name="T73" fmla="*/ 50 h 57"/>
                  <a:gd name="T74" fmla="*/ 23 w 36"/>
                  <a:gd name="T75" fmla="*/ 48 h 57"/>
                  <a:gd name="T76" fmla="*/ 25 w 36"/>
                  <a:gd name="T77" fmla="*/ 46 h 57"/>
                  <a:gd name="T78" fmla="*/ 26 w 36"/>
                  <a:gd name="T79" fmla="*/ 43 h 57"/>
                  <a:gd name="T80" fmla="*/ 28 w 36"/>
                  <a:gd name="T81" fmla="*/ 39 h 57"/>
                  <a:gd name="T82" fmla="*/ 29 w 36"/>
                  <a:gd name="T83" fmla="*/ 34 h 57"/>
                  <a:gd name="T84" fmla="*/ 29 w 36"/>
                  <a:gd name="T85" fmla="*/ 27 h 57"/>
                  <a:gd name="T86" fmla="*/ 28 w 36"/>
                  <a:gd name="T87" fmla="*/ 21 h 57"/>
                  <a:gd name="T88" fmla="*/ 28 w 36"/>
                  <a:gd name="T89" fmla="*/ 14 h 57"/>
                  <a:gd name="T90" fmla="*/ 25 w 36"/>
                  <a:gd name="T91" fmla="*/ 11 h 57"/>
                  <a:gd name="T92" fmla="*/ 23 w 36"/>
                  <a:gd name="T93" fmla="*/ 8 h 57"/>
                  <a:gd name="T94" fmla="*/ 21 w 36"/>
                  <a:gd name="T95" fmla="*/ 7 h 57"/>
                  <a:gd name="T96" fmla="*/ 18 w 36"/>
                  <a:gd name="T97" fmla="*/ 5 h 57"/>
                  <a:gd name="T98" fmla="*/ 14 w 36"/>
                  <a:gd name="T99" fmla="*/ 7 h 57"/>
                  <a:gd name="T100" fmla="*/ 10 w 36"/>
                  <a:gd name="T101" fmla="*/ 9 h 57"/>
                  <a:gd name="T102" fmla="*/ 8 w 36"/>
                  <a:gd name="T103" fmla="*/ 14 h 57"/>
                  <a:gd name="T104" fmla="*/ 7 w 36"/>
                  <a:gd name="T105" fmla="*/ 21 h 57"/>
                  <a:gd name="T106" fmla="*/ 7 w 36"/>
                  <a:gd name="T107"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27"/>
                    </a:moveTo>
                    <a:lnTo>
                      <a:pt x="0" y="22"/>
                    </a:lnTo>
                    <a:lnTo>
                      <a:pt x="0" y="16"/>
                    </a:lnTo>
                    <a:lnTo>
                      <a:pt x="1" y="12"/>
                    </a:lnTo>
                    <a:lnTo>
                      <a:pt x="4" y="7"/>
                    </a:lnTo>
                    <a:lnTo>
                      <a:pt x="8" y="2"/>
                    </a:lnTo>
                    <a:lnTo>
                      <a:pt x="12" y="0"/>
                    </a:lnTo>
                    <a:lnTo>
                      <a:pt x="18" y="0"/>
                    </a:lnTo>
                    <a:lnTo>
                      <a:pt x="22" y="0"/>
                    </a:lnTo>
                    <a:lnTo>
                      <a:pt x="26" y="1"/>
                    </a:lnTo>
                    <a:lnTo>
                      <a:pt x="29" y="4"/>
                    </a:lnTo>
                    <a:lnTo>
                      <a:pt x="32" y="7"/>
                    </a:lnTo>
                    <a:lnTo>
                      <a:pt x="33" y="9"/>
                    </a:lnTo>
                    <a:lnTo>
                      <a:pt x="35" y="15"/>
                    </a:lnTo>
                    <a:lnTo>
                      <a:pt x="36" y="21"/>
                    </a:lnTo>
                    <a:lnTo>
                      <a:pt x="36" y="27"/>
                    </a:lnTo>
                    <a:lnTo>
                      <a:pt x="36" y="34"/>
                    </a:lnTo>
                    <a:lnTo>
                      <a:pt x="35" y="39"/>
                    </a:lnTo>
                    <a:lnTo>
                      <a:pt x="33" y="44"/>
                    </a:lnTo>
                    <a:lnTo>
                      <a:pt x="32" y="50"/>
                    </a:lnTo>
                    <a:lnTo>
                      <a:pt x="28" y="52"/>
                    </a:lnTo>
                    <a:lnTo>
                      <a:pt x="23" y="55"/>
                    </a:lnTo>
                    <a:lnTo>
                      <a:pt x="18" y="57"/>
                    </a:lnTo>
                    <a:lnTo>
                      <a:pt x="12" y="55"/>
                    </a:lnTo>
                    <a:lnTo>
                      <a:pt x="8" y="54"/>
                    </a:lnTo>
                    <a:lnTo>
                      <a:pt x="5" y="51"/>
                    </a:lnTo>
                    <a:lnTo>
                      <a:pt x="1" y="41"/>
                    </a:lnTo>
                    <a:lnTo>
                      <a:pt x="0" y="27"/>
                    </a:lnTo>
                    <a:close/>
                    <a:moveTo>
                      <a:pt x="7" y="27"/>
                    </a:moveTo>
                    <a:lnTo>
                      <a:pt x="7" y="34"/>
                    </a:lnTo>
                    <a:lnTo>
                      <a:pt x="7" y="39"/>
                    </a:lnTo>
                    <a:lnTo>
                      <a:pt x="8" y="43"/>
                    </a:lnTo>
                    <a:lnTo>
                      <a:pt x="10" y="46"/>
                    </a:lnTo>
                    <a:lnTo>
                      <a:pt x="12" y="48"/>
                    </a:lnTo>
                    <a:lnTo>
                      <a:pt x="15" y="50"/>
                    </a:lnTo>
                    <a:lnTo>
                      <a:pt x="18" y="50"/>
                    </a:lnTo>
                    <a:lnTo>
                      <a:pt x="21" y="50"/>
                    </a:lnTo>
                    <a:lnTo>
                      <a:pt x="23" y="48"/>
                    </a:lnTo>
                    <a:lnTo>
                      <a:pt x="25" y="46"/>
                    </a:lnTo>
                    <a:lnTo>
                      <a:pt x="26" y="43"/>
                    </a:lnTo>
                    <a:lnTo>
                      <a:pt x="28" y="39"/>
                    </a:lnTo>
                    <a:lnTo>
                      <a:pt x="29" y="34"/>
                    </a:lnTo>
                    <a:lnTo>
                      <a:pt x="29" y="27"/>
                    </a:lnTo>
                    <a:lnTo>
                      <a:pt x="28" y="21"/>
                    </a:lnTo>
                    <a:lnTo>
                      <a:pt x="28" y="14"/>
                    </a:lnTo>
                    <a:lnTo>
                      <a:pt x="25" y="11"/>
                    </a:lnTo>
                    <a:lnTo>
                      <a:pt x="23" y="8"/>
                    </a:lnTo>
                    <a:lnTo>
                      <a:pt x="21" y="7"/>
                    </a:lnTo>
                    <a:lnTo>
                      <a:pt x="18" y="5"/>
                    </a:lnTo>
                    <a:lnTo>
                      <a:pt x="14" y="7"/>
                    </a:lnTo>
                    <a:lnTo>
                      <a:pt x="10" y="9"/>
                    </a:lnTo>
                    <a:lnTo>
                      <a:pt x="8" y="14"/>
                    </a:lnTo>
                    <a:lnTo>
                      <a:pt x="7" y="21"/>
                    </a:lnTo>
                    <a:lnTo>
                      <a:pt x="7" y="27"/>
                    </a:lnTo>
                    <a:close/>
                  </a:path>
                </a:pathLst>
              </a:custGeom>
              <a:solidFill>
                <a:srgbClr val="000000"/>
              </a:solidFill>
              <a:ln w="0">
                <a:solidFill>
                  <a:srgbClr val="000000"/>
                </a:solidFill>
                <a:prstDash val="solid"/>
                <a:round/>
                <a:headEnd/>
                <a:tailEnd/>
              </a:ln>
            </p:spPr>
            <p:txBody>
              <a:bodyPr/>
              <a:lstStyle/>
              <a:p>
                <a:endParaRPr lang="en-US"/>
              </a:p>
            </p:txBody>
          </p:sp>
          <p:sp>
            <p:nvSpPr>
              <p:cNvPr id="386267" name="Rectangle 219"/>
              <p:cNvSpPr>
                <a:spLocks noChangeArrowheads="1"/>
              </p:cNvSpPr>
              <p:nvPr/>
            </p:nvSpPr>
            <p:spPr bwMode="auto">
              <a:xfrm>
                <a:off x="453" y="3053"/>
                <a:ext cx="7" cy="7"/>
              </a:xfrm>
              <a:prstGeom prst="rect">
                <a:avLst/>
              </a:prstGeom>
              <a:solidFill>
                <a:srgbClr val="000000"/>
              </a:solidFill>
              <a:ln w="0">
                <a:solidFill>
                  <a:srgbClr val="000000"/>
                </a:solidFill>
                <a:miter lim="800000"/>
                <a:headEnd/>
                <a:tailEnd/>
              </a:ln>
            </p:spPr>
            <p:txBody>
              <a:bodyPr/>
              <a:lstStyle/>
              <a:p>
                <a:endParaRPr lang="en-US"/>
              </a:p>
            </p:txBody>
          </p:sp>
          <p:sp>
            <p:nvSpPr>
              <p:cNvPr id="386268" name="Freeform 220"/>
              <p:cNvSpPr>
                <a:spLocks noEditPoints="1"/>
              </p:cNvSpPr>
              <p:nvPr/>
            </p:nvSpPr>
            <p:spPr bwMode="auto">
              <a:xfrm>
                <a:off x="470" y="3005"/>
                <a:ext cx="37" cy="57"/>
              </a:xfrm>
              <a:custGeom>
                <a:avLst/>
                <a:gdLst>
                  <a:gd name="T0" fmla="*/ 0 w 37"/>
                  <a:gd name="T1" fmla="*/ 27 h 57"/>
                  <a:gd name="T2" fmla="*/ 0 w 37"/>
                  <a:gd name="T3" fmla="*/ 22 h 57"/>
                  <a:gd name="T4" fmla="*/ 1 w 37"/>
                  <a:gd name="T5" fmla="*/ 16 h 57"/>
                  <a:gd name="T6" fmla="*/ 2 w 37"/>
                  <a:gd name="T7" fmla="*/ 12 h 57"/>
                  <a:gd name="T8" fmla="*/ 5 w 37"/>
                  <a:gd name="T9" fmla="*/ 7 h 57"/>
                  <a:gd name="T10" fmla="*/ 8 w 37"/>
                  <a:gd name="T11" fmla="*/ 2 h 57"/>
                  <a:gd name="T12" fmla="*/ 12 w 37"/>
                  <a:gd name="T13" fmla="*/ 0 h 57"/>
                  <a:gd name="T14" fmla="*/ 18 w 37"/>
                  <a:gd name="T15" fmla="*/ 0 h 57"/>
                  <a:gd name="T16" fmla="*/ 23 w 37"/>
                  <a:gd name="T17" fmla="*/ 0 h 57"/>
                  <a:gd name="T18" fmla="*/ 26 w 37"/>
                  <a:gd name="T19" fmla="*/ 1 h 57"/>
                  <a:gd name="T20" fmla="*/ 30 w 37"/>
                  <a:gd name="T21" fmla="*/ 4 h 57"/>
                  <a:gd name="T22" fmla="*/ 32 w 37"/>
                  <a:gd name="T23" fmla="*/ 7 h 57"/>
                  <a:gd name="T24" fmla="*/ 34 w 37"/>
                  <a:gd name="T25" fmla="*/ 9 h 57"/>
                  <a:gd name="T26" fmla="*/ 36 w 37"/>
                  <a:gd name="T27" fmla="*/ 15 h 57"/>
                  <a:gd name="T28" fmla="*/ 36 w 37"/>
                  <a:gd name="T29" fmla="*/ 21 h 57"/>
                  <a:gd name="T30" fmla="*/ 37 w 37"/>
                  <a:gd name="T31" fmla="*/ 27 h 57"/>
                  <a:gd name="T32" fmla="*/ 36 w 37"/>
                  <a:gd name="T33" fmla="*/ 34 h 57"/>
                  <a:gd name="T34" fmla="*/ 36 w 37"/>
                  <a:gd name="T35" fmla="*/ 39 h 57"/>
                  <a:gd name="T36" fmla="*/ 34 w 37"/>
                  <a:gd name="T37" fmla="*/ 44 h 57"/>
                  <a:gd name="T38" fmla="*/ 32 w 37"/>
                  <a:gd name="T39" fmla="*/ 50 h 57"/>
                  <a:gd name="T40" fmla="*/ 29 w 37"/>
                  <a:gd name="T41" fmla="*/ 52 h 57"/>
                  <a:gd name="T42" fmla="*/ 23 w 37"/>
                  <a:gd name="T43" fmla="*/ 55 h 57"/>
                  <a:gd name="T44" fmla="*/ 18 w 37"/>
                  <a:gd name="T45" fmla="*/ 57 h 57"/>
                  <a:gd name="T46" fmla="*/ 14 w 37"/>
                  <a:gd name="T47" fmla="*/ 55 h 57"/>
                  <a:gd name="T48" fmla="*/ 9 w 37"/>
                  <a:gd name="T49" fmla="*/ 54 h 57"/>
                  <a:gd name="T50" fmla="*/ 5 w 37"/>
                  <a:gd name="T51" fmla="*/ 51 h 57"/>
                  <a:gd name="T52" fmla="*/ 1 w 37"/>
                  <a:gd name="T53" fmla="*/ 41 h 57"/>
                  <a:gd name="T54" fmla="*/ 0 w 37"/>
                  <a:gd name="T55" fmla="*/ 27 h 57"/>
                  <a:gd name="T56" fmla="*/ 8 w 37"/>
                  <a:gd name="T57" fmla="*/ 27 h 57"/>
                  <a:gd name="T58" fmla="*/ 8 w 37"/>
                  <a:gd name="T59" fmla="*/ 34 h 57"/>
                  <a:gd name="T60" fmla="*/ 8 w 37"/>
                  <a:gd name="T61" fmla="*/ 39 h 57"/>
                  <a:gd name="T62" fmla="*/ 9 w 37"/>
                  <a:gd name="T63" fmla="*/ 43 h 57"/>
                  <a:gd name="T64" fmla="*/ 11 w 37"/>
                  <a:gd name="T65" fmla="*/ 46 h 57"/>
                  <a:gd name="T66" fmla="*/ 12 w 37"/>
                  <a:gd name="T67" fmla="*/ 48 h 57"/>
                  <a:gd name="T68" fmla="*/ 15 w 37"/>
                  <a:gd name="T69" fmla="*/ 50 h 57"/>
                  <a:gd name="T70" fmla="*/ 18 w 37"/>
                  <a:gd name="T71" fmla="*/ 50 h 57"/>
                  <a:gd name="T72" fmla="*/ 22 w 37"/>
                  <a:gd name="T73" fmla="*/ 50 h 57"/>
                  <a:gd name="T74" fmla="*/ 23 w 37"/>
                  <a:gd name="T75" fmla="*/ 48 h 57"/>
                  <a:gd name="T76" fmla="*/ 26 w 37"/>
                  <a:gd name="T77" fmla="*/ 46 h 57"/>
                  <a:gd name="T78" fmla="*/ 27 w 37"/>
                  <a:gd name="T79" fmla="*/ 43 h 57"/>
                  <a:gd name="T80" fmla="*/ 29 w 37"/>
                  <a:gd name="T81" fmla="*/ 39 h 57"/>
                  <a:gd name="T82" fmla="*/ 29 w 37"/>
                  <a:gd name="T83" fmla="*/ 34 h 57"/>
                  <a:gd name="T84" fmla="*/ 29 w 37"/>
                  <a:gd name="T85" fmla="*/ 27 h 57"/>
                  <a:gd name="T86" fmla="*/ 29 w 37"/>
                  <a:gd name="T87" fmla="*/ 21 h 57"/>
                  <a:gd name="T88" fmla="*/ 27 w 37"/>
                  <a:gd name="T89" fmla="*/ 14 h 57"/>
                  <a:gd name="T90" fmla="*/ 26 w 37"/>
                  <a:gd name="T91" fmla="*/ 11 h 57"/>
                  <a:gd name="T92" fmla="*/ 25 w 37"/>
                  <a:gd name="T93" fmla="*/ 8 h 57"/>
                  <a:gd name="T94" fmla="*/ 22 w 37"/>
                  <a:gd name="T95" fmla="*/ 7 h 57"/>
                  <a:gd name="T96" fmla="*/ 18 w 37"/>
                  <a:gd name="T97" fmla="*/ 5 h 57"/>
                  <a:gd name="T98" fmla="*/ 14 w 37"/>
                  <a:gd name="T99" fmla="*/ 7 h 57"/>
                  <a:gd name="T100" fmla="*/ 11 w 37"/>
                  <a:gd name="T101" fmla="*/ 9 h 57"/>
                  <a:gd name="T102" fmla="*/ 9 w 37"/>
                  <a:gd name="T103" fmla="*/ 14 h 57"/>
                  <a:gd name="T104" fmla="*/ 8 w 37"/>
                  <a:gd name="T105" fmla="*/ 21 h 57"/>
                  <a:gd name="T106" fmla="*/ 8 w 37"/>
                  <a:gd name="T107"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57">
                    <a:moveTo>
                      <a:pt x="0" y="27"/>
                    </a:moveTo>
                    <a:lnTo>
                      <a:pt x="0" y="22"/>
                    </a:lnTo>
                    <a:lnTo>
                      <a:pt x="1" y="16"/>
                    </a:lnTo>
                    <a:lnTo>
                      <a:pt x="2" y="12"/>
                    </a:lnTo>
                    <a:lnTo>
                      <a:pt x="5" y="7"/>
                    </a:lnTo>
                    <a:lnTo>
                      <a:pt x="8" y="2"/>
                    </a:lnTo>
                    <a:lnTo>
                      <a:pt x="12" y="0"/>
                    </a:lnTo>
                    <a:lnTo>
                      <a:pt x="18" y="0"/>
                    </a:lnTo>
                    <a:lnTo>
                      <a:pt x="23" y="0"/>
                    </a:lnTo>
                    <a:lnTo>
                      <a:pt x="26" y="1"/>
                    </a:lnTo>
                    <a:lnTo>
                      <a:pt x="30" y="4"/>
                    </a:lnTo>
                    <a:lnTo>
                      <a:pt x="32" y="7"/>
                    </a:lnTo>
                    <a:lnTo>
                      <a:pt x="34" y="9"/>
                    </a:lnTo>
                    <a:lnTo>
                      <a:pt x="36" y="15"/>
                    </a:lnTo>
                    <a:lnTo>
                      <a:pt x="36" y="21"/>
                    </a:lnTo>
                    <a:lnTo>
                      <a:pt x="37" y="27"/>
                    </a:lnTo>
                    <a:lnTo>
                      <a:pt x="36" y="34"/>
                    </a:lnTo>
                    <a:lnTo>
                      <a:pt x="36" y="39"/>
                    </a:lnTo>
                    <a:lnTo>
                      <a:pt x="34" y="44"/>
                    </a:lnTo>
                    <a:lnTo>
                      <a:pt x="32" y="50"/>
                    </a:lnTo>
                    <a:lnTo>
                      <a:pt x="29" y="52"/>
                    </a:lnTo>
                    <a:lnTo>
                      <a:pt x="23" y="55"/>
                    </a:lnTo>
                    <a:lnTo>
                      <a:pt x="18" y="57"/>
                    </a:lnTo>
                    <a:lnTo>
                      <a:pt x="14" y="55"/>
                    </a:lnTo>
                    <a:lnTo>
                      <a:pt x="9" y="54"/>
                    </a:lnTo>
                    <a:lnTo>
                      <a:pt x="5" y="51"/>
                    </a:lnTo>
                    <a:lnTo>
                      <a:pt x="1" y="41"/>
                    </a:lnTo>
                    <a:lnTo>
                      <a:pt x="0" y="27"/>
                    </a:lnTo>
                    <a:close/>
                    <a:moveTo>
                      <a:pt x="8" y="27"/>
                    </a:moveTo>
                    <a:lnTo>
                      <a:pt x="8" y="34"/>
                    </a:lnTo>
                    <a:lnTo>
                      <a:pt x="8" y="39"/>
                    </a:lnTo>
                    <a:lnTo>
                      <a:pt x="9" y="43"/>
                    </a:lnTo>
                    <a:lnTo>
                      <a:pt x="11" y="46"/>
                    </a:lnTo>
                    <a:lnTo>
                      <a:pt x="12" y="48"/>
                    </a:lnTo>
                    <a:lnTo>
                      <a:pt x="15" y="50"/>
                    </a:lnTo>
                    <a:lnTo>
                      <a:pt x="18" y="50"/>
                    </a:lnTo>
                    <a:lnTo>
                      <a:pt x="22" y="50"/>
                    </a:lnTo>
                    <a:lnTo>
                      <a:pt x="23" y="48"/>
                    </a:lnTo>
                    <a:lnTo>
                      <a:pt x="26" y="46"/>
                    </a:lnTo>
                    <a:lnTo>
                      <a:pt x="27" y="43"/>
                    </a:lnTo>
                    <a:lnTo>
                      <a:pt x="29" y="39"/>
                    </a:lnTo>
                    <a:lnTo>
                      <a:pt x="29" y="34"/>
                    </a:lnTo>
                    <a:lnTo>
                      <a:pt x="29" y="27"/>
                    </a:lnTo>
                    <a:lnTo>
                      <a:pt x="29" y="21"/>
                    </a:lnTo>
                    <a:lnTo>
                      <a:pt x="27" y="14"/>
                    </a:lnTo>
                    <a:lnTo>
                      <a:pt x="26" y="11"/>
                    </a:lnTo>
                    <a:lnTo>
                      <a:pt x="25" y="8"/>
                    </a:lnTo>
                    <a:lnTo>
                      <a:pt x="22" y="7"/>
                    </a:lnTo>
                    <a:lnTo>
                      <a:pt x="18" y="5"/>
                    </a:lnTo>
                    <a:lnTo>
                      <a:pt x="14" y="7"/>
                    </a:lnTo>
                    <a:lnTo>
                      <a:pt x="11" y="9"/>
                    </a:lnTo>
                    <a:lnTo>
                      <a:pt x="9" y="14"/>
                    </a:lnTo>
                    <a:lnTo>
                      <a:pt x="8" y="21"/>
                    </a:lnTo>
                    <a:lnTo>
                      <a:pt x="8" y="27"/>
                    </a:lnTo>
                    <a:close/>
                  </a:path>
                </a:pathLst>
              </a:custGeom>
              <a:solidFill>
                <a:srgbClr val="000000"/>
              </a:solidFill>
              <a:ln w="0">
                <a:solidFill>
                  <a:srgbClr val="000000"/>
                </a:solidFill>
                <a:prstDash val="solid"/>
                <a:round/>
                <a:headEnd/>
                <a:tailEnd/>
              </a:ln>
            </p:spPr>
            <p:txBody>
              <a:bodyPr/>
              <a:lstStyle/>
              <a:p>
                <a:endParaRPr lang="en-US"/>
              </a:p>
            </p:txBody>
          </p:sp>
          <p:sp>
            <p:nvSpPr>
              <p:cNvPr id="386269" name="Freeform 221"/>
              <p:cNvSpPr>
                <a:spLocks/>
              </p:cNvSpPr>
              <p:nvPr/>
            </p:nvSpPr>
            <p:spPr bwMode="auto">
              <a:xfrm>
                <a:off x="518" y="3005"/>
                <a:ext cx="20" cy="55"/>
              </a:xfrm>
              <a:custGeom>
                <a:avLst/>
                <a:gdLst>
                  <a:gd name="T0" fmla="*/ 20 w 20"/>
                  <a:gd name="T1" fmla="*/ 55 h 55"/>
                  <a:gd name="T2" fmla="*/ 13 w 20"/>
                  <a:gd name="T3" fmla="*/ 55 h 55"/>
                  <a:gd name="T4" fmla="*/ 13 w 20"/>
                  <a:gd name="T5" fmla="*/ 12 h 55"/>
                  <a:gd name="T6" fmla="*/ 10 w 20"/>
                  <a:gd name="T7" fmla="*/ 14 h 55"/>
                  <a:gd name="T8" fmla="*/ 7 w 20"/>
                  <a:gd name="T9" fmla="*/ 16 h 55"/>
                  <a:gd name="T10" fmla="*/ 3 w 20"/>
                  <a:gd name="T11" fmla="*/ 19 h 55"/>
                  <a:gd name="T12" fmla="*/ 0 w 20"/>
                  <a:gd name="T13" fmla="*/ 21 h 55"/>
                  <a:gd name="T14" fmla="*/ 0 w 20"/>
                  <a:gd name="T15" fmla="*/ 14 h 55"/>
                  <a:gd name="T16" fmla="*/ 4 w 20"/>
                  <a:gd name="T17" fmla="*/ 11 h 55"/>
                  <a:gd name="T18" fmla="*/ 10 w 20"/>
                  <a:gd name="T19" fmla="*/ 7 h 55"/>
                  <a:gd name="T20" fmla="*/ 13 w 20"/>
                  <a:gd name="T21" fmla="*/ 2 h 55"/>
                  <a:gd name="T22" fmla="*/ 16 w 20"/>
                  <a:gd name="T23" fmla="*/ 0 h 55"/>
                  <a:gd name="T24" fmla="*/ 20 w 20"/>
                  <a:gd name="T25" fmla="*/ 0 h 55"/>
                  <a:gd name="T26" fmla="*/ 20 w 20"/>
                  <a:gd name="T2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5">
                    <a:moveTo>
                      <a:pt x="20" y="55"/>
                    </a:moveTo>
                    <a:lnTo>
                      <a:pt x="13" y="55"/>
                    </a:lnTo>
                    <a:lnTo>
                      <a:pt x="13" y="12"/>
                    </a:lnTo>
                    <a:lnTo>
                      <a:pt x="10" y="14"/>
                    </a:lnTo>
                    <a:lnTo>
                      <a:pt x="7" y="16"/>
                    </a:lnTo>
                    <a:lnTo>
                      <a:pt x="3" y="19"/>
                    </a:lnTo>
                    <a:lnTo>
                      <a:pt x="0" y="21"/>
                    </a:lnTo>
                    <a:lnTo>
                      <a:pt x="0" y="14"/>
                    </a:lnTo>
                    <a:lnTo>
                      <a:pt x="4" y="11"/>
                    </a:lnTo>
                    <a:lnTo>
                      <a:pt x="10" y="7"/>
                    </a:lnTo>
                    <a:lnTo>
                      <a:pt x="13" y="2"/>
                    </a:lnTo>
                    <a:lnTo>
                      <a:pt x="16" y="0"/>
                    </a:lnTo>
                    <a:lnTo>
                      <a:pt x="20" y="0"/>
                    </a:lnTo>
                    <a:lnTo>
                      <a:pt x="20" y="55"/>
                    </a:lnTo>
                    <a:close/>
                  </a:path>
                </a:pathLst>
              </a:custGeom>
              <a:solidFill>
                <a:srgbClr val="000000"/>
              </a:solidFill>
              <a:ln w="0">
                <a:solidFill>
                  <a:srgbClr val="000000"/>
                </a:solidFill>
                <a:prstDash val="solid"/>
                <a:round/>
                <a:headEnd/>
                <a:tailEnd/>
              </a:ln>
            </p:spPr>
            <p:txBody>
              <a:bodyPr/>
              <a:lstStyle/>
              <a:p>
                <a:endParaRPr lang="en-US"/>
              </a:p>
            </p:txBody>
          </p:sp>
          <p:sp>
            <p:nvSpPr>
              <p:cNvPr id="386270" name="Line 222"/>
              <p:cNvSpPr>
                <a:spLocks noChangeShapeType="1"/>
              </p:cNvSpPr>
              <p:nvPr/>
            </p:nvSpPr>
            <p:spPr bwMode="auto">
              <a:xfrm>
                <a:off x="570" y="2752"/>
                <a:ext cx="23"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71" name="Freeform 223"/>
              <p:cNvSpPr>
                <a:spLocks noEditPoints="1"/>
              </p:cNvSpPr>
              <p:nvPr/>
            </p:nvSpPr>
            <p:spPr bwMode="auto">
              <a:xfrm>
                <a:off x="361" y="2726"/>
                <a:ext cx="38" cy="57"/>
              </a:xfrm>
              <a:custGeom>
                <a:avLst/>
                <a:gdLst>
                  <a:gd name="T0" fmla="*/ 0 w 38"/>
                  <a:gd name="T1" fmla="*/ 28 h 57"/>
                  <a:gd name="T2" fmla="*/ 0 w 38"/>
                  <a:gd name="T3" fmla="*/ 22 h 57"/>
                  <a:gd name="T4" fmla="*/ 2 w 38"/>
                  <a:gd name="T5" fmla="*/ 16 h 57"/>
                  <a:gd name="T6" fmla="*/ 3 w 38"/>
                  <a:gd name="T7" fmla="*/ 12 h 57"/>
                  <a:gd name="T8" fmla="*/ 6 w 38"/>
                  <a:gd name="T9" fmla="*/ 7 h 57"/>
                  <a:gd name="T10" fmla="*/ 9 w 38"/>
                  <a:gd name="T11" fmla="*/ 3 h 57"/>
                  <a:gd name="T12" fmla="*/ 13 w 38"/>
                  <a:gd name="T13" fmla="*/ 0 h 57"/>
                  <a:gd name="T14" fmla="*/ 18 w 38"/>
                  <a:gd name="T15" fmla="*/ 0 h 57"/>
                  <a:gd name="T16" fmla="*/ 24 w 38"/>
                  <a:gd name="T17" fmla="*/ 0 h 57"/>
                  <a:gd name="T18" fmla="*/ 27 w 38"/>
                  <a:gd name="T19" fmla="*/ 1 h 57"/>
                  <a:gd name="T20" fmla="*/ 31 w 38"/>
                  <a:gd name="T21" fmla="*/ 4 h 57"/>
                  <a:gd name="T22" fmla="*/ 32 w 38"/>
                  <a:gd name="T23" fmla="*/ 7 h 57"/>
                  <a:gd name="T24" fmla="*/ 35 w 38"/>
                  <a:gd name="T25" fmla="*/ 9 h 57"/>
                  <a:gd name="T26" fmla="*/ 37 w 38"/>
                  <a:gd name="T27" fmla="*/ 15 h 57"/>
                  <a:gd name="T28" fmla="*/ 37 w 38"/>
                  <a:gd name="T29" fmla="*/ 21 h 57"/>
                  <a:gd name="T30" fmla="*/ 38 w 38"/>
                  <a:gd name="T31" fmla="*/ 28 h 57"/>
                  <a:gd name="T32" fmla="*/ 37 w 38"/>
                  <a:gd name="T33" fmla="*/ 34 h 57"/>
                  <a:gd name="T34" fmla="*/ 37 w 38"/>
                  <a:gd name="T35" fmla="*/ 39 h 57"/>
                  <a:gd name="T36" fmla="*/ 35 w 38"/>
                  <a:gd name="T37" fmla="*/ 44 h 57"/>
                  <a:gd name="T38" fmla="*/ 32 w 38"/>
                  <a:gd name="T39" fmla="*/ 50 h 57"/>
                  <a:gd name="T40" fmla="*/ 30 w 38"/>
                  <a:gd name="T41" fmla="*/ 52 h 57"/>
                  <a:gd name="T42" fmla="*/ 24 w 38"/>
                  <a:gd name="T43" fmla="*/ 55 h 57"/>
                  <a:gd name="T44" fmla="*/ 18 w 38"/>
                  <a:gd name="T45" fmla="*/ 57 h 57"/>
                  <a:gd name="T46" fmla="*/ 14 w 38"/>
                  <a:gd name="T47" fmla="*/ 55 h 57"/>
                  <a:gd name="T48" fmla="*/ 10 w 38"/>
                  <a:gd name="T49" fmla="*/ 54 h 57"/>
                  <a:gd name="T50" fmla="*/ 6 w 38"/>
                  <a:gd name="T51" fmla="*/ 51 h 57"/>
                  <a:gd name="T52" fmla="*/ 2 w 38"/>
                  <a:gd name="T53" fmla="*/ 41 h 57"/>
                  <a:gd name="T54" fmla="*/ 0 w 38"/>
                  <a:gd name="T55" fmla="*/ 28 h 57"/>
                  <a:gd name="T56" fmla="*/ 9 w 38"/>
                  <a:gd name="T57" fmla="*/ 28 h 57"/>
                  <a:gd name="T58" fmla="*/ 9 w 38"/>
                  <a:gd name="T59" fmla="*/ 34 h 57"/>
                  <a:gd name="T60" fmla="*/ 9 w 38"/>
                  <a:gd name="T61" fmla="*/ 39 h 57"/>
                  <a:gd name="T62" fmla="*/ 10 w 38"/>
                  <a:gd name="T63" fmla="*/ 43 h 57"/>
                  <a:gd name="T64" fmla="*/ 12 w 38"/>
                  <a:gd name="T65" fmla="*/ 46 h 57"/>
                  <a:gd name="T66" fmla="*/ 13 w 38"/>
                  <a:gd name="T67" fmla="*/ 48 h 57"/>
                  <a:gd name="T68" fmla="*/ 16 w 38"/>
                  <a:gd name="T69" fmla="*/ 50 h 57"/>
                  <a:gd name="T70" fmla="*/ 18 w 38"/>
                  <a:gd name="T71" fmla="*/ 50 h 57"/>
                  <a:gd name="T72" fmla="*/ 23 w 38"/>
                  <a:gd name="T73" fmla="*/ 50 h 57"/>
                  <a:gd name="T74" fmla="*/ 24 w 38"/>
                  <a:gd name="T75" fmla="*/ 48 h 57"/>
                  <a:gd name="T76" fmla="*/ 27 w 38"/>
                  <a:gd name="T77" fmla="*/ 46 h 57"/>
                  <a:gd name="T78" fmla="*/ 28 w 38"/>
                  <a:gd name="T79" fmla="*/ 43 h 57"/>
                  <a:gd name="T80" fmla="*/ 30 w 38"/>
                  <a:gd name="T81" fmla="*/ 39 h 57"/>
                  <a:gd name="T82" fmla="*/ 30 w 38"/>
                  <a:gd name="T83" fmla="*/ 34 h 57"/>
                  <a:gd name="T84" fmla="*/ 30 w 38"/>
                  <a:gd name="T85" fmla="*/ 28 h 57"/>
                  <a:gd name="T86" fmla="*/ 30 w 38"/>
                  <a:gd name="T87" fmla="*/ 21 h 57"/>
                  <a:gd name="T88" fmla="*/ 28 w 38"/>
                  <a:gd name="T89" fmla="*/ 14 h 57"/>
                  <a:gd name="T90" fmla="*/ 27 w 38"/>
                  <a:gd name="T91" fmla="*/ 11 h 57"/>
                  <a:gd name="T92" fmla="*/ 25 w 38"/>
                  <a:gd name="T93" fmla="*/ 8 h 57"/>
                  <a:gd name="T94" fmla="*/ 23 w 38"/>
                  <a:gd name="T95" fmla="*/ 7 h 57"/>
                  <a:gd name="T96" fmla="*/ 18 w 38"/>
                  <a:gd name="T97" fmla="*/ 5 h 57"/>
                  <a:gd name="T98" fmla="*/ 14 w 38"/>
                  <a:gd name="T99" fmla="*/ 7 h 57"/>
                  <a:gd name="T100" fmla="*/ 12 w 38"/>
                  <a:gd name="T101" fmla="*/ 9 h 57"/>
                  <a:gd name="T102" fmla="*/ 10 w 38"/>
                  <a:gd name="T103" fmla="*/ 14 h 57"/>
                  <a:gd name="T104" fmla="*/ 9 w 38"/>
                  <a:gd name="T105" fmla="*/ 21 h 57"/>
                  <a:gd name="T106" fmla="*/ 9 w 38"/>
                  <a:gd name="T107"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57">
                    <a:moveTo>
                      <a:pt x="0" y="28"/>
                    </a:moveTo>
                    <a:lnTo>
                      <a:pt x="0" y="22"/>
                    </a:lnTo>
                    <a:lnTo>
                      <a:pt x="2" y="16"/>
                    </a:lnTo>
                    <a:lnTo>
                      <a:pt x="3" y="12"/>
                    </a:lnTo>
                    <a:lnTo>
                      <a:pt x="6" y="7"/>
                    </a:lnTo>
                    <a:lnTo>
                      <a:pt x="9" y="3"/>
                    </a:lnTo>
                    <a:lnTo>
                      <a:pt x="13" y="0"/>
                    </a:lnTo>
                    <a:lnTo>
                      <a:pt x="18" y="0"/>
                    </a:lnTo>
                    <a:lnTo>
                      <a:pt x="24" y="0"/>
                    </a:lnTo>
                    <a:lnTo>
                      <a:pt x="27" y="1"/>
                    </a:lnTo>
                    <a:lnTo>
                      <a:pt x="31" y="4"/>
                    </a:lnTo>
                    <a:lnTo>
                      <a:pt x="32" y="7"/>
                    </a:lnTo>
                    <a:lnTo>
                      <a:pt x="35" y="9"/>
                    </a:lnTo>
                    <a:lnTo>
                      <a:pt x="37" y="15"/>
                    </a:lnTo>
                    <a:lnTo>
                      <a:pt x="37" y="21"/>
                    </a:lnTo>
                    <a:lnTo>
                      <a:pt x="38" y="28"/>
                    </a:lnTo>
                    <a:lnTo>
                      <a:pt x="37" y="34"/>
                    </a:lnTo>
                    <a:lnTo>
                      <a:pt x="37" y="39"/>
                    </a:lnTo>
                    <a:lnTo>
                      <a:pt x="35" y="44"/>
                    </a:lnTo>
                    <a:lnTo>
                      <a:pt x="32" y="50"/>
                    </a:lnTo>
                    <a:lnTo>
                      <a:pt x="30" y="52"/>
                    </a:lnTo>
                    <a:lnTo>
                      <a:pt x="24" y="55"/>
                    </a:lnTo>
                    <a:lnTo>
                      <a:pt x="18" y="57"/>
                    </a:lnTo>
                    <a:lnTo>
                      <a:pt x="14" y="55"/>
                    </a:lnTo>
                    <a:lnTo>
                      <a:pt x="10" y="54"/>
                    </a:lnTo>
                    <a:lnTo>
                      <a:pt x="6" y="51"/>
                    </a:lnTo>
                    <a:lnTo>
                      <a:pt x="2" y="41"/>
                    </a:lnTo>
                    <a:lnTo>
                      <a:pt x="0" y="28"/>
                    </a:lnTo>
                    <a:close/>
                    <a:moveTo>
                      <a:pt x="9" y="28"/>
                    </a:moveTo>
                    <a:lnTo>
                      <a:pt x="9" y="34"/>
                    </a:lnTo>
                    <a:lnTo>
                      <a:pt x="9" y="39"/>
                    </a:lnTo>
                    <a:lnTo>
                      <a:pt x="10" y="43"/>
                    </a:lnTo>
                    <a:lnTo>
                      <a:pt x="12" y="46"/>
                    </a:lnTo>
                    <a:lnTo>
                      <a:pt x="13" y="48"/>
                    </a:lnTo>
                    <a:lnTo>
                      <a:pt x="16" y="50"/>
                    </a:lnTo>
                    <a:lnTo>
                      <a:pt x="18" y="50"/>
                    </a:lnTo>
                    <a:lnTo>
                      <a:pt x="23" y="50"/>
                    </a:lnTo>
                    <a:lnTo>
                      <a:pt x="24" y="48"/>
                    </a:lnTo>
                    <a:lnTo>
                      <a:pt x="27" y="46"/>
                    </a:lnTo>
                    <a:lnTo>
                      <a:pt x="28" y="43"/>
                    </a:lnTo>
                    <a:lnTo>
                      <a:pt x="30" y="39"/>
                    </a:lnTo>
                    <a:lnTo>
                      <a:pt x="30" y="34"/>
                    </a:lnTo>
                    <a:lnTo>
                      <a:pt x="30" y="28"/>
                    </a:lnTo>
                    <a:lnTo>
                      <a:pt x="30" y="21"/>
                    </a:lnTo>
                    <a:lnTo>
                      <a:pt x="28" y="14"/>
                    </a:lnTo>
                    <a:lnTo>
                      <a:pt x="27" y="11"/>
                    </a:lnTo>
                    <a:lnTo>
                      <a:pt x="25" y="8"/>
                    </a:lnTo>
                    <a:lnTo>
                      <a:pt x="23" y="7"/>
                    </a:lnTo>
                    <a:lnTo>
                      <a:pt x="18" y="5"/>
                    </a:lnTo>
                    <a:lnTo>
                      <a:pt x="14" y="7"/>
                    </a:lnTo>
                    <a:lnTo>
                      <a:pt x="12" y="9"/>
                    </a:lnTo>
                    <a:lnTo>
                      <a:pt x="10" y="14"/>
                    </a:lnTo>
                    <a:lnTo>
                      <a:pt x="9" y="21"/>
                    </a:lnTo>
                    <a:lnTo>
                      <a:pt x="9" y="28"/>
                    </a:lnTo>
                    <a:close/>
                  </a:path>
                </a:pathLst>
              </a:custGeom>
              <a:solidFill>
                <a:srgbClr val="000000"/>
              </a:solidFill>
              <a:ln w="0">
                <a:solidFill>
                  <a:srgbClr val="000000"/>
                </a:solidFill>
                <a:prstDash val="solid"/>
                <a:round/>
                <a:headEnd/>
                <a:tailEnd/>
              </a:ln>
            </p:spPr>
            <p:txBody>
              <a:bodyPr/>
              <a:lstStyle/>
              <a:p>
                <a:endParaRPr lang="en-US"/>
              </a:p>
            </p:txBody>
          </p:sp>
          <p:sp>
            <p:nvSpPr>
              <p:cNvPr id="386272" name="Rectangle 224"/>
              <p:cNvSpPr>
                <a:spLocks noChangeArrowheads="1"/>
              </p:cNvSpPr>
              <p:nvPr/>
            </p:nvSpPr>
            <p:spPr bwMode="auto">
              <a:xfrm>
                <a:off x="409" y="2774"/>
                <a:ext cx="7" cy="7"/>
              </a:xfrm>
              <a:prstGeom prst="rect">
                <a:avLst/>
              </a:prstGeom>
              <a:solidFill>
                <a:srgbClr val="000000"/>
              </a:solidFill>
              <a:ln w="0">
                <a:solidFill>
                  <a:srgbClr val="000000"/>
                </a:solidFill>
                <a:miter lim="800000"/>
                <a:headEnd/>
                <a:tailEnd/>
              </a:ln>
            </p:spPr>
            <p:txBody>
              <a:bodyPr/>
              <a:lstStyle/>
              <a:p>
                <a:endParaRPr lang="en-US"/>
              </a:p>
            </p:txBody>
          </p:sp>
          <p:sp>
            <p:nvSpPr>
              <p:cNvPr id="386273" name="Freeform 225"/>
              <p:cNvSpPr>
                <a:spLocks noEditPoints="1"/>
              </p:cNvSpPr>
              <p:nvPr/>
            </p:nvSpPr>
            <p:spPr bwMode="auto">
              <a:xfrm>
                <a:off x="427" y="2726"/>
                <a:ext cx="36" cy="57"/>
              </a:xfrm>
              <a:custGeom>
                <a:avLst/>
                <a:gdLst>
                  <a:gd name="T0" fmla="*/ 0 w 36"/>
                  <a:gd name="T1" fmla="*/ 28 h 57"/>
                  <a:gd name="T2" fmla="*/ 0 w 36"/>
                  <a:gd name="T3" fmla="*/ 22 h 57"/>
                  <a:gd name="T4" fmla="*/ 1 w 36"/>
                  <a:gd name="T5" fmla="*/ 16 h 57"/>
                  <a:gd name="T6" fmla="*/ 1 w 36"/>
                  <a:gd name="T7" fmla="*/ 12 h 57"/>
                  <a:gd name="T8" fmla="*/ 4 w 36"/>
                  <a:gd name="T9" fmla="*/ 7 h 57"/>
                  <a:gd name="T10" fmla="*/ 8 w 36"/>
                  <a:gd name="T11" fmla="*/ 3 h 57"/>
                  <a:gd name="T12" fmla="*/ 12 w 36"/>
                  <a:gd name="T13" fmla="*/ 0 h 57"/>
                  <a:gd name="T14" fmla="*/ 18 w 36"/>
                  <a:gd name="T15" fmla="*/ 0 h 57"/>
                  <a:gd name="T16" fmla="*/ 22 w 36"/>
                  <a:gd name="T17" fmla="*/ 0 h 57"/>
                  <a:gd name="T18" fmla="*/ 26 w 36"/>
                  <a:gd name="T19" fmla="*/ 1 h 57"/>
                  <a:gd name="T20" fmla="*/ 29 w 36"/>
                  <a:gd name="T21" fmla="*/ 4 h 57"/>
                  <a:gd name="T22" fmla="*/ 32 w 36"/>
                  <a:gd name="T23" fmla="*/ 7 h 57"/>
                  <a:gd name="T24" fmla="*/ 33 w 36"/>
                  <a:gd name="T25" fmla="*/ 9 h 57"/>
                  <a:gd name="T26" fmla="*/ 34 w 36"/>
                  <a:gd name="T27" fmla="*/ 15 h 57"/>
                  <a:gd name="T28" fmla="*/ 36 w 36"/>
                  <a:gd name="T29" fmla="*/ 21 h 57"/>
                  <a:gd name="T30" fmla="*/ 36 w 36"/>
                  <a:gd name="T31" fmla="*/ 28 h 57"/>
                  <a:gd name="T32" fmla="*/ 36 w 36"/>
                  <a:gd name="T33" fmla="*/ 34 h 57"/>
                  <a:gd name="T34" fmla="*/ 36 w 36"/>
                  <a:gd name="T35" fmla="*/ 39 h 57"/>
                  <a:gd name="T36" fmla="*/ 34 w 36"/>
                  <a:gd name="T37" fmla="*/ 44 h 57"/>
                  <a:gd name="T38" fmla="*/ 32 w 36"/>
                  <a:gd name="T39" fmla="*/ 50 h 57"/>
                  <a:gd name="T40" fmla="*/ 27 w 36"/>
                  <a:gd name="T41" fmla="*/ 52 h 57"/>
                  <a:gd name="T42" fmla="*/ 23 w 36"/>
                  <a:gd name="T43" fmla="*/ 55 h 57"/>
                  <a:gd name="T44" fmla="*/ 18 w 36"/>
                  <a:gd name="T45" fmla="*/ 57 h 57"/>
                  <a:gd name="T46" fmla="*/ 14 w 36"/>
                  <a:gd name="T47" fmla="*/ 55 h 57"/>
                  <a:gd name="T48" fmla="*/ 8 w 36"/>
                  <a:gd name="T49" fmla="*/ 54 h 57"/>
                  <a:gd name="T50" fmla="*/ 5 w 36"/>
                  <a:gd name="T51" fmla="*/ 51 h 57"/>
                  <a:gd name="T52" fmla="*/ 1 w 36"/>
                  <a:gd name="T53" fmla="*/ 41 h 57"/>
                  <a:gd name="T54" fmla="*/ 0 w 36"/>
                  <a:gd name="T55" fmla="*/ 28 h 57"/>
                  <a:gd name="T56" fmla="*/ 7 w 36"/>
                  <a:gd name="T57" fmla="*/ 28 h 57"/>
                  <a:gd name="T58" fmla="*/ 7 w 36"/>
                  <a:gd name="T59" fmla="*/ 34 h 57"/>
                  <a:gd name="T60" fmla="*/ 8 w 36"/>
                  <a:gd name="T61" fmla="*/ 39 h 57"/>
                  <a:gd name="T62" fmla="*/ 9 w 36"/>
                  <a:gd name="T63" fmla="*/ 43 h 57"/>
                  <a:gd name="T64" fmla="*/ 11 w 36"/>
                  <a:gd name="T65" fmla="*/ 46 h 57"/>
                  <a:gd name="T66" fmla="*/ 12 w 36"/>
                  <a:gd name="T67" fmla="*/ 48 h 57"/>
                  <a:gd name="T68" fmla="*/ 15 w 36"/>
                  <a:gd name="T69" fmla="*/ 50 h 57"/>
                  <a:gd name="T70" fmla="*/ 18 w 36"/>
                  <a:gd name="T71" fmla="*/ 50 h 57"/>
                  <a:gd name="T72" fmla="*/ 20 w 36"/>
                  <a:gd name="T73" fmla="*/ 50 h 57"/>
                  <a:gd name="T74" fmla="*/ 23 w 36"/>
                  <a:gd name="T75" fmla="*/ 48 h 57"/>
                  <a:gd name="T76" fmla="*/ 26 w 36"/>
                  <a:gd name="T77" fmla="*/ 46 h 57"/>
                  <a:gd name="T78" fmla="*/ 27 w 36"/>
                  <a:gd name="T79" fmla="*/ 43 h 57"/>
                  <a:gd name="T80" fmla="*/ 27 w 36"/>
                  <a:gd name="T81" fmla="*/ 39 h 57"/>
                  <a:gd name="T82" fmla="*/ 29 w 36"/>
                  <a:gd name="T83" fmla="*/ 34 h 57"/>
                  <a:gd name="T84" fmla="*/ 29 w 36"/>
                  <a:gd name="T85" fmla="*/ 28 h 57"/>
                  <a:gd name="T86" fmla="*/ 29 w 36"/>
                  <a:gd name="T87" fmla="*/ 21 h 57"/>
                  <a:gd name="T88" fmla="*/ 27 w 36"/>
                  <a:gd name="T89" fmla="*/ 14 h 57"/>
                  <a:gd name="T90" fmla="*/ 26 w 36"/>
                  <a:gd name="T91" fmla="*/ 11 h 57"/>
                  <a:gd name="T92" fmla="*/ 23 w 36"/>
                  <a:gd name="T93" fmla="*/ 8 h 57"/>
                  <a:gd name="T94" fmla="*/ 20 w 36"/>
                  <a:gd name="T95" fmla="*/ 7 h 57"/>
                  <a:gd name="T96" fmla="*/ 18 w 36"/>
                  <a:gd name="T97" fmla="*/ 5 h 57"/>
                  <a:gd name="T98" fmla="*/ 14 w 36"/>
                  <a:gd name="T99" fmla="*/ 7 h 57"/>
                  <a:gd name="T100" fmla="*/ 11 w 36"/>
                  <a:gd name="T101" fmla="*/ 9 h 57"/>
                  <a:gd name="T102" fmla="*/ 8 w 36"/>
                  <a:gd name="T103" fmla="*/ 14 h 57"/>
                  <a:gd name="T104" fmla="*/ 8 w 36"/>
                  <a:gd name="T105" fmla="*/ 21 h 57"/>
                  <a:gd name="T106" fmla="*/ 7 w 36"/>
                  <a:gd name="T107"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28"/>
                    </a:moveTo>
                    <a:lnTo>
                      <a:pt x="0" y="22"/>
                    </a:lnTo>
                    <a:lnTo>
                      <a:pt x="1" y="16"/>
                    </a:lnTo>
                    <a:lnTo>
                      <a:pt x="1" y="12"/>
                    </a:lnTo>
                    <a:lnTo>
                      <a:pt x="4" y="7"/>
                    </a:lnTo>
                    <a:lnTo>
                      <a:pt x="8" y="3"/>
                    </a:lnTo>
                    <a:lnTo>
                      <a:pt x="12" y="0"/>
                    </a:lnTo>
                    <a:lnTo>
                      <a:pt x="18" y="0"/>
                    </a:lnTo>
                    <a:lnTo>
                      <a:pt x="22" y="0"/>
                    </a:lnTo>
                    <a:lnTo>
                      <a:pt x="26" y="1"/>
                    </a:lnTo>
                    <a:lnTo>
                      <a:pt x="29" y="4"/>
                    </a:lnTo>
                    <a:lnTo>
                      <a:pt x="32" y="7"/>
                    </a:lnTo>
                    <a:lnTo>
                      <a:pt x="33" y="9"/>
                    </a:lnTo>
                    <a:lnTo>
                      <a:pt x="34" y="15"/>
                    </a:lnTo>
                    <a:lnTo>
                      <a:pt x="36" y="21"/>
                    </a:lnTo>
                    <a:lnTo>
                      <a:pt x="36" y="28"/>
                    </a:lnTo>
                    <a:lnTo>
                      <a:pt x="36" y="34"/>
                    </a:lnTo>
                    <a:lnTo>
                      <a:pt x="36" y="39"/>
                    </a:lnTo>
                    <a:lnTo>
                      <a:pt x="34" y="44"/>
                    </a:lnTo>
                    <a:lnTo>
                      <a:pt x="32" y="50"/>
                    </a:lnTo>
                    <a:lnTo>
                      <a:pt x="27" y="52"/>
                    </a:lnTo>
                    <a:lnTo>
                      <a:pt x="23" y="55"/>
                    </a:lnTo>
                    <a:lnTo>
                      <a:pt x="18" y="57"/>
                    </a:lnTo>
                    <a:lnTo>
                      <a:pt x="14" y="55"/>
                    </a:lnTo>
                    <a:lnTo>
                      <a:pt x="8" y="54"/>
                    </a:lnTo>
                    <a:lnTo>
                      <a:pt x="5" y="51"/>
                    </a:lnTo>
                    <a:lnTo>
                      <a:pt x="1" y="41"/>
                    </a:lnTo>
                    <a:lnTo>
                      <a:pt x="0" y="28"/>
                    </a:lnTo>
                    <a:close/>
                    <a:moveTo>
                      <a:pt x="7" y="28"/>
                    </a:moveTo>
                    <a:lnTo>
                      <a:pt x="7" y="34"/>
                    </a:lnTo>
                    <a:lnTo>
                      <a:pt x="8" y="39"/>
                    </a:lnTo>
                    <a:lnTo>
                      <a:pt x="9" y="43"/>
                    </a:lnTo>
                    <a:lnTo>
                      <a:pt x="11" y="46"/>
                    </a:lnTo>
                    <a:lnTo>
                      <a:pt x="12" y="48"/>
                    </a:lnTo>
                    <a:lnTo>
                      <a:pt x="15" y="50"/>
                    </a:lnTo>
                    <a:lnTo>
                      <a:pt x="18" y="50"/>
                    </a:lnTo>
                    <a:lnTo>
                      <a:pt x="20" y="50"/>
                    </a:lnTo>
                    <a:lnTo>
                      <a:pt x="23" y="48"/>
                    </a:lnTo>
                    <a:lnTo>
                      <a:pt x="26" y="46"/>
                    </a:lnTo>
                    <a:lnTo>
                      <a:pt x="27" y="43"/>
                    </a:lnTo>
                    <a:lnTo>
                      <a:pt x="27" y="39"/>
                    </a:lnTo>
                    <a:lnTo>
                      <a:pt x="29" y="34"/>
                    </a:lnTo>
                    <a:lnTo>
                      <a:pt x="29" y="28"/>
                    </a:lnTo>
                    <a:lnTo>
                      <a:pt x="29" y="21"/>
                    </a:lnTo>
                    <a:lnTo>
                      <a:pt x="27" y="14"/>
                    </a:lnTo>
                    <a:lnTo>
                      <a:pt x="26" y="11"/>
                    </a:lnTo>
                    <a:lnTo>
                      <a:pt x="23" y="8"/>
                    </a:lnTo>
                    <a:lnTo>
                      <a:pt x="20" y="7"/>
                    </a:lnTo>
                    <a:lnTo>
                      <a:pt x="18" y="5"/>
                    </a:lnTo>
                    <a:lnTo>
                      <a:pt x="14" y="7"/>
                    </a:lnTo>
                    <a:lnTo>
                      <a:pt x="11" y="9"/>
                    </a:lnTo>
                    <a:lnTo>
                      <a:pt x="8" y="14"/>
                    </a:lnTo>
                    <a:lnTo>
                      <a:pt x="8" y="21"/>
                    </a:lnTo>
                    <a:lnTo>
                      <a:pt x="7" y="28"/>
                    </a:lnTo>
                    <a:close/>
                  </a:path>
                </a:pathLst>
              </a:custGeom>
              <a:solidFill>
                <a:srgbClr val="000000"/>
              </a:solidFill>
              <a:ln w="0">
                <a:solidFill>
                  <a:srgbClr val="000000"/>
                </a:solidFill>
                <a:prstDash val="solid"/>
                <a:round/>
                <a:headEnd/>
                <a:tailEnd/>
              </a:ln>
            </p:spPr>
            <p:txBody>
              <a:bodyPr/>
              <a:lstStyle/>
              <a:p>
                <a:endParaRPr lang="en-US"/>
              </a:p>
            </p:txBody>
          </p:sp>
          <p:sp>
            <p:nvSpPr>
              <p:cNvPr id="386274" name="Freeform 226"/>
              <p:cNvSpPr>
                <a:spLocks/>
              </p:cNvSpPr>
              <p:nvPr/>
            </p:nvSpPr>
            <p:spPr bwMode="auto">
              <a:xfrm>
                <a:off x="474" y="2726"/>
                <a:ext cx="21" cy="55"/>
              </a:xfrm>
              <a:custGeom>
                <a:avLst/>
                <a:gdLst>
                  <a:gd name="T0" fmla="*/ 21 w 21"/>
                  <a:gd name="T1" fmla="*/ 55 h 55"/>
                  <a:gd name="T2" fmla="*/ 14 w 21"/>
                  <a:gd name="T3" fmla="*/ 55 h 55"/>
                  <a:gd name="T4" fmla="*/ 14 w 21"/>
                  <a:gd name="T5" fmla="*/ 12 h 55"/>
                  <a:gd name="T6" fmla="*/ 11 w 21"/>
                  <a:gd name="T7" fmla="*/ 14 h 55"/>
                  <a:gd name="T8" fmla="*/ 7 w 21"/>
                  <a:gd name="T9" fmla="*/ 16 h 55"/>
                  <a:gd name="T10" fmla="*/ 4 w 21"/>
                  <a:gd name="T11" fmla="*/ 19 h 55"/>
                  <a:gd name="T12" fmla="*/ 0 w 21"/>
                  <a:gd name="T13" fmla="*/ 21 h 55"/>
                  <a:gd name="T14" fmla="*/ 0 w 21"/>
                  <a:gd name="T15" fmla="*/ 14 h 55"/>
                  <a:gd name="T16" fmla="*/ 5 w 21"/>
                  <a:gd name="T17" fmla="*/ 11 h 55"/>
                  <a:gd name="T18" fmla="*/ 10 w 21"/>
                  <a:gd name="T19" fmla="*/ 7 h 55"/>
                  <a:gd name="T20" fmla="*/ 14 w 21"/>
                  <a:gd name="T21" fmla="*/ 3 h 55"/>
                  <a:gd name="T22" fmla="*/ 16 w 21"/>
                  <a:gd name="T23" fmla="*/ 0 h 55"/>
                  <a:gd name="T24" fmla="*/ 21 w 21"/>
                  <a:gd name="T25" fmla="*/ 0 h 55"/>
                  <a:gd name="T26" fmla="*/ 21 w 21"/>
                  <a:gd name="T2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5">
                    <a:moveTo>
                      <a:pt x="21" y="55"/>
                    </a:moveTo>
                    <a:lnTo>
                      <a:pt x="14" y="55"/>
                    </a:lnTo>
                    <a:lnTo>
                      <a:pt x="14" y="12"/>
                    </a:lnTo>
                    <a:lnTo>
                      <a:pt x="11" y="14"/>
                    </a:lnTo>
                    <a:lnTo>
                      <a:pt x="7" y="16"/>
                    </a:lnTo>
                    <a:lnTo>
                      <a:pt x="4" y="19"/>
                    </a:lnTo>
                    <a:lnTo>
                      <a:pt x="0" y="21"/>
                    </a:lnTo>
                    <a:lnTo>
                      <a:pt x="0" y="14"/>
                    </a:lnTo>
                    <a:lnTo>
                      <a:pt x="5" y="11"/>
                    </a:lnTo>
                    <a:lnTo>
                      <a:pt x="10" y="7"/>
                    </a:lnTo>
                    <a:lnTo>
                      <a:pt x="14" y="3"/>
                    </a:lnTo>
                    <a:lnTo>
                      <a:pt x="16" y="0"/>
                    </a:lnTo>
                    <a:lnTo>
                      <a:pt x="21" y="0"/>
                    </a:lnTo>
                    <a:lnTo>
                      <a:pt x="21" y="55"/>
                    </a:lnTo>
                    <a:close/>
                  </a:path>
                </a:pathLst>
              </a:custGeom>
              <a:solidFill>
                <a:srgbClr val="000000"/>
              </a:solidFill>
              <a:ln w="0">
                <a:solidFill>
                  <a:srgbClr val="000000"/>
                </a:solidFill>
                <a:prstDash val="solid"/>
                <a:round/>
                <a:headEnd/>
                <a:tailEnd/>
              </a:ln>
            </p:spPr>
            <p:txBody>
              <a:bodyPr/>
              <a:lstStyle/>
              <a:p>
                <a:endParaRPr lang="en-US"/>
              </a:p>
            </p:txBody>
          </p:sp>
          <p:sp>
            <p:nvSpPr>
              <p:cNvPr id="386275" name="Freeform 227"/>
              <p:cNvSpPr>
                <a:spLocks/>
              </p:cNvSpPr>
              <p:nvPr/>
            </p:nvSpPr>
            <p:spPr bwMode="auto">
              <a:xfrm>
                <a:off x="513" y="2726"/>
                <a:ext cx="36" cy="57"/>
              </a:xfrm>
              <a:custGeom>
                <a:avLst/>
                <a:gdLst>
                  <a:gd name="T0" fmla="*/ 0 w 36"/>
                  <a:gd name="T1" fmla="*/ 40 h 57"/>
                  <a:gd name="T2" fmla="*/ 7 w 36"/>
                  <a:gd name="T3" fmla="*/ 40 h 57"/>
                  <a:gd name="T4" fmla="*/ 8 w 36"/>
                  <a:gd name="T5" fmla="*/ 44 h 57"/>
                  <a:gd name="T6" fmla="*/ 11 w 36"/>
                  <a:gd name="T7" fmla="*/ 47 h 57"/>
                  <a:gd name="T8" fmla="*/ 14 w 36"/>
                  <a:gd name="T9" fmla="*/ 48 h 57"/>
                  <a:gd name="T10" fmla="*/ 18 w 36"/>
                  <a:gd name="T11" fmla="*/ 50 h 57"/>
                  <a:gd name="T12" fmla="*/ 21 w 36"/>
                  <a:gd name="T13" fmla="*/ 50 h 57"/>
                  <a:gd name="T14" fmla="*/ 23 w 36"/>
                  <a:gd name="T15" fmla="*/ 48 h 57"/>
                  <a:gd name="T16" fmla="*/ 26 w 36"/>
                  <a:gd name="T17" fmla="*/ 46 h 57"/>
                  <a:gd name="T18" fmla="*/ 27 w 36"/>
                  <a:gd name="T19" fmla="*/ 41 h 57"/>
                  <a:gd name="T20" fmla="*/ 29 w 36"/>
                  <a:gd name="T21" fmla="*/ 37 h 57"/>
                  <a:gd name="T22" fmla="*/ 27 w 36"/>
                  <a:gd name="T23" fmla="*/ 32 h 57"/>
                  <a:gd name="T24" fmla="*/ 26 w 36"/>
                  <a:gd name="T25" fmla="*/ 28 h 57"/>
                  <a:gd name="T26" fmla="*/ 23 w 36"/>
                  <a:gd name="T27" fmla="*/ 26 h 57"/>
                  <a:gd name="T28" fmla="*/ 21 w 36"/>
                  <a:gd name="T29" fmla="*/ 25 h 57"/>
                  <a:gd name="T30" fmla="*/ 18 w 36"/>
                  <a:gd name="T31" fmla="*/ 25 h 57"/>
                  <a:gd name="T32" fmla="*/ 14 w 36"/>
                  <a:gd name="T33" fmla="*/ 25 h 57"/>
                  <a:gd name="T34" fmla="*/ 11 w 36"/>
                  <a:gd name="T35" fmla="*/ 26 h 57"/>
                  <a:gd name="T36" fmla="*/ 9 w 36"/>
                  <a:gd name="T37" fmla="*/ 28 h 57"/>
                  <a:gd name="T38" fmla="*/ 8 w 36"/>
                  <a:gd name="T39" fmla="*/ 29 h 57"/>
                  <a:gd name="T40" fmla="*/ 0 w 36"/>
                  <a:gd name="T41" fmla="*/ 29 h 57"/>
                  <a:gd name="T42" fmla="*/ 7 w 36"/>
                  <a:gd name="T43" fmla="*/ 0 h 57"/>
                  <a:gd name="T44" fmla="*/ 33 w 36"/>
                  <a:gd name="T45" fmla="*/ 0 h 57"/>
                  <a:gd name="T46" fmla="*/ 33 w 36"/>
                  <a:gd name="T47" fmla="*/ 8 h 57"/>
                  <a:gd name="T48" fmla="*/ 12 w 36"/>
                  <a:gd name="T49" fmla="*/ 8 h 57"/>
                  <a:gd name="T50" fmla="*/ 9 w 36"/>
                  <a:gd name="T51" fmla="*/ 22 h 57"/>
                  <a:gd name="T52" fmla="*/ 14 w 36"/>
                  <a:gd name="T53" fmla="*/ 19 h 57"/>
                  <a:gd name="T54" fmla="*/ 19 w 36"/>
                  <a:gd name="T55" fmla="*/ 18 h 57"/>
                  <a:gd name="T56" fmla="*/ 23 w 36"/>
                  <a:gd name="T57" fmla="*/ 19 h 57"/>
                  <a:gd name="T58" fmla="*/ 27 w 36"/>
                  <a:gd name="T59" fmla="*/ 21 h 57"/>
                  <a:gd name="T60" fmla="*/ 32 w 36"/>
                  <a:gd name="T61" fmla="*/ 23 h 57"/>
                  <a:gd name="T62" fmla="*/ 34 w 36"/>
                  <a:gd name="T63" fmla="*/ 26 h 57"/>
                  <a:gd name="T64" fmla="*/ 36 w 36"/>
                  <a:gd name="T65" fmla="*/ 32 h 57"/>
                  <a:gd name="T66" fmla="*/ 36 w 36"/>
                  <a:gd name="T67" fmla="*/ 36 h 57"/>
                  <a:gd name="T68" fmla="*/ 36 w 36"/>
                  <a:gd name="T69" fmla="*/ 41 h 57"/>
                  <a:gd name="T70" fmla="*/ 34 w 36"/>
                  <a:gd name="T71" fmla="*/ 46 h 57"/>
                  <a:gd name="T72" fmla="*/ 32 w 36"/>
                  <a:gd name="T73" fmla="*/ 50 h 57"/>
                  <a:gd name="T74" fmla="*/ 27 w 36"/>
                  <a:gd name="T75" fmla="*/ 52 h 57"/>
                  <a:gd name="T76" fmla="*/ 23 w 36"/>
                  <a:gd name="T77" fmla="*/ 55 h 57"/>
                  <a:gd name="T78" fmla="*/ 18 w 36"/>
                  <a:gd name="T79" fmla="*/ 57 h 57"/>
                  <a:gd name="T80" fmla="*/ 12 w 36"/>
                  <a:gd name="T81" fmla="*/ 55 h 57"/>
                  <a:gd name="T82" fmla="*/ 8 w 36"/>
                  <a:gd name="T83" fmla="*/ 54 h 57"/>
                  <a:gd name="T84" fmla="*/ 5 w 36"/>
                  <a:gd name="T85" fmla="*/ 52 h 57"/>
                  <a:gd name="T86" fmla="*/ 2 w 36"/>
                  <a:gd name="T87" fmla="*/ 48 h 57"/>
                  <a:gd name="T88" fmla="*/ 0 w 36"/>
                  <a:gd name="T89" fmla="*/ 46 h 57"/>
                  <a:gd name="T90" fmla="*/ 0 w 36"/>
                  <a:gd name="T91"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57">
                    <a:moveTo>
                      <a:pt x="0" y="40"/>
                    </a:moveTo>
                    <a:lnTo>
                      <a:pt x="7" y="40"/>
                    </a:lnTo>
                    <a:lnTo>
                      <a:pt x="8" y="44"/>
                    </a:lnTo>
                    <a:lnTo>
                      <a:pt x="11" y="47"/>
                    </a:lnTo>
                    <a:lnTo>
                      <a:pt x="14" y="48"/>
                    </a:lnTo>
                    <a:lnTo>
                      <a:pt x="18" y="50"/>
                    </a:lnTo>
                    <a:lnTo>
                      <a:pt x="21" y="50"/>
                    </a:lnTo>
                    <a:lnTo>
                      <a:pt x="23" y="48"/>
                    </a:lnTo>
                    <a:lnTo>
                      <a:pt x="26" y="46"/>
                    </a:lnTo>
                    <a:lnTo>
                      <a:pt x="27" y="41"/>
                    </a:lnTo>
                    <a:lnTo>
                      <a:pt x="29" y="37"/>
                    </a:lnTo>
                    <a:lnTo>
                      <a:pt x="27" y="32"/>
                    </a:lnTo>
                    <a:lnTo>
                      <a:pt x="26" y="28"/>
                    </a:lnTo>
                    <a:lnTo>
                      <a:pt x="23" y="26"/>
                    </a:lnTo>
                    <a:lnTo>
                      <a:pt x="21" y="25"/>
                    </a:lnTo>
                    <a:lnTo>
                      <a:pt x="18" y="25"/>
                    </a:lnTo>
                    <a:lnTo>
                      <a:pt x="14" y="25"/>
                    </a:lnTo>
                    <a:lnTo>
                      <a:pt x="11" y="26"/>
                    </a:lnTo>
                    <a:lnTo>
                      <a:pt x="9" y="28"/>
                    </a:lnTo>
                    <a:lnTo>
                      <a:pt x="8" y="29"/>
                    </a:lnTo>
                    <a:lnTo>
                      <a:pt x="0" y="29"/>
                    </a:lnTo>
                    <a:lnTo>
                      <a:pt x="7" y="0"/>
                    </a:lnTo>
                    <a:lnTo>
                      <a:pt x="33" y="0"/>
                    </a:lnTo>
                    <a:lnTo>
                      <a:pt x="33" y="8"/>
                    </a:lnTo>
                    <a:lnTo>
                      <a:pt x="12" y="8"/>
                    </a:lnTo>
                    <a:lnTo>
                      <a:pt x="9" y="22"/>
                    </a:lnTo>
                    <a:lnTo>
                      <a:pt x="14" y="19"/>
                    </a:lnTo>
                    <a:lnTo>
                      <a:pt x="19" y="18"/>
                    </a:lnTo>
                    <a:lnTo>
                      <a:pt x="23" y="19"/>
                    </a:lnTo>
                    <a:lnTo>
                      <a:pt x="27" y="21"/>
                    </a:lnTo>
                    <a:lnTo>
                      <a:pt x="32" y="23"/>
                    </a:lnTo>
                    <a:lnTo>
                      <a:pt x="34" y="26"/>
                    </a:lnTo>
                    <a:lnTo>
                      <a:pt x="36" y="32"/>
                    </a:lnTo>
                    <a:lnTo>
                      <a:pt x="36" y="36"/>
                    </a:lnTo>
                    <a:lnTo>
                      <a:pt x="36" y="41"/>
                    </a:lnTo>
                    <a:lnTo>
                      <a:pt x="34" y="46"/>
                    </a:lnTo>
                    <a:lnTo>
                      <a:pt x="32" y="50"/>
                    </a:lnTo>
                    <a:lnTo>
                      <a:pt x="27" y="52"/>
                    </a:lnTo>
                    <a:lnTo>
                      <a:pt x="23" y="55"/>
                    </a:lnTo>
                    <a:lnTo>
                      <a:pt x="18" y="57"/>
                    </a:lnTo>
                    <a:lnTo>
                      <a:pt x="12" y="55"/>
                    </a:lnTo>
                    <a:lnTo>
                      <a:pt x="8" y="54"/>
                    </a:lnTo>
                    <a:lnTo>
                      <a:pt x="5" y="52"/>
                    </a:lnTo>
                    <a:lnTo>
                      <a:pt x="2" y="48"/>
                    </a:lnTo>
                    <a:lnTo>
                      <a:pt x="0" y="46"/>
                    </a:lnTo>
                    <a:lnTo>
                      <a:pt x="0" y="40"/>
                    </a:lnTo>
                    <a:close/>
                  </a:path>
                </a:pathLst>
              </a:custGeom>
              <a:solidFill>
                <a:srgbClr val="000000"/>
              </a:solidFill>
              <a:ln w="0">
                <a:solidFill>
                  <a:srgbClr val="000000"/>
                </a:solidFill>
                <a:prstDash val="solid"/>
                <a:round/>
                <a:headEnd/>
                <a:tailEnd/>
              </a:ln>
            </p:spPr>
            <p:txBody>
              <a:bodyPr/>
              <a:lstStyle/>
              <a:p>
                <a:endParaRPr lang="en-US"/>
              </a:p>
            </p:txBody>
          </p:sp>
          <p:sp>
            <p:nvSpPr>
              <p:cNvPr id="386276" name="Line 228"/>
              <p:cNvSpPr>
                <a:spLocks noChangeShapeType="1"/>
              </p:cNvSpPr>
              <p:nvPr/>
            </p:nvSpPr>
            <p:spPr bwMode="auto">
              <a:xfrm>
                <a:off x="570" y="2473"/>
                <a:ext cx="23"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77" name="Freeform 229"/>
              <p:cNvSpPr>
                <a:spLocks noEditPoints="1"/>
              </p:cNvSpPr>
              <p:nvPr/>
            </p:nvSpPr>
            <p:spPr bwMode="auto">
              <a:xfrm>
                <a:off x="406" y="2445"/>
                <a:ext cx="36" cy="57"/>
              </a:xfrm>
              <a:custGeom>
                <a:avLst/>
                <a:gdLst>
                  <a:gd name="T0" fmla="*/ 0 w 36"/>
                  <a:gd name="T1" fmla="*/ 30 h 57"/>
                  <a:gd name="T2" fmla="*/ 0 w 36"/>
                  <a:gd name="T3" fmla="*/ 23 h 57"/>
                  <a:gd name="T4" fmla="*/ 0 w 36"/>
                  <a:gd name="T5" fmla="*/ 18 h 57"/>
                  <a:gd name="T6" fmla="*/ 1 w 36"/>
                  <a:gd name="T7" fmla="*/ 13 h 57"/>
                  <a:gd name="T8" fmla="*/ 4 w 36"/>
                  <a:gd name="T9" fmla="*/ 7 h 57"/>
                  <a:gd name="T10" fmla="*/ 8 w 36"/>
                  <a:gd name="T11" fmla="*/ 5 h 57"/>
                  <a:gd name="T12" fmla="*/ 12 w 36"/>
                  <a:gd name="T13" fmla="*/ 2 h 57"/>
                  <a:gd name="T14" fmla="*/ 18 w 36"/>
                  <a:gd name="T15" fmla="*/ 0 h 57"/>
                  <a:gd name="T16" fmla="*/ 22 w 36"/>
                  <a:gd name="T17" fmla="*/ 2 h 57"/>
                  <a:gd name="T18" fmla="*/ 26 w 36"/>
                  <a:gd name="T19" fmla="*/ 3 h 57"/>
                  <a:gd name="T20" fmla="*/ 29 w 36"/>
                  <a:gd name="T21" fmla="*/ 5 h 57"/>
                  <a:gd name="T22" fmla="*/ 32 w 36"/>
                  <a:gd name="T23" fmla="*/ 7 h 57"/>
                  <a:gd name="T24" fmla="*/ 33 w 36"/>
                  <a:gd name="T25" fmla="*/ 12 h 57"/>
                  <a:gd name="T26" fmla="*/ 35 w 36"/>
                  <a:gd name="T27" fmla="*/ 16 h 57"/>
                  <a:gd name="T28" fmla="*/ 36 w 36"/>
                  <a:gd name="T29" fmla="*/ 23 h 57"/>
                  <a:gd name="T30" fmla="*/ 36 w 36"/>
                  <a:gd name="T31" fmla="*/ 30 h 57"/>
                  <a:gd name="T32" fmla="*/ 36 w 36"/>
                  <a:gd name="T33" fmla="*/ 35 h 57"/>
                  <a:gd name="T34" fmla="*/ 35 w 36"/>
                  <a:gd name="T35" fmla="*/ 41 h 57"/>
                  <a:gd name="T36" fmla="*/ 33 w 36"/>
                  <a:gd name="T37" fmla="*/ 45 h 57"/>
                  <a:gd name="T38" fmla="*/ 32 w 36"/>
                  <a:gd name="T39" fmla="*/ 50 h 57"/>
                  <a:gd name="T40" fmla="*/ 28 w 36"/>
                  <a:gd name="T41" fmla="*/ 55 h 57"/>
                  <a:gd name="T42" fmla="*/ 23 w 36"/>
                  <a:gd name="T43" fmla="*/ 57 h 57"/>
                  <a:gd name="T44" fmla="*/ 18 w 36"/>
                  <a:gd name="T45" fmla="*/ 57 h 57"/>
                  <a:gd name="T46" fmla="*/ 12 w 36"/>
                  <a:gd name="T47" fmla="*/ 57 h 57"/>
                  <a:gd name="T48" fmla="*/ 8 w 36"/>
                  <a:gd name="T49" fmla="*/ 56 h 57"/>
                  <a:gd name="T50" fmla="*/ 5 w 36"/>
                  <a:gd name="T51" fmla="*/ 52 h 57"/>
                  <a:gd name="T52" fmla="*/ 1 w 36"/>
                  <a:gd name="T53" fmla="*/ 43 h 57"/>
                  <a:gd name="T54" fmla="*/ 0 w 36"/>
                  <a:gd name="T55" fmla="*/ 30 h 57"/>
                  <a:gd name="T56" fmla="*/ 7 w 36"/>
                  <a:gd name="T57" fmla="*/ 30 h 57"/>
                  <a:gd name="T58" fmla="*/ 7 w 36"/>
                  <a:gd name="T59" fmla="*/ 35 h 57"/>
                  <a:gd name="T60" fmla="*/ 7 w 36"/>
                  <a:gd name="T61" fmla="*/ 41 h 57"/>
                  <a:gd name="T62" fmla="*/ 8 w 36"/>
                  <a:gd name="T63" fmla="*/ 45 h 57"/>
                  <a:gd name="T64" fmla="*/ 10 w 36"/>
                  <a:gd name="T65" fmla="*/ 48 h 57"/>
                  <a:gd name="T66" fmla="*/ 12 w 36"/>
                  <a:gd name="T67" fmla="*/ 49 h 57"/>
                  <a:gd name="T68" fmla="*/ 15 w 36"/>
                  <a:gd name="T69" fmla="*/ 50 h 57"/>
                  <a:gd name="T70" fmla="*/ 18 w 36"/>
                  <a:gd name="T71" fmla="*/ 52 h 57"/>
                  <a:gd name="T72" fmla="*/ 21 w 36"/>
                  <a:gd name="T73" fmla="*/ 50 h 57"/>
                  <a:gd name="T74" fmla="*/ 23 w 36"/>
                  <a:gd name="T75" fmla="*/ 49 h 57"/>
                  <a:gd name="T76" fmla="*/ 25 w 36"/>
                  <a:gd name="T77" fmla="*/ 48 h 57"/>
                  <a:gd name="T78" fmla="*/ 26 w 36"/>
                  <a:gd name="T79" fmla="*/ 45 h 57"/>
                  <a:gd name="T80" fmla="*/ 28 w 36"/>
                  <a:gd name="T81" fmla="*/ 41 h 57"/>
                  <a:gd name="T82" fmla="*/ 29 w 36"/>
                  <a:gd name="T83" fmla="*/ 35 h 57"/>
                  <a:gd name="T84" fmla="*/ 29 w 36"/>
                  <a:gd name="T85" fmla="*/ 30 h 57"/>
                  <a:gd name="T86" fmla="*/ 28 w 36"/>
                  <a:gd name="T87" fmla="*/ 21 h 57"/>
                  <a:gd name="T88" fmla="*/ 28 w 36"/>
                  <a:gd name="T89" fmla="*/ 16 h 57"/>
                  <a:gd name="T90" fmla="*/ 25 w 36"/>
                  <a:gd name="T91" fmla="*/ 12 h 57"/>
                  <a:gd name="T92" fmla="*/ 23 w 36"/>
                  <a:gd name="T93" fmla="*/ 9 h 57"/>
                  <a:gd name="T94" fmla="*/ 21 w 36"/>
                  <a:gd name="T95" fmla="*/ 7 h 57"/>
                  <a:gd name="T96" fmla="*/ 18 w 36"/>
                  <a:gd name="T97" fmla="*/ 7 h 57"/>
                  <a:gd name="T98" fmla="*/ 14 w 36"/>
                  <a:gd name="T99" fmla="*/ 9 h 57"/>
                  <a:gd name="T100" fmla="*/ 10 w 36"/>
                  <a:gd name="T101" fmla="*/ 12 h 57"/>
                  <a:gd name="T102" fmla="*/ 8 w 36"/>
                  <a:gd name="T103" fmla="*/ 16 h 57"/>
                  <a:gd name="T104" fmla="*/ 7 w 36"/>
                  <a:gd name="T105" fmla="*/ 21 h 57"/>
                  <a:gd name="T106" fmla="*/ 7 w 36"/>
                  <a:gd name="T107" fmla="*/ 3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30"/>
                    </a:moveTo>
                    <a:lnTo>
                      <a:pt x="0" y="23"/>
                    </a:lnTo>
                    <a:lnTo>
                      <a:pt x="0" y="18"/>
                    </a:lnTo>
                    <a:lnTo>
                      <a:pt x="1" y="13"/>
                    </a:lnTo>
                    <a:lnTo>
                      <a:pt x="4" y="7"/>
                    </a:lnTo>
                    <a:lnTo>
                      <a:pt x="8" y="5"/>
                    </a:lnTo>
                    <a:lnTo>
                      <a:pt x="12" y="2"/>
                    </a:lnTo>
                    <a:lnTo>
                      <a:pt x="18" y="0"/>
                    </a:lnTo>
                    <a:lnTo>
                      <a:pt x="22" y="2"/>
                    </a:lnTo>
                    <a:lnTo>
                      <a:pt x="26" y="3"/>
                    </a:lnTo>
                    <a:lnTo>
                      <a:pt x="29" y="5"/>
                    </a:lnTo>
                    <a:lnTo>
                      <a:pt x="32" y="7"/>
                    </a:lnTo>
                    <a:lnTo>
                      <a:pt x="33" y="12"/>
                    </a:lnTo>
                    <a:lnTo>
                      <a:pt x="35" y="16"/>
                    </a:lnTo>
                    <a:lnTo>
                      <a:pt x="36" y="23"/>
                    </a:lnTo>
                    <a:lnTo>
                      <a:pt x="36" y="30"/>
                    </a:lnTo>
                    <a:lnTo>
                      <a:pt x="36" y="35"/>
                    </a:lnTo>
                    <a:lnTo>
                      <a:pt x="35" y="41"/>
                    </a:lnTo>
                    <a:lnTo>
                      <a:pt x="33" y="45"/>
                    </a:lnTo>
                    <a:lnTo>
                      <a:pt x="32" y="50"/>
                    </a:lnTo>
                    <a:lnTo>
                      <a:pt x="28" y="55"/>
                    </a:lnTo>
                    <a:lnTo>
                      <a:pt x="23" y="57"/>
                    </a:lnTo>
                    <a:lnTo>
                      <a:pt x="18" y="57"/>
                    </a:lnTo>
                    <a:lnTo>
                      <a:pt x="12" y="57"/>
                    </a:lnTo>
                    <a:lnTo>
                      <a:pt x="8" y="56"/>
                    </a:lnTo>
                    <a:lnTo>
                      <a:pt x="5" y="52"/>
                    </a:lnTo>
                    <a:lnTo>
                      <a:pt x="1" y="43"/>
                    </a:lnTo>
                    <a:lnTo>
                      <a:pt x="0" y="30"/>
                    </a:lnTo>
                    <a:close/>
                    <a:moveTo>
                      <a:pt x="7" y="30"/>
                    </a:moveTo>
                    <a:lnTo>
                      <a:pt x="7" y="35"/>
                    </a:lnTo>
                    <a:lnTo>
                      <a:pt x="7" y="41"/>
                    </a:lnTo>
                    <a:lnTo>
                      <a:pt x="8" y="45"/>
                    </a:lnTo>
                    <a:lnTo>
                      <a:pt x="10" y="48"/>
                    </a:lnTo>
                    <a:lnTo>
                      <a:pt x="12" y="49"/>
                    </a:lnTo>
                    <a:lnTo>
                      <a:pt x="15" y="50"/>
                    </a:lnTo>
                    <a:lnTo>
                      <a:pt x="18" y="52"/>
                    </a:lnTo>
                    <a:lnTo>
                      <a:pt x="21" y="50"/>
                    </a:lnTo>
                    <a:lnTo>
                      <a:pt x="23" y="49"/>
                    </a:lnTo>
                    <a:lnTo>
                      <a:pt x="25" y="48"/>
                    </a:lnTo>
                    <a:lnTo>
                      <a:pt x="26" y="45"/>
                    </a:lnTo>
                    <a:lnTo>
                      <a:pt x="28" y="41"/>
                    </a:lnTo>
                    <a:lnTo>
                      <a:pt x="29" y="35"/>
                    </a:lnTo>
                    <a:lnTo>
                      <a:pt x="29" y="30"/>
                    </a:lnTo>
                    <a:lnTo>
                      <a:pt x="28" y="21"/>
                    </a:lnTo>
                    <a:lnTo>
                      <a:pt x="28" y="16"/>
                    </a:lnTo>
                    <a:lnTo>
                      <a:pt x="25" y="12"/>
                    </a:lnTo>
                    <a:lnTo>
                      <a:pt x="23" y="9"/>
                    </a:lnTo>
                    <a:lnTo>
                      <a:pt x="21" y="7"/>
                    </a:lnTo>
                    <a:lnTo>
                      <a:pt x="18" y="7"/>
                    </a:lnTo>
                    <a:lnTo>
                      <a:pt x="14" y="9"/>
                    </a:lnTo>
                    <a:lnTo>
                      <a:pt x="10" y="12"/>
                    </a:lnTo>
                    <a:lnTo>
                      <a:pt x="8" y="16"/>
                    </a:lnTo>
                    <a:lnTo>
                      <a:pt x="7" y="21"/>
                    </a:lnTo>
                    <a:lnTo>
                      <a:pt x="7" y="30"/>
                    </a:lnTo>
                    <a:close/>
                  </a:path>
                </a:pathLst>
              </a:custGeom>
              <a:solidFill>
                <a:srgbClr val="000000"/>
              </a:solidFill>
              <a:ln w="0">
                <a:solidFill>
                  <a:srgbClr val="000000"/>
                </a:solidFill>
                <a:prstDash val="solid"/>
                <a:round/>
                <a:headEnd/>
                <a:tailEnd/>
              </a:ln>
            </p:spPr>
            <p:txBody>
              <a:bodyPr/>
              <a:lstStyle/>
              <a:p>
                <a:endParaRPr lang="en-US"/>
              </a:p>
            </p:txBody>
          </p:sp>
          <p:sp>
            <p:nvSpPr>
              <p:cNvPr id="386278" name="Rectangle 230"/>
              <p:cNvSpPr>
                <a:spLocks noChangeArrowheads="1"/>
              </p:cNvSpPr>
              <p:nvPr/>
            </p:nvSpPr>
            <p:spPr bwMode="auto">
              <a:xfrm>
                <a:off x="453" y="2494"/>
                <a:ext cx="7" cy="8"/>
              </a:xfrm>
              <a:prstGeom prst="rect">
                <a:avLst/>
              </a:prstGeom>
              <a:solidFill>
                <a:srgbClr val="000000"/>
              </a:solidFill>
              <a:ln w="0">
                <a:solidFill>
                  <a:srgbClr val="000000"/>
                </a:solidFill>
                <a:miter lim="800000"/>
                <a:headEnd/>
                <a:tailEnd/>
              </a:ln>
            </p:spPr>
            <p:txBody>
              <a:bodyPr/>
              <a:lstStyle/>
              <a:p>
                <a:endParaRPr lang="en-US"/>
              </a:p>
            </p:txBody>
          </p:sp>
          <p:sp>
            <p:nvSpPr>
              <p:cNvPr id="386279" name="Freeform 231"/>
              <p:cNvSpPr>
                <a:spLocks noEditPoints="1"/>
              </p:cNvSpPr>
              <p:nvPr/>
            </p:nvSpPr>
            <p:spPr bwMode="auto">
              <a:xfrm>
                <a:off x="470" y="2445"/>
                <a:ext cx="37" cy="57"/>
              </a:xfrm>
              <a:custGeom>
                <a:avLst/>
                <a:gdLst>
                  <a:gd name="T0" fmla="*/ 0 w 37"/>
                  <a:gd name="T1" fmla="*/ 30 h 57"/>
                  <a:gd name="T2" fmla="*/ 0 w 37"/>
                  <a:gd name="T3" fmla="*/ 23 h 57"/>
                  <a:gd name="T4" fmla="*/ 1 w 37"/>
                  <a:gd name="T5" fmla="*/ 18 h 57"/>
                  <a:gd name="T6" fmla="*/ 2 w 37"/>
                  <a:gd name="T7" fmla="*/ 13 h 57"/>
                  <a:gd name="T8" fmla="*/ 5 w 37"/>
                  <a:gd name="T9" fmla="*/ 7 h 57"/>
                  <a:gd name="T10" fmla="*/ 8 w 37"/>
                  <a:gd name="T11" fmla="*/ 5 h 57"/>
                  <a:gd name="T12" fmla="*/ 12 w 37"/>
                  <a:gd name="T13" fmla="*/ 2 h 57"/>
                  <a:gd name="T14" fmla="*/ 18 w 37"/>
                  <a:gd name="T15" fmla="*/ 0 h 57"/>
                  <a:gd name="T16" fmla="*/ 23 w 37"/>
                  <a:gd name="T17" fmla="*/ 2 h 57"/>
                  <a:gd name="T18" fmla="*/ 26 w 37"/>
                  <a:gd name="T19" fmla="*/ 3 h 57"/>
                  <a:gd name="T20" fmla="*/ 30 w 37"/>
                  <a:gd name="T21" fmla="*/ 5 h 57"/>
                  <a:gd name="T22" fmla="*/ 32 w 37"/>
                  <a:gd name="T23" fmla="*/ 7 h 57"/>
                  <a:gd name="T24" fmla="*/ 34 w 37"/>
                  <a:gd name="T25" fmla="*/ 12 h 57"/>
                  <a:gd name="T26" fmla="*/ 36 w 37"/>
                  <a:gd name="T27" fmla="*/ 16 h 57"/>
                  <a:gd name="T28" fmla="*/ 36 w 37"/>
                  <a:gd name="T29" fmla="*/ 23 h 57"/>
                  <a:gd name="T30" fmla="*/ 37 w 37"/>
                  <a:gd name="T31" fmla="*/ 30 h 57"/>
                  <a:gd name="T32" fmla="*/ 36 w 37"/>
                  <a:gd name="T33" fmla="*/ 35 h 57"/>
                  <a:gd name="T34" fmla="*/ 36 w 37"/>
                  <a:gd name="T35" fmla="*/ 41 h 57"/>
                  <a:gd name="T36" fmla="*/ 34 w 37"/>
                  <a:gd name="T37" fmla="*/ 45 h 57"/>
                  <a:gd name="T38" fmla="*/ 32 w 37"/>
                  <a:gd name="T39" fmla="*/ 50 h 57"/>
                  <a:gd name="T40" fmla="*/ 29 w 37"/>
                  <a:gd name="T41" fmla="*/ 55 h 57"/>
                  <a:gd name="T42" fmla="*/ 23 w 37"/>
                  <a:gd name="T43" fmla="*/ 57 h 57"/>
                  <a:gd name="T44" fmla="*/ 18 w 37"/>
                  <a:gd name="T45" fmla="*/ 57 h 57"/>
                  <a:gd name="T46" fmla="*/ 14 w 37"/>
                  <a:gd name="T47" fmla="*/ 57 h 57"/>
                  <a:gd name="T48" fmla="*/ 9 w 37"/>
                  <a:gd name="T49" fmla="*/ 56 h 57"/>
                  <a:gd name="T50" fmla="*/ 5 w 37"/>
                  <a:gd name="T51" fmla="*/ 52 h 57"/>
                  <a:gd name="T52" fmla="*/ 1 w 37"/>
                  <a:gd name="T53" fmla="*/ 43 h 57"/>
                  <a:gd name="T54" fmla="*/ 0 w 37"/>
                  <a:gd name="T55" fmla="*/ 30 h 57"/>
                  <a:gd name="T56" fmla="*/ 8 w 37"/>
                  <a:gd name="T57" fmla="*/ 30 h 57"/>
                  <a:gd name="T58" fmla="*/ 8 w 37"/>
                  <a:gd name="T59" fmla="*/ 35 h 57"/>
                  <a:gd name="T60" fmla="*/ 8 w 37"/>
                  <a:gd name="T61" fmla="*/ 41 h 57"/>
                  <a:gd name="T62" fmla="*/ 9 w 37"/>
                  <a:gd name="T63" fmla="*/ 45 h 57"/>
                  <a:gd name="T64" fmla="*/ 11 w 37"/>
                  <a:gd name="T65" fmla="*/ 48 h 57"/>
                  <a:gd name="T66" fmla="*/ 12 w 37"/>
                  <a:gd name="T67" fmla="*/ 49 h 57"/>
                  <a:gd name="T68" fmla="*/ 15 w 37"/>
                  <a:gd name="T69" fmla="*/ 50 h 57"/>
                  <a:gd name="T70" fmla="*/ 18 w 37"/>
                  <a:gd name="T71" fmla="*/ 52 h 57"/>
                  <a:gd name="T72" fmla="*/ 22 w 37"/>
                  <a:gd name="T73" fmla="*/ 50 h 57"/>
                  <a:gd name="T74" fmla="*/ 23 w 37"/>
                  <a:gd name="T75" fmla="*/ 49 h 57"/>
                  <a:gd name="T76" fmla="*/ 26 w 37"/>
                  <a:gd name="T77" fmla="*/ 48 h 57"/>
                  <a:gd name="T78" fmla="*/ 27 w 37"/>
                  <a:gd name="T79" fmla="*/ 45 h 57"/>
                  <a:gd name="T80" fmla="*/ 29 w 37"/>
                  <a:gd name="T81" fmla="*/ 41 h 57"/>
                  <a:gd name="T82" fmla="*/ 29 w 37"/>
                  <a:gd name="T83" fmla="*/ 35 h 57"/>
                  <a:gd name="T84" fmla="*/ 29 w 37"/>
                  <a:gd name="T85" fmla="*/ 30 h 57"/>
                  <a:gd name="T86" fmla="*/ 29 w 37"/>
                  <a:gd name="T87" fmla="*/ 21 h 57"/>
                  <a:gd name="T88" fmla="*/ 27 w 37"/>
                  <a:gd name="T89" fmla="*/ 16 h 57"/>
                  <a:gd name="T90" fmla="*/ 26 w 37"/>
                  <a:gd name="T91" fmla="*/ 12 h 57"/>
                  <a:gd name="T92" fmla="*/ 25 w 37"/>
                  <a:gd name="T93" fmla="*/ 9 h 57"/>
                  <a:gd name="T94" fmla="*/ 22 w 37"/>
                  <a:gd name="T95" fmla="*/ 7 h 57"/>
                  <a:gd name="T96" fmla="*/ 18 w 37"/>
                  <a:gd name="T97" fmla="*/ 7 h 57"/>
                  <a:gd name="T98" fmla="*/ 14 w 37"/>
                  <a:gd name="T99" fmla="*/ 9 h 57"/>
                  <a:gd name="T100" fmla="*/ 11 w 37"/>
                  <a:gd name="T101" fmla="*/ 12 h 57"/>
                  <a:gd name="T102" fmla="*/ 9 w 37"/>
                  <a:gd name="T103" fmla="*/ 16 h 57"/>
                  <a:gd name="T104" fmla="*/ 8 w 37"/>
                  <a:gd name="T105" fmla="*/ 21 h 57"/>
                  <a:gd name="T106" fmla="*/ 8 w 37"/>
                  <a:gd name="T107" fmla="*/ 3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57">
                    <a:moveTo>
                      <a:pt x="0" y="30"/>
                    </a:moveTo>
                    <a:lnTo>
                      <a:pt x="0" y="23"/>
                    </a:lnTo>
                    <a:lnTo>
                      <a:pt x="1" y="18"/>
                    </a:lnTo>
                    <a:lnTo>
                      <a:pt x="2" y="13"/>
                    </a:lnTo>
                    <a:lnTo>
                      <a:pt x="5" y="7"/>
                    </a:lnTo>
                    <a:lnTo>
                      <a:pt x="8" y="5"/>
                    </a:lnTo>
                    <a:lnTo>
                      <a:pt x="12" y="2"/>
                    </a:lnTo>
                    <a:lnTo>
                      <a:pt x="18" y="0"/>
                    </a:lnTo>
                    <a:lnTo>
                      <a:pt x="23" y="2"/>
                    </a:lnTo>
                    <a:lnTo>
                      <a:pt x="26" y="3"/>
                    </a:lnTo>
                    <a:lnTo>
                      <a:pt x="30" y="5"/>
                    </a:lnTo>
                    <a:lnTo>
                      <a:pt x="32" y="7"/>
                    </a:lnTo>
                    <a:lnTo>
                      <a:pt x="34" y="12"/>
                    </a:lnTo>
                    <a:lnTo>
                      <a:pt x="36" y="16"/>
                    </a:lnTo>
                    <a:lnTo>
                      <a:pt x="36" y="23"/>
                    </a:lnTo>
                    <a:lnTo>
                      <a:pt x="37" y="30"/>
                    </a:lnTo>
                    <a:lnTo>
                      <a:pt x="36" y="35"/>
                    </a:lnTo>
                    <a:lnTo>
                      <a:pt x="36" y="41"/>
                    </a:lnTo>
                    <a:lnTo>
                      <a:pt x="34" y="45"/>
                    </a:lnTo>
                    <a:lnTo>
                      <a:pt x="32" y="50"/>
                    </a:lnTo>
                    <a:lnTo>
                      <a:pt x="29" y="55"/>
                    </a:lnTo>
                    <a:lnTo>
                      <a:pt x="23" y="57"/>
                    </a:lnTo>
                    <a:lnTo>
                      <a:pt x="18" y="57"/>
                    </a:lnTo>
                    <a:lnTo>
                      <a:pt x="14" y="57"/>
                    </a:lnTo>
                    <a:lnTo>
                      <a:pt x="9" y="56"/>
                    </a:lnTo>
                    <a:lnTo>
                      <a:pt x="5" y="52"/>
                    </a:lnTo>
                    <a:lnTo>
                      <a:pt x="1" y="43"/>
                    </a:lnTo>
                    <a:lnTo>
                      <a:pt x="0" y="30"/>
                    </a:lnTo>
                    <a:close/>
                    <a:moveTo>
                      <a:pt x="8" y="30"/>
                    </a:moveTo>
                    <a:lnTo>
                      <a:pt x="8" y="35"/>
                    </a:lnTo>
                    <a:lnTo>
                      <a:pt x="8" y="41"/>
                    </a:lnTo>
                    <a:lnTo>
                      <a:pt x="9" y="45"/>
                    </a:lnTo>
                    <a:lnTo>
                      <a:pt x="11" y="48"/>
                    </a:lnTo>
                    <a:lnTo>
                      <a:pt x="12" y="49"/>
                    </a:lnTo>
                    <a:lnTo>
                      <a:pt x="15" y="50"/>
                    </a:lnTo>
                    <a:lnTo>
                      <a:pt x="18" y="52"/>
                    </a:lnTo>
                    <a:lnTo>
                      <a:pt x="22" y="50"/>
                    </a:lnTo>
                    <a:lnTo>
                      <a:pt x="23" y="49"/>
                    </a:lnTo>
                    <a:lnTo>
                      <a:pt x="26" y="48"/>
                    </a:lnTo>
                    <a:lnTo>
                      <a:pt x="27" y="45"/>
                    </a:lnTo>
                    <a:lnTo>
                      <a:pt x="29" y="41"/>
                    </a:lnTo>
                    <a:lnTo>
                      <a:pt x="29" y="35"/>
                    </a:lnTo>
                    <a:lnTo>
                      <a:pt x="29" y="30"/>
                    </a:lnTo>
                    <a:lnTo>
                      <a:pt x="29" y="21"/>
                    </a:lnTo>
                    <a:lnTo>
                      <a:pt x="27" y="16"/>
                    </a:lnTo>
                    <a:lnTo>
                      <a:pt x="26" y="12"/>
                    </a:lnTo>
                    <a:lnTo>
                      <a:pt x="25" y="9"/>
                    </a:lnTo>
                    <a:lnTo>
                      <a:pt x="22" y="7"/>
                    </a:lnTo>
                    <a:lnTo>
                      <a:pt x="18" y="7"/>
                    </a:lnTo>
                    <a:lnTo>
                      <a:pt x="14" y="9"/>
                    </a:lnTo>
                    <a:lnTo>
                      <a:pt x="11" y="12"/>
                    </a:lnTo>
                    <a:lnTo>
                      <a:pt x="9" y="16"/>
                    </a:lnTo>
                    <a:lnTo>
                      <a:pt x="8" y="21"/>
                    </a:lnTo>
                    <a:lnTo>
                      <a:pt x="8" y="30"/>
                    </a:lnTo>
                    <a:close/>
                  </a:path>
                </a:pathLst>
              </a:custGeom>
              <a:solidFill>
                <a:srgbClr val="000000"/>
              </a:solidFill>
              <a:ln w="0">
                <a:solidFill>
                  <a:srgbClr val="000000"/>
                </a:solidFill>
                <a:prstDash val="solid"/>
                <a:round/>
                <a:headEnd/>
                <a:tailEnd/>
              </a:ln>
            </p:spPr>
            <p:txBody>
              <a:bodyPr/>
              <a:lstStyle/>
              <a:p>
                <a:endParaRPr lang="en-US"/>
              </a:p>
            </p:txBody>
          </p:sp>
          <p:sp>
            <p:nvSpPr>
              <p:cNvPr id="386280" name="Freeform 232"/>
              <p:cNvSpPr>
                <a:spLocks/>
              </p:cNvSpPr>
              <p:nvPr/>
            </p:nvSpPr>
            <p:spPr bwMode="auto">
              <a:xfrm>
                <a:off x="513" y="2445"/>
                <a:ext cx="36" cy="57"/>
              </a:xfrm>
              <a:custGeom>
                <a:avLst/>
                <a:gdLst>
                  <a:gd name="T0" fmla="*/ 36 w 36"/>
                  <a:gd name="T1" fmla="*/ 49 h 57"/>
                  <a:gd name="T2" fmla="*/ 36 w 36"/>
                  <a:gd name="T3" fmla="*/ 57 h 57"/>
                  <a:gd name="T4" fmla="*/ 0 w 36"/>
                  <a:gd name="T5" fmla="*/ 57 h 57"/>
                  <a:gd name="T6" fmla="*/ 0 w 36"/>
                  <a:gd name="T7" fmla="*/ 55 h 57"/>
                  <a:gd name="T8" fmla="*/ 0 w 36"/>
                  <a:gd name="T9" fmla="*/ 52 h 57"/>
                  <a:gd name="T10" fmla="*/ 1 w 36"/>
                  <a:gd name="T11" fmla="*/ 48 h 57"/>
                  <a:gd name="T12" fmla="*/ 4 w 36"/>
                  <a:gd name="T13" fmla="*/ 45 h 57"/>
                  <a:gd name="T14" fmla="*/ 8 w 36"/>
                  <a:gd name="T15" fmla="*/ 41 h 57"/>
                  <a:gd name="T16" fmla="*/ 12 w 36"/>
                  <a:gd name="T17" fmla="*/ 37 h 57"/>
                  <a:gd name="T18" fmla="*/ 18 w 36"/>
                  <a:gd name="T19" fmla="*/ 31 h 57"/>
                  <a:gd name="T20" fmla="*/ 22 w 36"/>
                  <a:gd name="T21" fmla="*/ 27 h 57"/>
                  <a:gd name="T22" fmla="*/ 25 w 36"/>
                  <a:gd name="T23" fmla="*/ 24 h 57"/>
                  <a:gd name="T24" fmla="*/ 27 w 36"/>
                  <a:gd name="T25" fmla="*/ 20 h 57"/>
                  <a:gd name="T26" fmla="*/ 27 w 36"/>
                  <a:gd name="T27" fmla="*/ 17 h 57"/>
                  <a:gd name="T28" fmla="*/ 27 w 36"/>
                  <a:gd name="T29" fmla="*/ 13 h 57"/>
                  <a:gd name="T30" fmla="*/ 25 w 36"/>
                  <a:gd name="T31" fmla="*/ 10 h 57"/>
                  <a:gd name="T32" fmla="*/ 22 w 36"/>
                  <a:gd name="T33" fmla="*/ 9 h 57"/>
                  <a:gd name="T34" fmla="*/ 18 w 36"/>
                  <a:gd name="T35" fmla="*/ 7 h 57"/>
                  <a:gd name="T36" fmla="*/ 14 w 36"/>
                  <a:gd name="T37" fmla="*/ 9 h 57"/>
                  <a:gd name="T38" fmla="*/ 11 w 36"/>
                  <a:gd name="T39" fmla="*/ 10 h 57"/>
                  <a:gd name="T40" fmla="*/ 8 w 36"/>
                  <a:gd name="T41" fmla="*/ 13 h 57"/>
                  <a:gd name="T42" fmla="*/ 8 w 36"/>
                  <a:gd name="T43" fmla="*/ 17 h 57"/>
                  <a:gd name="T44" fmla="*/ 0 w 36"/>
                  <a:gd name="T45" fmla="*/ 17 h 57"/>
                  <a:gd name="T46" fmla="*/ 1 w 36"/>
                  <a:gd name="T47" fmla="*/ 12 h 57"/>
                  <a:gd name="T48" fmla="*/ 2 w 36"/>
                  <a:gd name="T49" fmla="*/ 7 h 57"/>
                  <a:gd name="T50" fmla="*/ 5 w 36"/>
                  <a:gd name="T51" fmla="*/ 5 h 57"/>
                  <a:gd name="T52" fmla="*/ 9 w 36"/>
                  <a:gd name="T53" fmla="*/ 3 h 57"/>
                  <a:gd name="T54" fmla="*/ 14 w 36"/>
                  <a:gd name="T55" fmla="*/ 2 h 57"/>
                  <a:gd name="T56" fmla="*/ 18 w 36"/>
                  <a:gd name="T57" fmla="*/ 0 h 57"/>
                  <a:gd name="T58" fmla="*/ 23 w 36"/>
                  <a:gd name="T59" fmla="*/ 2 h 57"/>
                  <a:gd name="T60" fmla="*/ 27 w 36"/>
                  <a:gd name="T61" fmla="*/ 3 h 57"/>
                  <a:gd name="T62" fmla="*/ 30 w 36"/>
                  <a:gd name="T63" fmla="*/ 6 h 57"/>
                  <a:gd name="T64" fmla="*/ 33 w 36"/>
                  <a:gd name="T65" fmla="*/ 9 h 57"/>
                  <a:gd name="T66" fmla="*/ 34 w 36"/>
                  <a:gd name="T67" fmla="*/ 13 h 57"/>
                  <a:gd name="T68" fmla="*/ 34 w 36"/>
                  <a:gd name="T69" fmla="*/ 17 h 57"/>
                  <a:gd name="T70" fmla="*/ 34 w 36"/>
                  <a:gd name="T71" fmla="*/ 20 h 57"/>
                  <a:gd name="T72" fmla="*/ 33 w 36"/>
                  <a:gd name="T73" fmla="*/ 23 h 57"/>
                  <a:gd name="T74" fmla="*/ 32 w 36"/>
                  <a:gd name="T75" fmla="*/ 27 h 57"/>
                  <a:gd name="T76" fmla="*/ 29 w 36"/>
                  <a:gd name="T77" fmla="*/ 30 h 57"/>
                  <a:gd name="T78" fmla="*/ 27 w 36"/>
                  <a:gd name="T79" fmla="*/ 32 h 57"/>
                  <a:gd name="T80" fmla="*/ 23 w 36"/>
                  <a:gd name="T81" fmla="*/ 35 h 57"/>
                  <a:gd name="T82" fmla="*/ 19 w 36"/>
                  <a:gd name="T83" fmla="*/ 39 h 57"/>
                  <a:gd name="T84" fmla="*/ 16 w 36"/>
                  <a:gd name="T85" fmla="*/ 42 h 57"/>
                  <a:gd name="T86" fmla="*/ 14 w 36"/>
                  <a:gd name="T87" fmla="*/ 45 h 57"/>
                  <a:gd name="T88" fmla="*/ 12 w 36"/>
                  <a:gd name="T89" fmla="*/ 46 h 57"/>
                  <a:gd name="T90" fmla="*/ 9 w 36"/>
                  <a:gd name="T91" fmla="*/ 48 h 57"/>
                  <a:gd name="T92" fmla="*/ 8 w 36"/>
                  <a:gd name="T93" fmla="*/ 49 h 57"/>
                  <a:gd name="T94" fmla="*/ 36 w 36"/>
                  <a:gd name="T95"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57">
                    <a:moveTo>
                      <a:pt x="36" y="49"/>
                    </a:moveTo>
                    <a:lnTo>
                      <a:pt x="36" y="57"/>
                    </a:lnTo>
                    <a:lnTo>
                      <a:pt x="0" y="57"/>
                    </a:lnTo>
                    <a:lnTo>
                      <a:pt x="0" y="55"/>
                    </a:lnTo>
                    <a:lnTo>
                      <a:pt x="0" y="52"/>
                    </a:lnTo>
                    <a:lnTo>
                      <a:pt x="1" y="48"/>
                    </a:lnTo>
                    <a:lnTo>
                      <a:pt x="4" y="45"/>
                    </a:lnTo>
                    <a:lnTo>
                      <a:pt x="8" y="41"/>
                    </a:lnTo>
                    <a:lnTo>
                      <a:pt x="12" y="37"/>
                    </a:lnTo>
                    <a:lnTo>
                      <a:pt x="18" y="31"/>
                    </a:lnTo>
                    <a:lnTo>
                      <a:pt x="22" y="27"/>
                    </a:lnTo>
                    <a:lnTo>
                      <a:pt x="25" y="24"/>
                    </a:lnTo>
                    <a:lnTo>
                      <a:pt x="27" y="20"/>
                    </a:lnTo>
                    <a:lnTo>
                      <a:pt x="27" y="17"/>
                    </a:lnTo>
                    <a:lnTo>
                      <a:pt x="27" y="13"/>
                    </a:lnTo>
                    <a:lnTo>
                      <a:pt x="25" y="10"/>
                    </a:lnTo>
                    <a:lnTo>
                      <a:pt x="22" y="9"/>
                    </a:lnTo>
                    <a:lnTo>
                      <a:pt x="18" y="7"/>
                    </a:lnTo>
                    <a:lnTo>
                      <a:pt x="14" y="9"/>
                    </a:lnTo>
                    <a:lnTo>
                      <a:pt x="11" y="10"/>
                    </a:lnTo>
                    <a:lnTo>
                      <a:pt x="8" y="13"/>
                    </a:lnTo>
                    <a:lnTo>
                      <a:pt x="8" y="17"/>
                    </a:lnTo>
                    <a:lnTo>
                      <a:pt x="0" y="17"/>
                    </a:lnTo>
                    <a:lnTo>
                      <a:pt x="1" y="12"/>
                    </a:lnTo>
                    <a:lnTo>
                      <a:pt x="2" y="7"/>
                    </a:lnTo>
                    <a:lnTo>
                      <a:pt x="5" y="5"/>
                    </a:lnTo>
                    <a:lnTo>
                      <a:pt x="9" y="3"/>
                    </a:lnTo>
                    <a:lnTo>
                      <a:pt x="14" y="2"/>
                    </a:lnTo>
                    <a:lnTo>
                      <a:pt x="18" y="0"/>
                    </a:lnTo>
                    <a:lnTo>
                      <a:pt x="23" y="2"/>
                    </a:lnTo>
                    <a:lnTo>
                      <a:pt x="27" y="3"/>
                    </a:lnTo>
                    <a:lnTo>
                      <a:pt x="30" y="6"/>
                    </a:lnTo>
                    <a:lnTo>
                      <a:pt x="33" y="9"/>
                    </a:lnTo>
                    <a:lnTo>
                      <a:pt x="34" y="13"/>
                    </a:lnTo>
                    <a:lnTo>
                      <a:pt x="34" y="17"/>
                    </a:lnTo>
                    <a:lnTo>
                      <a:pt x="34" y="20"/>
                    </a:lnTo>
                    <a:lnTo>
                      <a:pt x="33" y="23"/>
                    </a:lnTo>
                    <a:lnTo>
                      <a:pt x="32" y="27"/>
                    </a:lnTo>
                    <a:lnTo>
                      <a:pt x="29" y="30"/>
                    </a:lnTo>
                    <a:lnTo>
                      <a:pt x="27" y="32"/>
                    </a:lnTo>
                    <a:lnTo>
                      <a:pt x="23" y="35"/>
                    </a:lnTo>
                    <a:lnTo>
                      <a:pt x="19" y="39"/>
                    </a:lnTo>
                    <a:lnTo>
                      <a:pt x="16" y="42"/>
                    </a:lnTo>
                    <a:lnTo>
                      <a:pt x="14" y="45"/>
                    </a:lnTo>
                    <a:lnTo>
                      <a:pt x="12" y="46"/>
                    </a:lnTo>
                    <a:lnTo>
                      <a:pt x="9" y="48"/>
                    </a:lnTo>
                    <a:lnTo>
                      <a:pt x="8" y="49"/>
                    </a:lnTo>
                    <a:lnTo>
                      <a:pt x="36" y="49"/>
                    </a:lnTo>
                    <a:close/>
                  </a:path>
                </a:pathLst>
              </a:custGeom>
              <a:solidFill>
                <a:srgbClr val="000000"/>
              </a:solidFill>
              <a:ln w="0">
                <a:solidFill>
                  <a:srgbClr val="000000"/>
                </a:solidFill>
                <a:prstDash val="solid"/>
                <a:round/>
                <a:headEnd/>
                <a:tailEnd/>
              </a:ln>
            </p:spPr>
            <p:txBody>
              <a:bodyPr/>
              <a:lstStyle/>
              <a:p>
                <a:endParaRPr lang="en-US"/>
              </a:p>
            </p:txBody>
          </p:sp>
          <p:sp>
            <p:nvSpPr>
              <p:cNvPr id="386281" name="Line 233"/>
              <p:cNvSpPr>
                <a:spLocks noChangeShapeType="1"/>
              </p:cNvSpPr>
              <p:nvPr/>
            </p:nvSpPr>
            <p:spPr bwMode="auto">
              <a:xfrm>
                <a:off x="570" y="2194"/>
                <a:ext cx="23"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82" name="Freeform 234"/>
              <p:cNvSpPr>
                <a:spLocks noEditPoints="1"/>
              </p:cNvSpPr>
              <p:nvPr/>
            </p:nvSpPr>
            <p:spPr bwMode="auto">
              <a:xfrm>
                <a:off x="361" y="2166"/>
                <a:ext cx="38" cy="57"/>
              </a:xfrm>
              <a:custGeom>
                <a:avLst/>
                <a:gdLst>
                  <a:gd name="T0" fmla="*/ 0 w 38"/>
                  <a:gd name="T1" fmla="*/ 30 h 57"/>
                  <a:gd name="T2" fmla="*/ 0 w 38"/>
                  <a:gd name="T3" fmla="*/ 23 h 57"/>
                  <a:gd name="T4" fmla="*/ 2 w 38"/>
                  <a:gd name="T5" fmla="*/ 19 h 57"/>
                  <a:gd name="T6" fmla="*/ 3 w 38"/>
                  <a:gd name="T7" fmla="*/ 13 h 57"/>
                  <a:gd name="T8" fmla="*/ 6 w 38"/>
                  <a:gd name="T9" fmla="*/ 7 h 57"/>
                  <a:gd name="T10" fmla="*/ 9 w 38"/>
                  <a:gd name="T11" fmla="*/ 5 h 57"/>
                  <a:gd name="T12" fmla="*/ 13 w 38"/>
                  <a:gd name="T13" fmla="*/ 2 h 57"/>
                  <a:gd name="T14" fmla="*/ 18 w 38"/>
                  <a:gd name="T15" fmla="*/ 0 h 57"/>
                  <a:gd name="T16" fmla="*/ 24 w 38"/>
                  <a:gd name="T17" fmla="*/ 2 h 57"/>
                  <a:gd name="T18" fmla="*/ 27 w 38"/>
                  <a:gd name="T19" fmla="*/ 3 h 57"/>
                  <a:gd name="T20" fmla="*/ 31 w 38"/>
                  <a:gd name="T21" fmla="*/ 5 h 57"/>
                  <a:gd name="T22" fmla="*/ 32 w 38"/>
                  <a:gd name="T23" fmla="*/ 7 h 57"/>
                  <a:gd name="T24" fmla="*/ 35 w 38"/>
                  <a:gd name="T25" fmla="*/ 12 h 57"/>
                  <a:gd name="T26" fmla="*/ 37 w 38"/>
                  <a:gd name="T27" fmla="*/ 16 h 57"/>
                  <a:gd name="T28" fmla="*/ 37 w 38"/>
                  <a:gd name="T29" fmla="*/ 23 h 57"/>
                  <a:gd name="T30" fmla="*/ 38 w 38"/>
                  <a:gd name="T31" fmla="*/ 30 h 57"/>
                  <a:gd name="T32" fmla="*/ 37 w 38"/>
                  <a:gd name="T33" fmla="*/ 35 h 57"/>
                  <a:gd name="T34" fmla="*/ 37 w 38"/>
                  <a:gd name="T35" fmla="*/ 41 h 57"/>
                  <a:gd name="T36" fmla="*/ 35 w 38"/>
                  <a:gd name="T37" fmla="*/ 45 h 57"/>
                  <a:gd name="T38" fmla="*/ 32 w 38"/>
                  <a:gd name="T39" fmla="*/ 50 h 57"/>
                  <a:gd name="T40" fmla="*/ 30 w 38"/>
                  <a:gd name="T41" fmla="*/ 55 h 57"/>
                  <a:gd name="T42" fmla="*/ 24 w 38"/>
                  <a:gd name="T43" fmla="*/ 57 h 57"/>
                  <a:gd name="T44" fmla="*/ 18 w 38"/>
                  <a:gd name="T45" fmla="*/ 57 h 57"/>
                  <a:gd name="T46" fmla="*/ 14 w 38"/>
                  <a:gd name="T47" fmla="*/ 57 h 57"/>
                  <a:gd name="T48" fmla="*/ 10 w 38"/>
                  <a:gd name="T49" fmla="*/ 56 h 57"/>
                  <a:gd name="T50" fmla="*/ 6 w 38"/>
                  <a:gd name="T51" fmla="*/ 52 h 57"/>
                  <a:gd name="T52" fmla="*/ 2 w 38"/>
                  <a:gd name="T53" fmla="*/ 43 h 57"/>
                  <a:gd name="T54" fmla="*/ 0 w 38"/>
                  <a:gd name="T55" fmla="*/ 30 h 57"/>
                  <a:gd name="T56" fmla="*/ 9 w 38"/>
                  <a:gd name="T57" fmla="*/ 30 h 57"/>
                  <a:gd name="T58" fmla="*/ 9 w 38"/>
                  <a:gd name="T59" fmla="*/ 35 h 57"/>
                  <a:gd name="T60" fmla="*/ 9 w 38"/>
                  <a:gd name="T61" fmla="*/ 41 h 57"/>
                  <a:gd name="T62" fmla="*/ 10 w 38"/>
                  <a:gd name="T63" fmla="*/ 45 h 57"/>
                  <a:gd name="T64" fmla="*/ 12 w 38"/>
                  <a:gd name="T65" fmla="*/ 48 h 57"/>
                  <a:gd name="T66" fmla="*/ 13 w 38"/>
                  <a:gd name="T67" fmla="*/ 49 h 57"/>
                  <a:gd name="T68" fmla="*/ 16 w 38"/>
                  <a:gd name="T69" fmla="*/ 50 h 57"/>
                  <a:gd name="T70" fmla="*/ 18 w 38"/>
                  <a:gd name="T71" fmla="*/ 52 h 57"/>
                  <a:gd name="T72" fmla="*/ 23 w 38"/>
                  <a:gd name="T73" fmla="*/ 50 h 57"/>
                  <a:gd name="T74" fmla="*/ 24 w 38"/>
                  <a:gd name="T75" fmla="*/ 49 h 57"/>
                  <a:gd name="T76" fmla="*/ 27 w 38"/>
                  <a:gd name="T77" fmla="*/ 48 h 57"/>
                  <a:gd name="T78" fmla="*/ 28 w 38"/>
                  <a:gd name="T79" fmla="*/ 45 h 57"/>
                  <a:gd name="T80" fmla="*/ 30 w 38"/>
                  <a:gd name="T81" fmla="*/ 41 h 57"/>
                  <a:gd name="T82" fmla="*/ 30 w 38"/>
                  <a:gd name="T83" fmla="*/ 35 h 57"/>
                  <a:gd name="T84" fmla="*/ 30 w 38"/>
                  <a:gd name="T85" fmla="*/ 30 h 57"/>
                  <a:gd name="T86" fmla="*/ 30 w 38"/>
                  <a:gd name="T87" fmla="*/ 21 h 57"/>
                  <a:gd name="T88" fmla="*/ 28 w 38"/>
                  <a:gd name="T89" fmla="*/ 16 h 57"/>
                  <a:gd name="T90" fmla="*/ 27 w 38"/>
                  <a:gd name="T91" fmla="*/ 12 h 57"/>
                  <a:gd name="T92" fmla="*/ 25 w 38"/>
                  <a:gd name="T93" fmla="*/ 9 h 57"/>
                  <a:gd name="T94" fmla="*/ 23 w 38"/>
                  <a:gd name="T95" fmla="*/ 7 h 57"/>
                  <a:gd name="T96" fmla="*/ 18 w 38"/>
                  <a:gd name="T97" fmla="*/ 7 h 57"/>
                  <a:gd name="T98" fmla="*/ 14 w 38"/>
                  <a:gd name="T99" fmla="*/ 9 h 57"/>
                  <a:gd name="T100" fmla="*/ 12 w 38"/>
                  <a:gd name="T101" fmla="*/ 12 h 57"/>
                  <a:gd name="T102" fmla="*/ 10 w 38"/>
                  <a:gd name="T103" fmla="*/ 16 h 57"/>
                  <a:gd name="T104" fmla="*/ 9 w 38"/>
                  <a:gd name="T105" fmla="*/ 21 h 57"/>
                  <a:gd name="T106" fmla="*/ 9 w 38"/>
                  <a:gd name="T107" fmla="*/ 3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57">
                    <a:moveTo>
                      <a:pt x="0" y="30"/>
                    </a:moveTo>
                    <a:lnTo>
                      <a:pt x="0" y="23"/>
                    </a:lnTo>
                    <a:lnTo>
                      <a:pt x="2" y="19"/>
                    </a:lnTo>
                    <a:lnTo>
                      <a:pt x="3" y="13"/>
                    </a:lnTo>
                    <a:lnTo>
                      <a:pt x="6" y="7"/>
                    </a:lnTo>
                    <a:lnTo>
                      <a:pt x="9" y="5"/>
                    </a:lnTo>
                    <a:lnTo>
                      <a:pt x="13" y="2"/>
                    </a:lnTo>
                    <a:lnTo>
                      <a:pt x="18" y="0"/>
                    </a:lnTo>
                    <a:lnTo>
                      <a:pt x="24" y="2"/>
                    </a:lnTo>
                    <a:lnTo>
                      <a:pt x="27" y="3"/>
                    </a:lnTo>
                    <a:lnTo>
                      <a:pt x="31" y="5"/>
                    </a:lnTo>
                    <a:lnTo>
                      <a:pt x="32" y="7"/>
                    </a:lnTo>
                    <a:lnTo>
                      <a:pt x="35" y="12"/>
                    </a:lnTo>
                    <a:lnTo>
                      <a:pt x="37" y="16"/>
                    </a:lnTo>
                    <a:lnTo>
                      <a:pt x="37" y="23"/>
                    </a:lnTo>
                    <a:lnTo>
                      <a:pt x="38" y="30"/>
                    </a:lnTo>
                    <a:lnTo>
                      <a:pt x="37" y="35"/>
                    </a:lnTo>
                    <a:lnTo>
                      <a:pt x="37" y="41"/>
                    </a:lnTo>
                    <a:lnTo>
                      <a:pt x="35" y="45"/>
                    </a:lnTo>
                    <a:lnTo>
                      <a:pt x="32" y="50"/>
                    </a:lnTo>
                    <a:lnTo>
                      <a:pt x="30" y="55"/>
                    </a:lnTo>
                    <a:lnTo>
                      <a:pt x="24" y="57"/>
                    </a:lnTo>
                    <a:lnTo>
                      <a:pt x="18" y="57"/>
                    </a:lnTo>
                    <a:lnTo>
                      <a:pt x="14" y="57"/>
                    </a:lnTo>
                    <a:lnTo>
                      <a:pt x="10" y="56"/>
                    </a:lnTo>
                    <a:lnTo>
                      <a:pt x="6" y="52"/>
                    </a:lnTo>
                    <a:lnTo>
                      <a:pt x="2" y="43"/>
                    </a:lnTo>
                    <a:lnTo>
                      <a:pt x="0" y="30"/>
                    </a:lnTo>
                    <a:close/>
                    <a:moveTo>
                      <a:pt x="9" y="30"/>
                    </a:moveTo>
                    <a:lnTo>
                      <a:pt x="9" y="35"/>
                    </a:lnTo>
                    <a:lnTo>
                      <a:pt x="9" y="41"/>
                    </a:lnTo>
                    <a:lnTo>
                      <a:pt x="10" y="45"/>
                    </a:lnTo>
                    <a:lnTo>
                      <a:pt x="12" y="48"/>
                    </a:lnTo>
                    <a:lnTo>
                      <a:pt x="13" y="49"/>
                    </a:lnTo>
                    <a:lnTo>
                      <a:pt x="16" y="50"/>
                    </a:lnTo>
                    <a:lnTo>
                      <a:pt x="18" y="52"/>
                    </a:lnTo>
                    <a:lnTo>
                      <a:pt x="23" y="50"/>
                    </a:lnTo>
                    <a:lnTo>
                      <a:pt x="24" y="49"/>
                    </a:lnTo>
                    <a:lnTo>
                      <a:pt x="27" y="48"/>
                    </a:lnTo>
                    <a:lnTo>
                      <a:pt x="28" y="45"/>
                    </a:lnTo>
                    <a:lnTo>
                      <a:pt x="30" y="41"/>
                    </a:lnTo>
                    <a:lnTo>
                      <a:pt x="30" y="35"/>
                    </a:lnTo>
                    <a:lnTo>
                      <a:pt x="30" y="30"/>
                    </a:lnTo>
                    <a:lnTo>
                      <a:pt x="30" y="21"/>
                    </a:lnTo>
                    <a:lnTo>
                      <a:pt x="28" y="16"/>
                    </a:lnTo>
                    <a:lnTo>
                      <a:pt x="27" y="12"/>
                    </a:lnTo>
                    <a:lnTo>
                      <a:pt x="25" y="9"/>
                    </a:lnTo>
                    <a:lnTo>
                      <a:pt x="23" y="7"/>
                    </a:lnTo>
                    <a:lnTo>
                      <a:pt x="18" y="7"/>
                    </a:lnTo>
                    <a:lnTo>
                      <a:pt x="14" y="9"/>
                    </a:lnTo>
                    <a:lnTo>
                      <a:pt x="12" y="12"/>
                    </a:lnTo>
                    <a:lnTo>
                      <a:pt x="10" y="16"/>
                    </a:lnTo>
                    <a:lnTo>
                      <a:pt x="9" y="21"/>
                    </a:lnTo>
                    <a:lnTo>
                      <a:pt x="9" y="30"/>
                    </a:lnTo>
                    <a:close/>
                  </a:path>
                </a:pathLst>
              </a:custGeom>
              <a:solidFill>
                <a:srgbClr val="000000"/>
              </a:solidFill>
              <a:ln w="0">
                <a:solidFill>
                  <a:srgbClr val="000000"/>
                </a:solidFill>
                <a:prstDash val="solid"/>
                <a:round/>
                <a:headEnd/>
                <a:tailEnd/>
              </a:ln>
            </p:spPr>
            <p:txBody>
              <a:bodyPr/>
              <a:lstStyle/>
              <a:p>
                <a:endParaRPr lang="en-US"/>
              </a:p>
            </p:txBody>
          </p:sp>
          <p:sp>
            <p:nvSpPr>
              <p:cNvPr id="386283" name="Rectangle 235"/>
              <p:cNvSpPr>
                <a:spLocks noChangeArrowheads="1"/>
              </p:cNvSpPr>
              <p:nvPr/>
            </p:nvSpPr>
            <p:spPr bwMode="auto">
              <a:xfrm>
                <a:off x="409" y="2215"/>
                <a:ext cx="7" cy="8"/>
              </a:xfrm>
              <a:prstGeom prst="rect">
                <a:avLst/>
              </a:prstGeom>
              <a:solidFill>
                <a:srgbClr val="000000"/>
              </a:solidFill>
              <a:ln w="0">
                <a:solidFill>
                  <a:srgbClr val="000000"/>
                </a:solidFill>
                <a:miter lim="800000"/>
                <a:headEnd/>
                <a:tailEnd/>
              </a:ln>
            </p:spPr>
            <p:txBody>
              <a:bodyPr/>
              <a:lstStyle/>
              <a:p>
                <a:endParaRPr lang="en-US"/>
              </a:p>
            </p:txBody>
          </p:sp>
          <p:sp>
            <p:nvSpPr>
              <p:cNvPr id="386284" name="Freeform 236"/>
              <p:cNvSpPr>
                <a:spLocks noEditPoints="1"/>
              </p:cNvSpPr>
              <p:nvPr/>
            </p:nvSpPr>
            <p:spPr bwMode="auto">
              <a:xfrm>
                <a:off x="427" y="2166"/>
                <a:ext cx="36" cy="57"/>
              </a:xfrm>
              <a:custGeom>
                <a:avLst/>
                <a:gdLst>
                  <a:gd name="T0" fmla="*/ 0 w 36"/>
                  <a:gd name="T1" fmla="*/ 30 h 57"/>
                  <a:gd name="T2" fmla="*/ 0 w 36"/>
                  <a:gd name="T3" fmla="*/ 23 h 57"/>
                  <a:gd name="T4" fmla="*/ 1 w 36"/>
                  <a:gd name="T5" fmla="*/ 19 h 57"/>
                  <a:gd name="T6" fmla="*/ 1 w 36"/>
                  <a:gd name="T7" fmla="*/ 13 h 57"/>
                  <a:gd name="T8" fmla="*/ 4 w 36"/>
                  <a:gd name="T9" fmla="*/ 7 h 57"/>
                  <a:gd name="T10" fmla="*/ 8 w 36"/>
                  <a:gd name="T11" fmla="*/ 5 h 57"/>
                  <a:gd name="T12" fmla="*/ 12 w 36"/>
                  <a:gd name="T13" fmla="*/ 2 h 57"/>
                  <a:gd name="T14" fmla="*/ 18 w 36"/>
                  <a:gd name="T15" fmla="*/ 0 h 57"/>
                  <a:gd name="T16" fmla="*/ 22 w 36"/>
                  <a:gd name="T17" fmla="*/ 2 h 57"/>
                  <a:gd name="T18" fmla="*/ 26 w 36"/>
                  <a:gd name="T19" fmla="*/ 3 h 57"/>
                  <a:gd name="T20" fmla="*/ 29 w 36"/>
                  <a:gd name="T21" fmla="*/ 5 h 57"/>
                  <a:gd name="T22" fmla="*/ 32 w 36"/>
                  <a:gd name="T23" fmla="*/ 7 h 57"/>
                  <a:gd name="T24" fmla="*/ 33 w 36"/>
                  <a:gd name="T25" fmla="*/ 12 h 57"/>
                  <a:gd name="T26" fmla="*/ 34 w 36"/>
                  <a:gd name="T27" fmla="*/ 16 h 57"/>
                  <a:gd name="T28" fmla="*/ 36 w 36"/>
                  <a:gd name="T29" fmla="*/ 23 h 57"/>
                  <a:gd name="T30" fmla="*/ 36 w 36"/>
                  <a:gd name="T31" fmla="*/ 30 h 57"/>
                  <a:gd name="T32" fmla="*/ 36 w 36"/>
                  <a:gd name="T33" fmla="*/ 35 h 57"/>
                  <a:gd name="T34" fmla="*/ 36 w 36"/>
                  <a:gd name="T35" fmla="*/ 41 h 57"/>
                  <a:gd name="T36" fmla="*/ 34 w 36"/>
                  <a:gd name="T37" fmla="*/ 45 h 57"/>
                  <a:gd name="T38" fmla="*/ 32 w 36"/>
                  <a:gd name="T39" fmla="*/ 50 h 57"/>
                  <a:gd name="T40" fmla="*/ 27 w 36"/>
                  <a:gd name="T41" fmla="*/ 55 h 57"/>
                  <a:gd name="T42" fmla="*/ 23 w 36"/>
                  <a:gd name="T43" fmla="*/ 57 h 57"/>
                  <a:gd name="T44" fmla="*/ 18 w 36"/>
                  <a:gd name="T45" fmla="*/ 57 h 57"/>
                  <a:gd name="T46" fmla="*/ 14 w 36"/>
                  <a:gd name="T47" fmla="*/ 57 h 57"/>
                  <a:gd name="T48" fmla="*/ 8 w 36"/>
                  <a:gd name="T49" fmla="*/ 56 h 57"/>
                  <a:gd name="T50" fmla="*/ 5 w 36"/>
                  <a:gd name="T51" fmla="*/ 52 h 57"/>
                  <a:gd name="T52" fmla="*/ 1 w 36"/>
                  <a:gd name="T53" fmla="*/ 43 h 57"/>
                  <a:gd name="T54" fmla="*/ 0 w 36"/>
                  <a:gd name="T55" fmla="*/ 30 h 57"/>
                  <a:gd name="T56" fmla="*/ 7 w 36"/>
                  <a:gd name="T57" fmla="*/ 30 h 57"/>
                  <a:gd name="T58" fmla="*/ 7 w 36"/>
                  <a:gd name="T59" fmla="*/ 35 h 57"/>
                  <a:gd name="T60" fmla="*/ 8 w 36"/>
                  <a:gd name="T61" fmla="*/ 41 h 57"/>
                  <a:gd name="T62" fmla="*/ 9 w 36"/>
                  <a:gd name="T63" fmla="*/ 45 h 57"/>
                  <a:gd name="T64" fmla="*/ 11 w 36"/>
                  <a:gd name="T65" fmla="*/ 48 h 57"/>
                  <a:gd name="T66" fmla="*/ 12 w 36"/>
                  <a:gd name="T67" fmla="*/ 49 h 57"/>
                  <a:gd name="T68" fmla="*/ 15 w 36"/>
                  <a:gd name="T69" fmla="*/ 50 h 57"/>
                  <a:gd name="T70" fmla="*/ 18 w 36"/>
                  <a:gd name="T71" fmla="*/ 52 h 57"/>
                  <a:gd name="T72" fmla="*/ 20 w 36"/>
                  <a:gd name="T73" fmla="*/ 50 h 57"/>
                  <a:gd name="T74" fmla="*/ 23 w 36"/>
                  <a:gd name="T75" fmla="*/ 49 h 57"/>
                  <a:gd name="T76" fmla="*/ 26 w 36"/>
                  <a:gd name="T77" fmla="*/ 48 h 57"/>
                  <a:gd name="T78" fmla="*/ 27 w 36"/>
                  <a:gd name="T79" fmla="*/ 45 h 57"/>
                  <a:gd name="T80" fmla="*/ 27 w 36"/>
                  <a:gd name="T81" fmla="*/ 41 h 57"/>
                  <a:gd name="T82" fmla="*/ 29 w 36"/>
                  <a:gd name="T83" fmla="*/ 35 h 57"/>
                  <a:gd name="T84" fmla="*/ 29 w 36"/>
                  <a:gd name="T85" fmla="*/ 30 h 57"/>
                  <a:gd name="T86" fmla="*/ 29 w 36"/>
                  <a:gd name="T87" fmla="*/ 21 h 57"/>
                  <a:gd name="T88" fmla="*/ 27 w 36"/>
                  <a:gd name="T89" fmla="*/ 16 h 57"/>
                  <a:gd name="T90" fmla="*/ 26 w 36"/>
                  <a:gd name="T91" fmla="*/ 12 h 57"/>
                  <a:gd name="T92" fmla="*/ 23 w 36"/>
                  <a:gd name="T93" fmla="*/ 9 h 57"/>
                  <a:gd name="T94" fmla="*/ 20 w 36"/>
                  <a:gd name="T95" fmla="*/ 7 h 57"/>
                  <a:gd name="T96" fmla="*/ 18 w 36"/>
                  <a:gd name="T97" fmla="*/ 7 h 57"/>
                  <a:gd name="T98" fmla="*/ 14 w 36"/>
                  <a:gd name="T99" fmla="*/ 9 h 57"/>
                  <a:gd name="T100" fmla="*/ 11 w 36"/>
                  <a:gd name="T101" fmla="*/ 12 h 57"/>
                  <a:gd name="T102" fmla="*/ 8 w 36"/>
                  <a:gd name="T103" fmla="*/ 16 h 57"/>
                  <a:gd name="T104" fmla="*/ 8 w 36"/>
                  <a:gd name="T105" fmla="*/ 21 h 57"/>
                  <a:gd name="T106" fmla="*/ 7 w 36"/>
                  <a:gd name="T107" fmla="*/ 3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7">
                    <a:moveTo>
                      <a:pt x="0" y="30"/>
                    </a:moveTo>
                    <a:lnTo>
                      <a:pt x="0" y="23"/>
                    </a:lnTo>
                    <a:lnTo>
                      <a:pt x="1" y="19"/>
                    </a:lnTo>
                    <a:lnTo>
                      <a:pt x="1" y="13"/>
                    </a:lnTo>
                    <a:lnTo>
                      <a:pt x="4" y="7"/>
                    </a:lnTo>
                    <a:lnTo>
                      <a:pt x="8" y="5"/>
                    </a:lnTo>
                    <a:lnTo>
                      <a:pt x="12" y="2"/>
                    </a:lnTo>
                    <a:lnTo>
                      <a:pt x="18" y="0"/>
                    </a:lnTo>
                    <a:lnTo>
                      <a:pt x="22" y="2"/>
                    </a:lnTo>
                    <a:lnTo>
                      <a:pt x="26" y="3"/>
                    </a:lnTo>
                    <a:lnTo>
                      <a:pt x="29" y="5"/>
                    </a:lnTo>
                    <a:lnTo>
                      <a:pt x="32" y="7"/>
                    </a:lnTo>
                    <a:lnTo>
                      <a:pt x="33" y="12"/>
                    </a:lnTo>
                    <a:lnTo>
                      <a:pt x="34" y="16"/>
                    </a:lnTo>
                    <a:lnTo>
                      <a:pt x="36" y="23"/>
                    </a:lnTo>
                    <a:lnTo>
                      <a:pt x="36" y="30"/>
                    </a:lnTo>
                    <a:lnTo>
                      <a:pt x="36" y="35"/>
                    </a:lnTo>
                    <a:lnTo>
                      <a:pt x="36" y="41"/>
                    </a:lnTo>
                    <a:lnTo>
                      <a:pt x="34" y="45"/>
                    </a:lnTo>
                    <a:lnTo>
                      <a:pt x="32" y="50"/>
                    </a:lnTo>
                    <a:lnTo>
                      <a:pt x="27" y="55"/>
                    </a:lnTo>
                    <a:lnTo>
                      <a:pt x="23" y="57"/>
                    </a:lnTo>
                    <a:lnTo>
                      <a:pt x="18" y="57"/>
                    </a:lnTo>
                    <a:lnTo>
                      <a:pt x="14" y="57"/>
                    </a:lnTo>
                    <a:lnTo>
                      <a:pt x="8" y="56"/>
                    </a:lnTo>
                    <a:lnTo>
                      <a:pt x="5" y="52"/>
                    </a:lnTo>
                    <a:lnTo>
                      <a:pt x="1" y="43"/>
                    </a:lnTo>
                    <a:lnTo>
                      <a:pt x="0" y="30"/>
                    </a:lnTo>
                    <a:close/>
                    <a:moveTo>
                      <a:pt x="7" y="30"/>
                    </a:moveTo>
                    <a:lnTo>
                      <a:pt x="7" y="35"/>
                    </a:lnTo>
                    <a:lnTo>
                      <a:pt x="8" y="41"/>
                    </a:lnTo>
                    <a:lnTo>
                      <a:pt x="9" y="45"/>
                    </a:lnTo>
                    <a:lnTo>
                      <a:pt x="11" y="48"/>
                    </a:lnTo>
                    <a:lnTo>
                      <a:pt x="12" y="49"/>
                    </a:lnTo>
                    <a:lnTo>
                      <a:pt x="15" y="50"/>
                    </a:lnTo>
                    <a:lnTo>
                      <a:pt x="18" y="52"/>
                    </a:lnTo>
                    <a:lnTo>
                      <a:pt x="20" y="50"/>
                    </a:lnTo>
                    <a:lnTo>
                      <a:pt x="23" y="49"/>
                    </a:lnTo>
                    <a:lnTo>
                      <a:pt x="26" y="48"/>
                    </a:lnTo>
                    <a:lnTo>
                      <a:pt x="27" y="45"/>
                    </a:lnTo>
                    <a:lnTo>
                      <a:pt x="27" y="41"/>
                    </a:lnTo>
                    <a:lnTo>
                      <a:pt x="29" y="35"/>
                    </a:lnTo>
                    <a:lnTo>
                      <a:pt x="29" y="30"/>
                    </a:lnTo>
                    <a:lnTo>
                      <a:pt x="29" y="21"/>
                    </a:lnTo>
                    <a:lnTo>
                      <a:pt x="27" y="16"/>
                    </a:lnTo>
                    <a:lnTo>
                      <a:pt x="26" y="12"/>
                    </a:lnTo>
                    <a:lnTo>
                      <a:pt x="23" y="9"/>
                    </a:lnTo>
                    <a:lnTo>
                      <a:pt x="20" y="7"/>
                    </a:lnTo>
                    <a:lnTo>
                      <a:pt x="18" y="7"/>
                    </a:lnTo>
                    <a:lnTo>
                      <a:pt x="14" y="9"/>
                    </a:lnTo>
                    <a:lnTo>
                      <a:pt x="11" y="12"/>
                    </a:lnTo>
                    <a:lnTo>
                      <a:pt x="8" y="16"/>
                    </a:lnTo>
                    <a:lnTo>
                      <a:pt x="8" y="21"/>
                    </a:lnTo>
                    <a:lnTo>
                      <a:pt x="7" y="30"/>
                    </a:lnTo>
                    <a:close/>
                  </a:path>
                </a:pathLst>
              </a:custGeom>
              <a:solidFill>
                <a:srgbClr val="000000"/>
              </a:solidFill>
              <a:ln w="0">
                <a:solidFill>
                  <a:srgbClr val="000000"/>
                </a:solidFill>
                <a:prstDash val="solid"/>
                <a:round/>
                <a:headEnd/>
                <a:tailEnd/>
              </a:ln>
            </p:spPr>
            <p:txBody>
              <a:bodyPr/>
              <a:lstStyle/>
              <a:p>
                <a:endParaRPr lang="en-US"/>
              </a:p>
            </p:txBody>
          </p:sp>
          <p:sp>
            <p:nvSpPr>
              <p:cNvPr id="386285" name="Freeform 237"/>
              <p:cNvSpPr>
                <a:spLocks/>
              </p:cNvSpPr>
              <p:nvPr/>
            </p:nvSpPr>
            <p:spPr bwMode="auto">
              <a:xfrm>
                <a:off x="468" y="2166"/>
                <a:ext cx="38" cy="57"/>
              </a:xfrm>
              <a:custGeom>
                <a:avLst/>
                <a:gdLst>
                  <a:gd name="T0" fmla="*/ 38 w 38"/>
                  <a:gd name="T1" fmla="*/ 49 h 57"/>
                  <a:gd name="T2" fmla="*/ 38 w 38"/>
                  <a:gd name="T3" fmla="*/ 57 h 57"/>
                  <a:gd name="T4" fmla="*/ 0 w 38"/>
                  <a:gd name="T5" fmla="*/ 57 h 57"/>
                  <a:gd name="T6" fmla="*/ 0 w 38"/>
                  <a:gd name="T7" fmla="*/ 55 h 57"/>
                  <a:gd name="T8" fmla="*/ 2 w 38"/>
                  <a:gd name="T9" fmla="*/ 52 h 57"/>
                  <a:gd name="T10" fmla="*/ 3 w 38"/>
                  <a:gd name="T11" fmla="*/ 48 h 57"/>
                  <a:gd name="T12" fmla="*/ 6 w 38"/>
                  <a:gd name="T13" fmla="*/ 45 h 57"/>
                  <a:gd name="T14" fmla="*/ 9 w 38"/>
                  <a:gd name="T15" fmla="*/ 41 h 57"/>
                  <a:gd name="T16" fmla="*/ 14 w 38"/>
                  <a:gd name="T17" fmla="*/ 37 h 57"/>
                  <a:gd name="T18" fmla="*/ 20 w 38"/>
                  <a:gd name="T19" fmla="*/ 31 h 57"/>
                  <a:gd name="T20" fmla="*/ 24 w 38"/>
                  <a:gd name="T21" fmla="*/ 27 h 57"/>
                  <a:gd name="T22" fmla="*/ 27 w 38"/>
                  <a:gd name="T23" fmla="*/ 24 h 57"/>
                  <a:gd name="T24" fmla="*/ 28 w 38"/>
                  <a:gd name="T25" fmla="*/ 20 h 57"/>
                  <a:gd name="T26" fmla="*/ 29 w 38"/>
                  <a:gd name="T27" fmla="*/ 17 h 57"/>
                  <a:gd name="T28" fmla="*/ 28 w 38"/>
                  <a:gd name="T29" fmla="*/ 13 h 57"/>
                  <a:gd name="T30" fmla="*/ 27 w 38"/>
                  <a:gd name="T31" fmla="*/ 10 h 57"/>
                  <a:gd name="T32" fmla="*/ 22 w 38"/>
                  <a:gd name="T33" fmla="*/ 9 h 57"/>
                  <a:gd name="T34" fmla="*/ 20 w 38"/>
                  <a:gd name="T35" fmla="*/ 7 h 57"/>
                  <a:gd name="T36" fmla="*/ 16 w 38"/>
                  <a:gd name="T37" fmla="*/ 9 h 57"/>
                  <a:gd name="T38" fmla="*/ 11 w 38"/>
                  <a:gd name="T39" fmla="*/ 10 h 57"/>
                  <a:gd name="T40" fmla="*/ 10 w 38"/>
                  <a:gd name="T41" fmla="*/ 13 h 57"/>
                  <a:gd name="T42" fmla="*/ 9 w 38"/>
                  <a:gd name="T43" fmla="*/ 17 h 57"/>
                  <a:gd name="T44" fmla="*/ 2 w 38"/>
                  <a:gd name="T45" fmla="*/ 16 h 57"/>
                  <a:gd name="T46" fmla="*/ 3 w 38"/>
                  <a:gd name="T47" fmla="*/ 12 h 57"/>
                  <a:gd name="T48" fmla="*/ 4 w 38"/>
                  <a:gd name="T49" fmla="*/ 7 h 57"/>
                  <a:gd name="T50" fmla="*/ 7 w 38"/>
                  <a:gd name="T51" fmla="*/ 5 h 57"/>
                  <a:gd name="T52" fmla="*/ 10 w 38"/>
                  <a:gd name="T53" fmla="*/ 3 h 57"/>
                  <a:gd name="T54" fmla="*/ 14 w 38"/>
                  <a:gd name="T55" fmla="*/ 2 h 57"/>
                  <a:gd name="T56" fmla="*/ 20 w 38"/>
                  <a:gd name="T57" fmla="*/ 0 h 57"/>
                  <a:gd name="T58" fmla="*/ 24 w 38"/>
                  <a:gd name="T59" fmla="*/ 2 h 57"/>
                  <a:gd name="T60" fmla="*/ 28 w 38"/>
                  <a:gd name="T61" fmla="*/ 3 h 57"/>
                  <a:gd name="T62" fmla="*/ 32 w 38"/>
                  <a:gd name="T63" fmla="*/ 6 h 57"/>
                  <a:gd name="T64" fmla="*/ 35 w 38"/>
                  <a:gd name="T65" fmla="*/ 9 h 57"/>
                  <a:gd name="T66" fmla="*/ 36 w 38"/>
                  <a:gd name="T67" fmla="*/ 13 h 57"/>
                  <a:gd name="T68" fmla="*/ 36 w 38"/>
                  <a:gd name="T69" fmla="*/ 16 h 57"/>
                  <a:gd name="T70" fmla="*/ 36 w 38"/>
                  <a:gd name="T71" fmla="*/ 20 h 57"/>
                  <a:gd name="T72" fmla="*/ 35 w 38"/>
                  <a:gd name="T73" fmla="*/ 23 h 57"/>
                  <a:gd name="T74" fmla="*/ 34 w 38"/>
                  <a:gd name="T75" fmla="*/ 27 h 57"/>
                  <a:gd name="T76" fmla="*/ 31 w 38"/>
                  <a:gd name="T77" fmla="*/ 30 h 57"/>
                  <a:gd name="T78" fmla="*/ 28 w 38"/>
                  <a:gd name="T79" fmla="*/ 32 h 57"/>
                  <a:gd name="T80" fmla="*/ 25 w 38"/>
                  <a:gd name="T81" fmla="*/ 35 h 57"/>
                  <a:gd name="T82" fmla="*/ 21 w 38"/>
                  <a:gd name="T83" fmla="*/ 39 h 57"/>
                  <a:gd name="T84" fmla="*/ 17 w 38"/>
                  <a:gd name="T85" fmla="*/ 42 h 57"/>
                  <a:gd name="T86" fmla="*/ 14 w 38"/>
                  <a:gd name="T87" fmla="*/ 45 h 57"/>
                  <a:gd name="T88" fmla="*/ 13 w 38"/>
                  <a:gd name="T89" fmla="*/ 46 h 57"/>
                  <a:gd name="T90" fmla="*/ 11 w 38"/>
                  <a:gd name="T91" fmla="*/ 48 h 57"/>
                  <a:gd name="T92" fmla="*/ 10 w 38"/>
                  <a:gd name="T93" fmla="*/ 49 h 57"/>
                  <a:gd name="T94" fmla="*/ 38 w 38"/>
                  <a:gd name="T95" fmla="*/ 4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 h="57">
                    <a:moveTo>
                      <a:pt x="38" y="49"/>
                    </a:moveTo>
                    <a:lnTo>
                      <a:pt x="38" y="57"/>
                    </a:lnTo>
                    <a:lnTo>
                      <a:pt x="0" y="57"/>
                    </a:lnTo>
                    <a:lnTo>
                      <a:pt x="0" y="55"/>
                    </a:lnTo>
                    <a:lnTo>
                      <a:pt x="2" y="52"/>
                    </a:lnTo>
                    <a:lnTo>
                      <a:pt x="3" y="48"/>
                    </a:lnTo>
                    <a:lnTo>
                      <a:pt x="6" y="45"/>
                    </a:lnTo>
                    <a:lnTo>
                      <a:pt x="9" y="41"/>
                    </a:lnTo>
                    <a:lnTo>
                      <a:pt x="14" y="37"/>
                    </a:lnTo>
                    <a:lnTo>
                      <a:pt x="20" y="31"/>
                    </a:lnTo>
                    <a:lnTo>
                      <a:pt x="24" y="27"/>
                    </a:lnTo>
                    <a:lnTo>
                      <a:pt x="27" y="24"/>
                    </a:lnTo>
                    <a:lnTo>
                      <a:pt x="28" y="20"/>
                    </a:lnTo>
                    <a:lnTo>
                      <a:pt x="29" y="17"/>
                    </a:lnTo>
                    <a:lnTo>
                      <a:pt x="28" y="13"/>
                    </a:lnTo>
                    <a:lnTo>
                      <a:pt x="27" y="10"/>
                    </a:lnTo>
                    <a:lnTo>
                      <a:pt x="22" y="9"/>
                    </a:lnTo>
                    <a:lnTo>
                      <a:pt x="20" y="7"/>
                    </a:lnTo>
                    <a:lnTo>
                      <a:pt x="16" y="9"/>
                    </a:lnTo>
                    <a:lnTo>
                      <a:pt x="11" y="10"/>
                    </a:lnTo>
                    <a:lnTo>
                      <a:pt x="10" y="13"/>
                    </a:lnTo>
                    <a:lnTo>
                      <a:pt x="9" y="17"/>
                    </a:lnTo>
                    <a:lnTo>
                      <a:pt x="2" y="16"/>
                    </a:lnTo>
                    <a:lnTo>
                      <a:pt x="3" y="12"/>
                    </a:lnTo>
                    <a:lnTo>
                      <a:pt x="4" y="7"/>
                    </a:lnTo>
                    <a:lnTo>
                      <a:pt x="7" y="5"/>
                    </a:lnTo>
                    <a:lnTo>
                      <a:pt x="10" y="3"/>
                    </a:lnTo>
                    <a:lnTo>
                      <a:pt x="14" y="2"/>
                    </a:lnTo>
                    <a:lnTo>
                      <a:pt x="20" y="0"/>
                    </a:lnTo>
                    <a:lnTo>
                      <a:pt x="24" y="2"/>
                    </a:lnTo>
                    <a:lnTo>
                      <a:pt x="28" y="3"/>
                    </a:lnTo>
                    <a:lnTo>
                      <a:pt x="32" y="6"/>
                    </a:lnTo>
                    <a:lnTo>
                      <a:pt x="35" y="9"/>
                    </a:lnTo>
                    <a:lnTo>
                      <a:pt x="36" y="13"/>
                    </a:lnTo>
                    <a:lnTo>
                      <a:pt x="36" y="16"/>
                    </a:lnTo>
                    <a:lnTo>
                      <a:pt x="36" y="20"/>
                    </a:lnTo>
                    <a:lnTo>
                      <a:pt x="35" y="23"/>
                    </a:lnTo>
                    <a:lnTo>
                      <a:pt x="34" y="27"/>
                    </a:lnTo>
                    <a:lnTo>
                      <a:pt x="31" y="30"/>
                    </a:lnTo>
                    <a:lnTo>
                      <a:pt x="28" y="32"/>
                    </a:lnTo>
                    <a:lnTo>
                      <a:pt x="25" y="35"/>
                    </a:lnTo>
                    <a:lnTo>
                      <a:pt x="21" y="39"/>
                    </a:lnTo>
                    <a:lnTo>
                      <a:pt x="17" y="42"/>
                    </a:lnTo>
                    <a:lnTo>
                      <a:pt x="14" y="45"/>
                    </a:lnTo>
                    <a:lnTo>
                      <a:pt x="13" y="46"/>
                    </a:lnTo>
                    <a:lnTo>
                      <a:pt x="11" y="48"/>
                    </a:lnTo>
                    <a:lnTo>
                      <a:pt x="10" y="49"/>
                    </a:lnTo>
                    <a:lnTo>
                      <a:pt x="38" y="49"/>
                    </a:lnTo>
                    <a:close/>
                  </a:path>
                </a:pathLst>
              </a:custGeom>
              <a:solidFill>
                <a:srgbClr val="000000"/>
              </a:solidFill>
              <a:ln w="0">
                <a:solidFill>
                  <a:srgbClr val="000000"/>
                </a:solidFill>
                <a:prstDash val="solid"/>
                <a:round/>
                <a:headEnd/>
                <a:tailEnd/>
              </a:ln>
            </p:spPr>
            <p:txBody>
              <a:bodyPr/>
              <a:lstStyle/>
              <a:p>
                <a:endParaRPr lang="en-US"/>
              </a:p>
            </p:txBody>
          </p:sp>
          <p:sp>
            <p:nvSpPr>
              <p:cNvPr id="386286" name="Freeform 238"/>
              <p:cNvSpPr>
                <a:spLocks/>
              </p:cNvSpPr>
              <p:nvPr/>
            </p:nvSpPr>
            <p:spPr bwMode="auto">
              <a:xfrm>
                <a:off x="513" y="2168"/>
                <a:ext cx="36" cy="55"/>
              </a:xfrm>
              <a:custGeom>
                <a:avLst/>
                <a:gdLst>
                  <a:gd name="T0" fmla="*/ 0 w 36"/>
                  <a:gd name="T1" fmla="*/ 40 h 55"/>
                  <a:gd name="T2" fmla="*/ 7 w 36"/>
                  <a:gd name="T3" fmla="*/ 40 h 55"/>
                  <a:gd name="T4" fmla="*/ 8 w 36"/>
                  <a:gd name="T5" fmla="*/ 44 h 55"/>
                  <a:gd name="T6" fmla="*/ 11 w 36"/>
                  <a:gd name="T7" fmla="*/ 47 h 55"/>
                  <a:gd name="T8" fmla="*/ 14 w 36"/>
                  <a:gd name="T9" fmla="*/ 48 h 55"/>
                  <a:gd name="T10" fmla="*/ 18 w 36"/>
                  <a:gd name="T11" fmla="*/ 50 h 55"/>
                  <a:gd name="T12" fmla="*/ 21 w 36"/>
                  <a:gd name="T13" fmla="*/ 48 h 55"/>
                  <a:gd name="T14" fmla="*/ 23 w 36"/>
                  <a:gd name="T15" fmla="*/ 47 h 55"/>
                  <a:gd name="T16" fmla="*/ 26 w 36"/>
                  <a:gd name="T17" fmla="*/ 46 h 55"/>
                  <a:gd name="T18" fmla="*/ 27 w 36"/>
                  <a:gd name="T19" fmla="*/ 41 h 55"/>
                  <a:gd name="T20" fmla="*/ 29 w 36"/>
                  <a:gd name="T21" fmla="*/ 36 h 55"/>
                  <a:gd name="T22" fmla="*/ 27 w 36"/>
                  <a:gd name="T23" fmla="*/ 32 h 55"/>
                  <a:gd name="T24" fmla="*/ 26 w 36"/>
                  <a:gd name="T25" fmla="*/ 28 h 55"/>
                  <a:gd name="T26" fmla="*/ 23 w 36"/>
                  <a:gd name="T27" fmla="*/ 26 h 55"/>
                  <a:gd name="T28" fmla="*/ 21 w 36"/>
                  <a:gd name="T29" fmla="*/ 25 h 55"/>
                  <a:gd name="T30" fmla="*/ 18 w 36"/>
                  <a:gd name="T31" fmla="*/ 23 h 55"/>
                  <a:gd name="T32" fmla="*/ 14 w 36"/>
                  <a:gd name="T33" fmla="*/ 25 h 55"/>
                  <a:gd name="T34" fmla="*/ 11 w 36"/>
                  <a:gd name="T35" fmla="*/ 25 h 55"/>
                  <a:gd name="T36" fmla="*/ 9 w 36"/>
                  <a:gd name="T37" fmla="*/ 28 h 55"/>
                  <a:gd name="T38" fmla="*/ 8 w 36"/>
                  <a:gd name="T39" fmla="*/ 29 h 55"/>
                  <a:gd name="T40" fmla="*/ 0 w 36"/>
                  <a:gd name="T41" fmla="*/ 28 h 55"/>
                  <a:gd name="T42" fmla="*/ 7 w 36"/>
                  <a:gd name="T43" fmla="*/ 0 h 55"/>
                  <a:gd name="T44" fmla="*/ 33 w 36"/>
                  <a:gd name="T45" fmla="*/ 0 h 55"/>
                  <a:gd name="T46" fmla="*/ 33 w 36"/>
                  <a:gd name="T47" fmla="*/ 7 h 55"/>
                  <a:gd name="T48" fmla="*/ 12 w 36"/>
                  <a:gd name="T49" fmla="*/ 7 h 55"/>
                  <a:gd name="T50" fmla="*/ 9 w 36"/>
                  <a:gd name="T51" fmla="*/ 22 h 55"/>
                  <a:gd name="T52" fmla="*/ 14 w 36"/>
                  <a:gd name="T53" fmla="*/ 19 h 55"/>
                  <a:gd name="T54" fmla="*/ 19 w 36"/>
                  <a:gd name="T55" fmla="*/ 18 h 55"/>
                  <a:gd name="T56" fmla="*/ 23 w 36"/>
                  <a:gd name="T57" fmla="*/ 18 h 55"/>
                  <a:gd name="T58" fmla="*/ 27 w 36"/>
                  <a:gd name="T59" fmla="*/ 19 h 55"/>
                  <a:gd name="T60" fmla="*/ 32 w 36"/>
                  <a:gd name="T61" fmla="*/ 22 h 55"/>
                  <a:gd name="T62" fmla="*/ 34 w 36"/>
                  <a:gd name="T63" fmla="*/ 26 h 55"/>
                  <a:gd name="T64" fmla="*/ 36 w 36"/>
                  <a:gd name="T65" fmla="*/ 30 h 55"/>
                  <a:gd name="T66" fmla="*/ 36 w 36"/>
                  <a:gd name="T67" fmla="*/ 36 h 55"/>
                  <a:gd name="T68" fmla="*/ 36 w 36"/>
                  <a:gd name="T69" fmla="*/ 40 h 55"/>
                  <a:gd name="T70" fmla="*/ 34 w 36"/>
                  <a:gd name="T71" fmla="*/ 46 h 55"/>
                  <a:gd name="T72" fmla="*/ 32 w 36"/>
                  <a:gd name="T73" fmla="*/ 48 h 55"/>
                  <a:gd name="T74" fmla="*/ 27 w 36"/>
                  <a:gd name="T75" fmla="*/ 53 h 55"/>
                  <a:gd name="T76" fmla="*/ 23 w 36"/>
                  <a:gd name="T77" fmla="*/ 55 h 55"/>
                  <a:gd name="T78" fmla="*/ 18 w 36"/>
                  <a:gd name="T79" fmla="*/ 55 h 55"/>
                  <a:gd name="T80" fmla="*/ 12 w 36"/>
                  <a:gd name="T81" fmla="*/ 55 h 55"/>
                  <a:gd name="T82" fmla="*/ 8 w 36"/>
                  <a:gd name="T83" fmla="*/ 54 h 55"/>
                  <a:gd name="T84" fmla="*/ 5 w 36"/>
                  <a:gd name="T85" fmla="*/ 51 h 55"/>
                  <a:gd name="T86" fmla="*/ 2 w 36"/>
                  <a:gd name="T87" fmla="*/ 48 h 55"/>
                  <a:gd name="T88" fmla="*/ 0 w 36"/>
                  <a:gd name="T89" fmla="*/ 44 h 55"/>
                  <a:gd name="T90" fmla="*/ 0 w 36"/>
                  <a:gd name="T91"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55">
                    <a:moveTo>
                      <a:pt x="0" y="40"/>
                    </a:moveTo>
                    <a:lnTo>
                      <a:pt x="7" y="40"/>
                    </a:lnTo>
                    <a:lnTo>
                      <a:pt x="8" y="44"/>
                    </a:lnTo>
                    <a:lnTo>
                      <a:pt x="11" y="47"/>
                    </a:lnTo>
                    <a:lnTo>
                      <a:pt x="14" y="48"/>
                    </a:lnTo>
                    <a:lnTo>
                      <a:pt x="18" y="50"/>
                    </a:lnTo>
                    <a:lnTo>
                      <a:pt x="21" y="48"/>
                    </a:lnTo>
                    <a:lnTo>
                      <a:pt x="23" y="47"/>
                    </a:lnTo>
                    <a:lnTo>
                      <a:pt x="26" y="46"/>
                    </a:lnTo>
                    <a:lnTo>
                      <a:pt x="27" y="41"/>
                    </a:lnTo>
                    <a:lnTo>
                      <a:pt x="29" y="36"/>
                    </a:lnTo>
                    <a:lnTo>
                      <a:pt x="27" y="32"/>
                    </a:lnTo>
                    <a:lnTo>
                      <a:pt x="26" y="28"/>
                    </a:lnTo>
                    <a:lnTo>
                      <a:pt x="23" y="26"/>
                    </a:lnTo>
                    <a:lnTo>
                      <a:pt x="21" y="25"/>
                    </a:lnTo>
                    <a:lnTo>
                      <a:pt x="18" y="23"/>
                    </a:lnTo>
                    <a:lnTo>
                      <a:pt x="14" y="25"/>
                    </a:lnTo>
                    <a:lnTo>
                      <a:pt x="11" y="25"/>
                    </a:lnTo>
                    <a:lnTo>
                      <a:pt x="9" y="28"/>
                    </a:lnTo>
                    <a:lnTo>
                      <a:pt x="8" y="29"/>
                    </a:lnTo>
                    <a:lnTo>
                      <a:pt x="0" y="28"/>
                    </a:lnTo>
                    <a:lnTo>
                      <a:pt x="7" y="0"/>
                    </a:lnTo>
                    <a:lnTo>
                      <a:pt x="33" y="0"/>
                    </a:lnTo>
                    <a:lnTo>
                      <a:pt x="33" y="7"/>
                    </a:lnTo>
                    <a:lnTo>
                      <a:pt x="12" y="7"/>
                    </a:lnTo>
                    <a:lnTo>
                      <a:pt x="9" y="22"/>
                    </a:lnTo>
                    <a:lnTo>
                      <a:pt x="14" y="19"/>
                    </a:lnTo>
                    <a:lnTo>
                      <a:pt x="19" y="18"/>
                    </a:lnTo>
                    <a:lnTo>
                      <a:pt x="23" y="18"/>
                    </a:lnTo>
                    <a:lnTo>
                      <a:pt x="27" y="19"/>
                    </a:lnTo>
                    <a:lnTo>
                      <a:pt x="32" y="22"/>
                    </a:lnTo>
                    <a:lnTo>
                      <a:pt x="34" y="26"/>
                    </a:lnTo>
                    <a:lnTo>
                      <a:pt x="36" y="30"/>
                    </a:lnTo>
                    <a:lnTo>
                      <a:pt x="36" y="36"/>
                    </a:lnTo>
                    <a:lnTo>
                      <a:pt x="36" y="40"/>
                    </a:lnTo>
                    <a:lnTo>
                      <a:pt x="34" y="46"/>
                    </a:lnTo>
                    <a:lnTo>
                      <a:pt x="32" y="48"/>
                    </a:lnTo>
                    <a:lnTo>
                      <a:pt x="27" y="53"/>
                    </a:lnTo>
                    <a:lnTo>
                      <a:pt x="23" y="55"/>
                    </a:lnTo>
                    <a:lnTo>
                      <a:pt x="18" y="55"/>
                    </a:lnTo>
                    <a:lnTo>
                      <a:pt x="12" y="55"/>
                    </a:lnTo>
                    <a:lnTo>
                      <a:pt x="8" y="54"/>
                    </a:lnTo>
                    <a:lnTo>
                      <a:pt x="5" y="51"/>
                    </a:lnTo>
                    <a:lnTo>
                      <a:pt x="2" y="48"/>
                    </a:lnTo>
                    <a:lnTo>
                      <a:pt x="0" y="44"/>
                    </a:lnTo>
                    <a:lnTo>
                      <a:pt x="0" y="40"/>
                    </a:lnTo>
                    <a:close/>
                  </a:path>
                </a:pathLst>
              </a:custGeom>
              <a:solidFill>
                <a:srgbClr val="000000"/>
              </a:solidFill>
              <a:ln w="0">
                <a:solidFill>
                  <a:srgbClr val="000000"/>
                </a:solidFill>
                <a:prstDash val="solid"/>
                <a:round/>
                <a:headEnd/>
                <a:tailEnd/>
              </a:ln>
            </p:spPr>
            <p:txBody>
              <a:bodyPr/>
              <a:lstStyle/>
              <a:p>
                <a:endParaRPr lang="en-US"/>
              </a:p>
            </p:txBody>
          </p:sp>
          <p:sp>
            <p:nvSpPr>
              <p:cNvPr id="386287" name="Line 239"/>
              <p:cNvSpPr>
                <a:spLocks noChangeShapeType="1"/>
              </p:cNvSpPr>
              <p:nvPr/>
            </p:nvSpPr>
            <p:spPr bwMode="auto">
              <a:xfrm>
                <a:off x="570" y="1915"/>
                <a:ext cx="23"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88" name="Freeform 240"/>
              <p:cNvSpPr>
                <a:spLocks noEditPoints="1"/>
              </p:cNvSpPr>
              <p:nvPr/>
            </p:nvSpPr>
            <p:spPr bwMode="auto">
              <a:xfrm>
                <a:off x="406" y="1888"/>
                <a:ext cx="36" cy="56"/>
              </a:xfrm>
              <a:custGeom>
                <a:avLst/>
                <a:gdLst>
                  <a:gd name="T0" fmla="*/ 0 w 36"/>
                  <a:gd name="T1" fmla="*/ 29 h 56"/>
                  <a:gd name="T2" fmla="*/ 0 w 36"/>
                  <a:gd name="T3" fmla="*/ 22 h 56"/>
                  <a:gd name="T4" fmla="*/ 0 w 36"/>
                  <a:gd name="T5" fmla="*/ 16 h 56"/>
                  <a:gd name="T6" fmla="*/ 1 w 36"/>
                  <a:gd name="T7" fmla="*/ 12 h 56"/>
                  <a:gd name="T8" fmla="*/ 4 w 36"/>
                  <a:gd name="T9" fmla="*/ 6 h 56"/>
                  <a:gd name="T10" fmla="*/ 8 w 36"/>
                  <a:gd name="T11" fmla="*/ 2 h 56"/>
                  <a:gd name="T12" fmla="*/ 12 w 36"/>
                  <a:gd name="T13" fmla="*/ 1 h 56"/>
                  <a:gd name="T14" fmla="*/ 18 w 36"/>
                  <a:gd name="T15" fmla="*/ 0 h 56"/>
                  <a:gd name="T16" fmla="*/ 22 w 36"/>
                  <a:gd name="T17" fmla="*/ 0 h 56"/>
                  <a:gd name="T18" fmla="*/ 26 w 36"/>
                  <a:gd name="T19" fmla="*/ 1 h 56"/>
                  <a:gd name="T20" fmla="*/ 29 w 36"/>
                  <a:gd name="T21" fmla="*/ 4 h 56"/>
                  <a:gd name="T22" fmla="*/ 32 w 36"/>
                  <a:gd name="T23" fmla="*/ 6 h 56"/>
                  <a:gd name="T24" fmla="*/ 33 w 36"/>
                  <a:gd name="T25" fmla="*/ 11 h 56"/>
                  <a:gd name="T26" fmla="*/ 35 w 36"/>
                  <a:gd name="T27" fmla="*/ 15 h 56"/>
                  <a:gd name="T28" fmla="*/ 36 w 36"/>
                  <a:gd name="T29" fmla="*/ 20 h 56"/>
                  <a:gd name="T30" fmla="*/ 36 w 36"/>
                  <a:gd name="T31" fmla="*/ 29 h 56"/>
                  <a:gd name="T32" fmla="*/ 36 w 36"/>
                  <a:gd name="T33" fmla="*/ 34 h 56"/>
                  <a:gd name="T34" fmla="*/ 35 w 36"/>
                  <a:gd name="T35" fmla="*/ 40 h 56"/>
                  <a:gd name="T36" fmla="*/ 33 w 36"/>
                  <a:gd name="T37" fmla="*/ 44 h 56"/>
                  <a:gd name="T38" fmla="*/ 32 w 36"/>
                  <a:gd name="T39" fmla="*/ 49 h 56"/>
                  <a:gd name="T40" fmla="*/ 28 w 36"/>
                  <a:gd name="T41" fmla="*/ 54 h 56"/>
                  <a:gd name="T42" fmla="*/ 23 w 36"/>
                  <a:gd name="T43" fmla="*/ 55 h 56"/>
                  <a:gd name="T44" fmla="*/ 18 w 36"/>
                  <a:gd name="T45" fmla="*/ 56 h 56"/>
                  <a:gd name="T46" fmla="*/ 12 w 36"/>
                  <a:gd name="T47" fmla="*/ 55 h 56"/>
                  <a:gd name="T48" fmla="*/ 8 w 36"/>
                  <a:gd name="T49" fmla="*/ 54 h 56"/>
                  <a:gd name="T50" fmla="*/ 5 w 36"/>
                  <a:gd name="T51" fmla="*/ 51 h 56"/>
                  <a:gd name="T52" fmla="*/ 1 w 36"/>
                  <a:gd name="T53" fmla="*/ 41 h 56"/>
                  <a:gd name="T54" fmla="*/ 0 w 36"/>
                  <a:gd name="T55" fmla="*/ 29 h 56"/>
                  <a:gd name="T56" fmla="*/ 7 w 36"/>
                  <a:gd name="T57" fmla="*/ 27 h 56"/>
                  <a:gd name="T58" fmla="*/ 7 w 36"/>
                  <a:gd name="T59" fmla="*/ 34 h 56"/>
                  <a:gd name="T60" fmla="*/ 7 w 36"/>
                  <a:gd name="T61" fmla="*/ 40 h 56"/>
                  <a:gd name="T62" fmla="*/ 8 w 36"/>
                  <a:gd name="T63" fmla="*/ 43 h 56"/>
                  <a:gd name="T64" fmla="*/ 10 w 36"/>
                  <a:gd name="T65" fmla="*/ 45 h 56"/>
                  <a:gd name="T66" fmla="*/ 12 w 36"/>
                  <a:gd name="T67" fmla="*/ 48 h 56"/>
                  <a:gd name="T68" fmla="*/ 15 w 36"/>
                  <a:gd name="T69" fmla="*/ 49 h 56"/>
                  <a:gd name="T70" fmla="*/ 18 w 36"/>
                  <a:gd name="T71" fmla="*/ 49 h 56"/>
                  <a:gd name="T72" fmla="*/ 21 w 36"/>
                  <a:gd name="T73" fmla="*/ 49 h 56"/>
                  <a:gd name="T74" fmla="*/ 23 w 36"/>
                  <a:gd name="T75" fmla="*/ 48 h 56"/>
                  <a:gd name="T76" fmla="*/ 25 w 36"/>
                  <a:gd name="T77" fmla="*/ 45 h 56"/>
                  <a:gd name="T78" fmla="*/ 26 w 36"/>
                  <a:gd name="T79" fmla="*/ 43 h 56"/>
                  <a:gd name="T80" fmla="*/ 28 w 36"/>
                  <a:gd name="T81" fmla="*/ 40 h 56"/>
                  <a:gd name="T82" fmla="*/ 29 w 36"/>
                  <a:gd name="T83" fmla="*/ 34 h 56"/>
                  <a:gd name="T84" fmla="*/ 29 w 36"/>
                  <a:gd name="T85" fmla="*/ 27 h 56"/>
                  <a:gd name="T86" fmla="*/ 28 w 36"/>
                  <a:gd name="T87" fmla="*/ 20 h 56"/>
                  <a:gd name="T88" fmla="*/ 28 w 36"/>
                  <a:gd name="T89" fmla="*/ 15 h 56"/>
                  <a:gd name="T90" fmla="*/ 25 w 36"/>
                  <a:gd name="T91" fmla="*/ 11 h 56"/>
                  <a:gd name="T92" fmla="*/ 23 w 36"/>
                  <a:gd name="T93" fmla="*/ 8 h 56"/>
                  <a:gd name="T94" fmla="*/ 21 w 36"/>
                  <a:gd name="T95" fmla="*/ 6 h 56"/>
                  <a:gd name="T96" fmla="*/ 18 w 36"/>
                  <a:gd name="T97" fmla="*/ 6 h 56"/>
                  <a:gd name="T98" fmla="*/ 14 w 36"/>
                  <a:gd name="T99" fmla="*/ 6 h 56"/>
                  <a:gd name="T100" fmla="*/ 10 w 36"/>
                  <a:gd name="T101" fmla="*/ 11 h 56"/>
                  <a:gd name="T102" fmla="*/ 8 w 36"/>
                  <a:gd name="T103" fmla="*/ 15 h 56"/>
                  <a:gd name="T104" fmla="*/ 7 w 36"/>
                  <a:gd name="T105" fmla="*/ 20 h 56"/>
                  <a:gd name="T106" fmla="*/ 7 w 36"/>
                  <a:gd name="T107"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6">
                    <a:moveTo>
                      <a:pt x="0" y="29"/>
                    </a:moveTo>
                    <a:lnTo>
                      <a:pt x="0" y="22"/>
                    </a:lnTo>
                    <a:lnTo>
                      <a:pt x="0" y="16"/>
                    </a:lnTo>
                    <a:lnTo>
                      <a:pt x="1" y="12"/>
                    </a:lnTo>
                    <a:lnTo>
                      <a:pt x="4" y="6"/>
                    </a:lnTo>
                    <a:lnTo>
                      <a:pt x="8" y="2"/>
                    </a:lnTo>
                    <a:lnTo>
                      <a:pt x="12" y="1"/>
                    </a:lnTo>
                    <a:lnTo>
                      <a:pt x="18" y="0"/>
                    </a:lnTo>
                    <a:lnTo>
                      <a:pt x="22" y="0"/>
                    </a:lnTo>
                    <a:lnTo>
                      <a:pt x="26" y="1"/>
                    </a:lnTo>
                    <a:lnTo>
                      <a:pt x="29" y="4"/>
                    </a:lnTo>
                    <a:lnTo>
                      <a:pt x="32" y="6"/>
                    </a:lnTo>
                    <a:lnTo>
                      <a:pt x="33" y="11"/>
                    </a:lnTo>
                    <a:lnTo>
                      <a:pt x="35" y="15"/>
                    </a:lnTo>
                    <a:lnTo>
                      <a:pt x="36" y="20"/>
                    </a:lnTo>
                    <a:lnTo>
                      <a:pt x="36" y="29"/>
                    </a:lnTo>
                    <a:lnTo>
                      <a:pt x="36" y="34"/>
                    </a:lnTo>
                    <a:lnTo>
                      <a:pt x="35" y="40"/>
                    </a:lnTo>
                    <a:lnTo>
                      <a:pt x="33" y="44"/>
                    </a:lnTo>
                    <a:lnTo>
                      <a:pt x="32" y="49"/>
                    </a:lnTo>
                    <a:lnTo>
                      <a:pt x="28" y="54"/>
                    </a:lnTo>
                    <a:lnTo>
                      <a:pt x="23" y="55"/>
                    </a:lnTo>
                    <a:lnTo>
                      <a:pt x="18" y="56"/>
                    </a:lnTo>
                    <a:lnTo>
                      <a:pt x="12" y="55"/>
                    </a:lnTo>
                    <a:lnTo>
                      <a:pt x="8" y="54"/>
                    </a:lnTo>
                    <a:lnTo>
                      <a:pt x="5" y="51"/>
                    </a:lnTo>
                    <a:lnTo>
                      <a:pt x="1" y="41"/>
                    </a:lnTo>
                    <a:lnTo>
                      <a:pt x="0" y="29"/>
                    </a:lnTo>
                    <a:close/>
                    <a:moveTo>
                      <a:pt x="7" y="27"/>
                    </a:moveTo>
                    <a:lnTo>
                      <a:pt x="7" y="34"/>
                    </a:lnTo>
                    <a:lnTo>
                      <a:pt x="7" y="40"/>
                    </a:lnTo>
                    <a:lnTo>
                      <a:pt x="8" y="43"/>
                    </a:lnTo>
                    <a:lnTo>
                      <a:pt x="10" y="45"/>
                    </a:lnTo>
                    <a:lnTo>
                      <a:pt x="12" y="48"/>
                    </a:lnTo>
                    <a:lnTo>
                      <a:pt x="15" y="49"/>
                    </a:lnTo>
                    <a:lnTo>
                      <a:pt x="18" y="49"/>
                    </a:lnTo>
                    <a:lnTo>
                      <a:pt x="21" y="49"/>
                    </a:lnTo>
                    <a:lnTo>
                      <a:pt x="23" y="48"/>
                    </a:lnTo>
                    <a:lnTo>
                      <a:pt x="25" y="45"/>
                    </a:lnTo>
                    <a:lnTo>
                      <a:pt x="26" y="43"/>
                    </a:lnTo>
                    <a:lnTo>
                      <a:pt x="28" y="40"/>
                    </a:lnTo>
                    <a:lnTo>
                      <a:pt x="29" y="34"/>
                    </a:lnTo>
                    <a:lnTo>
                      <a:pt x="29" y="27"/>
                    </a:lnTo>
                    <a:lnTo>
                      <a:pt x="28" y="20"/>
                    </a:lnTo>
                    <a:lnTo>
                      <a:pt x="28" y="15"/>
                    </a:lnTo>
                    <a:lnTo>
                      <a:pt x="25" y="11"/>
                    </a:lnTo>
                    <a:lnTo>
                      <a:pt x="23" y="8"/>
                    </a:lnTo>
                    <a:lnTo>
                      <a:pt x="21" y="6"/>
                    </a:lnTo>
                    <a:lnTo>
                      <a:pt x="18" y="6"/>
                    </a:lnTo>
                    <a:lnTo>
                      <a:pt x="14" y="6"/>
                    </a:lnTo>
                    <a:lnTo>
                      <a:pt x="10" y="11"/>
                    </a:lnTo>
                    <a:lnTo>
                      <a:pt x="8" y="15"/>
                    </a:lnTo>
                    <a:lnTo>
                      <a:pt x="7" y="20"/>
                    </a:lnTo>
                    <a:lnTo>
                      <a:pt x="7" y="27"/>
                    </a:lnTo>
                    <a:close/>
                  </a:path>
                </a:pathLst>
              </a:custGeom>
              <a:solidFill>
                <a:srgbClr val="000000"/>
              </a:solidFill>
              <a:ln w="0">
                <a:solidFill>
                  <a:srgbClr val="000000"/>
                </a:solidFill>
                <a:prstDash val="solid"/>
                <a:round/>
                <a:headEnd/>
                <a:tailEnd/>
              </a:ln>
            </p:spPr>
            <p:txBody>
              <a:bodyPr/>
              <a:lstStyle/>
              <a:p>
                <a:endParaRPr lang="en-US"/>
              </a:p>
            </p:txBody>
          </p:sp>
          <p:sp>
            <p:nvSpPr>
              <p:cNvPr id="386289" name="Rectangle 241"/>
              <p:cNvSpPr>
                <a:spLocks noChangeArrowheads="1"/>
              </p:cNvSpPr>
              <p:nvPr/>
            </p:nvSpPr>
            <p:spPr bwMode="auto">
              <a:xfrm>
                <a:off x="453" y="1936"/>
                <a:ext cx="7" cy="7"/>
              </a:xfrm>
              <a:prstGeom prst="rect">
                <a:avLst/>
              </a:prstGeom>
              <a:solidFill>
                <a:srgbClr val="000000"/>
              </a:solidFill>
              <a:ln w="0">
                <a:solidFill>
                  <a:srgbClr val="000000"/>
                </a:solidFill>
                <a:miter lim="800000"/>
                <a:headEnd/>
                <a:tailEnd/>
              </a:ln>
            </p:spPr>
            <p:txBody>
              <a:bodyPr/>
              <a:lstStyle/>
              <a:p>
                <a:endParaRPr lang="en-US"/>
              </a:p>
            </p:txBody>
          </p:sp>
          <p:sp>
            <p:nvSpPr>
              <p:cNvPr id="386290" name="Freeform 242"/>
              <p:cNvSpPr>
                <a:spLocks noEditPoints="1"/>
              </p:cNvSpPr>
              <p:nvPr/>
            </p:nvSpPr>
            <p:spPr bwMode="auto">
              <a:xfrm>
                <a:off x="470" y="1888"/>
                <a:ext cx="37" cy="56"/>
              </a:xfrm>
              <a:custGeom>
                <a:avLst/>
                <a:gdLst>
                  <a:gd name="T0" fmla="*/ 0 w 37"/>
                  <a:gd name="T1" fmla="*/ 29 h 56"/>
                  <a:gd name="T2" fmla="*/ 0 w 37"/>
                  <a:gd name="T3" fmla="*/ 22 h 56"/>
                  <a:gd name="T4" fmla="*/ 1 w 37"/>
                  <a:gd name="T5" fmla="*/ 16 h 56"/>
                  <a:gd name="T6" fmla="*/ 2 w 37"/>
                  <a:gd name="T7" fmla="*/ 12 h 56"/>
                  <a:gd name="T8" fmla="*/ 5 w 37"/>
                  <a:gd name="T9" fmla="*/ 6 h 56"/>
                  <a:gd name="T10" fmla="*/ 8 w 37"/>
                  <a:gd name="T11" fmla="*/ 2 h 56"/>
                  <a:gd name="T12" fmla="*/ 12 w 37"/>
                  <a:gd name="T13" fmla="*/ 1 h 56"/>
                  <a:gd name="T14" fmla="*/ 18 w 37"/>
                  <a:gd name="T15" fmla="*/ 0 h 56"/>
                  <a:gd name="T16" fmla="*/ 23 w 37"/>
                  <a:gd name="T17" fmla="*/ 0 h 56"/>
                  <a:gd name="T18" fmla="*/ 26 w 37"/>
                  <a:gd name="T19" fmla="*/ 1 h 56"/>
                  <a:gd name="T20" fmla="*/ 30 w 37"/>
                  <a:gd name="T21" fmla="*/ 4 h 56"/>
                  <a:gd name="T22" fmla="*/ 32 w 37"/>
                  <a:gd name="T23" fmla="*/ 6 h 56"/>
                  <a:gd name="T24" fmla="*/ 34 w 37"/>
                  <a:gd name="T25" fmla="*/ 11 h 56"/>
                  <a:gd name="T26" fmla="*/ 36 w 37"/>
                  <a:gd name="T27" fmla="*/ 15 h 56"/>
                  <a:gd name="T28" fmla="*/ 36 w 37"/>
                  <a:gd name="T29" fmla="*/ 20 h 56"/>
                  <a:gd name="T30" fmla="*/ 37 w 37"/>
                  <a:gd name="T31" fmla="*/ 29 h 56"/>
                  <a:gd name="T32" fmla="*/ 36 w 37"/>
                  <a:gd name="T33" fmla="*/ 34 h 56"/>
                  <a:gd name="T34" fmla="*/ 36 w 37"/>
                  <a:gd name="T35" fmla="*/ 40 h 56"/>
                  <a:gd name="T36" fmla="*/ 34 w 37"/>
                  <a:gd name="T37" fmla="*/ 44 h 56"/>
                  <a:gd name="T38" fmla="*/ 32 w 37"/>
                  <a:gd name="T39" fmla="*/ 49 h 56"/>
                  <a:gd name="T40" fmla="*/ 29 w 37"/>
                  <a:gd name="T41" fmla="*/ 54 h 56"/>
                  <a:gd name="T42" fmla="*/ 23 w 37"/>
                  <a:gd name="T43" fmla="*/ 55 h 56"/>
                  <a:gd name="T44" fmla="*/ 18 w 37"/>
                  <a:gd name="T45" fmla="*/ 56 h 56"/>
                  <a:gd name="T46" fmla="*/ 14 w 37"/>
                  <a:gd name="T47" fmla="*/ 55 h 56"/>
                  <a:gd name="T48" fmla="*/ 9 w 37"/>
                  <a:gd name="T49" fmla="*/ 54 h 56"/>
                  <a:gd name="T50" fmla="*/ 5 w 37"/>
                  <a:gd name="T51" fmla="*/ 51 h 56"/>
                  <a:gd name="T52" fmla="*/ 1 w 37"/>
                  <a:gd name="T53" fmla="*/ 41 h 56"/>
                  <a:gd name="T54" fmla="*/ 0 w 37"/>
                  <a:gd name="T55" fmla="*/ 29 h 56"/>
                  <a:gd name="T56" fmla="*/ 8 w 37"/>
                  <a:gd name="T57" fmla="*/ 27 h 56"/>
                  <a:gd name="T58" fmla="*/ 8 w 37"/>
                  <a:gd name="T59" fmla="*/ 34 h 56"/>
                  <a:gd name="T60" fmla="*/ 8 w 37"/>
                  <a:gd name="T61" fmla="*/ 40 h 56"/>
                  <a:gd name="T62" fmla="*/ 9 w 37"/>
                  <a:gd name="T63" fmla="*/ 43 h 56"/>
                  <a:gd name="T64" fmla="*/ 11 w 37"/>
                  <a:gd name="T65" fmla="*/ 45 h 56"/>
                  <a:gd name="T66" fmla="*/ 12 w 37"/>
                  <a:gd name="T67" fmla="*/ 48 h 56"/>
                  <a:gd name="T68" fmla="*/ 15 w 37"/>
                  <a:gd name="T69" fmla="*/ 49 h 56"/>
                  <a:gd name="T70" fmla="*/ 18 w 37"/>
                  <a:gd name="T71" fmla="*/ 49 h 56"/>
                  <a:gd name="T72" fmla="*/ 22 w 37"/>
                  <a:gd name="T73" fmla="*/ 49 h 56"/>
                  <a:gd name="T74" fmla="*/ 23 w 37"/>
                  <a:gd name="T75" fmla="*/ 48 h 56"/>
                  <a:gd name="T76" fmla="*/ 26 w 37"/>
                  <a:gd name="T77" fmla="*/ 45 h 56"/>
                  <a:gd name="T78" fmla="*/ 27 w 37"/>
                  <a:gd name="T79" fmla="*/ 43 h 56"/>
                  <a:gd name="T80" fmla="*/ 29 w 37"/>
                  <a:gd name="T81" fmla="*/ 40 h 56"/>
                  <a:gd name="T82" fmla="*/ 29 w 37"/>
                  <a:gd name="T83" fmla="*/ 34 h 56"/>
                  <a:gd name="T84" fmla="*/ 29 w 37"/>
                  <a:gd name="T85" fmla="*/ 27 h 56"/>
                  <a:gd name="T86" fmla="*/ 29 w 37"/>
                  <a:gd name="T87" fmla="*/ 20 h 56"/>
                  <a:gd name="T88" fmla="*/ 27 w 37"/>
                  <a:gd name="T89" fmla="*/ 15 h 56"/>
                  <a:gd name="T90" fmla="*/ 26 w 37"/>
                  <a:gd name="T91" fmla="*/ 11 h 56"/>
                  <a:gd name="T92" fmla="*/ 25 w 37"/>
                  <a:gd name="T93" fmla="*/ 8 h 56"/>
                  <a:gd name="T94" fmla="*/ 22 w 37"/>
                  <a:gd name="T95" fmla="*/ 6 h 56"/>
                  <a:gd name="T96" fmla="*/ 18 w 37"/>
                  <a:gd name="T97" fmla="*/ 6 h 56"/>
                  <a:gd name="T98" fmla="*/ 14 w 37"/>
                  <a:gd name="T99" fmla="*/ 6 h 56"/>
                  <a:gd name="T100" fmla="*/ 11 w 37"/>
                  <a:gd name="T101" fmla="*/ 11 h 56"/>
                  <a:gd name="T102" fmla="*/ 9 w 37"/>
                  <a:gd name="T103" fmla="*/ 15 h 56"/>
                  <a:gd name="T104" fmla="*/ 8 w 37"/>
                  <a:gd name="T105" fmla="*/ 20 h 56"/>
                  <a:gd name="T106" fmla="*/ 8 w 37"/>
                  <a:gd name="T107"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56">
                    <a:moveTo>
                      <a:pt x="0" y="29"/>
                    </a:moveTo>
                    <a:lnTo>
                      <a:pt x="0" y="22"/>
                    </a:lnTo>
                    <a:lnTo>
                      <a:pt x="1" y="16"/>
                    </a:lnTo>
                    <a:lnTo>
                      <a:pt x="2" y="12"/>
                    </a:lnTo>
                    <a:lnTo>
                      <a:pt x="5" y="6"/>
                    </a:lnTo>
                    <a:lnTo>
                      <a:pt x="8" y="2"/>
                    </a:lnTo>
                    <a:lnTo>
                      <a:pt x="12" y="1"/>
                    </a:lnTo>
                    <a:lnTo>
                      <a:pt x="18" y="0"/>
                    </a:lnTo>
                    <a:lnTo>
                      <a:pt x="23" y="0"/>
                    </a:lnTo>
                    <a:lnTo>
                      <a:pt x="26" y="1"/>
                    </a:lnTo>
                    <a:lnTo>
                      <a:pt x="30" y="4"/>
                    </a:lnTo>
                    <a:lnTo>
                      <a:pt x="32" y="6"/>
                    </a:lnTo>
                    <a:lnTo>
                      <a:pt x="34" y="11"/>
                    </a:lnTo>
                    <a:lnTo>
                      <a:pt x="36" y="15"/>
                    </a:lnTo>
                    <a:lnTo>
                      <a:pt x="36" y="20"/>
                    </a:lnTo>
                    <a:lnTo>
                      <a:pt x="37" y="29"/>
                    </a:lnTo>
                    <a:lnTo>
                      <a:pt x="36" y="34"/>
                    </a:lnTo>
                    <a:lnTo>
                      <a:pt x="36" y="40"/>
                    </a:lnTo>
                    <a:lnTo>
                      <a:pt x="34" y="44"/>
                    </a:lnTo>
                    <a:lnTo>
                      <a:pt x="32" y="49"/>
                    </a:lnTo>
                    <a:lnTo>
                      <a:pt x="29" y="54"/>
                    </a:lnTo>
                    <a:lnTo>
                      <a:pt x="23" y="55"/>
                    </a:lnTo>
                    <a:lnTo>
                      <a:pt x="18" y="56"/>
                    </a:lnTo>
                    <a:lnTo>
                      <a:pt x="14" y="55"/>
                    </a:lnTo>
                    <a:lnTo>
                      <a:pt x="9" y="54"/>
                    </a:lnTo>
                    <a:lnTo>
                      <a:pt x="5" y="51"/>
                    </a:lnTo>
                    <a:lnTo>
                      <a:pt x="1" y="41"/>
                    </a:lnTo>
                    <a:lnTo>
                      <a:pt x="0" y="29"/>
                    </a:lnTo>
                    <a:close/>
                    <a:moveTo>
                      <a:pt x="8" y="27"/>
                    </a:moveTo>
                    <a:lnTo>
                      <a:pt x="8" y="34"/>
                    </a:lnTo>
                    <a:lnTo>
                      <a:pt x="8" y="40"/>
                    </a:lnTo>
                    <a:lnTo>
                      <a:pt x="9" y="43"/>
                    </a:lnTo>
                    <a:lnTo>
                      <a:pt x="11" y="45"/>
                    </a:lnTo>
                    <a:lnTo>
                      <a:pt x="12" y="48"/>
                    </a:lnTo>
                    <a:lnTo>
                      <a:pt x="15" y="49"/>
                    </a:lnTo>
                    <a:lnTo>
                      <a:pt x="18" y="49"/>
                    </a:lnTo>
                    <a:lnTo>
                      <a:pt x="22" y="49"/>
                    </a:lnTo>
                    <a:lnTo>
                      <a:pt x="23" y="48"/>
                    </a:lnTo>
                    <a:lnTo>
                      <a:pt x="26" y="45"/>
                    </a:lnTo>
                    <a:lnTo>
                      <a:pt x="27" y="43"/>
                    </a:lnTo>
                    <a:lnTo>
                      <a:pt x="29" y="40"/>
                    </a:lnTo>
                    <a:lnTo>
                      <a:pt x="29" y="34"/>
                    </a:lnTo>
                    <a:lnTo>
                      <a:pt x="29" y="27"/>
                    </a:lnTo>
                    <a:lnTo>
                      <a:pt x="29" y="20"/>
                    </a:lnTo>
                    <a:lnTo>
                      <a:pt x="27" y="15"/>
                    </a:lnTo>
                    <a:lnTo>
                      <a:pt x="26" y="11"/>
                    </a:lnTo>
                    <a:lnTo>
                      <a:pt x="25" y="8"/>
                    </a:lnTo>
                    <a:lnTo>
                      <a:pt x="22" y="6"/>
                    </a:lnTo>
                    <a:lnTo>
                      <a:pt x="18" y="6"/>
                    </a:lnTo>
                    <a:lnTo>
                      <a:pt x="14" y="6"/>
                    </a:lnTo>
                    <a:lnTo>
                      <a:pt x="11" y="11"/>
                    </a:lnTo>
                    <a:lnTo>
                      <a:pt x="9" y="15"/>
                    </a:lnTo>
                    <a:lnTo>
                      <a:pt x="8" y="20"/>
                    </a:lnTo>
                    <a:lnTo>
                      <a:pt x="8" y="27"/>
                    </a:lnTo>
                    <a:close/>
                  </a:path>
                </a:pathLst>
              </a:custGeom>
              <a:solidFill>
                <a:srgbClr val="000000"/>
              </a:solidFill>
              <a:ln w="0">
                <a:solidFill>
                  <a:srgbClr val="000000"/>
                </a:solidFill>
                <a:prstDash val="solid"/>
                <a:round/>
                <a:headEnd/>
                <a:tailEnd/>
              </a:ln>
            </p:spPr>
            <p:txBody>
              <a:bodyPr/>
              <a:lstStyle/>
              <a:p>
                <a:endParaRPr lang="en-US"/>
              </a:p>
            </p:txBody>
          </p:sp>
          <p:sp>
            <p:nvSpPr>
              <p:cNvPr id="386291" name="Freeform 243"/>
              <p:cNvSpPr>
                <a:spLocks/>
              </p:cNvSpPr>
              <p:nvPr/>
            </p:nvSpPr>
            <p:spPr bwMode="auto">
              <a:xfrm>
                <a:off x="513" y="1888"/>
                <a:ext cx="37" cy="56"/>
              </a:xfrm>
              <a:custGeom>
                <a:avLst/>
                <a:gdLst>
                  <a:gd name="T0" fmla="*/ 8 w 37"/>
                  <a:gd name="T1" fmla="*/ 40 h 56"/>
                  <a:gd name="T2" fmla="*/ 11 w 37"/>
                  <a:gd name="T3" fmla="*/ 48 h 56"/>
                  <a:gd name="T4" fmla="*/ 18 w 37"/>
                  <a:gd name="T5" fmla="*/ 49 h 56"/>
                  <a:gd name="T6" fmla="*/ 26 w 37"/>
                  <a:gd name="T7" fmla="*/ 47 h 56"/>
                  <a:gd name="T8" fmla="*/ 29 w 37"/>
                  <a:gd name="T9" fmla="*/ 38 h 56"/>
                  <a:gd name="T10" fmla="*/ 26 w 37"/>
                  <a:gd name="T11" fmla="*/ 31 h 56"/>
                  <a:gd name="T12" fmla="*/ 19 w 37"/>
                  <a:gd name="T13" fmla="*/ 29 h 56"/>
                  <a:gd name="T14" fmla="*/ 14 w 37"/>
                  <a:gd name="T15" fmla="*/ 29 h 56"/>
                  <a:gd name="T16" fmla="*/ 15 w 37"/>
                  <a:gd name="T17" fmla="*/ 22 h 56"/>
                  <a:gd name="T18" fmla="*/ 19 w 37"/>
                  <a:gd name="T19" fmla="*/ 22 h 56"/>
                  <a:gd name="T20" fmla="*/ 25 w 37"/>
                  <a:gd name="T21" fmla="*/ 18 h 56"/>
                  <a:gd name="T22" fmla="*/ 25 w 37"/>
                  <a:gd name="T23" fmla="*/ 11 h 56"/>
                  <a:gd name="T24" fmla="*/ 21 w 37"/>
                  <a:gd name="T25" fmla="*/ 6 h 56"/>
                  <a:gd name="T26" fmla="*/ 14 w 37"/>
                  <a:gd name="T27" fmla="*/ 6 h 56"/>
                  <a:gd name="T28" fmla="*/ 9 w 37"/>
                  <a:gd name="T29" fmla="*/ 11 h 56"/>
                  <a:gd name="T30" fmla="*/ 1 w 37"/>
                  <a:gd name="T31" fmla="*/ 15 h 56"/>
                  <a:gd name="T32" fmla="*/ 4 w 37"/>
                  <a:gd name="T33" fmla="*/ 6 h 56"/>
                  <a:gd name="T34" fmla="*/ 9 w 37"/>
                  <a:gd name="T35" fmla="*/ 1 h 56"/>
                  <a:gd name="T36" fmla="*/ 18 w 37"/>
                  <a:gd name="T37" fmla="*/ 0 h 56"/>
                  <a:gd name="T38" fmla="*/ 26 w 37"/>
                  <a:gd name="T39" fmla="*/ 1 h 56"/>
                  <a:gd name="T40" fmla="*/ 32 w 37"/>
                  <a:gd name="T41" fmla="*/ 6 h 56"/>
                  <a:gd name="T42" fmla="*/ 33 w 37"/>
                  <a:gd name="T43" fmla="*/ 13 h 56"/>
                  <a:gd name="T44" fmla="*/ 32 w 37"/>
                  <a:gd name="T45" fmla="*/ 20 h 56"/>
                  <a:gd name="T46" fmla="*/ 26 w 37"/>
                  <a:gd name="T47" fmla="*/ 24 h 56"/>
                  <a:gd name="T48" fmla="*/ 33 w 37"/>
                  <a:gd name="T49" fmla="*/ 30 h 56"/>
                  <a:gd name="T50" fmla="*/ 37 w 37"/>
                  <a:gd name="T51" fmla="*/ 38 h 56"/>
                  <a:gd name="T52" fmla="*/ 34 w 37"/>
                  <a:gd name="T53" fmla="*/ 48 h 56"/>
                  <a:gd name="T54" fmla="*/ 27 w 37"/>
                  <a:gd name="T55" fmla="*/ 54 h 56"/>
                  <a:gd name="T56" fmla="*/ 18 w 37"/>
                  <a:gd name="T57" fmla="*/ 56 h 56"/>
                  <a:gd name="T58" fmla="*/ 9 w 37"/>
                  <a:gd name="T59" fmla="*/ 55 h 56"/>
                  <a:gd name="T60" fmla="*/ 2 w 37"/>
                  <a:gd name="T61" fmla="*/ 49 h 56"/>
                  <a:gd name="T62" fmla="*/ 0 w 37"/>
                  <a:gd name="T6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56">
                    <a:moveTo>
                      <a:pt x="0" y="41"/>
                    </a:moveTo>
                    <a:lnTo>
                      <a:pt x="8" y="40"/>
                    </a:lnTo>
                    <a:lnTo>
                      <a:pt x="9" y="44"/>
                    </a:lnTo>
                    <a:lnTo>
                      <a:pt x="11" y="48"/>
                    </a:lnTo>
                    <a:lnTo>
                      <a:pt x="14" y="49"/>
                    </a:lnTo>
                    <a:lnTo>
                      <a:pt x="18" y="49"/>
                    </a:lnTo>
                    <a:lnTo>
                      <a:pt x="22" y="49"/>
                    </a:lnTo>
                    <a:lnTo>
                      <a:pt x="26" y="47"/>
                    </a:lnTo>
                    <a:lnTo>
                      <a:pt x="29" y="43"/>
                    </a:lnTo>
                    <a:lnTo>
                      <a:pt x="29" y="38"/>
                    </a:lnTo>
                    <a:lnTo>
                      <a:pt x="29" y="34"/>
                    </a:lnTo>
                    <a:lnTo>
                      <a:pt x="26" y="31"/>
                    </a:lnTo>
                    <a:lnTo>
                      <a:pt x="23" y="29"/>
                    </a:lnTo>
                    <a:lnTo>
                      <a:pt x="19" y="29"/>
                    </a:lnTo>
                    <a:lnTo>
                      <a:pt x="16" y="29"/>
                    </a:lnTo>
                    <a:lnTo>
                      <a:pt x="14" y="29"/>
                    </a:lnTo>
                    <a:lnTo>
                      <a:pt x="15" y="22"/>
                    </a:lnTo>
                    <a:lnTo>
                      <a:pt x="15" y="22"/>
                    </a:lnTo>
                    <a:lnTo>
                      <a:pt x="15" y="22"/>
                    </a:lnTo>
                    <a:lnTo>
                      <a:pt x="19" y="22"/>
                    </a:lnTo>
                    <a:lnTo>
                      <a:pt x="23" y="20"/>
                    </a:lnTo>
                    <a:lnTo>
                      <a:pt x="25" y="18"/>
                    </a:lnTo>
                    <a:lnTo>
                      <a:pt x="26" y="13"/>
                    </a:lnTo>
                    <a:lnTo>
                      <a:pt x="25" y="11"/>
                    </a:lnTo>
                    <a:lnTo>
                      <a:pt x="23" y="8"/>
                    </a:lnTo>
                    <a:lnTo>
                      <a:pt x="21" y="6"/>
                    </a:lnTo>
                    <a:lnTo>
                      <a:pt x="18" y="6"/>
                    </a:lnTo>
                    <a:lnTo>
                      <a:pt x="14" y="6"/>
                    </a:lnTo>
                    <a:lnTo>
                      <a:pt x="11" y="8"/>
                    </a:lnTo>
                    <a:lnTo>
                      <a:pt x="9" y="11"/>
                    </a:lnTo>
                    <a:lnTo>
                      <a:pt x="8" y="15"/>
                    </a:lnTo>
                    <a:lnTo>
                      <a:pt x="1" y="15"/>
                    </a:lnTo>
                    <a:lnTo>
                      <a:pt x="2" y="9"/>
                    </a:lnTo>
                    <a:lnTo>
                      <a:pt x="4" y="6"/>
                    </a:lnTo>
                    <a:lnTo>
                      <a:pt x="7" y="4"/>
                    </a:lnTo>
                    <a:lnTo>
                      <a:pt x="9" y="1"/>
                    </a:lnTo>
                    <a:lnTo>
                      <a:pt x="14" y="0"/>
                    </a:lnTo>
                    <a:lnTo>
                      <a:pt x="18" y="0"/>
                    </a:lnTo>
                    <a:lnTo>
                      <a:pt x="22" y="0"/>
                    </a:lnTo>
                    <a:lnTo>
                      <a:pt x="26" y="1"/>
                    </a:lnTo>
                    <a:lnTo>
                      <a:pt x="29" y="4"/>
                    </a:lnTo>
                    <a:lnTo>
                      <a:pt x="32" y="6"/>
                    </a:lnTo>
                    <a:lnTo>
                      <a:pt x="33" y="11"/>
                    </a:lnTo>
                    <a:lnTo>
                      <a:pt x="33" y="13"/>
                    </a:lnTo>
                    <a:lnTo>
                      <a:pt x="33" y="18"/>
                    </a:lnTo>
                    <a:lnTo>
                      <a:pt x="32" y="20"/>
                    </a:lnTo>
                    <a:lnTo>
                      <a:pt x="29" y="23"/>
                    </a:lnTo>
                    <a:lnTo>
                      <a:pt x="26" y="24"/>
                    </a:lnTo>
                    <a:lnTo>
                      <a:pt x="30" y="26"/>
                    </a:lnTo>
                    <a:lnTo>
                      <a:pt x="33" y="30"/>
                    </a:lnTo>
                    <a:lnTo>
                      <a:pt x="36" y="34"/>
                    </a:lnTo>
                    <a:lnTo>
                      <a:pt x="37" y="38"/>
                    </a:lnTo>
                    <a:lnTo>
                      <a:pt x="36" y="44"/>
                    </a:lnTo>
                    <a:lnTo>
                      <a:pt x="34" y="48"/>
                    </a:lnTo>
                    <a:lnTo>
                      <a:pt x="32" y="51"/>
                    </a:lnTo>
                    <a:lnTo>
                      <a:pt x="27" y="54"/>
                    </a:lnTo>
                    <a:lnTo>
                      <a:pt x="23" y="56"/>
                    </a:lnTo>
                    <a:lnTo>
                      <a:pt x="18" y="56"/>
                    </a:lnTo>
                    <a:lnTo>
                      <a:pt x="14" y="56"/>
                    </a:lnTo>
                    <a:lnTo>
                      <a:pt x="9" y="55"/>
                    </a:lnTo>
                    <a:lnTo>
                      <a:pt x="5" y="52"/>
                    </a:lnTo>
                    <a:lnTo>
                      <a:pt x="2" y="49"/>
                    </a:lnTo>
                    <a:lnTo>
                      <a:pt x="1" y="45"/>
                    </a:lnTo>
                    <a:lnTo>
                      <a:pt x="0" y="41"/>
                    </a:lnTo>
                    <a:close/>
                  </a:path>
                </a:pathLst>
              </a:custGeom>
              <a:solidFill>
                <a:srgbClr val="000000"/>
              </a:solidFill>
              <a:ln w="0">
                <a:solidFill>
                  <a:srgbClr val="000000"/>
                </a:solidFill>
                <a:prstDash val="solid"/>
                <a:round/>
                <a:headEnd/>
                <a:tailEnd/>
              </a:ln>
            </p:spPr>
            <p:txBody>
              <a:bodyPr/>
              <a:lstStyle/>
              <a:p>
                <a:endParaRPr lang="en-US"/>
              </a:p>
            </p:txBody>
          </p:sp>
          <p:sp>
            <p:nvSpPr>
              <p:cNvPr id="386292" name="Line 244"/>
              <p:cNvSpPr>
                <a:spLocks noChangeShapeType="1"/>
              </p:cNvSpPr>
              <p:nvPr/>
            </p:nvSpPr>
            <p:spPr bwMode="auto">
              <a:xfrm>
                <a:off x="570" y="1636"/>
                <a:ext cx="23"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293" name="Freeform 245"/>
              <p:cNvSpPr>
                <a:spLocks noEditPoints="1"/>
              </p:cNvSpPr>
              <p:nvPr/>
            </p:nvSpPr>
            <p:spPr bwMode="auto">
              <a:xfrm>
                <a:off x="361" y="1609"/>
                <a:ext cx="38" cy="56"/>
              </a:xfrm>
              <a:custGeom>
                <a:avLst/>
                <a:gdLst>
                  <a:gd name="T0" fmla="*/ 0 w 38"/>
                  <a:gd name="T1" fmla="*/ 29 h 56"/>
                  <a:gd name="T2" fmla="*/ 0 w 38"/>
                  <a:gd name="T3" fmla="*/ 22 h 56"/>
                  <a:gd name="T4" fmla="*/ 2 w 38"/>
                  <a:gd name="T5" fmla="*/ 16 h 56"/>
                  <a:gd name="T6" fmla="*/ 3 w 38"/>
                  <a:gd name="T7" fmla="*/ 12 h 56"/>
                  <a:gd name="T8" fmla="*/ 6 w 38"/>
                  <a:gd name="T9" fmla="*/ 6 h 56"/>
                  <a:gd name="T10" fmla="*/ 9 w 38"/>
                  <a:gd name="T11" fmla="*/ 2 h 56"/>
                  <a:gd name="T12" fmla="*/ 13 w 38"/>
                  <a:gd name="T13" fmla="*/ 1 h 56"/>
                  <a:gd name="T14" fmla="*/ 18 w 38"/>
                  <a:gd name="T15" fmla="*/ 0 h 56"/>
                  <a:gd name="T16" fmla="*/ 24 w 38"/>
                  <a:gd name="T17" fmla="*/ 0 h 56"/>
                  <a:gd name="T18" fmla="*/ 27 w 38"/>
                  <a:gd name="T19" fmla="*/ 1 h 56"/>
                  <a:gd name="T20" fmla="*/ 31 w 38"/>
                  <a:gd name="T21" fmla="*/ 4 h 56"/>
                  <a:gd name="T22" fmla="*/ 32 w 38"/>
                  <a:gd name="T23" fmla="*/ 6 h 56"/>
                  <a:gd name="T24" fmla="*/ 35 w 38"/>
                  <a:gd name="T25" fmla="*/ 11 h 56"/>
                  <a:gd name="T26" fmla="*/ 37 w 38"/>
                  <a:gd name="T27" fmla="*/ 15 h 56"/>
                  <a:gd name="T28" fmla="*/ 37 w 38"/>
                  <a:gd name="T29" fmla="*/ 20 h 56"/>
                  <a:gd name="T30" fmla="*/ 38 w 38"/>
                  <a:gd name="T31" fmla="*/ 29 h 56"/>
                  <a:gd name="T32" fmla="*/ 37 w 38"/>
                  <a:gd name="T33" fmla="*/ 34 h 56"/>
                  <a:gd name="T34" fmla="*/ 37 w 38"/>
                  <a:gd name="T35" fmla="*/ 40 h 56"/>
                  <a:gd name="T36" fmla="*/ 35 w 38"/>
                  <a:gd name="T37" fmla="*/ 44 h 56"/>
                  <a:gd name="T38" fmla="*/ 32 w 38"/>
                  <a:gd name="T39" fmla="*/ 50 h 56"/>
                  <a:gd name="T40" fmla="*/ 30 w 38"/>
                  <a:gd name="T41" fmla="*/ 54 h 56"/>
                  <a:gd name="T42" fmla="*/ 24 w 38"/>
                  <a:gd name="T43" fmla="*/ 55 h 56"/>
                  <a:gd name="T44" fmla="*/ 18 w 38"/>
                  <a:gd name="T45" fmla="*/ 56 h 56"/>
                  <a:gd name="T46" fmla="*/ 14 w 38"/>
                  <a:gd name="T47" fmla="*/ 55 h 56"/>
                  <a:gd name="T48" fmla="*/ 10 w 38"/>
                  <a:gd name="T49" fmla="*/ 54 h 56"/>
                  <a:gd name="T50" fmla="*/ 6 w 38"/>
                  <a:gd name="T51" fmla="*/ 51 h 56"/>
                  <a:gd name="T52" fmla="*/ 2 w 38"/>
                  <a:gd name="T53" fmla="*/ 41 h 56"/>
                  <a:gd name="T54" fmla="*/ 0 w 38"/>
                  <a:gd name="T55" fmla="*/ 29 h 56"/>
                  <a:gd name="T56" fmla="*/ 9 w 38"/>
                  <a:gd name="T57" fmla="*/ 27 h 56"/>
                  <a:gd name="T58" fmla="*/ 9 w 38"/>
                  <a:gd name="T59" fmla="*/ 34 h 56"/>
                  <a:gd name="T60" fmla="*/ 9 w 38"/>
                  <a:gd name="T61" fmla="*/ 40 h 56"/>
                  <a:gd name="T62" fmla="*/ 10 w 38"/>
                  <a:gd name="T63" fmla="*/ 43 h 56"/>
                  <a:gd name="T64" fmla="*/ 12 w 38"/>
                  <a:gd name="T65" fmla="*/ 45 h 56"/>
                  <a:gd name="T66" fmla="*/ 13 w 38"/>
                  <a:gd name="T67" fmla="*/ 48 h 56"/>
                  <a:gd name="T68" fmla="*/ 16 w 38"/>
                  <a:gd name="T69" fmla="*/ 50 h 56"/>
                  <a:gd name="T70" fmla="*/ 18 w 38"/>
                  <a:gd name="T71" fmla="*/ 50 h 56"/>
                  <a:gd name="T72" fmla="*/ 23 w 38"/>
                  <a:gd name="T73" fmla="*/ 50 h 56"/>
                  <a:gd name="T74" fmla="*/ 24 w 38"/>
                  <a:gd name="T75" fmla="*/ 48 h 56"/>
                  <a:gd name="T76" fmla="*/ 27 w 38"/>
                  <a:gd name="T77" fmla="*/ 45 h 56"/>
                  <a:gd name="T78" fmla="*/ 28 w 38"/>
                  <a:gd name="T79" fmla="*/ 43 h 56"/>
                  <a:gd name="T80" fmla="*/ 30 w 38"/>
                  <a:gd name="T81" fmla="*/ 40 h 56"/>
                  <a:gd name="T82" fmla="*/ 30 w 38"/>
                  <a:gd name="T83" fmla="*/ 34 h 56"/>
                  <a:gd name="T84" fmla="*/ 30 w 38"/>
                  <a:gd name="T85" fmla="*/ 27 h 56"/>
                  <a:gd name="T86" fmla="*/ 30 w 38"/>
                  <a:gd name="T87" fmla="*/ 20 h 56"/>
                  <a:gd name="T88" fmla="*/ 28 w 38"/>
                  <a:gd name="T89" fmla="*/ 15 h 56"/>
                  <a:gd name="T90" fmla="*/ 27 w 38"/>
                  <a:gd name="T91" fmla="*/ 11 h 56"/>
                  <a:gd name="T92" fmla="*/ 25 w 38"/>
                  <a:gd name="T93" fmla="*/ 8 h 56"/>
                  <a:gd name="T94" fmla="*/ 23 w 38"/>
                  <a:gd name="T95" fmla="*/ 6 h 56"/>
                  <a:gd name="T96" fmla="*/ 18 w 38"/>
                  <a:gd name="T97" fmla="*/ 6 h 56"/>
                  <a:gd name="T98" fmla="*/ 14 w 38"/>
                  <a:gd name="T99" fmla="*/ 6 h 56"/>
                  <a:gd name="T100" fmla="*/ 12 w 38"/>
                  <a:gd name="T101" fmla="*/ 11 h 56"/>
                  <a:gd name="T102" fmla="*/ 10 w 38"/>
                  <a:gd name="T103" fmla="*/ 15 h 56"/>
                  <a:gd name="T104" fmla="*/ 9 w 38"/>
                  <a:gd name="T105" fmla="*/ 20 h 56"/>
                  <a:gd name="T106" fmla="*/ 9 w 38"/>
                  <a:gd name="T107"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56">
                    <a:moveTo>
                      <a:pt x="0" y="29"/>
                    </a:moveTo>
                    <a:lnTo>
                      <a:pt x="0" y="22"/>
                    </a:lnTo>
                    <a:lnTo>
                      <a:pt x="2" y="16"/>
                    </a:lnTo>
                    <a:lnTo>
                      <a:pt x="3" y="12"/>
                    </a:lnTo>
                    <a:lnTo>
                      <a:pt x="6" y="6"/>
                    </a:lnTo>
                    <a:lnTo>
                      <a:pt x="9" y="2"/>
                    </a:lnTo>
                    <a:lnTo>
                      <a:pt x="13" y="1"/>
                    </a:lnTo>
                    <a:lnTo>
                      <a:pt x="18" y="0"/>
                    </a:lnTo>
                    <a:lnTo>
                      <a:pt x="24" y="0"/>
                    </a:lnTo>
                    <a:lnTo>
                      <a:pt x="27" y="1"/>
                    </a:lnTo>
                    <a:lnTo>
                      <a:pt x="31" y="4"/>
                    </a:lnTo>
                    <a:lnTo>
                      <a:pt x="32" y="6"/>
                    </a:lnTo>
                    <a:lnTo>
                      <a:pt x="35" y="11"/>
                    </a:lnTo>
                    <a:lnTo>
                      <a:pt x="37" y="15"/>
                    </a:lnTo>
                    <a:lnTo>
                      <a:pt x="37" y="20"/>
                    </a:lnTo>
                    <a:lnTo>
                      <a:pt x="38" y="29"/>
                    </a:lnTo>
                    <a:lnTo>
                      <a:pt x="37" y="34"/>
                    </a:lnTo>
                    <a:lnTo>
                      <a:pt x="37" y="40"/>
                    </a:lnTo>
                    <a:lnTo>
                      <a:pt x="35" y="44"/>
                    </a:lnTo>
                    <a:lnTo>
                      <a:pt x="32" y="50"/>
                    </a:lnTo>
                    <a:lnTo>
                      <a:pt x="30" y="54"/>
                    </a:lnTo>
                    <a:lnTo>
                      <a:pt x="24" y="55"/>
                    </a:lnTo>
                    <a:lnTo>
                      <a:pt x="18" y="56"/>
                    </a:lnTo>
                    <a:lnTo>
                      <a:pt x="14" y="55"/>
                    </a:lnTo>
                    <a:lnTo>
                      <a:pt x="10" y="54"/>
                    </a:lnTo>
                    <a:lnTo>
                      <a:pt x="6" y="51"/>
                    </a:lnTo>
                    <a:lnTo>
                      <a:pt x="2" y="41"/>
                    </a:lnTo>
                    <a:lnTo>
                      <a:pt x="0" y="29"/>
                    </a:lnTo>
                    <a:close/>
                    <a:moveTo>
                      <a:pt x="9" y="27"/>
                    </a:moveTo>
                    <a:lnTo>
                      <a:pt x="9" y="34"/>
                    </a:lnTo>
                    <a:lnTo>
                      <a:pt x="9" y="40"/>
                    </a:lnTo>
                    <a:lnTo>
                      <a:pt x="10" y="43"/>
                    </a:lnTo>
                    <a:lnTo>
                      <a:pt x="12" y="45"/>
                    </a:lnTo>
                    <a:lnTo>
                      <a:pt x="13" y="48"/>
                    </a:lnTo>
                    <a:lnTo>
                      <a:pt x="16" y="50"/>
                    </a:lnTo>
                    <a:lnTo>
                      <a:pt x="18" y="50"/>
                    </a:lnTo>
                    <a:lnTo>
                      <a:pt x="23" y="50"/>
                    </a:lnTo>
                    <a:lnTo>
                      <a:pt x="24" y="48"/>
                    </a:lnTo>
                    <a:lnTo>
                      <a:pt x="27" y="45"/>
                    </a:lnTo>
                    <a:lnTo>
                      <a:pt x="28" y="43"/>
                    </a:lnTo>
                    <a:lnTo>
                      <a:pt x="30" y="40"/>
                    </a:lnTo>
                    <a:lnTo>
                      <a:pt x="30" y="34"/>
                    </a:lnTo>
                    <a:lnTo>
                      <a:pt x="30" y="27"/>
                    </a:lnTo>
                    <a:lnTo>
                      <a:pt x="30" y="20"/>
                    </a:lnTo>
                    <a:lnTo>
                      <a:pt x="28" y="15"/>
                    </a:lnTo>
                    <a:lnTo>
                      <a:pt x="27" y="11"/>
                    </a:lnTo>
                    <a:lnTo>
                      <a:pt x="25" y="8"/>
                    </a:lnTo>
                    <a:lnTo>
                      <a:pt x="23" y="6"/>
                    </a:lnTo>
                    <a:lnTo>
                      <a:pt x="18" y="6"/>
                    </a:lnTo>
                    <a:lnTo>
                      <a:pt x="14" y="6"/>
                    </a:lnTo>
                    <a:lnTo>
                      <a:pt x="12" y="11"/>
                    </a:lnTo>
                    <a:lnTo>
                      <a:pt x="10" y="15"/>
                    </a:lnTo>
                    <a:lnTo>
                      <a:pt x="9" y="20"/>
                    </a:lnTo>
                    <a:lnTo>
                      <a:pt x="9" y="27"/>
                    </a:lnTo>
                    <a:close/>
                  </a:path>
                </a:pathLst>
              </a:custGeom>
              <a:solidFill>
                <a:srgbClr val="000000"/>
              </a:solidFill>
              <a:ln w="0">
                <a:solidFill>
                  <a:srgbClr val="000000"/>
                </a:solidFill>
                <a:prstDash val="solid"/>
                <a:round/>
                <a:headEnd/>
                <a:tailEnd/>
              </a:ln>
            </p:spPr>
            <p:txBody>
              <a:bodyPr/>
              <a:lstStyle/>
              <a:p>
                <a:endParaRPr lang="en-US"/>
              </a:p>
            </p:txBody>
          </p:sp>
          <p:sp>
            <p:nvSpPr>
              <p:cNvPr id="386294" name="Rectangle 246"/>
              <p:cNvSpPr>
                <a:spLocks noChangeArrowheads="1"/>
              </p:cNvSpPr>
              <p:nvPr/>
            </p:nvSpPr>
            <p:spPr bwMode="auto">
              <a:xfrm>
                <a:off x="409" y="1657"/>
                <a:ext cx="7" cy="7"/>
              </a:xfrm>
              <a:prstGeom prst="rect">
                <a:avLst/>
              </a:prstGeom>
              <a:solidFill>
                <a:srgbClr val="000000"/>
              </a:solidFill>
              <a:ln w="0">
                <a:solidFill>
                  <a:srgbClr val="000000"/>
                </a:solidFill>
                <a:miter lim="800000"/>
                <a:headEnd/>
                <a:tailEnd/>
              </a:ln>
            </p:spPr>
            <p:txBody>
              <a:bodyPr/>
              <a:lstStyle/>
              <a:p>
                <a:endParaRPr lang="en-US"/>
              </a:p>
            </p:txBody>
          </p:sp>
          <p:sp>
            <p:nvSpPr>
              <p:cNvPr id="386295" name="Freeform 247"/>
              <p:cNvSpPr>
                <a:spLocks noEditPoints="1"/>
              </p:cNvSpPr>
              <p:nvPr/>
            </p:nvSpPr>
            <p:spPr bwMode="auto">
              <a:xfrm>
                <a:off x="427" y="1609"/>
                <a:ext cx="36" cy="56"/>
              </a:xfrm>
              <a:custGeom>
                <a:avLst/>
                <a:gdLst>
                  <a:gd name="T0" fmla="*/ 0 w 36"/>
                  <a:gd name="T1" fmla="*/ 29 h 56"/>
                  <a:gd name="T2" fmla="*/ 0 w 36"/>
                  <a:gd name="T3" fmla="*/ 22 h 56"/>
                  <a:gd name="T4" fmla="*/ 1 w 36"/>
                  <a:gd name="T5" fmla="*/ 16 h 56"/>
                  <a:gd name="T6" fmla="*/ 1 w 36"/>
                  <a:gd name="T7" fmla="*/ 12 h 56"/>
                  <a:gd name="T8" fmla="*/ 4 w 36"/>
                  <a:gd name="T9" fmla="*/ 6 h 56"/>
                  <a:gd name="T10" fmla="*/ 8 w 36"/>
                  <a:gd name="T11" fmla="*/ 2 h 56"/>
                  <a:gd name="T12" fmla="*/ 12 w 36"/>
                  <a:gd name="T13" fmla="*/ 1 h 56"/>
                  <a:gd name="T14" fmla="*/ 18 w 36"/>
                  <a:gd name="T15" fmla="*/ 0 h 56"/>
                  <a:gd name="T16" fmla="*/ 22 w 36"/>
                  <a:gd name="T17" fmla="*/ 0 h 56"/>
                  <a:gd name="T18" fmla="*/ 26 w 36"/>
                  <a:gd name="T19" fmla="*/ 1 h 56"/>
                  <a:gd name="T20" fmla="*/ 29 w 36"/>
                  <a:gd name="T21" fmla="*/ 4 h 56"/>
                  <a:gd name="T22" fmla="*/ 32 w 36"/>
                  <a:gd name="T23" fmla="*/ 6 h 56"/>
                  <a:gd name="T24" fmla="*/ 33 w 36"/>
                  <a:gd name="T25" fmla="*/ 11 h 56"/>
                  <a:gd name="T26" fmla="*/ 34 w 36"/>
                  <a:gd name="T27" fmla="*/ 15 h 56"/>
                  <a:gd name="T28" fmla="*/ 36 w 36"/>
                  <a:gd name="T29" fmla="*/ 20 h 56"/>
                  <a:gd name="T30" fmla="*/ 36 w 36"/>
                  <a:gd name="T31" fmla="*/ 29 h 56"/>
                  <a:gd name="T32" fmla="*/ 36 w 36"/>
                  <a:gd name="T33" fmla="*/ 34 h 56"/>
                  <a:gd name="T34" fmla="*/ 36 w 36"/>
                  <a:gd name="T35" fmla="*/ 40 h 56"/>
                  <a:gd name="T36" fmla="*/ 34 w 36"/>
                  <a:gd name="T37" fmla="*/ 44 h 56"/>
                  <a:gd name="T38" fmla="*/ 32 w 36"/>
                  <a:gd name="T39" fmla="*/ 50 h 56"/>
                  <a:gd name="T40" fmla="*/ 27 w 36"/>
                  <a:gd name="T41" fmla="*/ 54 h 56"/>
                  <a:gd name="T42" fmla="*/ 23 w 36"/>
                  <a:gd name="T43" fmla="*/ 55 h 56"/>
                  <a:gd name="T44" fmla="*/ 18 w 36"/>
                  <a:gd name="T45" fmla="*/ 56 h 56"/>
                  <a:gd name="T46" fmla="*/ 14 w 36"/>
                  <a:gd name="T47" fmla="*/ 55 h 56"/>
                  <a:gd name="T48" fmla="*/ 8 w 36"/>
                  <a:gd name="T49" fmla="*/ 54 h 56"/>
                  <a:gd name="T50" fmla="*/ 5 w 36"/>
                  <a:gd name="T51" fmla="*/ 51 h 56"/>
                  <a:gd name="T52" fmla="*/ 1 w 36"/>
                  <a:gd name="T53" fmla="*/ 41 h 56"/>
                  <a:gd name="T54" fmla="*/ 0 w 36"/>
                  <a:gd name="T55" fmla="*/ 29 h 56"/>
                  <a:gd name="T56" fmla="*/ 7 w 36"/>
                  <a:gd name="T57" fmla="*/ 27 h 56"/>
                  <a:gd name="T58" fmla="*/ 7 w 36"/>
                  <a:gd name="T59" fmla="*/ 34 h 56"/>
                  <a:gd name="T60" fmla="*/ 8 w 36"/>
                  <a:gd name="T61" fmla="*/ 40 h 56"/>
                  <a:gd name="T62" fmla="*/ 9 w 36"/>
                  <a:gd name="T63" fmla="*/ 43 h 56"/>
                  <a:gd name="T64" fmla="*/ 11 w 36"/>
                  <a:gd name="T65" fmla="*/ 45 h 56"/>
                  <a:gd name="T66" fmla="*/ 12 w 36"/>
                  <a:gd name="T67" fmla="*/ 48 h 56"/>
                  <a:gd name="T68" fmla="*/ 15 w 36"/>
                  <a:gd name="T69" fmla="*/ 50 h 56"/>
                  <a:gd name="T70" fmla="*/ 18 w 36"/>
                  <a:gd name="T71" fmla="*/ 50 h 56"/>
                  <a:gd name="T72" fmla="*/ 20 w 36"/>
                  <a:gd name="T73" fmla="*/ 50 h 56"/>
                  <a:gd name="T74" fmla="*/ 23 w 36"/>
                  <a:gd name="T75" fmla="*/ 48 h 56"/>
                  <a:gd name="T76" fmla="*/ 26 w 36"/>
                  <a:gd name="T77" fmla="*/ 45 h 56"/>
                  <a:gd name="T78" fmla="*/ 27 w 36"/>
                  <a:gd name="T79" fmla="*/ 43 h 56"/>
                  <a:gd name="T80" fmla="*/ 27 w 36"/>
                  <a:gd name="T81" fmla="*/ 40 h 56"/>
                  <a:gd name="T82" fmla="*/ 29 w 36"/>
                  <a:gd name="T83" fmla="*/ 34 h 56"/>
                  <a:gd name="T84" fmla="*/ 29 w 36"/>
                  <a:gd name="T85" fmla="*/ 27 h 56"/>
                  <a:gd name="T86" fmla="*/ 29 w 36"/>
                  <a:gd name="T87" fmla="*/ 20 h 56"/>
                  <a:gd name="T88" fmla="*/ 27 w 36"/>
                  <a:gd name="T89" fmla="*/ 15 h 56"/>
                  <a:gd name="T90" fmla="*/ 26 w 36"/>
                  <a:gd name="T91" fmla="*/ 11 h 56"/>
                  <a:gd name="T92" fmla="*/ 23 w 36"/>
                  <a:gd name="T93" fmla="*/ 8 h 56"/>
                  <a:gd name="T94" fmla="*/ 20 w 36"/>
                  <a:gd name="T95" fmla="*/ 6 h 56"/>
                  <a:gd name="T96" fmla="*/ 18 w 36"/>
                  <a:gd name="T97" fmla="*/ 6 h 56"/>
                  <a:gd name="T98" fmla="*/ 14 w 36"/>
                  <a:gd name="T99" fmla="*/ 6 h 56"/>
                  <a:gd name="T100" fmla="*/ 11 w 36"/>
                  <a:gd name="T101" fmla="*/ 11 h 56"/>
                  <a:gd name="T102" fmla="*/ 8 w 36"/>
                  <a:gd name="T103" fmla="*/ 15 h 56"/>
                  <a:gd name="T104" fmla="*/ 8 w 36"/>
                  <a:gd name="T105" fmla="*/ 20 h 56"/>
                  <a:gd name="T106" fmla="*/ 7 w 36"/>
                  <a:gd name="T107"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56">
                    <a:moveTo>
                      <a:pt x="0" y="29"/>
                    </a:moveTo>
                    <a:lnTo>
                      <a:pt x="0" y="22"/>
                    </a:lnTo>
                    <a:lnTo>
                      <a:pt x="1" y="16"/>
                    </a:lnTo>
                    <a:lnTo>
                      <a:pt x="1" y="12"/>
                    </a:lnTo>
                    <a:lnTo>
                      <a:pt x="4" y="6"/>
                    </a:lnTo>
                    <a:lnTo>
                      <a:pt x="8" y="2"/>
                    </a:lnTo>
                    <a:lnTo>
                      <a:pt x="12" y="1"/>
                    </a:lnTo>
                    <a:lnTo>
                      <a:pt x="18" y="0"/>
                    </a:lnTo>
                    <a:lnTo>
                      <a:pt x="22" y="0"/>
                    </a:lnTo>
                    <a:lnTo>
                      <a:pt x="26" y="1"/>
                    </a:lnTo>
                    <a:lnTo>
                      <a:pt x="29" y="4"/>
                    </a:lnTo>
                    <a:lnTo>
                      <a:pt x="32" y="6"/>
                    </a:lnTo>
                    <a:lnTo>
                      <a:pt x="33" y="11"/>
                    </a:lnTo>
                    <a:lnTo>
                      <a:pt x="34" y="15"/>
                    </a:lnTo>
                    <a:lnTo>
                      <a:pt x="36" y="20"/>
                    </a:lnTo>
                    <a:lnTo>
                      <a:pt x="36" y="29"/>
                    </a:lnTo>
                    <a:lnTo>
                      <a:pt x="36" y="34"/>
                    </a:lnTo>
                    <a:lnTo>
                      <a:pt x="36" y="40"/>
                    </a:lnTo>
                    <a:lnTo>
                      <a:pt x="34" y="44"/>
                    </a:lnTo>
                    <a:lnTo>
                      <a:pt x="32" y="50"/>
                    </a:lnTo>
                    <a:lnTo>
                      <a:pt x="27" y="54"/>
                    </a:lnTo>
                    <a:lnTo>
                      <a:pt x="23" y="55"/>
                    </a:lnTo>
                    <a:lnTo>
                      <a:pt x="18" y="56"/>
                    </a:lnTo>
                    <a:lnTo>
                      <a:pt x="14" y="55"/>
                    </a:lnTo>
                    <a:lnTo>
                      <a:pt x="8" y="54"/>
                    </a:lnTo>
                    <a:lnTo>
                      <a:pt x="5" y="51"/>
                    </a:lnTo>
                    <a:lnTo>
                      <a:pt x="1" y="41"/>
                    </a:lnTo>
                    <a:lnTo>
                      <a:pt x="0" y="29"/>
                    </a:lnTo>
                    <a:close/>
                    <a:moveTo>
                      <a:pt x="7" y="27"/>
                    </a:moveTo>
                    <a:lnTo>
                      <a:pt x="7" y="34"/>
                    </a:lnTo>
                    <a:lnTo>
                      <a:pt x="8" y="40"/>
                    </a:lnTo>
                    <a:lnTo>
                      <a:pt x="9" y="43"/>
                    </a:lnTo>
                    <a:lnTo>
                      <a:pt x="11" y="45"/>
                    </a:lnTo>
                    <a:lnTo>
                      <a:pt x="12" y="48"/>
                    </a:lnTo>
                    <a:lnTo>
                      <a:pt x="15" y="50"/>
                    </a:lnTo>
                    <a:lnTo>
                      <a:pt x="18" y="50"/>
                    </a:lnTo>
                    <a:lnTo>
                      <a:pt x="20" y="50"/>
                    </a:lnTo>
                    <a:lnTo>
                      <a:pt x="23" y="48"/>
                    </a:lnTo>
                    <a:lnTo>
                      <a:pt x="26" y="45"/>
                    </a:lnTo>
                    <a:lnTo>
                      <a:pt x="27" y="43"/>
                    </a:lnTo>
                    <a:lnTo>
                      <a:pt x="27" y="40"/>
                    </a:lnTo>
                    <a:lnTo>
                      <a:pt x="29" y="34"/>
                    </a:lnTo>
                    <a:lnTo>
                      <a:pt x="29" y="27"/>
                    </a:lnTo>
                    <a:lnTo>
                      <a:pt x="29" y="20"/>
                    </a:lnTo>
                    <a:lnTo>
                      <a:pt x="27" y="15"/>
                    </a:lnTo>
                    <a:lnTo>
                      <a:pt x="26" y="11"/>
                    </a:lnTo>
                    <a:lnTo>
                      <a:pt x="23" y="8"/>
                    </a:lnTo>
                    <a:lnTo>
                      <a:pt x="20" y="6"/>
                    </a:lnTo>
                    <a:lnTo>
                      <a:pt x="18" y="6"/>
                    </a:lnTo>
                    <a:lnTo>
                      <a:pt x="14" y="6"/>
                    </a:lnTo>
                    <a:lnTo>
                      <a:pt x="11" y="11"/>
                    </a:lnTo>
                    <a:lnTo>
                      <a:pt x="8" y="15"/>
                    </a:lnTo>
                    <a:lnTo>
                      <a:pt x="8" y="20"/>
                    </a:lnTo>
                    <a:lnTo>
                      <a:pt x="7" y="27"/>
                    </a:lnTo>
                    <a:close/>
                  </a:path>
                </a:pathLst>
              </a:custGeom>
              <a:solidFill>
                <a:srgbClr val="000000"/>
              </a:solidFill>
              <a:ln w="0">
                <a:solidFill>
                  <a:srgbClr val="000000"/>
                </a:solidFill>
                <a:prstDash val="solid"/>
                <a:round/>
                <a:headEnd/>
                <a:tailEnd/>
              </a:ln>
            </p:spPr>
            <p:txBody>
              <a:bodyPr/>
              <a:lstStyle/>
              <a:p>
                <a:endParaRPr lang="en-US"/>
              </a:p>
            </p:txBody>
          </p:sp>
          <p:sp>
            <p:nvSpPr>
              <p:cNvPr id="386296" name="Freeform 248"/>
              <p:cNvSpPr>
                <a:spLocks/>
              </p:cNvSpPr>
              <p:nvPr/>
            </p:nvSpPr>
            <p:spPr bwMode="auto">
              <a:xfrm>
                <a:off x="470" y="1609"/>
                <a:ext cx="36" cy="56"/>
              </a:xfrm>
              <a:custGeom>
                <a:avLst/>
                <a:gdLst>
                  <a:gd name="T0" fmla="*/ 7 w 36"/>
                  <a:gd name="T1" fmla="*/ 40 h 56"/>
                  <a:gd name="T2" fmla="*/ 11 w 36"/>
                  <a:gd name="T3" fmla="*/ 48 h 56"/>
                  <a:gd name="T4" fmla="*/ 18 w 36"/>
                  <a:gd name="T5" fmla="*/ 50 h 56"/>
                  <a:gd name="T6" fmla="*/ 26 w 36"/>
                  <a:gd name="T7" fmla="*/ 47 h 56"/>
                  <a:gd name="T8" fmla="*/ 29 w 36"/>
                  <a:gd name="T9" fmla="*/ 38 h 56"/>
                  <a:gd name="T10" fmla="*/ 26 w 36"/>
                  <a:gd name="T11" fmla="*/ 31 h 56"/>
                  <a:gd name="T12" fmla="*/ 18 w 36"/>
                  <a:gd name="T13" fmla="*/ 29 h 56"/>
                  <a:gd name="T14" fmla="*/ 14 w 36"/>
                  <a:gd name="T15" fmla="*/ 29 h 56"/>
                  <a:gd name="T16" fmla="*/ 15 w 36"/>
                  <a:gd name="T17" fmla="*/ 22 h 56"/>
                  <a:gd name="T18" fmla="*/ 19 w 36"/>
                  <a:gd name="T19" fmla="*/ 22 h 56"/>
                  <a:gd name="T20" fmla="*/ 25 w 36"/>
                  <a:gd name="T21" fmla="*/ 18 h 56"/>
                  <a:gd name="T22" fmla="*/ 25 w 36"/>
                  <a:gd name="T23" fmla="*/ 11 h 56"/>
                  <a:gd name="T24" fmla="*/ 20 w 36"/>
                  <a:gd name="T25" fmla="*/ 6 h 56"/>
                  <a:gd name="T26" fmla="*/ 14 w 36"/>
                  <a:gd name="T27" fmla="*/ 6 h 56"/>
                  <a:gd name="T28" fmla="*/ 9 w 36"/>
                  <a:gd name="T29" fmla="*/ 11 h 56"/>
                  <a:gd name="T30" fmla="*/ 1 w 36"/>
                  <a:gd name="T31" fmla="*/ 15 h 56"/>
                  <a:gd name="T32" fmla="*/ 4 w 36"/>
                  <a:gd name="T33" fmla="*/ 6 h 56"/>
                  <a:gd name="T34" fmla="*/ 9 w 36"/>
                  <a:gd name="T35" fmla="*/ 1 h 56"/>
                  <a:gd name="T36" fmla="*/ 16 w 36"/>
                  <a:gd name="T37" fmla="*/ 0 h 56"/>
                  <a:gd name="T38" fmla="*/ 25 w 36"/>
                  <a:gd name="T39" fmla="*/ 1 h 56"/>
                  <a:gd name="T40" fmla="*/ 30 w 36"/>
                  <a:gd name="T41" fmla="*/ 6 h 56"/>
                  <a:gd name="T42" fmla="*/ 33 w 36"/>
                  <a:gd name="T43" fmla="*/ 13 h 56"/>
                  <a:gd name="T44" fmla="*/ 30 w 36"/>
                  <a:gd name="T45" fmla="*/ 20 h 56"/>
                  <a:gd name="T46" fmla="*/ 25 w 36"/>
                  <a:gd name="T47" fmla="*/ 25 h 56"/>
                  <a:gd name="T48" fmla="*/ 33 w 36"/>
                  <a:gd name="T49" fmla="*/ 30 h 56"/>
                  <a:gd name="T50" fmla="*/ 36 w 36"/>
                  <a:gd name="T51" fmla="*/ 38 h 56"/>
                  <a:gd name="T52" fmla="*/ 33 w 36"/>
                  <a:gd name="T53" fmla="*/ 48 h 56"/>
                  <a:gd name="T54" fmla="*/ 27 w 36"/>
                  <a:gd name="T55" fmla="*/ 54 h 56"/>
                  <a:gd name="T56" fmla="*/ 18 w 36"/>
                  <a:gd name="T57" fmla="*/ 56 h 56"/>
                  <a:gd name="T58" fmla="*/ 8 w 36"/>
                  <a:gd name="T59" fmla="*/ 55 h 56"/>
                  <a:gd name="T60" fmla="*/ 2 w 36"/>
                  <a:gd name="T61" fmla="*/ 50 h 56"/>
                  <a:gd name="T62" fmla="*/ 0 w 36"/>
                  <a:gd name="T6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56">
                    <a:moveTo>
                      <a:pt x="0" y="41"/>
                    </a:moveTo>
                    <a:lnTo>
                      <a:pt x="7" y="40"/>
                    </a:lnTo>
                    <a:lnTo>
                      <a:pt x="8" y="44"/>
                    </a:lnTo>
                    <a:lnTo>
                      <a:pt x="11" y="48"/>
                    </a:lnTo>
                    <a:lnTo>
                      <a:pt x="14" y="50"/>
                    </a:lnTo>
                    <a:lnTo>
                      <a:pt x="18" y="50"/>
                    </a:lnTo>
                    <a:lnTo>
                      <a:pt x="22" y="50"/>
                    </a:lnTo>
                    <a:lnTo>
                      <a:pt x="26" y="47"/>
                    </a:lnTo>
                    <a:lnTo>
                      <a:pt x="27" y="43"/>
                    </a:lnTo>
                    <a:lnTo>
                      <a:pt x="29" y="38"/>
                    </a:lnTo>
                    <a:lnTo>
                      <a:pt x="27" y="34"/>
                    </a:lnTo>
                    <a:lnTo>
                      <a:pt x="26" y="31"/>
                    </a:lnTo>
                    <a:lnTo>
                      <a:pt x="22" y="29"/>
                    </a:lnTo>
                    <a:lnTo>
                      <a:pt x="18" y="29"/>
                    </a:lnTo>
                    <a:lnTo>
                      <a:pt x="16" y="29"/>
                    </a:lnTo>
                    <a:lnTo>
                      <a:pt x="14" y="29"/>
                    </a:lnTo>
                    <a:lnTo>
                      <a:pt x="14" y="22"/>
                    </a:lnTo>
                    <a:lnTo>
                      <a:pt x="15" y="22"/>
                    </a:lnTo>
                    <a:lnTo>
                      <a:pt x="15" y="22"/>
                    </a:lnTo>
                    <a:lnTo>
                      <a:pt x="19" y="22"/>
                    </a:lnTo>
                    <a:lnTo>
                      <a:pt x="22" y="20"/>
                    </a:lnTo>
                    <a:lnTo>
                      <a:pt x="25" y="18"/>
                    </a:lnTo>
                    <a:lnTo>
                      <a:pt x="26" y="13"/>
                    </a:lnTo>
                    <a:lnTo>
                      <a:pt x="25" y="11"/>
                    </a:lnTo>
                    <a:lnTo>
                      <a:pt x="23" y="8"/>
                    </a:lnTo>
                    <a:lnTo>
                      <a:pt x="20" y="6"/>
                    </a:lnTo>
                    <a:lnTo>
                      <a:pt x="16" y="6"/>
                    </a:lnTo>
                    <a:lnTo>
                      <a:pt x="14" y="6"/>
                    </a:lnTo>
                    <a:lnTo>
                      <a:pt x="11" y="8"/>
                    </a:lnTo>
                    <a:lnTo>
                      <a:pt x="9" y="11"/>
                    </a:lnTo>
                    <a:lnTo>
                      <a:pt x="8" y="15"/>
                    </a:lnTo>
                    <a:lnTo>
                      <a:pt x="1" y="15"/>
                    </a:lnTo>
                    <a:lnTo>
                      <a:pt x="1" y="9"/>
                    </a:lnTo>
                    <a:lnTo>
                      <a:pt x="4" y="6"/>
                    </a:lnTo>
                    <a:lnTo>
                      <a:pt x="7" y="4"/>
                    </a:lnTo>
                    <a:lnTo>
                      <a:pt x="9" y="1"/>
                    </a:lnTo>
                    <a:lnTo>
                      <a:pt x="12" y="0"/>
                    </a:lnTo>
                    <a:lnTo>
                      <a:pt x="16" y="0"/>
                    </a:lnTo>
                    <a:lnTo>
                      <a:pt x="20" y="0"/>
                    </a:lnTo>
                    <a:lnTo>
                      <a:pt x="25" y="1"/>
                    </a:lnTo>
                    <a:lnTo>
                      <a:pt x="29" y="4"/>
                    </a:lnTo>
                    <a:lnTo>
                      <a:pt x="30" y="6"/>
                    </a:lnTo>
                    <a:lnTo>
                      <a:pt x="32" y="11"/>
                    </a:lnTo>
                    <a:lnTo>
                      <a:pt x="33" y="13"/>
                    </a:lnTo>
                    <a:lnTo>
                      <a:pt x="32" y="18"/>
                    </a:lnTo>
                    <a:lnTo>
                      <a:pt x="30" y="20"/>
                    </a:lnTo>
                    <a:lnTo>
                      <a:pt x="29" y="23"/>
                    </a:lnTo>
                    <a:lnTo>
                      <a:pt x="25" y="25"/>
                    </a:lnTo>
                    <a:lnTo>
                      <a:pt x="30" y="26"/>
                    </a:lnTo>
                    <a:lnTo>
                      <a:pt x="33" y="30"/>
                    </a:lnTo>
                    <a:lnTo>
                      <a:pt x="36" y="34"/>
                    </a:lnTo>
                    <a:lnTo>
                      <a:pt x="36" y="38"/>
                    </a:lnTo>
                    <a:lnTo>
                      <a:pt x="36" y="44"/>
                    </a:lnTo>
                    <a:lnTo>
                      <a:pt x="33" y="48"/>
                    </a:lnTo>
                    <a:lnTo>
                      <a:pt x="30" y="51"/>
                    </a:lnTo>
                    <a:lnTo>
                      <a:pt x="27" y="54"/>
                    </a:lnTo>
                    <a:lnTo>
                      <a:pt x="22" y="56"/>
                    </a:lnTo>
                    <a:lnTo>
                      <a:pt x="18" y="56"/>
                    </a:lnTo>
                    <a:lnTo>
                      <a:pt x="12" y="56"/>
                    </a:lnTo>
                    <a:lnTo>
                      <a:pt x="8" y="55"/>
                    </a:lnTo>
                    <a:lnTo>
                      <a:pt x="5" y="52"/>
                    </a:lnTo>
                    <a:lnTo>
                      <a:pt x="2" y="50"/>
                    </a:lnTo>
                    <a:lnTo>
                      <a:pt x="1" y="45"/>
                    </a:lnTo>
                    <a:lnTo>
                      <a:pt x="0" y="41"/>
                    </a:lnTo>
                    <a:close/>
                  </a:path>
                </a:pathLst>
              </a:custGeom>
              <a:solidFill>
                <a:srgbClr val="000000"/>
              </a:solidFill>
              <a:ln w="0">
                <a:solidFill>
                  <a:srgbClr val="000000"/>
                </a:solidFill>
                <a:prstDash val="solid"/>
                <a:round/>
                <a:headEnd/>
                <a:tailEnd/>
              </a:ln>
            </p:spPr>
            <p:txBody>
              <a:bodyPr/>
              <a:lstStyle/>
              <a:p>
                <a:endParaRPr lang="en-US"/>
              </a:p>
            </p:txBody>
          </p:sp>
          <p:sp>
            <p:nvSpPr>
              <p:cNvPr id="386297" name="Freeform 249"/>
              <p:cNvSpPr>
                <a:spLocks/>
              </p:cNvSpPr>
              <p:nvPr/>
            </p:nvSpPr>
            <p:spPr bwMode="auto">
              <a:xfrm>
                <a:off x="513" y="1610"/>
                <a:ext cx="36" cy="55"/>
              </a:xfrm>
              <a:custGeom>
                <a:avLst/>
                <a:gdLst>
                  <a:gd name="T0" fmla="*/ 0 w 36"/>
                  <a:gd name="T1" fmla="*/ 40 h 55"/>
                  <a:gd name="T2" fmla="*/ 7 w 36"/>
                  <a:gd name="T3" fmla="*/ 39 h 55"/>
                  <a:gd name="T4" fmla="*/ 8 w 36"/>
                  <a:gd name="T5" fmla="*/ 43 h 55"/>
                  <a:gd name="T6" fmla="*/ 11 w 36"/>
                  <a:gd name="T7" fmla="*/ 46 h 55"/>
                  <a:gd name="T8" fmla="*/ 14 w 36"/>
                  <a:gd name="T9" fmla="*/ 49 h 55"/>
                  <a:gd name="T10" fmla="*/ 18 w 36"/>
                  <a:gd name="T11" fmla="*/ 49 h 55"/>
                  <a:gd name="T12" fmla="*/ 21 w 36"/>
                  <a:gd name="T13" fmla="*/ 49 h 55"/>
                  <a:gd name="T14" fmla="*/ 23 w 36"/>
                  <a:gd name="T15" fmla="*/ 47 h 55"/>
                  <a:gd name="T16" fmla="*/ 26 w 36"/>
                  <a:gd name="T17" fmla="*/ 46 h 55"/>
                  <a:gd name="T18" fmla="*/ 27 w 36"/>
                  <a:gd name="T19" fmla="*/ 42 h 55"/>
                  <a:gd name="T20" fmla="*/ 29 w 36"/>
                  <a:gd name="T21" fmla="*/ 36 h 55"/>
                  <a:gd name="T22" fmla="*/ 27 w 36"/>
                  <a:gd name="T23" fmla="*/ 30 h 55"/>
                  <a:gd name="T24" fmla="*/ 26 w 36"/>
                  <a:gd name="T25" fmla="*/ 26 h 55"/>
                  <a:gd name="T26" fmla="*/ 23 w 36"/>
                  <a:gd name="T27" fmla="*/ 25 h 55"/>
                  <a:gd name="T28" fmla="*/ 21 w 36"/>
                  <a:gd name="T29" fmla="*/ 24 h 55"/>
                  <a:gd name="T30" fmla="*/ 18 w 36"/>
                  <a:gd name="T31" fmla="*/ 24 h 55"/>
                  <a:gd name="T32" fmla="*/ 14 w 36"/>
                  <a:gd name="T33" fmla="*/ 24 h 55"/>
                  <a:gd name="T34" fmla="*/ 11 w 36"/>
                  <a:gd name="T35" fmla="*/ 25 h 55"/>
                  <a:gd name="T36" fmla="*/ 9 w 36"/>
                  <a:gd name="T37" fmla="*/ 26 h 55"/>
                  <a:gd name="T38" fmla="*/ 8 w 36"/>
                  <a:gd name="T39" fmla="*/ 29 h 55"/>
                  <a:gd name="T40" fmla="*/ 0 w 36"/>
                  <a:gd name="T41" fmla="*/ 28 h 55"/>
                  <a:gd name="T42" fmla="*/ 7 w 36"/>
                  <a:gd name="T43" fmla="*/ 0 h 55"/>
                  <a:gd name="T44" fmla="*/ 33 w 36"/>
                  <a:gd name="T45" fmla="*/ 0 h 55"/>
                  <a:gd name="T46" fmla="*/ 33 w 36"/>
                  <a:gd name="T47" fmla="*/ 7 h 55"/>
                  <a:gd name="T48" fmla="*/ 12 w 36"/>
                  <a:gd name="T49" fmla="*/ 7 h 55"/>
                  <a:gd name="T50" fmla="*/ 9 w 36"/>
                  <a:gd name="T51" fmla="*/ 21 h 55"/>
                  <a:gd name="T52" fmla="*/ 14 w 36"/>
                  <a:gd name="T53" fmla="*/ 18 h 55"/>
                  <a:gd name="T54" fmla="*/ 19 w 36"/>
                  <a:gd name="T55" fmla="*/ 17 h 55"/>
                  <a:gd name="T56" fmla="*/ 23 w 36"/>
                  <a:gd name="T57" fmla="*/ 18 h 55"/>
                  <a:gd name="T58" fmla="*/ 27 w 36"/>
                  <a:gd name="T59" fmla="*/ 19 h 55"/>
                  <a:gd name="T60" fmla="*/ 32 w 36"/>
                  <a:gd name="T61" fmla="*/ 22 h 55"/>
                  <a:gd name="T62" fmla="*/ 34 w 36"/>
                  <a:gd name="T63" fmla="*/ 26 h 55"/>
                  <a:gd name="T64" fmla="*/ 36 w 36"/>
                  <a:gd name="T65" fmla="*/ 30 h 55"/>
                  <a:gd name="T66" fmla="*/ 36 w 36"/>
                  <a:gd name="T67" fmla="*/ 36 h 55"/>
                  <a:gd name="T68" fmla="*/ 36 w 36"/>
                  <a:gd name="T69" fmla="*/ 40 h 55"/>
                  <a:gd name="T70" fmla="*/ 34 w 36"/>
                  <a:gd name="T71" fmla="*/ 44 h 55"/>
                  <a:gd name="T72" fmla="*/ 32 w 36"/>
                  <a:gd name="T73" fmla="*/ 49 h 55"/>
                  <a:gd name="T74" fmla="*/ 27 w 36"/>
                  <a:gd name="T75" fmla="*/ 53 h 55"/>
                  <a:gd name="T76" fmla="*/ 23 w 36"/>
                  <a:gd name="T77" fmla="*/ 54 h 55"/>
                  <a:gd name="T78" fmla="*/ 18 w 36"/>
                  <a:gd name="T79" fmla="*/ 55 h 55"/>
                  <a:gd name="T80" fmla="*/ 12 w 36"/>
                  <a:gd name="T81" fmla="*/ 55 h 55"/>
                  <a:gd name="T82" fmla="*/ 8 w 36"/>
                  <a:gd name="T83" fmla="*/ 54 h 55"/>
                  <a:gd name="T84" fmla="*/ 5 w 36"/>
                  <a:gd name="T85" fmla="*/ 51 h 55"/>
                  <a:gd name="T86" fmla="*/ 2 w 36"/>
                  <a:gd name="T87" fmla="*/ 49 h 55"/>
                  <a:gd name="T88" fmla="*/ 0 w 36"/>
                  <a:gd name="T89" fmla="*/ 44 h 55"/>
                  <a:gd name="T90" fmla="*/ 0 w 36"/>
                  <a:gd name="T91"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55">
                    <a:moveTo>
                      <a:pt x="0" y="40"/>
                    </a:moveTo>
                    <a:lnTo>
                      <a:pt x="7" y="39"/>
                    </a:lnTo>
                    <a:lnTo>
                      <a:pt x="8" y="43"/>
                    </a:lnTo>
                    <a:lnTo>
                      <a:pt x="11" y="46"/>
                    </a:lnTo>
                    <a:lnTo>
                      <a:pt x="14" y="49"/>
                    </a:lnTo>
                    <a:lnTo>
                      <a:pt x="18" y="49"/>
                    </a:lnTo>
                    <a:lnTo>
                      <a:pt x="21" y="49"/>
                    </a:lnTo>
                    <a:lnTo>
                      <a:pt x="23" y="47"/>
                    </a:lnTo>
                    <a:lnTo>
                      <a:pt x="26" y="46"/>
                    </a:lnTo>
                    <a:lnTo>
                      <a:pt x="27" y="42"/>
                    </a:lnTo>
                    <a:lnTo>
                      <a:pt x="29" y="36"/>
                    </a:lnTo>
                    <a:lnTo>
                      <a:pt x="27" y="30"/>
                    </a:lnTo>
                    <a:lnTo>
                      <a:pt x="26" y="26"/>
                    </a:lnTo>
                    <a:lnTo>
                      <a:pt x="23" y="25"/>
                    </a:lnTo>
                    <a:lnTo>
                      <a:pt x="21" y="24"/>
                    </a:lnTo>
                    <a:lnTo>
                      <a:pt x="18" y="24"/>
                    </a:lnTo>
                    <a:lnTo>
                      <a:pt x="14" y="24"/>
                    </a:lnTo>
                    <a:lnTo>
                      <a:pt x="11" y="25"/>
                    </a:lnTo>
                    <a:lnTo>
                      <a:pt x="9" y="26"/>
                    </a:lnTo>
                    <a:lnTo>
                      <a:pt x="8" y="29"/>
                    </a:lnTo>
                    <a:lnTo>
                      <a:pt x="0" y="28"/>
                    </a:lnTo>
                    <a:lnTo>
                      <a:pt x="7" y="0"/>
                    </a:lnTo>
                    <a:lnTo>
                      <a:pt x="33" y="0"/>
                    </a:lnTo>
                    <a:lnTo>
                      <a:pt x="33" y="7"/>
                    </a:lnTo>
                    <a:lnTo>
                      <a:pt x="12" y="7"/>
                    </a:lnTo>
                    <a:lnTo>
                      <a:pt x="9" y="21"/>
                    </a:lnTo>
                    <a:lnTo>
                      <a:pt x="14" y="18"/>
                    </a:lnTo>
                    <a:lnTo>
                      <a:pt x="19" y="17"/>
                    </a:lnTo>
                    <a:lnTo>
                      <a:pt x="23" y="18"/>
                    </a:lnTo>
                    <a:lnTo>
                      <a:pt x="27" y="19"/>
                    </a:lnTo>
                    <a:lnTo>
                      <a:pt x="32" y="22"/>
                    </a:lnTo>
                    <a:lnTo>
                      <a:pt x="34" y="26"/>
                    </a:lnTo>
                    <a:lnTo>
                      <a:pt x="36" y="30"/>
                    </a:lnTo>
                    <a:lnTo>
                      <a:pt x="36" y="36"/>
                    </a:lnTo>
                    <a:lnTo>
                      <a:pt x="36" y="40"/>
                    </a:lnTo>
                    <a:lnTo>
                      <a:pt x="34" y="44"/>
                    </a:lnTo>
                    <a:lnTo>
                      <a:pt x="32" y="49"/>
                    </a:lnTo>
                    <a:lnTo>
                      <a:pt x="27" y="53"/>
                    </a:lnTo>
                    <a:lnTo>
                      <a:pt x="23" y="54"/>
                    </a:lnTo>
                    <a:lnTo>
                      <a:pt x="18" y="55"/>
                    </a:lnTo>
                    <a:lnTo>
                      <a:pt x="12" y="55"/>
                    </a:lnTo>
                    <a:lnTo>
                      <a:pt x="8" y="54"/>
                    </a:lnTo>
                    <a:lnTo>
                      <a:pt x="5" y="51"/>
                    </a:lnTo>
                    <a:lnTo>
                      <a:pt x="2" y="49"/>
                    </a:lnTo>
                    <a:lnTo>
                      <a:pt x="0" y="44"/>
                    </a:lnTo>
                    <a:lnTo>
                      <a:pt x="0" y="40"/>
                    </a:lnTo>
                    <a:close/>
                  </a:path>
                </a:pathLst>
              </a:custGeom>
              <a:solidFill>
                <a:srgbClr val="000000"/>
              </a:solidFill>
              <a:ln w="0">
                <a:solidFill>
                  <a:srgbClr val="000000"/>
                </a:solidFill>
                <a:prstDash val="solid"/>
                <a:round/>
                <a:headEnd/>
                <a:tailEnd/>
              </a:ln>
            </p:spPr>
            <p:txBody>
              <a:bodyPr/>
              <a:lstStyle/>
              <a:p>
                <a:endParaRPr lang="en-US"/>
              </a:p>
            </p:txBody>
          </p:sp>
          <p:sp>
            <p:nvSpPr>
              <p:cNvPr id="386298" name="Freeform 250"/>
              <p:cNvSpPr>
                <a:spLocks/>
              </p:cNvSpPr>
              <p:nvPr/>
            </p:nvSpPr>
            <p:spPr bwMode="auto">
              <a:xfrm>
                <a:off x="581" y="1743"/>
                <a:ext cx="2230" cy="1684"/>
              </a:xfrm>
              <a:custGeom>
                <a:avLst/>
                <a:gdLst>
                  <a:gd name="T0" fmla="*/ 0 w 2230"/>
                  <a:gd name="T1" fmla="*/ 1455 h 1684"/>
                  <a:gd name="T2" fmla="*/ 125 w 2230"/>
                  <a:gd name="T3" fmla="*/ 1646 h 1684"/>
                  <a:gd name="T4" fmla="*/ 248 w 2230"/>
                  <a:gd name="T5" fmla="*/ 1660 h 1684"/>
                  <a:gd name="T6" fmla="*/ 372 w 2230"/>
                  <a:gd name="T7" fmla="*/ 1618 h 1684"/>
                  <a:gd name="T8" fmla="*/ 495 w 2230"/>
                  <a:gd name="T9" fmla="*/ 1684 h 1684"/>
                  <a:gd name="T10" fmla="*/ 620 w 2230"/>
                  <a:gd name="T11" fmla="*/ 1571 h 1684"/>
                  <a:gd name="T12" fmla="*/ 743 w 2230"/>
                  <a:gd name="T13" fmla="*/ 1527 h 1684"/>
                  <a:gd name="T14" fmla="*/ 867 w 2230"/>
                  <a:gd name="T15" fmla="*/ 1561 h 1684"/>
                  <a:gd name="T16" fmla="*/ 992 w 2230"/>
                  <a:gd name="T17" fmla="*/ 1639 h 1684"/>
                  <a:gd name="T18" fmla="*/ 1115 w 2230"/>
                  <a:gd name="T19" fmla="*/ 1567 h 1684"/>
                  <a:gd name="T20" fmla="*/ 1239 w 2230"/>
                  <a:gd name="T21" fmla="*/ 1530 h 1684"/>
                  <a:gd name="T22" fmla="*/ 1362 w 2230"/>
                  <a:gd name="T23" fmla="*/ 1629 h 1684"/>
                  <a:gd name="T24" fmla="*/ 1487 w 2230"/>
                  <a:gd name="T25" fmla="*/ 1568 h 1684"/>
                  <a:gd name="T26" fmla="*/ 1611 w 2230"/>
                  <a:gd name="T27" fmla="*/ 1543 h 1684"/>
                  <a:gd name="T28" fmla="*/ 1734 w 2230"/>
                  <a:gd name="T29" fmla="*/ 0 h 1684"/>
                  <a:gd name="T30" fmla="*/ 1858 w 2230"/>
                  <a:gd name="T31" fmla="*/ 401 h 1684"/>
                  <a:gd name="T32" fmla="*/ 1983 w 2230"/>
                  <a:gd name="T33" fmla="*/ 1532 h 1684"/>
                  <a:gd name="T34" fmla="*/ 2106 w 2230"/>
                  <a:gd name="T35" fmla="*/ 1607 h 1684"/>
                  <a:gd name="T36" fmla="*/ 2230 w 2230"/>
                  <a:gd name="T37" fmla="*/ 1574 h 1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0" h="1684">
                    <a:moveTo>
                      <a:pt x="0" y="1455"/>
                    </a:moveTo>
                    <a:lnTo>
                      <a:pt x="125" y="1646"/>
                    </a:lnTo>
                    <a:lnTo>
                      <a:pt x="248" y="1660"/>
                    </a:lnTo>
                    <a:lnTo>
                      <a:pt x="372" y="1618"/>
                    </a:lnTo>
                    <a:lnTo>
                      <a:pt x="495" y="1684"/>
                    </a:lnTo>
                    <a:lnTo>
                      <a:pt x="620" y="1571"/>
                    </a:lnTo>
                    <a:lnTo>
                      <a:pt x="743" y="1527"/>
                    </a:lnTo>
                    <a:lnTo>
                      <a:pt x="867" y="1561"/>
                    </a:lnTo>
                    <a:lnTo>
                      <a:pt x="992" y="1639"/>
                    </a:lnTo>
                    <a:lnTo>
                      <a:pt x="1115" y="1567"/>
                    </a:lnTo>
                    <a:lnTo>
                      <a:pt x="1239" y="1530"/>
                    </a:lnTo>
                    <a:lnTo>
                      <a:pt x="1362" y="1629"/>
                    </a:lnTo>
                    <a:lnTo>
                      <a:pt x="1487" y="1568"/>
                    </a:lnTo>
                    <a:lnTo>
                      <a:pt x="1611" y="1543"/>
                    </a:lnTo>
                    <a:lnTo>
                      <a:pt x="1734" y="0"/>
                    </a:lnTo>
                    <a:lnTo>
                      <a:pt x="1858" y="401"/>
                    </a:lnTo>
                    <a:lnTo>
                      <a:pt x="1983" y="1532"/>
                    </a:lnTo>
                    <a:lnTo>
                      <a:pt x="2106" y="1607"/>
                    </a:lnTo>
                    <a:lnTo>
                      <a:pt x="2230" y="1574"/>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299" name="Freeform 251"/>
              <p:cNvSpPr>
                <a:spLocks/>
              </p:cNvSpPr>
              <p:nvPr/>
            </p:nvSpPr>
            <p:spPr bwMode="auto">
              <a:xfrm>
                <a:off x="564" y="3175"/>
                <a:ext cx="33" cy="45"/>
              </a:xfrm>
              <a:custGeom>
                <a:avLst/>
                <a:gdLst>
                  <a:gd name="T0" fmla="*/ 17 w 33"/>
                  <a:gd name="T1" fmla="*/ 45 h 45"/>
                  <a:gd name="T2" fmla="*/ 33 w 33"/>
                  <a:gd name="T3" fmla="*/ 23 h 45"/>
                  <a:gd name="T4" fmla="*/ 17 w 33"/>
                  <a:gd name="T5" fmla="*/ 0 h 45"/>
                  <a:gd name="T6" fmla="*/ 0 w 33"/>
                  <a:gd name="T7" fmla="*/ 23 h 45"/>
                  <a:gd name="T8" fmla="*/ 17 w 33"/>
                  <a:gd name="T9" fmla="*/ 45 h 45"/>
                  <a:gd name="T10" fmla="*/ 17 w 33"/>
                  <a:gd name="T11" fmla="*/ 45 h 45"/>
                </a:gdLst>
                <a:ahLst/>
                <a:cxnLst>
                  <a:cxn ang="0">
                    <a:pos x="T0" y="T1"/>
                  </a:cxn>
                  <a:cxn ang="0">
                    <a:pos x="T2" y="T3"/>
                  </a:cxn>
                  <a:cxn ang="0">
                    <a:pos x="T4" y="T5"/>
                  </a:cxn>
                  <a:cxn ang="0">
                    <a:pos x="T6" y="T7"/>
                  </a:cxn>
                  <a:cxn ang="0">
                    <a:pos x="T8" y="T9"/>
                  </a:cxn>
                  <a:cxn ang="0">
                    <a:pos x="T10" y="T11"/>
                  </a:cxn>
                </a:cxnLst>
                <a:rect l="0" t="0" r="r" b="b"/>
                <a:pathLst>
                  <a:path w="33" h="45">
                    <a:moveTo>
                      <a:pt x="17" y="45"/>
                    </a:moveTo>
                    <a:lnTo>
                      <a:pt x="33" y="23"/>
                    </a:lnTo>
                    <a:lnTo>
                      <a:pt x="17" y="0"/>
                    </a:lnTo>
                    <a:lnTo>
                      <a:pt x="0" y="23"/>
                    </a:lnTo>
                    <a:lnTo>
                      <a:pt x="17" y="45"/>
                    </a:lnTo>
                    <a:lnTo>
                      <a:pt x="17" y="45"/>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00" name="Freeform 252"/>
              <p:cNvSpPr>
                <a:spLocks/>
              </p:cNvSpPr>
              <p:nvPr/>
            </p:nvSpPr>
            <p:spPr bwMode="auto">
              <a:xfrm>
                <a:off x="689" y="3367"/>
                <a:ext cx="33" cy="43"/>
              </a:xfrm>
              <a:custGeom>
                <a:avLst/>
                <a:gdLst>
                  <a:gd name="T0" fmla="*/ 17 w 33"/>
                  <a:gd name="T1" fmla="*/ 43 h 43"/>
                  <a:gd name="T2" fmla="*/ 33 w 33"/>
                  <a:gd name="T3" fmla="*/ 22 h 43"/>
                  <a:gd name="T4" fmla="*/ 17 w 33"/>
                  <a:gd name="T5" fmla="*/ 0 h 43"/>
                  <a:gd name="T6" fmla="*/ 0 w 33"/>
                  <a:gd name="T7" fmla="*/ 22 h 43"/>
                  <a:gd name="T8" fmla="*/ 17 w 33"/>
                  <a:gd name="T9" fmla="*/ 43 h 43"/>
                </a:gdLst>
                <a:ahLst/>
                <a:cxnLst>
                  <a:cxn ang="0">
                    <a:pos x="T0" y="T1"/>
                  </a:cxn>
                  <a:cxn ang="0">
                    <a:pos x="T2" y="T3"/>
                  </a:cxn>
                  <a:cxn ang="0">
                    <a:pos x="T4" y="T5"/>
                  </a:cxn>
                  <a:cxn ang="0">
                    <a:pos x="T6" y="T7"/>
                  </a:cxn>
                  <a:cxn ang="0">
                    <a:pos x="T8" y="T9"/>
                  </a:cxn>
                </a:cxnLst>
                <a:rect l="0" t="0" r="r" b="b"/>
                <a:pathLst>
                  <a:path w="33" h="43">
                    <a:moveTo>
                      <a:pt x="17" y="43"/>
                    </a:moveTo>
                    <a:lnTo>
                      <a:pt x="33" y="22"/>
                    </a:lnTo>
                    <a:lnTo>
                      <a:pt x="17" y="0"/>
                    </a:lnTo>
                    <a:lnTo>
                      <a:pt x="0" y="22"/>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01" name="Freeform 253"/>
              <p:cNvSpPr>
                <a:spLocks/>
              </p:cNvSpPr>
              <p:nvPr/>
            </p:nvSpPr>
            <p:spPr bwMode="auto">
              <a:xfrm>
                <a:off x="812" y="3382"/>
                <a:ext cx="34" cy="43"/>
              </a:xfrm>
              <a:custGeom>
                <a:avLst/>
                <a:gdLst>
                  <a:gd name="T0" fmla="*/ 17 w 34"/>
                  <a:gd name="T1" fmla="*/ 43 h 43"/>
                  <a:gd name="T2" fmla="*/ 34 w 34"/>
                  <a:gd name="T3" fmla="*/ 21 h 43"/>
                  <a:gd name="T4" fmla="*/ 17 w 34"/>
                  <a:gd name="T5" fmla="*/ 0 h 43"/>
                  <a:gd name="T6" fmla="*/ 0 w 34"/>
                  <a:gd name="T7" fmla="*/ 21 h 43"/>
                  <a:gd name="T8" fmla="*/ 17 w 34"/>
                  <a:gd name="T9" fmla="*/ 43 h 43"/>
                </a:gdLst>
                <a:ahLst/>
                <a:cxnLst>
                  <a:cxn ang="0">
                    <a:pos x="T0" y="T1"/>
                  </a:cxn>
                  <a:cxn ang="0">
                    <a:pos x="T2" y="T3"/>
                  </a:cxn>
                  <a:cxn ang="0">
                    <a:pos x="T4" y="T5"/>
                  </a:cxn>
                  <a:cxn ang="0">
                    <a:pos x="T6" y="T7"/>
                  </a:cxn>
                  <a:cxn ang="0">
                    <a:pos x="T8" y="T9"/>
                  </a:cxn>
                </a:cxnLst>
                <a:rect l="0" t="0" r="r" b="b"/>
                <a:pathLst>
                  <a:path w="34" h="43">
                    <a:moveTo>
                      <a:pt x="17" y="43"/>
                    </a:moveTo>
                    <a:lnTo>
                      <a:pt x="34" y="21"/>
                    </a:lnTo>
                    <a:lnTo>
                      <a:pt x="17" y="0"/>
                    </a:lnTo>
                    <a:lnTo>
                      <a:pt x="0" y="21"/>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02" name="Freeform 254"/>
              <p:cNvSpPr>
                <a:spLocks/>
              </p:cNvSpPr>
              <p:nvPr/>
            </p:nvSpPr>
            <p:spPr bwMode="auto">
              <a:xfrm>
                <a:off x="936" y="3339"/>
                <a:ext cx="33" cy="45"/>
              </a:xfrm>
              <a:custGeom>
                <a:avLst/>
                <a:gdLst>
                  <a:gd name="T0" fmla="*/ 17 w 33"/>
                  <a:gd name="T1" fmla="*/ 45 h 45"/>
                  <a:gd name="T2" fmla="*/ 33 w 33"/>
                  <a:gd name="T3" fmla="*/ 22 h 45"/>
                  <a:gd name="T4" fmla="*/ 17 w 33"/>
                  <a:gd name="T5" fmla="*/ 0 h 45"/>
                  <a:gd name="T6" fmla="*/ 0 w 33"/>
                  <a:gd name="T7" fmla="*/ 22 h 45"/>
                  <a:gd name="T8" fmla="*/ 17 w 33"/>
                  <a:gd name="T9" fmla="*/ 45 h 45"/>
                </a:gdLst>
                <a:ahLst/>
                <a:cxnLst>
                  <a:cxn ang="0">
                    <a:pos x="T0" y="T1"/>
                  </a:cxn>
                  <a:cxn ang="0">
                    <a:pos x="T2" y="T3"/>
                  </a:cxn>
                  <a:cxn ang="0">
                    <a:pos x="T4" y="T5"/>
                  </a:cxn>
                  <a:cxn ang="0">
                    <a:pos x="T6" y="T7"/>
                  </a:cxn>
                  <a:cxn ang="0">
                    <a:pos x="T8" y="T9"/>
                  </a:cxn>
                </a:cxnLst>
                <a:rect l="0" t="0" r="r" b="b"/>
                <a:pathLst>
                  <a:path w="33" h="45">
                    <a:moveTo>
                      <a:pt x="17" y="45"/>
                    </a:moveTo>
                    <a:lnTo>
                      <a:pt x="33" y="22"/>
                    </a:lnTo>
                    <a:lnTo>
                      <a:pt x="17" y="0"/>
                    </a:lnTo>
                    <a:lnTo>
                      <a:pt x="0" y="22"/>
                    </a:lnTo>
                    <a:lnTo>
                      <a:pt x="17" y="45"/>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03" name="Freeform 255"/>
              <p:cNvSpPr>
                <a:spLocks/>
              </p:cNvSpPr>
              <p:nvPr/>
            </p:nvSpPr>
            <p:spPr bwMode="auto">
              <a:xfrm>
                <a:off x="1059" y="3406"/>
                <a:ext cx="34" cy="43"/>
              </a:xfrm>
              <a:custGeom>
                <a:avLst/>
                <a:gdLst>
                  <a:gd name="T0" fmla="*/ 17 w 34"/>
                  <a:gd name="T1" fmla="*/ 43 h 43"/>
                  <a:gd name="T2" fmla="*/ 34 w 34"/>
                  <a:gd name="T3" fmla="*/ 21 h 43"/>
                  <a:gd name="T4" fmla="*/ 17 w 34"/>
                  <a:gd name="T5" fmla="*/ 0 h 43"/>
                  <a:gd name="T6" fmla="*/ 0 w 34"/>
                  <a:gd name="T7" fmla="*/ 21 h 43"/>
                  <a:gd name="T8" fmla="*/ 17 w 34"/>
                  <a:gd name="T9" fmla="*/ 43 h 43"/>
                </a:gdLst>
                <a:ahLst/>
                <a:cxnLst>
                  <a:cxn ang="0">
                    <a:pos x="T0" y="T1"/>
                  </a:cxn>
                  <a:cxn ang="0">
                    <a:pos x="T2" y="T3"/>
                  </a:cxn>
                  <a:cxn ang="0">
                    <a:pos x="T4" y="T5"/>
                  </a:cxn>
                  <a:cxn ang="0">
                    <a:pos x="T6" y="T7"/>
                  </a:cxn>
                  <a:cxn ang="0">
                    <a:pos x="T8" y="T9"/>
                  </a:cxn>
                </a:cxnLst>
                <a:rect l="0" t="0" r="r" b="b"/>
                <a:pathLst>
                  <a:path w="34" h="43">
                    <a:moveTo>
                      <a:pt x="17" y="43"/>
                    </a:moveTo>
                    <a:lnTo>
                      <a:pt x="34" y="21"/>
                    </a:lnTo>
                    <a:lnTo>
                      <a:pt x="17" y="0"/>
                    </a:lnTo>
                    <a:lnTo>
                      <a:pt x="0" y="21"/>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04" name="Freeform 256"/>
              <p:cNvSpPr>
                <a:spLocks/>
              </p:cNvSpPr>
              <p:nvPr/>
            </p:nvSpPr>
            <p:spPr bwMode="auto">
              <a:xfrm>
                <a:off x="1184" y="3292"/>
                <a:ext cx="34" cy="43"/>
              </a:xfrm>
              <a:custGeom>
                <a:avLst/>
                <a:gdLst>
                  <a:gd name="T0" fmla="*/ 17 w 34"/>
                  <a:gd name="T1" fmla="*/ 43 h 43"/>
                  <a:gd name="T2" fmla="*/ 34 w 34"/>
                  <a:gd name="T3" fmla="*/ 22 h 43"/>
                  <a:gd name="T4" fmla="*/ 17 w 34"/>
                  <a:gd name="T5" fmla="*/ 0 h 43"/>
                  <a:gd name="T6" fmla="*/ 0 w 34"/>
                  <a:gd name="T7" fmla="*/ 22 h 43"/>
                  <a:gd name="T8" fmla="*/ 17 w 34"/>
                  <a:gd name="T9" fmla="*/ 43 h 43"/>
                  <a:gd name="T10" fmla="*/ 17 w 34"/>
                  <a:gd name="T11" fmla="*/ 43 h 43"/>
                </a:gdLst>
                <a:ahLst/>
                <a:cxnLst>
                  <a:cxn ang="0">
                    <a:pos x="T0" y="T1"/>
                  </a:cxn>
                  <a:cxn ang="0">
                    <a:pos x="T2" y="T3"/>
                  </a:cxn>
                  <a:cxn ang="0">
                    <a:pos x="T4" y="T5"/>
                  </a:cxn>
                  <a:cxn ang="0">
                    <a:pos x="T6" y="T7"/>
                  </a:cxn>
                  <a:cxn ang="0">
                    <a:pos x="T8" y="T9"/>
                  </a:cxn>
                  <a:cxn ang="0">
                    <a:pos x="T10" y="T11"/>
                  </a:cxn>
                </a:cxnLst>
                <a:rect l="0" t="0" r="r" b="b"/>
                <a:pathLst>
                  <a:path w="34" h="43">
                    <a:moveTo>
                      <a:pt x="17" y="43"/>
                    </a:moveTo>
                    <a:lnTo>
                      <a:pt x="34" y="22"/>
                    </a:lnTo>
                    <a:lnTo>
                      <a:pt x="17" y="0"/>
                    </a:lnTo>
                    <a:lnTo>
                      <a:pt x="0" y="22"/>
                    </a:lnTo>
                    <a:lnTo>
                      <a:pt x="17" y="43"/>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05" name="Freeform 257"/>
              <p:cNvSpPr>
                <a:spLocks/>
              </p:cNvSpPr>
              <p:nvPr/>
            </p:nvSpPr>
            <p:spPr bwMode="auto">
              <a:xfrm>
                <a:off x="1308" y="3248"/>
                <a:ext cx="33" cy="43"/>
              </a:xfrm>
              <a:custGeom>
                <a:avLst/>
                <a:gdLst>
                  <a:gd name="T0" fmla="*/ 16 w 33"/>
                  <a:gd name="T1" fmla="*/ 43 h 43"/>
                  <a:gd name="T2" fmla="*/ 33 w 33"/>
                  <a:gd name="T3" fmla="*/ 22 h 43"/>
                  <a:gd name="T4" fmla="*/ 16 w 33"/>
                  <a:gd name="T5" fmla="*/ 0 h 43"/>
                  <a:gd name="T6" fmla="*/ 0 w 33"/>
                  <a:gd name="T7" fmla="*/ 22 h 43"/>
                  <a:gd name="T8" fmla="*/ 16 w 33"/>
                  <a:gd name="T9" fmla="*/ 43 h 43"/>
                  <a:gd name="T10" fmla="*/ 16 w 33"/>
                  <a:gd name="T11" fmla="*/ 43 h 43"/>
                </a:gdLst>
                <a:ahLst/>
                <a:cxnLst>
                  <a:cxn ang="0">
                    <a:pos x="T0" y="T1"/>
                  </a:cxn>
                  <a:cxn ang="0">
                    <a:pos x="T2" y="T3"/>
                  </a:cxn>
                  <a:cxn ang="0">
                    <a:pos x="T4" y="T5"/>
                  </a:cxn>
                  <a:cxn ang="0">
                    <a:pos x="T6" y="T7"/>
                  </a:cxn>
                  <a:cxn ang="0">
                    <a:pos x="T8" y="T9"/>
                  </a:cxn>
                  <a:cxn ang="0">
                    <a:pos x="T10" y="T11"/>
                  </a:cxn>
                </a:cxnLst>
                <a:rect l="0" t="0" r="r" b="b"/>
                <a:pathLst>
                  <a:path w="33" h="43">
                    <a:moveTo>
                      <a:pt x="16" y="43"/>
                    </a:moveTo>
                    <a:lnTo>
                      <a:pt x="33" y="22"/>
                    </a:lnTo>
                    <a:lnTo>
                      <a:pt x="16" y="0"/>
                    </a:lnTo>
                    <a:lnTo>
                      <a:pt x="0" y="22"/>
                    </a:lnTo>
                    <a:lnTo>
                      <a:pt x="16" y="43"/>
                    </a:lnTo>
                    <a:lnTo>
                      <a:pt x="16"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06" name="Freeform 258"/>
              <p:cNvSpPr>
                <a:spLocks/>
              </p:cNvSpPr>
              <p:nvPr/>
            </p:nvSpPr>
            <p:spPr bwMode="auto">
              <a:xfrm>
                <a:off x="1431" y="3284"/>
                <a:ext cx="34" cy="43"/>
              </a:xfrm>
              <a:custGeom>
                <a:avLst/>
                <a:gdLst>
                  <a:gd name="T0" fmla="*/ 17 w 34"/>
                  <a:gd name="T1" fmla="*/ 43 h 43"/>
                  <a:gd name="T2" fmla="*/ 34 w 34"/>
                  <a:gd name="T3" fmla="*/ 20 h 43"/>
                  <a:gd name="T4" fmla="*/ 17 w 34"/>
                  <a:gd name="T5" fmla="*/ 0 h 43"/>
                  <a:gd name="T6" fmla="*/ 0 w 34"/>
                  <a:gd name="T7" fmla="*/ 20 h 43"/>
                  <a:gd name="T8" fmla="*/ 17 w 34"/>
                  <a:gd name="T9" fmla="*/ 43 h 43"/>
                  <a:gd name="T10" fmla="*/ 17 w 34"/>
                  <a:gd name="T11" fmla="*/ 43 h 43"/>
                </a:gdLst>
                <a:ahLst/>
                <a:cxnLst>
                  <a:cxn ang="0">
                    <a:pos x="T0" y="T1"/>
                  </a:cxn>
                  <a:cxn ang="0">
                    <a:pos x="T2" y="T3"/>
                  </a:cxn>
                  <a:cxn ang="0">
                    <a:pos x="T4" y="T5"/>
                  </a:cxn>
                  <a:cxn ang="0">
                    <a:pos x="T6" y="T7"/>
                  </a:cxn>
                  <a:cxn ang="0">
                    <a:pos x="T8" y="T9"/>
                  </a:cxn>
                  <a:cxn ang="0">
                    <a:pos x="T10" y="T11"/>
                  </a:cxn>
                </a:cxnLst>
                <a:rect l="0" t="0" r="r" b="b"/>
                <a:pathLst>
                  <a:path w="34" h="43">
                    <a:moveTo>
                      <a:pt x="17" y="43"/>
                    </a:moveTo>
                    <a:lnTo>
                      <a:pt x="34" y="20"/>
                    </a:lnTo>
                    <a:lnTo>
                      <a:pt x="17" y="0"/>
                    </a:lnTo>
                    <a:lnTo>
                      <a:pt x="0" y="20"/>
                    </a:lnTo>
                    <a:lnTo>
                      <a:pt x="17" y="43"/>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07" name="Freeform 259"/>
              <p:cNvSpPr>
                <a:spLocks/>
              </p:cNvSpPr>
              <p:nvPr/>
            </p:nvSpPr>
            <p:spPr bwMode="auto">
              <a:xfrm>
                <a:off x="1556" y="3360"/>
                <a:ext cx="34" cy="43"/>
              </a:xfrm>
              <a:custGeom>
                <a:avLst/>
                <a:gdLst>
                  <a:gd name="T0" fmla="*/ 17 w 34"/>
                  <a:gd name="T1" fmla="*/ 43 h 43"/>
                  <a:gd name="T2" fmla="*/ 34 w 34"/>
                  <a:gd name="T3" fmla="*/ 22 h 43"/>
                  <a:gd name="T4" fmla="*/ 17 w 34"/>
                  <a:gd name="T5" fmla="*/ 0 h 43"/>
                  <a:gd name="T6" fmla="*/ 0 w 34"/>
                  <a:gd name="T7" fmla="*/ 22 h 43"/>
                  <a:gd name="T8" fmla="*/ 17 w 34"/>
                  <a:gd name="T9" fmla="*/ 43 h 43"/>
                </a:gdLst>
                <a:ahLst/>
                <a:cxnLst>
                  <a:cxn ang="0">
                    <a:pos x="T0" y="T1"/>
                  </a:cxn>
                  <a:cxn ang="0">
                    <a:pos x="T2" y="T3"/>
                  </a:cxn>
                  <a:cxn ang="0">
                    <a:pos x="T4" y="T5"/>
                  </a:cxn>
                  <a:cxn ang="0">
                    <a:pos x="T6" y="T7"/>
                  </a:cxn>
                  <a:cxn ang="0">
                    <a:pos x="T8" y="T9"/>
                  </a:cxn>
                </a:cxnLst>
                <a:rect l="0" t="0" r="r" b="b"/>
                <a:pathLst>
                  <a:path w="34" h="43">
                    <a:moveTo>
                      <a:pt x="17" y="43"/>
                    </a:moveTo>
                    <a:lnTo>
                      <a:pt x="34" y="22"/>
                    </a:lnTo>
                    <a:lnTo>
                      <a:pt x="17" y="0"/>
                    </a:lnTo>
                    <a:lnTo>
                      <a:pt x="0" y="22"/>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08" name="Freeform 260"/>
              <p:cNvSpPr>
                <a:spLocks/>
              </p:cNvSpPr>
              <p:nvPr/>
            </p:nvSpPr>
            <p:spPr bwMode="auto">
              <a:xfrm>
                <a:off x="1680" y="3288"/>
                <a:ext cx="33" cy="44"/>
              </a:xfrm>
              <a:custGeom>
                <a:avLst/>
                <a:gdLst>
                  <a:gd name="T0" fmla="*/ 16 w 33"/>
                  <a:gd name="T1" fmla="*/ 44 h 44"/>
                  <a:gd name="T2" fmla="*/ 33 w 33"/>
                  <a:gd name="T3" fmla="*/ 22 h 44"/>
                  <a:gd name="T4" fmla="*/ 16 w 33"/>
                  <a:gd name="T5" fmla="*/ 0 h 44"/>
                  <a:gd name="T6" fmla="*/ 0 w 33"/>
                  <a:gd name="T7" fmla="*/ 22 h 44"/>
                  <a:gd name="T8" fmla="*/ 16 w 33"/>
                  <a:gd name="T9" fmla="*/ 44 h 44"/>
                  <a:gd name="T10" fmla="*/ 16 w 33"/>
                  <a:gd name="T11" fmla="*/ 44 h 44"/>
                </a:gdLst>
                <a:ahLst/>
                <a:cxnLst>
                  <a:cxn ang="0">
                    <a:pos x="T0" y="T1"/>
                  </a:cxn>
                  <a:cxn ang="0">
                    <a:pos x="T2" y="T3"/>
                  </a:cxn>
                  <a:cxn ang="0">
                    <a:pos x="T4" y="T5"/>
                  </a:cxn>
                  <a:cxn ang="0">
                    <a:pos x="T6" y="T7"/>
                  </a:cxn>
                  <a:cxn ang="0">
                    <a:pos x="T8" y="T9"/>
                  </a:cxn>
                  <a:cxn ang="0">
                    <a:pos x="T10" y="T11"/>
                  </a:cxn>
                </a:cxnLst>
                <a:rect l="0" t="0" r="r" b="b"/>
                <a:pathLst>
                  <a:path w="33" h="44">
                    <a:moveTo>
                      <a:pt x="16" y="44"/>
                    </a:moveTo>
                    <a:lnTo>
                      <a:pt x="33" y="22"/>
                    </a:lnTo>
                    <a:lnTo>
                      <a:pt x="16" y="0"/>
                    </a:lnTo>
                    <a:lnTo>
                      <a:pt x="0" y="22"/>
                    </a:lnTo>
                    <a:lnTo>
                      <a:pt x="16" y="44"/>
                    </a:lnTo>
                    <a:lnTo>
                      <a:pt x="16" y="44"/>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09" name="Freeform 261"/>
              <p:cNvSpPr>
                <a:spLocks/>
              </p:cNvSpPr>
              <p:nvPr/>
            </p:nvSpPr>
            <p:spPr bwMode="auto">
              <a:xfrm>
                <a:off x="1803" y="3252"/>
                <a:ext cx="34" cy="43"/>
              </a:xfrm>
              <a:custGeom>
                <a:avLst/>
                <a:gdLst>
                  <a:gd name="T0" fmla="*/ 17 w 34"/>
                  <a:gd name="T1" fmla="*/ 43 h 43"/>
                  <a:gd name="T2" fmla="*/ 34 w 34"/>
                  <a:gd name="T3" fmla="*/ 21 h 43"/>
                  <a:gd name="T4" fmla="*/ 17 w 34"/>
                  <a:gd name="T5" fmla="*/ 0 h 43"/>
                  <a:gd name="T6" fmla="*/ 0 w 34"/>
                  <a:gd name="T7" fmla="*/ 21 h 43"/>
                  <a:gd name="T8" fmla="*/ 17 w 34"/>
                  <a:gd name="T9" fmla="*/ 43 h 43"/>
                  <a:gd name="T10" fmla="*/ 17 w 34"/>
                  <a:gd name="T11" fmla="*/ 43 h 43"/>
                </a:gdLst>
                <a:ahLst/>
                <a:cxnLst>
                  <a:cxn ang="0">
                    <a:pos x="T0" y="T1"/>
                  </a:cxn>
                  <a:cxn ang="0">
                    <a:pos x="T2" y="T3"/>
                  </a:cxn>
                  <a:cxn ang="0">
                    <a:pos x="T4" y="T5"/>
                  </a:cxn>
                  <a:cxn ang="0">
                    <a:pos x="T6" y="T7"/>
                  </a:cxn>
                  <a:cxn ang="0">
                    <a:pos x="T8" y="T9"/>
                  </a:cxn>
                  <a:cxn ang="0">
                    <a:pos x="T10" y="T11"/>
                  </a:cxn>
                </a:cxnLst>
                <a:rect l="0" t="0" r="r" b="b"/>
                <a:pathLst>
                  <a:path w="34" h="43">
                    <a:moveTo>
                      <a:pt x="17" y="43"/>
                    </a:moveTo>
                    <a:lnTo>
                      <a:pt x="34" y="21"/>
                    </a:lnTo>
                    <a:lnTo>
                      <a:pt x="17" y="0"/>
                    </a:lnTo>
                    <a:lnTo>
                      <a:pt x="0" y="21"/>
                    </a:lnTo>
                    <a:lnTo>
                      <a:pt x="17" y="43"/>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10" name="Freeform 262"/>
              <p:cNvSpPr>
                <a:spLocks/>
              </p:cNvSpPr>
              <p:nvPr/>
            </p:nvSpPr>
            <p:spPr bwMode="auto">
              <a:xfrm>
                <a:off x="1927" y="3350"/>
                <a:ext cx="33" cy="43"/>
              </a:xfrm>
              <a:custGeom>
                <a:avLst/>
                <a:gdLst>
                  <a:gd name="T0" fmla="*/ 16 w 33"/>
                  <a:gd name="T1" fmla="*/ 43 h 43"/>
                  <a:gd name="T2" fmla="*/ 33 w 33"/>
                  <a:gd name="T3" fmla="*/ 22 h 43"/>
                  <a:gd name="T4" fmla="*/ 16 w 33"/>
                  <a:gd name="T5" fmla="*/ 0 h 43"/>
                  <a:gd name="T6" fmla="*/ 0 w 33"/>
                  <a:gd name="T7" fmla="*/ 22 h 43"/>
                  <a:gd name="T8" fmla="*/ 16 w 33"/>
                  <a:gd name="T9" fmla="*/ 43 h 43"/>
                </a:gdLst>
                <a:ahLst/>
                <a:cxnLst>
                  <a:cxn ang="0">
                    <a:pos x="T0" y="T1"/>
                  </a:cxn>
                  <a:cxn ang="0">
                    <a:pos x="T2" y="T3"/>
                  </a:cxn>
                  <a:cxn ang="0">
                    <a:pos x="T4" y="T5"/>
                  </a:cxn>
                  <a:cxn ang="0">
                    <a:pos x="T6" y="T7"/>
                  </a:cxn>
                  <a:cxn ang="0">
                    <a:pos x="T8" y="T9"/>
                  </a:cxn>
                </a:cxnLst>
                <a:rect l="0" t="0" r="r" b="b"/>
                <a:pathLst>
                  <a:path w="33" h="43">
                    <a:moveTo>
                      <a:pt x="16" y="43"/>
                    </a:moveTo>
                    <a:lnTo>
                      <a:pt x="33" y="22"/>
                    </a:lnTo>
                    <a:lnTo>
                      <a:pt x="16" y="0"/>
                    </a:lnTo>
                    <a:lnTo>
                      <a:pt x="0" y="22"/>
                    </a:lnTo>
                    <a:lnTo>
                      <a:pt x="16"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11" name="Freeform 263"/>
              <p:cNvSpPr>
                <a:spLocks/>
              </p:cNvSpPr>
              <p:nvPr/>
            </p:nvSpPr>
            <p:spPr bwMode="auto">
              <a:xfrm>
                <a:off x="2052" y="3291"/>
                <a:ext cx="33" cy="43"/>
              </a:xfrm>
              <a:custGeom>
                <a:avLst/>
                <a:gdLst>
                  <a:gd name="T0" fmla="*/ 16 w 33"/>
                  <a:gd name="T1" fmla="*/ 43 h 43"/>
                  <a:gd name="T2" fmla="*/ 33 w 33"/>
                  <a:gd name="T3" fmla="*/ 20 h 43"/>
                  <a:gd name="T4" fmla="*/ 16 w 33"/>
                  <a:gd name="T5" fmla="*/ 0 h 43"/>
                  <a:gd name="T6" fmla="*/ 0 w 33"/>
                  <a:gd name="T7" fmla="*/ 20 h 43"/>
                  <a:gd name="T8" fmla="*/ 16 w 33"/>
                  <a:gd name="T9" fmla="*/ 43 h 43"/>
                  <a:gd name="T10" fmla="*/ 16 w 33"/>
                  <a:gd name="T11" fmla="*/ 43 h 43"/>
                </a:gdLst>
                <a:ahLst/>
                <a:cxnLst>
                  <a:cxn ang="0">
                    <a:pos x="T0" y="T1"/>
                  </a:cxn>
                  <a:cxn ang="0">
                    <a:pos x="T2" y="T3"/>
                  </a:cxn>
                  <a:cxn ang="0">
                    <a:pos x="T4" y="T5"/>
                  </a:cxn>
                  <a:cxn ang="0">
                    <a:pos x="T6" y="T7"/>
                  </a:cxn>
                  <a:cxn ang="0">
                    <a:pos x="T8" y="T9"/>
                  </a:cxn>
                  <a:cxn ang="0">
                    <a:pos x="T10" y="T11"/>
                  </a:cxn>
                </a:cxnLst>
                <a:rect l="0" t="0" r="r" b="b"/>
                <a:pathLst>
                  <a:path w="33" h="43">
                    <a:moveTo>
                      <a:pt x="16" y="43"/>
                    </a:moveTo>
                    <a:lnTo>
                      <a:pt x="33" y="20"/>
                    </a:lnTo>
                    <a:lnTo>
                      <a:pt x="16" y="0"/>
                    </a:lnTo>
                    <a:lnTo>
                      <a:pt x="0" y="20"/>
                    </a:lnTo>
                    <a:lnTo>
                      <a:pt x="16" y="43"/>
                    </a:lnTo>
                    <a:lnTo>
                      <a:pt x="16"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12" name="Freeform 264"/>
              <p:cNvSpPr>
                <a:spLocks/>
              </p:cNvSpPr>
              <p:nvPr/>
            </p:nvSpPr>
            <p:spPr bwMode="auto">
              <a:xfrm>
                <a:off x="2175" y="3264"/>
                <a:ext cx="33" cy="43"/>
              </a:xfrm>
              <a:custGeom>
                <a:avLst/>
                <a:gdLst>
                  <a:gd name="T0" fmla="*/ 17 w 33"/>
                  <a:gd name="T1" fmla="*/ 43 h 43"/>
                  <a:gd name="T2" fmla="*/ 33 w 33"/>
                  <a:gd name="T3" fmla="*/ 22 h 43"/>
                  <a:gd name="T4" fmla="*/ 17 w 33"/>
                  <a:gd name="T5" fmla="*/ 0 h 43"/>
                  <a:gd name="T6" fmla="*/ 0 w 33"/>
                  <a:gd name="T7" fmla="*/ 22 h 43"/>
                  <a:gd name="T8" fmla="*/ 17 w 33"/>
                  <a:gd name="T9" fmla="*/ 43 h 43"/>
                  <a:gd name="T10" fmla="*/ 17 w 33"/>
                  <a:gd name="T11" fmla="*/ 43 h 43"/>
                </a:gdLst>
                <a:ahLst/>
                <a:cxnLst>
                  <a:cxn ang="0">
                    <a:pos x="T0" y="T1"/>
                  </a:cxn>
                  <a:cxn ang="0">
                    <a:pos x="T2" y="T3"/>
                  </a:cxn>
                  <a:cxn ang="0">
                    <a:pos x="T4" y="T5"/>
                  </a:cxn>
                  <a:cxn ang="0">
                    <a:pos x="T6" y="T7"/>
                  </a:cxn>
                  <a:cxn ang="0">
                    <a:pos x="T8" y="T9"/>
                  </a:cxn>
                  <a:cxn ang="0">
                    <a:pos x="T10" y="T11"/>
                  </a:cxn>
                </a:cxnLst>
                <a:rect l="0" t="0" r="r" b="b"/>
                <a:pathLst>
                  <a:path w="33" h="43">
                    <a:moveTo>
                      <a:pt x="17" y="43"/>
                    </a:moveTo>
                    <a:lnTo>
                      <a:pt x="33" y="22"/>
                    </a:lnTo>
                    <a:lnTo>
                      <a:pt x="17" y="0"/>
                    </a:lnTo>
                    <a:lnTo>
                      <a:pt x="0" y="22"/>
                    </a:lnTo>
                    <a:lnTo>
                      <a:pt x="17" y="43"/>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13" name="Freeform 265"/>
              <p:cNvSpPr>
                <a:spLocks/>
              </p:cNvSpPr>
              <p:nvPr/>
            </p:nvSpPr>
            <p:spPr bwMode="auto">
              <a:xfrm>
                <a:off x="2299" y="1721"/>
                <a:ext cx="33" cy="43"/>
              </a:xfrm>
              <a:custGeom>
                <a:avLst/>
                <a:gdLst>
                  <a:gd name="T0" fmla="*/ 16 w 33"/>
                  <a:gd name="T1" fmla="*/ 43 h 43"/>
                  <a:gd name="T2" fmla="*/ 33 w 33"/>
                  <a:gd name="T3" fmla="*/ 22 h 43"/>
                  <a:gd name="T4" fmla="*/ 16 w 33"/>
                  <a:gd name="T5" fmla="*/ 0 h 43"/>
                  <a:gd name="T6" fmla="*/ 0 w 33"/>
                  <a:gd name="T7" fmla="*/ 22 h 43"/>
                  <a:gd name="T8" fmla="*/ 16 w 33"/>
                  <a:gd name="T9" fmla="*/ 43 h 43"/>
                </a:gdLst>
                <a:ahLst/>
                <a:cxnLst>
                  <a:cxn ang="0">
                    <a:pos x="T0" y="T1"/>
                  </a:cxn>
                  <a:cxn ang="0">
                    <a:pos x="T2" y="T3"/>
                  </a:cxn>
                  <a:cxn ang="0">
                    <a:pos x="T4" y="T5"/>
                  </a:cxn>
                  <a:cxn ang="0">
                    <a:pos x="T6" y="T7"/>
                  </a:cxn>
                  <a:cxn ang="0">
                    <a:pos x="T8" y="T9"/>
                  </a:cxn>
                </a:cxnLst>
                <a:rect l="0" t="0" r="r" b="b"/>
                <a:pathLst>
                  <a:path w="33" h="43">
                    <a:moveTo>
                      <a:pt x="16" y="43"/>
                    </a:moveTo>
                    <a:lnTo>
                      <a:pt x="33" y="22"/>
                    </a:lnTo>
                    <a:lnTo>
                      <a:pt x="16" y="0"/>
                    </a:lnTo>
                    <a:lnTo>
                      <a:pt x="0" y="22"/>
                    </a:lnTo>
                    <a:lnTo>
                      <a:pt x="16"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14" name="Freeform 266"/>
              <p:cNvSpPr>
                <a:spLocks/>
              </p:cNvSpPr>
              <p:nvPr/>
            </p:nvSpPr>
            <p:spPr bwMode="auto">
              <a:xfrm>
                <a:off x="2422" y="2123"/>
                <a:ext cx="33" cy="43"/>
              </a:xfrm>
              <a:custGeom>
                <a:avLst/>
                <a:gdLst>
                  <a:gd name="T0" fmla="*/ 17 w 33"/>
                  <a:gd name="T1" fmla="*/ 43 h 43"/>
                  <a:gd name="T2" fmla="*/ 33 w 33"/>
                  <a:gd name="T3" fmla="*/ 21 h 43"/>
                  <a:gd name="T4" fmla="*/ 17 w 33"/>
                  <a:gd name="T5" fmla="*/ 0 h 43"/>
                  <a:gd name="T6" fmla="*/ 0 w 33"/>
                  <a:gd name="T7" fmla="*/ 21 h 43"/>
                  <a:gd name="T8" fmla="*/ 17 w 33"/>
                  <a:gd name="T9" fmla="*/ 43 h 43"/>
                </a:gdLst>
                <a:ahLst/>
                <a:cxnLst>
                  <a:cxn ang="0">
                    <a:pos x="T0" y="T1"/>
                  </a:cxn>
                  <a:cxn ang="0">
                    <a:pos x="T2" y="T3"/>
                  </a:cxn>
                  <a:cxn ang="0">
                    <a:pos x="T4" y="T5"/>
                  </a:cxn>
                  <a:cxn ang="0">
                    <a:pos x="T6" y="T7"/>
                  </a:cxn>
                  <a:cxn ang="0">
                    <a:pos x="T8" y="T9"/>
                  </a:cxn>
                </a:cxnLst>
                <a:rect l="0" t="0" r="r" b="b"/>
                <a:pathLst>
                  <a:path w="33" h="43">
                    <a:moveTo>
                      <a:pt x="17" y="43"/>
                    </a:moveTo>
                    <a:lnTo>
                      <a:pt x="33" y="21"/>
                    </a:lnTo>
                    <a:lnTo>
                      <a:pt x="17" y="0"/>
                    </a:lnTo>
                    <a:lnTo>
                      <a:pt x="0" y="21"/>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15" name="Freeform 267"/>
              <p:cNvSpPr>
                <a:spLocks/>
              </p:cNvSpPr>
              <p:nvPr/>
            </p:nvSpPr>
            <p:spPr bwMode="auto">
              <a:xfrm>
                <a:off x="2547" y="3255"/>
                <a:ext cx="33" cy="43"/>
              </a:xfrm>
              <a:custGeom>
                <a:avLst/>
                <a:gdLst>
                  <a:gd name="T0" fmla="*/ 17 w 33"/>
                  <a:gd name="T1" fmla="*/ 43 h 43"/>
                  <a:gd name="T2" fmla="*/ 33 w 33"/>
                  <a:gd name="T3" fmla="*/ 20 h 43"/>
                  <a:gd name="T4" fmla="*/ 17 w 33"/>
                  <a:gd name="T5" fmla="*/ 0 h 43"/>
                  <a:gd name="T6" fmla="*/ 0 w 33"/>
                  <a:gd name="T7" fmla="*/ 20 h 43"/>
                  <a:gd name="T8" fmla="*/ 17 w 33"/>
                  <a:gd name="T9" fmla="*/ 43 h 43"/>
                  <a:gd name="T10" fmla="*/ 17 w 33"/>
                  <a:gd name="T11" fmla="*/ 43 h 43"/>
                </a:gdLst>
                <a:ahLst/>
                <a:cxnLst>
                  <a:cxn ang="0">
                    <a:pos x="T0" y="T1"/>
                  </a:cxn>
                  <a:cxn ang="0">
                    <a:pos x="T2" y="T3"/>
                  </a:cxn>
                  <a:cxn ang="0">
                    <a:pos x="T4" y="T5"/>
                  </a:cxn>
                  <a:cxn ang="0">
                    <a:pos x="T6" y="T7"/>
                  </a:cxn>
                  <a:cxn ang="0">
                    <a:pos x="T8" y="T9"/>
                  </a:cxn>
                  <a:cxn ang="0">
                    <a:pos x="T10" y="T11"/>
                  </a:cxn>
                </a:cxnLst>
                <a:rect l="0" t="0" r="r" b="b"/>
                <a:pathLst>
                  <a:path w="33" h="43">
                    <a:moveTo>
                      <a:pt x="17" y="43"/>
                    </a:moveTo>
                    <a:lnTo>
                      <a:pt x="33" y="20"/>
                    </a:lnTo>
                    <a:lnTo>
                      <a:pt x="17" y="0"/>
                    </a:lnTo>
                    <a:lnTo>
                      <a:pt x="0" y="20"/>
                    </a:lnTo>
                    <a:lnTo>
                      <a:pt x="17" y="43"/>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16" name="Freeform 268"/>
              <p:cNvSpPr>
                <a:spLocks/>
              </p:cNvSpPr>
              <p:nvPr/>
            </p:nvSpPr>
            <p:spPr bwMode="auto">
              <a:xfrm>
                <a:off x="2671" y="3329"/>
                <a:ext cx="33" cy="43"/>
              </a:xfrm>
              <a:custGeom>
                <a:avLst/>
                <a:gdLst>
                  <a:gd name="T0" fmla="*/ 16 w 33"/>
                  <a:gd name="T1" fmla="*/ 43 h 43"/>
                  <a:gd name="T2" fmla="*/ 33 w 33"/>
                  <a:gd name="T3" fmla="*/ 21 h 43"/>
                  <a:gd name="T4" fmla="*/ 16 w 33"/>
                  <a:gd name="T5" fmla="*/ 0 h 43"/>
                  <a:gd name="T6" fmla="*/ 0 w 33"/>
                  <a:gd name="T7" fmla="*/ 21 h 43"/>
                  <a:gd name="T8" fmla="*/ 16 w 33"/>
                  <a:gd name="T9" fmla="*/ 43 h 43"/>
                </a:gdLst>
                <a:ahLst/>
                <a:cxnLst>
                  <a:cxn ang="0">
                    <a:pos x="T0" y="T1"/>
                  </a:cxn>
                  <a:cxn ang="0">
                    <a:pos x="T2" y="T3"/>
                  </a:cxn>
                  <a:cxn ang="0">
                    <a:pos x="T4" y="T5"/>
                  </a:cxn>
                  <a:cxn ang="0">
                    <a:pos x="T6" y="T7"/>
                  </a:cxn>
                  <a:cxn ang="0">
                    <a:pos x="T8" y="T9"/>
                  </a:cxn>
                </a:cxnLst>
                <a:rect l="0" t="0" r="r" b="b"/>
                <a:pathLst>
                  <a:path w="33" h="43">
                    <a:moveTo>
                      <a:pt x="16" y="43"/>
                    </a:moveTo>
                    <a:lnTo>
                      <a:pt x="33" y="21"/>
                    </a:lnTo>
                    <a:lnTo>
                      <a:pt x="16" y="0"/>
                    </a:lnTo>
                    <a:lnTo>
                      <a:pt x="0" y="21"/>
                    </a:lnTo>
                    <a:lnTo>
                      <a:pt x="16"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17" name="Freeform 269"/>
              <p:cNvSpPr>
                <a:spLocks/>
              </p:cNvSpPr>
              <p:nvPr/>
            </p:nvSpPr>
            <p:spPr bwMode="auto">
              <a:xfrm>
                <a:off x="2794" y="3296"/>
                <a:ext cx="33" cy="43"/>
              </a:xfrm>
              <a:custGeom>
                <a:avLst/>
                <a:gdLst>
                  <a:gd name="T0" fmla="*/ 17 w 33"/>
                  <a:gd name="T1" fmla="*/ 43 h 43"/>
                  <a:gd name="T2" fmla="*/ 33 w 33"/>
                  <a:gd name="T3" fmla="*/ 21 h 43"/>
                  <a:gd name="T4" fmla="*/ 17 w 33"/>
                  <a:gd name="T5" fmla="*/ 0 h 43"/>
                  <a:gd name="T6" fmla="*/ 0 w 33"/>
                  <a:gd name="T7" fmla="*/ 21 h 43"/>
                  <a:gd name="T8" fmla="*/ 17 w 33"/>
                  <a:gd name="T9" fmla="*/ 43 h 43"/>
                  <a:gd name="T10" fmla="*/ 17 w 33"/>
                  <a:gd name="T11" fmla="*/ 43 h 43"/>
                </a:gdLst>
                <a:ahLst/>
                <a:cxnLst>
                  <a:cxn ang="0">
                    <a:pos x="T0" y="T1"/>
                  </a:cxn>
                  <a:cxn ang="0">
                    <a:pos x="T2" y="T3"/>
                  </a:cxn>
                  <a:cxn ang="0">
                    <a:pos x="T4" y="T5"/>
                  </a:cxn>
                  <a:cxn ang="0">
                    <a:pos x="T6" y="T7"/>
                  </a:cxn>
                  <a:cxn ang="0">
                    <a:pos x="T8" y="T9"/>
                  </a:cxn>
                  <a:cxn ang="0">
                    <a:pos x="T10" y="T11"/>
                  </a:cxn>
                </a:cxnLst>
                <a:rect l="0" t="0" r="r" b="b"/>
                <a:pathLst>
                  <a:path w="33" h="43">
                    <a:moveTo>
                      <a:pt x="17" y="43"/>
                    </a:moveTo>
                    <a:lnTo>
                      <a:pt x="33" y="21"/>
                    </a:lnTo>
                    <a:lnTo>
                      <a:pt x="17" y="0"/>
                    </a:lnTo>
                    <a:lnTo>
                      <a:pt x="0" y="21"/>
                    </a:lnTo>
                    <a:lnTo>
                      <a:pt x="17" y="43"/>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18" name="Line 270"/>
              <p:cNvSpPr>
                <a:spLocks noChangeShapeType="1"/>
              </p:cNvSpPr>
              <p:nvPr/>
            </p:nvSpPr>
            <p:spPr bwMode="auto">
              <a:xfrm>
                <a:off x="581" y="3511"/>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19" name="Line 271"/>
              <p:cNvSpPr>
                <a:spLocks noChangeShapeType="1"/>
              </p:cNvSpPr>
              <p:nvPr/>
            </p:nvSpPr>
            <p:spPr bwMode="auto">
              <a:xfrm>
                <a:off x="606" y="3514"/>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20" name="Line 272"/>
              <p:cNvSpPr>
                <a:spLocks noChangeShapeType="1"/>
              </p:cNvSpPr>
              <p:nvPr/>
            </p:nvSpPr>
            <p:spPr bwMode="auto">
              <a:xfrm>
                <a:off x="631" y="3517"/>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21" name="Line 273"/>
              <p:cNvSpPr>
                <a:spLocks noChangeShapeType="1"/>
              </p:cNvSpPr>
              <p:nvPr/>
            </p:nvSpPr>
            <p:spPr bwMode="auto">
              <a:xfrm>
                <a:off x="656" y="3520"/>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22" name="Line 274"/>
              <p:cNvSpPr>
                <a:spLocks noChangeShapeType="1"/>
              </p:cNvSpPr>
              <p:nvPr/>
            </p:nvSpPr>
            <p:spPr bwMode="auto">
              <a:xfrm>
                <a:off x="681" y="3522"/>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23" name="Line 275"/>
              <p:cNvSpPr>
                <a:spLocks noChangeShapeType="1"/>
              </p:cNvSpPr>
              <p:nvPr/>
            </p:nvSpPr>
            <p:spPr bwMode="auto">
              <a:xfrm>
                <a:off x="706" y="3525"/>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24" name="Line 276"/>
              <p:cNvSpPr>
                <a:spLocks noChangeShapeType="1"/>
              </p:cNvSpPr>
              <p:nvPr/>
            </p:nvSpPr>
            <p:spPr bwMode="auto">
              <a:xfrm flipV="1">
                <a:off x="731" y="3522"/>
                <a:ext cx="2"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25" name="Line 277"/>
              <p:cNvSpPr>
                <a:spLocks noChangeShapeType="1"/>
              </p:cNvSpPr>
              <p:nvPr/>
            </p:nvSpPr>
            <p:spPr bwMode="auto">
              <a:xfrm>
                <a:off x="756" y="3521"/>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26" name="Line 278"/>
              <p:cNvSpPr>
                <a:spLocks noChangeShapeType="1"/>
              </p:cNvSpPr>
              <p:nvPr/>
            </p:nvSpPr>
            <p:spPr bwMode="auto">
              <a:xfrm>
                <a:off x="779" y="3518"/>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27" name="Line 279"/>
              <p:cNvSpPr>
                <a:spLocks noChangeShapeType="1"/>
              </p:cNvSpPr>
              <p:nvPr/>
            </p:nvSpPr>
            <p:spPr bwMode="auto">
              <a:xfrm flipV="1">
                <a:off x="804" y="3515"/>
                <a:ext cx="3"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28" name="Line 280"/>
              <p:cNvSpPr>
                <a:spLocks noChangeShapeType="1"/>
              </p:cNvSpPr>
              <p:nvPr/>
            </p:nvSpPr>
            <p:spPr bwMode="auto">
              <a:xfrm>
                <a:off x="829" y="3514"/>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29" name="Line 281"/>
              <p:cNvSpPr>
                <a:spLocks noChangeShapeType="1"/>
              </p:cNvSpPr>
              <p:nvPr/>
            </p:nvSpPr>
            <p:spPr bwMode="auto">
              <a:xfrm>
                <a:off x="854" y="351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30" name="Line 282"/>
              <p:cNvSpPr>
                <a:spLocks noChangeShapeType="1"/>
              </p:cNvSpPr>
              <p:nvPr/>
            </p:nvSpPr>
            <p:spPr bwMode="auto">
              <a:xfrm>
                <a:off x="879" y="3511"/>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31" name="Line 283"/>
              <p:cNvSpPr>
                <a:spLocks noChangeShapeType="1"/>
              </p:cNvSpPr>
              <p:nvPr/>
            </p:nvSpPr>
            <p:spPr bwMode="auto">
              <a:xfrm>
                <a:off x="904" y="3510"/>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32" name="Line 284"/>
              <p:cNvSpPr>
                <a:spLocks noChangeShapeType="1"/>
              </p:cNvSpPr>
              <p:nvPr/>
            </p:nvSpPr>
            <p:spPr bwMode="auto">
              <a:xfrm>
                <a:off x="929" y="3508"/>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33" name="Line 285"/>
              <p:cNvSpPr>
                <a:spLocks noChangeShapeType="1"/>
              </p:cNvSpPr>
              <p:nvPr/>
            </p:nvSpPr>
            <p:spPr bwMode="auto">
              <a:xfrm>
                <a:off x="954" y="3507"/>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34" name="Line 286"/>
              <p:cNvSpPr>
                <a:spLocks noChangeShapeType="1"/>
              </p:cNvSpPr>
              <p:nvPr/>
            </p:nvSpPr>
            <p:spPr bwMode="auto">
              <a:xfrm>
                <a:off x="979" y="3511"/>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35" name="Line 287"/>
              <p:cNvSpPr>
                <a:spLocks noChangeShapeType="1"/>
              </p:cNvSpPr>
              <p:nvPr/>
            </p:nvSpPr>
            <p:spPr bwMode="auto">
              <a:xfrm>
                <a:off x="1004" y="3514"/>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36" name="Line 288"/>
              <p:cNvSpPr>
                <a:spLocks noChangeShapeType="1"/>
              </p:cNvSpPr>
              <p:nvPr/>
            </p:nvSpPr>
            <p:spPr bwMode="auto">
              <a:xfrm>
                <a:off x="1029" y="3518"/>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37" name="Line 289"/>
              <p:cNvSpPr>
                <a:spLocks noChangeShapeType="1"/>
              </p:cNvSpPr>
              <p:nvPr/>
            </p:nvSpPr>
            <p:spPr bwMode="auto">
              <a:xfrm>
                <a:off x="1052" y="3521"/>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38" name="Line 290"/>
              <p:cNvSpPr>
                <a:spLocks noChangeShapeType="1"/>
              </p:cNvSpPr>
              <p:nvPr/>
            </p:nvSpPr>
            <p:spPr bwMode="auto">
              <a:xfrm>
                <a:off x="1077" y="3525"/>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39" name="Line 291"/>
              <p:cNvSpPr>
                <a:spLocks noChangeShapeType="1"/>
              </p:cNvSpPr>
              <p:nvPr/>
            </p:nvSpPr>
            <p:spPr bwMode="auto">
              <a:xfrm>
                <a:off x="1102" y="3525"/>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40" name="Line 292"/>
              <p:cNvSpPr>
                <a:spLocks noChangeShapeType="1"/>
              </p:cNvSpPr>
              <p:nvPr/>
            </p:nvSpPr>
            <p:spPr bwMode="auto">
              <a:xfrm>
                <a:off x="1127" y="3527"/>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41" name="Line 293"/>
              <p:cNvSpPr>
                <a:spLocks noChangeShapeType="1"/>
              </p:cNvSpPr>
              <p:nvPr/>
            </p:nvSpPr>
            <p:spPr bwMode="auto">
              <a:xfrm>
                <a:off x="1152" y="3527"/>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42" name="Line 294"/>
              <p:cNvSpPr>
                <a:spLocks noChangeShapeType="1"/>
              </p:cNvSpPr>
              <p:nvPr/>
            </p:nvSpPr>
            <p:spPr bwMode="auto">
              <a:xfrm>
                <a:off x="1177" y="3528"/>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43" name="Line 295"/>
              <p:cNvSpPr>
                <a:spLocks noChangeShapeType="1"/>
              </p:cNvSpPr>
              <p:nvPr/>
            </p:nvSpPr>
            <p:spPr bwMode="auto">
              <a:xfrm>
                <a:off x="1202" y="3528"/>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44" name="Line 296"/>
              <p:cNvSpPr>
                <a:spLocks noChangeShapeType="1"/>
              </p:cNvSpPr>
              <p:nvPr/>
            </p:nvSpPr>
            <p:spPr bwMode="auto">
              <a:xfrm>
                <a:off x="1227" y="3529"/>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45" name="Line 297"/>
              <p:cNvSpPr>
                <a:spLocks noChangeShapeType="1"/>
              </p:cNvSpPr>
              <p:nvPr/>
            </p:nvSpPr>
            <p:spPr bwMode="auto">
              <a:xfrm>
                <a:off x="1252" y="3531"/>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46" name="Line 298"/>
              <p:cNvSpPr>
                <a:spLocks noChangeShapeType="1"/>
              </p:cNvSpPr>
              <p:nvPr/>
            </p:nvSpPr>
            <p:spPr bwMode="auto">
              <a:xfrm>
                <a:off x="1277" y="3532"/>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47" name="Line 299"/>
              <p:cNvSpPr>
                <a:spLocks noChangeShapeType="1"/>
              </p:cNvSpPr>
              <p:nvPr/>
            </p:nvSpPr>
            <p:spPr bwMode="auto">
              <a:xfrm>
                <a:off x="1302" y="353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48" name="Line 300"/>
              <p:cNvSpPr>
                <a:spLocks noChangeShapeType="1"/>
              </p:cNvSpPr>
              <p:nvPr/>
            </p:nvSpPr>
            <p:spPr bwMode="auto">
              <a:xfrm>
                <a:off x="1327" y="353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49" name="Line 301"/>
              <p:cNvSpPr>
                <a:spLocks noChangeShapeType="1"/>
              </p:cNvSpPr>
              <p:nvPr/>
            </p:nvSpPr>
            <p:spPr bwMode="auto">
              <a:xfrm>
                <a:off x="1352" y="353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50" name="Line 302"/>
              <p:cNvSpPr>
                <a:spLocks noChangeShapeType="1"/>
              </p:cNvSpPr>
              <p:nvPr/>
            </p:nvSpPr>
            <p:spPr bwMode="auto">
              <a:xfrm>
                <a:off x="1377" y="353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51" name="Line 303"/>
              <p:cNvSpPr>
                <a:spLocks noChangeShapeType="1"/>
              </p:cNvSpPr>
              <p:nvPr/>
            </p:nvSpPr>
            <p:spPr bwMode="auto">
              <a:xfrm>
                <a:off x="1402" y="353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52" name="Line 304"/>
              <p:cNvSpPr>
                <a:spLocks noChangeShapeType="1"/>
              </p:cNvSpPr>
              <p:nvPr/>
            </p:nvSpPr>
            <p:spPr bwMode="auto">
              <a:xfrm>
                <a:off x="1427" y="353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53" name="Line 305"/>
              <p:cNvSpPr>
                <a:spLocks noChangeShapeType="1"/>
              </p:cNvSpPr>
              <p:nvPr/>
            </p:nvSpPr>
            <p:spPr bwMode="auto">
              <a:xfrm>
                <a:off x="1452" y="3532"/>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54" name="Line 306"/>
              <p:cNvSpPr>
                <a:spLocks noChangeShapeType="1"/>
              </p:cNvSpPr>
              <p:nvPr/>
            </p:nvSpPr>
            <p:spPr bwMode="auto">
              <a:xfrm flipV="1">
                <a:off x="1476" y="3524"/>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55" name="Line 307"/>
              <p:cNvSpPr>
                <a:spLocks noChangeShapeType="1"/>
              </p:cNvSpPr>
              <p:nvPr/>
            </p:nvSpPr>
            <p:spPr bwMode="auto">
              <a:xfrm>
                <a:off x="1499" y="3517"/>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56" name="Line 308"/>
              <p:cNvSpPr>
                <a:spLocks noChangeShapeType="1"/>
              </p:cNvSpPr>
              <p:nvPr/>
            </p:nvSpPr>
            <p:spPr bwMode="auto">
              <a:xfrm flipV="1">
                <a:off x="1523" y="3508"/>
                <a:ext cx="3"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57" name="Line 309"/>
              <p:cNvSpPr>
                <a:spLocks noChangeShapeType="1"/>
              </p:cNvSpPr>
              <p:nvPr/>
            </p:nvSpPr>
            <p:spPr bwMode="auto">
              <a:xfrm>
                <a:off x="1548" y="3502"/>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58" name="Freeform 310"/>
              <p:cNvSpPr>
                <a:spLocks/>
              </p:cNvSpPr>
              <p:nvPr/>
            </p:nvSpPr>
            <p:spPr bwMode="auto">
              <a:xfrm>
                <a:off x="1571" y="3495"/>
                <a:ext cx="3" cy="1"/>
              </a:xfrm>
              <a:custGeom>
                <a:avLst/>
                <a:gdLst>
                  <a:gd name="T0" fmla="*/ 0 w 3"/>
                  <a:gd name="T1" fmla="*/ 2 w 3"/>
                  <a:gd name="T2" fmla="*/ 3 w 3"/>
                </a:gdLst>
                <a:ahLst/>
                <a:cxnLst>
                  <a:cxn ang="0">
                    <a:pos x="T0" y="0"/>
                  </a:cxn>
                  <a:cxn ang="0">
                    <a:pos x="T1" y="0"/>
                  </a:cxn>
                  <a:cxn ang="0">
                    <a:pos x="T2" y="0"/>
                  </a:cxn>
                </a:cxnLst>
                <a:rect l="0" t="0" r="r" b="b"/>
                <a:pathLst>
                  <a:path w="3">
                    <a:moveTo>
                      <a:pt x="0" y="0"/>
                    </a:moveTo>
                    <a:lnTo>
                      <a:pt x="2" y="0"/>
                    </a:lnTo>
                    <a:lnTo>
                      <a:pt x="3" y="0"/>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59" name="Line 311"/>
              <p:cNvSpPr>
                <a:spLocks noChangeShapeType="1"/>
              </p:cNvSpPr>
              <p:nvPr/>
            </p:nvSpPr>
            <p:spPr bwMode="auto">
              <a:xfrm>
                <a:off x="1596" y="3496"/>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60" name="Line 312"/>
              <p:cNvSpPr>
                <a:spLocks noChangeShapeType="1"/>
              </p:cNvSpPr>
              <p:nvPr/>
            </p:nvSpPr>
            <p:spPr bwMode="auto">
              <a:xfrm>
                <a:off x="1621" y="3499"/>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61" name="Line 313"/>
              <p:cNvSpPr>
                <a:spLocks noChangeShapeType="1"/>
              </p:cNvSpPr>
              <p:nvPr/>
            </p:nvSpPr>
            <p:spPr bwMode="auto">
              <a:xfrm>
                <a:off x="1645" y="3502"/>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62" name="Line 314"/>
              <p:cNvSpPr>
                <a:spLocks noChangeShapeType="1"/>
              </p:cNvSpPr>
              <p:nvPr/>
            </p:nvSpPr>
            <p:spPr bwMode="auto">
              <a:xfrm>
                <a:off x="1670" y="3504"/>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63" name="Freeform 315"/>
              <p:cNvSpPr>
                <a:spLocks/>
              </p:cNvSpPr>
              <p:nvPr/>
            </p:nvSpPr>
            <p:spPr bwMode="auto">
              <a:xfrm>
                <a:off x="1695" y="3506"/>
                <a:ext cx="3" cy="1"/>
              </a:xfrm>
              <a:custGeom>
                <a:avLst/>
                <a:gdLst>
                  <a:gd name="T0" fmla="*/ 0 w 3"/>
                  <a:gd name="T1" fmla="*/ 1 w 3"/>
                  <a:gd name="T2" fmla="*/ 3 w 3"/>
                </a:gdLst>
                <a:ahLst/>
                <a:cxnLst>
                  <a:cxn ang="0">
                    <a:pos x="T0" y="0"/>
                  </a:cxn>
                  <a:cxn ang="0">
                    <a:pos x="T1" y="0"/>
                  </a:cxn>
                  <a:cxn ang="0">
                    <a:pos x="T2" y="0"/>
                  </a:cxn>
                </a:cxnLst>
                <a:rect l="0" t="0" r="r" b="b"/>
                <a:pathLst>
                  <a:path w="3">
                    <a:moveTo>
                      <a:pt x="0" y="0"/>
                    </a:moveTo>
                    <a:lnTo>
                      <a:pt x="1" y="0"/>
                    </a:lnTo>
                    <a:lnTo>
                      <a:pt x="3" y="0"/>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364" name="Line 316"/>
              <p:cNvSpPr>
                <a:spLocks noChangeShapeType="1"/>
              </p:cNvSpPr>
              <p:nvPr/>
            </p:nvSpPr>
            <p:spPr bwMode="auto">
              <a:xfrm>
                <a:off x="1720" y="3504"/>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65" name="Line 317"/>
              <p:cNvSpPr>
                <a:spLocks noChangeShapeType="1"/>
              </p:cNvSpPr>
              <p:nvPr/>
            </p:nvSpPr>
            <p:spPr bwMode="auto">
              <a:xfrm>
                <a:off x="1745" y="350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66" name="Line 318"/>
              <p:cNvSpPr>
                <a:spLocks noChangeShapeType="1"/>
              </p:cNvSpPr>
              <p:nvPr/>
            </p:nvSpPr>
            <p:spPr bwMode="auto">
              <a:xfrm>
                <a:off x="1770" y="3502"/>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67" name="Line 319"/>
              <p:cNvSpPr>
                <a:spLocks noChangeShapeType="1"/>
              </p:cNvSpPr>
              <p:nvPr/>
            </p:nvSpPr>
            <p:spPr bwMode="auto">
              <a:xfrm flipV="1">
                <a:off x="1795" y="3499"/>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68" name="Line 320"/>
              <p:cNvSpPr>
                <a:spLocks noChangeShapeType="1"/>
              </p:cNvSpPr>
              <p:nvPr/>
            </p:nvSpPr>
            <p:spPr bwMode="auto">
              <a:xfrm>
                <a:off x="1820" y="3497"/>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69" name="Line 321"/>
              <p:cNvSpPr>
                <a:spLocks noChangeShapeType="1"/>
              </p:cNvSpPr>
              <p:nvPr/>
            </p:nvSpPr>
            <p:spPr bwMode="auto">
              <a:xfrm>
                <a:off x="1845" y="3499"/>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70" name="Line 322"/>
              <p:cNvSpPr>
                <a:spLocks noChangeShapeType="1"/>
              </p:cNvSpPr>
              <p:nvPr/>
            </p:nvSpPr>
            <p:spPr bwMode="auto">
              <a:xfrm>
                <a:off x="1870" y="3499"/>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71" name="Line 323"/>
              <p:cNvSpPr>
                <a:spLocks noChangeShapeType="1"/>
              </p:cNvSpPr>
              <p:nvPr/>
            </p:nvSpPr>
            <p:spPr bwMode="auto">
              <a:xfrm>
                <a:off x="1895" y="3500"/>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72" name="Line 324"/>
              <p:cNvSpPr>
                <a:spLocks noChangeShapeType="1"/>
              </p:cNvSpPr>
              <p:nvPr/>
            </p:nvSpPr>
            <p:spPr bwMode="auto">
              <a:xfrm>
                <a:off x="1920" y="3500"/>
                <a:ext cx="3"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73" name="Line 325"/>
              <p:cNvSpPr>
                <a:spLocks noChangeShapeType="1"/>
              </p:cNvSpPr>
              <p:nvPr/>
            </p:nvSpPr>
            <p:spPr bwMode="auto">
              <a:xfrm>
                <a:off x="1945" y="3502"/>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74" name="Line 326"/>
              <p:cNvSpPr>
                <a:spLocks noChangeShapeType="1"/>
              </p:cNvSpPr>
              <p:nvPr/>
            </p:nvSpPr>
            <p:spPr bwMode="auto">
              <a:xfrm>
                <a:off x="1970" y="3506"/>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75" name="Line 327"/>
              <p:cNvSpPr>
                <a:spLocks noChangeShapeType="1"/>
              </p:cNvSpPr>
              <p:nvPr/>
            </p:nvSpPr>
            <p:spPr bwMode="auto">
              <a:xfrm>
                <a:off x="1995" y="3510"/>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76" name="Line 328"/>
              <p:cNvSpPr>
                <a:spLocks noChangeShapeType="1"/>
              </p:cNvSpPr>
              <p:nvPr/>
            </p:nvSpPr>
            <p:spPr bwMode="auto">
              <a:xfrm>
                <a:off x="2018" y="351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77" name="Line 329"/>
              <p:cNvSpPr>
                <a:spLocks noChangeShapeType="1"/>
              </p:cNvSpPr>
              <p:nvPr/>
            </p:nvSpPr>
            <p:spPr bwMode="auto">
              <a:xfrm>
                <a:off x="2043" y="3517"/>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78" name="Line 330"/>
              <p:cNvSpPr>
                <a:spLocks noChangeShapeType="1"/>
              </p:cNvSpPr>
              <p:nvPr/>
            </p:nvSpPr>
            <p:spPr bwMode="auto">
              <a:xfrm>
                <a:off x="2068" y="3521"/>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79" name="Line 331"/>
              <p:cNvSpPr>
                <a:spLocks noChangeShapeType="1"/>
              </p:cNvSpPr>
              <p:nvPr/>
            </p:nvSpPr>
            <p:spPr bwMode="auto">
              <a:xfrm>
                <a:off x="2093" y="3521"/>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80" name="Line 332"/>
              <p:cNvSpPr>
                <a:spLocks noChangeShapeType="1"/>
              </p:cNvSpPr>
              <p:nvPr/>
            </p:nvSpPr>
            <p:spPr bwMode="auto">
              <a:xfrm>
                <a:off x="2118" y="3521"/>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81" name="Line 333"/>
              <p:cNvSpPr>
                <a:spLocks noChangeShapeType="1"/>
              </p:cNvSpPr>
              <p:nvPr/>
            </p:nvSpPr>
            <p:spPr bwMode="auto">
              <a:xfrm>
                <a:off x="2143" y="3521"/>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82" name="Line 334"/>
              <p:cNvSpPr>
                <a:spLocks noChangeShapeType="1"/>
              </p:cNvSpPr>
              <p:nvPr/>
            </p:nvSpPr>
            <p:spPr bwMode="auto">
              <a:xfrm>
                <a:off x="2168" y="3522"/>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83" name="Line 335"/>
              <p:cNvSpPr>
                <a:spLocks noChangeShapeType="1"/>
              </p:cNvSpPr>
              <p:nvPr/>
            </p:nvSpPr>
            <p:spPr bwMode="auto">
              <a:xfrm flipV="1">
                <a:off x="2192" y="3518"/>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84" name="Line 336"/>
              <p:cNvSpPr>
                <a:spLocks noChangeShapeType="1"/>
              </p:cNvSpPr>
              <p:nvPr/>
            </p:nvSpPr>
            <p:spPr bwMode="auto">
              <a:xfrm flipV="1">
                <a:off x="2200" y="3495"/>
                <a:ext cx="1"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85" name="Line 337"/>
              <p:cNvSpPr>
                <a:spLocks noChangeShapeType="1"/>
              </p:cNvSpPr>
              <p:nvPr/>
            </p:nvSpPr>
            <p:spPr bwMode="auto">
              <a:xfrm flipV="1">
                <a:off x="2210" y="3471"/>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86" name="Line 338"/>
              <p:cNvSpPr>
                <a:spLocks noChangeShapeType="1"/>
              </p:cNvSpPr>
              <p:nvPr/>
            </p:nvSpPr>
            <p:spPr bwMode="auto">
              <a:xfrm flipV="1">
                <a:off x="2218" y="3447"/>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87" name="Line 339"/>
              <p:cNvSpPr>
                <a:spLocks noChangeShapeType="1"/>
              </p:cNvSpPr>
              <p:nvPr/>
            </p:nvSpPr>
            <p:spPr bwMode="auto">
              <a:xfrm flipV="1">
                <a:off x="2226" y="3424"/>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88" name="Line 340"/>
              <p:cNvSpPr>
                <a:spLocks noChangeShapeType="1"/>
              </p:cNvSpPr>
              <p:nvPr/>
            </p:nvSpPr>
            <p:spPr bwMode="auto">
              <a:xfrm flipV="1">
                <a:off x="2235" y="3400"/>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89" name="Line 341"/>
              <p:cNvSpPr>
                <a:spLocks noChangeShapeType="1"/>
              </p:cNvSpPr>
              <p:nvPr/>
            </p:nvSpPr>
            <p:spPr bwMode="auto">
              <a:xfrm flipV="1">
                <a:off x="2243" y="3377"/>
                <a:ext cx="2"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90" name="Line 342"/>
              <p:cNvSpPr>
                <a:spLocks noChangeShapeType="1"/>
              </p:cNvSpPr>
              <p:nvPr/>
            </p:nvSpPr>
            <p:spPr bwMode="auto">
              <a:xfrm flipV="1">
                <a:off x="2251" y="3353"/>
                <a:ext cx="2"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91" name="Line 343"/>
              <p:cNvSpPr>
                <a:spLocks noChangeShapeType="1"/>
              </p:cNvSpPr>
              <p:nvPr/>
            </p:nvSpPr>
            <p:spPr bwMode="auto">
              <a:xfrm flipV="1">
                <a:off x="2260" y="3329"/>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92" name="Line 344"/>
              <p:cNvSpPr>
                <a:spLocks noChangeShapeType="1"/>
              </p:cNvSpPr>
              <p:nvPr/>
            </p:nvSpPr>
            <p:spPr bwMode="auto">
              <a:xfrm flipV="1">
                <a:off x="2268" y="3307"/>
                <a:ext cx="1"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93" name="Line 345"/>
              <p:cNvSpPr>
                <a:spLocks noChangeShapeType="1"/>
              </p:cNvSpPr>
              <p:nvPr/>
            </p:nvSpPr>
            <p:spPr bwMode="auto">
              <a:xfrm flipV="1">
                <a:off x="2276" y="3284"/>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94" name="Line 346"/>
              <p:cNvSpPr>
                <a:spLocks noChangeShapeType="1"/>
              </p:cNvSpPr>
              <p:nvPr/>
            </p:nvSpPr>
            <p:spPr bwMode="auto">
              <a:xfrm flipV="1">
                <a:off x="2286" y="3260"/>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95" name="Line 347"/>
              <p:cNvSpPr>
                <a:spLocks noChangeShapeType="1"/>
              </p:cNvSpPr>
              <p:nvPr/>
            </p:nvSpPr>
            <p:spPr bwMode="auto">
              <a:xfrm flipV="1">
                <a:off x="2294" y="3236"/>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96" name="Line 348"/>
              <p:cNvSpPr>
                <a:spLocks noChangeShapeType="1"/>
              </p:cNvSpPr>
              <p:nvPr/>
            </p:nvSpPr>
            <p:spPr bwMode="auto">
              <a:xfrm flipV="1">
                <a:off x="2303" y="3213"/>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97" name="Line 349"/>
              <p:cNvSpPr>
                <a:spLocks noChangeShapeType="1"/>
              </p:cNvSpPr>
              <p:nvPr/>
            </p:nvSpPr>
            <p:spPr bwMode="auto">
              <a:xfrm flipV="1">
                <a:off x="2311" y="3189"/>
                <a:ext cx="2"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98" name="Line 350"/>
              <p:cNvSpPr>
                <a:spLocks noChangeShapeType="1"/>
              </p:cNvSpPr>
              <p:nvPr/>
            </p:nvSpPr>
            <p:spPr bwMode="auto">
              <a:xfrm flipV="1">
                <a:off x="2326" y="317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399" name="Line 351"/>
              <p:cNvSpPr>
                <a:spLocks noChangeShapeType="1"/>
              </p:cNvSpPr>
              <p:nvPr/>
            </p:nvSpPr>
            <p:spPr bwMode="auto">
              <a:xfrm flipV="1">
                <a:off x="2347" y="3160"/>
                <a:ext cx="3"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00" name="Line 352"/>
              <p:cNvSpPr>
                <a:spLocks noChangeShapeType="1"/>
              </p:cNvSpPr>
              <p:nvPr/>
            </p:nvSpPr>
            <p:spPr bwMode="auto">
              <a:xfrm flipV="1">
                <a:off x="2369" y="3148"/>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01" name="Line 353"/>
              <p:cNvSpPr>
                <a:spLocks noChangeShapeType="1"/>
              </p:cNvSpPr>
              <p:nvPr/>
            </p:nvSpPr>
            <p:spPr bwMode="auto">
              <a:xfrm flipV="1">
                <a:off x="2392" y="3135"/>
                <a:ext cx="1"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02" name="Line 354"/>
              <p:cNvSpPr>
                <a:spLocks noChangeShapeType="1"/>
              </p:cNvSpPr>
              <p:nvPr/>
            </p:nvSpPr>
            <p:spPr bwMode="auto">
              <a:xfrm flipV="1">
                <a:off x="2412" y="3123"/>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03" name="Line 355"/>
              <p:cNvSpPr>
                <a:spLocks noChangeShapeType="1"/>
              </p:cNvSpPr>
              <p:nvPr/>
            </p:nvSpPr>
            <p:spPr bwMode="auto">
              <a:xfrm flipV="1">
                <a:off x="2435" y="3110"/>
                <a:ext cx="2"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04" name="Line 356"/>
              <p:cNvSpPr>
                <a:spLocks noChangeShapeType="1"/>
              </p:cNvSpPr>
              <p:nvPr/>
            </p:nvSpPr>
            <p:spPr bwMode="auto">
              <a:xfrm>
                <a:off x="2444" y="3128"/>
                <a:ext cx="2"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05" name="Line 357"/>
              <p:cNvSpPr>
                <a:spLocks noChangeShapeType="1"/>
              </p:cNvSpPr>
              <p:nvPr/>
            </p:nvSpPr>
            <p:spPr bwMode="auto">
              <a:xfrm>
                <a:off x="2453" y="3152"/>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06" name="Line 358"/>
              <p:cNvSpPr>
                <a:spLocks noChangeShapeType="1"/>
              </p:cNvSpPr>
              <p:nvPr/>
            </p:nvSpPr>
            <p:spPr bwMode="auto">
              <a:xfrm>
                <a:off x="2460" y="3175"/>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07" name="Line 359"/>
              <p:cNvSpPr>
                <a:spLocks noChangeShapeType="1"/>
              </p:cNvSpPr>
              <p:nvPr/>
            </p:nvSpPr>
            <p:spPr bwMode="auto">
              <a:xfrm>
                <a:off x="2467" y="3200"/>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08" name="Line 360"/>
              <p:cNvSpPr>
                <a:spLocks noChangeShapeType="1"/>
              </p:cNvSpPr>
              <p:nvPr/>
            </p:nvSpPr>
            <p:spPr bwMode="auto">
              <a:xfrm>
                <a:off x="2473" y="3224"/>
                <a:ext cx="2"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09" name="Line 361"/>
              <p:cNvSpPr>
                <a:spLocks noChangeShapeType="1"/>
              </p:cNvSpPr>
              <p:nvPr/>
            </p:nvSpPr>
            <p:spPr bwMode="auto">
              <a:xfrm>
                <a:off x="2480" y="3248"/>
                <a:ext cx="2"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10" name="Line 362"/>
              <p:cNvSpPr>
                <a:spLocks noChangeShapeType="1"/>
              </p:cNvSpPr>
              <p:nvPr/>
            </p:nvSpPr>
            <p:spPr bwMode="auto">
              <a:xfrm>
                <a:off x="2487" y="3271"/>
                <a:ext cx="2"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11" name="Line 363"/>
              <p:cNvSpPr>
                <a:spLocks noChangeShapeType="1"/>
              </p:cNvSpPr>
              <p:nvPr/>
            </p:nvSpPr>
            <p:spPr bwMode="auto">
              <a:xfrm>
                <a:off x="2496" y="3296"/>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12" name="Line 364"/>
              <p:cNvSpPr>
                <a:spLocks noChangeShapeType="1"/>
              </p:cNvSpPr>
              <p:nvPr/>
            </p:nvSpPr>
            <p:spPr bwMode="auto">
              <a:xfrm>
                <a:off x="2503" y="3320"/>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13" name="Line 365"/>
              <p:cNvSpPr>
                <a:spLocks noChangeShapeType="1"/>
              </p:cNvSpPr>
              <p:nvPr/>
            </p:nvSpPr>
            <p:spPr bwMode="auto">
              <a:xfrm>
                <a:off x="2510" y="3343"/>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14" name="Line 366"/>
              <p:cNvSpPr>
                <a:spLocks noChangeShapeType="1"/>
              </p:cNvSpPr>
              <p:nvPr/>
            </p:nvSpPr>
            <p:spPr bwMode="auto">
              <a:xfrm>
                <a:off x="2516" y="3367"/>
                <a:ext cx="2"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15" name="Line 367"/>
              <p:cNvSpPr>
                <a:spLocks noChangeShapeType="1"/>
              </p:cNvSpPr>
              <p:nvPr/>
            </p:nvSpPr>
            <p:spPr bwMode="auto">
              <a:xfrm>
                <a:off x="2523" y="3392"/>
                <a:ext cx="2"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16" name="Line 368"/>
              <p:cNvSpPr>
                <a:spLocks noChangeShapeType="1"/>
              </p:cNvSpPr>
              <p:nvPr/>
            </p:nvSpPr>
            <p:spPr bwMode="auto">
              <a:xfrm>
                <a:off x="2530" y="3416"/>
                <a:ext cx="2"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17" name="Line 369"/>
              <p:cNvSpPr>
                <a:spLocks noChangeShapeType="1"/>
              </p:cNvSpPr>
              <p:nvPr/>
            </p:nvSpPr>
            <p:spPr bwMode="auto">
              <a:xfrm>
                <a:off x="2539" y="3439"/>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18" name="Line 370"/>
              <p:cNvSpPr>
                <a:spLocks noChangeShapeType="1"/>
              </p:cNvSpPr>
              <p:nvPr/>
            </p:nvSpPr>
            <p:spPr bwMode="auto">
              <a:xfrm>
                <a:off x="2546" y="3463"/>
                <a:ext cx="1" cy="2"/>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19" name="Line 371"/>
              <p:cNvSpPr>
                <a:spLocks noChangeShapeType="1"/>
              </p:cNvSpPr>
              <p:nvPr/>
            </p:nvSpPr>
            <p:spPr bwMode="auto">
              <a:xfrm>
                <a:off x="2553" y="3488"/>
                <a:ext cx="1"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20" name="Line 372"/>
              <p:cNvSpPr>
                <a:spLocks noChangeShapeType="1"/>
              </p:cNvSpPr>
              <p:nvPr/>
            </p:nvSpPr>
            <p:spPr bwMode="auto">
              <a:xfrm>
                <a:off x="2560" y="3511"/>
                <a:ext cx="1" cy="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21" name="Line 373"/>
              <p:cNvSpPr>
                <a:spLocks noChangeShapeType="1"/>
              </p:cNvSpPr>
              <p:nvPr/>
            </p:nvSpPr>
            <p:spPr bwMode="auto">
              <a:xfrm>
                <a:off x="2575" y="3524"/>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22" name="Line 374"/>
              <p:cNvSpPr>
                <a:spLocks noChangeShapeType="1"/>
              </p:cNvSpPr>
              <p:nvPr/>
            </p:nvSpPr>
            <p:spPr bwMode="auto">
              <a:xfrm>
                <a:off x="2600" y="3527"/>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23" name="Line 375"/>
              <p:cNvSpPr>
                <a:spLocks noChangeShapeType="1"/>
              </p:cNvSpPr>
              <p:nvPr/>
            </p:nvSpPr>
            <p:spPr bwMode="auto">
              <a:xfrm>
                <a:off x="2625" y="3528"/>
                <a:ext cx="3"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24" name="Line 376"/>
              <p:cNvSpPr>
                <a:spLocks noChangeShapeType="1"/>
              </p:cNvSpPr>
              <p:nvPr/>
            </p:nvSpPr>
            <p:spPr bwMode="auto">
              <a:xfrm>
                <a:off x="2650" y="3531"/>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25" name="Line 377"/>
              <p:cNvSpPr>
                <a:spLocks noChangeShapeType="1"/>
              </p:cNvSpPr>
              <p:nvPr/>
            </p:nvSpPr>
            <p:spPr bwMode="auto">
              <a:xfrm>
                <a:off x="2675" y="3533"/>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26" name="Line 378"/>
              <p:cNvSpPr>
                <a:spLocks noChangeShapeType="1"/>
              </p:cNvSpPr>
              <p:nvPr/>
            </p:nvSpPr>
            <p:spPr bwMode="auto">
              <a:xfrm flipV="1">
                <a:off x="2700" y="3532"/>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27" name="Line 379"/>
              <p:cNvSpPr>
                <a:spLocks noChangeShapeType="1"/>
              </p:cNvSpPr>
              <p:nvPr/>
            </p:nvSpPr>
            <p:spPr bwMode="auto">
              <a:xfrm>
                <a:off x="2725" y="3531"/>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28" name="Line 380"/>
              <p:cNvSpPr>
                <a:spLocks noChangeShapeType="1"/>
              </p:cNvSpPr>
              <p:nvPr/>
            </p:nvSpPr>
            <p:spPr bwMode="auto">
              <a:xfrm>
                <a:off x="2750" y="3528"/>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29" name="Line 381"/>
              <p:cNvSpPr>
                <a:spLocks noChangeShapeType="1"/>
              </p:cNvSpPr>
              <p:nvPr/>
            </p:nvSpPr>
            <p:spPr bwMode="auto">
              <a:xfrm>
                <a:off x="2775" y="3527"/>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30" name="Line 382"/>
              <p:cNvSpPr>
                <a:spLocks noChangeShapeType="1"/>
              </p:cNvSpPr>
              <p:nvPr/>
            </p:nvSpPr>
            <p:spPr bwMode="auto">
              <a:xfrm>
                <a:off x="2800" y="3524"/>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31" name="Freeform 383"/>
              <p:cNvSpPr>
                <a:spLocks/>
              </p:cNvSpPr>
              <p:nvPr/>
            </p:nvSpPr>
            <p:spPr bwMode="auto">
              <a:xfrm>
                <a:off x="564" y="3495"/>
                <a:ext cx="33" cy="33"/>
              </a:xfrm>
              <a:custGeom>
                <a:avLst/>
                <a:gdLst>
                  <a:gd name="T0" fmla="*/ 33 w 33"/>
                  <a:gd name="T1" fmla="*/ 16 h 33"/>
                  <a:gd name="T2" fmla="*/ 33 w 33"/>
                  <a:gd name="T3" fmla="*/ 20 h 33"/>
                  <a:gd name="T4" fmla="*/ 31 w 33"/>
                  <a:gd name="T5" fmla="*/ 26 h 33"/>
                  <a:gd name="T6" fmla="*/ 26 w 33"/>
                  <a:gd name="T7" fmla="*/ 29 h 33"/>
                  <a:gd name="T8" fmla="*/ 22 w 33"/>
                  <a:gd name="T9" fmla="*/ 32 h 33"/>
                  <a:gd name="T10" fmla="*/ 17 w 33"/>
                  <a:gd name="T11" fmla="*/ 33 h 33"/>
                  <a:gd name="T12" fmla="*/ 13 w 33"/>
                  <a:gd name="T13" fmla="*/ 32 h 33"/>
                  <a:gd name="T14" fmla="*/ 7 w 33"/>
                  <a:gd name="T15" fmla="*/ 29 h 33"/>
                  <a:gd name="T16" fmla="*/ 4 w 33"/>
                  <a:gd name="T17" fmla="*/ 26 h 33"/>
                  <a:gd name="T18" fmla="*/ 1 w 33"/>
                  <a:gd name="T19" fmla="*/ 20 h 33"/>
                  <a:gd name="T20" fmla="*/ 0 w 33"/>
                  <a:gd name="T21" fmla="*/ 16 h 33"/>
                  <a:gd name="T22" fmla="*/ 1 w 33"/>
                  <a:gd name="T23" fmla="*/ 11 h 33"/>
                  <a:gd name="T24" fmla="*/ 4 w 33"/>
                  <a:gd name="T25" fmla="*/ 7 h 33"/>
                  <a:gd name="T26" fmla="*/ 7 w 33"/>
                  <a:gd name="T27" fmla="*/ 2 h 33"/>
                  <a:gd name="T28" fmla="*/ 13 w 33"/>
                  <a:gd name="T29" fmla="*/ 0 h 33"/>
                  <a:gd name="T30" fmla="*/ 17 w 33"/>
                  <a:gd name="T31" fmla="*/ 0 h 33"/>
                  <a:gd name="T32" fmla="*/ 22 w 33"/>
                  <a:gd name="T33" fmla="*/ 0 h 33"/>
                  <a:gd name="T34" fmla="*/ 26 w 33"/>
                  <a:gd name="T35" fmla="*/ 2 h 33"/>
                  <a:gd name="T36" fmla="*/ 31 w 33"/>
                  <a:gd name="T37" fmla="*/ 7 h 33"/>
                  <a:gd name="T38" fmla="*/ 33 w 33"/>
                  <a:gd name="T39" fmla="*/ 11 h 33"/>
                  <a:gd name="T40" fmla="*/ 33 w 33"/>
                  <a:gd name="T4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3" y="16"/>
                    </a:moveTo>
                    <a:lnTo>
                      <a:pt x="33" y="20"/>
                    </a:lnTo>
                    <a:lnTo>
                      <a:pt x="31" y="26"/>
                    </a:lnTo>
                    <a:lnTo>
                      <a:pt x="26" y="29"/>
                    </a:lnTo>
                    <a:lnTo>
                      <a:pt x="22" y="32"/>
                    </a:lnTo>
                    <a:lnTo>
                      <a:pt x="17" y="33"/>
                    </a:lnTo>
                    <a:lnTo>
                      <a:pt x="13" y="32"/>
                    </a:lnTo>
                    <a:lnTo>
                      <a:pt x="7" y="29"/>
                    </a:lnTo>
                    <a:lnTo>
                      <a:pt x="4" y="26"/>
                    </a:lnTo>
                    <a:lnTo>
                      <a:pt x="1" y="20"/>
                    </a:lnTo>
                    <a:lnTo>
                      <a:pt x="0" y="16"/>
                    </a:lnTo>
                    <a:lnTo>
                      <a:pt x="1" y="11"/>
                    </a:lnTo>
                    <a:lnTo>
                      <a:pt x="4" y="7"/>
                    </a:lnTo>
                    <a:lnTo>
                      <a:pt x="7" y="2"/>
                    </a:lnTo>
                    <a:lnTo>
                      <a:pt x="13" y="0"/>
                    </a:lnTo>
                    <a:lnTo>
                      <a:pt x="17" y="0"/>
                    </a:lnTo>
                    <a:lnTo>
                      <a:pt x="22" y="0"/>
                    </a:lnTo>
                    <a:lnTo>
                      <a:pt x="26" y="2"/>
                    </a:lnTo>
                    <a:lnTo>
                      <a:pt x="31" y="7"/>
                    </a:lnTo>
                    <a:lnTo>
                      <a:pt x="33" y="11"/>
                    </a:lnTo>
                    <a:lnTo>
                      <a:pt x="33" y="16"/>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32" name="Freeform 384"/>
              <p:cNvSpPr>
                <a:spLocks/>
              </p:cNvSpPr>
              <p:nvPr/>
            </p:nvSpPr>
            <p:spPr bwMode="auto">
              <a:xfrm>
                <a:off x="689" y="3508"/>
                <a:ext cx="33" cy="34"/>
              </a:xfrm>
              <a:custGeom>
                <a:avLst/>
                <a:gdLst>
                  <a:gd name="T0" fmla="*/ 33 w 33"/>
                  <a:gd name="T1" fmla="*/ 17 h 34"/>
                  <a:gd name="T2" fmla="*/ 32 w 33"/>
                  <a:gd name="T3" fmla="*/ 23 h 34"/>
                  <a:gd name="T4" fmla="*/ 29 w 33"/>
                  <a:gd name="T5" fmla="*/ 27 h 34"/>
                  <a:gd name="T6" fmla="*/ 26 w 33"/>
                  <a:gd name="T7" fmla="*/ 31 h 34"/>
                  <a:gd name="T8" fmla="*/ 21 w 33"/>
                  <a:gd name="T9" fmla="*/ 34 h 34"/>
                  <a:gd name="T10" fmla="*/ 17 w 33"/>
                  <a:gd name="T11" fmla="*/ 34 h 34"/>
                  <a:gd name="T12" fmla="*/ 11 w 33"/>
                  <a:gd name="T13" fmla="*/ 34 h 34"/>
                  <a:gd name="T14" fmla="*/ 7 w 33"/>
                  <a:gd name="T15" fmla="*/ 31 h 34"/>
                  <a:gd name="T16" fmla="*/ 3 w 33"/>
                  <a:gd name="T17" fmla="*/ 27 h 34"/>
                  <a:gd name="T18" fmla="*/ 0 w 33"/>
                  <a:gd name="T19" fmla="*/ 23 h 34"/>
                  <a:gd name="T20" fmla="*/ 0 w 33"/>
                  <a:gd name="T21" fmla="*/ 17 h 34"/>
                  <a:gd name="T22" fmla="*/ 0 w 33"/>
                  <a:gd name="T23" fmla="*/ 13 h 34"/>
                  <a:gd name="T24" fmla="*/ 3 w 33"/>
                  <a:gd name="T25" fmla="*/ 7 h 34"/>
                  <a:gd name="T26" fmla="*/ 7 w 33"/>
                  <a:gd name="T27" fmla="*/ 5 h 34"/>
                  <a:gd name="T28" fmla="*/ 11 w 33"/>
                  <a:gd name="T29" fmla="*/ 2 h 34"/>
                  <a:gd name="T30" fmla="*/ 17 w 33"/>
                  <a:gd name="T31" fmla="*/ 0 h 34"/>
                  <a:gd name="T32" fmla="*/ 21 w 33"/>
                  <a:gd name="T33" fmla="*/ 2 h 34"/>
                  <a:gd name="T34" fmla="*/ 26 w 33"/>
                  <a:gd name="T35" fmla="*/ 5 h 34"/>
                  <a:gd name="T36" fmla="*/ 29 w 33"/>
                  <a:gd name="T37" fmla="*/ 7 h 34"/>
                  <a:gd name="T38" fmla="*/ 32 w 33"/>
                  <a:gd name="T39" fmla="*/ 13 h 34"/>
                  <a:gd name="T40" fmla="*/ 33 w 33"/>
                  <a:gd name="T4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33" y="17"/>
                    </a:moveTo>
                    <a:lnTo>
                      <a:pt x="32" y="23"/>
                    </a:lnTo>
                    <a:lnTo>
                      <a:pt x="29" y="27"/>
                    </a:lnTo>
                    <a:lnTo>
                      <a:pt x="26" y="31"/>
                    </a:lnTo>
                    <a:lnTo>
                      <a:pt x="21" y="34"/>
                    </a:lnTo>
                    <a:lnTo>
                      <a:pt x="17" y="34"/>
                    </a:lnTo>
                    <a:lnTo>
                      <a:pt x="11" y="34"/>
                    </a:lnTo>
                    <a:lnTo>
                      <a:pt x="7" y="31"/>
                    </a:lnTo>
                    <a:lnTo>
                      <a:pt x="3" y="27"/>
                    </a:lnTo>
                    <a:lnTo>
                      <a:pt x="0" y="23"/>
                    </a:lnTo>
                    <a:lnTo>
                      <a:pt x="0" y="17"/>
                    </a:lnTo>
                    <a:lnTo>
                      <a:pt x="0" y="13"/>
                    </a:lnTo>
                    <a:lnTo>
                      <a:pt x="3" y="7"/>
                    </a:lnTo>
                    <a:lnTo>
                      <a:pt x="7" y="5"/>
                    </a:lnTo>
                    <a:lnTo>
                      <a:pt x="11" y="2"/>
                    </a:lnTo>
                    <a:lnTo>
                      <a:pt x="17" y="0"/>
                    </a:lnTo>
                    <a:lnTo>
                      <a:pt x="21" y="2"/>
                    </a:lnTo>
                    <a:lnTo>
                      <a:pt x="26" y="5"/>
                    </a:lnTo>
                    <a:lnTo>
                      <a:pt x="29" y="7"/>
                    </a:lnTo>
                    <a:lnTo>
                      <a:pt x="32" y="13"/>
                    </a:lnTo>
                    <a:lnTo>
                      <a:pt x="33"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33" name="Freeform 385"/>
              <p:cNvSpPr>
                <a:spLocks/>
              </p:cNvSpPr>
              <p:nvPr/>
            </p:nvSpPr>
            <p:spPr bwMode="auto">
              <a:xfrm>
                <a:off x="812" y="3497"/>
                <a:ext cx="34" cy="34"/>
              </a:xfrm>
              <a:custGeom>
                <a:avLst/>
                <a:gdLst>
                  <a:gd name="T0" fmla="*/ 34 w 34"/>
                  <a:gd name="T1" fmla="*/ 17 h 34"/>
                  <a:gd name="T2" fmla="*/ 32 w 34"/>
                  <a:gd name="T3" fmla="*/ 23 h 34"/>
                  <a:gd name="T4" fmla="*/ 31 w 34"/>
                  <a:gd name="T5" fmla="*/ 27 h 34"/>
                  <a:gd name="T6" fmla="*/ 27 w 34"/>
                  <a:gd name="T7" fmla="*/ 31 h 34"/>
                  <a:gd name="T8" fmla="*/ 23 w 34"/>
                  <a:gd name="T9" fmla="*/ 32 h 34"/>
                  <a:gd name="T10" fmla="*/ 17 w 34"/>
                  <a:gd name="T11" fmla="*/ 34 h 34"/>
                  <a:gd name="T12" fmla="*/ 12 w 34"/>
                  <a:gd name="T13" fmla="*/ 32 h 34"/>
                  <a:gd name="T14" fmla="*/ 7 w 34"/>
                  <a:gd name="T15" fmla="*/ 31 h 34"/>
                  <a:gd name="T16" fmla="*/ 3 w 34"/>
                  <a:gd name="T17" fmla="*/ 27 h 34"/>
                  <a:gd name="T18" fmla="*/ 2 w 34"/>
                  <a:gd name="T19" fmla="*/ 23 h 34"/>
                  <a:gd name="T20" fmla="*/ 0 w 34"/>
                  <a:gd name="T21" fmla="*/ 17 h 34"/>
                  <a:gd name="T22" fmla="*/ 2 w 34"/>
                  <a:gd name="T23" fmla="*/ 11 h 34"/>
                  <a:gd name="T24" fmla="*/ 3 w 34"/>
                  <a:gd name="T25" fmla="*/ 7 h 34"/>
                  <a:gd name="T26" fmla="*/ 7 w 34"/>
                  <a:gd name="T27" fmla="*/ 3 h 34"/>
                  <a:gd name="T28" fmla="*/ 12 w 34"/>
                  <a:gd name="T29" fmla="*/ 2 h 34"/>
                  <a:gd name="T30" fmla="*/ 17 w 34"/>
                  <a:gd name="T31" fmla="*/ 0 h 34"/>
                  <a:gd name="T32" fmla="*/ 23 w 34"/>
                  <a:gd name="T33" fmla="*/ 2 h 34"/>
                  <a:gd name="T34" fmla="*/ 27 w 34"/>
                  <a:gd name="T35" fmla="*/ 3 h 34"/>
                  <a:gd name="T36" fmla="*/ 31 w 34"/>
                  <a:gd name="T37" fmla="*/ 7 h 34"/>
                  <a:gd name="T38" fmla="*/ 32 w 34"/>
                  <a:gd name="T39" fmla="*/ 11 h 34"/>
                  <a:gd name="T40" fmla="*/ 34 w 34"/>
                  <a:gd name="T4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4">
                    <a:moveTo>
                      <a:pt x="34" y="17"/>
                    </a:moveTo>
                    <a:lnTo>
                      <a:pt x="32" y="23"/>
                    </a:lnTo>
                    <a:lnTo>
                      <a:pt x="31" y="27"/>
                    </a:lnTo>
                    <a:lnTo>
                      <a:pt x="27" y="31"/>
                    </a:lnTo>
                    <a:lnTo>
                      <a:pt x="23" y="32"/>
                    </a:lnTo>
                    <a:lnTo>
                      <a:pt x="17" y="34"/>
                    </a:lnTo>
                    <a:lnTo>
                      <a:pt x="12" y="32"/>
                    </a:lnTo>
                    <a:lnTo>
                      <a:pt x="7" y="31"/>
                    </a:lnTo>
                    <a:lnTo>
                      <a:pt x="3" y="27"/>
                    </a:lnTo>
                    <a:lnTo>
                      <a:pt x="2" y="23"/>
                    </a:lnTo>
                    <a:lnTo>
                      <a:pt x="0" y="17"/>
                    </a:lnTo>
                    <a:lnTo>
                      <a:pt x="2" y="11"/>
                    </a:lnTo>
                    <a:lnTo>
                      <a:pt x="3" y="7"/>
                    </a:lnTo>
                    <a:lnTo>
                      <a:pt x="7" y="3"/>
                    </a:lnTo>
                    <a:lnTo>
                      <a:pt x="12" y="2"/>
                    </a:lnTo>
                    <a:lnTo>
                      <a:pt x="17" y="0"/>
                    </a:lnTo>
                    <a:lnTo>
                      <a:pt x="23" y="2"/>
                    </a:lnTo>
                    <a:lnTo>
                      <a:pt x="27" y="3"/>
                    </a:lnTo>
                    <a:lnTo>
                      <a:pt x="31" y="7"/>
                    </a:lnTo>
                    <a:lnTo>
                      <a:pt x="32" y="11"/>
                    </a:lnTo>
                    <a:lnTo>
                      <a:pt x="34"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34" name="Freeform 386"/>
              <p:cNvSpPr>
                <a:spLocks/>
              </p:cNvSpPr>
              <p:nvPr/>
            </p:nvSpPr>
            <p:spPr bwMode="auto">
              <a:xfrm>
                <a:off x="936" y="3490"/>
                <a:ext cx="33" cy="34"/>
              </a:xfrm>
              <a:custGeom>
                <a:avLst/>
                <a:gdLst>
                  <a:gd name="T0" fmla="*/ 33 w 33"/>
                  <a:gd name="T1" fmla="*/ 17 h 34"/>
                  <a:gd name="T2" fmla="*/ 33 w 33"/>
                  <a:gd name="T3" fmla="*/ 23 h 34"/>
                  <a:gd name="T4" fmla="*/ 30 w 33"/>
                  <a:gd name="T5" fmla="*/ 27 h 34"/>
                  <a:gd name="T6" fmla="*/ 26 w 33"/>
                  <a:gd name="T7" fmla="*/ 31 h 34"/>
                  <a:gd name="T8" fmla="*/ 22 w 33"/>
                  <a:gd name="T9" fmla="*/ 34 h 34"/>
                  <a:gd name="T10" fmla="*/ 17 w 33"/>
                  <a:gd name="T11" fmla="*/ 34 h 34"/>
                  <a:gd name="T12" fmla="*/ 12 w 33"/>
                  <a:gd name="T13" fmla="*/ 34 h 34"/>
                  <a:gd name="T14" fmla="*/ 7 w 33"/>
                  <a:gd name="T15" fmla="*/ 31 h 34"/>
                  <a:gd name="T16" fmla="*/ 4 w 33"/>
                  <a:gd name="T17" fmla="*/ 27 h 34"/>
                  <a:gd name="T18" fmla="*/ 1 w 33"/>
                  <a:gd name="T19" fmla="*/ 23 h 34"/>
                  <a:gd name="T20" fmla="*/ 0 w 33"/>
                  <a:gd name="T21" fmla="*/ 17 h 34"/>
                  <a:gd name="T22" fmla="*/ 1 w 33"/>
                  <a:gd name="T23" fmla="*/ 13 h 34"/>
                  <a:gd name="T24" fmla="*/ 4 w 33"/>
                  <a:gd name="T25" fmla="*/ 7 h 34"/>
                  <a:gd name="T26" fmla="*/ 7 w 33"/>
                  <a:gd name="T27" fmla="*/ 5 h 34"/>
                  <a:gd name="T28" fmla="*/ 12 w 33"/>
                  <a:gd name="T29" fmla="*/ 2 h 34"/>
                  <a:gd name="T30" fmla="*/ 17 w 33"/>
                  <a:gd name="T31" fmla="*/ 0 h 34"/>
                  <a:gd name="T32" fmla="*/ 22 w 33"/>
                  <a:gd name="T33" fmla="*/ 2 h 34"/>
                  <a:gd name="T34" fmla="*/ 26 w 33"/>
                  <a:gd name="T35" fmla="*/ 5 h 34"/>
                  <a:gd name="T36" fmla="*/ 30 w 33"/>
                  <a:gd name="T37" fmla="*/ 7 h 34"/>
                  <a:gd name="T38" fmla="*/ 33 w 33"/>
                  <a:gd name="T39" fmla="*/ 13 h 34"/>
                  <a:gd name="T40" fmla="*/ 33 w 33"/>
                  <a:gd name="T4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33" y="17"/>
                    </a:moveTo>
                    <a:lnTo>
                      <a:pt x="33" y="23"/>
                    </a:lnTo>
                    <a:lnTo>
                      <a:pt x="30" y="27"/>
                    </a:lnTo>
                    <a:lnTo>
                      <a:pt x="26" y="31"/>
                    </a:lnTo>
                    <a:lnTo>
                      <a:pt x="22" y="34"/>
                    </a:lnTo>
                    <a:lnTo>
                      <a:pt x="17" y="34"/>
                    </a:lnTo>
                    <a:lnTo>
                      <a:pt x="12" y="34"/>
                    </a:lnTo>
                    <a:lnTo>
                      <a:pt x="7" y="31"/>
                    </a:lnTo>
                    <a:lnTo>
                      <a:pt x="4" y="27"/>
                    </a:lnTo>
                    <a:lnTo>
                      <a:pt x="1" y="23"/>
                    </a:lnTo>
                    <a:lnTo>
                      <a:pt x="0" y="17"/>
                    </a:lnTo>
                    <a:lnTo>
                      <a:pt x="1" y="13"/>
                    </a:lnTo>
                    <a:lnTo>
                      <a:pt x="4" y="7"/>
                    </a:lnTo>
                    <a:lnTo>
                      <a:pt x="7" y="5"/>
                    </a:lnTo>
                    <a:lnTo>
                      <a:pt x="12" y="2"/>
                    </a:lnTo>
                    <a:lnTo>
                      <a:pt x="17" y="0"/>
                    </a:lnTo>
                    <a:lnTo>
                      <a:pt x="22" y="2"/>
                    </a:lnTo>
                    <a:lnTo>
                      <a:pt x="26" y="5"/>
                    </a:lnTo>
                    <a:lnTo>
                      <a:pt x="30" y="7"/>
                    </a:lnTo>
                    <a:lnTo>
                      <a:pt x="33" y="13"/>
                    </a:lnTo>
                    <a:lnTo>
                      <a:pt x="33"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35" name="Freeform 387"/>
              <p:cNvSpPr>
                <a:spLocks/>
              </p:cNvSpPr>
              <p:nvPr/>
            </p:nvSpPr>
            <p:spPr bwMode="auto">
              <a:xfrm>
                <a:off x="1059" y="3508"/>
                <a:ext cx="34" cy="34"/>
              </a:xfrm>
              <a:custGeom>
                <a:avLst/>
                <a:gdLst>
                  <a:gd name="T0" fmla="*/ 34 w 34"/>
                  <a:gd name="T1" fmla="*/ 17 h 34"/>
                  <a:gd name="T2" fmla="*/ 34 w 34"/>
                  <a:gd name="T3" fmla="*/ 21 h 34"/>
                  <a:gd name="T4" fmla="*/ 31 w 34"/>
                  <a:gd name="T5" fmla="*/ 27 h 34"/>
                  <a:gd name="T6" fmla="*/ 27 w 34"/>
                  <a:gd name="T7" fmla="*/ 30 h 34"/>
                  <a:gd name="T8" fmla="*/ 23 w 34"/>
                  <a:gd name="T9" fmla="*/ 32 h 34"/>
                  <a:gd name="T10" fmla="*/ 17 w 34"/>
                  <a:gd name="T11" fmla="*/ 34 h 34"/>
                  <a:gd name="T12" fmla="*/ 13 w 34"/>
                  <a:gd name="T13" fmla="*/ 32 h 34"/>
                  <a:gd name="T14" fmla="*/ 7 w 34"/>
                  <a:gd name="T15" fmla="*/ 30 h 34"/>
                  <a:gd name="T16" fmla="*/ 5 w 34"/>
                  <a:gd name="T17" fmla="*/ 27 h 34"/>
                  <a:gd name="T18" fmla="*/ 2 w 34"/>
                  <a:gd name="T19" fmla="*/ 21 h 34"/>
                  <a:gd name="T20" fmla="*/ 0 w 34"/>
                  <a:gd name="T21" fmla="*/ 17 h 34"/>
                  <a:gd name="T22" fmla="*/ 2 w 34"/>
                  <a:gd name="T23" fmla="*/ 12 h 34"/>
                  <a:gd name="T24" fmla="*/ 5 w 34"/>
                  <a:gd name="T25" fmla="*/ 7 h 34"/>
                  <a:gd name="T26" fmla="*/ 7 w 34"/>
                  <a:gd name="T27" fmla="*/ 3 h 34"/>
                  <a:gd name="T28" fmla="*/ 13 w 34"/>
                  <a:gd name="T29" fmla="*/ 0 h 34"/>
                  <a:gd name="T30" fmla="*/ 17 w 34"/>
                  <a:gd name="T31" fmla="*/ 0 h 34"/>
                  <a:gd name="T32" fmla="*/ 23 w 34"/>
                  <a:gd name="T33" fmla="*/ 0 h 34"/>
                  <a:gd name="T34" fmla="*/ 27 w 34"/>
                  <a:gd name="T35" fmla="*/ 3 h 34"/>
                  <a:gd name="T36" fmla="*/ 31 w 34"/>
                  <a:gd name="T37" fmla="*/ 7 h 34"/>
                  <a:gd name="T38" fmla="*/ 34 w 34"/>
                  <a:gd name="T39" fmla="*/ 12 h 34"/>
                  <a:gd name="T40" fmla="*/ 34 w 34"/>
                  <a:gd name="T4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4">
                    <a:moveTo>
                      <a:pt x="34" y="17"/>
                    </a:moveTo>
                    <a:lnTo>
                      <a:pt x="34" y="21"/>
                    </a:lnTo>
                    <a:lnTo>
                      <a:pt x="31" y="27"/>
                    </a:lnTo>
                    <a:lnTo>
                      <a:pt x="27" y="30"/>
                    </a:lnTo>
                    <a:lnTo>
                      <a:pt x="23" y="32"/>
                    </a:lnTo>
                    <a:lnTo>
                      <a:pt x="17" y="34"/>
                    </a:lnTo>
                    <a:lnTo>
                      <a:pt x="13" y="32"/>
                    </a:lnTo>
                    <a:lnTo>
                      <a:pt x="7" y="30"/>
                    </a:lnTo>
                    <a:lnTo>
                      <a:pt x="5" y="27"/>
                    </a:lnTo>
                    <a:lnTo>
                      <a:pt x="2" y="21"/>
                    </a:lnTo>
                    <a:lnTo>
                      <a:pt x="0" y="17"/>
                    </a:lnTo>
                    <a:lnTo>
                      <a:pt x="2" y="12"/>
                    </a:lnTo>
                    <a:lnTo>
                      <a:pt x="5" y="7"/>
                    </a:lnTo>
                    <a:lnTo>
                      <a:pt x="7" y="3"/>
                    </a:lnTo>
                    <a:lnTo>
                      <a:pt x="13" y="0"/>
                    </a:lnTo>
                    <a:lnTo>
                      <a:pt x="17" y="0"/>
                    </a:lnTo>
                    <a:lnTo>
                      <a:pt x="23" y="0"/>
                    </a:lnTo>
                    <a:lnTo>
                      <a:pt x="27" y="3"/>
                    </a:lnTo>
                    <a:lnTo>
                      <a:pt x="31" y="7"/>
                    </a:lnTo>
                    <a:lnTo>
                      <a:pt x="34" y="12"/>
                    </a:lnTo>
                    <a:lnTo>
                      <a:pt x="34"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36" name="Freeform 388"/>
              <p:cNvSpPr>
                <a:spLocks/>
              </p:cNvSpPr>
              <p:nvPr/>
            </p:nvSpPr>
            <p:spPr bwMode="auto">
              <a:xfrm>
                <a:off x="1184" y="3511"/>
                <a:ext cx="34" cy="34"/>
              </a:xfrm>
              <a:custGeom>
                <a:avLst/>
                <a:gdLst>
                  <a:gd name="T0" fmla="*/ 34 w 34"/>
                  <a:gd name="T1" fmla="*/ 17 h 34"/>
                  <a:gd name="T2" fmla="*/ 32 w 34"/>
                  <a:gd name="T3" fmla="*/ 22 h 34"/>
                  <a:gd name="T4" fmla="*/ 29 w 34"/>
                  <a:gd name="T5" fmla="*/ 27 h 34"/>
                  <a:gd name="T6" fmla="*/ 27 w 34"/>
                  <a:gd name="T7" fmla="*/ 31 h 34"/>
                  <a:gd name="T8" fmla="*/ 21 w 34"/>
                  <a:gd name="T9" fmla="*/ 34 h 34"/>
                  <a:gd name="T10" fmla="*/ 17 w 34"/>
                  <a:gd name="T11" fmla="*/ 34 h 34"/>
                  <a:gd name="T12" fmla="*/ 11 w 34"/>
                  <a:gd name="T13" fmla="*/ 34 h 34"/>
                  <a:gd name="T14" fmla="*/ 7 w 34"/>
                  <a:gd name="T15" fmla="*/ 31 h 34"/>
                  <a:gd name="T16" fmla="*/ 3 w 34"/>
                  <a:gd name="T17" fmla="*/ 27 h 34"/>
                  <a:gd name="T18" fmla="*/ 0 w 34"/>
                  <a:gd name="T19" fmla="*/ 22 h 34"/>
                  <a:gd name="T20" fmla="*/ 0 w 34"/>
                  <a:gd name="T21" fmla="*/ 17 h 34"/>
                  <a:gd name="T22" fmla="*/ 0 w 34"/>
                  <a:gd name="T23" fmla="*/ 13 h 34"/>
                  <a:gd name="T24" fmla="*/ 3 w 34"/>
                  <a:gd name="T25" fmla="*/ 7 h 34"/>
                  <a:gd name="T26" fmla="*/ 7 w 34"/>
                  <a:gd name="T27" fmla="*/ 4 h 34"/>
                  <a:gd name="T28" fmla="*/ 11 w 34"/>
                  <a:gd name="T29" fmla="*/ 2 h 34"/>
                  <a:gd name="T30" fmla="*/ 17 w 34"/>
                  <a:gd name="T31" fmla="*/ 0 h 34"/>
                  <a:gd name="T32" fmla="*/ 21 w 34"/>
                  <a:gd name="T33" fmla="*/ 2 h 34"/>
                  <a:gd name="T34" fmla="*/ 27 w 34"/>
                  <a:gd name="T35" fmla="*/ 4 h 34"/>
                  <a:gd name="T36" fmla="*/ 29 w 34"/>
                  <a:gd name="T37" fmla="*/ 7 h 34"/>
                  <a:gd name="T38" fmla="*/ 32 w 34"/>
                  <a:gd name="T39" fmla="*/ 13 h 34"/>
                  <a:gd name="T40" fmla="*/ 34 w 34"/>
                  <a:gd name="T4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4">
                    <a:moveTo>
                      <a:pt x="34" y="17"/>
                    </a:moveTo>
                    <a:lnTo>
                      <a:pt x="32" y="22"/>
                    </a:lnTo>
                    <a:lnTo>
                      <a:pt x="29" y="27"/>
                    </a:lnTo>
                    <a:lnTo>
                      <a:pt x="27" y="31"/>
                    </a:lnTo>
                    <a:lnTo>
                      <a:pt x="21" y="34"/>
                    </a:lnTo>
                    <a:lnTo>
                      <a:pt x="17" y="34"/>
                    </a:lnTo>
                    <a:lnTo>
                      <a:pt x="11" y="34"/>
                    </a:lnTo>
                    <a:lnTo>
                      <a:pt x="7" y="31"/>
                    </a:lnTo>
                    <a:lnTo>
                      <a:pt x="3" y="27"/>
                    </a:lnTo>
                    <a:lnTo>
                      <a:pt x="0" y="22"/>
                    </a:lnTo>
                    <a:lnTo>
                      <a:pt x="0" y="17"/>
                    </a:lnTo>
                    <a:lnTo>
                      <a:pt x="0" y="13"/>
                    </a:lnTo>
                    <a:lnTo>
                      <a:pt x="3" y="7"/>
                    </a:lnTo>
                    <a:lnTo>
                      <a:pt x="7" y="4"/>
                    </a:lnTo>
                    <a:lnTo>
                      <a:pt x="11" y="2"/>
                    </a:lnTo>
                    <a:lnTo>
                      <a:pt x="17" y="0"/>
                    </a:lnTo>
                    <a:lnTo>
                      <a:pt x="21" y="2"/>
                    </a:lnTo>
                    <a:lnTo>
                      <a:pt x="27" y="4"/>
                    </a:lnTo>
                    <a:lnTo>
                      <a:pt x="29" y="7"/>
                    </a:lnTo>
                    <a:lnTo>
                      <a:pt x="32" y="13"/>
                    </a:lnTo>
                    <a:lnTo>
                      <a:pt x="34"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37" name="Freeform 389"/>
              <p:cNvSpPr>
                <a:spLocks/>
              </p:cNvSpPr>
              <p:nvPr/>
            </p:nvSpPr>
            <p:spPr bwMode="auto">
              <a:xfrm>
                <a:off x="1308" y="3517"/>
                <a:ext cx="33" cy="33"/>
              </a:xfrm>
              <a:custGeom>
                <a:avLst/>
                <a:gdLst>
                  <a:gd name="T0" fmla="*/ 33 w 33"/>
                  <a:gd name="T1" fmla="*/ 16 h 33"/>
                  <a:gd name="T2" fmla="*/ 32 w 33"/>
                  <a:gd name="T3" fmla="*/ 22 h 33"/>
                  <a:gd name="T4" fmla="*/ 30 w 33"/>
                  <a:gd name="T5" fmla="*/ 26 h 33"/>
                  <a:gd name="T6" fmla="*/ 26 w 33"/>
                  <a:gd name="T7" fmla="*/ 30 h 33"/>
                  <a:gd name="T8" fmla="*/ 22 w 33"/>
                  <a:gd name="T9" fmla="*/ 33 h 33"/>
                  <a:gd name="T10" fmla="*/ 16 w 33"/>
                  <a:gd name="T11" fmla="*/ 33 h 33"/>
                  <a:gd name="T12" fmla="*/ 11 w 33"/>
                  <a:gd name="T13" fmla="*/ 33 h 33"/>
                  <a:gd name="T14" fmla="*/ 7 w 33"/>
                  <a:gd name="T15" fmla="*/ 30 h 33"/>
                  <a:gd name="T16" fmla="*/ 3 w 33"/>
                  <a:gd name="T17" fmla="*/ 26 h 33"/>
                  <a:gd name="T18" fmla="*/ 1 w 33"/>
                  <a:gd name="T19" fmla="*/ 22 h 33"/>
                  <a:gd name="T20" fmla="*/ 0 w 33"/>
                  <a:gd name="T21" fmla="*/ 16 h 33"/>
                  <a:gd name="T22" fmla="*/ 1 w 33"/>
                  <a:gd name="T23" fmla="*/ 12 h 33"/>
                  <a:gd name="T24" fmla="*/ 3 w 33"/>
                  <a:gd name="T25" fmla="*/ 7 h 33"/>
                  <a:gd name="T26" fmla="*/ 7 w 33"/>
                  <a:gd name="T27" fmla="*/ 4 h 33"/>
                  <a:gd name="T28" fmla="*/ 11 w 33"/>
                  <a:gd name="T29" fmla="*/ 1 h 33"/>
                  <a:gd name="T30" fmla="*/ 16 w 33"/>
                  <a:gd name="T31" fmla="*/ 0 h 33"/>
                  <a:gd name="T32" fmla="*/ 22 w 33"/>
                  <a:gd name="T33" fmla="*/ 1 h 33"/>
                  <a:gd name="T34" fmla="*/ 26 w 33"/>
                  <a:gd name="T35" fmla="*/ 4 h 33"/>
                  <a:gd name="T36" fmla="*/ 30 w 33"/>
                  <a:gd name="T37" fmla="*/ 7 h 33"/>
                  <a:gd name="T38" fmla="*/ 32 w 33"/>
                  <a:gd name="T39" fmla="*/ 12 h 33"/>
                  <a:gd name="T40" fmla="*/ 33 w 33"/>
                  <a:gd name="T4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3" y="16"/>
                    </a:moveTo>
                    <a:lnTo>
                      <a:pt x="32" y="22"/>
                    </a:lnTo>
                    <a:lnTo>
                      <a:pt x="30" y="26"/>
                    </a:lnTo>
                    <a:lnTo>
                      <a:pt x="26" y="30"/>
                    </a:lnTo>
                    <a:lnTo>
                      <a:pt x="22" y="33"/>
                    </a:lnTo>
                    <a:lnTo>
                      <a:pt x="16" y="33"/>
                    </a:lnTo>
                    <a:lnTo>
                      <a:pt x="11" y="33"/>
                    </a:lnTo>
                    <a:lnTo>
                      <a:pt x="7" y="30"/>
                    </a:lnTo>
                    <a:lnTo>
                      <a:pt x="3" y="26"/>
                    </a:lnTo>
                    <a:lnTo>
                      <a:pt x="1" y="22"/>
                    </a:lnTo>
                    <a:lnTo>
                      <a:pt x="0" y="16"/>
                    </a:lnTo>
                    <a:lnTo>
                      <a:pt x="1" y="12"/>
                    </a:lnTo>
                    <a:lnTo>
                      <a:pt x="3" y="7"/>
                    </a:lnTo>
                    <a:lnTo>
                      <a:pt x="7" y="4"/>
                    </a:lnTo>
                    <a:lnTo>
                      <a:pt x="11" y="1"/>
                    </a:lnTo>
                    <a:lnTo>
                      <a:pt x="16" y="0"/>
                    </a:lnTo>
                    <a:lnTo>
                      <a:pt x="22" y="1"/>
                    </a:lnTo>
                    <a:lnTo>
                      <a:pt x="26" y="4"/>
                    </a:lnTo>
                    <a:lnTo>
                      <a:pt x="30" y="7"/>
                    </a:lnTo>
                    <a:lnTo>
                      <a:pt x="32" y="12"/>
                    </a:lnTo>
                    <a:lnTo>
                      <a:pt x="33" y="16"/>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38" name="Freeform 390"/>
              <p:cNvSpPr>
                <a:spLocks/>
              </p:cNvSpPr>
              <p:nvPr/>
            </p:nvSpPr>
            <p:spPr bwMode="auto">
              <a:xfrm>
                <a:off x="1431" y="3517"/>
                <a:ext cx="34" cy="33"/>
              </a:xfrm>
              <a:custGeom>
                <a:avLst/>
                <a:gdLst>
                  <a:gd name="T0" fmla="*/ 34 w 34"/>
                  <a:gd name="T1" fmla="*/ 16 h 33"/>
                  <a:gd name="T2" fmla="*/ 34 w 34"/>
                  <a:gd name="T3" fmla="*/ 22 h 33"/>
                  <a:gd name="T4" fmla="*/ 31 w 34"/>
                  <a:gd name="T5" fmla="*/ 26 h 33"/>
                  <a:gd name="T6" fmla="*/ 27 w 34"/>
                  <a:gd name="T7" fmla="*/ 30 h 33"/>
                  <a:gd name="T8" fmla="*/ 23 w 34"/>
                  <a:gd name="T9" fmla="*/ 33 h 33"/>
                  <a:gd name="T10" fmla="*/ 17 w 34"/>
                  <a:gd name="T11" fmla="*/ 33 h 33"/>
                  <a:gd name="T12" fmla="*/ 13 w 34"/>
                  <a:gd name="T13" fmla="*/ 33 h 33"/>
                  <a:gd name="T14" fmla="*/ 7 w 34"/>
                  <a:gd name="T15" fmla="*/ 30 h 33"/>
                  <a:gd name="T16" fmla="*/ 4 w 34"/>
                  <a:gd name="T17" fmla="*/ 26 h 33"/>
                  <a:gd name="T18" fmla="*/ 2 w 34"/>
                  <a:gd name="T19" fmla="*/ 22 h 33"/>
                  <a:gd name="T20" fmla="*/ 0 w 34"/>
                  <a:gd name="T21" fmla="*/ 16 h 33"/>
                  <a:gd name="T22" fmla="*/ 2 w 34"/>
                  <a:gd name="T23" fmla="*/ 12 h 33"/>
                  <a:gd name="T24" fmla="*/ 4 w 34"/>
                  <a:gd name="T25" fmla="*/ 7 h 33"/>
                  <a:gd name="T26" fmla="*/ 7 w 34"/>
                  <a:gd name="T27" fmla="*/ 4 h 33"/>
                  <a:gd name="T28" fmla="*/ 13 w 34"/>
                  <a:gd name="T29" fmla="*/ 1 h 33"/>
                  <a:gd name="T30" fmla="*/ 17 w 34"/>
                  <a:gd name="T31" fmla="*/ 0 h 33"/>
                  <a:gd name="T32" fmla="*/ 23 w 34"/>
                  <a:gd name="T33" fmla="*/ 1 h 33"/>
                  <a:gd name="T34" fmla="*/ 27 w 34"/>
                  <a:gd name="T35" fmla="*/ 4 h 33"/>
                  <a:gd name="T36" fmla="*/ 31 w 34"/>
                  <a:gd name="T37" fmla="*/ 7 h 33"/>
                  <a:gd name="T38" fmla="*/ 34 w 34"/>
                  <a:gd name="T39" fmla="*/ 12 h 33"/>
                  <a:gd name="T40" fmla="*/ 34 w 34"/>
                  <a:gd name="T4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3">
                    <a:moveTo>
                      <a:pt x="34" y="16"/>
                    </a:moveTo>
                    <a:lnTo>
                      <a:pt x="34" y="22"/>
                    </a:lnTo>
                    <a:lnTo>
                      <a:pt x="31" y="26"/>
                    </a:lnTo>
                    <a:lnTo>
                      <a:pt x="27" y="30"/>
                    </a:lnTo>
                    <a:lnTo>
                      <a:pt x="23" y="33"/>
                    </a:lnTo>
                    <a:lnTo>
                      <a:pt x="17" y="33"/>
                    </a:lnTo>
                    <a:lnTo>
                      <a:pt x="13" y="33"/>
                    </a:lnTo>
                    <a:lnTo>
                      <a:pt x="7" y="30"/>
                    </a:lnTo>
                    <a:lnTo>
                      <a:pt x="4" y="26"/>
                    </a:lnTo>
                    <a:lnTo>
                      <a:pt x="2" y="22"/>
                    </a:lnTo>
                    <a:lnTo>
                      <a:pt x="0" y="16"/>
                    </a:lnTo>
                    <a:lnTo>
                      <a:pt x="2" y="12"/>
                    </a:lnTo>
                    <a:lnTo>
                      <a:pt x="4" y="7"/>
                    </a:lnTo>
                    <a:lnTo>
                      <a:pt x="7" y="4"/>
                    </a:lnTo>
                    <a:lnTo>
                      <a:pt x="13" y="1"/>
                    </a:lnTo>
                    <a:lnTo>
                      <a:pt x="17" y="0"/>
                    </a:lnTo>
                    <a:lnTo>
                      <a:pt x="23" y="1"/>
                    </a:lnTo>
                    <a:lnTo>
                      <a:pt x="27" y="4"/>
                    </a:lnTo>
                    <a:lnTo>
                      <a:pt x="31" y="7"/>
                    </a:lnTo>
                    <a:lnTo>
                      <a:pt x="34" y="12"/>
                    </a:lnTo>
                    <a:lnTo>
                      <a:pt x="34" y="16"/>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6640" name="Group 592"/>
            <p:cNvGrpSpPr>
              <a:grpSpLocks/>
            </p:cNvGrpSpPr>
            <p:nvPr/>
          </p:nvGrpSpPr>
          <p:grpSpPr bwMode="auto">
            <a:xfrm>
              <a:off x="260" y="2093"/>
              <a:ext cx="2567" cy="1668"/>
              <a:chOff x="260" y="2093"/>
              <a:chExt cx="2567" cy="1668"/>
            </a:xfrm>
          </p:grpSpPr>
          <p:sp>
            <p:nvSpPr>
              <p:cNvPr id="386440" name="Freeform 392"/>
              <p:cNvSpPr>
                <a:spLocks/>
              </p:cNvSpPr>
              <p:nvPr/>
            </p:nvSpPr>
            <p:spPr bwMode="auto">
              <a:xfrm>
                <a:off x="1556" y="3478"/>
                <a:ext cx="34" cy="33"/>
              </a:xfrm>
              <a:custGeom>
                <a:avLst/>
                <a:gdLst>
                  <a:gd name="T0" fmla="*/ 34 w 34"/>
                  <a:gd name="T1" fmla="*/ 17 h 33"/>
                  <a:gd name="T2" fmla="*/ 32 w 34"/>
                  <a:gd name="T3" fmla="*/ 21 h 33"/>
                  <a:gd name="T4" fmla="*/ 29 w 34"/>
                  <a:gd name="T5" fmla="*/ 26 h 33"/>
                  <a:gd name="T6" fmla="*/ 27 w 34"/>
                  <a:gd name="T7" fmla="*/ 29 h 33"/>
                  <a:gd name="T8" fmla="*/ 21 w 34"/>
                  <a:gd name="T9" fmla="*/ 32 h 33"/>
                  <a:gd name="T10" fmla="*/ 17 w 34"/>
                  <a:gd name="T11" fmla="*/ 33 h 33"/>
                  <a:gd name="T12" fmla="*/ 11 w 34"/>
                  <a:gd name="T13" fmla="*/ 32 h 33"/>
                  <a:gd name="T14" fmla="*/ 7 w 34"/>
                  <a:gd name="T15" fmla="*/ 29 h 33"/>
                  <a:gd name="T16" fmla="*/ 3 w 34"/>
                  <a:gd name="T17" fmla="*/ 26 h 33"/>
                  <a:gd name="T18" fmla="*/ 0 w 34"/>
                  <a:gd name="T19" fmla="*/ 21 h 33"/>
                  <a:gd name="T20" fmla="*/ 0 w 34"/>
                  <a:gd name="T21" fmla="*/ 17 h 33"/>
                  <a:gd name="T22" fmla="*/ 0 w 34"/>
                  <a:gd name="T23" fmla="*/ 11 h 33"/>
                  <a:gd name="T24" fmla="*/ 3 w 34"/>
                  <a:gd name="T25" fmla="*/ 7 h 33"/>
                  <a:gd name="T26" fmla="*/ 7 w 34"/>
                  <a:gd name="T27" fmla="*/ 3 h 33"/>
                  <a:gd name="T28" fmla="*/ 11 w 34"/>
                  <a:gd name="T29" fmla="*/ 0 h 33"/>
                  <a:gd name="T30" fmla="*/ 17 w 34"/>
                  <a:gd name="T31" fmla="*/ 0 h 33"/>
                  <a:gd name="T32" fmla="*/ 21 w 34"/>
                  <a:gd name="T33" fmla="*/ 0 h 33"/>
                  <a:gd name="T34" fmla="*/ 27 w 34"/>
                  <a:gd name="T35" fmla="*/ 3 h 33"/>
                  <a:gd name="T36" fmla="*/ 29 w 34"/>
                  <a:gd name="T37" fmla="*/ 7 h 33"/>
                  <a:gd name="T38" fmla="*/ 32 w 34"/>
                  <a:gd name="T39" fmla="*/ 11 h 33"/>
                  <a:gd name="T40" fmla="*/ 34 w 34"/>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3">
                    <a:moveTo>
                      <a:pt x="34" y="17"/>
                    </a:moveTo>
                    <a:lnTo>
                      <a:pt x="32" y="21"/>
                    </a:lnTo>
                    <a:lnTo>
                      <a:pt x="29" y="26"/>
                    </a:lnTo>
                    <a:lnTo>
                      <a:pt x="27" y="29"/>
                    </a:lnTo>
                    <a:lnTo>
                      <a:pt x="21" y="32"/>
                    </a:lnTo>
                    <a:lnTo>
                      <a:pt x="17" y="33"/>
                    </a:lnTo>
                    <a:lnTo>
                      <a:pt x="11" y="32"/>
                    </a:lnTo>
                    <a:lnTo>
                      <a:pt x="7" y="29"/>
                    </a:lnTo>
                    <a:lnTo>
                      <a:pt x="3" y="26"/>
                    </a:lnTo>
                    <a:lnTo>
                      <a:pt x="0" y="21"/>
                    </a:lnTo>
                    <a:lnTo>
                      <a:pt x="0" y="17"/>
                    </a:lnTo>
                    <a:lnTo>
                      <a:pt x="0" y="11"/>
                    </a:lnTo>
                    <a:lnTo>
                      <a:pt x="3" y="7"/>
                    </a:lnTo>
                    <a:lnTo>
                      <a:pt x="7" y="3"/>
                    </a:lnTo>
                    <a:lnTo>
                      <a:pt x="11" y="0"/>
                    </a:lnTo>
                    <a:lnTo>
                      <a:pt x="17" y="0"/>
                    </a:lnTo>
                    <a:lnTo>
                      <a:pt x="21" y="0"/>
                    </a:lnTo>
                    <a:lnTo>
                      <a:pt x="27" y="3"/>
                    </a:lnTo>
                    <a:lnTo>
                      <a:pt x="29" y="7"/>
                    </a:lnTo>
                    <a:lnTo>
                      <a:pt x="32" y="11"/>
                    </a:lnTo>
                    <a:lnTo>
                      <a:pt x="34"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41" name="Freeform 393"/>
              <p:cNvSpPr>
                <a:spLocks/>
              </p:cNvSpPr>
              <p:nvPr/>
            </p:nvSpPr>
            <p:spPr bwMode="auto">
              <a:xfrm>
                <a:off x="1680" y="3489"/>
                <a:ext cx="33" cy="33"/>
              </a:xfrm>
              <a:custGeom>
                <a:avLst/>
                <a:gdLst>
                  <a:gd name="T0" fmla="*/ 33 w 33"/>
                  <a:gd name="T1" fmla="*/ 17 h 33"/>
                  <a:gd name="T2" fmla="*/ 32 w 33"/>
                  <a:gd name="T3" fmla="*/ 22 h 33"/>
                  <a:gd name="T4" fmla="*/ 29 w 33"/>
                  <a:gd name="T5" fmla="*/ 26 h 33"/>
                  <a:gd name="T6" fmla="*/ 26 w 33"/>
                  <a:gd name="T7" fmla="*/ 31 h 33"/>
                  <a:gd name="T8" fmla="*/ 21 w 33"/>
                  <a:gd name="T9" fmla="*/ 33 h 33"/>
                  <a:gd name="T10" fmla="*/ 16 w 33"/>
                  <a:gd name="T11" fmla="*/ 33 h 33"/>
                  <a:gd name="T12" fmla="*/ 11 w 33"/>
                  <a:gd name="T13" fmla="*/ 33 h 33"/>
                  <a:gd name="T14" fmla="*/ 7 w 33"/>
                  <a:gd name="T15" fmla="*/ 31 h 33"/>
                  <a:gd name="T16" fmla="*/ 3 w 33"/>
                  <a:gd name="T17" fmla="*/ 26 h 33"/>
                  <a:gd name="T18" fmla="*/ 0 w 33"/>
                  <a:gd name="T19" fmla="*/ 22 h 33"/>
                  <a:gd name="T20" fmla="*/ 0 w 33"/>
                  <a:gd name="T21" fmla="*/ 17 h 33"/>
                  <a:gd name="T22" fmla="*/ 0 w 33"/>
                  <a:gd name="T23" fmla="*/ 13 h 33"/>
                  <a:gd name="T24" fmla="*/ 3 w 33"/>
                  <a:gd name="T25" fmla="*/ 7 h 33"/>
                  <a:gd name="T26" fmla="*/ 7 w 33"/>
                  <a:gd name="T27" fmla="*/ 4 h 33"/>
                  <a:gd name="T28" fmla="*/ 11 w 33"/>
                  <a:gd name="T29" fmla="*/ 1 h 33"/>
                  <a:gd name="T30" fmla="*/ 16 w 33"/>
                  <a:gd name="T31" fmla="*/ 0 h 33"/>
                  <a:gd name="T32" fmla="*/ 21 w 33"/>
                  <a:gd name="T33" fmla="*/ 1 h 33"/>
                  <a:gd name="T34" fmla="*/ 26 w 33"/>
                  <a:gd name="T35" fmla="*/ 4 h 33"/>
                  <a:gd name="T36" fmla="*/ 29 w 33"/>
                  <a:gd name="T37" fmla="*/ 7 h 33"/>
                  <a:gd name="T38" fmla="*/ 32 w 33"/>
                  <a:gd name="T39" fmla="*/ 13 h 33"/>
                  <a:gd name="T40" fmla="*/ 33 w 33"/>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3" y="17"/>
                    </a:moveTo>
                    <a:lnTo>
                      <a:pt x="32" y="22"/>
                    </a:lnTo>
                    <a:lnTo>
                      <a:pt x="29" y="26"/>
                    </a:lnTo>
                    <a:lnTo>
                      <a:pt x="26" y="31"/>
                    </a:lnTo>
                    <a:lnTo>
                      <a:pt x="21" y="33"/>
                    </a:lnTo>
                    <a:lnTo>
                      <a:pt x="16" y="33"/>
                    </a:lnTo>
                    <a:lnTo>
                      <a:pt x="11" y="33"/>
                    </a:lnTo>
                    <a:lnTo>
                      <a:pt x="7" y="31"/>
                    </a:lnTo>
                    <a:lnTo>
                      <a:pt x="3" y="26"/>
                    </a:lnTo>
                    <a:lnTo>
                      <a:pt x="0" y="22"/>
                    </a:lnTo>
                    <a:lnTo>
                      <a:pt x="0" y="17"/>
                    </a:lnTo>
                    <a:lnTo>
                      <a:pt x="0" y="13"/>
                    </a:lnTo>
                    <a:lnTo>
                      <a:pt x="3" y="7"/>
                    </a:lnTo>
                    <a:lnTo>
                      <a:pt x="7" y="4"/>
                    </a:lnTo>
                    <a:lnTo>
                      <a:pt x="11" y="1"/>
                    </a:lnTo>
                    <a:lnTo>
                      <a:pt x="16" y="0"/>
                    </a:lnTo>
                    <a:lnTo>
                      <a:pt x="21" y="1"/>
                    </a:lnTo>
                    <a:lnTo>
                      <a:pt x="26" y="4"/>
                    </a:lnTo>
                    <a:lnTo>
                      <a:pt x="29" y="7"/>
                    </a:lnTo>
                    <a:lnTo>
                      <a:pt x="32" y="13"/>
                    </a:lnTo>
                    <a:lnTo>
                      <a:pt x="33"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42" name="Freeform 394"/>
              <p:cNvSpPr>
                <a:spLocks/>
              </p:cNvSpPr>
              <p:nvPr/>
            </p:nvSpPr>
            <p:spPr bwMode="auto">
              <a:xfrm>
                <a:off x="1803" y="3481"/>
                <a:ext cx="34" cy="33"/>
              </a:xfrm>
              <a:custGeom>
                <a:avLst/>
                <a:gdLst>
                  <a:gd name="T0" fmla="*/ 34 w 34"/>
                  <a:gd name="T1" fmla="*/ 16 h 33"/>
                  <a:gd name="T2" fmla="*/ 32 w 34"/>
                  <a:gd name="T3" fmla="*/ 22 h 33"/>
                  <a:gd name="T4" fmla="*/ 31 w 34"/>
                  <a:gd name="T5" fmla="*/ 26 h 33"/>
                  <a:gd name="T6" fmla="*/ 27 w 34"/>
                  <a:gd name="T7" fmla="*/ 30 h 33"/>
                  <a:gd name="T8" fmla="*/ 22 w 34"/>
                  <a:gd name="T9" fmla="*/ 33 h 33"/>
                  <a:gd name="T10" fmla="*/ 17 w 34"/>
                  <a:gd name="T11" fmla="*/ 33 h 33"/>
                  <a:gd name="T12" fmla="*/ 11 w 34"/>
                  <a:gd name="T13" fmla="*/ 33 h 33"/>
                  <a:gd name="T14" fmla="*/ 7 w 34"/>
                  <a:gd name="T15" fmla="*/ 30 h 33"/>
                  <a:gd name="T16" fmla="*/ 3 w 34"/>
                  <a:gd name="T17" fmla="*/ 26 h 33"/>
                  <a:gd name="T18" fmla="*/ 2 w 34"/>
                  <a:gd name="T19" fmla="*/ 22 h 33"/>
                  <a:gd name="T20" fmla="*/ 0 w 34"/>
                  <a:gd name="T21" fmla="*/ 16 h 33"/>
                  <a:gd name="T22" fmla="*/ 2 w 34"/>
                  <a:gd name="T23" fmla="*/ 12 h 33"/>
                  <a:gd name="T24" fmla="*/ 3 w 34"/>
                  <a:gd name="T25" fmla="*/ 7 h 33"/>
                  <a:gd name="T26" fmla="*/ 7 w 34"/>
                  <a:gd name="T27" fmla="*/ 4 h 33"/>
                  <a:gd name="T28" fmla="*/ 11 w 34"/>
                  <a:gd name="T29" fmla="*/ 1 h 33"/>
                  <a:gd name="T30" fmla="*/ 17 w 34"/>
                  <a:gd name="T31" fmla="*/ 0 h 33"/>
                  <a:gd name="T32" fmla="*/ 22 w 34"/>
                  <a:gd name="T33" fmla="*/ 1 h 33"/>
                  <a:gd name="T34" fmla="*/ 27 w 34"/>
                  <a:gd name="T35" fmla="*/ 4 h 33"/>
                  <a:gd name="T36" fmla="*/ 31 w 34"/>
                  <a:gd name="T37" fmla="*/ 7 h 33"/>
                  <a:gd name="T38" fmla="*/ 32 w 34"/>
                  <a:gd name="T39" fmla="*/ 12 h 33"/>
                  <a:gd name="T40" fmla="*/ 34 w 34"/>
                  <a:gd name="T4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3">
                    <a:moveTo>
                      <a:pt x="34" y="16"/>
                    </a:moveTo>
                    <a:lnTo>
                      <a:pt x="32" y="22"/>
                    </a:lnTo>
                    <a:lnTo>
                      <a:pt x="31" y="26"/>
                    </a:lnTo>
                    <a:lnTo>
                      <a:pt x="27" y="30"/>
                    </a:lnTo>
                    <a:lnTo>
                      <a:pt x="22" y="33"/>
                    </a:lnTo>
                    <a:lnTo>
                      <a:pt x="17" y="33"/>
                    </a:lnTo>
                    <a:lnTo>
                      <a:pt x="11" y="33"/>
                    </a:lnTo>
                    <a:lnTo>
                      <a:pt x="7" y="30"/>
                    </a:lnTo>
                    <a:lnTo>
                      <a:pt x="3" y="26"/>
                    </a:lnTo>
                    <a:lnTo>
                      <a:pt x="2" y="22"/>
                    </a:lnTo>
                    <a:lnTo>
                      <a:pt x="0" y="16"/>
                    </a:lnTo>
                    <a:lnTo>
                      <a:pt x="2" y="12"/>
                    </a:lnTo>
                    <a:lnTo>
                      <a:pt x="3" y="7"/>
                    </a:lnTo>
                    <a:lnTo>
                      <a:pt x="7" y="4"/>
                    </a:lnTo>
                    <a:lnTo>
                      <a:pt x="11" y="1"/>
                    </a:lnTo>
                    <a:lnTo>
                      <a:pt x="17" y="0"/>
                    </a:lnTo>
                    <a:lnTo>
                      <a:pt x="22" y="1"/>
                    </a:lnTo>
                    <a:lnTo>
                      <a:pt x="27" y="4"/>
                    </a:lnTo>
                    <a:lnTo>
                      <a:pt x="31" y="7"/>
                    </a:lnTo>
                    <a:lnTo>
                      <a:pt x="32" y="12"/>
                    </a:lnTo>
                    <a:lnTo>
                      <a:pt x="34" y="16"/>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43" name="Freeform 395"/>
              <p:cNvSpPr>
                <a:spLocks/>
              </p:cNvSpPr>
              <p:nvPr/>
            </p:nvSpPr>
            <p:spPr bwMode="auto">
              <a:xfrm>
                <a:off x="1927" y="3485"/>
                <a:ext cx="33" cy="33"/>
              </a:xfrm>
              <a:custGeom>
                <a:avLst/>
                <a:gdLst>
                  <a:gd name="T0" fmla="*/ 33 w 33"/>
                  <a:gd name="T1" fmla="*/ 17 h 33"/>
                  <a:gd name="T2" fmla="*/ 33 w 33"/>
                  <a:gd name="T3" fmla="*/ 22 h 33"/>
                  <a:gd name="T4" fmla="*/ 30 w 33"/>
                  <a:gd name="T5" fmla="*/ 26 h 33"/>
                  <a:gd name="T6" fmla="*/ 26 w 33"/>
                  <a:gd name="T7" fmla="*/ 30 h 33"/>
                  <a:gd name="T8" fmla="*/ 22 w 33"/>
                  <a:gd name="T9" fmla="*/ 32 h 33"/>
                  <a:gd name="T10" fmla="*/ 16 w 33"/>
                  <a:gd name="T11" fmla="*/ 33 h 33"/>
                  <a:gd name="T12" fmla="*/ 12 w 33"/>
                  <a:gd name="T13" fmla="*/ 32 h 33"/>
                  <a:gd name="T14" fmla="*/ 7 w 33"/>
                  <a:gd name="T15" fmla="*/ 30 h 33"/>
                  <a:gd name="T16" fmla="*/ 4 w 33"/>
                  <a:gd name="T17" fmla="*/ 26 h 33"/>
                  <a:gd name="T18" fmla="*/ 1 w 33"/>
                  <a:gd name="T19" fmla="*/ 22 h 33"/>
                  <a:gd name="T20" fmla="*/ 0 w 33"/>
                  <a:gd name="T21" fmla="*/ 17 h 33"/>
                  <a:gd name="T22" fmla="*/ 1 w 33"/>
                  <a:gd name="T23" fmla="*/ 11 h 33"/>
                  <a:gd name="T24" fmla="*/ 4 w 33"/>
                  <a:gd name="T25" fmla="*/ 7 h 33"/>
                  <a:gd name="T26" fmla="*/ 7 w 33"/>
                  <a:gd name="T27" fmla="*/ 3 h 33"/>
                  <a:gd name="T28" fmla="*/ 12 w 33"/>
                  <a:gd name="T29" fmla="*/ 1 h 33"/>
                  <a:gd name="T30" fmla="*/ 16 w 33"/>
                  <a:gd name="T31" fmla="*/ 0 h 33"/>
                  <a:gd name="T32" fmla="*/ 22 w 33"/>
                  <a:gd name="T33" fmla="*/ 1 h 33"/>
                  <a:gd name="T34" fmla="*/ 26 w 33"/>
                  <a:gd name="T35" fmla="*/ 3 h 33"/>
                  <a:gd name="T36" fmla="*/ 30 w 33"/>
                  <a:gd name="T37" fmla="*/ 7 h 33"/>
                  <a:gd name="T38" fmla="*/ 33 w 33"/>
                  <a:gd name="T39" fmla="*/ 11 h 33"/>
                  <a:gd name="T40" fmla="*/ 33 w 33"/>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3" y="17"/>
                    </a:moveTo>
                    <a:lnTo>
                      <a:pt x="33" y="22"/>
                    </a:lnTo>
                    <a:lnTo>
                      <a:pt x="30" y="26"/>
                    </a:lnTo>
                    <a:lnTo>
                      <a:pt x="26" y="30"/>
                    </a:lnTo>
                    <a:lnTo>
                      <a:pt x="22" y="32"/>
                    </a:lnTo>
                    <a:lnTo>
                      <a:pt x="16" y="33"/>
                    </a:lnTo>
                    <a:lnTo>
                      <a:pt x="12" y="32"/>
                    </a:lnTo>
                    <a:lnTo>
                      <a:pt x="7" y="30"/>
                    </a:lnTo>
                    <a:lnTo>
                      <a:pt x="4" y="26"/>
                    </a:lnTo>
                    <a:lnTo>
                      <a:pt x="1" y="22"/>
                    </a:lnTo>
                    <a:lnTo>
                      <a:pt x="0" y="17"/>
                    </a:lnTo>
                    <a:lnTo>
                      <a:pt x="1" y="11"/>
                    </a:lnTo>
                    <a:lnTo>
                      <a:pt x="4" y="7"/>
                    </a:lnTo>
                    <a:lnTo>
                      <a:pt x="7" y="3"/>
                    </a:lnTo>
                    <a:lnTo>
                      <a:pt x="12" y="1"/>
                    </a:lnTo>
                    <a:lnTo>
                      <a:pt x="16" y="0"/>
                    </a:lnTo>
                    <a:lnTo>
                      <a:pt x="22" y="1"/>
                    </a:lnTo>
                    <a:lnTo>
                      <a:pt x="26" y="3"/>
                    </a:lnTo>
                    <a:lnTo>
                      <a:pt x="30" y="7"/>
                    </a:lnTo>
                    <a:lnTo>
                      <a:pt x="33" y="11"/>
                    </a:lnTo>
                    <a:lnTo>
                      <a:pt x="33"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44" name="Freeform 396"/>
              <p:cNvSpPr>
                <a:spLocks/>
              </p:cNvSpPr>
              <p:nvPr/>
            </p:nvSpPr>
            <p:spPr bwMode="auto">
              <a:xfrm>
                <a:off x="2052" y="3504"/>
                <a:ext cx="33" cy="34"/>
              </a:xfrm>
              <a:custGeom>
                <a:avLst/>
                <a:gdLst>
                  <a:gd name="T0" fmla="*/ 33 w 33"/>
                  <a:gd name="T1" fmla="*/ 17 h 34"/>
                  <a:gd name="T2" fmla="*/ 32 w 33"/>
                  <a:gd name="T3" fmla="*/ 23 h 34"/>
                  <a:gd name="T4" fmla="*/ 29 w 33"/>
                  <a:gd name="T5" fmla="*/ 27 h 34"/>
                  <a:gd name="T6" fmla="*/ 26 w 33"/>
                  <a:gd name="T7" fmla="*/ 31 h 34"/>
                  <a:gd name="T8" fmla="*/ 20 w 33"/>
                  <a:gd name="T9" fmla="*/ 32 h 34"/>
                  <a:gd name="T10" fmla="*/ 16 w 33"/>
                  <a:gd name="T11" fmla="*/ 34 h 34"/>
                  <a:gd name="T12" fmla="*/ 11 w 33"/>
                  <a:gd name="T13" fmla="*/ 32 h 34"/>
                  <a:gd name="T14" fmla="*/ 7 w 33"/>
                  <a:gd name="T15" fmla="*/ 31 h 34"/>
                  <a:gd name="T16" fmla="*/ 2 w 33"/>
                  <a:gd name="T17" fmla="*/ 27 h 34"/>
                  <a:gd name="T18" fmla="*/ 0 w 33"/>
                  <a:gd name="T19" fmla="*/ 23 h 34"/>
                  <a:gd name="T20" fmla="*/ 0 w 33"/>
                  <a:gd name="T21" fmla="*/ 17 h 34"/>
                  <a:gd name="T22" fmla="*/ 0 w 33"/>
                  <a:gd name="T23" fmla="*/ 11 h 34"/>
                  <a:gd name="T24" fmla="*/ 2 w 33"/>
                  <a:gd name="T25" fmla="*/ 7 h 34"/>
                  <a:gd name="T26" fmla="*/ 7 w 33"/>
                  <a:gd name="T27" fmla="*/ 3 h 34"/>
                  <a:gd name="T28" fmla="*/ 11 w 33"/>
                  <a:gd name="T29" fmla="*/ 2 h 34"/>
                  <a:gd name="T30" fmla="*/ 16 w 33"/>
                  <a:gd name="T31" fmla="*/ 0 h 34"/>
                  <a:gd name="T32" fmla="*/ 20 w 33"/>
                  <a:gd name="T33" fmla="*/ 2 h 34"/>
                  <a:gd name="T34" fmla="*/ 26 w 33"/>
                  <a:gd name="T35" fmla="*/ 3 h 34"/>
                  <a:gd name="T36" fmla="*/ 29 w 33"/>
                  <a:gd name="T37" fmla="*/ 7 h 34"/>
                  <a:gd name="T38" fmla="*/ 32 w 33"/>
                  <a:gd name="T39" fmla="*/ 11 h 34"/>
                  <a:gd name="T40" fmla="*/ 33 w 33"/>
                  <a:gd name="T4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33" y="17"/>
                    </a:moveTo>
                    <a:lnTo>
                      <a:pt x="32" y="23"/>
                    </a:lnTo>
                    <a:lnTo>
                      <a:pt x="29" y="27"/>
                    </a:lnTo>
                    <a:lnTo>
                      <a:pt x="26" y="31"/>
                    </a:lnTo>
                    <a:lnTo>
                      <a:pt x="20" y="32"/>
                    </a:lnTo>
                    <a:lnTo>
                      <a:pt x="16" y="34"/>
                    </a:lnTo>
                    <a:lnTo>
                      <a:pt x="11" y="32"/>
                    </a:lnTo>
                    <a:lnTo>
                      <a:pt x="7" y="31"/>
                    </a:lnTo>
                    <a:lnTo>
                      <a:pt x="2" y="27"/>
                    </a:lnTo>
                    <a:lnTo>
                      <a:pt x="0" y="23"/>
                    </a:lnTo>
                    <a:lnTo>
                      <a:pt x="0" y="17"/>
                    </a:lnTo>
                    <a:lnTo>
                      <a:pt x="0" y="11"/>
                    </a:lnTo>
                    <a:lnTo>
                      <a:pt x="2" y="7"/>
                    </a:lnTo>
                    <a:lnTo>
                      <a:pt x="7" y="3"/>
                    </a:lnTo>
                    <a:lnTo>
                      <a:pt x="11" y="2"/>
                    </a:lnTo>
                    <a:lnTo>
                      <a:pt x="16" y="0"/>
                    </a:lnTo>
                    <a:lnTo>
                      <a:pt x="20" y="2"/>
                    </a:lnTo>
                    <a:lnTo>
                      <a:pt x="26" y="3"/>
                    </a:lnTo>
                    <a:lnTo>
                      <a:pt x="29" y="7"/>
                    </a:lnTo>
                    <a:lnTo>
                      <a:pt x="32" y="11"/>
                    </a:lnTo>
                    <a:lnTo>
                      <a:pt x="33"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45" name="Freeform 397"/>
              <p:cNvSpPr>
                <a:spLocks/>
              </p:cNvSpPr>
              <p:nvPr/>
            </p:nvSpPr>
            <p:spPr bwMode="auto">
              <a:xfrm>
                <a:off x="2175" y="3506"/>
                <a:ext cx="33" cy="33"/>
              </a:xfrm>
              <a:custGeom>
                <a:avLst/>
                <a:gdLst>
                  <a:gd name="T0" fmla="*/ 33 w 33"/>
                  <a:gd name="T1" fmla="*/ 16 h 33"/>
                  <a:gd name="T2" fmla="*/ 32 w 33"/>
                  <a:gd name="T3" fmla="*/ 21 h 33"/>
                  <a:gd name="T4" fmla="*/ 31 w 33"/>
                  <a:gd name="T5" fmla="*/ 26 h 33"/>
                  <a:gd name="T6" fmla="*/ 26 w 33"/>
                  <a:gd name="T7" fmla="*/ 29 h 33"/>
                  <a:gd name="T8" fmla="*/ 22 w 33"/>
                  <a:gd name="T9" fmla="*/ 32 h 33"/>
                  <a:gd name="T10" fmla="*/ 17 w 33"/>
                  <a:gd name="T11" fmla="*/ 33 h 33"/>
                  <a:gd name="T12" fmla="*/ 11 w 33"/>
                  <a:gd name="T13" fmla="*/ 32 h 33"/>
                  <a:gd name="T14" fmla="*/ 7 w 33"/>
                  <a:gd name="T15" fmla="*/ 29 h 33"/>
                  <a:gd name="T16" fmla="*/ 3 w 33"/>
                  <a:gd name="T17" fmla="*/ 26 h 33"/>
                  <a:gd name="T18" fmla="*/ 2 w 33"/>
                  <a:gd name="T19" fmla="*/ 21 h 33"/>
                  <a:gd name="T20" fmla="*/ 0 w 33"/>
                  <a:gd name="T21" fmla="*/ 16 h 33"/>
                  <a:gd name="T22" fmla="*/ 2 w 33"/>
                  <a:gd name="T23" fmla="*/ 11 h 33"/>
                  <a:gd name="T24" fmla="*/ 3 w 33"/>
                  <a:gd name="T25" fmla="*/ 7 h 33"/>
                  <a:gd name="T26" fmla="*/ 7 w 33"/>
                  <a:gd name="T27" fmla="*/ 2 h 33"/>
                  <a:gd name="T28" fmla="*/ 11 w 33"/>
                  <a:gd name="T29" fmla="*/ 0 h 33"/>
                  <a:gd name="T30" fmla="*/ 17 w 33"/>
                  <a:gd name="T31" fmla="*/ 0 h 33"/>
                  <a:gd name="T32" fmla="*/ 22 w 33"/>
                  <a:gd name="T33" fmla="*/ 0 h 33"/>
                  <a:gd name="T34" fmla="*/ 26 w 33"/>
                  <a:gd name="T35" fmla="*/ 2 h 33"/>
                  <a:gd name="T36" fmla="*/ 31 w 33"/>
                  <a:gd name="T37" fmla="*/ 7 h 33"/>
                  <a:gd name="T38" fmla="*/ 32 w 33"/>
                  <a:gd name="T39" fmla="*/ 11 h 33"/>
                  <a:gd name="T40" fmla="*/ 33 w 33"/>
                  <a:gd name="T4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3" y="16"/>
                    </a:moveTo>
                    <a:lnTo>
                      <a:pt x="32" y="21"/>
                    </a:lnTo>
                    <a:lnTo>
                      <a:pt x="31" y="26"/>
                    </a:lnTo>
                    <a:lnTo>
                      <a:pt x="26" y="29"/>
                    </a:lnTo>
                    <a:lnTo>
                      <a:pt x="22" y="32"/>
                    </a:lnTo>
                    <a:lnTo>
                      <a:pt x="17" y="33"/>
                    </a:lnTo>
                    <a:lnTo>
                      <a:pt x="11" y="32"/>
                    </a:lnTo>
                    <a:lnTo>
                      <a:pt x="7" y="29"/>
                    </a:lnTo>
                    <a:lnTo>
                      <a:pt x="3" y="26"/>
                    </a:lnTo>
                    <a:lnTo>
                      <a:pt x="2" y="21"/>
                    </a:lnTo>
                    <a:lnTo>
                      <a:pt x="0" y="16"/>
                    </a:lnTo>
                    <a:lnTo>
                      <a:pt x="2" y="11"/>
                    </a:lnTo>
                    <a:lnTo>
                      <a:pt x="3" y="7"/>
                    </a:lnTo>
                    <a:lnTo>
                      <a:pt x="7" y="2"/>
                    </a:lnTo>
                    <a:lnTo>
                      <a:pt x="11" y="0"/>
                    </a:lnTo>
                    <a:lnTo>
                      <a:pt x="17" y="0"/>
                    </a:lnTo>
                    <a:lnTo>
                      <a:pt x="22" y="0"/>
                    </a:lnTo>
                    <a:lnTo>
                      <a:pt x="26" y="2"/>
                    </a:lnTo>
                    <a:lnTo>
                      <a:pt x="31" y="7"/>
                    </a:lnTo>
                    <a:lnTo>
                      <a:pt x="32" y="11"/>
                    </a:lnTo>
                    <a:lnTo>
                      <a:pt x="33" y="16"/>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46" name="Freeform 398"/>
              <p:cNvSpPr>
                <a:spLocks/>
              </p:cNvSpPr>
              <p:nvPr/>
            </p:nvSpPr>
            <p:spPr bwMode="auto">
              <a:xfrm>
                <a:off x="2299" y="3163"/>
                <a:ext cx="33" cy="33"/>
              </a:xfrm>
              <a:custGeom>
                <a:avLst/>
                <a:gdLst>
                  <a:gd name="T0" fmla="*/ 33 w 33"/>
                  <a:gd name="T1" fmla="*/ 17 h 33"/>
                  <a:gd name="T2" fmla="*/ 32 w 33"/>
                  <a:gd name="T3" fmla="*/ 22 h 33"/>
                  <a:gd name="T4" fmla="*/ 30 w 33"/>
                  <a:gd name="T5" fmla="*/ 26 h 33"/>
                  <a:gd name="T6" fmla="*/ 26 w 33"/>
                  <a:gd name="T7" fmla="*/ 30 h 33"/>
                  <a:gd name="T8" fmla="*/ 22 w 33"/>
                  <a:gd name="T9" fmla="*/ 33 h 33"/>
                  <a:gd name="T10" fmla="*/ 16 w 33"/>
                  <a:gd name="T11" fmla="*/ 33 h 33"/>
                  <a:gd name="T12" fmla="*/ 11 w 33"/>
                  <a:gd name="T13" fmla="*/ 33 h 33"/>
                  <a:gd name="T14" fmla="*/ 7 w 33"/>
                  <a:gd name="T15" fmla="*/ 30 h 33"/>
                  <a:gd name="T16" fmla="*/ 2 w 33"/>
                  <a:gd name="T17" fmla="*/ 26 h 33"/>
                  <a:gd name="T18" fmla="*/ 1 w 33"/>
                  <a:gd name="T19" fmla="*/ 22 h 33"/>
                  <a:gd name="T20" fmla="*/ 0 w 33"/>
                  <a:gd name="T21" fmla="*/ 17 h 33"/>
                  <a:gd name="T22" fmla="*/ 1 w 33"/>
                  <a:gd name="T23" fmla="*/ 12 h 33"/>
                  <a:gd name="T24" fmla="*/ 2 w 33"/>
                  <a:gd name="T25" fmla="*/ 7 h 33"/>
                  <a:gd name="T26" fmla="*/ 7 w 33"/>
                  <a:gd name="T27" fmla="*/ 4 h 33"/>
                  <a:gd name="T28" fmla="*/ 11 w 33"/>
                  <a:gd name="T29" fmla="*/ 1 h 33"/>
                  <a:gd name="T30" fmla="*/ 16 w 33"/>
                  <a:gd name="T31" fmla="*/ 0 h 33"/>
                  <a:gd name="T32" fmla="*/ 22 w 33"/>
                  <a:gd name="T33" fmla="*/ 1 h 33"/>
                  <a:gd name="T34" fmla="*/ 26 w 33"/>
                  <a:gd name="T35" fmla="*/ 4 h 33"/>
                  <a:gd name="T36" fmla="*/ 30 w 33"/>
                  <a:gd name="T37" fmla="*/ 7 h 33"/>
                  <a:gd name="T38" fmla="*/ 32 w 33"/>
                  <a:gd name="T39" fmla="*/ 12 h 33"/>
                  <a:gd name="T40" fmla="*/ 33 w 33"/>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3" y="17"/>
                    </a:moveTo>
                    <a:lnTo>
                      <a:pt x="32" y="22"/>
                    </a:lnTo>
                    <a:lnTo>
                      <a:pt x="30" y="26"/>
                    </a:lnTo>
                    <a:lnTo>
                      <a:pt x="26" y="30"/>
                    </a:lnTo>
                    <a:lnTo>
                      <a:pt x="22" y="33"/>
                    </a:lnTo>
                    <a:lnTo>
                      <a:pt x="16" y="33"/>
                    </a:lnTo>
                    <a:lnTo>
                      <a:pt x="11" y="33"/>
                    </a:lnTo>
                    <a:lnTo>
                      <a:pt x="7" y="30"/>
                    </a:lnTo>
                    <a:lnTo>
                      <a:pt x="2" y="26"/>
                    </a:lnTo>
                    <a:lnTo>
                      <a:pt x="1" y="22"/>
                    </a:lnTo>
                    <a:lnTo>
                      <a:pt x="0" y="17"/>
                    </a:lnTo>
                    <a:lnTo>
                      <a:pt x="1" y="12"/>
                    </a:lnTo>
                    <a:lnTo>
                      <a:pt x="2" y="7"/>
                    </a:lnTo>
                    <a:lnTo>
                      <a:pt x="7" y="4"/>
                    </a:lnTo>
                    <a:lnTo>
                      <a:pt x="11" y="1"/>
                    </a:lnTo>
                    <a:lnTo>
                      <a:pt x="16" y="0"/>
                    </a:lnTo>
                    <a:lnTo>
                      <a:pt x="22" y="1"/>
                    </a:lnTo>
                    <a:lnTo>
                      <a:pt x="26" y="4"/>
                    </a:lnTo>
                    <a:lnTo>
                      <a:pt x="30" y="7"/>
                    </a:lnTo>
                    <a:lnTo>
                      <a:pt x="32" y="12"/>
                    </a:lnTo>
                    <a:lnTo>
                      <a:pt x="33"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47" name="Freeform 399"/>
              <p:cNvSpPr>
                <a:spLocks/>
              </p:cNvSpPr>
              <p:nvPr/>
            </p:nvSpPr>
            <p:spPr bwMode="auto">
              <a:xfrm>
                <a:off x="2422" y="3092"/>
                <a:ext cx="33" cy="33"/>
              </a:xfrm>
              <a:custGeom>
                <a:avLst/>
                <a:gdLst>
                  <a:gd name="T0" fmla="*/ 33 w 33"/>
                  <a:gd name="T1" fmla="*/ 17 h 33"/>
                  <a:gd name="T2" fmla="*/ 33 w 33"/>
                  <a:gd name="T3" fmla="*/ 22 h 33"/>
                  <a:gd name="T4" fmla="*/ 31 w 33"/>
                  <a:gd name="T5" fmla="*/ 27 h 33"/>
                  <a:gd name="T6" fmla="*/ 26 w 33"/>
                  <a:gd name="T7" fmla="*/ 31 h 33"/>
                  <a:gd name="T8" fmla="*/ 22 w 33"/>
                  <a:gd name="T9" fmla="*/ 33 h 33"/>
                  <a:gd name="T10" fmla="*/ 17 w 33"/>
                  <a:gd name="T11" fmla="*/ 33 h 33"/>
                  <a:gd name="T12" fmla="*/ 13 w 33"/>
                  <a:gd name="T13" fmla="*/ 33 h 33"/>
                  <a:gd name="T14" fmla="*/ 7 w 33"/>
                  <a:gd name="T15" fmla="*/ 31 h 33"/>
                  <a:gd name="T16" fmla="*/ 4 w 33"/>
                  <a:gd name="T17" fmla="*/ 27 h 33"/>
                  <a:gd name="T18" fmla="*/ 2 w 33"/>
                  <a:gd name="T19" fmla="*/ 22 h 33"/>
                  <a:gd name="T20" fmla="*/ 0 w 33"/>
                  <a:gd name="T21" fmla="*/ 17 h 33"/>
                  <a:gd name="T22" fmla="*/ 2 w 33"/>
                  <a:gd name="T23" fmla="*/ 13 h 33"/>
                  <a:gd name="T24" fmla="*/ 4 w 33"/>
                  <a:gd name="T25" fmla="*/ 7 h 33"/>
                  <a:gd name="T26" fmla="*/ 7 w 33"/>
                  <a:gd name="T27" fmla="*/ 4 h 33"/>
                  <a:gd name="T28" fmla="*/ 13 w 33"/>
                  <a:gd name="T29" fmla="*/ 2 h 33"/>
                  <a:gd name="T30" fmla="*/ 17 w 33"/>
                  <a:gd name="T31" fmla="*/ 0 h 33"/>
                  <a:gd name="T32" fmla="*/ 22 w 33"/>
                  <a:gd name="T33" fmla="*/ 2 h 33"/>
                  <a:gd name="T34" fmla="*/ 26 w 33"/>
                  <a:gd name="T35" fmla="*/ 4 h 33"/>
                  <a:gd name="T36" fmla="*/ 31 w 33"/>
                  <a:gd name="T37" fmla="*/ 7 h 33"/>
                  <a:gd name="T38" fmla="*/ 33 w 33"/>
                  <a:gd name="T39" fmla="*/ 13 h 33"/>
                  <a:gd name="T40" fmla="*/ 33 w 33"/>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3" y="17"/>
                    </a:moveTo>
                    <a:lnTo>
                      <a:pt x="33" y="22"/>
                    </a:lnTo>
                    <a:lnTo>
                      <a:pt x="31" y="27"/>
                    </a:lnTo>
                    <a:lnTo>
                      <a:pt x="26" y="31"/>
                    </a:lnTo>
                    <a:lnTo>
                      <a:pt x="22" y="33"/>
                    </a:lnTo>
                    <a:lnTo>
                      <a:pt x="17" y="33"/>
                    </a:lnTo>
                    <a:lnTo>
                      <a:pt x="13" y="33"/>
                    </a:lnTo>
                    <a:lnTo>
                      <a:pt x="7" y="31"/>
                    </a:lnTo>
                    <a:lnTo>
                      <a:pt x="4" y="27"/>
                    </a:lnTo>
                    <a:lnTo>
                      <a:pt x="2" y="22"/>
                    </a:lnTo>
                    <a:lnTo>
                      <a:pt x="0" y="17"/>
                    </a:lnTo>
                    <a:lnTo>
                      <a:pt x="2" y="13"/>
                    </a:lnTo>
                    <a:lnTo>
                      <a:pt x="4" y="7"/>
                    </a:lnTo>
                    <a:lnTo>
                      <a:pt x="7" y="4"/>
                    </a:lnTo>
                    <a:lnTo>
                      <a:pt x="13" y="2"/>
                    </a:lnTo>
                    <a:lnTo>
                      <a:pt x="17" y="0"/>
                    </a:lnTo>
                    <a:lnTo>
                      <a:pt x="22" y="2"/>
                    </a:lnTo>
                    <a:lnTo>
                      <a:pt x="26" y="4"/>
                    </a:lnTo>
                    <a:lnTo>
                      <a:pt x="31" y="7"/>
                    </a:lnTo>
                    <a:lnTo>
                      <a:pt x="33" y="13"/>
                    </a:lnTo>
                    <a:lnTo>
                      <a:pt x="33"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48" name="Freeform 400"/>
              <p:cNvSpPr>
                <a:spLocks/>
              </p:cNvSpPr>
              <p:nvPr/>
            </p:nvSpPr>
            <p:spPr bwMode="auto">
              <a:xfrm>
                <a:off x="2547" y="3507"/>
                <a:ext cx="33" cy="33"/>
              </a:xfrm>
              <a:custGeom>
                <a:avLst/>
                <a:gdLst>
                  <a:gd name="T0" fmla="*/ 33 w 33"/>
                  <a:gd name="T1" fmla="*/ 17 h 33"/>
                  <a:gd name="T2" fmla="*/ 32 w 33"/>
                  <a:gd name="T3" fmla="*/ 21 h 33"/>
                  <a:gd name="T4" fmla="*/ 29 w 33"/>
                  <a:gd name="T5" fmla="*/ 26 h 33"/>
                  <a:gd name="T6" fmla="*/ 26 w 33"/>
                  <a:gd name="T7" fmla="*/ 29 h 33"/>
                  <a:gd name="T8" fmla="*/ 21 w 33"/>
                  <a:gd name="T9" fmla="*/ 32 h 33"/>
                  <a:gd name="T10" fmla="*/ 17 w 33"/>
                  <a:gd name="T11" fmla="*/ 33 h 33"/>
                  <a:gd name="T12" fmla="*/ 11 w 33"/>
                  <a:gd name="T13" fmla="*/ 32 h 33"/>
                  <a:gd name="T14" fmla="*/ 7 w 33"/>
                  <a:gd name="T15" fmla="*/ 29 h 33"/>
                  <a:gd name="T16" fmla="*/ 3 w 33"/>
                  <a:gd name="T17" fmla="*/ 26 h 33"/>
                  <a:gd name="T18" fmla="*/ 0 w 33"/>
                  <a:gd name="T19" fmla="*/ 21 h 33"/>
                  <a:gd name="T20" fmla="*/ 0 w 33"/>
                  <a:gd name="T21" fmla="*/ 17 h 33"/>
                  <a:gd name="T22" fmla="*/ 0 w 33"/>
                  <a:gd name="T23" fmla="*/ 11 h 33"/>
                  <a:gd name="T24" fmla="*/ 3 w 33"/>
                  <a:gd name="T25" fmla="*/ 7 h 33"/>
                  <a:gd name="T26" fmla="*/ 7 w 33"/>
                  <a:gd name="T27" fmla="*/ 3 h 33"/>
                  <a:gd name="T28" fmla="*/ 11 w 33"/>
                  <a:gd name="T29" fmla="*/ 0 h 33"/>
                  <a:gd name="T30" fmla="*/ 17 w 33"/>
                  <a:gd name="T31" fmla="*/ 0 h 33"/>
                  <a:gd name="T32" fmla="*/ 21 w 33"/>
                  <a:gd name="T33" fmla="*/ 0 h 33"/>
                  <a:gd name="T34" fmla="*/ 26 w 33"/>
                  <a:gd name="T35" fmla="*/ 3 h 33"/>
                  <a:gd name="T36" fmla="*/ 29 w 33"/>
                  <a:gd name="T37" fmla="*/ 7 h 33"/>
                  <a:gd name="T38" fmla="*/ 32 w 33"/>
                  <a:gd name="T39" fmla="*/ 11 h 33"/>
                  <a:gd name="T40" fmla="*/ 33 w 33"/>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3" y="17"/>
                    </a:moveTo>
                    <a:lnTo>
                      <a:pt x="32" y="21"/>
                    </a:lnTo>
                    <a:lnTo>
                      <a:pt x="29" y="26"/>
                    </a:lnTo>
                    <a:lnTo>
                      <a:pt x="26" y="29"/>
                    </a:lnTo>
                    <a:lnTo>
                      <a:pt x="21" y="32"/>
                    </a:lnTo>
                    <a:lnTo>
                      <a:pt x="17" y="33"/>
                    </a:lnTo>
                    <a:lnTo>
                      <a:pt x="11" y="32"/>
                    </a:lnTo>
                    <a:lnTo>
                      <a:pt x="7" y="29"/>
                    </a:lnTo>
                    <a:lnTo>
                      <a:pt x="3" y="26"/>
                    </a:lnTo>
                    <a:lnTo>
                      <a:pt x="0" y="21"/>
                    </a:lnTo>
                    <a:lnTo>
                      <a:pt x="0" y="17"/>
                    </a:lnTo>
                    <a:lnTo>
                      <a:pt x="0" y="11"/>
                    </a:lnTo>
                    <a:lnTo>
                      <a:pt x="3" y="7"/>
                    </a:lnTo>
                    <a:lnTo>
                      <a:pt x="7" y="3"/>
                    </a:lnTo>
                    <a:lnTo>
                      <a:pt x="11" y="0"/>
                    </a:lnTo>
                    <a:lnTo>
                      <a:pt x="17" y="0"/>
                    </a:lnTo>
                    <a:lnTo>
                      <a:pt x="21" y="0"/>
                    </a:lnTo>
                    <a:lnTo>
                      <a:pt x="26" y="3"/>
                    </a:lnTo>
                    <a:lnTo>
                      <a:pt x="29" y="7"/>
                    </a:lnTo>
                    <a:lnTo>
                      <a:pt x="32" y="11"/>
                    </a:lnTo>
                    <a:lnTo>
                      <a:pt x="33"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49" name="Freeform 401"/>
              <p:cNvSpPr>
                <a:spLocks/>
              </p:cNvSpPr>
              <p:nvPr/>
            </p:nvSpPr>
            <p:spPr bwMode="auto">
              <a:xfrm>
                <a:off x="2671" y="3517"/>
                <a:ext cx="33" cy="33"/>
              </a:xfrm>
              <a:custGeom>
                <a:avLst/>
                <a:gdLst>
                  <a:gd name="T0" fmla="*/ 33 w 33"/>
                  <a:gd name="T1" fmla="*/ 16 h 33"/>
                  <a:gd name="T2" fmla="*/ 31 w 33"/>
                  <a:gd name="T3" fmla="*/ 22 h 33"/>
                  <a:gd name="T4" fmla="*/ 30 w 33"/>
                  <a:gd name="T5" fmla="*/ 26 h 33"/>
                  <a:gd name="T6" fmla="*/ 26 w 33"/>
                  <a:gd name="T7" fmla="*/ 30 h 33"/>
                  <a:gd name="T8" fmla="*/ 22 w 33"/>
                  <a:gd name="T9" fmla="*/ 33 h 33"/>
                  <a:gd name="T10" fmla="*/ 16 w 33"/>
                  <a:gd name="T11" fmla="*/ 33 h 33"/>
                  <a:gd name="T12" fmla="*/ 11 w 33"/>
                  <a:gd name="T13" fmla="*/ 33 h 33"/>
                  <a:gd name="T14" fmla="*/ 6 w 33"/>
                  <a:gd name="T15" fmla="*/ 30 h 33"/>
                  <a:gd name="T16" fmla="*/ 2 w 33"/>
                  <a:gd name="T17" fmla="*/ 26 h 33"/>
                  <a:gd name="T18" fmla="*/ 1 w 33"/>
                  <a:gd name="T19" fmla="*/ 22 h 33"/>
                  <a:gd name="T20" fmla="*/ 0 w 33"/>
                  <a:gd name="T21" fmla="*/ 16 h 33"/>
                  <a:gd name="T22" fmla="*/ 1 w 33"/>
                  <a:gd name="T23" fmla="*/ 12 h 33"/>
                  <a:gd name="T24" fmla="*/ 2 w 33"/>
                  <a:gd name="T25" fmla="*/ 7 h 33"/>
                  <a:gd name="T26" fmla="*/ 6 w 33"/>
                  <a:gd name="T27" fmla="*/ 4 h 33"/>
                  <a:gd name="T28" fmla="*/ 11 w 33"/>
                  <a:gd name="T29" fmla="*/ 1 h 33"/>
                  <a:gd name="T30" fmla="*/ 16 w 33"/>
                  <a:gd name="T31" fmla="*/ 0 h 33"/>
                  <a:gd name="T32" fmla="*/ 22 w 33"/>
                  <a:gd name="T33" fmla="*/ 1 h 33"/>
                  <a:gd name="T34" fmla="*/ 26 w 33"/>
                  <a:gd name="T35" fmla="*/ 4 h 33"/>
                  <a:gd name="T36" fmla="*/ 30 w 33"/>
                  <a:gd name="T37" fmla="*/ 7 h 33"/>
                  <a:gd name="T38" fmla="*/ 31 w 33"/>
                  <a:gd name="T39" fmla="*/ 12 h 33"/>
                  <a:gd name="T40" fmla="*/ 33 w 33"/>
                  <a:gd name="T41"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3" y="16"/>
                    </a:moveTo>
                    <a:lnTo>
                      <a:pt x="31" y="22"/>
                    </a:lnTo>
                    <a:lnTo>
                      <a:pt x="30" y="26"/>
                    </a:lnTo>
                    <a:lnTo>
                      <a:pt x="26" y="30"/>
                    </a:lnTo>
                    <a:lnTo>
                      <a:pt x="22" y="33"/>
                    </a:lnTo>
                    <a:lnTo>
                      <a:pt x="16" y="33"/>
                    </a:lnTo>
                    <a:lnTo>
                      <a:pt x="11" y="33"/>
                    </a:lnTo>
                    <a:lnTo>
                      <a:pt x="6" y="30"/>
                    </a:lnTo>
                    <a:lnTo>
                      <a:pt x="2" y="26"/>
                    </a:lnTo>
                    <a:lnTo>
                      <a:pt x="1" y="22"/>
                    </a:lnTo>
                    <a:lnTo>
                      <a:pt x="0" y="16"/>
                    </a:lnTo>
                    <a:lnTo>
                      <a:pt x="1" y="12"/>
                    </a:lnTo>
                    <a:lnTo>
                      <a:pt x="2" y="7"/>
                    </a:lnTo>
                    <a:lnTo>
                      <a:pt x="6" y="4"/>
                    </a:lnTo>
                    <a:lnTo>
                      <a:pt x="11" y="1"/>
                    </a:lnTo>
                    <a:lnTo>
                      <a:pt x="16" y="0"/>
                    </a:lnTo>
                    <a:lnTo>
                      <a:pt x="22" y="1"/>
                    </a:lnTo>
                    <a:lnTo>
                      <a:pt x="26" y="4"/>
                    </a:lnTo>
                    <a:lnTo>
                      <a:pt x="30" y="7"/>
                    </a:lnTo>
                    <a:lnTo>
                      <a:pt x="31" y="12"/>
                    </a:lnTo>
                    <a:lnTo>
                      <a:pt x="33" y="16"/>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50" name="Freeform 402"/>
              <p:cNvSpPr>
                <a:spLocks/>
              </p:cNvSpPr>
              <p:nvPr/>
            </p:nvSpPr>
            <p:spPr bwMode="auto">
              <a:xfrm>
                <a:off x="2794" y="3507"/>
                <a:ext cx="33" cy="33"/>
              </a:xfrm>
              <a:custGeom>
                <a:avLst/>
                <a:gdLst>
                  <a:gd name="T0" fmla="*/ 33 w 33"/>
                  <a:gd name="T1" fmla="*/ 17 h 33"/>
                  <a:gd name="T2" fmla="*/ 33 w 33"/>
                  <a:gd name="T3" fmla="*/ 21 h 33"/>
                  <a:gd name="T4" fmla="*/ 31 w 33"/>
                  <a:gd name="T5" fmla="*/ 26 h 33"/>
                  <a:gd name="T6" fmla="*/ 26 w 33"/>
                  <a:gd name="T7" fmla="*/ 29 h 33"/>
                  <a:gd name="T8" fmla="*/ 22 w 33"/>
                  <a:gd name="T9" fmla="*/ 32 h 33"/>
                  <a:gd name="T10" fmla="*/ 17 w 33"/>
                  <a:gd name="T11" fmla="*/ 33 h 33"/>
                  <a:gd name="T12" fmla="*/ 13 w 33"/>
                  <a:gd name="T13" fmla="*/ 32 h 33"/>
                  <a:gd name="T14" fmla="*/ 7 w 33"/>
                  <a:gd name="T15" fmla="*/ 29 h 33"/>
                  <a:gd name="T16" fmla="*/ 4 w 33"/>
                  <a:gd name="T17" fmla="*/ 26 h 33"/>
                  <a:gd name="T18" fmla="*/ 1 w 33"/>
                  <a:gd name="T19" fmla="*/ 21 h 33"/>
                  <a:gd name="T20" fmla="*/ 0 w 33"/>
                  <a:gd name="T21" fmla="*/ 17 h 33"/>
                  <a:gd name="T22" fmla="*/ 1 w 33"/>
                  <a:gd name="T23" fmla="*/ 11 h 33"/>
                  <a:gd name="T24" fmla="*/ 4 w 33"/>
                  <a:gd name="T25" fmla="*/ 7 h 33"/>
                  <a:gd name="T26" fmla="*/ 7 w 33"/>
                  <a:gd name="T27" fmla="*/ 3 h 33"/>
                  <a:gd name="T28" fmla="*/ 13 w 33"/>
                  <a:gd name="T29" fmla="*/ 0 h 33"/>
                  <a:gd name="T30" fmla="*/ 17 w 33"/>
                  <a:gd name="T31" fmla="*/ 0 h 33"/>
                  <a:gd name="T32" fmla="*/ 22 w 33"/>
                  <a:gd name="T33" fmla="*/ 0 h 33"/>
                  <a:gd name="T34" fmla="*/ 26 w 33"/>
                  <a:gd name="T35" fmla="*/ 3 h 33"/>
                  <a:gd name="T36" fmla="*/ 31 w 33"/>
                  <a:gd name="T37" fmla="*/ 7 h 33"/>
                  <a:gd name="T38" fmla="*/ 33 w 33"/>
                  <a:gd name="T39" fmla="*/ 11 h 33"/>
                  <a:gd name="T40" fmla="*/ 33 w 33"/>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3">
                    <a:moveTo>
                      <a:pt x="33" y="17"/>
                    </a:moveTo>
                    <a:lnTo>
                      <a:pt x="33" y="21"/>
                    </a:lnTo>
                    <a:lnTo>
                      <a:pt x="31" y="26"/>
                    </a:lnTo>
                    <a:lnTo>
                      <a:pt x="26" y="29"/>
                    </a:lnTo>
                    <a:lnTo>
                      <a:pt x="22" y="32"/>
                    </a:lnTo>
                    <a:lnTo>
                      <a:pt x="17" y="33"/>
                    </a:lnTo>
                    <a:lnTo>
                      <a:pt x="13" y="32"/>
                    </a:lnTo>
                    <a:lnTo>
                      <a:pt x="7" y="29"/>
                    </a:lnTo>
                    <a:lnTo>
                      <a:pt x="4" y="26"/>
                    </a:lnTo>
                    <a:lnTo>
                      <a:pt x="1" y="21"/>
                    </a:lnTo>
                    <a:lnTo>
                      <a:pt x="0" y="17"/>
                    </a:lnTo>
                    <a:lnTo>
                      <a:pt x="1" y="11"/>
                    </a:lnTo>
                    <a:lnTo>
                      <a:pt x="4" y="7"/>
                    </a:lnTo>
                    <a:lnTo>
                      <a:pt x="7" y="3"/>
                    </a:lnTo>
                    <a:lnTo>
                      <a:pt x="13" y="0"/>
                    </a:lnTo>
                    <a:lnTo>
                      <a:pt x="17" y="0"/>
                    </a:lnTo>
                    <a:lnTo>
                      <a:pt x="22" y="0"/>
                    </a:lnTo>
                    <a:lnTo>
                      <a:pt x="26" y="3"/>
                    </a:lnTo>
                    <a:lnTo>
                      <a:pt x="31" y="7"/>
                    </a:lnTo>
                    <a:lnTo>
                      <a:pt x="33" y="11"/>
                    </a:lnTo>
                    <a:lnTo>
                      <a:pt x="33"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51" name="Line 403"/>
              <p:cNvSpPr>
                <a:spLocks noChangeShapeType="1"/>
              </p:cNvSpPr>
              <p:nvPr/>
            </p:nvSpPr>
            <p:spPr bwMode="auto">
              <a:xfrm flipV="1">
                <a:off x="581" y="3507"/>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52" name="Line 404"/>
              <p:cNvSpPr>
                <a:spLocks noChangeShapeType="1"/>
              </p:cNvSpPr>
              <p:nvPr/>
            </p:nvSpPr>
            <p:spPr bwMode="auto">
              <a:xfrm>
                <a:off x="647" y="3507"/>
                <a:ext cx="34"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53" name="Line 405"/>
              <p:cNvSpPr>
                <a:spLocks noChangeShapeType="1"/>
              </p:cNvSpPr>
              <p:nvPr/>
            </p:nvSpPr>
            <p:spPr bwMode="auto">
              <a:xfrm>
                <a:off x="714" y="3507"/>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54" name="Line 406"/>
              <p:cNvSpPr>
                <a:spLocks noChangeShapeType="1"/>
              </p:cNvSpPr>
              <p:nvPr/>
            </p:nvSpPr>
            <p:spPr bwMode="auto">
              <a:xfrm>
                <a:off x="781" y="3510"/>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55" name="Line 407"/>
              <p:cNvSpPr>
                <a:spLocks noChangeShapeType="1"/>
              </p:cNvSpPr>
              <p:nvPr/>
            </p:nvSpPr>
            <p:spPr bwMode="auto">
              <a:xfrm flipV="1">
                <a:off x="847" y="3510"/>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56" name="Line 408"/>
              <p:cNvSpPr>
                <a:spLocks noChangeShapeType="1"/>
              </p:cNvSpPr>
              <p:nvPr/>
            </p:nvSpPr>
            <p:spPr bwMode="auto">
              <a:xfrm flipV="1">
                <a:off x="914" y="3507"/>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57" name="Line 409"/>
              <p:cNvSpPr>
                <a:spLocks noChangeShapeType="1"/>
              </p:cNvSpPr>
              <p:nvPr/>
            </p:nvSpPr>
            <p:spPr bwMode="auto">
              <a:xfrm>
                <a:off x="980" y="3506"/>
                <a:ext cx="34"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58" name="Freeform 410"/>
              <p:cNvSpPr>
                <a:spLocks/>
              </p:cNvSpPr>
              <p:nvPr/>
            </p:nvSpPr>
            <p:spPr bwMode="auto">
              <a:xfrm>
                <a:off x="1047" y="3504"/>
                <a:ext cx="33" cy="2"/>
              </a:xfrm>
              <a:custGeom>
                <a:avLst/>
                <a:gdLst>
                  <a:gd name="T0" fmla="*/ 0 w 33"/>
                  <a:gd name="T1" fmla="*/ 2 h 2"/>
                  <a:gd name="T2" fmla="*/ 29 w 33"/>
                  <a:gd name="T3" fmla="*/ 0 h 2"/>
                  <a:gd name="T4" fmla="*/ 33 w 33"/>
                  <a:gd name="T5" fmla="*/ 0 h 2"/>
                </a:gdLst>
                <a:ahLst/>
                <a:cxnLst>
                  <a:cxn ang="0">
                    <a:pos x="T0" y="T1"/>
                  </a:cxn>
                  <a:cxn ang="0">
                    <a:pos x="T2" y="T3"/>
                  </a:cxn>
                  <a:cxn ang="0">
                    <a:pos x="T4" y="T5"/>
                  </a:cxn>
                </a:cxnLst>
                <a:rect l="0" t="0" r="r" b="b"/>
                <a:pathLst>
                  <a:path w="33" h="2">
                    <a:moveTo>
                      <a:pt x="0" y="2"/>
                    </a:moveTo>
                    <a:lnTo>
                      <a:pt x="29" y="0"/>
                    </a:lnTo>
                    <a:lnTo>
                      <a:pt x="33"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59" name="Line 411"/>
              <p:cNvSpPr>
                <a:spLocks noChangeShapeType="1"/>
              </p:cNvSpPr>
              <p:nvPr/>
            </p:nvSpPr>
            <p:spPr bwMode="auto">
              <a:xfrm>
                <a:off x="1114" y="3506"/>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60" name="Freeform 412"/>
              <p:cNvSpPr>
                <a:spLocks/>
              </p:cNvSpPr>
              <p:nvPr/>
            </p:nvSpPr>
            <p:spPr bwMode="auto">
              <a:xfrm>
                <a:off x="1180" y="3506"/>
                <a:ext cx="33" cy="1"/>
              </a:xfrm>
              <a:custGeom>
                <a:avLst/>
                <a:gdLst>
                  <a:gd name="T0" fmla="*/ 0 w 33"/>
                  <a:gd name="T1" fmla="*/ 21 w 33"/>
                  <a:gd name="T2" fmla="*/ 33 w 33"/>
                </a:gdLst>
                <a:ahLst/>
                <a:cxnLst>
                  <a:cxn ang="0">
                    <a:pos x="T0" y="0"/>
                  </a:cxn>
                  <a:cxn ang="0">
                    <a:pos x="T1" y="0"/>
                  </a:cxn>
                  <a:cxn ang="0">
                    <a:pos x="T2" y="0"/>
                  </a:cxn>
                </a:cxnLst>
                <a:rect l="0" t="0" r="r" b="b"/>
                <a:pathLst>
                  <a:path w="33">
                    <a:moveTo>
                      <a:pt x="0" y="0"/>
                    </a:moveTo>
                    <a:lnTo>
                      <a:pt x="21" y="0"/>
                    </a:lnTo>
                    <a:lnTo>
                      <a:pt x="33"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61" name="Line 413"/>
              <p:cNvSpPr>
                <a:spLocks noChangeShapeType="1"/>
              </p:cNvSpPr>
              <p:nvPr/>
            </p:nvSpPr>
            <p:spPr bwMode="auto">
              <a:xfrm>
                <a:off x="1247" y="3504"/>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62" name="Freeform 414"/>
              <p:cNvSpPr>
                <a:spLocks/>
              </p:cNvSpPr>
              <p:nvPr/>
            </p:nvSpPr>
            <p:spPr bwMode="auto">
              <a:xfrm>
                <a:off x="1313" y="3503"/>
                <a:ext cx="34" cy="1"/>
              </a:xfrm>
              <a:custGeom>
                <a:avLst/>
                <a:gdLst>
                  <a:gd name="T0" fmla="*/ 0 w 34"/>
                  <a:gd name="T1" fmla="*/ 0 h 1"/>
                  <a:gd name="T2" fmla="*/ 11 w 34"/>
                  <a:gd name="T3" fmla="*/ 0 h 1"/>
                  <a:gd name="T4" fmla="*/ 34 w 34"/>
                  <a:gd name="T5" fmla="*/ 1 h 1"/>
                </a:gdLst>
                <a:ahLst/>
                <a:cxnLst>
                  <a:cxn ang="0">
                    <a:pos x="T0" y="T1"/>
                  </a:cxn>
                  <a:cxn ang="0">
                    <a:pos x="T2" y="T3"/>
                  </a:cxn>
                  <a:cxn ang="0">
                    <a:pos x="T4" y="T5"/>
                  </a:cxn>
                </a:cxnLst>
                <a:rect l="0" t="0" r="r" b="b"/>
                <a:pathLst>
                  <a:path w="34" h="1">
                    <a:moveTo>
                      <a:pt x="0" y="0"/>
                    </a:moveTo>
                    <a:lnTo>
                      <a:pt x="11" y="0"/>
                    </a:lnTo>
                    <a:lnTo>
                      <a:pt x="34" y="1"/>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63" name="Line 415"/>
              <p:cNvSpPr>
                <a:spLocks noChangeShapeType="1"/>
              </p:cNvSpPr>
              <p:nvPr/>
            </p:nvSpPr>
            <p:spPr bwMode="auto">
              <a:xfrm>
                <a:off x="1380" y="3504"/>
                <a:ext cx="33" cy="2"/>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64" name="Freeform 416"/>
              <p:cNvSpPr>
                <a:spLocks/>
              </p:cNvSpPr>
              <p:nvPr/>
            </p:nvSpPr>
            <p:spPr bwMode="auto">
              <a:xfrm>
                <a:off x="1447" y="3507"/>
                <a:ext cx="33" cy="1"/>
              </a:xfrm>
              <a:custGeom>
                <a:avLst/>
                <a:gdLst>
                  <a:gd name="T0" fmla="*/ 0 w 33"/>
                  <a:gd name="T1" fmla="*/ 1 w 33"/>
                  <a:gd name="T2" fmla="*/ 33 w 33"/>
                </a:gdLst>
                <a:ahLst/>
                <a:cxnLst>
                  <a:cxn ang="0">
                    <a:pos x="T0" y="0"/>
                  </a:cxn>
                  <a:cxn ang="0">
                    <a:pos x="T1" y="0"/>
                  </a:cxn>
                  <a:cxn ang="0">
                    <a:pos x="T2" y="0"/>
                  </a:cxn>
                </a:cxnLst>
                <a:rect l="0" t="0" r="r" b="b"/>
                <a:pathLst>
                  <a:path w="33">
                    <a:moveTo>
                      <a:pt x="0" y="0"/>
                    </a:moveTo>
                    <a:lnTo>
                      <a:pt x="1" y="0"/>
                    </a:lnTo>
                    <a:lnTo>
                      <a:pt x="33"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65" name="Line 417"/>
              <p:cNvSpPr>
                <a:spLocks noChangeShapeType="1"/>
              </p:cNvSpPr>
              <p:nvPr/>
            </p:nvSpPr>
            <p:spPr bwMode="auto">
              <a:xfrm>
                <a:off x="1513" y="3506"/>
                <a:ext cx="34"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66" name="Line 418"/>
              <p:cNvSpPr>
                <a:spLocks noChangeShapeType="1"/>
              </p:cNvSpPr>
              <p:nvPr/>
            </p:nvSpPr>
            <p:spPr bwMode="auto">
              <a:xfrm>
                <a:off x="1580" y="3504"/>
                <a:ext cx="33" cy="2"/>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67" name="Line 419"/>
              <p:cNvSpPr>
                <a:spLocks noChangeShapeType="1"/>
              </p:cNvSpPr>
              <p:nvPr/>
            </p:nvSpPr>
            <p:spPr bwMode="auto">
              <a:xfrm>
                <a:off x="1646" y="3507"/>
                <a:ext cx="34"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68" name="Line 420"/>
              <p:cNvSpPr>
                <a:spLocks noChangeShapeType="1"/>
              </p:cNvSpPr>
              <p:nvPr/>
            </p:nvSpPr>
            <p:spPr bwMode="auto">
              <a:xfrm>
                <a:off x="1713" y="3507"/>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69" name="Line 421"/>
              <p:cNvSpPr>
                <a:spLocks noChangeShapeType="1"/>
              </p:cNvSpPr>
              <p:nvPr/>
            </p:nvSpPr>
            <p:spPr bwMode="auto">
              <a:xfrm>
                <a:off x="1780" y="3507"/>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70" name="Line 422"/>
              <p:cNvSpPr>
                <a:spLocks noChangeShapeType="1"/>
              </p:cNvSpPr>
              <p:nvPr/>
            </p:nvSpPr>
            <p:spPr bwMode="auto">
              <a:xfrm flipV="1">
                <a:off x="1846" y="3506"/>
                <a:ext cx="34"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71" name="Freeform 423"/>
              <p:cNvSpPr>
                <a:spLocks/>
              </p:cNvSpPr>
              <p:nvPr/>
            </p:nvSpPr>
            <p:spPr bwMode="auto">
              <a:xfrm>
                <a:off x="1913" y="3504"/>
                <a:ext cx="33" cy="1"/>
              </a:xfrm>
              <a:custGeom>
                <a:avLst/>
                <a:gdLst>
                  <a:gd name="T0" fmla="*/ 0 w 33"/>
                  <a:gd name="T1" fmla="*/ 30 w 33"/>
                  <a:gd name="T2" fmla="*/ 33 w 33"/>
                </a:gdLst>
                <a:ahLst/>
                <a:cxnLst>
                  <a:cxn ang="0">
                    <a:pos x="T0" y="0"/>
                  </a:cxn>
                  <a:cxn ang="0">
                    <a:pos x="T1" y="0"/>
                  </a:cxn>
                  <a:cxn ang="0">
                    <a:pos x="T2" y="0"/>
                  </a:cxn>
                </a:cxnLst>
                <a:rect l="0" t="0" r="r" b="b"/>
                <a:pathLst>
                  <a:path w="33">
                    <a:moveTo>
                      <a:pt x="0" y="0"/>
                    </a:moveTo>
                    <a:lnTo>
                      <a:pt x="30" y="0"/>
                    </a:lnTo>
                    <a:lnTo>
                      <a:pt x="33"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72" name="Line 424"/>
              <p:cNvSpPr>
                <a:spLocks noChangeShapeType="1"/>
              </p:cNvSpPr>
              <p:nvPr/>
            </p:nvSpPr>
            <p:spPr bwMode="auto">
              <a:xfrm>
                <a:off x="1979" y="3506"/>
                <a:ext cx="34"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73" name="Freeform 425"/>
              <p:cNvSpPr>
                <a:spLocks/>
              </p:cNvSpPr>
              <p:nvPr/>
            </p:nvSpPr>
            <p:spPr bwMode="auto">
              <a:xfrm>
                <a:off x="2046" y="3508"/>
                <a:ext cx="33" cy="1"/>
              </a:xfrm>
              <a:custGeom>
                <a:avLst/>
                <a:gdLst>
                  <a:gd name="T0" fmla="*/ 0 w 33"/>
                  <a:gd name="T1" fmla="*/ 22 w 33"/>
                  <a:gd name="T2" fmla="*/ 33 w 33"/>
                </a:gdLst>
                <a:ahLst/>
                <a:cxnLst>
                  <a:cxn ang="0">
                    <a:pos x="T0" y="0"/>
                  </a:cxn>
                  <a:cxn ang="0">
                    <a:pos x="T1" y="0"/>
                  </a:cxn>
                  <a:cxn ang="0">
                    <a:pos x="T2" y="0"/>
                  </a:cxn>
                </a:cxnLst>
                <a:rect l="0" t="0" r="r" b="b"/>
                <a:pathLst>
                  <a:path w="33">
                    <a:moveTo>
                      <a:pt x="0" y="0"/>
                    </a:moveTo>
                    <a:lnTo>
                      <a:pt x="22" y="0"/>
                    </a:lnTo>
                    <a:lnTo>
                      <a:pt x="33"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74" name="Line 426"/>
              <p:cNvSpPr>
                <a:spLocks noChangeShapeType="1"/>
              </p:cNvSpPr>
              <p:nvPr/>
            </p:nvSpPr>
            <p:spPr bwMode="auto">
              <a:xfrm>
                <a:off x="2113" y="3508"/>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75" name="Freeform 427"/>
              <p:cNvSpPr>
                <a:spLocks/>
              </p:cNvSpPr>
              <p:nvPr/>
            </p:nvSpPr>
            <p:spPr bwMode="auto">
              <a:xfrm>
                <a:off x="2179" y="3507"/>
                <a:ext cx="34" cy="1"/>
              </a:xfrm>
              <a:custGeom>
                <a:avLst/>
                <a:gdLst>
                  <a:gd name="T0" fmla="*/ 0 w 34"/>
                  <a:gd name="T1" fmla="*/ 13 w 34"/>
                  <a:gd name="T2" fmla="*/ 34 w 34"/>
                </a:gdLst>
                <a:ahLst/>
                <a:cxnLst>
                  <a:cxn ang="0">
                    <a:pos x="T0" y="0"/>
                  </a:cxn>
                  <a:cxn ang="0">
                    <a:pos x="T1" y="0"/>
                  </a:cxn>
                  <a:cxn ang="0">
                    <a:pos x="T2" y="0"/>
                  </a:cxn>
                </a:cxnLst>
                <a:rect l="0" t="0" r="r" b="b"/>
                <a:pathLst>
                  <a:path w="34">
                    <a:moveTo>
                      <a:pt x="0" y="0"/>
                    </a:moveTo>
                    <a:lnTo>
                      <a:pt x="13" y="0"/>
                    </a:lnTo>
                    <a:lnTo>
                      <a:pt x="34"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76" name="Line 428"/>
              <p:cNvSpPr>
                <a:spLocks noChangeShapeType="1"/>
              </p:cNvSpPr>
              <p:nvPr/>
            </p:nvSpPr>
            <p:spPr bwMode="auto">
              <a:xfrm>
                <a:off x="2246" y="3506"/>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77" name="Freeform 429"/>
              <p:cNvSpPr>
                <a:spLocks/>
              </p:cNvSpPr>
              <p:nvPr/>
            </p:nvSpPr>
            <p:spPr bwMode="auto">
              <a:xfrm>
                <a:off x="2313" y="3504"/>
                <a:ext cx="33" cy="1"/>
              </a:xfrm>
              <a:custGeom>
                <a:avLst/>
                <a:gdLst>
                  <a:gd name="T0" fmla="*/ 0 w 33"/>
                  <a:gd name="T1" fmla="*/ 2 w 33"/>
                  <a:gd name="T2" fmla="*/ 33 w 33"/>
                </a:gdLst>
                <a:ahLst/>
                <a:cxnLst>
                  <a:cxn ang="0">
                    <a:pos x="T0" y="0"/>
                  </a:cxn>
                  <a:cxn ang="0">
                    <a:pos x="T1" y="0"/>
                  </a:cxn>
                  <a:cxn ang="0">
                    <a:pos x="T2" y="0"/>
                  </a:cxn>
                </a:cxnLst>
                <a:rect l="0" t="0" r="r" b="b"/>
                <a:pathLst>
                  <a:path w="33">
                    <a:moveTo>
                      <a:pt x="0" y="0"/>
                    </a:moveTo>
                    <a:lnTo>
                      <a:pt x="2" y="0"/>
                    </a:lnTo>
                    <a:lnTo>
                      <a:pt x="33"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78" name="Line 430"/>
              <p:cNvSpPr>
                <a:spLocks noChangeShapeType="1"/>
              </p:cNvSpPr>
              <p:nvPr/>
            </p:nvSpPr>
            <p:spPr bwMode="auto">
              <a:xfrm>
                <a:off x="2379" y="3504"/>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79" name="Line 431"/>
              <p:cNvSpPr>
                <a:spLocks noChangeShapeType="1"/>
              </p:cNvSpPr>
              <p:nvPr/>
            </p:nvSpPr>
            <p:spPr bwMode="auto">
              <a:xfrm>
                <a:off x="2446" y="3504"/>
                <a:ext cx="33" cy="2"/>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80" name="Line 432"/>
              <p:cNvSpPr>
                <a:spLocks noChangeShapeType="1"/>
              </p:cNvSpPr>
              <p:nvPr/>
            </p:nvSpPr>
            <p:spPr bwMode="auto">
              <a:xfrm>
                <a:off x="2512" y="3506"/>
                <a:ext cx="34"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81" name="Line 433"/>
              <p:cNvSpPr>
                <a:spLocks noChangeShapeType="1"/>
              </p:cNvSpPr>
              <p:nvPr/>
            </p:nvSpPr>
            <p:spPr bwMode="auto">
              <a:xfrm>
                <a:off x="2579" y="3507"/>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82" name="Line 434"/>
              <p:cNvSpPr>
                <a:spLocks noChangeShapeType="1"/>
              </p:cNvSpPr>
              <p:nvPr/>
            </p:nvSpPr>
            <p:spPr bwMode="auto">
              <a:xfrm>
                <a:off x="2646" y="3508"/>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83" name="Line 435"/>
              <p:cNvSpPr>
                <a:spLocks noChangeShapeType="1"/>
              </p:cNvSpPr>
              <p:nvPr/>
            </p:nvSpPr>
            <p:spPr bwMode="auto">
              <a:xfrm>
                <a:off x="2712" y="3508"/>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84" name="Line 436"/>
              <p:cNvSpPr>
                <a:spLocks noChangeShapeType="1"/>
              </p:cNvSpPr>
              <p:nvPr/>
            </p:nvSpPr>
            <p:spPr bwMode="auto">
              <a:xfrm>
                <a:off x="2779" y="3508"/>
                <a:ext cx="32"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485" name="Freeform 437"/>
              <p:cNvSpPr>
                <a:spLocks/>
              </p:cNvSpPr>
              <p:nvPr/>
            </p:nvSpPr>
            <p:spPr bwMode="auto">
              <a:xfrm>
                <a:off x="568" y="3495"/>
                <a:ext cx="27" cy="26"/>
              </a:xfrm>
              <a:custGeom>
                <a:avLst/>
                <a:gdLst>
                  <a:gd name="T0" fmla="*/ 0 w 27"/>
                  <a:gd name="T1" fmla="*/ 0 h 26"/>
                  <a:gd name="T2" fmla="*/ 27 w 27"/>
                  <a:gd name="T3" fmla="*/ 0 h 26"/>
                  <a:gd name="T4" fmla="*/ 27 w 27"/>
                  <a:gd name="T5" fmla="*/ 26 h 26"/>
                  <a:gd name="T6" fmla="*/ 0 w 27"/>
                  <a:gd name="T7" fmla="*/ 26 h 26"/>
                  <a:gd name="T8" fmla="*/ 0 w 27"/>
                  <a:gd name="T9" fmla="*/ 0 h 26"/>
                  <a:gd name="T10" fmla="*/ 0 w 27"/>
                  <a:gd name="T11" fmla="*/ 0 h 26"/>
                </a:gdLst>
                <a:ahLst/>
                <a:cxnLst>
                  <a:cxn ang="0">
                    <a:pos x="T0" y="T1"/>
                  </a:cxn>
                  <a:cxn ang="0">
                    <a:pos x="T2" y="T3"/>
                  </a:cxn>
                  <a:cxn ang="0">
                    <a:pos x="T4" y="T5"/>
                  </a:cxn>
                  <a:cxn ang="0">
                    <a:pos x="T6" y="T7"/>
                  </a:cxn>
                  <a:cxn ang="0">
                    <a:pos x="T8" y="T9"/>
                  </a:cxn>
                  <a:cxn ang="0">
                    <a:pos x="T10" y="T11"/>
                  </a:cxn>
                </a:cxnLst>
                <a:rect l="0" t="0" r="r" b="b"/>
                <a:pathLst>
                  <a:path w="27" h="26">
                    <a:moveTo>
                      <a:pt x="0" y="0"/>
                    </a:moveTo>
                    <a:lnTo>
                      <a:pt x="27" y="0"/>
                    </a:lnTo>
                    <a:lnTo>
                      <a:pt x="27" y="26"/>
                    </a:lnTo>
                    <a:lnTo>
                      <a:pt x="0" y="26"/>
                    </a:lnTo>
                    <a:lnTo>
                      <a:pt x="0" y="0"/>
                    </a:lnTo>
                    <a:lnTo>
                      <a:pt x="0"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86" name="Rectangle 438"/>
              <p:cNvSpPr>
                <a:spLocks noChangeArrowheads="1"/>
              </p:cNvSpPr>
              <p:nvPr/>
            </p:nvSpPr>
            <p:spPr bwMode="auto">
              <a:xfrm>
                <a:off x="692" y="3493"/>
                <a:ext cx="26" cy="27"/>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87" name="Freeform 439"/>
              <p:cNvSpPr>
                <a:spLocks/>
              </p:cNvSpPr>
              <p:nvPr/>
            </p:nvSpPr>
            <p:spPr bwMode="auto">
              <a:xfrm>
                <a:off x="815" y="3497"/>
                <a:ext cx="28" cy="28"/>
              </a:xfrm>
              <a:custGeom>
                <a:avLst/>
                <a:gdLst>
                  <a:gd name="T0" fmla="*/ 0 w 28"/>
                  <a:gd name="T1" fmla="*/ 0 h 28"/>
                  <a:gd name="T2" fmla="*/ 28 w 28"/>
                  <a:gd name="T3" fmla="*/ 0 h 28"/>
                  <a:gd name="T4" fmla="*/ 28 w 28"/>
                  <a:gd name="T5" fmla="*/ 28 h 28"/>
                  <a:gd name="T6" fmla="*/ 0 w 28"/>
                  <a:gd name="T7" fmla="*/ 28 h 28"/>
                  <a:gd name="T8" fmla="*/ 0 w 28"/>
                  <a:gd name="T9" fmla="*/ 0 h 28"/>
                  <a:gd name="T10" fmla="*/ 0 w 28"/>
                  <a:gd name="T11" fmla="*/ 0 h 28"/>
                </a:gdLst>
                <a:ahLst/>
                <a:cxnLst>
                  <a:cxn ang="0">
                    <a:pos x="T0" y="T1"/>
                  </a:cxn>
                  <a:cxn ang="0">
                    <a:pos x="T2" y="T3"/>
                  </a:cxn>
                  <a:cxn ang="0">
                    <a:pos x="T4" y="T5"/>
                  </a:cxn>
                  <a:cxn ang="0">
                    <a:pos x="T6" y="T7"/>
                  </a:cxn>
                  <a:cxn ang="0">
                    <a:pos x="T8" y="T9"/>
                  </a:cxn>
                  <a:cxn ang="0">
                    <a:pos x="T10" y="T11"/>
                  </a:cxn>
                </a:cxnLst>
                <a:rect l="0" t="0" r="r" b="b"/>
                <a:pathLst>
                  <a:path w="28" h="28">
                    <a:moveTo>
                      <a:pt x="0" y="0"/>
                    </a:moveTo>
                    <a:lnTo>
                      <a:pt x="28" y="0"/>
                    </a:lnTo>
                    <a:lnTo>
                      <a:pt x="28" y="28"/>
                    </a:lnTo>
                    <a:lnTo>
                      <a:pt x="0" y="28"/>
                    </a:lnTo>
                    <a:lnTo>
                      <a:pt x="0" y="0"/>
                    </a:lnTo>
                    <a:lnTo>
                      <a:pt x="0"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88" name="Rectangle 440"/>
              <p:cNvSpPr>
                <a:spLocks noChangeArrowheads="1"/>
              </p:cNvSpPr>
              <p:nvPr/>
            </p:nvSpPr>
            <p:spPr bwMode="auto">
              <a:xfrm>
                <a:off x="940" y="3493"/>
                <a:ext cx="26" cy="27"/>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89" name="Rectangle 441"/>
              <p:cNvSpPr>
                <a:spLocks noChangeArrowheads="1"/>
              </p:cNvSpPr>
              <p:nvPr/>
            </p:nvSpPr>
            <p:spPr bwMode="auto">
              <a:xfrm>
                <a:off x="1064" y="3492"/>
                <a:ext cx="26" cy="26"/>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90" name="Rectangle 442"/>
              <p:cNvSpPr>
                <a:spLocks noChangeArrowheads="1"/>
              </p:cNvSpPr>
              <p:nvPr/>
            </p:nvSpPr>
            <p:spPr bwMode="auto">
              <a:xfrm>
                <a:off x="1187" y="3492"/>
                <a:ext cx="26" cy="28"/>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91" name="Rectangle 443"/>
              <p:cNvSpPr>
                <a:spLocks noChangeArrowheads="1"/>
              </p:cNvSpPr>
              <p:nvPr/>
            </p:nvSpPr>
            <p:spPr bwMode="auto">
              <a:xfrm>
                <a:off x="1311" y="3489"/>
                <a:ext cx="27" cy="28"/>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92" name="Rectangle 444"/>
              <p:cNvSpPr>
                <a:spLocks noChangeArrowheads="1"/>
              </p:cNvSpPr>
              <p:nvPr/>
            </p:nvSpPr>
            <p:spPr bwMode="auto">
              <a:xfrm>
                <a:off x="1435" y="3493"/>
                <a:ext cx="27" cy="28"/>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93" name="Rectangle 445"/>
              <p:cNvSpPr>
                <a:spLocks noChangeArrowheads="1"/>
              </p:cNvSpPr>
              <p:nvPr/>
            </p:nvSpPr>
            <p:spPr bwMode="auto">
              <a:xfrm>
                <a:off x="1559" y="3492"/>
                <a:ext cx="26" cy="26"/>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94" name="Rectangle 446"/>
              <p:cNvSpPr>
                <a:spLocks noChangeArrowheads="1"/>
              </p:cNvSpPr>
              <p:nvPr/>
            </p:nvSpPr>
            <p:spPr bwMode="auto">
              <a:xfrm>
                <a:off x="1683" y="3495"/>
                <a:ext cx="26" cy="26"/>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95" name="Freeform 447"/>
              <p:cNvSpPr>
                <a:spLocks/>
              </p:cNvSpPr>
              <p:nvPr/>
            </p:nvSpPr>
            <p:spPr bwMode="auto">
              <a:xfrm>
                <a:off x="1806" y="3495"/>
                <a:ext cx="28" cy="26"/>
              </a:xfrm>
              <a:custGeom>
                <a:avLst/>
                <a:gdLst>
                  <a:gd name="T0" fmla="*/ 0 w 28"/>
                  <a:gd name="T1" fmla="*/ 0 h 26"/>
                  <a:gd name="T2" fmla="*/ 28 w 28"/>
                  <a:gd name="T3" fmla="*/ 0 h 26"/>
                  <a:gd name="T4" fmla="*/ 28 w 28"/>
                  <a:gd name="T5" fmla="*/ 26 h 26"/>
                  <a:gd name="T6" fmla="*/ 0 w 28"/>
                  <a:gd name="T7" fmla="*/ 26 h 26"/>
                  <a:gd name="T8" fmla="*/ 0 w 28"/>
                  <a:gd name="T9" fmla="*/ 0 h 26"/>
                  <a:gd name="T10" fmla="*/ 0 w 28"/>
                  <a:gd name="T11" fmla="*/ 0 h 26"/>
                </a:gdLst>
                <a:ahLst/>
                <a:cxnLst>
                  <a:cxn ang="0">
                    <a:pos x="T0" y="T1"/>
                  </a:cxn>
                  <a:cxn ang="0">
                    <a:pos x="T2" y="T3"/>
                  </a:cxn>
                  <a:cxn ang="0">
                    <a:pos x="T4" y="T5"/>
                  </a:cxn>
                  <a:cxn ang="0">
                    <a:pos x="T6" y="T7"/>
                  </a:cxn>
                  <a:cxn ang="0">
                    <a:pos x="T8" y="T9"/>
                  </a:cxn>
                  <a:cxn ang="0">
                    <a:pos x="T10" y="T11"/>
                  </a:cxn>
                </a:cxnLst>
                <a:rect l="0" t="0" r="r" b="b"/>
                <a:pathLst>
                  <a:path w="28" h="26">
                    <a:moveTo>
                      <a:pt x="0" y="0"/>
                    </a:moveTo>
                    <a:lnTo>
                      <a:pt x="28" y="0"/>
                    </a:lnTo>
                    <a:lnTo>
                      <a:pt x="28" y="26"/>
                    </a:lnTo>
                    <a:lnTo>
                      <a:pt x="0" y="26"/>
                    </a:lnTo>
                    <a:lnTo>
                      <a:pt x="0" y="0"/>
                    </a:lnTo>
                    <a:lnTo>
                      <a:pt x="0"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96" name="Freeform 448"/>
              <p:cNvSpPr>
                <a:spLocks/>
              </p:cNvSpPr>
              <p:nvPr/>
            </p:nvSpPr>
            <p:spPr bwMode="auto">
              <a:xfrm>
                <a:off x="1931" y="3490"/>
                <a:ext cx="26" cy="27"/>
              </a:xfrm>
              <a:custGeom>
                <a:avLst/>
                <a:gdLst>
                  <a:gd name="T0" fmla="*/ 0 w 26"/>
                  <a:gd name="T1" fmla="*/ 0 h 27"/>
                  <a:gd name="T2" fmla="*/ 26 w 26"/>
                  <a:gd name="T3" fmla="*/ 0 h 27"/>
                  <a:gd name="T4" fmla="*/ 26 w 26"/>
                  <a:gd name="T5" fmla="*/ 27 h 27"/>
                  <a:gd name="T6" fmla="*/ 0 w 26"/>
                  <a:gd name="T7" fmla="*/ 27 h 27"/>
                  <a:gd name="T8" fmla="*/ 0 w 26"/>
                  <a:gd name="T9" fmla="*/ 0 h 27"/>
                  <a:gd name="T10" fmla="*/ 0 w 26"/>
                  <a:gd name="T11" fmla="*/ 0 h 27"/>
                </a:gdLst>
                <a:ahLst/>
                <a:cxnLst>
                  <a:cxn ang="0">
                    <a:pos x="T0" y="T1"/>
                  </a:cxn>
                  <a:cxn ang="0">
                    <a:pos x="T2" y="T3"/>
                  </a:cxn>
                  <a:cxn ang="0">
                    <a:pos x="T4" y="T5"/>
                  </a:cxn>
                  <a:cxn ang="0">
                    <a:pos x="T6" y="T7"/>
                  </a:cxn>
                  <a:cxn ang="0">
                    <a:pos x="T8" y="T9"/>
                  </a:cxn>
                  <a:cxn ang="0">
                    <a:pos x="T10" y="T11"/>
                  </a:cxn>
                </a:cxnLst>
                <a:rect l="0" t="0" r="r" b="b"/>
                <a:pathLst>
                  <a:path w="26" h="27">
                    <a:moveTo>
                      <a:pt x="0" y="0"/>
                    </a:moveTo>
                    <a:lnTo>
                      <a:pt x="26" y="0"/>
                    </a:lnTo>
                    <a:lnTo>
                      <a:pt x="26" y="27"/>
                    </a:lnTo>
                    <a:lnTo>
                      <a:pt x="0" y="27"/>
                    </a:lnTo>
                    <a:lnTo>
                      <a:pt x="0" y="0"/>
                    </a:lnTo>
                    <a:lnTo>
                      <a:pt x="0" y="0"/>
                    </a:lnTo>
                  </a:path>
                </a:pathLst>
              </a:custGeom>
              <a:noFill/>
              <a:ln w="17463">
                <a:solidFill>
                  <a:srgbClr val="00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97" name="Rectangle 449"/>
              <p:cNvSpPr>
                <a:spLocks noChangeArrowheads="1"/>
              </p:cNvSpPr>
              <p:nvPr/>
            </p:nvSpPr>
            <p:spPr bwMode="auto">
              <a:xfrm>
                <a:off x="2054" y="3496"/>
                <a:ext cx="27" cy="26"/>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98" name="Rectangle 450"/>
              <p:cNvSpPr>
                <a:spLocks noChangeArrowheads="1"/>
              </p:cNvSpPr>
              <p:nvPr/>
            </p:nvSpPr>
            <p:spPr bwMode="auto">
              <a:xfrm>
                <a:off x="2178" y="3495"/>
                <a:ext cx="28" cy="26"/>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499" name="Rectangle 451"/>
              <p:cNvSpPr>
                <a:spLocks noChangeArrowheads="1"/>
              </p:cNvSpPr>
              <p:nvPr/>
            </p:nvSpPr>
            <p:spPr bwMode="auto">
              <a:xfrm>
                <a:off x="2301" y="3492"/>
                <a:ext cx="28" cy="26"/>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00" name="Rectangle 452"/>
              <p:cNvSpPr>
                <a:spLocks noChangeArrowheads="1"/>
              </p:cNvSpPr>
              <p:nvPr/>
            </p:nvSpPr>
            <p:spPr bwMode="auto">
              <a:xfrm>
                <a:off x="2426" y="3490"/>
                <a:ext cx="27" cy="28"/>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01" name="Rectangle 453"/>
              <p:cNvSpPr>
                <a:spLocks noChangeArrowheads="1"/>
              </p:cNvSpPr>
              <p:nvPr/>
            </p:nvSpPr>
            <p:spPr bwMode="auto">
              <a:xfrm>
                <a:off x="2550" y="3495"/>
                <a:ext cx="26" cy="26"/>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02" name="Rectangle 454"/>
              <p:cNvSpPr>
                <a:spLocks noChangeArrowheads="1"/>
              </p:cNvSpPr>
              <p:nvPr/>
            </p:nvSpPr>
            <p:spPr bwMode="auto">
              <a:xfrm>
                <a:off x="2673" y="3495"/>
                <a:ext cx="28" cy="26"/>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03" name="Rectangle 455"/>
              <p:cNvSpPr>
                <a:spLocks noChangeArrowheads="1"/>
              </p:cNvSpPr>
              <p:nvPr/>
            </p:nvSpPr>
            <p:spPr bwMode="auto">
              <a:xfrm>
                <a:off x="2798" y="3495"/>
                <a:ext cx="27" cy="27"/>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04" name="Line 456"/>
              <p:cNvSpPr>
                <a:spLocks noChangeShapeType="1"/>
              </p:cNvSpPr>
              <p:nvPr/>
            </p:nvSpPr>
            <p:spPr bwMode="auto">
              <a:xfrm>
                <a:off x="581" y="3563"/>
                <a:ext cx="2"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05" name="Line 457"/>
              <p:cNvSpPr>
                <a:spLocks noChangeShapeType="1"/>
              </p:cNvSpPr>
              <p:nvPr/>
            </p:nvSpPr>
            <p:spPr bwMode="auto">
              <a:xfrm>
                <a:off x="606"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06" name="Line 458"/>
              <p:cNvSpPr>
                <a:spLocks noChangeShapeType="1"/>
              </p:cNvSpPr>
              <p:nvPr/>
            </p:nvSpPr>
            <p:spPr bwMode="auto">
              <a:xfrm>
                <a:off x="661"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07" name="Freeform 459"/>
              <p:cNvSpPr>
                <a:spLocks/>
              </p:cNvSpPr>
              <p:nvPr/>
            </p:nvSpPr>
            <p:spPr bwMode="auto">
              <a:xfrm>
                <a:off x="686" y="3563"/>
                <a:ext cx="33" cy="1"/>
              </a:xfrm>
              <a:custGeom>
                <a:avLst/>
                <a:gdLst>
                  <a:gd name="T0" fmla="*/ 0 w 33"/>
                  <a:gd name="T1" fmla="*/ 20 w 33"/>
                  <a:gd name="T2" fmla="*/ 33 w 33"/>
                </a:gdLst>
                <a:ahLst/>
                <a:cxnLst>
                  <a:cxn ang="0">
                    <a:pos x="T0" y="0"/>
                  </a:cxn>
                  <a:cxn ang="0">
                    <a:pos x="T1" y="0"/>
                  </a:cxn>
                  <a:cxn ang="0">
                    <a:pos x="T2" y="0"/>
                  </a:cxn>
                </a:cxnLst>
                <a:rect l="0" t="0" r="r" b="b"/>
                <a:pathLst>
                  <a:path w="33">
                    <a:moveTo>
                      <a:pt x="0" y="0"/>
                    </a:moveTo>
                    <a:lnTo>
                      <a:pt x="20" y="0"/>
                    </a:lnTo>
                    <a:lnTo>
                      <a:pt x="33" y="0"/>
                    </a:lnTo>
                  </a:path>
                </a:pathLst>
              </a:custGeom>
              <a:noFill/>
              <a:ln w="174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08" name="Line 460"/>
              <p:cNvSpPr>
                <a:spLocks noChangeShapeType="1"/>
              </p:cNvSpPr>
              <p:nvPr/>
            </p:nvSpPr>
            <p:spPr bwMode="auto">
              <a:xfrm>
                <a:off x="742" y="3563"/>
                <a:ext cx="2"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09" name="Line 461"/>
              <p:cNvSpPr>
                <a:spLocks noChangeShapeType="1"/>
              </p:cNvSpPr>
              <p:nvPr/>
            </p:nvSpPr>
            <p:spPr bwMode="auto">
              <a:xfrm>
                <a:off x="767"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10" name="Line 462"/>
              <p:cNvSpPr>
                <a:spLocks noChangeShapeType="1"/>
              </p:cNvSpPr>
              <p:nvPr/>
            </p:nvSpPr>
            <p:spPr bwMode="auto">
              <a:xfrm>
                <a:off x="822"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11" name="Line 463"/>
              <p:cNvSpPr>
                <a:spLocks noChangeShapeType="1"/>
              </p:cNvSpPr>
              <p:nvPr/>
            </p:nvSpPr>
            <p:spPr bwMode="auto">
              <a:xfrm>
                <a:off x="847"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12" name="Line 464"/>
              <p:cNvSpPr>
                <a:spLocks noChangeShapeType="1"/>
              </p:cNvSpPr>
              <p:nvPr/>
            </p:nvSpPr>
            <p:spPr bwMode="auto">
              <a:xfrm>
                <a:off x="903" y="3563"/>
                <a:ext cx="2"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13" name="Freeform 465"/>
              <p:cNvSpPr>
                <a:spLocks/>
              </p:cNvSpPr>
              <p:nvPr/>
            </p:nvSpPr>
            <p:spPr bwMode="auto">
              <a:xfrm>
                <a:off x="928" y="3563"/>
                <a:ext cx="33" cy="1"/>
              </a:xfrm>
              <a:custGeom>
                <a:avLst/>
                <a:gdLst>
                  <a:gd name="T0" fmla="*/ 0 w 33"/>
                  <a:gd name="T1" fmla="*/ 25 w 33"/>
                  <a:gd name="T2" fmla="*/ 33 w 33"/>
                </a:gdLst>
                <a:ahLst/>
                <a:cxnLst>
                  <a:cxn ang="0">
                    <a:pos x="T0" y="0"/>
                  </a:cxn>
                  <a:cxn ang="0">
                    <a:pos x="T1" y="0"/>
                  </a:cxn>
                  <a:cxn ang="0">
                    <a:pos x="T2" y="0"/>
                  </a:cxn>
                </a:cxnLst>
                <a:rect l="0" t="0" r="r" b="b"/>
                <a:pathLst>
                  <a:path w="33">
                    <a:moveTo>
                      <a:pt x="0" y="0"/>
                    </a:moveTo>
                    <a:lnTo>
                      <a:pt x="25" y="0"/>
                    </a:lnTo>
                    <a:lnTo>
                      <a:pt x="33" y="0"/>
                    </a:lnTo>
                  </a:path>
                </a:pathLst>
              </a:custGeom>
              <a:noFill/>
              <a:ln w="174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14" name="Line 466"/>
              <p:cNvSpPr>
                <a:spLocks noChangeShapeType="1"/>
              </p:cNvSpPr>
              <p:nvPr/>
            </p:nvSpPr>
            <p:spPr bwMode="auto">
              <a:xfrm>
                <a:off x="983"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15" name="Line 467"/>
              <p:cNvSpPr>
                <a:spLocks noChangeShapeType="1"/>
              </p:cNvSpPr>
              <p:nvPr/>
            </p:nvSpPr>
            <p:spPr bwMode="auto">
              <a:xfrm>
                <a:off x="1008"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16" name="Line 468"/>
              <p:cNvSpPr>
                <a:spLocks noChangeShapeType="1"/>
              </p:cNvSpPr>
              <p:nvPr/>
            </p:nvSpPr>
            <p:spPr bwMode="auto">
              <a:xfrm>
                <a:off x="1064" y="3563"/>
                <a:ext cx="2"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17" name="Line 469"/>
              <p:cNvSpPr>
                <a:spLocks noChangeShapeType="1"/>
              </p:cNvSpPr>
              <p:nvPr/>
            </p:nvSpPr>
            <p:spPr bwMode="auto">
              <a:xfrm>
                <a:off x="1089"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18" name="Line 470"/>
              <p:cNvSpPr>
                <a:spLocks noChangeShapeType="1"/>
              </p:cNvSpPr>
              <p:nvPr/>
            </p:nvSpPr>
            <p:spPr bwMode="auto">
              <a:xfrm>
                <a:off x="1144"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19" name="Freeform 471"/>
              <p:cNvSpPr>
                <a:spLocks/>
              </p:cNvSpPr>
              <p:nvPr/>
            </p:nvSpPr>
            <p:spPr bwMode="auto">
              <a:xfrm>
                <a:off x="1169" y="3563"/>
                <a:ext cx="33" cy="1"/>
              </a:xfrm>
              <a:custGeom>
                <a:avLst/>
                <a:gdLst>
                  <a:gd name="T0" fmla="*/ 0 w 33"/>
                  <a:gd name="T1" fmla="*/ 32 w 33"/>
                  <a:gd name="T2" fmla="*/ 33 w 33"/>
                </a:gdLst>
                <a:ahLst/>
                <a:cxnLst>
                  <a:cxn ang="0">
                    <a:pos x="T0" y="0"/>
                  </a:cxn>
                  <a:cxn ang="0">
                    <a:pos x="T1" y="0"/>
                  </a:cxn>
                  <a:cxn ang="0">
                    <a:pos x="T2" y="0"/>
                  </a:cxn>
                </a:cxnLst>
                <a:rect l="0" t="0" r="r" b="b"/>
                <a:pathLst>
                  <a:path w="33">
                    <a:moveTo>
                      <a:pt x="0" y="0"/>
                    </a:moveTo>
                    <a:lnTo>
                      <a:pt x="32" y="0"/>
                    </a:lnTo>
                    <a:lnTo>
                      <a:pt x="33" y="0"/>
                    </a:lnTo>
                  </a:path>
                </a:pathLst>
              </a:custGeom>
              <a:noFill/>
              <a:ln w="174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20" name="Line 472"/>
              <p:cNvSpPr>
                <a:spLocks noChangeShapeType="1"/>
              </p:cNvSpPr>
              <p:nvPr/>
            </p:nvSpPr>
            <p:spPr bwMode="auto">
              <a:xfrm>
                <a:off x="1225" y="3563"/>
                <a:ext cx="2"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21" name="Line 473"/>
              <p:cNvSpPr>
                <a:spLocks noChangeShapeType="1"/>
              </p:cNvSpPr>
              <p:nvPr/>
            </p:nvSpPr>
            <p:spPr bwMode="auto">
              <a:xfrm>
                <a:off x="1250"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22" name="Line 474"/>
              <p:cNvSpPr>
                <a:spLocks noChangeShapeType="1"/>
              </p:cNvSpPr>
              <p:nvPr/>
            </p:nvSpPr>
            <p:spPr bwMode="auto">
              <a:xfrm>
                <a:off x="1305"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23" name="Line 475"/>
              <p:cNvSpPr>
                <a:spLocks noChangeShapeType="1"/>
              </p:cNvSpPr>
              <p:nvPr/>
            </p:nvSpPr>
            <p:spPr bwMode="auto">
              <a:xfrm>
                <a:off x="1330"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24" name="Line 476"/>
              <p:cNvSpPr>
                <a:spLocks noChangeShapeType="1"/>
              </p:cNvSpPr>
              <p:nvPr/>
            </p:nvSpPr>
            <p:spPr bwMode="auto">
              <a:xfrm>
                <a:off x="1386" y="3563"/>
                <a:ext cx="2"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25" name="Line 477"/>
              <p:cNvSpPr>
                <a:spLocks noChangeShapeType="1"/>
              </p:cNvSpPr>
              <p:nvPr/>
            </p:nvSpPr>
            <p:spPr bwMode="auto">
              <a:xfrm>
                <a:off x="1411"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26" name="Line 478"/>
              <p:cNvSpPr>
                <a:spLocks noChangeShapeType="1"/>
              </p:cNvSpPr>
              <p:nvPr/>
            </p:nvSpPr>
            <p:spPr bwMode="auto">
              <a:xfrm>
                <a:off x="1466"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27" name="Line 479"/>
              <p:cNvSpPr>
                <a:spLocks noChangeShapeType="1"/>
              </p:cNvSpPr>
              <p:nvPr/>
            </p:nvSpPr>
            <p:spPr bwMode="auto">
              <a:xfrm>
                <a:off x="1491"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28" name="Line 480"/>
              <p:cNvSpPr>
                <a:spLocks noChangeShapeType="1"/>
              </p:cNvSpPr>
              <p:nvPr/>
            </p:nvSpPr>
            <p:spPr bwMode="auto">
              <a:xfrm>
                <a:off x="1547" y="3563"/>
                <a:ext cx="2"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29" name="Freeform 481"/>
              <p:cNvSpPr>
                <a:spLocks/>
              </p:cNvSpPr>
              <p:nvPr/>
            </p:nvSpPr>
            <p:spPr bwMode="auto">
              <a:xfrm>
                <a:off x="1571" y="3563"/>
                <a:ext cx="34" cy="1"/>
              </a:xfrm>
              <a:custGeom>
                <a:avLst/>
                <a:gdLst>
                  <a:gd name="T0" fmla="*/ 0 w 34"/>
                  <a:gd name="T1" fmla="*/ 1 h 1"/>
                  <a:gd name="T2" fmla="*/ 2 w 34"/>
                  <a:gd name="T3" fmla="*/ 1 h 1"/>
                  <a:gd name="T4" fmla="*/ 34 w 34"/>
                  <a:gd name="T5" fmla="*/ 0 h 1"/>
                </a:gdLst>
                <a:ahLst/>
                <a:cxnLst>
                  <a:cxn ang="0">
                    <a:pos x="T0" y="T1"/>
                  </a:cxn>
                  <a:cxn ang="0">
                    <a:pos x="T2" y="T3"/>
                  </a:cxn>
                  <a:cxn ang="0">
                    <a:pos x="T4" y="T5"/>
                  </a:cxn>
                </a:cxnLst>
                <a:rect l="0" t="0" r="r" b="b"/>
                <a:pathLst>
                  <a:path w="34" h="1">
                    <a:moveTo>
                      <a:pt x="0" y="1"/>
                    </a:moveTo>
                    <a:lnTo>
                      <a:pt x="2" y="1"/>
                    </a:lnTo>
                    <a:lnTo>
                      <a:pt x="34" y="0"/>
                    </a:lnTo>
                  </a:path>
                </a:pathLst>
              </a:custGeom>
              <a:noFill/>
              <a:ln w="174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30" name="Line 482"/>
              <p:cNvSpPr>
                <a:spLocks noChangeShapeType="1"/>
              </p:cNvSpPr>
              <p:nvPr/>
            </p:nvSpPr>
            <p:spPr bwMode="auto">
              <a:xfrm>
                <a:off x="1627"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31" name="Line 483"/>
              <p:cNvSpPr>
                <a:spLocks noChangeShapeType="1"/>
              </p:cNvSpPr>
              <p:nvPr/>
            </p:nvSpPr>
            <p:spPr bwMode="auto">
              <a:xfrm>
                <a:off x="1652"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32" name="Line 484"/>
              <p:cNvSpPr>
                <a:spLocks noChangeShapeType="1"/>
              </p:cNvSpPr>
              <p:nvPr/>
            </p:nvSpPr>
            <p:spPr bwMode="auto">
              <a:xfrm>
                <a:off x="1707"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33" name="Line 485"/>
              <p:cNvSpPr>
                <a:spLocks noChangeShapeType="1"/>
              </p:cNvSpPr>
              <p:nvPr/>
            </p:nvSpPr>
            <p:spPr bwMode="auto">
              <a:xfrm>
                <a:off x="1732" y="3563"/>
                <a:ext cx="34"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34" name="Line 486"/>
              <p:cNvSpPr>
                <a:spLocks noChangeShapeType="1"/>
              </p:cNvSpPr>
              <p:nvPr/>
            </p:nvSpPr>
            <p:spPr bwMode="auto">
              <a:xfrm>
                <a:off x="1788"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35" name="Freeform 487"/>
              <p:cNvSpPr>
                <a:spLocks/>
              </p:cNvSpPr>
              <p:nvPr/>
            </p:nvSpPr>
            <p:spPr bwMode="auto">
              <a:xfrm>
                <a:off x="1813" y="3563"/>
                <a:ext cx="33" cy="1"/>
              </a:xfrm>
              <a:custGeom>
                <a:avLst/>
                <a:gdLst>
                  <a:gd name="T0" fmla="*/ 0 w 33"/>
                  <a:gd name="T1" fmla="*/ 7 w 33"/>
                  <a:gd name="T2" fmla="*/ 33 w 33"/>
                </a:gdLst>
                <a:ahLst/>
                <a:cxnLst>
                  <a:cxn ang="0">
                    <a:pos x="T0" y="0"/>
                  </a:cxn>
                  <a:cxn ang="0">
                    <a:pos x="T1" y="0"/>
                  </a:cxn>
                  <a:cxn ang="0">
                    <a:pos x="T2" y="0"/>
                  </a:cxn>
                </a:cxnLst>
                <a:rect l="0" t="0" r="r" b="b"/>
                <a:pathLst>
                  <a:path w="33">
                    <a:moveTo>
                      <a:pt x="0" y="0"/>
                    </a:moveTo>
                    <a:lnTo>
                      <a:pt x="7" y="0"/>
                    </a:lnTo>
                    <a:lnTo>
                      <a:pt x="33" y="0"/>
                    </a:lnTo>
                  </a:path>
                </a:pathLst>
              </a:custGeom>
              <a:noFill/>
              <a:ln w="174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36" name="Line 488"/>
              <p:cNvSpPr>
                <a:spLocks noChangeShapeType="1"/>
              </p:cNvSpPr>
              <p:nvPr/>
            </p:nvSpPr>
            <p:spPr bwMode="auto">
              <a:xfrm>
                <a:off x="1868"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37" name="Line 489"/>
              <p:cNvSpPr>
                <a:spLocks noChangeShapeType="1"/>
              </p:cNvSpPr>
              <p:nvPr/>
            </p:nvSpPr>
            <p:spPr bwMode="auto">
              <a:xfrm>
                <a:off x="1893" y="3563"/>
                <a:ext cx="34"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38" name="Line 490"/>
              <p:cNvSpPr>
                <a:spLocks noChangeShapeType="1"/>
              </p:cNvSpPr>
              <p:nvPr/>
            </p:nvSpPr>
            <p:spPr bwMode="auto">
              <a:xfrm>
                <a:off x="1949"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39" name="Line 491"/>
              <p:cNvSpPr>
                <a:spLocks noChangeShapeType="1"/>
              </p:cNvSpPr>
              <p:nvPr/>
            </p:nvSpPr>
            <p:spPr bwMode="auto">
              <a:xfrm>
                <a:off x="1974"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40" name="Line 492"/>
              <p:cNvSpPr>
                <a:spLocks noChangeShapeType="1"/>
              </p:cNvSpPr>
              <p:nvPr/>
            </p:nvSpPr>
            <p:spPr bwMode="auto">
              <a:xfrm>
                <a:off x="2029"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41" name="Freeform 493"/>
              <p:cNvSpPr>
                <a:spLocks/>
              </p:cNvSpPr>
              <p:nvPr/>
            </p:nvSpPr>
            <p:spPr bwMode="auto">
              <a:xfrm>
                <a:off x="2054" y="3564"/>
                <a:ext cx="34" cy="1"/>
              </a:xfrm>
              <a:custGeom>
                <a:avLst/>
                <a:gdLst>
                  <a:gd name="T0" fmla="*/ 0 w 34"/>
                  <a:gd name="T1" fmla="*/ 14 w 34"/>
                  <a:gd name="T2" fmla="*/ 34 w 34"/>
                </a:gdLst>
                <a:ahLst/>
                <a:cxnLst>
                  <a:cxn ang="0">
                    <a:pos x="T0" y="0"/>
                  </a:cxn>
                  <a:cxn ang="0">
                    <a:pos x="T1" y="0"/>
                  </a:cxn>
                  <a:cxn ang="0">
                    <a:pos x="T2" y="0"/>
                  </a:cxn>
                </a:cxnLst>
                <a:rect l="0" t="0" r="r" b="b"/>
                <a:pathLst>
                  <a:path w="34">
                    <a:moveTo>
                      <a:pt x="0" y="0"/>
                    </a:moveTo>
                    <a:lnTo>
                      <a:pt x="14" y="0"/>
                    </a:lnTo>
                    <a:lnTo>
                      <a:pt x="34" y="0"/>
                    </a:lnTo>
                  </a:path>
                </a:pathLst>
              </a:custGeom>
              <a:noFill/>
              <a:ln w="174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42" name="Line 494"/>
              <p:cNvSpPr>
                <a:spLocks noChangeShapeType="1"/>
              </p:cNvSpPr>
              <p:nvPr/>
            </p:nvSpPr>
            <p:spPr bwMode="auto">
              <a:xfrm>
                <a:off x="2110"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43" name="Line 495"/>
              <p:cNvSpPr>
                <a:spLocks noChangeShapeType="1"/>
              </p:cNvSpPr>
              <p:nvPr/>
            </p:nvSpPr>
            <p:spPr bwMode="auto">
              <a:xfrm>
                <a:off x="2135"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44" name="Freeform 496"/>
              <p:cNvSpPr>
                <a:spLocks/>
              </p:cNvSpPr>
              <p:nvPr/>
            </p:nvSpPr>
            <p:spPr bwMode="auto">
              <a:xfrm>
                <a:off x="2190" y="3563"/>
                <a:ext cx="3" cy="1"/>
              </a:xfrm>
              <a:custGeom>
                <a:avLst/>
                <a:gdLst>
                  <a:gd name="T0" fmla="*/ 0 w 3"/>
                  <a:gd name="T1" fmla="*/ 2 w 3"/>
                  <a:gd name="T2" fmla="*/ 3 w 3"/>
                </a:gdLst>
                <a:ahLst/>
                <a:cxnLst>
                  <a:cxn ang="0">
                    <a:pos x="T0" y="0"/>
                  </a:cxn>
                  <a:cxn ang="0">
                    <a:pos x="T1" y="0"/>
                  </a:cxn>
                  <a:cxn ang="0">
                    <a:pos x="T2" y="0"/>
                  </a:cxn>
                </a:cxnLst>
                <a:rect l="0" t="0" r="r" b="b"/>
                <a:pathLst>
                  <a:path w="3">
                    <a:moveTo>
                      <a:pt x="0" y="0"/>
                    </a:moveTo>
                    <a:lnTo>
                      <a:pt x="2" y="0"/>
                    </a:lnTo>
                    <a:lnTo>
                      <a:pt x="3" y="0"/>
                    </a:lnTo>
                  </a:path>
                </a:pathLst>
              </a:custGeom>
              <a:noFill/>
              <a:ln w="174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45" name="Line 497"/>
              <p:cNvSpPr>
                <a:spLocks noChangeShapeType="1"/>
              </p:cNvSpPr>
              <p:nvPr/>
            </p:nvSpPr>
            <p:spPr bwMode="auto">
              <a:xfrm>
                <a:off x="2215" y="3563"/>
                <a:ext cx="34"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46" name="Line 498"/>
              <p:cNvSpPr>
                <a:spLocks noChangeShapeType="1"/>
              </p:cNvSpPr>
              <p:nvPr/>
            </p:nvSpPr>
            <p:spPr bwMode="auto">
              <a:xfrm>
                <a:off x="2271"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47" name="Freeform 499"/>
              <p:cNvSpPr>
                <a:spLocks/>
              </p:cNvSpPr>
              <p:nvPr/>
            </p:nvSpPr>
            <p:spPr bwMode="auto">
              <a:xfrm>
                <a:off x="2296" y="3563"/>
                <a:ext cx="33" cy="1"/>
              </a:xfrm>
              <a:custGeom>
                <a:avLst/>
                <a:gdLst>
                  <a:gd name="T0" fmla="*/ 0 w 33"/>
                  <a:gd name="T1" fmla="*/ 19 w 33"/>
                  <a:gd name="T2" fmla="*/ 33 w 33"/>
                </a:gdLst>
                <a:ahLst/>
                <a:cxnLst>
                  <a:cxn ang="0">
                    <a:pos x="T0" y="0"/>
                  </a:cxn>
                  <a:cxn ang="0">
                    <a:pos x="T1" y="0"/>
                  </a:cxn>
                  <a:cxn ang="0">
                    <a:pos x="T2" y="0"/>
                  </a:cxn>
                </a:cxnLst>
                <a:rect l="0" t="0" r="r" b="b"/>
                <a:pathLst>
                  <a:path w="33">
                    <a:moveTo>
                      <a:pt x="0" y="0"/>
                    </a:moveTo>
                    <a:lnTo>
                      <a:pt x="19" y="0"/>
                    </a:lnTo>
                    <a:lnTo>
                      <a:pt x="33" y="0"/>
                    </a:lnTo>
                  </a:path>
                </a:pathLst>
              </a:custGeom>
              <a:noFill/>
              <a:ln w="174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48" name="Line 500"/>
              <p:cNvSpPr>
                <a:spLocks noChangeShapeType="1"/>
              </p:cNvSpPr>
              <p:nvPr/>
            </p:nvSpPr>
            <p:spPr bwMode="auto">
              <a:xfrm>
                <a:off x="2351"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49" name="Line 501"/>
              <p:cNvSpPr>
                <a:spLocks noChangeShapeType="1"/>
              </p:cNvSpPr>
              <p:nvPr/>
            </p:nvSpPr>
            <p:spPr bwMode="auto">
              <a:xfrm>
                <a:off x="2376" y="3563"/>
                <a:ext cx="34"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50" name="Line 502"/>
              <p:cNvSpPr>
                <a:spLocks noChangeShapeType="1"/>
              </p:cNvSpPr>
              <p:nvPr/>
            </p:nvSpPr>
            <p:spPr bwMode="auto">
              <a:xfrm>
                <a:off x="2432"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51" name="Line 503"/>
              <p:cNvSpPr>
                <a:spLocks noChangeShapeType="1"/>
              </p:cNvSpPr>
              <p:nvPr/>
            </p:nvSpPr>
            <p:spPr bwMode="auto">
              <a:xfrm>
                <a:off x="2457"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52" name="Line 504"/>
              <p:cNvSpPr>
                <a:spLocks noChangeShapeType="1"/>
              </p:cNvSpPr>
              <p:nvPr/>
            </p:nvSpPr>
            <p:spPr bwMode="auto">
              <a:xfrm>
                <a:off x="2512" y="3561"/>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53" name="Freeform 505"/>
              <p:cNvSpPr>
                <a:spLocks/>
              </p:cNvSpPr>
              <p:nvPr/>
            </p:nvSpPr>
            <p:spPr bwMode="auto">
              <a:xfrm>
                <a:off x="2537" y="3561"/>
                <a:ext cx="34" cy="1"/>
              </a:xfrm>
              <a:custGeom>
                <a:avLst/>
                <a:gdLst>
                  <a:gd name="T0" fmla="*/ 0 w 34"/>
                  <a:gd name="T1" fmla="*/ 27 w 34"/>
                  <a:gd name="T2" fmla="*/ 34 w 34"/>
                </a:gdLst>
                <a:ahLst/>
                <a:cxnLst>
                  <a:cxn ang="0">
                    <a:pos x="T0" y="0"/>
                  </a:cxn>
                  <a:cxn ang="0">
                    <a:pos x="T1" y="0"/>
                  </a:cxn>
                  <a:cxn ang="0">
                    <a:pos x="T2" y="0"/>
                  </a:cxn>
                </a:cxnLst>
                <a:rect l="0" t="0" r="r" b="b"/>
                <a:pathLst>
                  <a:path w="34">
                    <a:moveTo>
                      <a:pt x="0" y="0"/>
                    </a:moveTo>
                    <a:lnTo>
                      <a:pt x="27" y="0"/>
                    </a:lnTo>
                    <a:lnTo>
                      <a:pt x="34" y="0"/>
                    </a:lnTo>
                  </a:path>
                </a:pathLst>
              </a:custGeom>
              <a:noFill/>
              <a:ln w="1746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554" name="Line 506"/>
              <p:cNvSpPr>
                <a:spLocks noChangeShapeType="1"/>
              </p:cNvSpPr>
              <p:nvPr/>
            </p:nvSpPr>
            <p:spPr bwMode="auto">
              <a:xfrm>
                <a:off x="2593"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55" name="Line 507"/>
              <p:cNvSpPr>
                <a:spLocks noChangeShapeType="1"/>
              </p:cNvSpPr>
              <p:nvPr/>
            </p:nvSpPr>
            <p:spPr bwMode="auto">
              <a:xfrm>
                <a:off x="2618" y="3563"/>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56" name="Line 508"/>
              <p:cNvSpPr>
                <a:spLocks noChangeShapeType="1"/>
              </p:cNvSpPr>
              <p:nvPr/>
            </p:nvSpPr>
            <p:spPr bwMode="auto">
              <a:xfrm>
                <a:off x="2673"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57" name="Line 509"/>
              <p:cNvSpPr>
                <a:spLocks noChangeShapeType="1"/>
              </p:cNvSpPr>
              <p:nvPr/>
            </p:nvSpPr>
            <p:spPr bwMode="auto">
              <a:xfrm>
                <a:off x="2698" y="3563"/>
                <a:ext cx="34"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58" name="Line 510"/>
              <p:cNvSpPr>
                <a:spLocks noChangeShapeType="1"/>
              </p:cNvSpPr>
              <p:nvPr/>
            </p:nvSpPr>
            <p:spPr bwMode="auto">
              <a:xfrm>
                <a:off x="2754" y="3563"/>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59" name="Line 511"/>
              <p:cNvSpPr>
                <a:spLocks noChangeShapeType="1"/>
              </p:cNvSpPr>
              <p:nvPr/>
            </p:nvSpPr>
            <p:spPr bwMode="auto">
              <a:xfrm>
                <a:off x="2779" y="3563"/>
                <a:ext cx="32"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60" name="Line 512"/>
              <p:cNvSpPr>
                <a:spLocks noChangeShapeType="1"/>
              </p:cNvSpPr>
              <p:nvPr/>
            </p:nvSpPr>
            <p:spPr bwMode="auto">
              <a:xfrm>
                <a:off x="570" y="3552"/>
                <a:ext cx="23"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61" name="Line 513"/>
              <p:cNvSpPr>
                <a:spLocks noChangeShapeType="1"/>
              </p:cNvSpPr>
              <p:nvPr/>
            </p:nvSpPr>
            <p:spPr bwMode="auto">
              <a:xfrm flipH="1">
                <a:off x="570" y="3552"/>
                <a:ext cx="23"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62" name="Line 514"/>
              <p:cNvSpPr>
                <a:spLocks noChangeShapeType="1"/>
              </p:cNvSpPr>
              <p:nvPr/>
            </p:nvSpPr>
            <p:spPr bwMode="auto">
              <a:xfrm>
                <a:off x="693" y="3550"/>
                <a:ext cx="24"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63" name="Line 515"/>
              <p:cNvSpPr>
                <a:spLocks noChangeShapeType="1"/>
              </p:cNvSpPr>
              <p:nvPr/>
            </p:nvSpPr>
            <p:spPr bwMode="auto">
              <a:xfrm flipH="1">
                <a:off x="693" y="3550"/>
                <a:ext cx="24"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64" name="Line 516"/>
              <p:cNvSpPr>
                <a:spLocks noChangeShapeType="1"/>
              </p:cNvSpPr>
              <p:nvPr/>
            </p:nvSpPr>
            <p:spPr bwMode="auto">
              <a:xfrm>
                <a:off x="818" y="3552"/>
                <a:ext cx="22"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65" name="Line 517"/>
              <p:cNvSpPr>
                <a:spLocks noChangeShapeType="1"/>
              </p:cNvSpPr>
              <p:nvPr/>
            </p:nvSpPr>
            <p:spPr bwMode="auto">
              <a:xfrm flipH="1">
                <a:off x="818" y="3552"/>
                <a:ext cx="22"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66" name="Line 518"/>
              <p:cNvSpPr>
                <a:spLocks noChangeShapeType="1"/>
              </p:cNvSpPr>
              <p:nvPr/>
            </p:nvSpPr>
            <p:spPr bwMode="auto">
              <a:xfrm>
                <a:off x="941" y="3552"/>
                <a:ext cx="24"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67" name="Line 519"/>
              <p:cNvSpPr>
                <a:spLocks noChangeShapeType="1"/>
              </p:cNvSpPr>
              <p:nvPr/>
            </p:nvSpPr>
            <p:spPr bwMode="auto">
              <a:xfrm flipH="1">
                <a:off x="941" y="3552"/>
                <a:ext cx="24"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68" name="Line 520"/>
              <p:cNvSpPr>
                <a:spLocks noChangeShapeType="1"/>
              </p:cNvSpPr>
              <p:nvPr/>
            </p:nvSpPr>
            <p:spPr bwMode="auto">
              <a:xfrm>
                <a:off x="1065" y="3552"/>
                <a:ext cx="24"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69" name="Line 521"/>
              <p:cNvSpPr>
                <a:spLocks noChangeShapeType="1"/>
              </p:cNvSpPr>
              <p:nvPr/>
            </p:nvSpPr>
            <p:spPr bwMode="auto">
              <a:xfrm flipH="1">
                <a:off x="1065" y="3552"/>
                <a:ext cx="24"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70" name="Line 522"/>
              <p:cNvSpPr>
                <a:spLocks noChangeShapeType="1"/>
              </p:cNvSpPr>
              <p:nvPr/>
            </p:nvSpPr>
            <p:spPr bwMode="auto">
              <a:xfrm>
                <a:off x="1188" y="3552"/>
                <a:ext cx="24"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71" name="Line 523"/>
              <p:cNvSpPr>
                <a:spLocks noChangeShapeType="1"/>
              </p:cNvSpPr>
              <p:nvPr/>
            </p:nvSpPr>
            <p:spPr bwMode="auto">
              <a:xfrm flipH="1">
                <a:off x="1188" y="3552"/>
                <a:ext cx="24"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72" name="Line 524"/>
              <p:cNvSpPr>
                <a:spLocks noChangeShapeType="1"/>
              </p:cNvSpPr>
              <p:nvPr/>
            </p:nvSpPr>
            <p:spPr bwMode="auto">
              <a:xfrm>
                <a:off x="1313" y="3552"/>
                <a:ext cx="23"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73" name="Line 525"/>
              <p:cNvSpPr>
                <a:spLocks noChangeShapeType="1"/>
              </p:cNvSpPr>
              <p:nvPr/>
            </p:nvSpPr>
            <p:spPr bwMode="auto">
              <a:xfrm flipH="1">
                <a:off x="1313" y="3552"/>
                <a:ext cx="23"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74" name="Line 526"/>
              <p:cNvSpPr>
                <a:spLocks noChangeShapeType="1"/>
              </p:cNvSpPr>
              <p:nvPr/>
            </p:nvSpPr>
            <p:spPr bwMode="auto">
              <a:xfrm>
                <a:off x="1437" y="3550"/>
                <a:ext cx="23"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75" name="Line 527"/>
              <p:cNvSpPr>
                <a:spLocks noChangeShapeType="1"/>
              </p:cNvSpPr>
              <p:nvPr/>
            </p:nvSpPr>
            <p:spPr bwMode="auto">
              <a:xfrm flipH="1">
                <a:off x="1437" y="3550"/>
                <a:ext cx="23"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76" name="Line 528"/>
              <p:cNvSpPr>
                <a:spLocks noChangeShapeType="1"/>
              </p:cNvSpPr>
              <p:nvPr/>
            </p:nvSpPr>
            <p:spPr bwMode="auto">
              <a:xfrm>
                <a:off x="1560" y="3552"/>
                <a:ext cx="24"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77" name="Line 529"/>
              <p:cNvSpPr>
                <a:spLocks noChangeShapeType="1"/>
              </p:cNvSpPr>
              <p:nvPr/>
            </p:nvSpPr>
            <p:spPr bwMode="auto">
              <a:xfrm flipH="1">
                <a:off x="1560" y="3552"/>
                <a:ext cx="24"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78" name="Line 530"/>
              <p:cNvSpPr>
                <a:spLocks noChangeShapeType="1"/>
              </p:cNvSpPr>
              <p:nvPr/>
            </p:nvSpPr>
            <p:spPr bwMode="auto">
              <a:xfrm>
                <a:off x="1684" y="3550"/>
                <a:ext cx="23"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79" name="Line 531"/>
              <p:cNvSpPr>
                <a:spLocks noChangeShapeType="1"/>
              </p:cNvSpPr>
              <p:nvPr/>
            </p:nvSpPr>
            <p:spPr bwMode="auto">
              <a:xfrm flipH="1">
                <a:off x="1684" y="3550"/>
                <a:ext cx="23"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80" name="Line 532"/>
              <p:cNvSpPr>
                <a:spLocks noChangeShapeType="1"/>
              </p:cNvSpPr>
              <p:nvPr/>
            </p:nvSpPr>
            <p:spPr bwMode="auto">
              <a:xfrm>
                <a:off x="1809" y="3550"/>
                <a:ext cx="22"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81" name="Line 533"/>
              <p:cNvSpPr>
                <a:spLocks noChangeShapeType="1"/>
              </p:cNvSpPr>
              <p:nvPr/>
            </p:nvSpPr>
            <p:spPr bwMode="auto">
              <a:xfrm flipH="1">
                <a:off x="1809" y="3550"/>
                <a:ext cx="22"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82" name="Line 534"/>
              <p:cNvSpPr>
                <a:spLocks noChangeShapeType="1"/>
              </p:cNvSpPr>
              <p:nvPr/>
            </p:nvSpPr>
            <p:spPr bwMode="auto">
              <a:xfrm>
                <a:off x="1932" y="3552"/>
                <a:ext cx="24"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83" name="Line 535"/>
              <p:cNvSpPr>
                <a:spLocks noChangeShapeType="1"/>
              </p:cNvSpPr>
              <p:nvPr/>
            </p:nvSpPr>
            <p:spPr bwMode="auto">
              <a:xfrm flipH="1">
                <a:off x="1932" y="3552"/>
                <a:ext cx="24"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84" name="Line 536"/>
              <p:cNvSpPr>
                <a:spLocks noChangeShapeType="1"/>
              </p:cNvSpPr>
              <p:nvPr/>
            </p:nvSpPr>
            <p:spPr bwMode="auto">
              <a:xfrm>
                <a:off x="2056" y="3552"/>
                <a:ext cx="23"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85" name="Line 537"/>
              <p:cNvSpPr>
                <a:spLocks noChangeShapeType="1"/>
              </p:cNvSpPr>
              <p:nvPr/>
            </p:nvSpPr>
            <p:spPr bwMode="auto">
              <a:xfrm flipH="1">
                <a:off x="2056" y="3552"/>
                <a:ext cx="23"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86" name="Line 538"/>
              <p:cNvSpPr>
                <a:spLocks noChangeShapeType="1"/>
              </p:cNvSpPr>
              <p:nvPr/>
            </p:nvSpPr>
            <p:spPr bwMode="auto">
              <a:xfrm>
                <a:off x="2181" y="3552"/>
                <a:ext cx="22"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87" name="Line 539"/>
              <p:cNvSpPr>
                <a:spLocks noChangeShapeType="1"/>
              </p:cNvSpPr>
              <p:nvPr/>
            </p:nvSpPr>
            <p:spPr bwMode="auto">
              <a:xfrm flipH="1">
                <a:off x="2181" y="3552"/>
                <a:ext cx="22"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88" name="Line 540"/>
              <p:cNvSpPr>
                <a:spLocks noChangeShapeType="1"/>
              </p:cNvSpPr>
              <p:nvPr/>
            </p:nvSpPr>
            <p:spPr bwMode="auto">
              <a:xfrm>
                <a:off x="2304" y="3552"/>
                <a:ext cx="22"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89" name="Line 541"/>
              <p:cNvSpPr>
                <a:spLocks noChangeShapeType="1"/>
              </p:cNvSpPr>
              <p:nvPr/>
            </p:nvSpPr>
            <p:spPr bwMode="auto">
              <a:xfrm flipH="1">
                <a:off x="2304" y="3552"/>
                <a:ext cx="22"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90" name="Line 542"/>
              <p:cNvSpPr>
                <a:spLocks noChangeShapeType="1"/>
              </p:cNvSpPr>
              <p:nvPr/>
            </p:nvSpPr>
            <p:spPr bwMode="auto">
              <a:xfrm>
                <a:off x="2428" y="3550"/>
                <a:ext cx="23"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91" name="Line 543"/>
              <p:cNvSpPr>
                <a:spLocks noChangeShapeType="1"/>
              </p:cNvSpPr>
              <p:nvPr/>
            </p:nvSpPr>
            <p:spPr bwMode="auto">
              <a:xfrm flipH="1">
                <a:off x="2428" y="3550"/>
                <a:ext cx="23"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92" name="Line 544"/>
              <p:cNvSpPr>
                <a:spLocks noChangeShapeType="1"/>
              </p:cNvSpPr>
              <p:nvPr/>
            </p:nvSpPr>
            <p:spPr bwMode="auto">
              <a:xfrm>
                <a:off x="2551" y="3550"/>
                <a:ext cx="24"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93" name="Line 545"/>
              <p:cNvSpPr>
                <a:spLocks noChangeShapeType="1"/>
              </p:cNvSpPr>
              <p:nvPr/>
            </p:nvSpPr>
            <p:spPr bwMode="auto">
              <a:xfrm flipH="1">
                <a:off x="2551" y="3550"/>
                <a:ext cx="24" cy="24"/>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94" name="Line 546"/>
              <p:cNvSpPr>
                <a:spLocks noChangeShapeType="1"/>
              </p:cNvSpPr>
              <p:nvPr/>
            </p:nvSpPr>
            <p:spPr bwMode="auto">
              <a:xfrm>
                <a:off x="2676" y="3552"/>
                <a:ext cx="22"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95" name="Line 547"/>
              <p:cNvSpPr>
                <a:spLocks noChangeShapeType="1"/>
              </p:cNvSpPr>
              <p:nvPr/>
            </p:nvSpPr>
            <p:spPr bwMode="auto">
              <a:xfrm flipH="1">
                <a:off x="2676" y="3552"/>
                <a:ext cx="22"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96" name="Line 548"/>
              <p:cNvSpPr>
                <a:spLocks noChangeShapeType="1"/>
              </p:cNvSpPr>
              <p:nvPr/>
            </p:nvSpPr>
            <p:spPr bwMode="auto">
              <a:xfrm>
                <a:off x="2800" y="3552"/>
                <a:ext cx="23"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97" name="Line 549"/>
              <p:cNvSpPr>
                <a:spLocks noChangeShapeType="1"/>
              </p:cNvSpPr>
              <p:nvPr/>
            </p:nvSpPr>
            <p:spPr bwMode="auto">
              <a:xfrm flipH="1">
                <a:off x="2800" y="3552"/>
                <a:ext cx="23" cy="23"/>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598" name="Freeform 550"/>
              <p:cNvSpPr>
                <a:spLocks/>
              </p:cNvSpPr>
              <p:nvPr/>
            </p:nvSpPr>
            <p:spPr bwMode="auto">
              <a:xfrm>
                <a:off x="1555" y="3704"/>
                <a:ext cx="37" cy="57"/>
              </a:xfrm>
              <a:custGeom>
                <a:avLst/>
                <a:gdLst>
                  <a:gd name="T0" fmla="*/ 0 w 37"/>
                  <a:gd name="T1" fmla="*/ 57 h 57"/>
                  <a:gd name="T2" fmla="*/ 0 w 37"/>
                  <a:gd name="T3" fmla="*/ 0 h 57"/>
                  <a:gd name="T4" fmla="*/ 37 w 37"/>
                  <a:gd name="T5" fmla="*/ 0 h 57"/>
                  <a:gd name="T6" fmla="*/ 37 w 37"/>
                  <a:gd name="T7" fmla="*/ 7 h 57"/>
                  <a:gd name="T8" fmla="*/ 7 w 37"/>
                  <a:gd name="T9" fmla="*/ 7 h 57"/>
                  <a:gd name="T10" fmla="*/ 7 w 37"/>
                  <a:gd name="T11" fmla="*/ 25 h 57"/>
                  <a:gd name="T12" fmla="*/ 32 w 37"/>
                  <a:gd name="T13" fmla="*/ 25 h 57"/>
                  <a:gd name="T14" fmla="*/ 32 w 37"/>
                  <a:gd name="T15" fmla="*/ 32 h 57"/>
                  <a:gd name="T16" fmla="*/ 7 w 37"/>
                  <a:gd name="T17" fmla="*/ 32 h 57"/>
                  <a:gd name="T18" fmla="*/ 7 w 37"/>
                  <a:gd name="T19" fmla="*/ 57 h 57"/>
                  <a:gd name="T20" fmla="*/ 0 w 37"/>
                  <a:gd name="T2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7">
                    <a:moveTo>
                      <a:pt x="0" y="57"/>
                    </a:moveTo>
                    <a:lnTo>
                      <a:pt x="0" y="0"/>
                    </a:lnTo>
                    <a:lnTo>
                      <a:pt x="37" y="0"/>
                    </a:lnTo>
                    <a:lnTo>
                      <a:pt x="37" y="7"/>
                    </a:lnTo>
                    <a:lnTo>
                      <a:pt x="7" y="7"/>
                    </a:lnTo>
                    <a:lnTo>
                      <a:pt x="7" y="25"/>
                    </a:lnTo>
                    <a:lnTo>
                      <a:pt x="32" y="25"/>
                    </a:lnTo>
                    <a:lnTo>
                      <a:pt x="32" y="32"/>
                    </a:lnTo>
                    <a:lnTo>
                      <a:pt x="7" y="32"/>
                    </a:lnTo>
                    <a:lnTo>
                      <a:pt x="7" y="57"/>
                    </a:lnTo>
                    <a:lnTo>
                      <a:pt x="0" y="57"/>
                    </a:lnTo>
                    <a:close/>
                  </a:path>
                </a:pathLst>
              </a:custGeom>
              <a:solidFill>
                <a:srgbClr val="000000"/>
              </a:solidFill>
              <a:ln w="0">
                <a:solidFill>
                  <a:srgbClr val="000000"/>
                </a:solidFill>
                <a:prstDash val="solid"/>
                <a:round/>
                <a:headEnd/>
                <a:tailEnd/>
              </a:ln>
            </p:spPr>
            <p:txBody>
              <a:bodyPr/>
              <a:lstStyle/>
              <a:p>
                <a:endParaRPr lang="en-US"/>
              </a:p>
            </p:txBody>
          </p:sp>
          <p:sp>
            <p:nvSpPr>
              <p:cNvPr id="386599" name="Freeform 551"/>
              <p:cNvSpPr>
                <a:spLocks/>
              </p:cNvSpPr>
              <p:nvPr/>
            </p:nvSpPr>
            <p:spPr bwMode="auto">
              <a:xfrm>
                <a:off x="1602" y="3719"/>
                <a:ext cx="21" cy="42"/>
              </a:xfrm>
              <a:custGeom>
                <a:avLst/>
                <a:gdLst>
                  <a:gd name="T0" fmla="*/ 0 w 21"/>
                  <a:gd name="T1" fmla="*/ 42 h 42"/>
                  <a:gd name="T2" fmla="*/ 0 w 21"/>
                  <a:gd name="T3" fmla="*/ 0 h 42"/>
                  <a:gd name="T4" fmla="*/ 6 w 21"/>
                  <a:gd name="T5" fmla="*/ 0 h 42"/>
                  <a:gd name="T6" fmla="*/ 6 w 21"/>
                  <a:gd name="T7" fmla="*/ 7 h 42"/>
                  <a:gd name="T8" fmla="*/ 8 w 21"/>
                  <a:gd name="T9" fmla="*/ 3 h 42"/>
                  <a:gd name="T10" fmla="*/ 10 w 21"/>
                  <a:gd name="T11" fmla="*/ 2 h 42"/>
                  <a:gd name="T12" fmla="*/ 11 w 21"/>
                  <a:gd name="T13" fmla="*/ 0 h 42"/>
                  <a:gd name="T14" fmla="*/ 14 w 21"/>
                  <a:gd name="T15" fmla="*/ 0 h 42"/>
                  <a:gd name="T16" fmla="*/ 17 w 21"/>
                  <a:gd name="T17" fmla="*/ 0 h 42"/>
                  <a:gd name="T18" fmla="*/ 21 w 21"/>
                  <a:gd name="T19" fmla="*/ 2 h 42"/>
                  <a:gd name="T20" fmla="*/ 18 w 21"/>
                  <a:gd name="T21" fmla="*/ 9 h 42"/>
                  <a:gd name="T22" fmla="*/ 15 w 21"/>
                  <a:gd name="T23" fmla="*/ 7 h 42"/>
                  <a:gd name="T24" fmla="*/ 14 w 21"/>
                  <a:gd name="T25" fmla="*/ 7 h 42"/>
                  <a:gd name="T26" fmla="*/ 11 w 21"/>
                  <a:gd name="T27" fmla="*/ 7 h 42"/>
                  <a:gd name="T28" fmla="*/ 10 w 21"/>
                  <a:gd name="T29" fmla="*/ 9 h 42"/>
                  <a:gd name="T30" fmla="*/ 8 w 21"/>
                  <a:gd name="T31" fmla="*/ 10 h 42"/>
                  <a:gd name="T32" fmla="*/ 8 w 21"/>
                  <a:gd name="T33" fmla="*/ 12 h 42"/>
                  <a:gd name="T34" fmla="*/ 7 w 21"/>
                  <a:gd name="T35" fmla="*/ 16 h 42"/>
                  <a:gd name="T36" fmla="*/ 7 w 21"/>
                  <a:gd name="T37" fmla="*/ 20 h 42"/>
                  <a:gd name="T38" fmla="*/ 7 w 21"/>
                  <a:gd name="T39" fmla="*/ 42 h 42"/>
                  <a:gd name="T40" fmla="*/ 0 w 21"/>
                  <a:gd name="T4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42">
                    <a:moveTo>
                      <a:pt x="0" y="42"/>
                    </a:moveTo>
                    <a:lnTo>
                      <a:pt x="0" y="0"/>
                    </a:lnTo>
                    <a:lnTo>
                      <a:pt x="6" y="0"/>
                    </a:lnTo>
                    <a:lnTo>
                      <a:pt x="6" y="7"/>
                    </a:lnTo>
                    <a:lnTo>
                      <a:pt x="8" y="3"/>
                    </a:lnTo>
                    <a:lnTo>
                      <a:pt x="10" y="2"/>
                    </a:lnTo>
                    <a:lnTo>
                      <a:pt x="11" y="0"/>
                    </a:lnTo>
                    <a:lnTo>
                      <a:pt x="14" y="0"/>
                    </a:lnTo>
                    <a:lnTo>
                      <a:pt x="17" y="0"/>
                    </a:lnTo>
                    <a:lnTo>
                      <a:pt x="21" y="2"/>
                    </a:lnTo>
                    <a:lnTo>
                      <a:pt x="18" y="9"/>
                    </a:lnTo>
                    <a:lnTo>
                      <a:pt x="15" y="7"/>
                    </a:lnTo>
                    <a:lnTo>
                      <a:pt x="14" y="7"/>
                    </a:lnTo>
                    <a:lnTo>
                      <a:pt x="11" y="7"/>
                    </a:lnTo>
                    <a:lnTo>
                      <a:pt x="10" y="9"/>
                    </a:lnTo>
                    <a:lnTo>
                      <a:pt x="8" y="10"/>
                    </a:lnTo>
                    <a:lnTo>
                      <a:pt x="8" y="12"/>
                    </a:lnTo>
                    <a:lnTo>
                      <a:pt x="7" y="16"/>
                    </a:lnTo>
                    <a:lnTo>
                      <a:pt x="7" y="20"/>
                    </a:lnTo>
                    <a:lnTo>
                      <a:pt x="7" y="42"/>
                    </a:lnTo>
                    <a:lnTo>
                      <a:pt x="0" y="42"/>
                    </a:lnTo>
                    <a:close/>
                  </a:path>
                </a:pathLst>
              </a:custGeom>
              <a:solidFill>
                <a:srgbClr val="000000"/>
              </a:solidFill>
              <a:ln w="0">
                <a:solidFill>
                  <a:srgbClr val="000000"/>
                </a:solidFill>
                <a:prstDash val="solid"/>
                <a:round/>
                <a:headEnd/>
                <a:tailEnd/>
              </a:ln>
            </p:spPr>
            <p:txBody>
              <a:bodyPr/>
              <a:lstStyle/>
              <a:p>
                <a:endParaRPr lang="en-US"/>
              </a:p>
            </p:txBody>
          </p:sp>
          <p:sp>
            <p:nvSpPr>
              <p:cNvPr id="386600" name="Freeform 552"/>
              <p:cNvSpPr>
                <a:spLocks noEditPoints="1"/>
              </p:cNvSpPr>
              <p:nvPr/>
            </p:nvSpPr>
            <p:spPr bwMode="auto">
              <a:xfrm>
                <a:off x="1624" y="3719"/>
                <a:ext cx="38" cy="42"/>
              </a:xfrm>
              <a:custGeom>
                <a:avLst/>
                <a:gdLst>
                  <a:gd name="T0" fmla="*/ 24 w 38"/>
                  <a:gd name="T1" fmla="*/ 39 h 42"/>
                  <a:gd name="T2" fmla="*/ 17 w 38"/>
                  <a:gd name="T3" fmla="*/ 42 h 42"/>
                  <a:gd name="T4" fmla="*/ 10 w 38"/>
                  <a:gd name="T5" fmla="*/ 42 h 42"/>
                  <a:gd name="T6" fmla="*/ 4 w 38"/>
                  <a:gd name="T7" fmla="*/ 39 h 42"/>
                  <a:gd name="T8" fmla="*/ 0 w 38"/>
                  <a:gd name="T9" fmla="*/ 31 h 42"/>
                  <a:gd name="T10" fmla="*/ 2 w 38"/>
                  <a:gd name="T11" fmla="*/ 25 h 42"/>
                  <a:gd name="T12" fmla="*/ 6 w 38"/>
                  <a:gd name="T13" fmla="*/ 21 h 42"/>
                  <a:gd name="T14" fmla="*/ 10 w 38"/>
                  <a:gd name="T15" fmla="*/ 18 h 42"/>
                  <a:gd name="T16" fmla="*/ 15 w 38"/>
                  <a:gd name="T17" fmla="*/ 18 h 42"/>
                  <a:gd name="T18" fmla="*/ 27 w 38"/>
                  <a:gd name="T19" fmla="*/ 16 h 42"/>
                  <a:gd name="T20" fmla="*/ 27 w 38"/>
                  <a:gd name="T21" fmla="*/ 14 h 42"/>
                  <a:gd name="T22" fmla="*/ 25 w 38"/>
                  <a:gd name="T23" fmla="*/ 9 h 42"/>
                  <a:gd name="T24" fmla="*/ 18 w 38"/>
                  <a:gd name="T25" fmla="*/ 7 h 42"/>
                  <a:gd name="T26" fmla="*/ 11 w 38"/>
                  <a:gd name="T27" fmla="*/ 9 h 42"/>
                  <a:gd name="T28" fmla="*/ 9 w 38"/>
                  <a:gd name="T29" fmla="*/ 13 h 42"/>
                  <a:gd name="T30" fmla="*/ 3 w 38"/>
                  <a:gd name="T31" fmla="*/ 9 h 42"/>
                  <a:gd name="T32" fmla="*/ 7 w 38"/>
                  <a:gd name="T33" fmla="*/ 3 h 42"/>
                  <a:gd name="T34" fmla="*/ 14 w 38"/>
                  <a:gd name="T35" fmla="*/ 0 h 42"/>
                  <a:gd name="T36" fmla="*/ 24 w 38"/>
                  <a:gd name="T37" fmla="*/ 0 h 42"/>
                  <a:gd name="T38" fmla="*/ 31 w 38"/>
                  <a:gd name="T39" fmla="*/ 3 h 42"/>
                  <a:gd name="T40" fmla="*/ 34 w 38"/>
                  <a:gd name="T41" fmla="*/ 7 h 42"/>
                  <a:gd name="T42" fmla="*/ 35 w 38"/>
                  <a:gd name="T43" fmla="*/ 12 h 42"/>
                  <a:gd name="T44" fmla="*/ 35 w 38"/>
                  <a:gd name="T45" fmla="*/ 24 h 42"/>
                  <a:gd name="T46" fmla="*/ 35 w 38"/>
                  <a:gd name="T47" fmla="*/ 34 h 42"/>
                  <a:gd name="T48" fmla="*/ 36 w 38"/>
                  <a:gd name="T49" fmla="*/ 39 h 42"/>
                  <a:gd name="T50" fmla="*/ 29 w 38"/>
                  <a:gd name="T51" fmla="*/ 42 h 42"/>
                  <a:gd name="T52" fmla="*/ 28 w 38"/>
                  <a:gd name="T53" fmla="*/ 37 h 42"/>
                  <a:gd name="T54" fmla="*/ 22 w 38"/>
                  <a:gd name="T55" fmla="*/ 24 h 42"/>
                  <a:gd name="T56" fmla="*/ 14 w 38"/>
                  <a:gd name="T57" fmla="*/ 25 h 42"/>
                  <a:gd name="T58" fmla="*/ 10 w 38"/>
                  <a:gd name="T59" fmla="*/ 27 h 42"/>
                  <a:gd name="T60" fmla="*/ 9 w 38"/>
                  <a:gd name="T61" fmla="*/ 30 h 42"/>
                  <a:gd name="T62" fmla="*/ 9 w 38"/>
                  <a:gd name="T63" fmla="*/ 32 h 42"/>
                  <a:gd name="T64" fmla="*/ 13 w 38"/>
                  <a:gd name="T65" fmla="*/ 35 h 42"/>
                  <a:gd name="T66" fmla="*/ 18 w 38"/>
                  <a:gd name="T67" fmla="*/ 35 h 42"/>
                  <a:gd name="T68" fmla="*/ 24 w 38"/>
                  <a:gd name="T69" fmla="*/ 32 h 42"/>
                  <a:gd name="T70" fmla="*/ 27 w 38"/>
                  <a:gd name="T71" fmla="*/ 28 h 42"/>
                  <a:gd name="T72" fmla="*/ 27 w 38"/>
                  <a:gd name="T73"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 h="42">
                    <a:moveTo>
                      <a:pt x="28" y="37"/>
                    </a:moveTo>
                    <a:lnTo>
                      <a:pt x="24" y="39"/>
                    </a:lnTo>
                    <a:lnTo>
                      <a:pt x="21" y="41"/>
                    </a:lnTo>
                    <a:lnTo>
                      <a:pt x="17" y="42"/>
                    </a:lnTo>
                    <a:lnTo>
                      <a:pt x="14" y="42"/>
                    </a:lnTo>
                    <a:lnTo>
                      <a:pt x="10" y="42"/>
                    </a:lnTo>
                    <a:lnTo>
                      <a:pt x="7" y="41"/>
                    </a:lnTo>
                    <a:lnTo>
                      <a:pt x="4" y="39"/>
                    </a:lnTo>
                    <a:lnTo>
                      <a:pt x="2" y="35"/>
                    </a:lnTo>
                    <a:lnTo>
                      <a:pt x="0" y="31"/>
                    </a:lnTo>
                    <a:lnTo>
                      <a:pt x="2" y="28"/>
                    </a:lnTo>
                    <a:lnTo>
                      <a:pt x="2" y="25"/>
                    </a:lnTo>
                    <a:lnTo>
                      <a:pt x="3" y="23"/>
                    </a:lnTo>
                    <a:lnTo>
                      <a:pt x="6" y="21"/>
                    </a:lnTo>
                    <a:lnTo>
                      <a:pt x="7" y="20"/>
                    </a:lnTo>
                    <a:lnTo>
                      <a:pt x="10" y="18"/>
                    </a:lnTo>
                    <a:lnTo>
                      <a:pt x="13" y="18"/>
                    </a:lnTo>
                    <a:lnTo>
                      <a:pt x="15" y="18"/>
                    </a:lnTo>
                    <a:lnTo>
                      <a:pt x="22" y="17"/>
                    </a:lnTo>
                    <a:lnTo>
                      <a:pt x="27" y="16"/>
                    </a:lnTo>
                    <a:lnTo>
                      <a:pt x="27" y="14"/>
                    </a:lnTo>
                    <a:lnTo>
                      <a:pt x="27" y="14"/>
                    </a:lnTo>
                    <a:lnTo>
                      <a:pt x="27" y="12"/>
                    </a:lnTo>
                    <a:lnTo>
                      <a:pt x="25" y="9"/>
                    </a:lnTo>
                    <a:lnTo>
                      <a:pt x="22" y="7"/>
                    </a:lnTo>
                    <a:lnTo>
                      <a:pt x="18" y="7"/>
                    </a:lnTo>
                    <a:lnTo>
                      <a:pt x="14" y="7"/>
                    </a:lnTo>
                    <a:lnTo>
                      <a:pt x="11" y="9"/>
                    </a:lnTo>
                    <a:lnTo>
                      <a:pt x="10" y="10"/>
                    </a:lnTo>
                    <a:lnTo>
                      <a:pt x="9" y="13"/>
                    </a:lnTo>
                    <a:lnTo>
                      <a:pt x="2" y="13"/>
                    </a:lnTo>
                    <a:lnTo>
                      <a:pt x="3" y="9"/>
                    </a:lnTo>
                    <a:lnTo>
                      <a:pt x="4" y="6"/>
                    </a:lnTo>
                    <a:lnTo>
                      <a:pt x="7" y="3"/>
                    </a:lnTo>
                    <a:lnTo>
                      <a:pt x="10" y="2"/>
                    </a:lnTo>
                    <a:lnTo>
                      <a:pt x="14" y="0"/>
                    </a:lnTo>
                    <a:lnTo>
                      <a:pt x="20" y="0"/>
                    </a:lnTo>
                    <a:lnTo>
                      <a:pt x="24" y="0"/>
                    </a:lnTo>
                    <a:lnTo>
                      <a:pt x="28" y="2"/>
                    </a:lnTo>
                    <a:lnTo>
                      <a:pt x="31" y="3"/>
                    </a:lnTo>
                    <a:lnTo>
                      <a:pt x="32" y="5"/>
                    </a:lnTo>
                    <a:lnTo>
                      <a:pt x="34" y="7"/>
                    </a:lnTo>
                    <a:lnTo>
                      <a:pt x="35" y="9"/>
                    </a:lnTo>
                    <a:lnTo>
                      <a:pt x="35" y="12"/>
                    </a:lnTo>
                    <a:lnTo>
                      <a:pt x="35" y="16"/>
                    </a:lnTo>
                    <a:lnTo>
                      <a:pt x="35" y="24"/>
                    </a:lnTo>
                    <a:lnTo>
                      <a:pt x="35" y="30"/>
                    </a:lnTo>
                    <a:lnTo>
                      <a:pt x="35" y="34"/>
                    </a:lnTo>
                    <a:lnTo>
                      <a:pt x="35" y="37"/>
                    </a:lnTo>
                    <a:lnTo>
                      <a:pt x="36" y="39"/>
                    </a:lnTo>
                    <a:lnTo>
                      <a:pt x="38" y="42"/>
                    </a:lnTo>
                    <a:lnTo>
                      <a:pt x="29" y="42"/>
                    </a:lnTo>
                    <a:lnTo>
                      <a:pt x="28" y="39"/>
                    </a:lnTo>
                    <a:lnTo>
                      <a:pt x="28" y="37"/>
                    </a:lnTo>
                    <a:close/>
                    <a:moveTo>
                      <a:pt x="27" y="23"/>
                    </a:moveTo>
                    <a:lnTo>
                      <a:pt x="22" y="24"/>
                    </a:lnTo>
                    <a:lnTo>
                      <a:pt x="17" y="24"/>
                    </a:lnTo>
                    <a:lnTo>
                      <a:pt x="14" y="25"/>
                    </a:lnTo>
                    <a:lnTo>
                      <a:pt x="11" y="25"/>
                    </a:lnTo>
                    <a:lnTo>
                      <a:pt x="10" y="27"/>
                    </a:lnTo>
                    <a:lnTo>
                      <a:pt x="9" y="28"/>
                    </a:lnTo>
                    <a:lnTo>
                      <a:pt x="9" y="30"/>
                    </a:lnTo>
                    <a:lnTo>
                      <a:pt x="9" y="31"/>
                    </a:lnTo>
                    <a:lnTo>
                      <a:pt x="9" y="32"/>
                    </a:lnTo>
                    <a:lnTo>
                      <a:pt x="10" y="34"/>
                    </a:lnTo>
                    <a:lnTo>
                      <a:pt x="13" y="35"/>
                    </a:lnTo>
                    <a:lnTo>
                      <a:pt x="15" y="37"/>
                    </a:lnTo>
                    <a:lnTo>
                      <a:pt x="18" y="35"/>
                    </a:lnTo>
                    <a:lnTo>
                      <a:pt x="21" y="34"/>
                    </a:lnTo>
                    <a:lnTo>
                      <a:pt x="24" y="32"/>
                    </a:lnTo>
                    <a:lnTo>
                      <a:pt x="25" y="30"/>
                    </a:lnTo>
                    <a:lnTo>
                      <a:pt x="27" y="28"/>
                    </a:lnTo>
                    <a:lnTo>
                      <a:pt x="27" y="24"/>
                    </a:lnTo>
                    <a:lnTo>
                      <a:pt x="27" y="23"/>
                    </a:lnTo>
                    <a:close/>
                  </a:path>
                </a:pathLst>
              </a:custGeom>
              <a:solidFill>
                <a:srgbClr val="000000"/>
              </a:solidFill>
              <a:ln w="0">
                <a:solidFill>
                  <a:srgbClr val="000000"/>
                </a:solidFill>
                <a:prstDash val="solid"/>
                <a:round/>
                <a:headEnd/>
                <a:tailEnd/>
              </a:ln>
            </p:spPr>
            <p:txBody>
              <a:bodyPr/>
              <a:lstStyle/>
              <a:p>
                <a:endParaRPr lang="en-US"/>
              </a:p>
            </p:txBody>
          </p:sp>
          <p:sp>
            <p:nvSpPr>
              <p:cNvPr id="386601" name="Freeform 553"/>
              <p:cNvSpPr>
                <a:spLocks/>
              </p:cNvSpPr>
              <p:nvPr/>
            </p:nvSpPr>
            <p:spPr bwMode="auto">
              <a:xfrm>
                <a:off x="1669" y="3719"/>
                <a:ext cx="57" cy="42"/>
              </a:xfrm>
              <a:custGeom>
                <a:avLst/>
                <a:gdLst>
                  <a:gd name="T0" fmla="*/ 0 w 57"/>
                  <a:gd name="T1" fmla="*/ 42 h 42"/>
                  <a:gd name="T2" fmla="*/ 0 w 57"/>
                  <a:gd name="T3" fmla="*/ 0 h 42"/>
                  <a:gd name="T4" fmla="*/ 8 w 57"/>
                  <a:gd name="T5" fmla="*/ 0 h 42"/>
                  <a:gd name="T6" fmla="*/ 8 w 57"/>
                  <a:gd name="T7" fmla="*/ 7 h 42"/>
                  <a:gd name="T8" fmla="*/ 9 w 57"/>
                  <a:gd name="T9" fmla="*/ 5 h 42"/>
                  <a:gd name="T10" fmla="*/ 12 w 57"/>
                  <a:gd name="T11" fmla="*/ 2 h 42"/>
                  <a:gd name="T12" fmla="*/ 16 w 57"/>
                  <a:gd name="T13" fmla="*/ 0 h 42"/>
                  <a:gd name="T14" fmla="*/ 19 w 57"/>
                  <a:gd name="T15" fmla="*/ 0 h 42"/>
                  <a:gd name="T16" fmla="*/ 23 w 57"/>
                  <a:gd name="T17" fmla="*/ 0 h 42"/>
                  <a:gd name="T18" fmla="*/ 27 w 57"/>
                  <a:gd name="T19" fmla="*/ 2 h 42"/>
                  <a:gd name="T20" fmla="*/ 29 w 57"/>
                  <a:gd name="T21" fmla="*/ 5 h 42"/>
                  <a:gd name="T22" fmla="*/ 30 w 57"/>
                  <a:gd name="T23" fmla="*/ 7 h 42"/>
                  <a:gd name="T24" fmla="*/ 34 w 57"/>
                  <a:gd name="T25" fmla="*/ 3 h 42"/>
                  <a:gd name="T26" fmla="*/ 38 w 57"/>
                  <a:gd name="T27" fmla="*/ 2 h 42"/>
                  <a:gd name="T28" fmla="*/ 44 w 57"/>
                  <a:gd name="T29" fmla="*/ 0 h 42"/>
                  <a:gd name="T30" fmla="*/ 47 w 57"/>
                  <a:gd name="T31" fmla="*/ 0 h 42"/>
                  <a:gd name="T32" fmla="*/ 51 w 57"/>
                  <a:gd name="T33" fmla="*/ 2 h 42"/>
                  <a:gd name="T34" fmla="*/ 52 w 57"/>
                  <a:gd name="T35" fmla="*/ 3 h 42"/>
                  <a:gd name="T36" fmla="*/ 55 w 57"/>
                  <a:gd name="T37" fmla="*/ 6 h 42"/>
                  <a:gd name="T38" fmla="*/ 55 w 57"/>
                  <a:gd name="T39" fmla="*/ 10 h 42"/>
                  <a:gd name="T40" fmla="*/ 57 w 57"/>
                  <a:gd name="T41" fmla="*/ 14 h 42"/>
                  <a:gd name="T42" fmla="*/ 57 w 57"/>
                  <a:gd name="T43" fmla="*/ 42 h 42"/>
                  <a:gd name="T44" fmla="*/ 48 w 57"/>
                  <a:gd name="T45" fmla="*/ 42 h 42"/>
                  <a:gd name="T46" fmla="*/ 48 w 57"/>
                  <a:gd name="T47" fmla="*/ 17 h 42"/>
                  <a:gd name="T48" fmla="*/ 48 w 57"/>
                  <a:gd name="T49" fmla="*/ 13 h 42"/>
                  <a:gd name="T50" fmla="*/ 48 w 57"/>
                  <a:gd name="T51" fmla="*/ 10 h 42"/>
                  <a:gd name="T52" fmla="*/ 47 w 57"/>
                  <a:gd name="T53" fmla="*/ 9 h 42"/>
                  <a:gd name="T54" fmla="*/ 45 w 57"/>
                  <a:gd name="T55" fmla="*/ 7 h 42"/>
                  <a:gd name="T56" fmla="*/ 44 w 57"/>
                  <a:gd name="T57" fmla="*/ 7 h 42"/>
                  <a:gd name="T58" fmla="*/ 41 w 57"/>
                  <a:gd name="T59" fmla="*/ 7 h 42"/>
                  <a:gd name="T60" fmla="*/ 38 w 57"/>
                  <a:gd name="T61" fmla="*/ 7 h 42"/>
                  <a:gd name="T62" fmla="*/ 34 w 57"/>
                  <a:gd name="T63" fmla="*/ 10 h 42"/>
                  <a:gd name="T64" fmla="*/ 33 w 57"/>
                  <a:gd name="T65" fmla="*/ 12 h 42"/>
                  <a:gd name="T66" fmla="*/ 32 w 57"/>
                  <a:gd name="T67" fmla="*/ 14 h 42"/>
                  <a:gd name="T68" fmla="*/ 32 w 57"/>
                  <a:gd name="T69" fmla="*/ 18 h 42"/>
                  <a:gd name="T70" fmla="*/ 32 w 57"/>
                  <a:gd name="T71" fmla="*/ 42 h 42"/>
                  <a:gd name="T72" fmla="*/ 25 w 57"/>
                  <a:gd name="T73" fmla="*/ 42 h 42"/>
                  <a:gd name="T74" fmla="*/ 25 w 57"/>
                  <a:gd name="T75" fmla="*/ 16 h 42"/>
                  <a:gd name="T76" fmla="*/ 25 w 57"/>
                  <a:gd name="T77" fmla="*/ 12 h 42"/>
                  <a:gd name="T78" fmla="*/ 23 w 57"/>
                  <a:gd name="T79" fmla="*/ 9 h 42"/>
                  <a:gd name="T80" fmla="*/ 20 w 57"/>
                  <a:gd name="T81" fmla="*/ 7 h 42"/>
                  <a:gd name="T82" fmla="*/ 18 w 57"/>
                  <a:gd name="T83" fmla="*/ 7 h 42"/>
                  <a:gd name="T84" fmla="*/ 15 w 57"/>
                  <a:gd name="T85" fmla="*/ 7 h 42"/>
                  <a:gd name="T86" fmla="*/ 12 w 57"/>
                  <a:gd name="T87" fmla="*/ 9 h 42"/>
                  <a:gd name="T88" fmla="*/ 11 w 57"/>
                  <a:gd name="T89" fmla="*/ 10 h 42"/>
                  <a:gd name="T90" fmla="*/ 9 w 57"/>
                  <a:gd name="T91" fmla="*/ 13 h 42"/>
                  <a:gd name="T92" fmla="*/ 8 w 57"/>
                  <a:gd name="T93" fmla="*/ 16 h 42"/>
                  <a:gd name="T94" fmla="*/ 8 w 57"/>
                  <a:gd name="T95" fmla="*/ 21 h 42"/>
                  <a:gd name="T96" fmla="*/ 8 w 57"/>
                  <a:gd name="T97" fmla="*/ 42 h 42"/>
                  <a:gd name="T98" fmla="*/ 0 w 57"/>
                  <a:gd name="T9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42">
                    <a:moveTo>
                      <a:pt x="0" y="42"/>
                    </a:moveTo>
                    <a:lnTo>
                      <a:pt x="0" y="0"/>
                    </a:lnTo>
                    <a:lnTo>
                      <a:pt x="8" y="0"/>
                    </a:lnTo>
                    <a:lnTo>
                      <a:pt x="8" y="7"/>
                    </a:lnTo>
                    <a:lnTo>
                      <a:pt x="9" y="5"/>
                    </a:lnTo>
                    <a:lnTo>
                      <a:pt x="12" y="2"/>
                    </a:lnTo>
                    <a:lnTo>
                      <a:pt x="16" y="0"/>
                    </a:lnTo>
                    <a:lnTo>
                      <a:pt x="19" y="0"/>
                    </a:lnTo>
                    <a:lnTo>
                      <a:pt x="23" y="0"/>
                    </a:lnTo>
                    <a:lnTo>
                      <a:pt x="27" y="2"/>
                    </a:lnTo>
                    <a:lnTo>
                      <a:pt x="29" y="5"/>
                    </a:lnTo>
                    <a:lnTo>
                      <a:pt x="30" y="7"/>
                    </a:lnTo>
                    <a:lnTo>
                      <a:pt x="34" y="3"/>
                    </a:lnTo>
                    <a:lnTo>
                      <a:pt x="38" y="2"/>
                    </a:lnTo>
                    <a:lnTo>
                      <a:pt x="44" y="0"/>
                    </a:lnTo>
                    <a:lnTo>
                      <a:pt x="47" y="0"/>
                    </a:lnTo>
                    <a:lnTo>
                      <a:pt x="51" y="2"/>
                    </a:lnTo>
                    <a:lnTo>
                      <a:pt x="52" y="3"/>
                    </a:lnTo>
                    <a:lnTo>
                      <a:pt x="55" y="6"/>
                    </a:lnTo>
                    <a:lnTo>
                      <a:pt x="55" y="10"/>
                    </a:lnTo>
                    <a:lnTo>
                      <a:pt x="57" y="14"/>
                    </a:lnTo>
                    <a:lnTo>
                      <a:pt x="57" y="42"/>
                    </a:lnTo>
                    <a:lnTo>
                      <a:pt x="48" y="42"/>
                    </a:lnTo>
                    <a:lnTo>
                      <a:pt x="48" y="17"/>
                    </a:lnTo>
                    <a:lnTo>
                      <a:pt x="48" y="13"/>
                    </a:lnTo>
                    <a:lnTo>
                      <a:pt x="48" y="10"/>
                    </a:lnTo>
                    <a:lnTo>
                      <a:pt x="47" y="9"/>
                    </a:lnTo>
                    <a:lnTo>
                      <a:pt x="45" y="7"/>
                    </a:lnTo>
                    <a:lnTo>
                      <a:pt x="44" y="7"/>
                    </a:lnTo>
                    <a:lnTo>
                      <a:pt x="41" y="7"/>
                    </a:lnTo>
                    <a:lnTo>
                      <a:pt x="38" y="7"/>
                    </a:lnTo>
                    <a:lnTo>
                      <a:pt x="34" y="10"/>
                    </a:lnTo>
                    <a:lnTo>
                      <a:pt x="33" y="12"/>
                    </a:lnTo>
                    <a:lnTo>
                      <a:pt x="32" y="14"/>
                    </a:lnTo>
                    <a:lnTo>
                      <a:pt x="32" y="18"/>
                    </a:lnTo>
                    <a:lnTo>
                      <a:pt x="32" y="42"/>
                    </a:lnTo>
                    <a:lnTo>
                      <a:pt x="25" y="42"/>
                    </a:lnTo>
                    <a:lnTo>
                      <a:pt x="25" y="16"/>
                    </a:lnTo>
                    <a:lnTo>
                      <a:pt x="25" y="12"/>
                    </a:lnTo>
                    <a:lnTo>
                      <a:pt x="23" y="9"/>
                    </a:lnTo>
                    <a:lnTo>
                      <a:pt x="20" y="7"/>
                    </a:lnTo>
                    <a:lnTo>
                      <a:pt x="18" y="7"/>
                    </a:lnTo>
                    <a:lnTo>
                      <a:pt x="15" y="7"/>
                    </a:lnTo>
                    <a:lnTo>
                      <a:pt x="12" y="9"/>
                    </a:lnTo>
                    <a:lnTo>
                      <a:pt x="11" y="10"/>
                    </a:lnTo>
                    <a:lnTo>
                      <a:pt x="9" y="13"/>
                    </a:lnTo>
                    <a:lnTo>
                      <a:pt x="8" y="16"/>
                    </a:lnTo>
                    <a:lnTo>
                      <a:pt x="8" y="21"/>
                    </a:lnTo>
                    <a:lnTo>
                      <a:pt x="8" y="42"/>
                    </a:lnTo>
                    <a:lnTo>
                      <a:pt x="0" y="42"/>
                    </a:lnTo>
                    <a:close/>
                  </a:path>
                </a:pathLst>
              </a:custGeom>
              <a:solidFill>
                <a:srgbClr val="000000"/>
              </a:solidFill>
              <a:ln w="0">
                <a:solidFill>
                  <a:srgbClr val="000000"/>
                </a:solidFill>
                <a:prstDash val="solid"/>
                <a:round/>
                <a:headEnd/>
                <a:tailEnd/>
              </a:ln>
            </p:spPr>
            <p:txBody>
              <a:bodyPr/>
              <a:lstStyle/>
              <a:p>
                <a:endParaRPr lang="en-US"/>
              </a:p>
            </p:txBody>
          </p:sp>
          <p:sp>
            <p:nvSpPr>
              <p:cNvPr id="386602" name="Freeform 554"/>
              <p:cNvSpPr>
                <a:spLocks noEditPoints="1"/>
              </p:cNvSpPr>
              <p:nvPr/>
            </p:nvSpPr>
            <p:spPr bwMode="auto">
              <a:xfrm>
                <a:off x="1734" y="3719"/>
                <a:ext cx="36" cy="42"/>
              </a:xfrm>
              <a:custGeom>
                <a:avLst/>
                <a:gdLst>
                  <a:gd name="T0" fmla="*/ 29 w 36"/>
                  <a:gd name="T1" fmla="*/ 30 h 42"/>
                  <a:gd name="T2" fmla="*/ 36 w 36"/>
                  <a:gd name="T3" fmla="*/ 30 h 42"/>
                  <a:gd name="T4" fmla="*/ 35 w 36"/>
                  <a:gd name="T5" fmla="*/ 35 h 42"/>
                  <a:gd name="T6" fmla="*/ 30 w 36"/>
                  <a:gd name="T7" fmla="*/ 39 h 42"/>
                  <a:gd name="T8" fmla="*/ 26 w 36"/>
                  <a:gd name="T9" fmla="*/ 41 h 42"/>
                  <a:gd name="T10" fmla="*/ 23 w 36"/>
                  <a:gd name="T11" fmla="*/ 42 h 42"/>
                  <a:gd name="T12" fmla="*/ 18 w 36"/>
                  <a:gd name="T13" fmla="*/ 42 h 42"/>
                  <a:gd name="T14" fmla="*/ 12 w 36"/>
                  <a:gd name="T15" fmla="*/ 42 h 42"/>
                  <a:gd name="T16" fmla="*/ 8 w 36"/>
                  <a:gd name="T17" fmla="*/ 41 h 42"/>
                  <a:gd name="T18" fmla="*/ 4 w 36"/>
                  <a:gd name="T19" fmla="*/ 37 h 42"/>
                  <a:gd name="T20" fmla="*/ 1 w 36"/>
                  <a:gd name="T21" fmla="*/ 32 h 42"/>
                  <a:gd name="T22" fmla="*/ 0 w 36"/>
                  <a:gd name="T23" fmla="*/ 28 h 42"/>
                  <a:gd name="T24" fmla="*/ 0 w 36"/>
                  <a:gd name="T25" fmla="*/ 21 h 42"/>
                  <a:gd name="T26" fmla="*/ 0 w 36"/>
                  <a:gd name="T27" fmla="*/ 16 h 42"/>
                  <a:gd name="T28" fmla="*/ 1 w 36"/>
                  <a:gd name="T29" fmla="*/ 10 h 42"/>
                  <a:gd name="T30" fmla="*/ 4 w 36"/>
                  <a:gd name="T31" fmla="*/ 6 h 42"/>
                  <a:gd name="T32" fmla="*/ 8 w 36"/>
                  <a:gd name="T33" fmla="*/ 3 h 42"/>
                  <a:gd name="T34" fmla="*/ 12 w 36"/>
                  <a:gd name="T35" fmla="*/ 0 h 42"/>
                  <a:gd name="T36" fmla="*/ 18 w 36"/>
                  <a:gd name="T37" fmla="*/ 0 h 42"/>
                  <a:gd name="T38" fmla="*/ 23 w 36"/>
                  <a:gd name="T39" fmla="*/ 0 h 42"/>
                  <a:gd name="T40" fmla="*/ 28 w 36"/>
                  <a:gd name="T41" fmla="*/ 3 h 42"/>
                  <a:gd name="T42" fmla="*/ 32 w 36"/>
                  <a:gd name="T43" fmla="*/ 6 h 42"/>
                  <a:gd name="T44" fmla="*/ 35 w 36"/>
                  <a:gd name="T45" fmla="*/ 10 h 42"/>
                  <a:gd name="T46" fmla="*/ 36 w 36"/>
                  <a:gd name="T47" fmla="*/ 16 h 42"/>
                  <a:gd name="T48" fmla="*/ 36 w 36"/>
                  <a:gd name="T49" fmla="*/ 21 h 42"/>
                  <a:gd name="T50" fmla="*/ 36 w 36"/>
                  <a:gd name="T51" fmla="*/ 21 h 42"/>
                  <a:gd name="T52" fmla="*/ 36 w 36"/>
                  <a:gd name="T53" fmla="*/ 23 h 42"/>
                  <a:gd name="T54" fmla="*/ 7 w 36"/>
                  <a:gd name="T55" fmla="*/ 23 h 42"/>
                  <a:gd name="T56" fmla="*/ 7 w 36"/>
                  <a:gd name="T57" fmla="*/ 27 h 42"/>
                  <a:gd name="T58" fmla="*/ 8 w 36"/>
                  <a:gd name="T59" fmla="*/ 30 h 42"/>
                  <a:gd name="T60" fmla="*/ 11 w 36"/>
                  <a:gd name="T61" fmla="*/ 32 h 42"/>
                  <a:gd name="T62" fmla="*/ 14 w 36"/>
                  <a:gd name="T63" fmla="*/ 35 h 42"/>
                  <a:gd name="T64" fmla="*/ 19 w 36"/>
                  <a:gd name="T65" fmla="*/ 37 h 42"/>
                  <a:gd name="T66" fmla="*/ 22 w 36"/>
                  <a:gd name="T67" fmla="*/ 35 h 42"/>
                  <a:gd name="T68" fmla="*/ 25 w 36"/>
                  <a:gd name="T69" fmla="*/ 34 h 42"/>
                  <a:gd name="T70" fmla="*/ 28 w 36"/>
                  <a:gd name="T71" fmla="*/ 32 h 42"/>
                  <a:gd name="T72" fmla="*/ 29 w 36"/>
                  <a:gd name="T73" fmla="*/ 30 h 42"/>
                  <a:gd name="T74" fmla="*/ 7 w 36"/>
                  <a:gd name="T75" fmla="*/ 17 h 42"/>
                  <a:gd name="T76" fmla="*/ 29 w 36"/>
                  <a:gd name="T77" fmla="*/ 17 h 42"/>
                  <a:gd name="T78" fmla="*/ 29 w 36"/>
                  <a:gd name="T79" fmla="*/ 13 h 42"/>
                  <a:gd name="T80" fmla="*/ 26 w 36"/>
                  <a:gd name="T81" fmla="*/ 10 h 42"/>
                  <a:gd name="T82" fmla="*/ 23 w 36"/>
                  <a:gd name="T83" fmla="*/ 7 h 42"/>
                  <a:gd name="T84" fmla="*/ 18 w 36"/>
                  <a:gd name="T85" fmla="*/ 7 h 42"/>
                  <a:gd name="T86" fmla="*/ 14 w 36"/>
                  <a:gd name="T87" fmla="*/ 7 h 42"/>
                  <a:gd name="T88" fmla="*/ 10 w 36"/>
                  <a:gd name="T89" fmla="*/ 9 h 42"/>
                  <a:gd name="T90" fmla="*/ 8 w 36"/>
                  <a:gd name="T91" fmla="*/ 13 h 42"/>
                  <a:gd name="T92" fmla="*/ 7 w 36"/>
                  <a:gd name="T93"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 h="42">
                    <a:moveTo>
                      <a:pt x="29" y="30"/>
                    </a:moveTo>
                    <a:lnTo>
                      <a:pt x="36" y="30"/>
                    </a:lnTo>
                    <a:lnTo>
                      <a:pt x="35" y="35"/>
                    </a:lnTo>
                    <a:lnTo>
                      <a:pt x="30" y="39"/>
                    </a:lnTo>
                    <a:lnTo>
                      <a:pt x="26" y="41"/>
                    </a:lnTo>
                    <a:lnTo>
                      <a:pt x="23" y="42"/>
                    </a:lnTo>
                    <a:lnTo>
                      <a:pt x="18" y="42"/>
                    </a:lnTo>
                    <a:lnTo>
                      <a:pt x="12" y="42"/>
                    </a:lnTo>
                    <a:lnTo>
                      <a:pt x="8" y="41"/>
                    </a:lnTo>
                    <a:lnTo>
                      <a:pt x="4" y="37"/>
                    </a:lnTo>
                    <a:lnTo>
                      <a:pt x="1" y="32"/>
                    </a:lnTo>
                    <a:lnTo>
                      <a:pt x="0" y="28"/>
                    </a:lnTo>
                    <a:lnTo>
                      <a:pt x="0" y="21"/>
                    </a:lnTo>
                    <a:lnTo>
                      <a:pt x="0" y="16"/>
                    </a:lnTo>
                    <a:lnTo>
                      <a:pt x="1" y="10"/>
                    </a:lnTo>
                    <a:lnTo>
                      <a:pt x="4" y="6"/>
                    </a:lnTo>
                    <a:lnTo>
                      <a:pt x="8" y="3"/>
                    </a:lnTo>
                    <a:lnTo>
                      <a:pt x="12" y="0"/>
                    </a:lnTo>
                    <a:lnTo>
                      <a:pt x="18" y="0"/>
                    </a:lnTo>
                    <a:lnTo>
                      <a:pt x="23" y="0"/>
                    </a:lnTo>
                    <a:lnTo>
                      <a:pt x="28" y="3"/>
                    </a:lnTo>
                    <a:lnTo>
                      <a:pt x="32" y="6"/>
                    </a:lnTo>
                    <a:lnTo>
                      <a:pt x="35" y="10"/>
                    </a:lnTo>
                    <a:lnTo>
                      <a:pt x="36" y="16"/>
                    </a:lnTo>
                    <a:lnTo>
                      <a:pt x="36" y="21"/>
                    </a:lnTo>
                    <a:lnTo>
                      <a:pt x="36" y="21"/>
                    </a:lnTo>
                    <a:lnTo>
                      <a:pt x="36" y="23"/>
                    </a:lnTo>
                    <a:lnTo>
                      <a:pt x="7" y="23"/>
                    </a:lnTo>
                    <a:lnTo>
                      <a:pt x="7" y="27"/>
                    </a:lnTo>
                    <a:lnTo>
                      <a:pt x="8" y="30"/>
                    </a:lnTo>
                    <a:lnTo>
                      <a:pt x="11" y="32"/>
                    </a:lnTo>
                    <a:lnTo>
                      <a:pt x="14" y="35"/>
                    </a:lnTo>
                    <a:lnTo>
                      <a:pt x="19" y="37"/>
                    </a:lnTo>
                    <a:lnTo>
                      <a:pt x="22" y="35"/>
                    </a:lnTo>
                    <a:lnTo>
                      <a:pt x="25" y="34"/>
                    </a:lnTo>
                    <a:lnTo>
                      <a:pt x="28" y="32"/>
                    </a:lnTo>
                    <a:lnTo>
                      <a:pt x="29" y="30"/>
                    </a:lnTo>
                    <a:close/>
                    <a:moveTo>
                      <a:pt x="7" y="17"/>
                    </a:moveTo>
                    <a:lnTo>
                      <a:pt x="29" y="17"/>
                    </a:lnTo>
                    <a:lnTo>
                      <a:pt x="29" y="13"/>
                    </a:lnTo>
                    <a:lnTo>
                      <a:pt x="26" y="10"/>
                    </a:lnTo>
                    <a:lnTo>
                      <a:pt x="23" y="7"/>
                    </a:lnTo>
                    <a:lnTo>
                      <a:pt x="18" y="7"/>
                    </a:lnTo>
                    <a:lnTo>
                      <a:pt x="14" y="7"/>
                    </a:lnTo>
                    <a:lnTo>
                      <a:pt x="10" y="9"/>
                    </a:lnTo>
                    <a:lnTo>
                      <a:pt x="8" y="13"/>
                    </a:lnTo>
                    <a:lnTo>
                      <a:pt x="7" y="17"/>
                    </a:lnTo>
                    <a:close/>
                  </a:path>
                </a:pathLst>
              </a:custGeom>
              <a:solidFill>
                <a:srgbClr val="000000"/>
              </a:solidFill>
              <a:ln w="0">
                <a:solidFill>
                  <a:srgbClr val="000000"/>
                </a:solidFill>
                <a:prstDash val="solid"/>
                <a:round/>
                <a:headEnd/>
                <a:tailEnd/>
              </a:ln>
            </p:spPr>
            <p:txBody>
              <a:bodyPr/>
              <a:lstStyle/>
              <a:p>
                <a:endParaRPr lang="en-US"/>
              </a:p>
            </p:txBody>
          </p:sp>
          <p:sp>
            <p:nvSpPr>
              <p:cNvPr id="386603" name="Freeform 555"/>
              <p:cNvSpPr>
                <a:spLocks/>
              </p:cNvSpPr>
              <p:nvPr/>
            </p:nvSpPr>
            <p:spPr bwMode="auto">
              <a:xfrm>
                <a:off x="1802" y="3704"/>
                <a:ext cx="43" cy="57"/>
              </a:xfrm>
              <a:custGeom>
                <a:avLst/>
                <a:gdLst>
                  <a:gd name="T0" fmla="*/ 0 w 43"/>
                  <a:gd name="T1" fmla="*/ 57 h 57"/>
                  <a:gd name="T2" fmla="*/ 0 w 43"/>
                  <a:gd name="T3" fmla="*/ 0 h 57"/>
                  <a:gd name="T4" fmla="*/ 8 w 43"/>
                  <a:gd name="T5" fmla="*/ 0 h 57"/>
                  <a:gd name="T6" fmla="*/ 36 w 43"/>
                  <a:gd name="T7" fmla="*/ 45 h 57"/>
                  <a:gd name="T8" fmla="*/ 36 w 43"/>
                  <a:gd name="T9" fmla="*/ 0 h 57"/>
                  <a:gd name="T10" fmla="*/ 43 w 43"/>
                  <a:gd name="T11" fmla="*/ 0 h 57"/>
                  <a:gd name="T12" fmla="*/ 43 w 43"/>
                  <a:gd name="T13" fmla="*/ 57 h 57"/>
                  <a:gd name="T14" fmla="*/ 35 w 43"/>
                  <a:gd name="T15" fmla="*/ 57 h 57"/>
                  <a:gd name="T16" fmla="*/ 7 w 43"/>
                  <a:gd name="T17" fmla="*/ 14 h 57"/>
                  <a:gd name="T18" fmla="*/ 7 w 43"/>
                  <a:gd name="T19" fmla="*/ 57 h 57"/>
                  <a:gd name="T20" fmla="*/ 0 w 43"/>
                  <a:gd name="T2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57">
                    <a:moveTo>
                      <a:pt x="0" y="57"/>
                    </a:moveTo>
                    <a:lnTo>
                      <a:pt x="0" y="0"/>
                    </a:lnTo>
                    <a:lnTo>
                      <a:pt x="8" y="0"/>
                    </a:lnTo>
                    <a:lnTo>
                      <a:pt x="36" y="45"/>
                    </a:lnTo>
                    <a:lnTo>
                      <a:pt x="36" y="0"/>
                    </a:lnTo>
                    <a:lnTo>
                      <a:pt x="43" y="0"/>
                    </a:lnTo>
                    <a:lnTo>
                      <a:pt x="43" y="57"/>
                    </a:lnTo>
                    <a:lnTo>
                      <a:pt x="35" y="57"/>
                    </a:lnTo>
                    <a:lnTo>
                      <a:pt x="7" y="14"/>
                    </a:lnTo>
                    <a:lnTo>
                      <a:pt x="7" y="57"/>
                    </a:lnTo>
                    <a:lnTo>
                      <a:pt x="0" y="57"/>
                    </a:lnTo>
                    <a:close/>
                  </a:path>
                </a:pathLst>
              </a:custGeom>
              <a:solidFill>
                <a:srgbClr val="000000"/>
              </a:solidFill>
              <a:ln w="0">
                <a:solidFill>
                  <a:srgbClr val="000000"/>
                </a:solidFill>
                <a:prstDash val="solid"/>
                <a:round/>
                <a:headEnd/>
                <a:tailEnd/>
              </a:ln>
            </p:spPr>
            <p:txBody>
              <a:bodyPr/>
              <a:lstStyle/>
              <a:p>
                <a:endParaRPr lang="en-US"/>
              </a:p>
            </p:txBody>
          </p:sp>
          <p:sp>
            <p:nvSpPr>
              <p:cNvPr id="386604" name="Freeform 556"/>
              <p:cNvSpPr>
                <a:spLocks/>
              </p:cNvSpPr>
              <p:nvPr/>
            </p:nvSpPr>
            <p:spPr bwMode="auto">
              <a:xfrm>
                <a:off x="1857" y="3719"/>
                <a:ext cx="32" cy="42"/>
              </a:xfrm>
              <a:custGeom>
                <a:avLst/>
                <a:gdLst>
                  <a:gd name="T0" fmla="*/ 24 w 32"/>
                  <a:gd name="T1" fmla="*/ 42 h 42"/>
                  <a:gd name="T2" fmla="*/ 24 w 32"/>
                  <a:gd name="T3" fmla="*/ 35 h 42"/>
                  <a:gd name="T4" fmla="*/ 21 w 32"/>
                  <a:gd name="T5" fmla="*/ 39 h 42"/>
                  <a:gd name="T6" fmla="*/ 17 w 32"/>
                  <a:gd name="T7" fmla="*/ 42 h 42"/>
                  <a:gd name="T8" fmla="*/ 13 w 32"/>
                  <a:gd name="T9" fmla="*/ 42 h 42"/>
                  <a:gd name="T10" fmla="*/ 10 w 32"/>
                  <a:gd name="T11" fmla="*/ 42 h 42"/>
                  <a:gd name="T12" fmla="*/ 7 w 32"/>
                  <a:gd name="T13" fmla="*/ 41 h 42"/>
                  <a:gd name="T14" fmla="*/ 5 w 32"/>
                  <a:gd name="T15" fmla="*/ 39 h 42"/>
                  <a:gd name="T16" fmla="*/ 2 w 32"/>
                  <a:gd name="T17" fmla="*/ 38 h 42"/>
                  <a:gd name="T18" fmla="*/ 2 w 32"/>
                  <a:gd name="T19" fmla="*/ 35 h 42"/>
                  <a:gd name="T20" fmla="*/ 0 w 32"/>
                  <a:gd name="T21" fmla="*/ 32 h 42"/>
                  <a:gd name="T22" fmla="*/ 0 w 32"/>
                  <a:gd name="T23" fmla="*/ 30 h 42"/>
                  <a:gd name="T24" fmla="*/ 0 w 32"/>
                  <a:gd name="T25" fmla="*/ 27 h 42"/>
                  <a:gd name="T26" fmla="*/ 0 w 32"/>
                  <a:gd name="T27" fmla="*/ 0 h 42"/>
                  <a:gd name="T28" fmla="*/ 7 w 32"/>
                  <a:gd name="T29" fmla="*/ 0 h 42"/>
                  <a:gd name="T30" fmla="*/ 7 w 32"/>
                  <a:gd name="T31" fmla="*/ 23 h 42"/>
                  <a:gd name="T32" fmla="*/ 7 w 32"/>
                  <a:gd name="T33" fmla="*/ 28 h 42"/>
                  <a:gd name="T34" fmla="*/ 7 w 32"/>
                  <a:gd name="T35" fmla="*/ 30 h 42"/>
                  <a:gd name="T36" fmla="*/ 9 w 32"/>
                  <a:gd name="T37" fmla="*/ 32 h 42"/>
                  <a:gd name="T38" fmla="*/ 10 w 32"/>
                  <a:gd name="T39" fmla="*/ 34 h 42"/>
                  <a:gd name="T40" fmla="*/ 13 w 32"/>
                  <a:gd name="T41" fmla="*/ 35 h 42"/>
                  <a:gd name="T42" fmla="*/ 14 w 32"/>
                  <a:gd name="T43" fmla="*/ 37 h 42"/>
                  <a:gd name="T44" fmla="*/ 17 w 32"/>
                  <a:gd name="T45" fmla="*/ 35 h 42"/>
                  <a:gd name="T46" fmla="*/ 20 w 32"/>
                  <a:gd name="T47" fmla="*/ 34 h 42"/>
                  <a:gd name="T48" fmla="*/ 23 w 32"/>
                  <a:gd name="T49" fmla="*/ 32 h 42"/>
                  <a:gd name="T50" fmla="*/ 24 w 32"/>
                  <a:gd name="T51" fmla="*/ 30 h 42"/>
                  <a:gd name="T52" fmla="*/ 24 w 32"/>
                  <a:gd name="T53" fmla="*/ 27 h 42"/>
                  <a:gd name="T54" fmla="*/ 24 w 32"/>
                  <a:gd name="T55" fmla="*/ 23 h 42"/>
                  <a:gd name="T56" fmla="*/ 24 w 32"/>
                  <a:gd name="T57" fmla="*/ 0 h 42"/>
                  <a:gd name="T58" fmla="*/ 32 w 32"/>
                  <a:gd name="T59" fmla="*/ 0 h 42"/>
                  <a:gd name="T60" fmla="*/ 32 w 32"/>
                  <a:gd name="T61" fmla="*/ 42 h 42"/>
                  <a:gd name="T62" fmla="*/ 24 w 32"/>
                  <a:gd name="T6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42">
                    <a:moveTo>
                      <a:pt x="24" y="42"/>
                    </a:moveTo>
                    <a:lnTo>
                      <a:pt x="24" y="35"/>
                    </a:lnTo>
                    <a:lnTo>
                      <a:pt x="21" y="39"/>
                    </a:lnTo>
                    <a:lnTo>
                      <a:pt x="17" y="42"/>
                    </a:lnTo>
                    <a:lnTo>
                      <a:pt x="13" y="42"/>
                    </a:lnTo>
                    <a:lnTo>
                      <a:pt x="10" y="42"/>
                    </a:lnTo>
                    <a:lnTo>
                      <a:pt x="7" y="41"/>
                    </a:lnTo>
                    <a:lnTo>
                      <a:pt x="5" y="39"/>
                    </a:lnTo>
                    <a:lnTo>
                      <a:pt x="2" y="38"/>
                    </a:lnTo>
                    <a:lnTo>
                      <a:pt x="2" y="35"/>
                    </a:lnTo>
                    <a:lnTo>
                      <a:pt x="0" y="32"/>
                    </a:lnTo>
                    <a:lnTo>
                      <a:pt x="0" y="30"/>
                    </a:lnTo>
                    <a:lnTo>
                      <a:pt x="0" y="27"/>
                    </a:lnTo>
                    <a:lnTo>
                      <a:pt x="0" y="0"/>
                    </a:lnTo>
                    <a:lnTo>
                      <a:pt x="7" y="0"/>
                    </a:lnTo>
                    <a:lnTo>
                      <a:pt x="7" y="23"/>
                    </a:lnTo>
                    <a:lnTo>
                      <a:pt x="7" y="28"/>
                    </a:lnTo>
                    <a:lnTo>
                      <a:pt x="7" y="30"/>
                    </a:lnTo>
                    <a:lnTo>
                      <a:pt x="9" y="32"/>
                    </a:lnTo>
                    <a:lnTo>
                      <a:pt x="10" y="34"/>
                    </a:lnTo>
                    <a:lnTo>
                      <a:pt x="13" y="35"/>
                    </a:lnTo>
                    <a:lnTo>
                      <a:pt x="14" y="37"/>
                    </a:lnTo>
                    <a:lnTo>
                      <a:pt x="17" y="35"/>
                    </a:lnTo>
                    <a:lnTo>
                      <a:pt x="20" y="34"/>
                    </a:lnTo>
                    <a:lnTo>
                      <a:pt x="23" y="32"/>
                    </a:lnTo>
                    <a:lnTo>
                      <a:pt x="24" y="30"/>
                    </a:lnTo>
                    <a:lnTo>
                      <a:pt x="24" y="27"/>
                    </a:lnTo>
                    <a:lnTo>
                      <a:pt x="24" y="23"/>
                    </a:lnTo>
                    <a:lnTo>
                      <a:pt x="24" y="0"/>
                    </a:lnTo>
                    <a:lnTo>
                      <a:pt x="32" y="0"/>
                    </a:lnTo>
                    <a:lnTo>
                      <a:pt x="32" y="42"/>
                    </a:lnTo>
                    <a:lnTo>
                      <a:pt x="24" y="42"/>
                    </a:lnTo>
                    <a:close/>
                  </a:path>
                </a:pathLst>
              </a:custGeom>
              <a:solidFill>
                <a:srgbClr val="000000"/>
              </a:solidFill>
              <a:ln w="0">
                <a:solidFill>
                  <a:srgbClr val="000000"/>
                </a:solidFill>
                <a:prstDash val="solid"/>
                <a:round/>
                <a:headEnd/>
                <a:tailEnd/>
              </a:ln>
            </p:spPr>
            <p:txBody>
              <a:bodyPr/>
              <a:lstStyle/>
              <a:p>
                <a:endParaRPr lang="en-US"/>
              </a:p>
            </p:txBody>
          </p:sp>
          <p:sp>
            <p:nvSpPr>
              <p:cNvPr id="386605" name="Freeform 557"/>
              <p:cNvSpPr>
                <a:spLocks/>
              </p:cNvSpPr>
              <p:nvPr/>
            </p:nvSpPr>
            <p:spPr bwMode="auto">
              <a:xfrm>
                <a:off x="1899" y="3719"/>
                <a:ext cx="55" cy="42"/>
              </a:xfrm>
              <a:custGeom>
                <a:avLst/>
                <a:gdLst>
                  <a:gd name="T0" fmla="*/ 0 w 55"/>
                  <a:gd name="T1" fmla="*/ 42 h 42"/>
                  <a:gd name="T2" fmla="*/ 0 w 55"/>
                  <a:gd name="T3" fmla="*/ 0 h 42"/>
                  <a:gd name="T4" fmla="*/ 7 w 55"/>
                  <a:gd name="T5" fmla="*/ 0 h 42"/>
                  <a:gd name="T6" fmla="*/ 7 w 55"/>
                  <a:gd name="T7" fmla="*/ 7 h 42"/>
                  <a:gd name="T8" fmla="*/ 10 w 55"/>
                  <a:gd name="T9" fmla="*/ 5 h 42"/>
                  <a:gd name="T10" fmla="*/ 12 w 55"/>
                  <a:gd name="T11" fmla="*/ 2 h 42"/>
                  <a:gd name="T12" fmla="*/ 15 w 55"/>
                  <a:gd name="T13" fmla="*/ 0 h 42"/>
                  <a:gd name="T14" fmla="*/ 19 w 55"/>
                  <a:gd name="T15" fmla="*/ 0 h 42"/>
                  <a:gd name="T16" fmla="*/ 24 w 55"/>
                  <a:gd name="T17" fmla="*/ 0 h 42"/>
                  <a:gd name="T18" fmla="*/ 26 w 55"/>
                  <a:gd name="T19" fmla="*/ 2 h 42"/>
                  <a:gd name="T20" fmla="*/ 29 w 55"/>
                  <a:gd name="T21" fmla="*/ 5 h 42"/>
                  <a:gd name="T22" fmla="*/ 31 w 55"/>
                  <a:gd name="T23" fmla="*/ 7 h 42"/>
                  <a:gd name="T24" fmla="*/ 35 w 55"/>
                  <a:gd name="T25" fmla="*/ 3 h 42"/>
                  <a:gd name="T26" fmla="*/ 39 w 55"/>
                  <a:gd name="T27" fmla="*/ 2 h 42"/>
                  <a:gd name="T28" fmla="*/ 43 w 55"/>
                  <a:gd name="T29" fmla="*/ 0 h 42"/>
                  <a:gd name="T30" fmla="*/ 47 w 55"/>
                  <a:gd name="T31" fmla="*/ 0 h 42"/>
                  <a:gd name="T32" fmla="*/ 50 w 55"/>
                  <a:gd name="T33" fmla="*/ 2 h 42"/>
                  <a:gd name="T34" fmla="*/ 53 w 55"/>
                  <a:gd name="T35" fmla="*/ 3 h 42"/>
                  <a:gd name="T36" fmla="*/ 54 w 55"/>
                  <a:gd name="T37" fmla="*/ 6 h 42"/>
                  <a:gd name="T38" fmla="*/ 55 w 55"/>
                  <a:gd name="T39" fmla="*/ 10 h 42"/>
                  <a:gd name="T40" fmla="*/ 55 w 55"/>
                  <a:gd name="T41" fmla="*/ 14 h 42"/>
                  <a:gd name="T42" fmla="*/ 55 w 55"/>
                  <a:gd name="T43" fmla="*/ 42 h 42"/>
                  <a:gd name="T44" fmla="*/ 49 w 55"/>
                  <a:gd name="T45" fmla="*/ 42 h 42"/>
                  <a:gd name="T46" fmla="*/ 49 w 55"/>
                  <a:gd name="T47" fmla="*/ 17 h 42"/>
                  <a:gd name="T48" fmla="*/ 49 w 55"/>
                  <a:gd name="T49" fmla="*/ 13 h 42"/>
                  <a:gd name="T50" fmla="*/ 49 w 55"/>
                  <a:gd name="T51" fmla="*/ 10 h 42"/>
                  <a:gd name="T52" fmla="*/ 47 w 55"/>
                  <a:gd name="T53" fmla="*/ 9 h 42"/>
                  <a:gd name="T54" fmla="*/ 46 w 55"/>
                  <a:gd name="T55" fmla="*/ 7 h 42"/>
                  <a:gd name="T56" fmla="*/ 44 w 55"/>
                  <a:gd name="T57" fmla="*/ 7 h 42"/>
                  <a:gd name="T58" fmla="*/ 42 w 55"/>
                  <a:gd name="T59" fmla="*/ 7 h 42"/>
                  <a:gd name="T60" fmla="*/ 37 w 55"/>
                  <a:gd name="T61" fmla="*/ 7 h 42"/>
                  <a:gd name="T62" fmla="*/ 35 w 55"/>
                  <a:gd name="T63" fmla="*/ 10 h 42"/>
                  <a:gd name="T64" fmla="*/ 33 w 55"/>
                  <a:gd name="T65" fmla="*/ 12 h 42"/>
                  <a:gd name="T66" fmla="*/ 32 w 55"/>
                  <a:gd name="T67" fmla="*/ 14 h 42"/>
                  <a:gd name="T68" fmla="*/ 32 w 55"/>
                  <a:gd name="T69" fmla="*/ 18 h 42"/>
                  <a:gd name="T70" fmla="*/ 32 w 55"/>
                  <a:gd name="T71" fmla="*/ 42 h 42"/>
                  <a:gd name="T72" fmla="*/ 25 w 55"/>
                  <a:gd name="T73" fmla="*/ 42 h 42"/>
                  <a:gd name="T74" fmla="*/ 25 w 55"/>
                  <a:gd name="T75" fmla="*/ 16 h 42"/>
                  <a:gd name="T76" fmla="*/ 24 w 55"/>
                  <a:gd name="T77" fmla="*/ 12 h 42"/>
                  <a:gd name="T78" fmla="*/ 22 w 55"/>
                  <a:gd name="T79" fmla="*/ 9 h 42"/>
                  <a:gd name="T80" fmla="*/ 21 w 55"/>
                  <a:gd name="T81" fmla="*/ 7 h 42"/>
                  <a:gd name="T82" fmla="*/ 18 w 55"/>
                  <a:gd name="T83" fmla="*/ 7 h 42"/>
                  <a:gd name="T84" fmla="*/ 15 w 55"/>
                  <a:gd name="T85" fmla="*/ 7 h 42"/>
                  <a:gd name="T86" fmla="*/ 12 w 55"/>
                  <a:gd name="T87" fmla="*/ 9 h 42"/>
                  <a:gd name="T88" fmla="*/ 10 w 55"/>
                  <a:gd name="T89" fmla="*/ 10 h 42"/>
                  <a:gd name="T90" fmla="*/ 8 w 55"/>
                  <a:gd name="T91" fmla="*/ 13 h 42"/>
                  <a:gd name="T92" fmla="*/ 8 w 55"/>
                  <a:gd name="T93" fmla="*/ 16 h 42"/>
                  <a:gd name="T94" fmla="*/ 7 w 55"/>
                  <a:gd name="T95" fmla="*/ 21 h 42"/>
                  <a:gd name="T96" fmla="*/ 7 w 55"/>
                  <a:gd name="T97" fmla="*/ 42 h 42"/>
                  <a:gd name="T98" fmla="*/ 0 w 55"/>
                  <a:gd name="T9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5" h="42">
                    <a:moveTo>
                      <a:pt x="0" y="42"/>
                    </a:moveTo>
                    <a:lnTo>
                      <a:pt x="0" y="0"/>
                    </a:lnTo>
                    <a:lnTo>
                      <a:pt x="7" y="0"/>
                    </a:lnTo>
                    <a:lnTo>
                      <a:pt x="7" y="7"/>
                    </a:lnTo>
                    <a:lnTo>
                      <a:pt x="10" y="5"/>
                    </a:lnTo>
                    <a:lnTo>
                      <a:pt x="12" y="2"/>
                    </a:lnTo>
                    <a:lnTo>
                      <a:pt x="15" y="0"/>
                    </a:lnTo>
                    <a:lnTo>
                      <a:pt x="19" y="0"/>
                    </a:lnTo>
                    <a:lnTo>
                      <a:pt x="24" y="0"/>
                    </a:lnTo>
                    <a:lnTo>
                      <a:pt x="26" y="2"/>
                    </a:lnTo>
                    <a:lnTo>
                      <a:pt x="29" y="5"/>
                    </a:lnTo>
                    <a:lnTo>
                      <a:pt x="31" y="7"/>
                    </a:lnTo>
                    <a:lnTo>
                      <a:pt x="35" y="3"/>
                    </a:lnTo>
                    <a:lnTo>
                      <a:pt x="39" y="2"/>
                    </a:lnTo>
                    <a:lnTo>
                      <a:pt x="43" y="0"/>
                    </a:lnTo>
                    <a:lnTo>
                      <a:pt x="47" y="0"/>
                    </a:lnTo>
                    <a:lnTo>
                      <a:pt x="50" y="2"/>
                    </a:lnTo>
                    <a:lnTo>
                      <a:pt x="53" y="3"/>
                    </a:lnTo>
                    <a:lnTo>
                      <a:pt x="54" y="6"/>
                    </a:lnTo>
                    <a:lnTo>
                      <a:pt x="55" y="10"/>
                    </a:lnTo>
                    <a:lnTo>
                      <a:pt x="55" y="14"/>
                    </a:lnTo>
                    <a:lnTo>
                      <a:pt x="55" y="42"/>
                    </a:lnTo>
                    <a:lnTo>
                      <a:pt x="49" y="42"/>
                    </a:lnTo>
                    <a:lnTo>
                      <a:pt x="49" y="17"/>
                    </a:lnTo>
                    <a:lnTo>
                      <a:pt x="49" y="13"/>
                    </a:lnTo>
                    <a:lnTo>
                      <a:pt x="49" y="10"/>
                    </a:lnTo>
                    <a:lnTo>
                      <a:pt x="47" y="9"/>
                    </a:lnTo>
                    <a:lnTo>
                      <a:pt x="46" y="7"/>
                    </a:lnTo>
                    <a:lnTo>
                      <a:pt x="44" y="7"/>
                    </a:lnTo>
                    <a:lnTo>
                      <a:pt x="42" y="7"/>
                    </a:lnTo>
                    <a:lnTo>
                      <a:pt x="37" y="7"/>
                    </a:lnTo>
                    <a:lnTo>
                      <a:pt x="35" y="10"/>
                    </a:lnTo>
                    <a:lnTo>
                      <a:pt x="33" y="12"/>
                    </a:lnTo>
                    <a:lnTo>
                      <a:pt x="32" y="14"/>
                    </a:lnTo>
                    <a:lnTo>
                      <a:pt x="32" y="18"/>
                    </a:lnTo>
                    <a:lnTo>
                      <a:pt x="32" y="42"/>
                    </a:lnTo>
                    <a:lnTo>
                      <a:pt x="25" y="42"/>
                    </a:lnTo>
                    <a:lnTo>
                      <a:pt x="25" y="16"/>
                    </a:lnTo>
                    <a:lnTo>
                      <a:pt x="24" y="12"/>
                    </a:lnTo>
                    <a:lnTo>
                      <a:pt x="22" y="9"/>
                    </a:lnTo>
                    <a:lnTo>
                      <a:pt x="21" y="7"/>
                    </a:lnTo>
                    <a:lnTo>
                      <a:pt x="18" y="7"/>
                    </a:lnTo>
                    <a:lnTo>
                      <a:pt x="15" y="7"/>
                    </a:lnTo>
                    <a:lnTo>
                      <a:pt x="12" y="9"/>
                    </a:lnTo>
                    <a:lnTo>
                      <a:pt x="10" y="10"/>
                    </a:lnTo>
                    <a:lnTo>
                      <a:pt x="8" y="13"/>
                    </a:lnTo>
                    <a:lnTo>
                      <a:pt x="8" y="16"/>
                    </a:lnTo>
                    <a:lnTo>
                      <a:pt x="7" y="21"/>
                    </a:lnTo>
                    <a:lnTo>
                      <a:pt x="7" y="42"/>
                    </a:lnTo>
                    <a:lnTo>
                      <a:pt x="0" y="42"/>
                    </a:lnTo>
                    <a:close/>
                  </a:path>
                </a:pathLst>
              </a:custGeom>
              <a:solidFill>
                <a:srgbClr val="000000"/>
              </a:solidFill>
              <a:ln w="0">
                <a:solidFill>
                  <a:srgbClr val="000000"/>
                </a:solidFill>
                <a:prstDash val="solid"/>
                <a:round/>
                <a:headEnd/>
                <a:tailEnd/>
              </a:ln>
            </p:spPr>
            <p:txBody>
              <a:bodyPr/>
              <a:lstStyle/>
              <a:p>
                <a:endParaRPr lang="en-US"/>
              </a:p>
            </p:txBody>
          </p:sp>
          <p:sp>
            <p:nvSpPr>
              <p:cNvPr id="386606" name="Freeform 558"/>
              <p:cNvSpPr>
                <a:spLocks noEditPoints="1"/>
              </p:cNvSpPr>
              <p:nvPr/>
            </p:nvSpPr>
            <p:spPr bwMode="auto">
              <a:xfrm>
                <a:off x="1966" y="3704"/>
                <a:ext cx="34" cy="57"/>
              </a:xfrm>
              <a:custGeom>
                <a:avLst/>
                <a:gdLst>
                  <a:gd name="T0" fmla="*/ 7 w 34"/>
                  <a:gd name="T1" fmla="*/ 57 h 57"/>
                  <a:gd name="T2" fmla="*/ 0 w 34"/>
                  <a:gd name="T3" fmla="*/ 57 h 57"/>
                  <a:gd name="T4" fmla="*/ 0 w 34"/>
                  <a:gd name="T5" fmla="*/ 0 h 57"/>
                  <a:gd name="T6" fmla="*/ 7 w 34"/>
                  <a:gd name="T7" fmla="*/ 0 h 57"/>
                  <a:gd name="T8" fmla="*/ 7 w 34"/>
                  <a:gd name="T9" fmla="*/ 21 h 57"/>
                  <a:gd name="T10" fmla="*/ 9 w 34"/>
                  <a:gd name="T11" fmla="*/ 18 h 57"/>
                  <a:gd name="T12" fmla="*/ 13 w 34"/>
                  <a:gd name="T13" fmla="*/ 15 h 57"/>
                  <a:gd name="T14" fmla="*/ 18 w 34"/>
                  <a:gd name="T15" fmla="*/ 15 h 57"/>
                  <a:gd name="T16" fmla="*/ 22 w 34"/>
                  <a:gd name="T17" fmla="*/ 15 h 57"/>
                  <a:gd name="T18" fmla="*/ 25 w 34"/>
                  <a:gd name="T19" fmla="*/ 17 h 57"/>
                  <a:gd name="T20" fmla="*/ 27 w 34"/>
                  <a:gd name="T21" fmla="*/ 18 h 57"/>
                  <a:gd name="T22" fmla="*/ 30 w 34"/>
                  <a:gd name="T23" fmla="*/ 21 h 57"/>
                  <a:gd name="T24" fmla="*/ 32 w 34"/>
                  <a:gd name="T25" fmla="*/ 24 h 57"/>
                  <a:gd name="T26" fmla="*/ 33 w 34"/>
                  <a:gd name="T27" fmla="*/ 28 h 57"/>
                  <a:gd name="T28" fmla="*/ 34 w 34"/>
                  <a:gd name="T29" fmla="*/ 32 h 57"/>
                  <a:gd name="T30" fmla="*/ 34 w 34"/>
                  <a:gd name="T31" fmla="*/ 36 h 57"/>
                  <a:gd name="T32" fmla="*/ 34 w 34"/>
                  <a:gd name="T33" fmla="*/ 42 h 57"/>
                  <a:gd name="T34" fmla="*/ 33 w 34"/>
                  <a:gd name="T35" fmla="*/ 47 h 57"/>
                  <a:gd name="T36" fmla="*/ 30 w 34"/>
                  <a:gd name="T37" fmla="*/ 52 h 57"/>
                  <a:gd name="T38" fmla="*/ 26 w 34"/>
                  <a:gd name="T39" fmla="*/ 54 h 57"/>
                  <a:gd name="T40" fmla="*/ 22 w 34"/>
                  <a:gd name="T41" fmla="*/ 57 h 57"/>
                  <a:gd name="T42" fmla="*/ 18 w 34"/>
                  <a:gd name="T43" fmla="*/ 57 h 57"/>
                  <a:gd name="T44" fmla="*/ 13 w 34"/>
                  <a:gd name="T45" fmla="*/ 57 h 57"/>
                  <a:gd name="T46" fmla="*/ 9 w 34"/>
                  <a:gd name="T47" fmla="*/ 54 h 57"/>
                  <a:gd name="T48" fmla="*/ 7 w 34"/>
                  <a:gd name="T49" fmla="*/ 50 h 57"/>
                  <a:gd name="T50" fmla="*/ 7 w 34"/>
                  <a:gd name="T51" fmla="*/ 57 h 57"/>
                  <a:gd name="T52" fmla="*/ 7 w 34"/>
                  <a:gd name="T53" fmla="*/ 36 h 57"/>
                  <a:gd name="T54" fmla="*/ 7 w 34"/>
                  <a:gd name="T55" fmla="*/ 40 h 57"/>
                  <a:gd name="T56" fmla="*/ 8 w 34"/>
                  <a:gd name="T57" fmla="*/ 43 h 57"/>
                  <a:gd name="T58" fmla="*/ 9 w 34"/>
                  <a:gd name="T59" fmla="*/ 46 h 57"/>
                  <a:gd name="T60" fmla="*/ 11 w 34"/>
                  <a:gd name="T61" fmla="*/ 49 h 57"/>
                  <a:gd name="T62" fmla="*/ 13 w 34"/>
                  <a:gd name="T63" fmla="*/ 50 h 57"/>
                  <a:gd name="T64" fmla="*/ 16 w 34"/>
                  <a:gd name="T65" fmla="*/ 52 h 57"/>
                  <a:gd name="T66" fmla="*/ 20 w 34"/>
                  <a:gd name="T67" fmla="*/ 50 h 57"/>
                  <a:gd name="T68" fmla="*/ 25 w 34"/>
                  <a:gd name="T69" fmla="*/ 47 h 57"/>
                  <a:gd name="T70" fmla="*/ 26 w 34"/>
                  <a:gd name="T71" fmla="*/ 45 h 57"/>
                  <a:gd name="T72" fmla="*/ 27 w 34"/>
                  <a:gd name="T73" fmla="*/ 40 h 57"/>
                  <a:gd name="T74" fmla="*/ 27 w 34"/>
                  <a:gd name="T75" fmla="*/ 36 h 57"/>
                  <a:gd name="T76" fmla="*/ 27 w 34"/>
                  <a:gd name="T77" fmla="*/ 32 h 57"/>
                  <a:gd name="T78" fmla="*/ 26 w 34"/>
                  <a:gd name="T79" fmla="*/ 28 h 57"/>
                  <a:gd name="T80" fmla="*/ 25 w 34"/>
                  <a:gd name="T81" fmla="*/ 25 h 57"/>
                  <a:gd name="T82" fmla="*/ 20 w 34"/>
                  <a:gd name="T83" fmla="*/ 22 h 57"/>
                  <a:gd name="T84" fmla="*/ 18 w 34"/>
                  <a:gd name="T85" fmla="*/ 22 h 57"/>
                  <a:gd name="T86" fmla="*/ 13 w 34"/>
                  <a:gd name="T87" fmla="*/ 22 h 57"/>
                  <a:gd name="T88" fmla="*/ 9 w 34"/>
                  <a:gd name="T89" fmla="*/ 25 h 57"/>
                  <a:gd name="T90" fmla="*/ 8 w 34"/>
                  <a:gd name="T91" fmla="*/ 28 h 57"/>
                  <a:gd name="T92" fmla="*/ 7 w 34"/>
                  <a:gd name="T93" fmla="*/ 32 h 57"/>
                  <a:gd name="T94" fmla="*/ 7 w 34"/>
                  <a:gd name="T95"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 h="57">
                    <a:moveTo>
                      <a:pt x="7" y="57"/>
                    </a:moveTo>
                    <a:lnTo>
                      <a:pt x="0" y="57"/>
                    </a:lnTo>
                    <a:lnTo>
                      <a:pt x="0" y="0"/>
                    </a:lnTo>
                    <a:lnTo>
                      <a:pt x="7" y="0"/>
                    </a:lnTo>
                    <a:lnTo>
                      <a:pt x="7" y="21"/>
                    </a:lnTo>
                    <a:lnTo>
                      <a:pt x="9" y="18"/>
                    </a:lnTo>
                    <a:lnTo>
                      <a:pt x="13" y="15"/>
                    </a:lnTo>
                    <a:lnTo>
                      <a:pt x="18" y="15"/>
                    </a:lnTo>
                    <a:lnTo>
                      <a:pt x="22" y="15"/>
                    </a:lnTo>
                    <a:lnTo>
                      <a:pt x="25" y="17"/>
                    </a:lnTo>
                    <a:lnTo>
                      <a:pt x="27" y="18"/>
                    </a:lnTo>
                    <a:lnTo>
                      <a:pt x="30" y="21"/>
                    </a:lnTo>
                    <a:lnTo>
                      <a:pt x="32" y="24"/>
                    </a:lnTo>
                    <a:lnTo>
                      <a:pt x="33" y="28"/>
                    </a:lnTo>
                    <a:lnTo>
                      <a:pt x="34" y="32"/>
                    </a:lnTo>
                    <a:lnTo>
                      <a:pt x="34" y="36"/>
                    </a:lnTo>
                    <a:lnTo>
                      <a:pt x="34" y="42"/>
                    </a:lnTo>
                    <a:lnTo>
                      <a:pt x="33" y="47"/>
                    </a:lnTo>
                    <a:lnTo>
                      <a:pt x="30" y="52"/>
                    </a:lnTo>
                    <a:lnTo>
                      <a:pt x="26" y="54"/>
                    </a:lnTo>
                    <a:lnTo>
                      <a:pt x="22" y="57"/>
                    </a:lnTo>
                    <a:lnTo>
                      <a:pt x="18" y="57"/>
                    </a:lnTo>
                    <a:lnTo>
                      <a:pt x="13" y="57"/>
                    </a:lnTo>
                    <a:lnTo>
                      <a:pt x="9" y="54"/>
                    </a:lnTo>
                    <a:lnTo>
                      <a:pt x="7" y="50"/>
                    </a:lnTo>
                    <a:lnTo>
                      <a:pt x="7" y="57"/>
                    </a:lnTo>
                    <a:close/>
                    <a:moveTo>
                      <a:pt x="7" y="36"/>
                    </a:moveTo>
                    <a:lnTo>
                      <a:pt x="7" y="40"/>
                    </a:lnTo>
                    <a:lnTo>
                      <a:pt x="8" y="43"/>
                    </a:lnTo>
                    <a:lnTo>
                      <a:pt x="9" y="46"/>
                    </a:lnTo>
                    <a:lnTo>
                      <a:pt x="11" y="49"/>
                    </a:lnTo>
                    <a:lnTo>
                      <a:pt x="13" y="50"/>
                    </a:lnTo>
                    <a:lnTo>
                      <a:pt x="16" y="52"/>
                    </a:lnTo>
                    <a:lnTo>
                      <a:pt x="20" y="50"/>
                    </a:lnTo>
                    <a:lnTo>
                      <a:pt x="25" y="47"/>
                    </a:lnTo>
                    <a:lnTo>
                      <a:pt x="26" y="45"/>
                    </a:lnTo>
                    <a:lnTo>
                      <a:pt x="27" y="40"/>
                    </a:lnTo>
                    <a:lnTo>
                      <a:pt x="27" y="36"/>
                    </a:lnTo>
                    <a:lnTo>
                      <a:pt x="27" y="32"/>
                    </a:lnTo>
                    <a:lnTo>
                      <a:pt x="26" y="28"/>
                    </a:lnTo>
                    <a:lnTo>
                      <a:pt x="25" y="25"/>
                    </a:lnTo>
                    <a:lnTo>
                      <a:pt x="20" y="22"/>
                    </a:lnTo>
                    <a:lnTo>
                      <a:pt x="18" y="22"/>
                    </a:lnTo>
                    <a:lnTo>
                      <a:pt x="13" y="22"/>
                    </a:lnTo>
                    <a:lnTo>
                      <a:pt x="9" y="25"/>
                    </a:lnTo>
                    <a:lnTo>
                      <a:pt x="8" y="28"/>
                    </a:lnTo>
                    <a:lnTo>
                      <a:pt x="7" y="32"/>
                    </a:lnTo>
                    <a:lnTo>
                      <a:pt x="7" y="36"/>
                    </a:lnTo>
                    <a:close/>
                  </a:path>
                </a:pathLst>
              </a:custGeom>
              <a:solidFill>
                <a:srgbClr val="000000"/>
              </a:solidFill>
              <a:ln w="0">
                <a:solidFill>
                  <a:srgbClr val="000000"/>
                </a:solidFill>
                <a:prstDash val="solid"/>
                <a:round/>
                <a:headEnd/>
                <a:tailEnd/>
              </a:ln>
            </p:spPr>
            <p:txBody>
              <a:bodyPr/>
              <a:lstStyle/>
              <a:p>
                <a:endParaRPr lang="en-US"/>
              </a:p>
            </p:txBody>
          </p:sp>
          <p:sp>
            <p:nvSpPr>
              <p:cNvPr id="386607" name="Freeform 559"/>
              <p:cNvSpPr>
                <a:spLocks noEditPoints="1"/>
              </p:cNvSpPr>
              <p:nvPr/>
            </p:nvSpPr>
            <p:spPr bwMode="auto">
              <a:xfrm>
                <a:off x="2006" y="3719"/>
                <a:ext cx="37" cy="42"/>
              </a:xfrm>
              <a:custGeom>
                <a:avLst/>
                <a:gdLst>
                  <a:gd name="T0" fmla="*/ 30 w 37"/>
                  <a:gd name="T1" fmla="*/ 30 h 42"/>
                  <a:gd name="T2" fmla="*/ 37 w 37"/>
                  <a:gd name="T3" fmla="*/ 30 h 42"/>
                  <a:gd name="T4" fmla="*/ 35 w 37"/>
                  <a:gd name="T5" fmla="*/ 35 h 42"/>
                  <a:gd name="T6" fmla="*/ 30 w 37"/>
                  <a:gd name="T7" fmla="*/ 39 h 42"/>
                  <a:gd name="T8" fmla="*/ 28 w 37"/>
                  <a:gd name="T9" fmla="*/ 41 h 42"/>
                  <a:gd name="T10" fmla="*/ 23 w 37"/>
                  <a:gd name="T11" fmla="*/ 42 h 42"/>
                  <a:gd name="T12" fmla="*/ 19 w 37"/>
                  <a:gd name="T13" fmla="*/ 42 h 42"/>
                  <a:gd name="T14" fmla="*/ 14 w 37"/>
                  <a:gd name="T15" fmla="*/ 42 h 42"/>
                  <a:gd name="T16" fmla="*/ 10 w 37"/>
                  <a:gd name="T17" fmla="*/ 41 h 42"/>
                  <a:gd name="T18" fmla="*/ 5 w 37"/>
                  <a:gd name="T19" fmla="*/ 37 h 42"/>
                  <a:gd name="T20" fmla="*/ 3 w 37"/>
                  <a:gd name="T21" fmla="*/ 32 h 42"/>
                  <a:gd name="T22" fmla="*/ 1 w 37"/>
                  <a:gd name="T23" fmla="*/ 28 h 42"/>
                  <a:gd name="T24" fmla="*/ 0 w 37"/>
                  <a:gd name="T25" fmla="*/ 21 h 42"/>
                  <a:gd name="T26" fmla="*/ 1 w 37"/>
                  <a:gd name="T27" fmla="*/ 16 h 42"/>
                  <a:gd name="T28" fmla="*/ 3 w 37"/>
                  <a:gd name="T29" fmla="*/ 10 h 42"/>
                  <a:gd name="T30" fmla="*/ 5 w 37"/>
                  <a:gd name="T31" fmla="*/ 6 h 42"/>
                  <a:gd name="T32" fmla="*/ 10 w 37"/>
                  <a:gd name="T33" fmla="*/ 3 h 42"/>
                  <a:gd name="T34" fmla="*/ 14 w 37"/>
                  <a:gd name="T35" fmla="*/ 0 h 42"/>
                  <a:gd name="T36" fmla="*/ 19 w 37"/>
                  <a:gd name="T37" fmla="*/ 0 h 42"/>
                  <a:gd name="T38" fmla="*/ 23 w 37"/>
                  <a:gd name="T39" fmla="*/ 0 h 42"/>
                  <a:gd name="T40" fmla="*/ 29 w 37"/>
                  <a:gd name="T41" fmla="*/ 3 h 42"/>
                  <a:gd name="T42" fmla="*/ 32 w 37"/>
                  <a:gd name="T43" fmla="*/ 6 h 42"/>
                  <a:gd name="T44" fmla="*/ 35 w 37"/>
                  <a:gd name="T45" fmla="*/ 10 h 42"/>
                  <a:gd name="T46" fmla="*/ 37 w 37"/>
                  <a:gd name="T47" fmla="*/ 16 h 42"/>
                  <a:gd name="T48" fmla="*/ 37 w 37"/>
                  <a:gd name="T49" fmla="*/ 21 h 42"/>
                  <a:gd name="T50" fmla="*/ 37 w 37"/>
                  <a:gd name="T51" fmla="*/ 21 h 42"/>
                  <a:gd name="T52" fmla="*/ 37 w 37"/>
                  <a:gd name="T53" fmla="*/ 23 h 42"/>
                  <a:gd name="T54" fmla="*/ 7 w 37"/>
                  <a:gd name="T55" fmla="*/ 23 h 42"/>
                  <a:gd name="T56" fmla="*/ 8 w 37"/>
                  <a:gd name="T57" fmla="*/ 27 h 42"/>
                  <a:gd name="T58" fmla="*/ 10 w 37"/>
                  <a:gd name="T59" fmla="*/ 30 h 42"/>
                  <a:gd name="T60" fmla="*/ 11 w 37"/>
                  <a:gd name="T61" fmla="*/ 32 h 42"/>
                  <a:gd name="T62" fmla="*/ 15 w 37"/>
                  <a:gd name="T63" fmla="*/ 35 h 42"/>
                  <a:gd name="T64" fmla="*/ 19 w 37"/>
                  <a:gd name="T65" fmla="*/ 37 h 42"/>
                  <a:gd name="T66" fmla="*/ 23 w 37"/>
                  <a:gd name="T67" fmla="*/ 35 h 42"/>
                  <a:gd name="T68" fmla="*/ 26 w 37"/>
                  <a:gd name="T69" fmla="*/ 34 h 42"/>
                  <a:gd name="T70" fmla="*/ 28 w 37"/>
                  <a:gd name="T71" fmla="*/ 32 h 42"/>
                  <a:gd name="T72" fmla="*/ 30 w 37"/>
                  <a:gd name="T73" fmla="*/ 30 h 42"/>
                  <a:gd name="T74" fmla="*/ 7 w 37"/>
                  <a:gd name="T75" fmla="*/ 17 h 42"/>
                  <a:gd name="T76" fmla="*/ 30 w 37"/>
                  <a:gd name="T77" fmla="*/ 17 h 42"/>
                  <a:gd name="T78" fmla="*/ 29 w 37"/>
                  <a:gd name="T79" fmla="*/ 13 h 42"/>
                  <a:gd name="T80" fmla="*/ 28 w 37"/>
                  <a:gd name="T81" fmla="*/ 10 h 42"/>
                  <a:gd name="T82" fmla="*/ 23 w 37"/>
                  <a:gd name="T83" fmla="*/ 7 h 42"/>
                  <a:gd name="T84" fmla="*/ 19 w 37"/>
                  <a:gd name="T85" fmla="*/ 7 h 42"/>
                  <a:gd name="T86" fmla="*/ 15 w 37"/>
                  <a:gd name="T87" fmla="*/ 7 h 42"/>
                  <a:gd name="T88" fmla="*/ 11 w 37"/>
                  <a:gd name="T89" fmla="*/ 9 h 42"/>
                  <a:gd name="T90" fmla="*/ 8 w 37"/>
                  <a:gd name="T91" fmla="*/ 13 h 42"/>
                  <a:gd name="T92" fmla="*/ 7 w 37"/>
                  <a:gd name="T93"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42">
                    <a:moveTo>
                      <a:pt x="30" y="30"/>
                    </a:moveTo>
                    <a:lnTo>
                      <a:pt x="37" y="30"/>
                    </a:lnTo>
                    <a:lnTo>
                      <a:pt x="35" y="35"/>
                    </a:lnTo>
                    <a:lnTo>
                      <a:pt x="30" y="39"/>
                    </a:lnTo>
                    <a:lnTo>
                      <a:pt x="28" y="41"/>
                    </a:lnTo>
                    <a:lnTo>
                      <a:pt x="23" y="42"/>
                    </a:lnTo>
                    <a:lnTo>
                      <a:pt x="19" y="42"/>
                    </a:lnTo>
                    <a:lnTo>
                      <a:pt x="14" y="42"/>
                    </a:lnTo>
                    <a:lnTo>
                      <a:pt x="10" y="41"/>
                    </a:lnTo>
                    <a:lnTo>
                      <a:pt x="5" y="37"/>
                    </a:lnTo>
                    <a:lnTo>
                      <a:pt x="3" y="32"/>
                    </a:lnTo>
                    <a:lnTo>
                      <a:pt x="1" y="28"/>
                    </a:lnTo>
                    <a:lnTo>
                      <a:pt x="0" y="21"/>
                    </a:lnTo>
                    <a:lnTo>
                      <a:pt x="1" y="16"/>
                    </a:lnTo>
                    <a:lnTo>
                      <a:pt x="3" y="10"/>
                    </a:lnTo>
                    <a:lnTo>
                      <a:pt x="5" y="6"/>
                    </a:lnTo>
                    <a:lnTo>
                      <a:pt x="10" y="3"/>
                    </a:lnTo>
                    <a:lnTo>
                      <a:pt x="14" y="0"/>
                    </a:lnTo>
                    <a:lnTo>
                      <a:pt x="19" y="0"/>
                    </a:lnTo>
                    <a:lnTo>
                      <a:pt x="23" y="0"/>
                    </a:lnTo>
                    <a:lnTo>
                      <a:pt x="29" y="3"/>
                    </a:lnTo>
                    <a:lnTo>
                      <a:pt x="32" y="6"/>
                    </a:lnTo>
                    <a:lnTo>
                      <a:pt x="35" y="10"/>
                    </a:lnTo>
                    <a:lnTo>
                      <a:pt x="37" y="16"/>
                    </a:lnTo>
                    <a:lnTo>
                      <a:pt x="37" y="21"/>
                    </a:lnTo>
                    <a:lnTo>
                      <a:pt x="37" y="21"/>
                    </a:lnTo>
                    <a:lnTo>
                      <a:pt x="37" y="23"/>
                    </a:lnTo>
                    <a:lnTo>
                      <a:pt x="7" y="23"/>
                    </a:lnTo>
                    <a:lnTo>
                      <a:pt x="8" y="27"/>
                    </a:lnTo>
                    <a:lnTo>
                      <a:pt x="10" y="30"/>
                    </a:lnTo>
                    <a:lnTo>
                      <a:pt x="11" y="32"/>
                    </a:lnTo>
                    <a:lnTo>
                      <a:pt x="15" y="35"/>
                    </a:lnTo>
                    <a:lnTo>
                      <a:pt x="19" y="37"/>
                    </a:lnTo>
                    <a:lnTo>
                      <a:pt x="23" y="35"/>
                    </a:lnTo>
                    <a:lnTo>
                      <a:pt x="26" y="34"/>
                    </a:lnTo>
                    <a:lnTo>
                      <a:pt x="28" y="32"/>
                    </a:lnTo>
                    <a:lnTo>
                      <a:pt x="30" y="30"/>
                    </a:lnTo>
                    <a:close/>
                    <a:moveTo>
                      <a:pt x="7" y="17"/>
                    </a:moveTo>
                    <a:lnTo>
                      <a:pt x="30" y="17"/>
                    </a:lnTo>
                    <a:lnTo>
                      <a:pt x="29" y="13"/>
                    </a:lnTo>
                    <a:lnTo>
                      <a:pt x="28" y="10"/>
                    </a:lnTo>
                    <a:lnTo>
                      <a:pt x="23" y="7"/>
                    </a:lnTo>
                    <a:lnTo>
                      <a:pt x="19" y="7"/>
                    </a:lnTo>
                    <a:lnTo>
                      <a:pt x="15" y="7"/>
                    </a:lnTo>
                    <a:lnTo>
                      <a:pt x="11" y="9"/>
                    </a:lnTo>
                    <a:lnTo>
                      <a:pt x="8" y="13"/>
                    </a:lnTo>
                    <a:lnTo>
                      <a:pt x="7" y="17"/>
                    </a:lnTo>
                    <a:close/>
                  </a:path>
                </a:pathLst>
              </a:custGeom>
              <a:solidFill>
                <a:srgbClr val="000000"/>
              </a:solidFill>
              <a:ln w="0">
                <a:solidFill>
                  <a:srgbClr val="000000"/>
                </a:solidFill>
                <a:prstDash val="solid"/>
                <a:round/>
                <a:headEnd/>
                <a:tailEnd/>
              </a:ln>
            </p:spPr>
            <p:txBody>
              <a:bodyPr/>
              <a:lstStyle/>
              <a:p>
                <a:endParaRPr lang="en-US"/>
              </a:p>
            </p:txBody>
          </p:sp>
          <p:sp>
            <p:nvSpPr>
              <p:cNvPr id="386608" name="Freeform 560"/>
              <p:cNvSpPr>
                <a:spLocks/>
              </p:cNvSpPr>
              <p:nvPr/>
            </p:nvSpPr>
            <p:spPr bwMode="auto">
              <a:xfrm>
                <a:off x="2052" y="3719"/>
                <a:ext cx="22" cy="42"/>
              </a:xfrm>
              <a:custGeom>
                <a:avLst/>
                <a:gdLst>
                  <a:gd name="T0" fmla="*/ 0 w 22"/>
                  <a:gd name="T1" fmla="*/ 42 h 42"/>
                  <a:gd name="T2" fmla="*/ 0 w 22"/>
                  <a:gd name="T3" fmla="*/ 0 h 42"/>
                  <a:gd name="T4" fmla="*/ 7 w 22"/>
                  <a:gd name="T5" fmla="*/ 0 h 42"/>
                  <a:gd name="T6" fmla="*/ 7 w 22"/>
                  <a:gd name="T7" fmla="*/ 7 h 42"/>
                  <a:gd name="T8" fmla="*/ 9 w 22"/>
                  <a:gd name="T9" fmla="*/ 3 h 42"/>
                  <a:gd name="T10" fmla="*/ 11 w 22"/>
                  <a:gd name="T11" fmla="*/ 2 h 42"/>
                  <a:gd name="T12" fmla="*/ 12 w 22"/>
                  <a:gd name="T13" fmla="*/ 0 h 42"/>
                  <a:gd name="T14" fmla="*/ 15 w 22"/>
                  <a:gd name="T15" fmla="*/ 0 h 42"/>
                  <a:gd name="T16" fmla="*/ 18 w 22"/>
                  <a:gd name="T17" fmla="*/ 0 h 42"/>
                  <a:gd name="T18" fmla="*/ 22 w 22"/>
                  <a:gd name="T19" fmla="*/ 2 h 42"/>
                  <a:gd name="T20" fmla="*/ 19 w 22"/>
                  <a:gd name="T21" fmla="*/ 9 h 42"/>
                  <a:gd name="T22" fmla="*/ 16 w 22"/>
                  <a:gd name="T23" fmla="*/ 7 h 42"/>
                  <a:gd name="T24" fmla="*/ 15 w 22"/>
                  <a:gd name="T25" fmla="*/ 7 h 42"/>
                  <a:gd name="T26" fmla="*/ 12 w 22"/>
                  <a:gd name="T27" fmla="*/ 7 h 42"/>
                  <a:gd name="T28" fmla="*/ 11 w 22"/>
                  <a:gd name="T29" fmla="*/ 9 h 42"/>
                  <a:gd name="T30" fmla="*/ 9 w 22"/>
                  <a:gd name="T31" fmla="*/ 10 h 42"/>
                  <a:gd name="T32" fmla="*/ 8 w 22"/>
                  <a:gd name="T33" fmla="*/ 12 h 42"/>
                  <a:gd name="T34" fmla="*/ 8 w 22"/>
                  <a:gd name="T35" fmla="*/ 16 h 42"/>
                  <a:gd name="T36" fmla="*/ 8 w 22"/>
                  <a:gd name="T37" fmla="*/ 20 h 42"/>
                  <a:gd name="T38" fmla="*/ 8 w 22"/>
                  <a:gd name="T39" fmla="*/ 42 h 42"/>
                  <a:gd name="T40" fmla="*/ 0 w 22"/>
                  <a:gd name="T4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42">
                    <a:moveTo>
                      <a:pt x="0" y="42"/>
                    </a:moveTo>
                    <a:lnTo>
                      <a:pt x="0" y="0"/>
                    </a:lnTo>
                    <a:lnTo>
                      <a:pt x="7" y="0"/>
                    </a:lnTo>
                    <a:lnTo>
                      <a:pt x="7" y="7"/>
                    </a:lnTo>
                    <a:lnTo>
                      <a:pt x="9" y="3"/>
                    </a:lnTo>
                    <a:lnTo>
                      <a:pt x="11" y="2"/>
                    </a:lnTo>
                    <a:lnTo>
                      <a:pt x="12" y="0"/>
                    </a:lnTo>
                    <a:lnTo>
                      <a:pt x="15" y="0"/>
                    </a:lnTo>
                    <a:lnTo>
                      <a:pt x="18" y="0"/>
                    </a:lnTo>
                    <a:lnTo>
                      <a:pt x="22" y="2"/>
                    </a:lnTo>
                    <a:lnTo>
                      <a:pt x="19" y="9"/>
                    </a:lnTo>
                    <a:lnTo>
                      <a:pt x="16" y="7"/>
                    </a:lnTo>
                    <a:lnTo>
                      <a:pt x="15" y="7"/>
                    </a:lnTo>
                    <a:lnTo>
                      <a:pt x="12" y="7"/>
                    </a:lnTo>
                    <a:lnTo>
                      <a:pt x="11" y="9"/>
                    </a:lnTo>
                    <a:lnTo>
                      <a:pt x="9" y="10"/>
                    </a:lnTo>
                    <a:lnTo>
                      <a:pt x="8" y="12"/>
                    </a:lnTo>
                    <a:lnTo>
                      <a:pt x="8" y="16"/>
                    </a:lnTo>
                    <a:lnTo>
                      <a:pt x="8" y="20"/>
                    </a:lnTo>
                    <a:lnTo>
                      <a:pt x="8" y="42"/>
                    </a:lnTo>
                    <a:lnTo>
                      <a:pt x="0" y="42"/>
                    </a:lnTo>
                    <a:close/>
                  </a:path>
                </a:pathLst>
              </a:custGeom>
              <a:solidFill>
                <a:srgbClr val="000000"/>
              </a:solidFill>
              <a:ln w="0">
                <a:solidFill>
                  <a:srgbClr val="000000"/>
                </a:solidFill>
                <a:prstDash val="solid"/>
                <a:round/>
                <a:headEnd/>
                <a:tailEnd/>
              </a:ln>
            </p:spPr>
            <p:txBody>
              <a:bodyPr/>
              <a:lstStyle/>
              <a:p>
                <a:endParaRPr lang="en-US"/>
              </a:p>
            </p:txBody>
          </p:sp>
          <p:sp>
            <p:nvSpPr>
              <p:cNvPr id="386609" name="Freeform 561"/>
              <p:cNvSpPr>
                <a:spLocks/>
              </p:cNvSpPr>
              <p:nvPr/>
            </p:nvSpPr>
            <p:spPr bwMode="auto">
              <a:xfrm>
                <a:off x="260" y="3425"/>
                <a:ext cx="56" cy="34"/>
              </a:xfrm>
              <a:custGeom>
                <a:avLst/>
                <a:gdLst>
                  <a:gd name="T0" fmla="*/ 56 w 56"/>
                  <a:gd name="T1" fmla="*/ 34 h 34"/>
                  <a:gd name="T2" fmla="*/ 0 w 56"/>
                  <a:gd name="T3" fmla="*/ 34 h 34"/>
                  <a:gd name="T4" fmla="*/ 0 w 56"/>
                  <a:gd name="T5" fmla="*/ 27 h 34"/>
                  <a:gd name="T6" fmla="*/ 50 w 56"/>
                  <a:gd name="T7" fmla="*/ 27 h 34"/>
                  <a:gd name="T8" fmla="*/ 50 w 56"/>
                  <a:gd name="T9" fmla="*/ 0 h 34"/>
                  <a:gd name="T10" fmla="*/ 56 w 56"/>
                  <a:gd name="T11" fmla="*/ 0 h 34"/>
                  <a:gd name="T12" fmla="*/ 56 w 56"/>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6" h="34">
                    <a:moveTo>
                      <a:pt x="56" y="34"/>
                    </a:moveTo>
                    <a:lnTo>
                      <a:pt x="0" y="34"/>
                    </a:lnTo>
                    <a:lnTo>
                      <a:pt x="0" y="27"/>
                    </a:lnTo>
                    <a:lnTo>
                      <a:pt x="50" y="27"/>
                    </a:lnTo>
                    <a:lnTo>
                      <a:pt x="50" y="0"/>
                    </a:lnTo>
                    <a:lnTo>
                      <a:pt x="56" y="0"/>
                    </a:lnTo>
                    <a:lnTo>
                      <a:pt x="56" y="34"/>
                    </a:lnTo>
                    <a:close/>
                  </a:path>
                </a:pathLst>
              </a:custGeom>
              <a:solidFill>
                <a:srgbClr val="000000"/>
              </a:solidFill>
              <a:ln w="0">
                <a:solidFill>
                  <a:srgbClr val="000000"/>
                </a:solidFill>
                <a:prstDash val="solid"/>
                <a:round/>
                <a:headEnd/>
                <a:tailEnd/>
              </a:ln>
            </p:spPr>
            <p:txBody>
              <a:bodyPr/>
              <a:lstStyle/>
              <a:p>
                <a:endParaRPr lang="en-US"/>
              </a:p>
            </p:txBody>
          </p:sp>
          <p:sp>
            <p:nvSpPr>
              <p:cNvPr id="386610" name="Freeform 562"/>
              <p:cNvSpPr>
                <a:spLocks/>
              </p:cNvSpPr>
              <p:nvPr/>
            </p:nvSpPr>
            <p:spPr bwMode="auto">
              <a:xfrm>
                <a:off x="260" y="3384"/>
                <a:ext cx="56" cy="36"/>
              </a:xfrm>
              <a:custGeom>
                <a:avLst/>
                <a:gdLst>
                  <a:gd name="T0" fmla="*/ 49 w 56"/>
                  <a:gd name="T1" fmla="*/ 0 h 36"/>
                  <a:gd name="T2" fmla="*/ 56 w 56"/>
                  <a:gd name="T3" fmla="*/ 0 h 36"/>
                  <a:gd name="T4" fmla="*/ 56 w 56"/>
                  <a:gd name="T5" fmla="*/ 36 h 36"/>
                  <a:gd name="T6" fmla="*/ 54 w 56"/>
                  <a:gd name="T7" fmla="*/ 36 h 36"/>
                  <a:gd name="T8" fmla="*/ 51 w 56"/>
                  <a:gd name="T9" fmla="*/ 36 h 36"/>
                  <a:gd name="T10" fmla="*/ 47 w 56"/>
                  <a:gd name="T11" fmla="*/ 34 h 36"/>
                  <a:gd name="T12" fmla="*/ 43 w 56"/>
                  <a:gd name="T13" fmla="*/ 32 h 36"/>
                  <a:gd name="T14" fmla="*/ 39 w 56"/>
                  <a:gd name="T15" fmla="*/ 27 h 36"/>
                  <a:gd name="T16" fmla="*/ 35 w 56"/>
                  <a:gd name="T17" fmla="*/ 23 h 36"/>
                  <a:gd name="T18" fmla="*/ 31 w 56"/>
                  <a:gd name="T19" fmla="*/ 18 h 36"/>
                  <a:gd name="T20" fmla="*/ 27 w 56"/>
                  <a:gd name="T21" fmla="*/ 13 h 36"/>
                  <a:gd name="T22" fmla="*/ 24 w 56"/>
                  <a:gd name="T23" fmla="*/ 11 h 36"/>
                  <a:gd name="T24" fmla="*/ 20 w 56"/>
                  <a:gd name="T25" fmla="*/ 8 h 36"/>
                  <a:gd name="T26" fmla="*/ 15 w 56"/>
                  <a:gd name="T27" fmla="*/ 8 h 36"/>
                  <a:gd name="T28" fmla="*/ 13 w 56"/>
                  <a:gd name="T29" fmla="*/ 8 h 36"/>
                  <a:gd name="T30" fmla="*/ 10 w 56"/>
                  <a:gd name="T31" fmla="*/ 11 h 36"/>
                  <a:gd name="T32" fmla="*/ 7 w 56"/>
                  <a:gd name="T33" fmla="*/ 13 h 36"/>
                  <a:gd name="T34" fmla="*/ 7 w 56"/>
                  <a:gd name="T35" fmla="*/ 18 h 36"/>
                  <a:gd name="T36" fmla="*/ 7 w 56"/>
                  <a:gd name="T37" fmla="*/ 22 h 36"/>
                  <a:gd name="T38" fmla="*/ 10 w 56"/>
                  <a:gd name="T39" fmla="*/ 25 h 36"/>
                  <a:gd name="T40" fmla="*/ 13 w 56"/>
                  <a:gd name="T41" fmla="*/ 27 h 36"/>
                  <a:gd name="T42" fmla="*/ 17 w 56"/>
                  <a:gd name="T43" fmla="*/ 27 h 36"/>
                  <a:gd name="T44" fmla="*/ 15 w 56"/>
                  <a:gd name="T45" fmla="*/ 36 h 36"/>
                  <a:gd name="T46" fmla="*/ 11 w 56"/>
                  <a:gd name="T47" fmla="*/ 34 h 36"/>
                  <a:gd name="T48" fmla="*/ 7 w 56"/>
                  <a:gd name="T49" fmla="*/ 33 h 36"/>
                  <a:gd name="T50" fmla="*/ 4 w 56"/>
                  <a:gd name="T51" fmla="*/ 30 h 36"/>
                  <a:gd name="T52" fmla="*/ 2 w 56"/>
                  <a:gd name="T53" fmla="*/ 26 h 36"/>
                  <a:gd name="T54" fmla="*/ 0 w 56"/>
                  <a:gd name="T55" fmla="*/ 22 h 36"/>
                  <a:gd name="T56" fmla="*/ 0 w 56"/>
                  <a:gd name="T57" fmla="*/ 18 h 36"/>
                  <a:gd name="T58" fmla="*/ 0 w 56"/>
                  <a:gd name="T59" fmla="*/ 12 h 36"/>
                  <a:gd name="T60" fmla="*/ 2 w 56"/>
                  <a:gd name="T61" fmla="*/ 8 h 36"/>
                  <a:gd name="T62" fmla="*/ 4 w 56"/>
                  <a:gd name="T63" fmla="*/ 5 h 36"/>
                  <a:gd name="T64" fmla="*/ 8 w 56"/>
                  <a:gd name="T65" fmla="*/ 2 h 36"/>
                  <a:gd name="T66" fmla="*/ 11 w 56"/>
                  <a:gd name="T67" fmla="*/ 1 h 36"/>
                  <a:gd name="T68" fmla="*/ 15 w 56"/>
                  <a:gd name="T69" fmla="*/ 1 h 36"/>
                  <a:gd name="T70" fmla="*/ 20 w 56"/>
                  <a:gd name="T71" fmla="*/ 1 h 36"/>
                  <a:gd name="T72" fmla="*/ 22 w 56"/>
                  <a:gd name="T73" fmla="*/ 2 h 36"/>
                  <a:gd name="T74" fmla="*/ 25 w 56"/>
                  <a:gd name="T75" fmla="*/ 4 h 36"/>
                  <a:gd name="T76" fmla="*/ 29 w 56"/>
                  <a:gd name="T77" fmla="*/ 7 h 36"/>
                  <a:gd name="T78" fmla="*/ 32 w 56"/>
                  <a:gd name="T79" fmla="*/ 8 h 36"/>
                  <a:gd name="T80" fmla="*/ 35 w 56"/>
                  <a:gd name="T81" fmla="*/ 12 h 36"/>
                  <a:gd name="T82" fmla="*/ 39 w 56"/>
                  <a:gd name="T83" fmla="*/ 16 h 36"/>
                  <a:gd name="T84" fmla="*/ 42 w 56"/>
                  <a:gd name="T85" fmla="*/ 19 h 36"/>
                  <a:gd name="T86" fmla="*/ 43 w 56"/>
                  <a:gd name="T87" fmla="*/ 22 h 36"/>
                  <a:gd name="T88" fmla="*/ 46 w 56"/>
                  <a:gd name="T89" fmla="*/ 23 h 36"/>
                  <a:gd name="T90" fmla="*/ 47 w 56"/>
                  <a:gd name="T91" fmla="*/ 26 h 36"/>
                  <a:gd name="T92" fmla="*/ 49 w 56"/>
                  <a:gd name="T93" fmla="*/ 27 h 36"/>
                  <a:gd name="T94" fmla="*/ 49 w 56"/>
                  <a:gd name="T9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36">
                    <a:moveTo>
                      <a:pt x="49" y="0"/>
                    </a:moveTo>
                    <a:lnTo>
                      <a:pt x="56" y="0"/>
                    </a:lnTo>
                    <a:lnTo>
                      <a:pt x="56" y="36"/>
                    </a:lnTo>
                    <a:lnTo>
                      <a:pt x="54" y="36"/>
                    </a:lnTo>
                    <a:lnTo>
                      <a:pt x="51" y="36"/>
                    </a:lnTo>
                    <a:lnTo>
                      <a:pt x="47" y="34"/>
                    </a:lnTo>
                    <a:lnTo>
                      <a:pt x="43" y="32"/>
                    </a:lnTo>
                    <a:lnTo>
                      <a:pt x="39" y="27"/>
                    </a:lnTo>
                    <a:lnTo>
                      <a:pt x="35" y="23"/>
                    </a:lnTo>
                    <a:lnTo>
                      <a:pt x="31" y="18"/>
                    </a:lnTo>
                    <a:lnTo>
                      <a:pt x="27" y="13"/>
                    </a:lnTo>
                    <a:lnTo>
                      <a:pt x="24" y="11"/>
                    </a:lnTo>
                    <a:lnTo>
                      <a:pt x="20" y="8"/>
                    </a:lnTo>
                    <a:lnTo>
                      <a:pt x="15" y="8"/>
                    </a:lnTo>
                    <a:lnTo>
                      <a:pt x="13" y="8"/>
                    </a:lnTo>
                    <a:lnTo>
                      <a:pt x="10" y="11"/>
                    </a:lnTo>
                    <a:lnTo>
                      <a:pt x="7" y="13"/>
                    </a:lnTo>
                    <a:lnTo>
                      <a:pt x="7" y="18"/>
                    </a:lnTo>
                    <a:lnTo>
                      <a:pt x="7" y="22"/>
                    </a:lnTo>
                    <a:lnTo>
                      <a:pt x="10" y="25"/>
                    </a:lnTo>
                    <a:lnTo>
                      <a:pt x="13" y="27"/>
                    </a:lnTo>
                    <a:lnTo>
                      <a:pt x="17" y="27"/>
                    </a:lnTo>
                    <a:lnTo>
                      <a:pt x="15" y="36"/>
                    </a:lnTo>
                    <a:lnTo>
                      <a:pt x="11" y="34"/>
                    </a:lnTo>
                    <a:lnTo>
                      <a:pt x="7" y="33"/>
                    </a:lnTo>
                    <a:lnTo>
                      <a:pt x="4" y="30"/>
                    </a:lnTo>
                    <a:lnTo>
                      <a:pt x="2" y="26"/>
                    </a:lnTo>
                    <a:lnTo>
                      <a:pt x="0" y="22"/>
                    </a:lnTo>
                    <a:lnTo>
                      <a:pt x="0" y="18"/>
                    </a:lnTo>
                    <a:lnTo>
                      <a:pt x="0" y="12"/>
                    </a:lnTo>
                    <a:lnTo>
                      <a:pt x="2" y="8"/>
                    </a:lnTo>
                    <a:lnTo>
                      <a:pt x="4" y="5"/>
                    </a:lnTo>
                    <a:lnTo>
                      <a:pt x="8" y="2"/>
                    </a:lnTo>
                    <a:lnTo>
                      <a:pt x="11" y="1"/>
                    </a:lnTo>
                    <a:lnTo>
                      <a:pt x="15" y="1"/>
                    </a:lnTo>
                    <a:lnTo>
                      <a:pt x="20" y="1"/>
                    </a:lnTo>
                    <a:lnTo>
                      <a:pt x="22" y="2"/>
                    </a:lnTo>
                    <a:lnTo>
                      <a:pt x="25" y="4"/>
                    </a:lnTo>
                    <a:lnTo>
                      <a:pt x="29" y="7"/>
                    </a:lnTo>
                    <a:lnTo>
                      <a:pt x="32" y="8"/>
                    </a:lnTo>
                    <a:lnTo>
                      <a:pt x="35" y="12"/>
                    </a:lnTo>
                    <a:lnTo>
                      <a:pt x="39" y="16"/>
                    </a:lnTo>
                    <a:lnTo>
                      <a:pt x="42" y="19"/>
                    </a:lnTo>
                    <a:lnTo>
                      <a:pt x="43" y="22"/>
                    </a:lnTo>
                    <a:lnTo>
                      <a:pt x="46" y="23"/>
                    </a:lnTo>
                    <a:lnTo>
                      <a:pt x="47" y="26"/>
                    </a:lnTo>
                    <a:lnTo>
                      <a:pt x="49" y="27"/>
                    </a:lnTo>
                    <a:lnTo>
                      <a:pt x="49" y="0"/>
                    </a:lnTo>
                    <a:close/>
                  </a:path>
                </a:pathLst>
              </a:custGeom>
              <a:solidFill>
                <a:srgbClr val="000000"/>
              </a:solidFill>
              <a:ln w="0">
                <a:solidFill>
                  <a:srgbClr val="000000"/>
                </a:solidFill>
                <a:prstDash val="solid"/>
                <a:round/>
                <a:headEnd/>
                <a:tailEnd/>
              </a:ln>
            </p:spPr>
            <p:txBody>
              <a:bodyPr/>
              <a:lstStyle/>
              <a:p>
                <a:endParaRPr lang="en-US"/>
              </a:p>
            </p:txBody>
          </p:sp>
          <p:sp>
            <p:nvSpPr>
              <p:cNvPr id="386611" name="Freeform 563"/>
              <p:cNvSpPr>
                <a:spLocks noEditPoints="1"/>
              </p:cNvSpPr>
              <p:nvPr/>
            </p:nvSpPr>
            <p:spPr bwMode="auto">
              <a:xfrm>
                <a:off x="260" y="3321"/>
                <a:ext cx="57" cy="35"/>
              </a:xfrm>
              <a:custGeom>
                <a:avLst/>
                <a:gdLst>
                  <a:gd name="T0" fmla="*/ 56 w 57"/>
                  <a:gd name="T1" fmla="*/ 7 h 35"/>
                  <a:gd name="T2" fmla="*/ 50 w 57"/>
                  <a:gd name="T3" fmla="*/ 7 h 35"/>
                  <a:gd name="T4" fmla="*/ 54 w 57"/>
                  <a:gd name="T5" fmla="*/ 10 h 35"/>
                  <a:gd name="T6" fmla="*/ 56 w 57"/>
                  <a:gd name="T7" fmla="*/ 13 h 35"/>
                  <a:gd name="T8" fmla="*/ 57 w 57"/>
                  <a:gd name="T9" fmla="*/ 18 h 35"/>
                  <a:gd name="T10" fmla="*/ 56 w 57"/>
                  <a:gd name="T11" fmla="*/ 22 h 35"/>
                  <a:gd name="T12" fmla="*/ 54 w 57"/>
                  <a:gd name="T13" fmla="*/ 27 h 35"/>
                  <a:gd name="T14" fmla="*/ 51 w 57"/>
                  <a:gd name="T15" fmla="*/ 29 h 35"/>
                  <a:gd name="T16" fmla="*/ 47 w 57"/>
                  <a:gd name="T17" fmla="*/ 32 h 35"/>
                  <a:gd name="T18" fmla="*/ 42 w 57"/>
                  <a:gd name="T19" fmla="*/ 33 h 35"/>
                  <a:gd name="T20" fmla="*/ 36 w 57"/>
                  <a:gd name="T21" fmla="*/ 35 h 35"/>
                  <a:gd name="T22" fmla="*/ 31 w 57"/>
                  <a:gd name="T23" fmla="*/ 33 h 35"/>
                  <a:gd name="T24" fmla="*/ 25 w 57"/>
                  <a:gd name="T25" fmla="*/ 32 h 35"/>
                  <a:gd name="T26" fmla="*/ 21 w 57"/>
                  <a:gd name="T27" fmla="*/ 29 h 35"/>
                  <a:gd name="T28" fmla="*/ 17 w 57"/>
                  <a:gd name="T29" fmla="*/ 27 h 35"/>
                  <a:gd name="T30" fmla="*/ 15 w 57"/>
                  <a:gd name="T31" fmla="*/ 22 h 35"/>
                  <a:gd name="T32" fmla="*/ 15 w 57"/>
                  <a:gd name="T33" fmla="*/ 18 h 35"/>
                  <a:gd name="T34" fmla="*/ 15 w 57"/>
                  <a:gd name="T35" fmla="*/ 14 h 35"/>
                  <a:gd name="T36" fmla="*/ 17 w 57"/>
                  <a:gd name="T37" fmla="*/ 11 h 35"/>
                  <a:gd name="T38" fmla="*/ 18 w 57"/>
                  <a:gd name="T39" fmla="*/ 8 h 35"/>
                  <a:gd name="T40" fmla="*/ 21 w 57"/>
                  <a:gd name="T41" fmla="*/ 7 h 35"/>
                  <a:gd name="T42" fmla="*/ 0 w 57"/>
                  <a:gd name="T43" fmla="*/ 7 h 35"/>
                  <a:gd name="T44" fmla="*/ 0 w 57"/>
                  <a:gd name="T45" fmla="*/ 0 h 35"/>
                  <a:gd name="T46" fmla="*/ 56 w 57"/>
                  <a:gd name="T47" fmla="*/ 0 h 35"/>
                  <a:gd name="T48" fmla="*/ 56 w 57"/>
                  <a:gd name="T49" fmla="*/ 7 h 35"/>
                  <a:gd name="T50" fmla="*/ 36 w 57"/>
                  <a:gd name="T51" fmla="*/ 27 h 35"/>
                  <a:gd name="T52" fmla="*/ 40 w 57"/>
                  <a:gd name="T53" fmla="*/ 27 h 35"/>
                  <a:gd name="T54" fmla="*/ 45 w 57"/>
                  <a:gd name="T55" fmla="*/ 25 h 35"/>
                  <a:gd name="T56" fmla="*/ 47 w 57"/>
                  <a:gd name="T57" fmla="*/ 24 h 35"/>
                  <a:gd name="T58" fmla="*/ 50 w 57"/>
                  <a:gd name="T59" fmla="*/ 21 h 35"/>
                  <a:gd name="T60" fmla="*/ 50 w 57"/>
                  <a:gd name="T61" fmla="*/ 17 h 35"/>
                  <a:gd name="T62" fmla="*/ 50 w 57"/>
                  <a:gd name="T63" fmla="*/ 13 h 35"/>
                  <a:gd name="T64" fmla="*/ 47 w 57"/>
                  <a:gd name="T65" fmla="*/ 10 h 35"/>
                  <a:gd name="T66" fmla="*/ 45 w 57"/>
                  <a:gd name="T67" fmla="*/ 8 h 35"/>
                  <a:gd name="T68" fmla="*/ 40 w 57"/>
                  <a:gd name="T69" fmla="*/ 7 h 35"/>
                  <a:gd name="T70" fmla="*/ 36 w 57"/>
                  <a:gd name="T71" fmla="*/ 7 h 35"/>
                  <a:gd name="T72" fmla="*/ 32 w 57"/>
                  <a:gd name="T73" fmla="*/ 7 h 35"/>
                  <a:gd name="T74" fmla="*/ 28 w 57"/>
                  <a:gd name="T75" fmla="*/ 8 h 35"/>
                  <a:gd name="T76" fmla="*/ 25 w 57"/>
                  <a:gd name="T77" fmla="*/ 10 h 35"/>
                  <a:gd name="T78" fmla="*/ 22 w 57"/>
                  <a:gd name="T79" fmla="*/ 13 h 35"/>
                  <a:gd name="T80" fmla="*/ 21 w 57"/>
                  <a:gd name="T81" fmla="*/ 17 h 35"/>
                  <a:gd name="T82" fmla="*/ 22 w 57"/>
                  <a:gd name="T83" fmla="*/ 21 h 35"/>
                  <a:gd name="T84" fmla="*/ 25 w 57"/>
                  <a:gd name="T85" fmla="*/ 24 h 35"/>
                  <a:gd name="T86" fmla="*/ 28 w 57"/>
                  <a:gd name="T87" fmla="*/ 27 h 35"/>
                  <a:gd name="T88" fmla="*/ 31 w 57"/>
                  <a:gd name="T89" fmla="*/ 27 h 35"/>
                  <a:gd name="T90" fmla="*/ 36 w 57"/>
                  <a:gd name="T91"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 h="35">
                    <a:moveTo>
                      <a:pt x="56" y="7"/>
                    </a:moveTo>
                    <a:lnTo>
                      <a:pt x="50" y="7"/>
                    </a:lnTo>
                    <a:lnTo>
                      <a:pt x="54" y="10"/>
                    </a:lnTo>
                    <a:lnTo>
                      <a:pt x="56" y="13"/>
                    </a:lnTo>
                    <a:lnTo>
                      <a:pt x="57" y="18"/>
                    </a:lnTo>
                    <a:lnTo>
                      <a:pt x="56" y="22"/>
                    </a:lnTo>
                    <a:lnTo>
                      <a:pt x="54" y="27"/>
                    </a:lnTo>
                    <a:lnTo>
                      <a:pt x="51" y="29"/>
                    </a:lnTo>
                    <a:lnTo>
                      <a:pt x="47" y="32"/>
                    </a:lnTo>
                    <a:lnTo>
                      <a:pt x="42" y="33"/>
                    </a:lnTo>
                    <a:lnTo>
                      <a:pt x="36" y="35"/>
                    </a:lnTo>
                    <a:lnTo>
                      <a:pt x="31" y="33"/>
                    </a:lnTo>
                    <a:lnTo>
                      <a:pt x="25" y="32"/>
                    </a:lnTo>
                    <a:lnTo>
                      <a:pt x="21" y="29"/>
                    </a:lnTo>
                    <a:lnTo>
                      <a:pt x="17" y="27"/>
                    </a:lnTo>
                    <a:lnTo>
                      <a:pt x="15" y="22"/>
                    </a:lnTo>
                    <a:lnTo>
                      <a:pt x="15" y="18"/>
                    </a:lnTo>
                    <a:lnTo>
                      <a:pt x="15" y="14"/>
                    </a:lnTo>
                    <a:lnTo>
                      <a:pt x="17" y="11"/>
                    </a:lnTo>
                    <a:lnTo>
                      <a:pt x="18" y="8"/>
                    </a:lnTo>
                    <a:lnTo>
                      <a:pt x="21" y="7"/>
                    </a:lnTo>
                    <a:lnTo>
                      <a:pt x="0" y="7"/>
                    </a:lnTo>
                    <a:lnTo>
                      <a:pt x="0" y="0"/>
                    </a:lnTo>
                    <a:lnTo>
                      <a:pt x="56" y="0"/>
                    </a:lnTo>
                    <a:lnTo>
                      <a:pt x="56" y="7"/>
                    </a:lnTo>
                    <a:close/>
                    <a:moveTo>
                      <a:pt x="36" y="27"/>
                    </a:moveTo>
                    <a:lnTo>
                      <a:pt x="40" y="27"/>
                    </a:lnTo>
                    <a:lnTo>
                      <a:pt x="45" y="25"/>
                    </a:lnTo>
                    <a:lnTo>
                      <a:pt x="47" y="24"/>
                    </a:lnTo>
                    <a:lnTo>
                      <a:pt x="50" y="21"/>
                    </a:lnTo>
                    <a:lnTo>
                      <a:pt x="50" y="17"/>
                    </a:lnTo>
                    <a:lnTo>
                      <a:pt x="50" y="13"/>
                    </a:lnTo>
                    <a:lnTo>
                      <a:pt x="47" y="10"/>
                    </a:lnTo>
                    <a:lnTo>
                      <a:pt x="45" y="8"/>
                    </a:lnTo>
                    <a:lnTo>
                      <a:pt x="40" y="7"/>
                    </a:lnTo>
                    <a:lnTo>
                      <a:pt x="36" y="7"/>
                    </a:lnTo>
                    <a:lnTo>
                      <a:pt x="32" y="7"/>
                    </a:lnTo>
                    <a:lnTo>
                      <a:pt x="28" y="8"/>
                    </a:lnTo>
                    <a:lnTo>
                      <a:pt x="25" y="10"/>
                    </a:lnTo>
                    <a:lnTo>
                      <a:pt x="22" y="13"/>
                    </a:lnTo>
                    <a:lnTo>
                      <a:pt x="21" y="17"/>
                    </a:lnTo>
                    <a:lnTo>
                      <a:pt x="22" y="21"/>
                    </a:lnTo>
                    <a:lnTo>
                      <a:pt x="25" y="24"/>
                    </a:lnTo>
                    <a:lnTo>
                      <a:pt x="28" y="27"/>
                    </a:lnTo>
                    <a:lnTo>
                      <a:pt x="31" y="27"/>
                    </a:lnTo>
                    <a:lnTo>
                      <a:pt x="36" y="27"/>
                    </a:lnTo>
                    <a:close/>
                  </a:path>
                </a:pathLst>
              </a:custGeom>
              <a:solidFill>
                <a:srgbClr val="000000"/>
              </a:solidFill>
              <a:ln w="0">
                <a:solidFill>
                  <a:srgbClr val="000000"/>
                </a:solidFill>
                <a:prstDash val="solid"/>
                <a:round/>
                <a:headEnd/>
                <a:tailEnd/>
              </a:ln>
            </p:spPr>
            <p:txBody>
              <a:bodyPr/>
              <a:lstStyle/>
              <a:p>
                <a:endParaRPr lang="en-US"/>
              </a:p>
            </p:txBody>
          </p:sp>
          <p:sp>
            <p:nvSpPr>
              <p:cNvPr id="386612" name="Freeform 564"/>
              <p:cNvSpPr>
                <a:spLocks noEditPoints="1"/>
              </p:cNvSpPr>
              <p:nvPr/>
            </p:nvSpPr>
            <p:spPr bwMode="auto">
              <a:xfrm>
                <a:off x="260" y="3302"/>
                <a:ext cx="56" cy="7"/>
              </a:xfrm>
              <a:custGeom>
                <a:avLst/>
                <a:gdLst>
                  <a:gd name="T0" fmla="*/ 7 w 56"/>
                  <a:gd name="T1" fmla="*/ 7 h 7"/>
                  <a:gd name="T2" fmla="*/ 0 w 56"/>
                  <a:gd name="T3" fmla="*/ 7 h 7"/>
                  <a:gd name="T4" fmla="*/ 0 w 56"/>
                  <a:gd name="T5" fmla="*/ 0 h 7"/>
                  <a:gd name="T6" fmla="*/ 7 w 56"/>
                  <a:gd name="T7" fmla="*/ 0 h 7"/>
                  <a:gd name="T8" fmla="*/ 7 w 56"/>
                  <a:gd name="T9" fmla="*/ 7 h 7"/>
                  <a:gd name="T10" fmla="*/ 56 w 56"/>
                  <a:gd name="T11" fmla="*/ 7 h 7"/>
                  <a:gd name="T12" fmla="*/ 15 w 56"/>
                  <a:gd name="T13" fmla="*/ 7 h 7"/>
                  <a:gd name="T14" fmla="*/ 15 w 56"/>
                  <a:gd name="T15" fmla="*/ 0 h 7"/>
                  <a:gd name="T16" fmla="*/ 56 w 56"/>
                  <a:gd name="T17" fmla="*/ 0 h 7"/>
                  <a:gd name="T18" fmla="*/ 56 w 56"/>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7">
                    <a:moveTo>
                      <a:pt x="7" y="7"/>
                    </a:moveTo>
                    <a:lnTo>
                      <a:pt x="0" y="7"/>
                    </a:lnTo>
                    <a:lnTo>
                      <a:pt x="0" y="0"/>
                    </a:lnTo>
                    <a:lnTo>
                      <a:pt x="7" y="0"/>
                    </a:lnTo>
                    <a:lnTo>
                      <a:pt x="7" y="7"/>
                    </a:lnTo>
                    <a:close/>
                    <a:moveTo>
                      <a:pt x="56" y="7"/>
                    </a:moveTo>
                    <a:lnTo>
                      <a:pt x="15" y="7"/>
                    </a:lnTo>
                    <a:lnTo>
                      <a:pt x="15" y="0"/>
                    </a:lnTo>
                    <a:lnTo>
                      <a:pt x="56" y="0"/>
                    </a:lnTo>
                    <a:lnTo>
                      <a:pt x="56" y="7"/>
                    </a:lnTo>
                    <a:close/>
                  </a:path>
                </a:pathLst>
              </a:custGeom>
              <a:solidFill>
                <a:srgbClr val="000000"/>
              </a:solidFill>
              <a:ln w="0">
                <a:solidFill>
                  <a:srgbClr val="000000"/>
                </a:solidFill>
                <a:prstDash val="solid"/>
                <a:round/>
                <a:headEnd/>
                <a:tailEnd/>
              </a:ln>
            </p:spPr>
            <p:txBody>
              <a:bodyPr/>
              <a:lstStyle/>
              <a:p>
                <a:endParaRPr lang="en-US"/>
              </a:p>
            </p:txBody>
          </p:sp>
          <p:sp>
            <p:nvSpPr>
              <p:cNvPr id="386613" name="Freeform 565"/>
              <p:cNvSpPr>
                <a:spLocks/>
              </p:cNvSpPr>
              <p:nvPr/>
            </p:nvSpPr>
            <p:spPr bwMode="auto">
              <a:xfrm>
                <a:off x="275" y="3263"/>
                <a:ext cx="42" cy="32"/>
              </a:xfrm>
              <a:custGeom>
                <a:avLst/>
                <a:gdLst>
                  <a:gd name="T0" fmla="*/ 28 w 42"/>
                  <a:gd name="T1" fmla="*/ 25 h 32"/>
                  <a:gd name="T2" fmla="*/ 34 w 42"/>
                  <a:gd name="T3" fmla="*/ 22 h 32"/>
                  <a:gd name="T4" fmla="*/ 35 w 42"/>
                  <a:gd name="T5" fmla="*/ 15 h 32"/>
                  <a:gd name="T6" fmla="*/ 34 w 42"/>
                  <a:gd name="T7" fmla="*/ 8 h 32"/>
                  <a:gd name="T8" fmla="*/ 30 w 42"/>
                  <a:gd name="T9" fmla="*/ 7 h 32"/>
                  <a:gd name="T10" fmla="*/ 27 w 42"/>
                  <a:gd name="T11" fmla="*/ 10 h 32"/>
                  <a:gd name="T12" fmla="*/ 24 w 42"/>
                  <a:gd name="T13" fmla="*/ 17 h 32"/>
                  <a:gd name="T14" fmla="*/ 21 w 42"/>
                  <a:gd name="T15" fmla="*/ 25 h 32"/>
                  <a:gd name="T16" fmla="*/ 17 w 42"/>
                  <a:gd name="T17" fmla="*/ 30 h 32"/>
                  <a:gd name="T18" fmla="*/ 12 w 42"/>
                  <a:gd name="T19" fmla="*/ 32 h 32"/>
                  <a:gd name="T20" fmla="*/ 6 w 42"/>
                  <a:gd name="T21" fmla="*/ 30 h 32"/>
                  <a:gd name="T22" fmla="*/ 3 w 42"/>
                  <a:gd name="T23" fmla="*/ 28 h 32"/>
                  <a:gd name="T24" fmla="*/ 0 w 42"/>
                  <a:gd name="T25" fmla="*/ 23 h 32"/>
                  <a:gd name="T26" fmla="*/ 0 w 42"/>
                  <a:gd name="T27" fmla="*/ 18 h 32"/>
                  <a:gd name="T28" fmla="*/ 2 w 42"/>
                  <a:gd name="T29" fmla="*/ 10 h 32"/>
                  <a:gd name="T30" fmla="*/ 5 w 42"/>
                  <a:gd name="T31" fmla="*/ 4 h 32"/>
                  <a:gd name="T32" fmla="*/ 12 w 42"/>
                  <a:gd name="T33" fmla="*/ 1 h 32"/>
                  <a:gd name="T34" fmla="*/ 10 w 42"/>
                  <a:gd name="T35" fmla="*/ 10 h 32"/>
                  <a:gd name="T36" fmla="*/ 7 w 42"/>
                  <a:gd name="T37" fmla="*/ 14 h 32"/>
                  <a:gd name="T38" fmla="*/ 6 w 42"/>
                  <a:gd name="T39" fmla="*/ 21 h 32"/>
                  <a:gd name="T40" fmla="*/ 9 w 42"/>
                  <a:gd name="T41" fmla="*/ 23 h 32"/>
                  <a:gd name="T42" fmla="*/ 12 w 42"/>
                  <a:gd name="T43" fmla="*/ 25 h 32"/>
                  <a:gd name="T44" fmla="*/ 14 w 42"/>
                  <a:gd name="T45" fmla="*/ 22 h 32"/>
                  <a:gd name="T46" fmla="*/ 16 w 42"/>
                  <a:gd name="T47" fmla="*/ 19 h 32"/>
                  <a:gd name="T48" fmla="*/ 18 w 42"/>
                  <a:gd name="T49" fmla="*/ 11 h 32"/>
                  <a:gd name="T50" fmla="*/ 21 w 42"/>
                  <a:gd name="T51" fmla="*/ 4 h 32"/>
                  <a:gd name="T52" fmla="*/ 25 w 42"/>
                  <a:gd name="T53" fmla="*/ 0 h 32"/>
                  <a:gd name="T54" fmla="*/ 32 w 42"/>
                  <a:gd name="T55" fmla="*/ 0 h 32"/>
                  <a:gd name="T56" fmla="*/ 38 w 42"/>
                  <a:gd name="T57" fmla="*/ 4 h 32"/>
                  <a:gd name="T58" fmla="*/ 42 w 42"/>
                  <a:gd name="T59" fmla="*/ 11 h 32"/>
                  <a:gd name="T60" fmla="*/ 42 w 42"/>
                  <a:gd name="T61" fmla="*/ 21 h 32"/>
                  <a:gd name="T62" fmla="*/ 39 w 42"/>
                  <a:gd name="T63" fmla="*/ 28 h 32"/>
                  <a:gd name="T64" fmla="*/ 32 w 42"/>
                  <a:gd name="T6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32">
                    <a:moveTo>
                      <a:pt x="30" y="32"/>
                    </a:moveTo>
                    <a:lnTo>
                      <a:pt x="28" y="25"/>
                    </a:lnTo>
                    <a:lnTo>
                      <a:pt x="31" y="25"/>
                    </a:lnTo>
                    <a:lnTo>
                      <a:pt x="34" y="22"/>
                    </a:lnTo>
                    <a:lnTo>
                      <a:pt x="35" y="19"/>
                    </a:lnTo>
                    <a:lnTo>
                      <a:pt x="35" y="15"/>
                    </a:lnTo>
                    <a:lnTo>
                      <a:pt x="35" y="11"/>
                    </a:lnTo>
                    <a:lnTo>
                      <a:pt x="34" y="8"/>
                    </a:lnTo>
                    <a:lnTo>
                      <a:pt x="32" y="7"/>
                    </a:lnTo>
                    <a:lnTo>
                      <a:pt x="30" y="7"/>
                    </a:lnTo>
                    <a:lnTo>
                      <a:pt x="28" y="7"/>
                    </a:lnTo>
                    <a:lnTo>
                      <a:pt x="27" y="10"/>
                    </a:lnTo>
                    <a:lnTo>
                      <a:pt x="25" y="12"/>
                    </a:lnTo>
                    <a:lnTo>
                      <a:pt x="24" y="17"/>
                    </a:lnTo>
                    <a:lnTo>
                      <a:pt x="23" y="22"/>
                    </a:lnTo>
                    <a:lnTo>
                      <a:pt x="21" y="25"/>
                    </a:lnTo>
                    <a:lnTo>
                      <a:pt x="20" y="28"/>
                    </a:lnTo>
                    <a:lnTo>
                      <a:pt x="17" y="30"/>
                    </a:lnTo>
                    <a:lnTo>
                      <a:pt x="14" y="32"/>
                    </a:lnTo>
                    <a:lnTo>
                      <a:pt x="12" y="32"/>
                    </a:lnTo>
                    <a:lnTo>
                      <a:pt x="9" y="32"/>
                    </a:lnTo>
                    <a:lnTo>
                      <a:pt x="6" y="30"/>
                    </a:lnTo>
                    <a:lnTo>
                      <a:pt x="5" y="29"/>
                    </a:lnTo>
                    <a:lnTo>
                      <a:pt x="3" y="28"/>
                    </a:lnTo>
                    <a:lnTo>
                      <a:pt x="2" y="25"/>
                    </a:lnTo>
                    <a:lnTo>
                      <a:pt x="0" y="23"/>
                    </a:lnTo>
                    <a:lnTo>
                      <a:pt x="0" y="21"/>
                    </a:lnTo>
                    <a:lnTo>
                      <a:pt x="0" y="18"/>
                    </a:lnTo>
                    <a:lnTo>
                      <a:pt x="0" y="12"/>
                    </a:lnTo>
                    <a:lnTo>
                      <a:pt x="2" y="10"/>
                    </a:lnTo>
                    <a:lnTo>
                      <a:pt x="3" y="7"/>
                    </a:lnTo>
                    <a:lnTo>
                      <a:pt x="5" y="4"/>
                    </a:lnTo>
                    <a:lnTo>
                      <a:pt x="7" y="3"/>
                    </a:lnTo>
                    <a:lnTo>
                      <a:pt x="12" y="1"/>
                    </a:lnTo>
                    <a:lnTo>
                      <a:pt x="12" y="10"/>
                    </a:lnTo>
                    <a:lnTo>
                      <a:pt x="10" y="10"/>
                    </a:lnTo>
                    <a:lnTo>
                      <a:pt x="7" y="11"/>
                    </a:lnTo>
                    <a:lnTo>
                      <a:pt x="7" y="14"/>
                    </a:lnTo>
                    <a:lnTo>
                      <a:pt x="6" y="17"/>
                    </a:lnTo>
                    <a:lnTo>
                      <a:pt x="6" y="21"/>
                    </a:lnTo>
                    <a:lnTo>
                      <a:pt x="7" y="22"/>
                    </a:lnTo>
                    <a:lnTo>
                      <a:pt x="9" y="23"/>
                    </a:lnTo>
                    <a:lnTo>
                      <a:pt x="12" y="25"/>
                    </a:lnTo>
                    <a:lnTo>
                      <a:pt x="12" y="25"/>
                    </a:lnTo>
                    <a:lnTo>
                      <a:pt x="13" y="23"/>
                    </a:lnTo>
                    <a:lnTo>
                      <a:pt x="14" y="22"/>
                    </a:lnTo>
                    <a:lnTo>
                      <a:pt x="14" y="21"/>
                    </a:lnTo>
                    <a:lnTo>
                      <a:pt x="16" y="19"/>
                    </a:lnTo>
                    <a:lnTo>
                      <a:pt x="16" y="17"/>
                    </a:lnTo>
                    <a:lnTo>
                      <a:pt x="18" y="11"/>
                    </a:lnTo>
                    <a:lnTo>
                      <a:pt x="20" y="7"/>
                    </a:lnTo>
                    <a:lnTo>
                      <a:pt x="21" y="4"/>
                    </a:lnTo>
                    <a:lnTo>
                      <a:pt x="23" y="1"/>
                    </a:lnTo>
                    <a:lnTo>
                      <a:pt x="25" y="0"/>
                    </a:lnTo>
                    <a:lnTo>
                      <a:pt x="30" y="0"/>
                    </a:lnTo>
                    <a:lnTo>
                      <a:pt x="32" y="0"/>
                    </a:lnTo>
                    <a:lnTo>
                      <a:pt x="35" y="1"/>
                    </a:lnTo>
                    <a:lnTo>
                      <a:pt x="38" y="4"/>
                    </a:lnTo>
                    <a:lnTo>
                      <a:pt x="41" y="7"/>
                    </a:lnTo>
                    <a:lnTo>
                      <a:pt x="42" y="11"/>
                    </a:lnTo>
                    <a:lnTo>
                      <a:pt x="42" y="15"/>
                    </a:lnTo>
                    <a:lnTo>
                      <a:pt x="42" y="21"/>
                    </a:lnTo>
                    <a:lnTo>
                      <a:pt x="41" y="23"/>
                    </a:lnTo>
                    <a:lnTo>
                      <a:pt x="39" y="28"/>
                    </a:lnTo>
                    <a:lnTo>
                      <a:pt x="36" y="29"/>
                    </a:lnTo>
                    <a:lnTo>
                      <a:pt x="32" y="32"/>
                    </a:lnTo>
                    <a:lnTo>
                      <a:pt x="30" y="32"/>
                    </a:lnTo>
                    <a:close/>
                  </a:path>
                </a:pathLst>
              </a:custGeom>
              <a:solidFill>
                <a:srgbClr val="000000"/>
              </a:solidFill>
              <a:ln w="0">
                <a:solidFill>
                  <a:srgbClr val="000000"/>
                </a:solidFill>
                <a:prstDash val="solid"/>
                <a:round/>
                <a:headEnd/>
                <a:tailEnd/>
              </a:ln>
            </p:spPr>
            <p:txBody>
              <a:bodyPr/>
              <a:lstStyle/>
              <a:p>
                <a:endParaRPr lang="en-US"/>
              </a:p>
            </p:txBody>
          </p:sp>
          <p:sp>
            <p:nvSpPr>
              <p:cNvPr id="386614" name="Freeform 566"/>
              <p:cNvSpPr>
                <a:spLocks/>
              </p:cNvSpPr>
              <p:nvPr/>
            </p:nvSpPr>
            <p:spPr bwMode="auto">
              <a:xfrm>
                <a:off x="262" y="3238"/>
                <a:ext cx="55" cy="19"/>
              </a:xfrm>
              <a:custGeom>
                <a:avLst/>
                <a:gdLst>
                  <a:gd name="T0" fmla="*/ 48 w 55"/>
                  <a:gd name="T1" fmla="*/ 1 h 19"/>
                  <a:gd name="T2" fmla="*/ 54 w 55"/>
                  <a:gd name="T3" fmla="*/ 0 h 19"/>
                  <a:gd name="T4" fmla="*/ 55 w 55"/>
                  <a:gd name="T5" fmla="*/ 3 h 19"/>
                  <a:gd name="T6" fmla="*/ 55 w 55"/>
                  <a:gd name="T7" fmla="*/ 5 h 19"/>
                  <a:gd name="T8" fmla="*/ 55 w 55"/>
                  <a:gd name="T9" fmla="*/ 8 h 19"/>
                  <a:gd name="T10" fmla="*/ 54 w 55"/>
                  <a:gd name="T11" fmla="*/ 11 h 19"/>
                  <a:gd name="T12" fmla="*/ 52 w 55"/>
                  <a:gd name="T13" fmla="*/ 12 h 19"/>
                  <a:gd name="T14" fmla="*/ 51 w 55"/>
                  <a:gd name="T15" fmla="*/ 14 h 19"/>
                  <a:gd name="T16" fmla="*/ 48 w 55"/>
                  <a:gd name="T17" fmla="*/ 14 h 19"/>
                  <a:gd name="T18" fmla="*/ 43 w 55"/>
                  <a:gd name="T19" fmla="*/ 15 h 19"/>
                  <a:gd name="T20" fmla="*/ 20 w 55"/>
                  <a:gd name="T21" fmla="*/ 15 h 19"/>
                  <a:gd name="T22" fmla="*/ 20 w 55"/>
                  <a:gd name="T23" fmla="*/ 19 h 19"/>
                  <a:gd name="T24" fmla="*/ 13 w 55"/>
                  <a:gd name="T25" fmla="*/ 19 h 19"/>
                  <a:gd name="T26" fmla="*/ 13 w 55"/>
                  <a:gd name="T27" fmla="*/ 15 h 19"/>
                  <a:gd name="T28" fmla="*/ 4 w 55"/>
                  <a:gd name="T29" fmla="*/ 15 h 19"/>
                  <a:gd name="T30" fmla="*/ 0 w 55"/>
                  <a:gd name="T31" fmla="*/ 7 h 19"/>
                  <a:gd name="T32" fmla="*/ 13 w 55"/>
                  <a:gd name="T33" fmla="*/ 7 h 19"/>
                  <a:gd name="T34" fmla="*/ 13 w 55"/>
                  <a:gd name="T35" fmla="*/ 1 h 19"/>
                  <a:gd name="T36" fmla="*/ 20 w 55"/>
                  <a:gd name="T37" fmla="*/ 1 h 19"/>
                  <a:gd name="T38" fmla="*/ 20 w 55"/>
                  <a:gd name="T39" fmla="*/ 7 h 19"/>
                  <a:gd name="T40" fmla="*/ 43 w 55"/>
                  <a:gd name="T41" fmla="*/ 7 h 19"/>
                  <a:gd name="T42" fmla="*/ 45 w 55"/>
                  <a:gd name="T43" fmla="*/ 7 h 19"/>
                  <a:gd name="T44" fmla="*/ 47 w 55"/>
                  <a:gd name="T45" fmla="*/ 7 h 19"/>
                  <a:gd name="T46" fmla="*/ 47 w 55"/>
                  <a:gd name="T47" fmla="*/ 7 h 19"/>
                  <a:gd name="T48" fmla="*/ 48 w 55"/>
                  <a:gd name="T49" fmla="*/ 5 h 19"/>
                  <a:gd name="T50" fmla="*/ 48 w 55"/>
                  <a:gd name="T51" fmla="*/ 5 h 19"/>
                  <a:gd name="T52" fmla="*/ 48 w 55"/>
                  <a:gd name="T53" fmla="*/ 4 h 19"/>
                  <a:gd name="T54" fmla="*/ 48 w 55"/>
                  <a:gd name="T55" fmla="*/ 3 h 19"/>
                  <a:gd name="T56" fmla="*/ 48 w 55"/>
                  <a:gd name="T57"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19">
                    <a:moveTo>
                      <a:pt x="48" y="1"/>
                    </a:moveTo>
                    <a:lnTo>
                      <a:pt x="54" y="0"/>
                    </a:lnTo>
                    <a:lnTo>
                      <a:pt x="55" y="3"/>
                    </a:lnTo>
                    <a:lnTo>
                      <a:pt x="55" y="5"/>
                    </a:lnTo>
                    <a:lnTo>
                      <a:pt x="55" y="8"/>
                    </a:lnTo>
                    <a:lnTo>
                      <a:pt x="54" y="11"/>
                    </a:lnTo>
                    <a:lnTo>
                      <a:pt x="52" y="12"/>
                    </a:lnTo>
                    <a:lnTo>
                      <a:pt x="51" y="14"/>
                    </a:lnTo>
                    <a:lnTo>
                      <a:pt x="48" y="14"/>
                    </a:lnTo>
                    <a:lnTo>
                      <a:pt x="43" y="15"/>
                    </a:lnTo>
                    <a:lnTo>
                      <a:pt x="20" y="15"/>
                    </a:lnTo>
                    <a:lnTo>
                      <a:pt x="20" y="19"/>
                    </a:lnTo>
                    <a:lnTo>
                      <a:pt x="13" y="19"/>
                    </a:lnTo>
                    <a:lnTo>
                      <a:pt x="13" y="15"/>
                    </a:lnTo>
                    <a:lnTo>
                      <a:pt x="4" y="15"/>
                    </a:lnTo>
                    <a:lnTo>
                      <a:pt x="0" y="7"/>
                    </a:lnTo>
                    <a:lnTo>
                      <a:pt x="13" y="7"/>
                    </a:lnTo>
                    <a:lnTo>
                      <a:pt x="13" y="1"/>
                    </a:lnTo>
                    <a:lnTo>
                      <a:pt x="20" y="1"/>
                    </a:lnTo>
                    <a:lnTo>
                      <a:pt x="20" y="7"/>
                    </a:lnTo>
                    <a:lnTo>
                      <a:pt x="43" y="7"/>
                    </a:lnTo>
                    <a:lnTo>
                      <a:pt x="45" y="7"/>
                    </a:lnTo>
                    <a:lnTo>
                      <a:pt x="47" y="7"/>
                    </a:lnTo>
                    <a:lnTo>
                      <a:pt x="47" y="7"/>
                    </a:lnTo>
                    <a:lnTo>
                      <a:pt x="48" y="5"/>
                    </a:lnTo>
                    <a:lnTo>
                      <a:pt x="48" y="5"/>
                    </a:lnTo>
                    <a:lnTo>
                      <a:pt x="48" y="4"/>
                    </a:lnTo>
                    <a:lnTo>
                      <a:pt x="48" y="3"/>
                    </a:lnTo>
                    <a:lnTo>
                      <a:pt x="48" y="1"/>
                    </a:lnTo>
                    <a:close/>
                  </a:path>
                </a:pathLst>
              </a:custGeom>
              <a:solidFill>
                <a:srgbClr val="000000"/>
              </a:solidFill>
              <a:ln w="0">
                <a:solidFill>
                  <a:srgbClr val="000000"/>
                </a:solidFill>
                <a:prstDash val="solid"/>
                <a:round/>
                <a:headEnd/>
                <a:tailEnd/>
              </a:ln>
            </p:spPr>
            <p:txBody>
              <a:bodyPr/>
              <a:lstStyle/>
              <a:p>
                <a:endParaRPr lang="en-US"/>
              </a:p>
            </p:txBody>
          </p:sp>
          <p:sp>
            <p:nvSpPr>
              <p:cNvPr id="386615" name="Freeform 567"/>
              <p:cNvSpPr>
                <a:spLocks noEditPoints="1"/>
              </p:cNvSpPr>
              <p:nvPr/>
            </p:nvSpPr>
            <p:spPr bwMode="auto">
              <a:xfrm>
                <a:off x="275" y="3198"/>
                <a:ext cx="42" cy="36"/>
              </a:xfrm>
              <a:custGeom>
                <a:avLst/>
                <a:gdLst>
                  <a:gd name="T0" fmla="*/ 39 w 42"/>
                  <a:gd name="T1" fmla="*/ 14 h 36"/>
                  <a:gd name="T2" fmla="*/ 42 w 42"/>
                  <a:gd name="T3" fmla="*/ 19 h 36"/>
                  <a:gd name="T4" fmla="*/ 42 w 42"/>
                  <a:gd name="T5" fmla="*/ 27 h 36"/>
                  <a:gd name="T6" fmla="*/ 39 w 42"/>
                  <a:gd name="T7" fmla="*/ 33 h 36"/>
                  <a:gd name="T8" fmla="*/ 31 w 42"/>
                  <a:gd name="T9" fmla="*/ 36 h 36"/>
                  <a:gd name="T10" fmla="*/ 25 w 42"/>
                  <a:gd name="T11" fmla="*/ 34 h 36"/>
                  <a:gd name="T12" fmla="*/ 21 w 42"/>
                  <a:gd name="T13" fmla="*/ 32 h 36"/>
                  <a:gd name="T14" fmla="*/ 18 w 42"/>
                  <a:gd name="T15" fmla="*/ 27 h 36"/>
                  <a:gd name="T16" fmla="*/ 17 w 42"/>
                  <a:gd name="T17" fmla="*/ 22 h 36"/>
                  <a:gd name="T18" fmla="*/ 16 w 42"/>
                  <a:gd name="T19" fmla="*/ 11 h 36"/>
                  <a:gd name="T20" fmla="*/ 14 w 42"/>
                  <a:gd name="T21" fmla="*/ 9 h 36"/>
                  <a:gd name="T22" fmla="*/ 9 w 42"/>
                  <a:gd name="T23" fmla="*/ 12 h 36"/>
                  <a:gd name="T24" fmla="*/ 6 w 42"/>
                  <a:gd name="T25" fmla="*/ 19 h 36"/>
                  <a:gd name="T26" fmla="*/ 7 w 42"/>
                  <a:gd name="T27" fmla="*/ 25 h 36"/>
                  <a:gd name="T28" fmla="*/ 13 w 42"/>
                  <a:gd name="T29" fmla="*/ 27 h 36"/>
                  <a:gd name="T30" fmla="*/ 9 w 42"/>
                  <a:gd name="T31" fmla="*/ 34 h 36"/>
                  <a:gd name="T32" fmla="*/ 3 w 42"/>
                  <a:gd name="T33" fmla="*/ 30 h 36"/>
                  <a:gd name="T34" fmla="*/ 0 w 42"/>
                  <a:gd name="T35" fmla="*/ 22 h 36"/>
                  <a:gd name="T36" fmla="*/ 0 w 42"/>
                  <a:gd name="T37" fmla="*/ 12 h 36"/>
                  <a:gd name="T38" fmla="*/ 2 w 42"/>
                  <a:gd name="T39" fmla="*/ 7 h 36"/>
                  <a:gd name="T40" fmla="*/ 6 w 42"/>
                  <a:gd name="T41" fmla="*/ 4 h 36"/>
                  <a:gd name="T42" fmla="*/ 12 w 42"/>
                  <a:gd name="T43" fmla="*/ 2 h 36"/>
                  <a:gd name="T44" fmla="*/ 24 w 42"/>
                  <a:gd name="T45" fmla="*/ 2 h 36"/>
                  <a:gd name="T46" fmla="*/ 32 w 42"/>
                  <a:gd name="T47" fmla="*/ 2 h 36"/>
                  <a:gd name="T48" fmla="*/ 38 w 42"/>
                  <a:gd name="T49" fmla="*/ 1 h 36"/>
                  <a:gd name="T50" fmla="*/ 41 w 42"/>
                  <a:gd name="T51" fmla="*/ 7 h 36"/>
                  <a:gd name="T52" fmla="*/ 36 w 42"/>
                  <a:gd name="T53" fmla="*/ 9 h 36"/>
                  <a:gd name="T54" fmla="*/ 23 w 42"/>
                  <a:gd name="T55" fmla="*/ 15 h 36"/>
                  <a:gd name="T56" fmla="*/ 24 w 42"/>
                  <a:gd name="T57" fmla="*/ 23 h 36"/>
                  <a:gd name="T58" fmla="*/ 25 w 42"/>
                  <a:gd name="T59" fmla="*/ 27 h 36"/>
                  <a:gd name="T60" fmla="*/ 28 w 42"/>
                  <a:gd name="T61" fmla="*/ 29 h 36"/>
                  <a:gd name="T62" fmla="*/ 32 w 42"/>
                  <a:gd name="T63" fmla="*/ 29 h 36"/>
                  <a:gd name="T64" fmla="*/ 35 w 42"/>
                  <a:gd name="T65" fmla="*/ 25 h 36"/>
                  <a:gd name="T66" fmla="*/ 35 w 42"/>
                  <a:gd name="T67" fmla="*/ 18 h 36"/>
                  <a:gd name="T68" fmla="*/ 32 w 42"/>
                  <a:gd name="T69" fmla="*/ 12 h 36"/>
                  <a:gd name="T70" fmla="*/ 27 w 42"/>
                  <a:gd name="T71" fmla="*/ 11 h 36"/>
                  <a:gd name="T72" fmla="*/ 21 w 42"/>
                  <a:gd name="T73"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36">
                    <a:moveTo>
                      <a:pt x="36" y="9"/>
                    </a:moveTo>
                    <a:lnTo>
                      <a:pt x="39" y="14"/>
                    </a:lnTo>
                    <a:lnTo>
                      <a:pt x="41" y="16"/>
                    </a:lnTo>
                    <a:lnTo>
                      <a:pt x="42" y="19"/>
                    </a:lnTo>
                    <a:lnTo>
                      <a:pt x="42" y="23"/>
                    </a:lnTo>
                    <a:lnTo>
                      <a:pt x="42" y="27"/>
                    </a:lnTo>
                    <a:lnTo>
                      <a:pt x="41" y="30"/>
                    </a:lnTo>
                    <a:lnTo>
                      <a:pt x="39" y="33"/>
                    </a:lnTo>
                    <a:lnTo>
                      <a:pt x="35" y="36"/>
                    </a:lnTo>
                    <a:lnTo>
                      <a:pt x="31" y="36"/>
                    </a:lnTo>
                    <a:lnTo>
                      <a:pt x="27" y="36"/>
                    </a:lnTo>
                    <a:lnTo>
                      <a:pt x="25" y="34"/>
                    </a:lnTo>
                    <a:lnTo>
                      <a:pt x="23" y="33"/>
                    </a:lnTo>
                    <a:lnTo>
                      <a:pt x="21" y="32"/>
                    </a:lnTo>
                    <a:lnTo>
                      <a:pt x="20" y="29"/>
                    </a:lnTo>
                    <a:lnTo>
                      <a:pt x="18" y="27"/>
                    </a:lnTo>
                    <a:lnTo>
                      <a:pt x="18" y="25"/>
                    </a:lnTo>
                    <a:lnTo>
                      <a:pt x="17" y="22"/>
                    </a:lnTo>
                    <a:lnTo>
                      <a:pt x="17" y="15"/>
                    </a:lnTo>
                    <a:lnTo>
                      <a:pt x="16" y="11"/>
                    </a:lnTo>
                    <a:lnTo>
                      <a:pt x="14" y="11"/>
                    </a:lnTo>
                    <a:lnTo>
                      <a:pt x="14" y="9"/>
                    </a:lnTo>
                    <a:lnTo>
                      <a:pt x="10" y="11"/>
                    </a:lnTo>
                    <a:lnTo>
                      <a:pt x="9" y="12"/>
                    </a:lnTo>
                    <a:lnTo>
                      <a:pt x="7" y="15"/>
                    </a:lnTo>
                    <a:lnTo>
                      <a:pt x="6" y="19"/>
                    </a:lnTo>
                    <a:lnTo>
                      <a:pt x="7" y="22"/>
                    </a:lnTo>
                    <a:lnTo>
                      <a:pt x="7" y="25"/>
                    </a:lnTo>
                    <a:lnTo>
                      <a:pt x="10" y="26"/>
                    </a:lnTo>
                    <a:lnTo>
                      <a:pt x="13" y="27"/>
                    </a:lnTo>
                    <a:lnTo>
                      <a:pt x="12" y="36"/>
                    </a:lnTo>
                    <a:lnTo>
                      <a:pt x="9" y="34"/>
                    </a:lnTo>
                    <a:lnTo>
                      <a:pt x="5" y="32"/>
                    </a:lnTo>
                    <a:lnTo>
                      <a:pt x="3" y="30"/>
                    </a:lnTo>
                    <a:lnTo>
                      <a:pt x="2" y="26"/>
                    </a:lnTo>
                    <a:lnTo>
                      <a:pt x="0" y="22"/>
                    </a:lnTo>
                    <a:lnTo>
                      <a:pt x="0" y="18"/>
                    </a:lnTo>
                    <a:lnTo>
                      <a:pt x="0" y="12"/>
                    </a:lnTo>
                    <a:lnTo>
                      <a:pt x="0" y="9"/>
                    </a:lnTo>
                    <a:lnTo>
                      <a:pt x="2" y="7"/>
                    </a:lnTo>
                    <a:lnTo>
                      <a:pt x="5" y="4"/>
                    </a:lnTo>
                    <a:lnTo>
                      <a:pt x="6" y="4"/>
                    </a:lnTo>
                    <a:lnTo>
                      <a:pt x="9" y="2"/>
                    </a:lnTo>
                    <a:lnTo>
                      <a:pt x="12" y="2"/>
                    </a:lnTo>
                    <a:lnTo>
                      <a:pt x="14" y="2"/>
                    </a:lnTo>
                    <a:lnTo>
                      <a:pt x="24" y="2"/>
                    </a:lnTo>
                    <a:lnTo>
                      <a:pt x="30" y="2"/>
                    </a:lnTo>
                    <a:lnTo>
                      <a:pt x="32" y="2"/>
                    </a:lnTo>
                    <a:lnTo>
                      <a:pt x="35" y="1"/>
                    </a:lnTo>
                    <a:lnTo>
                      <a:pt x="38" y="1"/>
                    </a:lnTo>
                    <a:lnTo>
                      <a:pt x="41" y="0"/>
                    </a:lnTo>
                    <a:lnTo>
                      <a:pt x="41" y="7"/>
                    </a:lnTo>
                    <a:lnTo>
                      <a:pt x="39" y="8"/>
                    </a:lnTo>
                    <a:lnTo>
                      <a:pt x="36" y="9"/>
                    </a:lnTo>
                    <a:close/>
                    <a:moveTo>
                      <a:pt x="21" y="9"/>
                    </a:moveTo>
                    <a:lnTo>
                      <a:pt x="23" y="15"/>
                    </a:lnTo>
                    <a:lnTo>
                      <a:pt x="24" y="20"/>
                    </a:lnTo>
                    <a:lnTo>
                      <a:pt x="24" y="23"/>
                    </a:lnTo>
                    <a:lnTo>
                      <a:pt x="25" y="26"/>
                    </a:lnTo>
                    <a:lnTo>
                      <a:pt x="25" y="27"/>
                    </a:lnTo>
                    <a:lnTo>
                      <a:pt x="27" y="27"/>
                    </a:lnTo>
                    <a:lnTo>
                      <a:pt x="28" y="29"/>
                    </a:lnTo>
                    <a:lnTo>
                      <a:pt x="30" y="29"/>
                    </a:lnTo>
                    <a:lnTo>
                      <a:pt x="32" y="29"/>
                    </a:lnTo>
                    <a:lnTo>
                      <a:pt x="34" y="27"/>
                    </a:lnTo>
                    <a:lnTo>
                      <a:pt x="35" y="25"/>
                    </a:lnTo>
                    <a:lnTo>
                      <a:pt x="35" y="22"/>
                    </a:lnTo>
                    <a:lnTo>
                      <a:pt x="35" y="18"/>
                    </a:lnTo>
                    <a:lnTo>
                      <a:pt x="34" y="15"/>
                    </a:lnTo>
                    <a:lnTo>
                      <a:pt x="32" y="12"/>
                    </a:lnTo>
                    <a:lnTo>
                      <a:pt x="30" y="11"/>
                    </a:lnTo>
                    <a:lnTo>
                      <a:pt x="27" y="11"/>
                    </a:lnTo>
                    <a:lnTo>
                      <a:pt x="24" y="11"/>
                    </a:lnTo>
                    <a:lnTo>
                      <a:pt x="21" y="9"/>
                    </a:lnTo>
                    <a:close/>
                  </a:path>
                </a:pathLst>
              </a:custGeom>
              <a:solidFill>
                <a:srgbClr val="000000"/>
              </a:solidFill>
              <a:ln w="0">
                <a:solidFill>
                  <a:srgbClr val="000000"/>
                </a:solidFill>
                <a:prstDash val="solid"/>
                <a:round/>
                <a:headEnd/>
                <a:tailEnd/>
              </a:ln>
            </p:spPr>
            <p:txBody>
              <a:bodyPr/>
              <a:lstStyle/>
              <a:p>
                <a:endParaRPr lang="en-US"/>
              </a:p>
            </p:txBody>
          </p:sp>
          <p:sp>
            <p:nvSpPr>
              <p:cNvPr id="386616" name="Freeform 568"/>
              <p:cNvSpPr>
                <a:spLocks/>
              </p:cNvSpPr>
              <p:nvPr/>
            </p:nvSpPr>
            <p:spPr bwMode="auto">
              <a:xfrm>
                <a:off x="275" y="3157"/>
                <a:ext cx="41" cy="31"/>
              </a:xfrm>
              <a:custGeom>
                <a:avLst/>
                <a:gdLst>
                  <a:gd name="T0" fmla="*/ 41 w 41"/>
                  <a:gd name="T1" fmla="*/ 31 h 31"/>
                  <a:gd name="T2" fmla="*/ 0 w 41"/>
                  <a:gd name="T3" fmla="*/ 31 h 31"/>
                  <a:gd name="T4" fmla="*/ 0 w 41"/>
                  <a:gd name="T5" fmla="*/ 24 h 31"/>
                  <a:gd name="T6" fmla="*/ 6 w 41"/>
                  <a:gd name="T7" fmla="*/ 24 h 31"/>
                  <a:gd name="T8" fmla="*/ 3 w 41"/>
                  <a:gd name="T9" fmla="*/ 21 h 31"/>
                  <a:gd name="T10" fmla="*/ 0 w 41"/>
                  <a:gd name="T11" fmla="*/ 17 h 31"/>
                  <a:gd name="T12" fmla="*/ 0 w 41"/>
                  <a:gd name="T13" fmla="*/ 13 h 31"/>
                  <a:gd name="T14" fmla="*/ 0 w 41"/>
                  <a:gd name="T15" fmla="*/ 10 h 31"/>
                  <a:gd name="T16" fmla="*/ 2 w 41"/>
                  <a:gd name="T17" fmla="*/ 6 h 31"/>
                  <a:gd name="T18" fmla="*/ 3 w 41"/>
                  <a:gd name="T19" fmla="*/ 5 h 31"/>
                  <a:gd name="T20" fmla="*/ 5 w 41"/>
                  <a:gd name="T21" fmla="*/ 2 h 31"/>
                  <a:gd name="T22" fmla="*/ 7 w 41"/>
                  <a:gd name="T23" fmla="*/ 2 h 31"/>
                  <a:gd name="T24" fmla="*/ 10 w 41"/>
                  <a:gd name="T25" fmla="*/ 0 h 31"/>
                  <a:gd name="T26" fmla="*/ 13 w 41"/>
                  <a:gd name="T27" fmla="*/ 0 h 31"/>
                  <a:gd name="T28" fmla="*/ 16 w 41"/>
                  <a:gd name="T29" fmla="*/ 0 h 31"/>
                  <a:gd name="T30" fmla="*/ 41 w 41"/>
                  <a:gd name="T31" fmla="*/ 0 h 31"/>
                  <a:gd name="T32" fmla="*/ 41 w 41"/>
                  <a:gd name="T33" fmla="*/ 7 h 31"/>
                  <a:gd name="T34" fmla="*/ 17 w 41"/>
                  <a:gd name="T35" fmla="*/ 7 h 31"/>
                  <a:gd name="T36" fmla="*/ 13 w 41"/>
                  <a:gd name="T37" fmla="*/ 7 h 31"/>
                  <a:gd name="T38" fmla="*/ 10 w 41"/>
                  <a:gd name="T39" fmla="*/ 9 h 31"/>
                  <a:gd name="T40" fmla="*/ 9 w 41"/>
                  <a:gd name="T41" fmla="*/ 9 h 31"/>
                  <a:gd name="T42" fmla="*/ 7 w 41"/>
                  <a:gd name="T43" fmla="*/ 10 h 31"/>
                  <a:gd name="T44" fmla="*/ 6 w 41"/>
                  <a:gd name="T45" fmla="*/ 13 h 31"/>
                  <a:gd name="T46" fmla="*/ 6 w 41"/>
                  <a:gd name="T47" fmla="*/ 14 h 31"/>
                  <a:gd name="T48" fmla="*/ 7 w 41"/>
                  <a:gd name="T49" fmla="*/ 18 h 31"/>
                  <a:gd name="T50" fmla="*/ 9 w 41"/>
                  <a:gd name="T51" fmla="*/ 21 h 31"/>
                  <a:gd name="T52" fmla="*/ 12 w 41"/>
                  <a:gd name="T53" fmla="*/ 23 h 31"/>
                  <a:gd name="T54" fmla="*/ 14 w 41"/>
                  <a:gd name="T55" fmla="*/ 24 h 31"/>
                  <a:gd name="T56" fmla="*/ 20 w 41"/>
                  <a:gd name="T57" fmla="*/ 24 h 31"/>
                  <a:gd name="T58" fmla="*/ 41 w 41"/>
                  <a:gd name="T59" fmla="*/ 24 h 31"/>
                  <a:gd name="T60" fmla="*/ 41 w 41"/>
                  <a:gd name="T6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31">
                    <a:moveTo>
                      <a:pt x="41" y="31"/>
                    </a:moveTo>
                    <a:lnTo>
                      <a:pt x="0" y="31"/>
                    </a:lnTo>
                    <a:lnTo>
                      <a:pt x="0" y="24"/>
                    </a:lnTo>
                    <a:lnTo>
                      <a:pt x="6" y="24"/>
                    </a:lnTo>
                    <a:lnTo>
                      <a:pt x="3" y="21"/>
                    </a:lnTo>
                    <a:lnTo>
                      <a:pt x="0" y="17"/>
                    </a:lnTo>
                    <a:lnTo>
                      <a:pt x="0" y="13"/>
                    </a:lnTo>
                    <a:lnTo>
                      <a:pt x="0" y="10"/>
                    </a:lnTo>
                    <a:lnTo>
                      <a:pt x="2" y="6"/>
                    </a:lnTo>
                    <a:lnTo>
                      <a:pt x="3" y="5"/>
                    </a:lnTo>
                    <a:lnTo>
                      <a:pt x="5" y="2"/>
                    </a:lnTo>
                    <a:lnTo>
                      <a:pt x="7" y="2"/>
                    </a:lnTo>
                    <a:lnTo>
                      <a:pt x="10" y="0"/>
                    </a:lnTo>
                    <a:lnTo>
                      <a:pt x="13" y="0"/>
                    </a:lnTo>
                    <a:lnTo>
                      <a:pt x="16" y="0"/>
                    </a:lnTo>
                    <a:lnTo>
                      <a:pt x="41" y="0"/>
                    </a:lnTo>
                    <a:lnTo>
                      <a:pt x="41" y="7"/>
                    </a:lnTo>
                    <a:lnTo>
                      <a:pt x="17" y="7"/>
                    </a:lnTo>
                    <a:lnTo>
                      <a:pt x="13" y="7"/>
                    </a:lnTo>
                    <a:lnTo>
                      <a:pt x="10" y="9"/>
                    </a:lnTo>
                    <a:lnTo>
                      <a:pt x="9" y="9"/>
                    </a:lnTo>
                    <a:lnTo>
                      <a:pt x="7" y="10"/>
                    </a:lnTo>
                    <a:lnTo>
                      <a:pt x="6" y="13"/>
                    </a:lnTo>
                    <a:lnTo>
                      <a:pt x="6" y="14"/>
                    </a:lnTo>
                    <a:lnTo>
                      <a:pt x="7" y="18"/>
                    </a:lnTo>
                    <a:lnTo>
                      <a:pt x="9" y="21"/>
                    </a:lnTo>
                    <a:lnTo>
                      <a:pt x="12" y="23"/>
                    </a:lnTo>
                    <a:lnTo>
                      <a:pt x="14" y="24"/>
                    </a:lnTo>
                    <a:lnTo>
                      <a:pt x="20" y="24"/>
                    </a:lnTo>
                    <a:lnTo>
                      <a:pt x="41" y="24"/>
                    </a:lnTo>
                    <a:lnTo>
                      <a:pt x="41" y="31"/>
                    </a:lnTo>
                    <a:close/>
                  </a:path>
                </a:pathLst>
              </a:custGeom>
              <a:solidFill>
                <a:srgbClr val="000000"/>
              </a:solidFill>
              <a:ln w="0">
                <a:solidFill>
                  <a:srgbClr val="000000"/>
                </a:solidFill>
                <a:prstDash val="solid"/>
                <a:round/>
                <a:headEnd/>
                <a:tailEnd/>
              </a:ln>
            </p:spPr>
            <p:txBody>
              <a:bodyPr/>
              <a:lstStyle/>
              <a:p>
                <a:endParaRPr lang="en-US"/>
              </a:p>
            </p:txBody>
          </p:sp>
          <p:sp>
            <p:nvSpPr>
              <p:cNvPr id="386617" name="Freeform 569"/>
              <p:cNvSpPr>
                <a:spLocks/>
              </p:cNvSpPr>
              <p:nvPr/>
            </p:nvSpPr>
            <p:spPr bwMode="auto">
              <a:xfrm>
                <a:off x="275" y="3113"/>
                <a:ext cx="42" cy="35"/>
              </a:xfrm>
              <a:custGeom>
                <a:avLst/>
                <a:gdLst>
                  <a:gd name="T0" fmla="*/ 27 w 42"/>
                  <a:gd name="T1" fmla="*/ 7 h 35"/>
                  <a:gd name="T2" fmla="*/ 27 w 42"/>
                  <a:gd name="T3" fmla="*/ 0 h 35"/>
                  <a:gd name="T4" fmla="*/ 31 w 42"/>
                  <a:gd name="T5" fmla="*/ 1 h 35"/>
                  <a:gd name="T6" fmla="*/ 35 w 42"/>
                  <a:gd name="T7" fmla="*/ 3 h 35"/>
                  <a:gd name="T8" fmla="*/ 38 w 42"/>
                  <a:gd name="T9" fmla="*/ 6 h 35"/>
                  <a:gd name="T10" fmla="*/ 41 w 42"/>
                  <a:gd name="T11" fmla="*/ 10 h 35"/>
                  <a:gd name="T12" fmla="*/ 42 w 42"/>
                  <a:gd name="T13" fmla="*/ 12 h 35"/>
                  <a:gd name="T14" fmla="*/ 42 w 42"/>
                  <a:gd name="T15" fmla="*/ 17 h 35"/>
                  <a:gd name="T16" fmla="*/ 41 w 42"/>
                  <a:gd name="T17" fmla="*/ 22 h 35"/>
                  <a:gd name="T18" fmla="*/ 39 w 42"/>
                  <a:gd name="T19" fmla="*/ 26 h 35"/>
                  <a:gd name="T20" fmla="*/ 36 w 42"/>
                  <a:gd name="T21" fmla="*/ 30 h 35"/>
                  <a:gd name="T22" fmla="*/ 32 w 42"/>
                  <a:gd name="T23" fmla="*/ 33 h 35"/>
                  <a:gd name="T24" fmla="*/ 27 w 42"/>
                  <a:gd name="T25" fmla="*/ 35 h 35"/>
                  <a:gd name="T26" fmla="*/ 21 w 42"/>
                  <a:gd name="T27" fmla="*/ 35 h 35"/>
                  <a:gd name="T28" fmla="*/ 14 w 42"/>
                  <a:gd name="T29" fmla="*/ 35 h 35"/>
                  <a:gd name="T30" fmla="*/ 10 w 42"/>
                  <a:gd name="T31" fmla="*/ 33 h 35"/>
                  <a:gd name="T32" fmla="*/ 6 w 42"/>
                  <a:gd name="T33" fmla="*/ 30 h 35"/>
                  <a:gd name="T34" fmla="*/ 2 w 42"/>
                  <a:gd name="T35" fmla="*/ 26 h 35"/>
                  <a:gd name="T36" fmla="*/ 0 w 42"/>
                  <a:gd name="T37" fmla="*/ 22 h 35"/>
                  <a:gd name="T38" fmla="*/ 0 w 42"/>
                  <a:gd name="T39" fmla="*/ 17 h 35"/>
                  <a:gd name="T40" fmla="*/ 0 w 42"/>
                  <a:gd name="T41" fmla="*/ 12 h 35"/>
                  <a:gd name="T42" fmla="*/ 2 w 42"/>
                  <a:gd name="T43" fmla="*/ 10 h 35"/>
                  <a:gd name="T44" fmla="*/ 3 w 42"/>
                  <a:gd name="T45" fmla="*/ 7 h 35"/>
                  <a:gd name="T46" fmla="*/ 6 w 42"/>
                  <a:gd name="T47" fmla="*/ 4 h 35"/>
                  <a:gd name="T48" fmla="*/ 9 w 42"/>
                  <a:gd name="T49" fmla="*/ 3 h 35"/>
                  <a:gd name="T50" fmla="*/ 13 w 42"/>
                  <a:gd name="T51" fmla="*/ 1 h 35"/>
                  <a:gd name="T52" fmla="*/ 14 w 42"/>
                  <a:gd name="T53" fmla="*/ 8 h 35"/>
                  <a:gd name="T54" fmla="*/ 10 w 42"/>
                  <a:gd name="T55" fmla="*/ 10 h 35"/>
                  <a:gd name="T56" fmla="*/ 9 w 42"/>
                  <a:gd name="T57" fmla="*/ 11 h 35"/>
                  <a:gd name="T58" fmla="*/ 7 w 42"/>
                  <a:gd name="T59" fmla="*/ 14 h 35"/>
                  <a:gd name="T60" fmla="*/ 6 w 42"/>
                  <a:gd name="T61" fmla="*/ 17 h 35"/>
                  <a:gd name="T62" fmla="*/ 7 w 42"/>
                  <a:gd name="T63" fmla="*/ 21 h 35"/>
                  <a:gd name="T64" fmla="*/ 10 w 42"/>
                  <a:gd name="T65" fmla="*/ 25 h 35"/>
                  <a:gd name="T66" fmla="*/ 13 w 42"/>
                  <a:gd name="T67" fmla="*/ 26 h 35"/>
                  <a:gd name="T68" fmla="*/ 16 w 42"/>
                  <a:gd name="T69" fmla="*/ 28 h 35"/>
                  <a:gd name="T70" fmla="*/ 21 w 42"/>
                  <a:gd name="T71" fmla="*/ 28 h 35"/>
                  <a:gd name="T72" fmla="*/ 25 w 42"/>
                  <a:gd name="T73" fmla="*/ 28 h 35"/>
                  <a:gd name="T74" fmla="*/ 30 w 42"/>
                  <a:gd name="T75" fmla="*/ 26 h 35"/>
                  <a:gd name="T76" fmla="*/ 32 w 42"/>
                  <a:gd name="T77" fmla="*/ 25 h 35"/>
                  <a:gd name="T78" fmla="*/ 35 w 42"/>
                  <a:gd name="T79" fmla="*/ 22 h 35"/>
                  <a:gd name="T80" fmla="*/ 35 w 42"/>
                  <a:gd name="T81" fmla="*/ 17 h 35"/>
                  <a:gd name="T82" fmla="*/ 35 w 42"/>
                  <a:gd name="T83" fmla="*/ 14 h 35"/>
                  <a:gd name="T84" fmla="*/ 34 w 42"/>
                  <a:gd name="T85" fmla="*/ 11 h 35"/>
                  <a:gd name="T86" fmla="*/ 31 w 42"/>
                  <a:gd name="T87" fmla="*/ 8 h 35"/>
                  <a:gd name="T88" fmla="*/ 27 w 42"/>
                  <a:gd name="T89"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35">
                    <a:moveTo>
                      <a:pt x="27" y="7"/>
                    </a:moveTo>
                    <a:lnTo>
                      <a:pt x="27" y="0"/>
                    </a:lnTo>
                    <a:lnTo>
                      <a:pt x="31" y="1"/>
                    </a:lnTo>
                    <a:lnTo>
                      <a:pt x="35" y="3"/>
                    </a:lnTo>
                    <a:lnTo>
                      <a:pt x="38" y="6"/>
                    </a:lnTo>
                    <a:lnTo>
                      <a:pt x="41" y="10"/>
                    </a:lnTo>
                    <a:lnTo>
                      <a:pt x="42" y="12"/>
                    </a:lnTo>
                    <a:lnTo>
                      <a:pt x="42" y="17"/>
                    </a:lnTo>
                    <a:lnTo>
                      <a:pt x="41" y="22"/>
                    </a:lnTo>
                    <a:lnTo>
                      <a:pt x="39" y="26"/>
                    </a:lnTo>
                    <a:lnTo>
                      <a:pt x="36" y="30"/>
                    </a:lnTo>
                    <a:lnTo>
                      <a:pt x="32" y="33"/>
                    </a:lnTo>
                    <a:lnTo>
                      <a:pt x="27" y="35"/>
                    </a:lnTo>
                    <a:lnTo>
                      <a:pt x="21" y="35"/>
                    </a:lnTo>
                    <a:lnTo>
                      <a:pt x="14" y="35"/>
                    </a:lnTo>
                    <a:lnTo>
                      <a:pt x="10" y="33"/>
                    </a:lnTo>
                    <a:lnTo>
                      <a:pt x="6" y="30"/>
                    </a:lnTo>
                    <a:lnTo>
                      <a:pt x="2" y="26"/>
                    </a:lnTo>
                    <a:lnTo>
                      <a:pt x="0" y="22"/>
                    </a:lnTo>
                    <a:lnTo>
                      <a:pt x="0" y="17"/>
                    </a:lnTo>
                    <a:lnTo>
                      <a:pt x="0" y="12"/>
                    </a:lnTo>
                    <a:lnTo>
                      <a:pt x="2" y="10"/>
                    </a:lnTo>
                    <a:lnTo>
                      <a:pt x="3" y="7"/>
                    </a:lnTo>
                    <a:lnTo>
                      <a:pt x="6" y="4"/>
                    </a:lnTo>
                    <a:lnTo>
                      <a:pt x="9" y="3"/>
                    </a:lnTo>
                    <a:lnTo>
                      <a:pt x="13" y="1"/>
                    </a:lnTo>
                    <a:lnTo>
                      <a:pt x="14" y="8"/>
                    </a:lnTo>
                    <a:lnTo>
                      <a:pt x="10" y="10"/>
                    </a:lnTo>
                    <a:lnTo>
                      <a:pt x="9" y="11"/>
                    </a:lnTo>
                    <a:lnTo>
                      <a:pt x="7" y="14"/>
                    </a:lnTo>
                    <a:lnTo>
                      <a:pt x="6" y="17"/>
                    </a:lnTo>
                    <a:lnTo>
                      <a:pt x="7" y="21"/>
                    </a:lnTo>
                    <a:lnTo>
                      <a:pt x="10" y="25"/>
                    </a:lnTo>
                    <a:lnTo>
                      <a:pt x="13" y="26"/>
                    </a:lnTo>
                    <a:lnTo>
                      <a:pt x="16" y="28"/>
                    </a:lnTo>
                    <a:lnTo>
                      <a:pt x="21" y="28"/>
                    </a:lnTo>
                    <a:lnTo>
                      <a:pt x="25" y="28"/>
                    </a:lnTo>
                    <a:lnTo>
                      <a:pt x="30" y="26"/>
                    </a:lnTo>
                    <a:lnTo>
                      <a:pt x="32" y="25"/>
                    </a:lnTo>
                    <a:lnTo>
                      <a:pt x="35" y="22"/>
                    </a:lnTo>
                    <a:lnTo>
                      <a:pt x="35" y="17"/>
                    </a:lnTo>
                    <a:lnTo>
                      <a:pt x="35" y="14"/>
                    </a:lnTo>
                    <a:lnTo>
                      <a:pt x="34" y="11"/>
                    </a:lnTo>
                    <a:lnTo>
                      <a:pt x="31" y="8"/>
                    </a:lnTo>
                    <a:lnTo>
                      <a:pt x="27" y="7"/>
                    </a:lnTo>
                    <a:close/>
                  </a:path>
                </a:pathLst>
              </a:custGeom>
              <a:solidFill>
                <a:srgbClr val="000000"/>
              </a:solidFill>
              <a:ln w="0">
                <a:solidFill>
                  <a:srgbClr val="000000"/>
                </a:solidFill>
                <a:prstDash val="solid"/>
                <a:round/>
                <a:headEnd/>
                <a:tailEnd/>
              </a:ln>
            </p:spPr>
            <p:txBody>
              <a:bodyPr/>
              <a:lstStyle/>
              <a:p>
                <a:endParaRPr lang="en-US"/>
              </a:p>
            </p:txBody>
          </p:sp>
          <p:sp>
            <p:nvSpPr>
              <p:cNvPr id="386618" name="Freeform 570"/>
              <p:cNvSpPr>
                <a:spLocks noEditPoints="1"/>
              </p:cNvSpPr>
              <p:nvPr/>
            </p:nvSpPr>
            <p:spPr bwMode="auto">
              <a:xfrm>
                <a:off x="275" y="3073"/>
                <a:ext cx="42" cy="37"/>
              </a:xfrm>
              <a:custGeom>
                <a:avLst/>
                <a:gdLst>
                  <a:gd name="T0" fmla="*/ 30 w 42"/>
                  <a:gd name="T1" fmla="*/ 7 h 37"/>
                  <a:gd name="T2" fmla="*/ 30 w 42"/>
                  <a:gd name="T3" fmla="*/ 0 h 37"/>
                  <a:gd name="T4" fmla="*/ 35 w 42"/>
                  <a:gd name="T5" fmla="*/ 2 h 37"/>
                  <a:gd name="T6" fmla="*/ 39 w 42"/>
                  <a:gd name="T7" fmla="*/ 7 h 37"/>
                  <a:gd name="T8" fmla="*/ 41 w 42"/>
                  <a:gd name="T9" fmla="*/ 9 h 37"/>
                  <a:gd name="T10" fmla="*/ 42 w 42"/>
                  <a:gd name="T11" fmla="*/ 14 h 37"/>
                  <a:gd name="T12" fmla="*/ 42 w 42"/>
                  <a:gd name="T13" fmla="*/ 18 h 37"/>
                  <a:gd name="T14" fmla="*/ 41 w 42"/>
                  <a:gd name="T15" fmla="*/ 23 h 37"/>
                  <a:gd name="T16" fmla="*/ 39 w 42"/>
                  <a:gd name="T17" fmla="*/ 27 h 37"/>
                  <a:gd name="T18" fmla="*/ 36 w 42"/>
                  <a:gd name="T19" fmla="*/ 32 h 37"/>
                  <a:gd name="T20" fmla="*/ 32 w 42"/>
                  <a:gd name="T21" fmla="*/ 34 h 37"/>
                  <a:gd name="T22" fmla="*/ 27 w 42"/>
                  <a:gd name="T23" fmla="*/ 37 h 37"/>
                  <a:gd name="T24" fmla="*/ 21 w 42"/>
                  <a:gd name="T25" fmla="*/ 37 h 37"/>
                  <a:gd name="T26" fmla="*/ 14 w 42"/>
                  <a:gd name="T27" fmla="*/ 36 h 37"/>
                  <a:gd name="T28" fmla="*/ 10 w 42"/>
                  <a:gd name="T29" fmla="*/ 34 h 37"/>
                  <a:gd name="T30" fmla="*/ 6 w 42"/>
                  <a:gd name="T31" fmla="*/ 32 h 37"/>
                  <a:gd name="T32" fmla="*/ 2 w 42"/>
                  <a:gd name="T33" fmla="*/ 27 h 37"/>
                  <a:gd name="T34" fmla="*/ 0 w 42"/>
                  <a:gd name="T35" fmla="*/ 23 h 37"/>
                  <a:gd name="T36" fmla="*/ 0 w 42"/>
                  <a:gd name="T37" fmla="*/ 18 h 37"/>
                  <a:gd name="T38" fmla="*/ 0 w 42"/>
                  <a:gd name="T39" fmla="*/ 14 h 37"/>
                  <a:gd name="T40" fmla="*/ 2 w 42"/>
                  <a:gd name="T41" fmla="*/ 8 h 37"/>
                  <a:gd name="T42" fmla="*/ 6 w 42"/>
                  <a:gd name="T43" fmla="*/ 5 h 37"/>
                  <a:gd name="T44" fmla="*/ 10 w 42"/>
                  <a:gd name="T45" fmla="*/ 2 h 37"/>
                  <a:gd name="T46" fmla="*/ 14 w 42"/>
                  <a:gd name="T47" fmla="*/ 0 h 37"/>
                  <a:gd name="T48" fmla="*/ 21 w 42"/>
                  <a:gd name="T49" fmla="*/ 0 h 37"/>
                  <a:gd name="T50" fmla="*/ 21 w 42"/>
                  <a:gd name="T51" fmla="*/ 0 h 37"/>
                  <a:gd name="T52" fmla="*/ 23 w 42"/>
                  <a:gd name="T53" fmla="*/ 0 h 37"/>
                  <a:gd name="T54" fmla="*/ 23 w 42"/>
                  <a:gd name="T55" fmla="*/ 30 h 37"/>
                  <a:gd name="T56" fmla="*/ 27 w 42"/>
                  <a:gd name="T57" fmla="*/ 29 h 37"/>
                  <a:gd name="T58" fmla="*/ 30 w 42"/>
                  <a:gd name="T59" fmla="*/ 27 h 37"/>
                  <a:gd name="T60" fmla="*/ 32 w 42"/>
                  <a:gd name="T61" fmla="*/ 26 h 37"/>
                  <a:gd name="T62" fmla="*/ 35 w 42"/>
                  <a:gd name="T63" fmla="*/ 22 h 37"/>
                  <a:gd name="T64" fmla="*/ 35 w 42"/>
                  <a:gd name="T65" fmla="*/ 18 h 37"/>
                  <a:gd name="T66" fmla="*/ 35 w 42"/>
                  <a:gd name="T67" fmla="*/ 14 h 37"/>
                  <a:gd name="T68" fmla="*/ 34 w 42"/>
                  <a:gd name="T69" fmla="*/ 11 h 37"/>
                  <a:gd name="T70" fmla="*/ 32 w 42"/>
                  <a:gd name="T71" fmla="*/ 9 h 37"/>
                  <a:gd name="T72" fmla="*/ 30 w 42"/>
                  <a:gd name="T73" fmla="*/ 7 h 37"/>
                  <a:gd name="T74" fmla="*/ 16 w 42"/>
                  <a:gd name="T75" fmla="*/ 30 h 37"/>
                  <a:gd name="T76" fmla="*/ 16 w 42"/>
                  <a:gd name="T77" fmla="*/ 7 h 37"/>
                  <a:gd name="T78" fmla="*/ 13 w 42"/>
                  <a:gd name="T79" fmla="*/ 8 h 37"/>
                  <a:gd name="T80" fmla="*/ 10 w 42"/>
                  <a:gd name="T81" fmla="*/ 9 h 37"/>
                  <a:gd name="T82" fmla="*/ 7 w 42"/>
                  <a:gd name="T83" fmla="*/ 14 h 37"/>
                  <a:gd name="T84" fmla="*/ 6 w 42"/>
                  <a:gd name="T85" fmla="*/ 18 h 37"/>
                  <a:gd name="T86" fmla="*/ 7 w 42"/>
                  <a:gd name="T87" fmla="*/ 22 h 37"/>
                  <a:gd name="T88" fmla="*/ 9 w 42"/>
                  <a:gd name="T89" fmla="*/ 26 h 37"/>
                  <a:gd name="T90" fmla="*/ 12 w 42"/>
                  <a:gd name="T91" fmla="*/ 29 h 37"/>
                  <a:gd name="T92" fmla="*/ 16 w 42"/>
                  <a:gd name="T9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37">
                    <a:moveTo>
                      <a:pt x="30" y="7"/>
                    </a:moveTo>
                    <a:lnTo>
                      <a:pt x="30" y="0"/>
                    </a:lnTo>
                    <a:lnTo>
                      <a:pt x="35" y="2"/>
                    </a:lnTo>
                    <a:lnTo>
                      <a:pt x="39" y="7"/>
                    </a:lnTo>
                    <a:lnTo>
                      <a:pt x="41" y="9"/>
                    </a:lnTo>
                    <a:lnTo>
                      <a:pt x="42" y="14"/>
                    </a:lnTo>
                    <a:lnTo>
                      <a:pt x="42" y="18"/>
                    </a:lnTo>
                    <a:lnTo>
                      <a:pt x="41" y="23"/>
                    </a:lnTo>
                    <a:lnTo>
                      <a:pt x="39" y="27"/>
                    </a:lnTo>
                    <a:lnTo>
                      <a:pt x="36" y="32"/>
                    </a:lnTo>
                    <a:lnTo>
                      <a:pt x="32" y="34"/>
                    </a:lnTo>
                    <a:lnTo>
                      <a:pt x="27" y="37"/>
                    </a:lnTo>
                    <a:lnTo>
                      <a:pt x="21" y="37"/>
                    </a:lnTo>
                    <a:lnTo>
                      <a:pt x="14" y="36"/>
                    </a:lnTo>
                    <a:lnTo>
                      <a:pt x="10" y="34"/>
                    </a:lnTo>
                    <a:lnTo>
                      <a:pt x="6" y="32"/>
                    </a:lnTo>
                    <a:lnTo>
                      <a:pt x="2" y="27"/>
                    </a:lnTo>
                    <a:lnTo>
                      <a:pt x="0" y="23"/>
                    </a:lnTo>
                    <a:lnTo>
                      <a:pt x="0" y="18"/>
                    </a:lnTo>
                    <a:lnTo>
                      <a:pt x="0" y="14"/>
                    </a:lnTo>
                    <a:lnTo>
                      <a:pt x="2" y="8"/>
                    </a:lnTo>
                    <a:lnTo>
                      <a:pt x="6" y="5"/>
                    </a:lnTo>
                    <a:lnTo>
                      <a:pt x="10" y="2"/>
                    </a:lnTo>
                    <a:lnTo>
                      <a:pt x="14" y="0"/>
                    </a:lnTo>
                    <a:lnTo>
                      <a:pt x="21" y="0"/>
                    </a:lnTo>
                    <a:lnTo>
                      <a:pt x="21" y="0"/>
                    </a:lnTo>
                    <a:lnTo>
                      <a:pt x="23" y="0"/>
                    </a:lnTo>
                    <a:lnTo>
                      <a:pt x="23" y="30"/>
                    </a:lnTo>
                    <a:lnTo>
                      <a:pt x="27" y="29"/>
                    </a:lnTo>
                    <a:lnTo>
                      <a:pt x="30" y="27"/>
                    </a:lnTo>
                    <a:lnTo>
                      <a:pt x="32" y="26"/>
                    </a:lnTo>
                    <a:lnTo>
                      <a:pt x="35" y="22"/>
                    </a:lnTo>
                    <a:lnTo>
                      <a:pt x="35" y="18"/>
                    </a:lnTo>
                    <a:lnTo>
                      <a:pt x="35" y="14"/>
                    </a:lnTo>
                    <a:lnTo>
                      <a:pt x="34" y="11"/>
                    </a:lnTo>
                    <a:lnTo>
                      <a:pt x="32" y="9"/>
                    </a:lnTo>
                    <a:lnTo>
                      <a:pt x="30" y="7"/>
                    </a:lnTo>
                    <a:close/>
                    <a:moveTo>
                      <a:pt x="16" y="30"/>
                    </a:moveTo>
                    <a:lnTo>
                      <a:pt x="16" y="7"/>
                    </a:lnTo>
                    <a:lnTo>
                      <a:pt x="13" y="8"/>
                    </a:lnTo>
                    <a:lnTo>
                      <a:pt x="10" y="9"/>
                    </a:lnTo>
                    <a:lnTo>
                      <a:pt x="7" y="14"/>
                    </a:lnTo>
                    <a:lnTo>
                      <a:pt x="6" y="18"/>
                    </a:lnTo>
                    <a:lnTo>
                      <a:pt x="7" y="22"/>
                    </a:lnTo>
                    <a:lnTo>
                      <a:pt x="9" y="26"/>
                    </a:lnTo>
                    <a:lnTo>
                      <a:pt x="12" y="29"/>
                    </a:lnTo>
                    <a:lnTo>
                      <a:pt x="16" y="30"/>
                    </a:lnTo>
                    <a:close/>
                  </a:path>
                </a:pathLst>
              </a:custGeom>
              <a:solidFill>
                <a:srgbClr val="000000"/>
              </a:solidFill>
              <a:ln w="0">
                <a:solidFill>
                  <a:srgbClr val="000000"/>
                </a:solidFill>
                <a:prstDash val="solid"/>
                <a:round/>
                <a:headEnd/>
                <a:tailEnd/>
              </a:ln>
            </p:spPr>
            <p:txBody>
              <a:bodyPr/>
              <a:lstStyle/>
              <a:p>
                <a:endParaRPr lang="en-US"/>
              </a:p>
            </p:txBody>
          </p:sp>
          <p:sp>
            <p:nvSpPr>
              <p:cNvPr id="386619" name="Freeform 571"/>
              <p:cNvSpPr>
                <a:spLocks/>
              </p:cNvSpPr>
              <p:nvPr/>
            </p:nvSpPr>
            <p:spPr bwMode="auto">
              <a:xfrm>
                <a:off x="260" y="3024"/>
                <a:ext cx="71" cy="18"/>
              </a:xfrm>
              <a:custGeom>
                <a:avLst/>
                <a:gdLst>
                  <a:gd name="T0" fmla="*/ 71 w 71"/>
                  <a:gd name="T1" fmla="*/ 6 h 18"/>
                  <a:gd name="T2" fmla="*/ 64 w 71"/>
                  <a:gd name="T3" fmla="*/ 10 h 18"/>
                  <a:gd name="T4" fmla="*/ 56 w 71"/>
                  <a:gd name="T5" fmla="*/ 15 h 18"/>
                  <a:gd name="T6" fmla="*/ 46 w 71"/>
                  <a:gd name="T7" fmla="*/ 18 h 18"/>
                  <a:gd name="T8" fmla="*/ 36 w 71"/>
                  <a:gd name="T9" fmla="*/ 18 h 18"/>
                  <a:gd name="T10" fmla="*/ 28 w 71"/>
                  <a:gd name="T11" fmla="*/ 18 h 18"/>
                  <a:gd name="T12" fmla="*/ 20 w 71"/>
                  <a:gd name="T13" fmla="*/ 15 h 18"/>
                  <a:gd name="T14" fmla="*/ 10 w 71"/>
                  <a:gd name="T15" fmla="*/ 11 h 18"/>
                  <a:gd name="T16" fmla="*/ 0 w 71"/>
                  <a:gd name="T17" fmla="*/ 6 h 18"/>
                  <a:gd name="T18" fmla="*/ 0 w 71"/>
                  <a:gd name="T19" fmla="*/ 0 h 18"/>
                  <a:gd name="T20" fmla="*/ 4 w 71"/>
                  <a:gd name="T21" fmla="*/ 3 h 18"/>
                  <a:gd name="T22" fmla="*/ 8 w 71"/>
                  <a:gd name="T23" fmla="*/ 4 h 18"/>
                  <a:gd name="T24" fmla="*/ 11 w 71"/>
                  <a:gd name="T25" fmla="*/ 6 h 18"/>
                  <a:gd name="T26" fmla="*/ 17 w 71"/>
                  <a:gd name="T27" fmla="*/ 8 h 18"/>
                  <a:gd name="T28" fmla="*/ 22 w 71"/>
                  <a:gd name="T29" fmla="*/ 10 h 18"/>
                  <a:gd name="T30" fmla="*/ 29 w 71"/>
                  <a:gd name="T31" fmla="*/ 11 h 18"/>
                  <a:gd name="T32" fmla="*/ 36 w 71"/>
                  <a:gd name="T33" fmla="*/ 11 h 18"/>
                  <a:gd name="T34" fmla="*/ 54 w 71"/>
                  <a:gd name="T35" fmla="*/ 8 h 18"/>
                  <a:gd name="T36" fmla="*/ 71 w 71"/>
                  <a:gd name="T37" fmla="*/ 0 h 18"/>
                  <a:gd name="T38" fmla="*/ 71 w 71"/>
                  <a:gd name="T39"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18">
                    <a:moveTo>
                      <a:pt x="71" y="6"/>
                    </a:moveTo>
                    <a:lnTo>
                      <a:pt x="64" y="10"/>
                    </a:lnTo>
                    <a:lnTo>
                      <a:pt x="56" y="15"/>
                    </a:lnTo>
                    <a:lnTo>
                      <a:pt x="46" y="18"/>
                    </a:lnTo>
                    <a:lnTo>
                      <a:pt x="36" y="18"/>
                    </a:lnTo>
                    <a:lnTo>
                      <a:pt x="28" y="18"/>
                    </a:lnTo>
                    <a:lnTo>
                      <a:pt x="20" y="15"/>
                    </a:lnTo>
                    <a:lnTo>
                      <a:pt x="10" y="11"/>
                    </a:lnTo>
                    <a:lnTo>
                      <a:pt x="0" y="6"/>
                    </a:lnTo>
                    <a:lnTo>
                      <a:pt x="0" y="0"/>
                    </a:lnTo>
                    <a:lnTo>
                      <a:pt x="4" y="3"/>
                    </a:lnTo>
                    <a:lnTo>
                      <a:pt x="8" y="4"/>
                    </a:lnTo>
                    <a:lnTo>
                      <a:pt x="11" y="6"/>
                    </a:lnTo>
                    <a:lnTo>
                      <a:pt x="17" y="8"/>
                    </a:lnTo>
                    <a:lnTo>
                      <a:pt x="22" y="10"/>
                    </a:lnTo>
                    <a:lnTo>
                      <a:pt x="29" y="11"/>
                    </a:lnTo>
                    <a:lnTo>
                      <a:pt x="36" y="11"/>
                    </a:lnTo>
                    <a:lnTo>
                      <a:pt x="54" y="8"/>
                    </a:lnTo>
                    <a:lnTo>
                      <a:pt x="71" y="0"/>
                    </a:lnTo>
                    <a:lnTo>
                      <a:pt x="71" y="6"/>
                    </a:lnTo>
                    <a:close/>
                  </a:path>
                </a:pathLst>
              </a:custGeom>
              <a:solidFill>
                <a:srgbClr val="000000"/>
              </a:solidFill>
              <a:ln w="0">
                <a:solidFill>
                  <a:srgbClr val="000000"/>
                </a:solidFill>
                <a:prstDash val="solid"/>
                <a:round/>
                <a:headEnd/>
                <a:tailEnd/>
              </a:ln>
            </p:spPr>
            <p:txBody>
              <a:bodyPr/>
              <a:lstStyle/>
              <a:p>
                <a:endParaRPr lang="en-US"/>
              </a:p>
            </p:txBody>
          </p:sp>
          <p:sp>
            <p:nvSpPr>
              <p:cNvPr id="386620" name="Freeform 572"/>
              <p:cNvSpPr>
                <a:spLocks noEditPoints="1"/>
              </p:cNvSpPr>
              <p:nvPr/>
            </p:nvSpPr>
            <p:spPr bwMode="auto">
              <a:xfrm>
                <a:off x="260" y="2958"/>
                <a:ext cx="57" cy="59"/>
              </a:xfrm>
              <a:custGeom>
                <a:avLst/>
                <a:gdLst>
                  <a:gd name="T0" fmla="*/ 8 w 57"/>
                  <a:gd name="T1" fmla="*/ 59 h 59"/>
                  <a:gd name="T2" fmla="*/ 2 w 57"/>
                  <a:gd name="T3" fmla="*/ 55 h 59"/>
                  <a:gd name="T4" fmla="*/ 0 w 57"/>
                  <a:gd name="T5" fmla="*/ 48 h 59"/>
                  <a:gd name="T6" fmla="*/ 2 w 57"/>
                  <a:gd name="T7" fmla="*/ 43 h 59"/>
                  <a:gd name="T8" fmla="*/ 6 w 57"/>
                  <a:gd name="T9" fmla="*/ 38 h 59"/>
                  <a:gd name="T10" fmla="*/ 14 w 57"/>
                  <a:gd name="T11" fmla="*/ 36 h 59"/>
                  <a:gd name="T12" fmla="*/ 22 w 57"/>
                  <a:gd name="T13" fmla="*/ 38 h 59"/>
                  <a:gd name="T14" fmla="*/ 28 w 57"/>
                  <a:gd name="T15" fmla="*/ 44 h 59"/>
                  <a:gd name="T16" fmla="*/ 28 w 57"/>
                  <a:gd name="T17" fmla="*/ 52 h 59"/>
                  <a:gd name="T18" fmla="*/ 22 w 57"/>
                  <a:gd name="T19" fmla="*/ 58 h 59"/>
                  <a:gd name="T20" fmla="*/ 14 w 57"/>
                  <a:gd name="T21" fmla="*/ 59 h 59"/>
                  <a:gd name="T22" fmla="*/ 4 w 57"/>
                  <a:gd name="T23" fmla="*/ 51 h 59"/>
                  <a:gd name="T24" fmla="*/ 10 w 57"/>
                  <a:gd name="T25" fmla="*/ 54 h 59"/>
                  <a:gd name="T26" fmla="*/ 20 w 57"/>
                  <a:gd name="T27" fmla="*/ 54 h 59"/>
                  <a:gd name="T28" fmla="*/ 24 w 57"/>
                  <a:gd name="T29" fmla="*/ 51 h 59"/>
                  <a:gd name="T30" fmla="*/ 24 w 57"/>
                  <a:gd name="T31" fmla="*/ 45 h 59"/>
                  <a:gd name="T32" fmla="*/ 20 w 57"/>
                  <a:gd name="T33" fmla="*/ 43 h 59"/>
                  <a:gd name="T34" fmla="*/ 10 w 57"/>
                  <a:gd name="T35" fmla="*/ 43 h 59"/>
                  <a:gd name="T36" fmla="*/ 4 w 57"/>
                  <a:gd name="T37" fmla="*/ 45 h 59"/>
                  <a:gd name="T38" fmla="*/ 57 w 57"/>
                  <a:gd name="T39" fmla="*/ 48 h 59"/>
                  <a:gd name="T40" fmla="*/ 0 w 57"/>
                  <a:gd name="T41" fmla="*/ 11 h 59"/>
                  <a:gd name="T42" fmla="*/ 57 w 57"/>
                  <a:gd name="T43" fmla="*/ 48 h 59"/>
                  <a:gd name="T44" fmla="*/ 36 w 57"/>
                  <a:gd name="T45" fmla="*/ 23 h 59"/>
                  <a:gd name="T46" fmla="*/ 29 w 57"/>
                  <a:gd name="T47" fmla="*/ 18 h 59"/>
                  <a:gd name="T48" fmla="*/ 27 w 57"/>
                  <a:gd name="T49" fmla="*/ 12 h 59"/>
                  <a:gd name="T50" fmla="*/ 29 w 57"/>
                  <a:gd name="T51" fmla="*/ 5 h 59"/>
                  <a:gd name="T52" fmla="*/ 33 w 57"/>
                  <a:gd name="T53" fmla="*/ 1 h 59"/>
                  <a:gd name="T54" fmla="*/ 42 w 57"/>
                  <a:gd name="T55" fmla="*/ 0 h 59"/>
                  <a:gd name="T56" fmla="*/ 50 w 57"/>
                  <a:gd name="T57" fmla="*/ 1 h 59"/>
                  <a:gd name="T58" fmla="*/ 56 w 57"/>
                  <a:gd name="T59" fmla="*/ 6 h 59"/>
                  <a:gd name="T60" fmla="*/ 56 w 57"/>
                  <a:gd name="T61" fmla="*/ 16 h 59"/>
                  <a:gd name="T62" fmla="*/ 50 w 57"/>
                  <a:gd name="T63" fmla="*/ 22 h 59"/>
                  <a:gd name="T64" fmla="*/ 42 w 57"/>
                  <a:gd name="T65" fmla="*/ 23 h 59"/>
                  <a:gd name="T66" fmla="*/ 32 w 57"/>
                  <a:gd name="T67" fmla="*/ 13 h 59"/>
                  <a:gd name="T68" fmla="*/ 38 w 57"/>
                  <a:gd name="T69" fmla="*/ 18 h 59"/>
                  <a:gd name="T70" fmla="*/ 47 w 57"/>
                  <a:gd name="T71" fmla="*/ 18 h 59"/>
                  <a:gd name="T72" fmla="*/ 51 w 57"/>
                  <a:gd name="T73" fmla="*/ 13 h 59"/>
                  <a:gd name="T74" fmla="*/ 51 w 57"/>
                  <a:gd name="T75" fmla="*/ 9 h 59"/>
                  <a:gd name="T76" fmla="*/ 47 w 57"/>
                  <a:gd name="T77" fmla="*/ 6 h 59"/>
                  <a:gd name="T78" fmla="*/ 38 w 57"/>
                  <a:gd name="T79" fmla="*/ 6 h 59"/>
                  <a:gd name="T80" fmla="*/ 32 w 57"/>
                  <a:gd name="T81" fmla="*/ 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59">
                    <a:moveTo>
                      <a:pt x="14" y="59"/>
                    </a:moveTo>
                    <a:lnTo>
                      <a:pt x="8" y="59"/>
                    </a:lnTo>
                    <a:lnTo>
                      <a:pt x="4" y="56"/>
                    </a:lnTo>
                    <a:lnTo>
                      <a:pt x="2" y="55"/>
                    </a:lnTo>
                    <a:lnTo>
                      <a:pt x="0" y="52"/>
                    </a:lnTo>
                    <a:lnTo>
                      <a:pt x="0" y="48"/>
                    </a:lnTo>
                    <a:lnTo>
                      <a:pt x="0" y="45"/>
                    </a:lnTo>
                    <a:lnTo>
                      <a:pt x="2" y="43"/>
                    </a:lnTo>
                    <a:lnTo>
                      <a:pt x="3" y="40"/>
                    </a:lnTo>
                    <a:lnTo>
                      <a:pt x="6" y="38"/>
                    </a:lnTo>
                    <a:lnTo>
                      <a:pt x="10" y="37"/>
                    </a:lnTo>
                    <a:lnTo>
                      <a:pt x="14" y="36"/>
                    </a:lnTo>
                    <a:lnTo>
                      <a:pt x="18" y="37"/>
                    </a:lnTo>
                    <a:lnTo>
                      <a:pt x="22" y="38"/>
                    </a:lnTo>
                    <a:lnTo>
                      <a:pt x="25" y="40"/>
                    </a:lnTo>
                    <a:lnTo>
                      <a:pt x="28" y="44"/>
                    </a:lnTo>
                    <a:lnTo>
                      <a:pt x="29" y="48"/>
                    </a:lnTo>
                    <a:lnTo>
                      <a:pt x="28" y="52"/>
                    </a:lnTo>
                    <a:lnTo>
                      <a:pt x="25" y="56"/>
                    </a:lnTo>
                    <a:lnTo>
                      <a:pt x="22" y="58"/>
                    </a:lnTo>
                    <a:lnTo>
                      <a:pt x="18" y="59"/>
                    </a:lnTo>
                    <a:lnTo>
                      <a:pt x="14" y="59"/>
                    </a:lnTo>
                    <a:close/>
                    <a:moveTo>
                      <a:pt x="4" y="48"/>
                    </a:moveTo>
                    <a:lnTo>
                      <a:pt x="4" y="51"/>
                    </a:lnTo>
                    <a:lnTo>
                      <a:pt x="7" y="52"/>
                    </a:lnTo>
                    <a:lnTo>
                      <a:pt x="10" y="54"/>
                    </a:lnTo>
                    <a:lnTo>
                      <a:pt x="15" y="54"/>
                    </a:lnTo>
                    <a:lnTo>
                      <a:pt x="20" y="54"/>
                    </a:lnTo>
                    <a:lnTo>
                      <a:pt x="22" y="52"/>
                    </a:lnTo>
                    <a:lnTo>
                      <a:pt x="24" y="51"/>
                    </a:lnTo>
                    <a:lnTo>
                      <a:pt x="25" y="48"/>
                    </a:lnTo>
                    <a:lnTo>
                      <a:pt x="24" y="45"/>
                    </a:lnTo>
                    <a:lnTo>
                      <a:pt x="22" y="44"/>
                    </a:lnTo>
                    <a:lnTo>
                      <a:pt x="20" y="43"/>
                    </a:lnTo>
                    <a:lnTo>
                      <a:pt x="14" y="43"/>
                    </a:lnTo>
                    <a:lnTo>
                      <a:pt x="10" y="43"/>
                    </a:lnTo>
                    <a:lnTo>
                      <a:pt x="7" y="44"/>
                    </a:lnTo>
                    <a:lnTo>
                      <a:pt x="4" y="45"/>
                    </a:lnTo>
                    <a:lnTo>
                      <a:pt x="4" y="48"/>
                    </a:lnTo>
                    <a:close/>
                    <a:moveTo>
                      <a:pt x="57" y="48"/>
                    </a:moveTo>
                    <a:lnTo>
                      <a:pt x="0" y="18"/>
                    </a:lnTo>
                    <a:lnTo>
                      <a:pt x="0" y="11"/>
                    </a:lnTo>
                    <a:lnTo>
                      <a:pt x="57" y="41"/>
                    </a:lnTo>
                    <a:lnTo>
                      <a:pt x="57" y="48"/>
                    </a:lnTo>
                    <a:close/>
                    <a:moveTo>
                      <a:pt x="42" y="23"/>
                    </a:moveTo>
                    <a:lnTo>
                      <a:pt x="36" y="23"/>
                    </a:lnTo>
                    <a:lnTo>
                      <a:pt x="31" y="20"/>
                    </a:lnTo>
                    <a:lnTo>
                      <a:pt x="29" y="18"/>
                    </a:lnTo>
                    <a:lnTo>
                      <a:pt x="28" y="15"/>
                    </a:lnTo>
                    <a:lnTo>
                      <a:pt x="27" y="12"/>
                    </a:lnTo>
                    <a:lnTo>
                      <a:pt x="28" y="9"/>
                    </a:lnTo>
                    <a:lnTo>
                      <a:pt x="29" y="5"/>
                    </a:lnTo>
                    <a:lnTo>
                      <a:pt x="31" y="4"/>
                    </a:lnTo>
                    <a:lnTo>
                      <a:pt x="33" y="1"/>
                    </a:lnTo>
                    <a:lnTo>
                      <a:pt x="38" y="1"/>
                    </a:lnTo>
                    <a:lnTo>
                      <a:pt x="42" y="0"/>
                    </a:lnTo>
                    <a:lnTo>
                      <a:pt x="46" y="1"/>
                    </a:lnTo>
                    <a:lnTo>
                      <a:pt x="50" y="1"/>
                    </a:lnTo>
                    <a:lnTo>
                      <a:pt x="53" y="4"/>
                    </a:lnTo>
                    <a:lnTo>
                      <a:pt x="56" y="6"/>
                    </a:lnTo>
                    <a:lnTo>
                      <a:pt x="57" y="12"/>
                    </a:lnTo>
                    <a:lnTo>
                      <a:pt x="56" y="16"/>
                    </a:lnTo>
                    <a:lnTo>
                      <a:pt x="53" y="20"/>
                    </a:lnTo>
                    <a:lnTo>
                      <a:pt x="50" y="22"/>
                    </a:lnTo>
                    <a:lnTo>
                      <a:pt x="46" y="23"/>
                    </a:lnTo>
                    <a:lnTo>
                      <a:pt x="42" y="23"/>
                    </a:lnTo>
                    <a:close/>
                    <a:moveTo>
                      <a:pt x="32" y="12"/>
                    </a:moveTo>
                    <a:lnTo>
                      <a:pt x="32" y="13"/>
                    </a:lnTo>
                    <a:lnTo>
                      <a:pt x="33" y="16"/>
                    </a:lnTo>
                    <a:lnTo>
                      <a:pt x="38" y="18"/>
                    </a:lnTo>
                    <a:lnTo>
                      <a:pt x="42" y="18"/>
                    </a:lnTo>
                    <a:lnTo>
                      <a:pt x="47" y="18"/>
                    </a:lnTo>
                    <a:lnTo>
                      <a:pt x="50" y="16"/>
                    </a:lnTo>
                    <a:lnTo>
                      <a:pt x="51" y="13"/>
                    </a:lnTo>
                    <a:lnTo>
                      <a:pt x="51" y="12"/>
                    </a:lnTo>
                    <a:lnTo>
                      <a:pt x="51" y="9"/>
                    </a:lnTo>
                    <a:lnTo>
                      <a:pt x="50" y="8"/>
                    </a:lnTo>
                    <a:lnTo>
                      <a:pt x="47" y="6"/>
                    </a:lnTo>
                    <a:lnTo>
                      <a:pt x="42" y="5"/>
                    </a:lnTo>
                    <a:lnTo>
                      <a:pt x="38" y="6"/>
                    </a:lnTo>
                    <a:lnTo>
                      <a:pt x="33" y="8"/>
                    </a:lnTo>
                    <a:lnTo>
                      <a:pt x="32" y="9"/>
                    </a:lnTo>
                    <a:lnTo>
                      <a:pt x="32" y="12"/>
                    </a:lnTo>
                    <a:close/>
                  </a:path>
                </a:pathLst>
              </a:custGeom>
              <a:solidFill>
                <a:srgbClr val="000000"/>
              </a:solidFill>
              <a:ln w="0">
                <a:solidFill>
                  <a:srgbClr val="000000"/>
                </a:solidFill>
                <a:prstDash val="solid"/>
                <a:round/>
                <a:headEnd/>
                <a:tailEnd/>
              </a:ln>
            </p:spPr>
            <p:txBody>
              <a:bodyPr/>
              <a:lstStyle/>
              <a:p>
                <a:endParaRPr lang="en-US"/>
              </a:p>
            </p:txBody>
          </p:sp>
          <p:sp>
            <p:nvSpPr>
              <p:cNvPr id="386621" name="Freeform 573"/>
              <p:cNvSpPr>
                <a:spLocks noEditPoints="1"/>
              </p:cNvSpPr>
              <p:nvPr/>
            </p:nvSpPr>
            <p:spPr bwMode="auto">
              <a:xfrm>
                <a:off x="275" y="2891"/>
                <a:ext cx="42" cy="37"/>
              </a:xfrm>
              <a:custGeom>
                <a:avLst/>
                <a:gdLst>
                  <a:gd name="T0" fmla="*/ 21 w 42"/>
                  <a:gd name="T1" fmla="*/ 37 h 37"/>
                  <a:gd name="T2" fmla="*/ 14 w 42"/>
                  <a:gd name="T3" fmla="*/ 36 h 37"/>
                  <a:gd name="T4" fmla="*/ 9 w 42"/>
                  <a:gd name="T5" fmla="*/ 35 h 37"/>
                  <a:gd name="T6" fmla="*/ 5 w 42"/>
                  <a:gd name="T7" fmla="*/ 30 h 37"/>
                  <a:gd name="T8" fmla="*/ 2 w 42"/>
                  <a:gd name="T9" fmla="*/ 28 h 37"/>
                  <a:gd name="T10" fmla="*/ 0 w 42"/>
                  <a:gd name="T11" fmla="*/ 24 h 37"/>
                  <a:gd name="T12" fmla="*/ 0 w 42"/>
                  <a:gd name="T13" fmla="*/ 19 h 37"/>
                  <a:gd name="T14" fmla="*/ 0 w 42"/>
                  <a:gd name="T15" fmla="*/ 14 h 37"/>
                  <a:gd name="T16" fmla="*/ 2 w 42"/>
                  <a:gd name="T17" fmla="*/ 10 h 37"/>
                  <a:gd name="T18" fmla="*/ 6 w 42"/>
                  <a:gd name="T19" fmla="*/ 5 h 37"/>
                  <a:gd name="T20" fmla="*/ 9 w 42"/>
                  <a:gd name="T21" fmla="*/ 3 h 37"/>
                  <a:gd name="T22" fmla="*/ 14 w 42"/>
                  <a:gd name="T23" fmla="*/ 1 h 37"/>
                  <a:gd name="T24" fmla="*/ 20 w 42"/>
                  <a:gd name="T25" fmla="*/ 0 h 37"/>
                  <a:gd name="T26" fmla="*/ 25 w 42"/>
                  <a:gd name="T27" fmla="*/ 1 h 37"/>
                  <a:gd name="T28" fmla="*/ 30 w 42"/>
                  <a:gd name="T29" fmla="*/ 1 h 37"/>
                  <a:gd name="T30" fmla="*/ 32 w 42"/>
                  <a:gd name="T31" fmla="*/ 3 h 37"/>
                  <a:gd name="T32" fmla="*/ 36 w 42"/>
                  <a:gd name="T33" fmla="*/ 5 h 37"/>
                  <a:gd name="T34" fmla="*/ 39 w 42"/>
                  <a:gd name="T35" fmla="*/ 10 h 37"/>
                  <a:gd name="T36" fmla="*/ 41 w 42"/>
                  <a:gd name="T37" fmla="*/ 14 h 37"/>
                  <a:gd name="T38" fmla="*/ 42 w 42"/>
                  <a:gd name="T39" fmla="*/ 19 h 37"/>
                  <a:gd name="T40" fmla="*/ 41 w 42"/>
                  <a:gd name="T41" fmla="*/ 24 h 37"/>
                  <a:gd name="T42" fmla="*/ 39 w 42"/>
                  <a:gd name="T43" fmla="*/ 28 h 37"/>
                  <a:gd name="T44" fmla="*/ 36 w 42"/>
                  <a:gd name="T45" fmla="*/ 32 h 37"/>
                  <a:gd name="T46" fmla="*/ 32 w 42"/>
                  <a:gd name="T47" fmla="*/ 35 h 37"/>
                  <a:gd name="T48" fmla="*/ 27 w 42"/>
                  <a:gd name="T49" fmla="*/ 36 h 37"/>
                  <a:gd name="T50" fmla="*/ 21 w 42"/>
                  <a:gd name="T51" fmla="*/ 37 h 37"/>
                  <a:gd name="T52" fmla="*/ 21 w 42"/>
                  <a:gd name="T53" fmla="*/ 29 h 37"/>
                  <a:gd name="T54" fmla="*/ 25 w 42"/>
                  <a:gd name="T55" fmla="*/ 29 h 37"/>
                  <a:gd name="T56" fmla="*/ 30 w 42"/>
                  <a:gd name="T57" fmla="*/ 28 h 37"/>
                  <a:gd name="T58" fmla="*/ 32 w 42"/>
                  <a:gd name="T59" fmla="*/ 26 h 37"/>
                  <a:gd name="T60" fmla="*/ 35 w 42"/>
                  <a:gd name="T61" fmla="*/ 24 h 37"/>
                  <a:gd name="T62" fmla="*/ 35 w 42"/>
                  <a:gd name="T63" fmla="*/ 19 h 37"/>
                  <a:gd name="T64" fmla="*/ 35 w 42"/>
                  <a:gd name="T65" fmla="*/ 14 h 37"/>
                  <a:gd name="T66" fmla="*/ 32 w 42"/>
                  <a:gd name="T67" fmla="*/ 11 h 37"/>
                  <a:gd name="T68" fmla="*/ 30 w 42"/>
                  <a:gd name="T69" fmla="*/ 10 h 37"/>
                  <a:gd name="T70" fmla="*/ 25 w 42"/>
                  <a:gd name="T71" fmla="*/ 8 h 37"/>
                  <a:gd name="T72" fmla="*/ 21 w 42"/>
                  <a:gd name="T73" fmla="*/ 8 h 37"/>
                  <a:gd name="T74" fmla="*/ 16 w 42"/>
                  <a:gd name="T75" fmla="*/ 8 h 37"/>
                  <a:gd name="T76" fmla="*/ 13 w 42"/>
                  <a:gd name="T77" fmla="*/ 10 h 37"/>
                  <a:gd name="T78" fmla="*/ 10 w 42"/>
                  <a:gd name="T79" fmla="*/ 11 h 37"/>
                  <a:gd name="T80" fmla="*/ 7 w 42"/>
                  <a:gd name="T81" fmla="*/ 14 h 37"/>
                  <a:gd name="T82" fmla="*/ 6 w 42"/>
                  <a:gd name="T83" fmla="*/ 19 h 37"/>
                  <a:gd name="T84" fmla="*/ 7 w 42"/>
                  <a:gd name="T85" fmla="*/ 24 h 37"/>
                  <a:gd name="T86" fmla="*/ 10 w 42"/>
                  <a:gd name="T87" fmla="*/ 26 h 37"/>
                  <a:gd name="T88" fmla="*/ 13 w 42"/>
                  <a:gd name="T89" fmla="*/ 28 h 37"/>
                  <a:gd name="T90" fmla="*/ 17 w 42"/>
                  <a:gd name="T91" fmla="*/ 29 h 37"/>
                  <a:gd name="T92" fmla="*/ 21 w 42"/>
                  <a:gd name="T93" fmla="*/ 2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37">
                    <a:moveTo>
                      <a:pt x="21" y="37"/>
                    </a:moveTo>
                    <a:lnTo>
                      <a:pt x="14" y="36"/>
                    </a:lnTo>
                    <a:lnTo>
                      <a:pt x="9" y="35"/>
                    </a:lnTo>
                    <a:lnTo>
                      <a:pt x="5" y="30"/>
                    </a:lnTo>
                    <a:lnTo>
                      <a:pt x="2" y="28"/>
                    </a:lnTo>
                    <a:lnTo>
                      <a:pt x="0" y="24"/>
                    </a:lnTo>
                    <a:lnTo>
                      <a:pt x="0" y="19"/>
                    </a:lnTo>
                    <a:lnTo>
                      <a:pt x="0" y="14"/>
                    </a:lnTo>
                    <a:lnTo>
                      <a:pt x="2" y="10"/>
                    </a:lnTo>
                    <a:lnTo>
                      <a:pt x="6" y="5"/>
                    </a:lnTo>
                    <a:lnTo>
                      <a:pt x="9" y="3"/>
                    </a:lnTo>
                    <a:lnTo>
                      <a:pt x="14" y="1"/>
                    </a:lnTo>
                    <a:lnTo>
                      <a:pt x="20" y="0"/>
                    </a:lnTo>
                    <a:lnTo>
                      <a:pt x="25" y="1"/>
                    </a:lnTo>
                    <a:lnTo>
                      <a:pt x="30" y="1"/>
                    </a:lnTo>
                    <a:lnTo>
                      <a:pt x="32" y="3"/>
                    </a:lnTo>
                    <a:lnTo>
                      <a:pt x="36" y="5"/>
                    </a:lnTo>
                    <a:lnTo>
                      <a:pt x="39" y="10"/>
                    </a:lnTo>
                    <a:lnTo>
                      <a:pt x="41" y="14"/>
                    </a:lnTo>
                    <a:lnTo>
                      <a:pt x="42" y="19"/>
                    </a:lnTo>
                    <a:lnTo>
                      <a:pt x="41" y="24"/>
                    </a:lnTo>
                    <a:lnTo>
                      <a:pt x="39" y="28"/>
                    </a:lnTo>
                    <a:lnTo>
                      <a:pt x="36" y="32"/>
                    </a:lnTo>
                    <a:lnTo>
                      <a:pt x="32" y="35"/>
                    </a:lnTo>
                    <a:lnTo>
                      <a:pt x="27" y="36"/>
                    </a:lnTo>
                    <a:lnTo>
                      <a:pt x="21" y="37"/>
                    </a:lnTo>
                    <a:close/>
                    <a:moveTo>
                      <a:pt x="21" y="29"/>
                    </a:moveTo>
                    <a:lnTo>
                      <a:pt x="25" y="29"/>
                    </a:lnTo>
                    <a:lnTo>
                      <a:pt x="30" y="28"/>
                    </a:lnTo>
                    <a:lnTo>
                      <a:pt x="32" y="26"/>
                    </a:lnTo>
                    <a:lnTo>
                      <a:pt x="35" y="24"/>
                    </a:lnTo>
                    <a:lnTo>
                      <a:pt x="35" y="19"/>
                    </a:lnTo>
                    <a:lnTo>
                      <a:pt x="35" y="14"/>
                    </a:lnTo>
                    <a:lnTo>
                      <a:pt x="32" y="11"/>
                    </a:lnTo>
                    <a:lnTo>
                      <a:pt x="30" y="10"/>
                    </a:lnTo>
                    <a:lnTo>
                      <a:pt x="25" y="8"/>
                    </a:lnTo>
                    <a:lnTo>
                      <a:pt x="21" y="8"/>
                    </a:lnTo>
                    <a:lnTo>
                      <a:pt x="16" y="8"/>
                    </a:lnTo>
                    <a:lnTo>
                      <a:pt x="13" y="10"/>
                    </a:lnTo>
                    <a:lnTo>
                      <a:pt x="10" y="11"/>
                    </a:lnTo>
                    <a:lnTo>
                      <a:pt x="7" y="14"/>
                    </a:lnTo>
                    <a:lnTo>
                      <a:pt x="6" y="19"/>
                    </a:lnTo>
                    <a:lnTo>
                      <a:pt x="7" y="24"/>
                    </a:lnTo>
                    <a:lnTo>
                      <a:pt x="10" y="26"/>
                    </a:lnTo>
                    <a:lnTo>
                      <a:pt x="13" y="28"/>
                    </a:lnTo>
                    <a:lnTo>
                      <a:pt x="17" y="29"/>
                    </a:lnTo>
                    <a:lnTo>
                      <a:pt x="21" y="29"/>
                    </a:lnTo>
                    <a:close/>
                  </a:path>
                </a:pathLst>
              </a:custGeom>
              <a:solidFill>
                <a:srgbClr val="000000"/>
              </a:solidFill>
              <a:ln w="0">
                <a:solidFill>
                  <a:srgbClr val="000000"/>
                </a:solidFill>
                <a:prstDash val="solid"/>
                <a:round/>
                <a:headEnd/>
                <a:tailEnd/>
              </a:ln>
            </p:spPr>
            <p:txBody>
              <a:bodyPr/>
              <a:lstStyle/>
              <a:p>
                <a:endParaRPr lang="en-US"/>
              </a:p>
            </p:txBody>
          </p:sp>
          <p:sp>
            <p:nvSpPr>
              <p:cNvPr id="386622" name="Freeform 574"/>
              <p:cNvSpPr>
                <a:spLocks/>
              </p:cNvSpPr>
              <p:nvPr/>
            </p:nvSpPr>
            <p:spPr bwMode="auto">
              <a:xfrm>
                <a:off x="260" y="2863"/>
                <a:ext cx="56" cy="24"/>
              </a:xfrm>
              <a:custGeom>
                <a:avLst/>
                <a:gdLst>
                  <a:gd name="T0" fmla="*/ 56 w 56"/>
                  <a:gd name="T1" fmla="*/ 18 h 24"/>
                  <a:gd name="T2" fmla="*/ 22 w 56"/>
                  <a:gd name="T3" fmla="*/ 18 h 24"/>
                  <a:gd name="T4" fmla="*/ 22 w 56"/>
                  <a:gd name="T5" fmla="*/ 24 h 24"/>
                  <a:gd name="T6" fmla="*/ 15 w 56"/>
                  <a:gd name="T7" fmla="*/ 24 h 24"/>
                  <a:gd name="T8" fmla="*/ 15 w 56"/>
                  <a:gd name="T9" fmla="*/ 18 h 24"/>
                  <a:gd name="T10" fmla="*/ 11 w 56"/>
                  <a:gd name="T11" fmla="*/ 18 h 24"/>
                  <a:gd name="T12" fmla="*/ 8 w 56"/>
                  <a:gd name="T13" fmla="*/ 18 h 24"/>
                  <a:gd name="T14" fmla="*/ 6 w 56"/>
                  <a:gd name="T15" fmla="*/ 17 h 24"/>
                  <a:gd name="T16" fmla="*/ 3 w 56"/>
                  <a:gd name="T17" fmla="*/ 15 h 24"/>
                  <a:gd name="T18" fmla="*/ 2 w 56"/>
                  <a:gd name="T19" fmla="*/ 14 h 24"/>
                  <a:gd name="T20" fmla="*/ 0 w 56"/>
                  <a:gd name="T21" fmla="*/ 10 h 24"/>
                  <a:gd name="T22" fmla="*/ 0 w 56"/>
                  <a:gd name="T23" fmla="*/ 6 h 24"/>
                  <a:gd name="T24" fmla="*/ 0 w 56"/>
                  <a:gd name="T25" fmla="*/ 3 h 24"/>
                  <a:gd name="T26" fmla="*/ 0 w 56"/>
                  <a:gd name="T27" fmla="*/ 0 h 24"/>
                  <a:gd name="T28" fmla="*/ 6 w 56"/>
                  <a:gd name="T29" fmla="*/ 2 h 24"/>
                  <a:gd name="T30" fmla="*/ 6 w 56"/>
                  <a:gd name="T31" fmla="*/ 3 h 24"/>
                  <a:gd name="T32" fmla="*/ 6 w 56"/>
                  <a:gd name="T33" fmla="*/ 4 h 24"/>
                  <a:gd name="T34" fmla="*/ 6 w 56"/>
                  <a:gd name="T35" fmla="*/ 7 h 24"/>
                  <a:gd name="T36" fmla="*/ 7 w 56"/>
                  <a:gd name="T37" fmla="*/ 10 h 24"/>
                  <a:gd name="T38" fmla="*/ 8 w 56"/>
                  <a:gd name="T39" fmla="*/ 10 h 24"/>
                  <a:gd name="T40" fmla="*/ 13 w 56"/>
                  <a:gd name="T41" fmla="*/ 11 h 24"/>
                  <a:gd name="T42" fmla="*/ 15 w 56"/>
                  <a:gd name="T43" fmla="*/ 11 h 24"/>
                  <a:gd name="T44" fmla="*/ 15 w 56"/>
                  <a:gd name="T45" fmla="*/ 3 h 24"/>
                  <a:gd name="T46" fmla="*/ 22 w 56"/>
                  <a:gd name="T47" fmla="*/ 3 h 24"/>
                  <a:gd name="T48" fmla="*/ 22 w 56"/>
                  <a:gd name="T49" fmla="*/ 11 h 24"/>
                  <a:gd name="T50" fmla="*/ 56 w 56"/>
                  <a:gd name="T51" fmla="*/ 11 h 24"/>
                  <a:gd name="T52" fmla="*/ 56 w 56"/>
                  <a:gd name="T53"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24">
                    <a:moveTo>
                      <a:pt x="56" y="18"/>
                    </a:moveTo>
                    <a:lnTo>
                      <a:pt x="22" y="18"/>
                    </a:lnTo>
                    <a:lnTo>
                      <a:pt x="22" y="24"/>
                    </a:lnTo>
                    <a:lnTo>
                      <a:pt x="15" y="24"/>
                    </a:lnTo>
                    <a:lnTo>
                      <a:pt x="15" y="18"/>
                    </a:lnTo>
                    <a:lnTo>
                      <a:pt x="11" y="18"/>
                    </a:lnTo>
                    <a:lnTo>
                      <a:pt x="8" y="18"/>
                    </a:lnTo>
                    <a:lnTo>
                      <a:pt x="6" y="17"/>
                    </a:lnTo>
                    <a:lnTo>
                      <a:pt x="3" y="15"/>
                    </a:lnTo>
                    <a:lnTo>
                      <a:pt x="2" y="14"/>
                    </a:lnTo>
                    <a:lnTo>
                      <a:pt x="0" y="10"/>
                    </a:lnTo>
                    <a:lnTo>
                      <a:pt x="0" y="6"/>
                    </a:lnTo>
                    <a:lnTo>
                      <a:pt x="0" y="3"/>
                    </a:lnTo>
                    <a:lnTo>
                      <a:pt x="0" y="0"/>
                    </a:lnTo>
                    <a:lnTo>
                      <a:pt x="6" y="2"/>
                    </a:lnTo>
                    <a:lnTo>
                      <a:pt x="6" y="3"/>
                    </a:lnTo>
                    <a:lnTo>
                      <a:pt x="6" y="4"/>
                    </a:lnTo>
                    <a:lnTo>
                      <a:pt x="6" y="7"/>
                    </a:lnTo>
                    <a:lnTo>
                      <a:pt x="7" y="10"/>
                    </a:lnTo>
                    <a:lnTo>
                      <a:pt x="8" y="10"/>
                    </a:lnTo>
                    <a:lnTo>
                      <a:pt x="13" y="11"/>
                    </a:lnTo>
                    <a:lnTo>
                      <a:pt x="15" y="11"/>
                    </a:lnTo>
                    <a:lnTo>
                      <a:pt x="15" y="3"/>
                    </a:lnTo>
                    <a:lnTo>
                      <a:pt x="22" y="3"/>
                    </a:lnTo>
                    <a:lnTo>
                      <a:pt x="22" y="11"/>
                    </a:lnTo>
                    <a:lnTo>
                      <a:pt x="56" y="11"/>
                    </a:lnTo>
                    <a:lnTo>
                      <a:pt x="56" y="18"/>
                    </a:lnTo>
                    <a:close/>
                  </a:path>
                </a:pathLst>
              </a:custGeom>
              <a:solidFill>
                <a:srgbClr val="000000"/>
              </a:solidFill>
              <a:ln w="0">
                <a:solidFill>
                  <a:srgbClr val="000000"/>
                </a:solidFill>
                <a:prstDash val="solid"/>
                <a:round/>
                <a:headEnd/>
                <a:tailEnd/>
              </a:ln>
            </p:spPr>
            <p:txBody>
              <a:bodyPr/>
              <a:lstStyle/>
              <a:p>
                <a:endParaRPr lang="en-US"/>
              </a:p>
            </p:txBody>
          </p:sp>
          <p:sp>
            <p:nvSpPr>
              <p:cNvPr id="386623" name="Freeform 575"/>
              <p:cNvSpPr>
                <a:spLocks/>
              </p:cNvSpPr>
              <p:nvPr/>
            </p:nvSpPr>
            <p:spPr bwMode="auto">
              <a:xfrm>
                <a:off x="260" y="2819"/>
                <a:ext cx="56" cy="23"/>
              </a:xfrm>
              <a:custGeom>
                <a:avLst/>
                <a:gdLst>
                  <a:gd name="T0" fmla="*/ 56 w 56"/>
                  <a:gd name="T1" fmla="*/ 18 h 23"/>
                  <a:gd name="T2" fmla="*/ 22 w 56"/>
                  <a:gd name="T3" fmla="*/ 18 h 23"/>
                  <a:gd name="T4" fmla="*/ 22 w 56"/>
                  <a:gd name="T5" fmla="*/ 23 h 23"/>
                  <a:gd name="T6" fmla="*/ 15 w 56"/>
                  <a:gd name="T7" fmla="*/ 23 h 23"/>
                  <a:gd name="T8" fmla="*/ 15 w 56"/>
                  <a:gd name="T9" fmla="*/ 18 h 23"/>
                  <a:gd name="T10" fmla="*/ 11 w 56"/>
                  <a:gd name="T11" fmla="*/ 18 h 23"/>
                  <a:gd name="T12" fmla="*/ 8 w 56"/>
                  <a:gd name="T13" fmla="*/ 18 h 23"/>
                  <a:gd name="T14" fmla="*/ 6 w 56"/>
                  <a:gd name="T15" fmla="*/ 16 h 23"/>
                  <a:gd name="T16" fmla="*/ 3 w 56"/>
                  <a:gd name="T17" fmla="*/ 15 h 23"/>
                  <a:gd name="T18" fmla="*/ 2 w 56"/>
                  <a:gd name="T19" fmla="*/ 14 h 23"/>
                  <a:gd name="T20" fmla="*/ 0 w 56"/>
                  <a:gd name="T21" fmla="*/ 9 h 23"/>
                  <a:gd name="T22" fmla="*/ 0 w 56"/>
                  <a:gd name="T23" fmla="*/ 5 h 23"/>
                  <a:gd name="T24" fmla="*/ 0 w 56"/>
                  <a:gd name="T25" fmla="*/ 3 h 23"/>
                  <a:gd name="T26" fmla="*/ 0 w 56"/>
                  <a:gd name="T27" fmla="*/ 0 h 23"/>
                  <a:gd name="T28" fmla="*/ 6 w 56"/>
                  <a:gd name="T29" fmla="*/ 0 h 23"/>
                  <a:gd name="T30" fmla="*/ 6 w 56"/>
                  <a:gd name="T31" fmla="*/ 3 h 23"/>
                  <a:gd name="T32" fmla="*/ 6 w 56"/>
                  <a:gd name="T33" fmla="*/ 4 h 23"/>
                  <a:gd name="T34" fmla="*/ 6 w 56"/>
                  <a:gd name="T35" fmla="*/ 7 h 23"/>
                  <a:gd name="T36" fmla="*/ 7 w 56"/>
                  <a:gd name="T37" fmla="*/ 9 h 23"/>
                  <a:gd name="T38" fmla="*/ 8 w 56"/>
                  <a:gd name="T39" fmla="*/ 9 h 23"/>
                  <a:gd name="T40" fmla="*/ 13 w 56"/>
                  <a:gd name="T41" fmla="*/ 9 h 23"/>
                  <a:gd name="T42" fmla="*/ 15 w 56"/>
                  <a:gd name="T43" fmla="*/ 9 h 23"/>
                  <a:gd name="T44" fmla="*/ 15 w 56"/>
                  <a:gd name="T45" fmla="*/ 3 h 23"/>
                  <a:gd name="T46" fmla="*/ 22 w 56"/>
                  <a:gd name="T47" fmla="*/ 3 h 23"/>
                  <a:gd name="T48" fmla="*/ 22 w 56"/>
                  <a:gd name="T49" fmla="*/ 9 h 23"/>
                  <a:gd name="T50" fmla="*/ 56 w 56"/>
                  <a:gd name="T51" fmla="*/ 9 h 23"/>
                  <a:gd name="T52" fmla="*/ 56 w 56"/>
                  <a:gd name="T53"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23">
                    <a:moveTo>
                      <a:pt x="56" y="18"/>
                    </a:moveTo>
                    <a:lnTo>
                      <a:pt x="22" y="18"/>
                    </a:lnTo>
                    <a:lnTo>
                      <a:pt x="22" y="23"/>
                    </a:lnTo>
                    <a:lnTo>
                      <a:pt x="15" y="23"/>
                    </a:lnTo>
                    <a:lnTo>
                      <a:pt x="15" y="18"/>
                    </a:lnTo>
                    <a:lnTo>
                      <a:pt x="11" y="18"/>
                    </a:lnTo>
                    <a:lnTo>
                      <a:pt x="8" y="18"/>
                    </a:lnTo>
                    <a:lnTo>
                      <a:pt x="6" y="16"/>
                    </a:lnTo>
                    <a:lnTo>
                      <a:pt x="3" y="15"/>
                    </a:lnTo>
                    <a:lnTo>
                      <a:pt x="2" y="14"/>
                    </a:lnTo>
                    <a:lnTo>
                      <a:pt x="0" y="9"/>
                    </a:lnTo>
                    <a:lnTo>
                      <a:pt x="0" y="5"/>
                    </a:lnTo>
                    <a:lnTo>
                      <a:pt x="0" y="3"/>
                    </a:lnTo>
                    <a:lnTo>
                      <a:pt x="0" y="0"/>
                    </a:lnTo>
                    <a:lnTo>
                      <a:pt x="6" y="0"/>
                    </a:lnTo>
                    <a:lnTo>
                      <a:pt x="6" y="3"/>
                    </a:lnTo>
                    <a:lnTo>
                      <a:pt x="6" y="4"/>
                    </a:lnTo>
                    <a:lnTo>
                      <a:pt x="6" y="7"/>
                    </a:lnTo>
                    <a:lnTo>
                      <a:pt x="7" y="9"/>
                    </a:lnTo>
                    <a:lnTo>
                      <a:pt x="8" y="9"/>
                    </a:lnTo>
                    <a:lnTo>
                      <a:pt x="13" y="9"/>
                    </a:lnTo>
                    <a:lnTo>
                      <a:pt x="15" y="9"/>
                    </a:lnTo>
                    <a:lnTo>
                      <a:pt x="15" y="3"/>
                    </a:lnTo>
                    <a:lnTo>
                      <a:pt x="22" y="3"/>
                    </a:lnTo>
                    <a:lnTo>
                      <a:pt x="22" y="9"/>
                    </a:lnTo>
                    <a:lnTo>
                      <a:pt x="56" y="9"/>
                    </a:lnTo>
                    <a:lnTo>
                      <a:pt x="56" y="18"/>
                    </a:lnTo>
                    <a:close/>
                  </a:path>
                </a:pathLst>
              </a:custGeom>
              <a:solidFill>
                <a:srgbClr val="000000"/>
              </a:solidFill>
              <a:ln w="0">
                <a:solidFill>
                  <a:srgbClr val="000000"/>
                </a:solidFill>
                <a:prstDash val="solid"/>
                <a:round/>
                <a:headEnd/>
                <a:tailEnd/>
              </a:ln>
            </p:spPr>
            <p:txBody>
              <a:bodyPr/>
              <a:lstStyle/>
              <a:p>
                <a:endParaRPr lang="en-US"/>
              </a:p>
            </p:txBody>
          </p:sp>
          <p:sp>
            <p:nvSpPr>
              <p:cNvPr id="386624" name="Freeform 576"/>
              <p:cNvSpPr>
                <a:spLocks/>
              </p:cNvSpPr>
              <p:nvPr/>
            </p:nvSpPr>
            <p:spPr bwMode="auto">
              <a:xfrm>
                <a:off x="275" y="2794"/>
                <a:ext cx="41" cy="22"/>
              </a:xfrm>
              <a:custGeom>
                <a:avLst/>
                <a:gdLst>
                  <a:gd name="T0" fmla="*/ 41 w 41"/>
                  <a:gd name="T1" fmla="*/ 22 h 22"/>
                  <a:gd name="T2" fmla="*/ 0 w 41"/>
                  <a:gd name="T3" fmla="*/ 22 h 22"/>
                  <a:gd name="T4" fmla="*/ 0 w 41"/>
                  <a:gd name="T5" fmla="*/ 15 h 22"/>
                  <a:gd name="T6" fmla="*/ 6 w 41"/>
                  <a:gd name="T7" fmla="*/ 15 h 22"/>
                  <a:gd name="T8" fmla="*/ 3 w 41"/>
                  <a:gd name="T9" fmla="*/ 12 h 22"/>
                  <a:gd name="T10" fmla="*/ 0 w 41"/>
                  <a:gd name="T11" fmla="*/ 11 h 22"/>
                  <a:gd name="T12" fmla="*/ 0 w 41"/>
                  <a:gd name="T13" fmla="*/ 9 h 22"/>
                  <a:gd name="T14" fmla="*/ 0 w 41"/>
                  <a:gd name="T15" fmla="*/ 7 h 22"/>
                  <a:gd name="T16" fmla="*/ 0 w 41"/>
                  <a:gd name="T17" fmla="*/ 4 h 22"/>
                  <a:gd name="T18" fmla="*/ 2 w 41"/>
                  <a:gd name="T19" fmla="*/ 0 h 22"/>
                  <a:gd name="T20" fmla="*/ 9 w 41"/>
                  <a:gd name="T21" fmla="*/ 3 h 22"/>
                  <a:gd name="T22" fmla="*/ 7 w 41"/>
                  <a:gd name="T23" fmla="*/ 5 h 22"/>
                  <a:gd name="T24" fmla="*/ 6 w 41"/>
                  <a:gd name="T25" fmla="*/ 7 h 22"/>
                  <a:gd name="T26" fmla="*/ 6 w 41"/>
                  <a:gd name="T27" fmla="*/ 9 h 22"/>
                  <a:gd name="T28" fmla="*/ 7 w 41"/>
                  <a:gd name="T29" fmla="*/ 11 h 22"/>
                  <a:gd name="T30" fmla="*/ 9 w 41"/>
                  <a:gd name="T31" fmla="*/ 12 h 22"/>
                  <a:gd name="T32" fmla="*/ 12 w 41"/>
                  <a:gd name="T33" fmla="*/ 14 h 22"/>
                  <a:gd name="T34" fmla="*/ 16 w 41"/>
                  <a:gd name="T35" fmla="*/ 14 h 22"/>
                  <a:gd name="T36" fmla="*/ 20 w 41"/>
                  <a:gd name="T37" fmla="*/ 14 h 22"/>
                  <a:gd name="T38" fmla="*/ 41 w 41"/>
                  <a:gd name="T39" fmla="*/ 14 h 22"/>
                  <a:gd name="T40" fmla="*/ 41 w 41"/>
                  <a:gd name="T4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22">
                    <a:moveTo>
                      <a:pt x="41" y="22"/>
                    </a:moveTo>
                    <a:lnTo>
                      <a:pt x="0" y="22"/>
                    </a:lnTo>
                    <a:lnTo>
                      <a:pt x="0" y="15"/>
                    </a:lnTo>
                    <a:lnTo>
                      <a:pt x="6" y="15"/>
                    </a:lnTo>
                    <a:lnTo>
                      <a:pt x="3" y="12"/>
                    </a:lnTo>
                    <a:lnTo>
                      <a:pt x="0" y="11"/>
                    </a:lnTo>
                    <a:lnTo>
                      <a:pt x="0" y="9"/>
                    </a:lnTo>
                    <a:lnTo>
                      <a:pt x="0" y="7"/>
                    </a:lnTo>
                    <a:lnTo>
                      <a:pt x="0" y="4"/>
                    </a:lnTo>
                    <a:lnTo>
                      <a:pt x="2" y="0"/>
                    </a:lnTo>
                    <a:lnTo>
                      <a:pt x="9" y="3"/>
                    </a:lnTo>
                    <a:lnTo>
                      <a:pt x="7" y="5"/>
                    </a:lnTo>
                    <a:lnTo>
                      <a:pt x="6" y="7"/>
                    </a:lnTo>
                    <a:lnTo>
                      <a:pt x="6" y="9"/>
                    </a:lnTo>
                    <a:lnTo>
                      <a:pt x="7" y="11"/>
                    </a:lnTo>
                    <a:lnTo>
                      <a:pt x="9" y="12"/>
                    </a:lnTo>
                    <a:lnTo>
                      <a:pt x="12" y="14"/>
                    </a:lnTo>
                    <a:lnTo>
                      <a:pt x="16" y="14"/>
                    </a:lnTo>
                    <a:lnTo>
                      <a:pt x="20" y="14"/>
                    </a:lnTo>
                    <a:lnTo>
                      <a:pt x="41" y="14"/>
                    </a:lnTo>
                    <a:lnTo>
                      <a:pt x="41" y="22"/>
                    </a:lnTo>
                    <a:close/>
                  </a:path>
                </a:pathLst>
              </a:custGeom>
              <a:solidFill>
                <a:srgbClr val="000000"/>
              </a:solidFill>
              <a:ln w="0">
                <a:solidFill>
                  <a:srgbClr val="000000"/>
                </a:solidFill>
                <a:prstDash val="solid"/>
                <a:round/>
                <a:headEnd/>
                <a:tailEnd/>
              </a:ln>
            </p:spPr>
            <p:txBody>
              <a:bodyPr/>
              <a:lstStyle/>
              <a:p>
                <a:endParaRPr lang="en-US"/>
              </a:p>
            </p:txBody>
          </p:sp>
          <p:sp>
            <p:nvSpPr>
              <p:cNvPr id="386625" name="Freeform 577"/>
              <p:cNvSpPr>
                <a:spLocks noEditPoints="1"/>
              </p:cNvSpPr>
              <p:nvPr/>
            </p:nvSpPr>
            <p:spPr bwMode="auto">
              <a:xfrm>
                <a:off x="275" y="2755"/>
                <a:ext cx="42" cy="37"/>
              </a:xfrm>
              <a:custGeom>
                <a:avLst/>
                <a:gdLst>
                  <a:gd name="T0" fmla="*/ 39 w 42"/>
                  <a:gd name="T1" fmla="*/ 14 h 37"/>
                  <a:gd name="T2" fmla="*/ 42 w 42"/>
                  <a:gd name="T3" fmla="*/ 21 h 37"/>
                  <a:gd name="T4" fmla="*/ 42 w 42"/>
                  <a:gd name="T5" fmla="*/ 28 h 37"/>
                  <a:gd name="T6" fmla="*/ 39 w 42"/>
                  <a:gd name="T7" fmla="*/ 33 h 37"/>
                  <a:gd name="T8" fmla="*/ 31 w 42"/>
                  <a:gd name="T9" fmla="*/ 37 h 37"/>
                  <a:gd name="T10" fmla="*/ 25 w 42"/>
                  <a:gd name="T11" fmla="*/ 36 h 37"/>
                  <a:gd name="T12" fmla="*/ 21 w 42"/>
                  <a:gd name="T13" fmla="*/ 32 h 37"/>
                  <a:gd name="T14" fmla="*/ 18 w 42"/>
                  <a:gd name="T15" fmla="*/ 28 h 37"/>
                  <a:gd name="T16" fmla="*/ 17 w 42"/>
                  <a:gd name="T17" fmla="*/ 22 h 37"/>
                  <a:gd name="T18" fmla="*/ 16 w 42"/>
                  <a:gd name="T19" fmla="*/ 11 h 37"/>
                  <a:gd name="T20" fmla="*/ 14 w 42"/>
                  <a:gd name="T21" fmla="*/ 11 h 37"/>
                  <a:gd name="T22" fmla="*/ 9 w 42"/>
                  <a:gd name="T23" fmla="*/ 12 h 37"/>
                  <a:gd name="T24" fmla="*/ 6 w 42"/>
                  <a:gd name="T25" fmla="*/ 19 h 37"/>
                  <a:gd name="T26" fmla="*/ 7 w 42"/>
                  <a:gd name="T27" fmla="*/ 26 h 37"/>
                  <a:gd name="T28" fmla="*/ 13 w 42"/>
                  <a:gd name="T29" fmla="*/ 29 h 37"/>
                  <a:gd name="T30" fmla="*/ 9 w 42"/>
                  <a:gd name="T31" fmla="*/ 35 h 37"/>
                  <a:gd name="T32" fmla="*/ 3 w 42"/>
                  <a:gd name="T33" fmla="*/ 30 h 37"/>
                  <a:gd name="T34" fmla="*/ 0 w 42"/>
                  <a:gd name="T35" fmla="*/ 23 h 37"/>
                  <a:gd name="T36" fmla="*/ 0 w 42"/>
                  <a:gd name="T37" fmla="*/ 14 h 37"/>
                  <a:gd name="T38" fmla="*/ 2 w 42"/>
                  <a:gd name="T39" fmla="*/ 7 h 37"/>
                  <a:gd name="T40" fmla="*/ 6 w 42"/>
                  <a:gd name="T41" fmla="*/ 4 h 37"/>
                  <a:gd name="T42" fmla="*/ 12 w 42"/>
                  <a:gd name="T43" fmla="*/ 3 h 37"/>
                  <a:gd name="T44" fmla="*/ 24 w 42"/>
                  <a:gd name="T45" fmla="*/ 3 h 37"/>
                  <a:gd name="T46" fmla="*/ 32 w 42"/>
                  <a:gd name="T47" fmla="*/ 3 h 37"/>
                  <a:gd name="T48" fmla="*/ 38 w 42"/>
                  <a:gd name="T49" fmla="*/ 1 h 37"/>
                  <a:gd name="T50" fmla="*/ 41 w 42"/>
                  <a:gd name="T51" fmla="*/ 8 h 37"/>
                  <a:gd name="T52" fmla="*/ 36 w 42"/>
                  <a:gd name="T53" fmla="*/ 10 h 37"/>
                  <a:gd name="T54" fmla="*/ 23 w 42"/>
                  <a:gd name="T55" fmla="*/ 15 h 37"/>
                  <a:gd name="T56" fmla="*/ 24 w 42"/>
                  <a:gd name="T57" fmla="*/ 25 h 37"/>
                  <a:gd name="T58" fmla="*/ 25 w 42"/>
                  <a:gd name="T59" fmla="*/ 28 h 37"/>
                  <a:gd name="T60" fmla="*/ 28 w 42"/>
                  <a:gd name="T61" fmla="*/ 29 h 37"/>
                  <a:gd name="T62" fmla="*/ 32 w 42"/>
                  <a:gd name="T63" fmla="*/ 29 h 37"/>
                  <a:gd name="T64" fmla="*/ 35 w 42"/>
                  <a:gd name="T65" fmla="*/ 25 h 37"/>
                  <a:gd name="T66" fmla="*/ 35 w 42"/>
                  <a:gd name="T67" fmla="*/ 19 h 37"/>
                  <a:gd name="T68" fmla="*/ 32 w 42"/>
                  <a:gd name="T69" fmla="*/ 14 h 37"/>
                  <a:gd name="T70" fmla="*/ 27 w 42"/>
                  <a:gd name="T71" fmla="*/ 11 h 37"/>
                  <a:gd name="T72" fmla="*/ 21 w 42"/>
                  <a:gd name="T73"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37">
                    <a:moveTo>
                      <a:pt x="36" y="10"/>
                    </a:moveTo>
                    <a:lnTo>
                      <a:pt x="39" y="14"/>
                    </a:lnTo>
                    <a:lnTo>
                      <a:pt x="41" y="17"/>
                    </a:lnTo>
                    <a:lnTo>
                      <a:pt x="42" y="21"/>
                    </a:lnTo>
                    <a:lnTo>
                      <a:pt x="42" y="23"/>
                    </a:lnTo>
                    <a:lnTo>
                      <a:pt x="42" y="28"/>
                    </a:lnTo>
                    <a:lnTo>
                      <a:pt x="41" y="30"/>
                    </a:lnTo>
                    <a:lnTo>
                      <a:pt x="39" y="33"/>
                    </a:lnTo>
                    <a:lnTo>
                      <a:pt x="35" y="36"/>
                    </a:lnTo>
                    <a:lnTo>
                      <a:pt x="31" y="37"/>
                    </a:lnTo>
                    <a:lnTo>
                      <a:pt x="27" y="36"/>
                    </a:lnTo>
                    <a:lnTo>
                      <a:pt x="25" y="36"/>
                    </a:lnTo>
                    <a:lnTo>
                      <a:pt x="23" y="35"/>
                    </a:lnTo>
                    <a:lnTo>
                      <a:pt x="21" y="32"/>
                    </a:lnTo>
                    <a:lnTo>
                      <a:pt x="20" y="30"/>
                    </a:lnTo>
                    <a:lnTo>
                      <a:pt x="18" y="28"/>
                    </a:lnTo>
                    <a:lnTo>
                      <a:pt x="18" y="25"/>
                    </a:lnTo>
                    <a:lnTo>
                      <a:pt x="17" y="22"/>
                    </a:lnTo>
                    <a:lnTo>
                      <a:pt x="17" y="15"/>
                    </a:lnTo>
                    <a:lnTo>
                      <a:pt x="16" y="11"/>
                    </a:lnTo>
                    <a:lnTo>
                      <a:pt x="14" y="11"/>
                    </a:lnTo>
                    <a:lnTo>
                      <a:pt x="14" y="11"/>
                    </a:lnTo>
                    <a:lnTo>
                      <a:pt x="10" y="11"/>
                    </a:lnTo>
                    <a:lnTo>
                      <a:pt x="9" y="12"/>
                    </a:lnTo>
                    <a:lnTo>
                      <a:pt x="7" y="15"/>
                    </a:lnTo>
                    <a:lnTo>
                      <a:pt x="6" y="19"/>
                    </a:lnTo>
                    <a:lnTo>
                      <a:pt x="7" y="23"/>
                    </a:lnTo>
                    <a:lnTo>
                      <a:pt x="7" y="26"/>
                    </a:lnTo>
                    <a:lnTo>
                      <a:pt x="10" y="28"/>
                    </a:lnTo>
                    <a:lnTo>
                      <a:pt x="13" y="29"/>
                    </a:lnTo>
                    <a:lnTo>
                      <a:pt x="12" y="36"/>
                    </a:lnTo>
                    <a:lnTo>
                      <a:pt x="9" y="35"/>
                    </a:lnTo>
                    <a:lnTo>
                      <a:pt x="5" y="33"/>
                    </a:lnTo>
                    <a:lnTo>
                      <a:pt x="3" y="30"/>
                    </a:lnTo>
                    <a:lnTo>
                      <a:pt x="2" y="28"/>
                    </a:lnTo>
                    <a:lnTo>
                      <a:pt x="0" y="23"/>
                    </a:lnTo>
                    <a:lnTo>
                      <a:pt x="0" y="18"/>
                    </a:lnTo>
                    <a:lnTo>
                      <a:pt x="0" y="14"/>
                    </a:lnTo>
                    <a:lnTo>
                      <a:pt x="0" y="10"/>
                    </a:lnTo>
                    <a:lnTo>
                      <a:pt x="2" y="7"/>
                    </a:lnTo>
                    <a:lnTo>
                      <a:pt x="5" y="5"/>
                    </a:lnTo>
                    <a:lnTo>
                      <a:pt x="6" y="4"/>
                    </a:lnTo>
                    <a:lnTo>
                      <a:pt x="9" y="3"/>
                    </a:lnTo>
                    <a:lnTo>
                      <a:pt x="12" y="3"/>
                    </a:lnTo>
                    <a:lnTo>
                      <a:pt x="14" y="3"/>
                    </a:lnTo>
                    <a:lnTo>
                      <a:pt x="24" y="3"/>
                    </a:lnTo>
                    <a:lnTo>
                      <a:pt x="30" y="3"/>
                    </a:lnTo>
                    <a:lnTo>
                      <a:pt x="32" y="3"/>
                    </a:lnTo>
                    <a:lnTo>
                      <a:pt x="35" y="3"/>
                    </a:lnTo>
                    <a:lnTo>
                      <a:pt x="38" y="1"/>
                    </a:lnTo>
                    <a:lnTo>
                      <a:pt x="41" y="0"/>
                    </a:lnTo>
                    <a:lnTo>
                      <a:pt x="41" y="8"/>
                    </a:lnTo>
                    <a:lnTo>
                      <a:pt x="39" y="10"/>
                    </a:lnTo>
                    <a:lnTo>
                      <a:pt x="36" y="10"/>
                    </a:lnTo>
                    <a:close/>
                    <a:moveTo>
                      <a:pt x="21" y="11"/>
                    </a:moveTo>
                    <a:lnTo>
                      <a:pt x="23" y="15"/>
                    </a:lnTo>
                    <a:lnTo>
                      <a:pt x="24" y="21"/>
                    </a:lnTo>
                    <a:lnTo>
                      <a:pt x="24" y="25"/>
                    </a:lnTo>
                    <a:lnTo>
                      <a:pt x="25" y="26"/>
                    </a:lnTo>
                    <a:lnTo>
                      <a:pt x="25" y="28"/>
                    </a:lnTo>
                    <a:lnTo>
                      <a:pt x="27" y="29"/>
                    </a:lnTo>
                    <a:lnTo>
                      <a:pt x="28" y="29"/>
                    </a:lnTo>
                    <a:lnTo>
                      <a:pt x="30" y="29"/>
                    </a:lnTo>
                    <a:lnTo>
                      <a:pt x="32" y="29"/>
                    </a:lnTo>
                    <a:lnTo>
                      <a:pt x="34" y="28"/>
                    </a:lnTo>
                    <a:lnTo>
                      <a:pt x="35" y="25"/>
                    </a:lnTo>
                    <a:lnTo>
                      <a:pt x="35" y="22"/>
                    </a:lnTo>
                    <a:lnTo>
                      <a:pt x="35" y="19"/>
                    </a:lnTo>
                    <a:lnTo>
                      <a:pt x="34" y="17"/>
                    </a:lnTo>
                    <a:lnTo>
                      <a:pt x="32" y="14"/>
                    </a:lnTo>
                    <a:lnTo>
                      <a:pt x="30" y="12"/>
                    </a:lnTo>
                    <a:lnTo>
                      <a:pt x="27" y="11"/>
                    </a:lnTo>
                    <a:lnTo>
                      <a:pt x="24" y="11"/>
                    </a:lnTo>
                    <a:lnTo>
                      <a:pt x="21" y="11"/>
                    </a:lnTo>
                    <a:close/>
                  </a:path>
                </a:pathLst>
              </a:custGeom>
              <a:solidFill>
                <a:srgbClr val="000000"/>
              </a:solidFill>
              <a:ln w="0">
                <a:solidFill>
                  <a:srgbClr val="000000"/>
                </a:solidFill>
                <a:prstDash val="solid"/>
                <a:round/>
                <a:headEnd/>
                <a:tailEnd/>
              </a:ln>
            </p:spPr>
            <p:txBody>
              <a:bodyPr/>
              <a:lstStyle/>
              <a:p>
                <a:endParaRPr lang="en-US"/>
              </a:p>
            </p:txBody>
          </p:sp>
          <p:sp>
            <p:nvSpPr>
              <p:cNvPr id="386626" name="Freeform 578"/>
              <p:cNvSpPr>
                <a:spLocks/>
              </p:cNvSpPr>
              <p:nvPr/>
            </p:nvSpPr>
            <p:spPr bwMode="auto">
              <a:xfrm>
                <a:off x="275" y="2691"/>
                <a:ext cx="41" cy="57"/>
              </a:xfrm>
              <a:custGeom>
                <a:avLst/>
                <a:gdLst>
                  <a:gd name="T0" fmla="*/ 41 w 41"/>
                  <a:gd name="T1" fmla="*/ 57 h 57"/>
                  <a:gd name="T2" fmla="*/ 0 w 41"/>
                  <a:gd name="T3" fmla="*/ 57 h 57"/>
                  <a:gd name="T4" fmla="*/ 0 w 41"/>
                  <a:gd name="T5" fmla="*/ 49 h 57"/>
                  <a:gd name="T6" fmla="*/ 7 w 41"/>
                  <a:gd name="T7" fmla="*/ 49 h 57"/>
                  <a:gd name="T8" fmla="*/ 5 w 41"/>
                  <a:gd name="T9" fmla="*/ 47 h 57"/>
                  <a:gd name="T10" fmla="*/ 2 w 41"/>
                  <a:gd name="T11" fmla="*/ 44 h 57"/>
                  <a:gd name="T12" fmla="*/ 0 w 41"/>
                  <a:gd name="T13" fmla="*/ 40 h 57"/>
                  <a:gd name="T14" fmla="*/ 0 w 41"/>
                  <a:gd name="T15" fmla="*/ 38 h 57"/>
                  <a:gd name="T16" fmla="*/ 0 w 41"/>
                  <a:gd name="T17" fmla="*/ 33 h 57"/>
                  <a:gd name="T18" fmla="*/ 2 w 41"/>
                  <a:gd name="T19" fmla="*/ 31 h 57"/>
                  <a:gd name="T20" fmla="*/ 5 w 41"/>
                  <a:gd name="T21" fmla="*/ 28 h 57"/>
                  <a:gd name="T22" fmla="*/ 7 w 41"/>
                  <a:gd name="T23" fmla="*/ 26 h 57"/>
                  <a:gd name="T24" fmla="*/ 3 w 41"/>
                  <a:gd name="T25" fmla="*/ 22 h 57"/>
                  <a:gd name="T26" fmla="*/ 0 w 41"/>
                  <a:gd name="T27" fmla="*/ 18 h 57"/>
                  <a:gd name="T28" fmla="*/ 0 w 41"/>
                  <a:gd name="T29" fmla="*/ 13 h 57"/>
                  <a:gd name="T30" fmla="*/ 0 w 41"/>
                  <a:gd name="T31" fmla="*/ 10 h 57"/>
                  <a:gd name="T32" fmla="*/ 2 w 41"/>
                  <a:gd name="T33" fmla="*/ 7 h 57"/>
                  <a:gd name="T34" fmla="*/ 3 w 41"/>
                  <a:gd name="T35" fmla="*/ 4 h 57"/>
                  <a:gd name="T36" fmla="*/ 6 w 41"/>
                  <a:gd name="T37" fmla="*/ 1 h 57"/>
                  <a:gd name="T38" fmla="*/ 9 w 41"/>
                  <a:gd name="T39" fmla="*/ 1 h 57"/>
                  <a:gd name="T40" fmla="*/ 13 w 41"/>
                  <a:gd name="T41" fmla="*/ 0 h 57"/>
                  <a:gd name="T42" fmla="*/ 41 w 41"/>
                  <a:gd name="T43" fmla="*/ 0 h 57"/>
                  <a:gd name="T44" fmla="*/ 41 w 41"/>
                  <a:gd name="T45" fmla="*/ 8 h 57"/>
                  <a:gd name="T46" fmla="*/ 16 w 41"/>
                  <a:gd name="T47" fmla="*/ 8 h 57"/>
                  <a:gd name="T48" fmla="*/ 13 w 41"/>
                  <a:gd name="T49" fmla="*/ 8 h 57"/>
                  <a:gd name="T50" fmla="*/ 10 w 41"/>
                  <a:gd name="T51" fmla="*/ 8 h 57"/>
                  <a:gd name="T52" fmla="*/ 9 w 41"/>
                  <a:gd name="T53" fmla="*/ 10 h 57"/>
                  <a:gd name="T54" fmla="*/ 7 w 41"/>
                  <a:gd name="T55" fmla="*/ 11 h 57"/>
                  <a:gd name="T56" fmla="*/ 6 w 41"/>
                  <a:gd name="T57" fmla="*/ 13 h 57"/>
                  <a:gd name="T58" fmla="*/ 6 w 41"/>
                  <a:gd name="T59" fmla="*/ 15 h 57"/>
                  <a:gd name="T60" fmla="*/ 7 w 41"/>
                  <a:gd name="T61" fmla="*/ 19 h 57"/>
                  <a:gd name="T62" fmla="*/ 9 w 41"/>
                  <a:gd name="T63" fmla="*/ 22 h 57"/>
                  <a:gd name="T64" fmla="*/ 12 w 41"/>
                  <a:gd name="T65" fmla="*/ 24 h 57"/>
                  <a:gd name="T66" fmla="*/ 14 w 41"/>
                  <a:gd name="T67" fmla="*/ 25 h 57"/>
                  <a:gd name="T68" fmla="*/ 18 w 41"/>
                  <a:gd name="T69" fmla="*/ 25 h 57"/>
                  <a:gd name="T70" fmla="*/ 41 w 41"/>
                  <a:gd name="T71" fmla="*/ 25 h 57"/>
                  <a:gd name="T72" fmla="*/ 41 w 41"/>
                  <a:gd name="T73" fmla="*/ 32 h 57"/>
                  <a:gd name="T74" fmla="*/ 16 w 41"/>
                  <a:gd name="T75" fmla="*/ 32 h 57"/>
                  <a:gd name="T76" fmla="*/ 12 w 41"/>
                  <a:gd name="T77" fmla="*/ 32 h 57"/>
                  <a:gd name="T78" fmla="*/ 9 w 41"/>
                  <a:gd name="T79" fmla="*/ 33 h 57"/>
                  <a:gd name="T80" fmla="*/ 7 w 41"/>
                  <a:gd name="T81" fmla="*/ 36 h 57"/>
                  <a:gd name="T82" fmla="*/ 6 w 41"/>
                  <a:gd name="T83" fmla="*/ 39 h 57"/>
                  <a:gd name="T84" fmla="*/ 7 w 41"/>
                  <a:gd name="T85" fmla="*/ 42 h 57"/>
                  <a:gd name="T86" fmla="*/ 7 w 41"/>
                  <a:gd name="T87" fmla="*/ 44 h 57"/>
                  <a:gd name="T88" fmla="*/ 10 w 41"/>
                  <a:gd name="T89" fmla="*/ 47 h 57"/>
                  <a:gd name="T90" fmla="*/ 12 w 41"/>
                  <a:gd name="T91" fmla="*/ 49 h 57"/>
                  <a:gd name="T92" fmla="*/ 16 w 41"/>
                  <a:gd name="T93" fmla="*/ 49 h 57"/>
                  <a:gd name="T94" fmla="*/ 20 w 41"/>
                  <a:gd name="T95" fmla="*/ 49 h 57"/>
                  <a:gd name="T96" fmla="*/ 41 w 41"/>
                  <a:gd name="T97" fmla="*/ 49 h 57"/>
                  <a:gd name="T98" fmla="*/ 41 w 41"/>
                  <a:gd name="T9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57">
                    <a:moveTo>
                      <a:pt x="41" y="57"/>
                    </a:moveTo>
                    <a:lnTo>
                      <a:pt x="0" y="57"/>
                    </a:lnTo>
                    <a:lnTo>
                      <a:pt x="0" y="49"/>
                    </a:lnTo>
                    <a:lnTo>
                      <a:pt x="7" y="49"/>
                    </a:lnTo>
                    <a:lnTo>
                      <a:pt x="5" y="47"/>
                    </a:lnTo>
                    <a:lnTo>
                      <a:pt x="2" y="44"/>
                    </a:lnTo>
                    <a:lnTo>
                      <a:pt x="0" y="40"/>
                    </a:lnTo>
                    <a:lnTo>
                      <a:pt x="0" y="38"/>
                    </a:lnTo>
                    <a:lnTo>
                      <a:pt x="0" y="33"/>
                    </a:lnTo>
                    <a:lnTo>
                      <a:pt x="2" y="31"/>
                    </a:lnTo>
                    <a:lnTo>
                      <a:pt x="5" y="28"/>
                    </a:lnTo>
                    <a:lnTo>
                      <a:pt x="7" y="26"/>
                    </a:lnTo>
                    <a:lnTo>
                      <a:pt x="3" y="22"/>
                    </a:lnTo>
                    <a:lnTo>
                      <a:pt x="0" y="18"/>
                    </a:lnTo>
                    <a:lnTo>
                      <a:pt x="0" y="13"/>
                    </a:lnTo>
                    <a:lnTo>
                      <a:pt x="0" y="10"/>
                    </a:lnTo>
                    <a:lnTo>
                      <a:pt x="2" y="7"/>
                    </a:lnTo>
                    <a:lnTo>
                      <a:pt x="3" y="4"/>
                    </a:lnTo>
                    <a:lnTo>
                      <a:pt x="6" y="1"/>
                    </a:lnTo>
                    <a:lnTo>
                      <a:pt x="9" y="1"/>
                    </a:lnTo>
                    <a:lnTo>
                      <a:pt x="13" y="0"/>
                    </a:lnTo>
                    <a:lnTo>
                      <a:pt x="41" y="0"/>
                    </a:lnTo>
                    <a:lnTo>
                      <a:pt x="41" y="8"/>
                    </a:lnTo>
                    <a:lnTo>
                      <a:pt x="16" y="8"/>
                    </a:lnTo>
                    <a:lnTo>
                      <a:pt x="13" y="8"/>
                    </a:lnTo>
                    <a:lnTo>
                      <a:pt x="10" y="8"/>
                    </a:lnTo>
                    <a:lnTo>
                      <a:pt x="9" y="10"/>
                    </a:lnTo>
                    <a:lnTo>
                      <a:pt x="7" y="11"/>
                    </a:lnTo>
                    <a:lnTo>
                      <a:pt x="6" y="13"/>
                    </a:lnTo>
                    <a:lnTo>
                      <a:pt x="6" y="15"/>
                    </a:lnTo>
                    <a:lnTo>
                      <a:pt x="7" y="19"/>
                    </a:lnTo>
                    <a:lnTo>
                      <a:pt x="9" y="22"/>
                    </a:lnTo>
                    <a:lnTo>
                      <a:pt x="12" y="24"/>
                    </a:lnTo>
                    <a:lnTo>
                      <a:pt x="14" y="25"/>
                    </a:lnTo>
                    <a:lnTo>
                      <a:pt x="18" y="25"/>
                    </a:lnTo>
                    <a:lnTo>
                      <a:pt x="41" y="25"/>
                    </a:lnTo>
                    <a:lnTo>
                      <a:pt x="41" y="32"/>
                    </a:lnTo>
                    <a:lnTo>
                      <a:pt x="16" y="32"/>
                    </a:lnTo>
                    <a:lnTo>
                      <a:pt x="12" y="32"/>
                    </a:lnTo>
                    <a:lnTo>
                      <a:pt x="9" y="33"/>
                    </a:lnTo>
                    <a:lnTo>
                      <a:pt x="7" y="36"/>
                    </a:lnTo>
                    <a:lnTo>
                      <a:pt x="6" y="39"/>
                    </a:lnTo>
                    <a:lnTo>
                      <a:pt x="7" y="42"/>
                    </a:lnTo>
                    <a:lnTo>
                      <a:pt x="7" y="44"/>
                    </a:lnTo>
                    <a:lnTo>
                      <a:pt x="10" y="47"/>
                    </a:lnTo>
                    <a:lnTo>
                      <a:pt x="12" y="49"/>
                    </a:lnTo>
                    <a:lnTo>
                      <a:pt x="16" y="49"/>
                    </a:lnTo>
                    <a:lnTo>
                      <a:pt x="20" y="49"/>
                    </a:lnTo>
                    <a:lnTo>
                      <a:pt x="41" y="49"/>
                    </a:lnTo>
                    <a:lnTo>
                      <a:pt x="41" y="57"/>
                    </a:lnTo>
                    <a:close/>
                  </a:path>
                </a:pathLst>
              </a:custGeom>
              <a:solidFill>
                <a:srgbClr val="000000"/>
              </a:solidFill>
              <a:ln w="0">
                <a:solidFill>
                  <a:srgbClr val="000000"/>
                </a:solidFill>
                <a:prstDash val="solid"/>
                <a:round/>
                <a:headEnd/>
                <a:tailEnd/>
              </a:ln>
            </p:spPr>
            <p:txBody>
              <a:bodyPr/>
              <a:lstStyle/>
              <a:p>
                <a:endParaRPr lang="en-US"/>
              </a:p>
            </p:txBody>
          </p:sp>
          <p:sp>
            <p:nvSpPr>
              <p:cNvPr id="386627" name="Freeform 579"/>
              <p:cNvSpPr>
                <a:spLocks noEditPoints="1"/>
              </p:cNvSpPr>
              <p:nvPr/>
            </p:nvSpPr>
            <p:spPr bwMode="auto">
              <a:xfrm>
                <a:off x="275" y="2647"/>
                <a:ext cx="42" cy="36"/>
              </a:xfrm>
              <a:custGeom>
                <a:avLst/>
                <a:gdLst>
                  <a:gd name="T0" fmla="*/ 30 w 42"/>
                  <a:gd name="T1" fmla="*/ 7 h 36"/>
                  <a:gd name="T2" fmla="*/ 30 w 42"/>
                  <a:gd name="T3" fmla="*/ 0 h 36"/>
                  <a:gd name="T4" fmla="*/ 35 w 42"/>
                  <a:gd name="T5" fmla="*/ 2 h 36"/>
                  <a:gd name="T6" fmla="*/ 39 w 42"/>
                  <a:gd name="T7" fmla="*/ 5 h 36"/>
                  <a:gd name="T8" fmla="*/ 41 w 42"/>
                  <a:gd name="T9" fmla="*/ 9 h 36"/>
                  <a:gd name="T10" fmla="*/ 42 w 42"/>
                  <a:gd name="T11" fmla="*/ 12 h 36"/>
                  <a:gd name="T12" fmla="*/ 42 w 42"/>
                  <a:gd name="T13" fmla="*/ 18 h 36"/>
                  <a:gd name="T14" fmla="*/ 41 w 42"/>
                  <a:gd name="T15" fmla="*/ 23 h 36"/>
                  <a:gd name="T16" fmla="*/ 39 w 42"/>
                  <a:gd name="T17" fmla="*/ 27 h 36"/>
                  <a:gd name="T18" fmla="*/ 36 w 42"/>
                  <a:gd name="T19" fmla="*/ 32 h 36"/>
                  <a:gd name="T20" fmla="*/ 32 w 42"/>
                  <a:gd name="T21" fmla="*/ 34 h 36"/>
                  <a:gd name="T22" fmla="*/ 27 w 42"/>
                  <a:gd name="T23" fmla="*/ 36 h 36"/>
                  <a:gd name="T24" fmla="*/ 21 w 42"/>
                  <a:gd name="T25" fmla="*/ 36 h 36"/>
                  <a:gd name="T26" fmla="*/ 14 w 42"/>
                  <a:gd name="T27" fmla="*/ 36 h 36"/>
                  <a:gd name="T28" fmla="*/ 10 w 42"/>
                  <a:gd name="T29" fmla="*/ 34 h 36"/>
                  <a:gd name="T30" fmla="*/ 6 w 42"/>
                  <a:gd name="T31" fmla="*/ 32 h 36"/>
                  <a:gd name="T32" fmla="*/ 2 w 42"/>
                  <a:gd name="T33" fmla="*/ 27 h 36"/>
                  <a:gd name="T34" fmla="*/ 0 w 42"/>
                  <a:gd name="T35" fmla="*/ 23 h 36"/>
                  <a:gd name="T36" fmla="*/ 0 w 42"/>
                  <a:gd name="T37" fmla="*/ 18 h 36"/>
                  <a:gd name="T38" fmla="*/ 0 w 42"/>
                  <a:gd name="T39" fmla="*/ 12 h 36"/>
                  <a:gd name="T40" fmla="*/ 2 w 42"/>
                  <a:gd name="T41" fmla="*/ 8 h 36"/>
                  <a:gd name="T42" fmla="*/ 6 w 42"/>
                  <a:gd name="T43" fmla="*/ 4 h 36"/>
                  <a:gd name="T44" fmla="*/ 10 w 42"/>
                  <a:gd name="T45" fmla="*/ 1 h 36"/>
                  <a:gd name="T46" fmla="*/ 14 w 42"/>
                  <a:gd name="T47" fmla="*/ 0 h 36"/>
                  <a:gd name="T48" fmla="*/ 21 w 42"/>
                  <a:gd name="T49" fmla="*/ 0 h 36"/>
                  <a:gd name="T50" fmla="*/ 21 w 42"/>
                  <a:gd name="T51" fmla="*/ 0 h 36"/>
                  <a:gd name="T52" fmla="*/ 23 w 42"/>
                  <a:gd name="T53" fmla="*/ 0 h 36"/>
                  <a:gd name="T54" fmla="*/ 23 w 42"/>
                  <a:gd name="T55" fmla="*/ 29 h 36"/>
                  <a:gd name="T56" fmla="*/ 27 w 42"/>
                  <a:gd name="T57" fmla="*/ 29 h 36"/>
                  <a:gd name="T58" fmla="*/ 30 w 42"/>
                  <a:gd name="T59" fmla="*/ 27 h 36"/>
                  <a:gd name="T60" fmla="*/ 32 w 42"/>
                  <a:gd name="T61" fmla="*/ 26 h 36"/>
                  <a:gd name="T62" fmla="*/ 35 w 42"/>
                  <a:gd name="T63" fmla="*/ 22 h 36"/>
                  <a:gd name="T64" fmla="*/ 35 w 42"/>
                  <a:gd name="T65" fmla="*/ 18 h 36"/>
                  <a:gd name="T66" fmla="*/ 35 w 42"/>
                  <a:gd name="T67" fmla="*/ 14 h 36"/>
                  <a:gd name="T68" fmla="*/ 34 w 42"/>
                  <a:gd name="T69" fmla="*/ 11 h 36"/>
                  <a:gd name="T70" fmla="*/ 32 w 42"/>
                  <a:gd name="T71" fmla="*/ 8 h 36"/>
                  <a:gd name="T72" fmla="*/ 30 w 42"/>
                  <a:gd name="T73" fmla="*/ 7 h 36"/>
                  <a:gd name="T74" fmla="*/ 16 w 42"/>
                  <a:gd name="T75" fmla="*/ 29 h 36"/>
                  <a:gd name="T76" fmla="*/ 16 w 42"/>
                  <a:gd name="T77" fmla="*/ 7 h 36"/>
                  <a:gd name="T78" fmla="*/ 13 w 42"/>
                  <a:gd name="T79" fmla="*/ 8 h 36"/>
                  <a:gd name="T80" fmla="*/ 10 w 42"/>
                  <a:gd name="T81" fmla="*/ 9 h 36"/>
                  <a:gd name="T82" fmla="*/ 7 w 42"/>
                  <a:gd name="T83" fmla="*/ 14 h 36"/>
                  <a:gd name="T84" fmla="*/ 6 w 42"/>
                  <a:gd name="T85" fmla="*/ 18 h 36"/>
                  <a:gd name="T86" fmla="*/ 7 w 42"/>
                  <a:gd name="T87" fmla="*/ 22 h 36"/>
                  <a:gd name="T88" fmla="*/ 9 w 42"/>
                  <a:gd name="T89" fmla="*/ 26 h 36"/>
                  <a:gd name="T90" fmla="*/ 12 w 42"/>
                  <a:gd name="T91" fmla="*/ 27 h 36"/>
                  <a:gd name="T92" fmla="*/ 16 w 42"/>
                  <a:gd name="T9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36">
                    <a:moveTo>
                      <a:pt x="30" y="7"/>
                    </a:moveTo>
                    <a:lnTo>
                      <a:pt x="30" y="0"/>
                    </a:lnTo>
                    <a:lnTo>
                      <a:pt x="35" y="2"/>
                    </a:lnTo>
                    <a:lnTo>
                      <a:pt x="39" y="5"/>
                    </a:lnTo>
                    <a:lnTo>
                      <a:pt x="41" y="9"/>
                    </a:lnTo>
                    <a:lnTo>
                      <a:pt x="42" y="12"/>
                    </a:lnTo>
                    <a:lnTo>
                      <a:pt x="42" y="18"/>
                    </a:lnTo>
                    <a:lnTo>
                      <a:pt x="41" y="23"/>
                    </a:lnTo>
                    <a:lnTo>
                      <a:pt x="39" y="27"/>
                    </a:lnTo>
                    <a:lnTo>
                      <a:pt x="36" y="32"/>
                    </a:lnTo>
                    <a:lnTo>
                      <a:pt x="32" y="34"/>
                    </a:lnTo>
                    <a:lnTo>
                      <a:pt x="27" y="36"/>
                    </a:lnTo>
                    <a:lnTo>
                      <a:pt x="21" y="36"/>
                    </a:lnTo>
                    <a:lnTo>
                      <a:pt x="14" y="36"/>
                    </a:lnTo>
                    <a:lnTo>
                      <a:pt x="10" y="34"/>
                    </a:lnTo>
                    <a:lnTo>
                      <a:pt x="6" y="32"/>
                    </a:lnTo>
                    <a:lnTo>
                      <a:pt x="2" y="27"/>
                    </a:lnTo>
                    <a:lnTo>
                      <a:pt x="0" y="23"/>
                    </a:lnTo>
                    <a:lnTo>
                      <a:pt x="0" y="18"/>
                    </a:lnTo>
                    <a:lnTo>
                      <a:pt x="0" y="12"/>
                    </a:lnTo>
                    <a:lnTo>
                      <a:pt x="2" y="8"/>
                    </a:lnTo>
                    <a:lnTo>
                      <a:pt x="6" y="4"/>
                    </a:lnTo>
                    <a:lnTo>
                      <a:pt x="10" y="1"/>
                    </a:lnTo>
                    <a:lnTo>
                      <a:pt x="14" y="0"/>
                    </a:lnTo>
                    <a:lnTo>
                      <a:pt x="21" y="0"/>
                    </a:lnTo>
                    <a:lnTo>
                      <a:pt x="21" y="0"/>
                    </a:lnTo>
                    <a:lnTo>
                      <a:pt x="23" y="0"/>
                    </a:lnTo>
                    <a:lnTo>
                      <a:pt x="23" y="29"/>
                    </a:lnTo>
                    <a:lnTo>
                      <a:pt x="27" y="29"/>
                    </a:lnTo>
                    <a:lnTo>
                      <a:pt x="30" y="27"/>
                    </a:lnTo>
                    <a:lnTo>
                      <a:pt x="32" y="26"/>
                    </a:lnTo>
                    <a:lnTo>
                      <a:pt x="35" y="22"/>
                    </a:lnTo>
                    <a:lnTo>
                      <a:pt x="35" y="18"/>
                    </a:lnTo>
                    <a:lnTo>
                      <a:pt x="35" y="14"/>
                    </a:lnTo>
                    <a:lnTo>
                      <a:pt x="34" y="11"/>
                    </a:lnTo>
                    <a:lnTo>
                      <a:pt x="32" y="8"/>
                    </a:lnTo>
                    <a:lnTo>
                      <a:pt x="30" y="7"/>
                    </a:lnTo>
                    <a:close/>
                    <a:moveTo>
                      <a:pt x="16" y="29"/>
                    </a:moveTo>
                    <a:lnTo>
                      <a:pt x="16" y="7"/>
                    </a:lnTo>
                    <a:lnTo>
                      <a:pt x="13" y="8"/>
                    </a:lnTo>
                    <a:lnTo>
                      <a:pt x="10" y="9"/>
                    </a:lnTo>
                    <a:lnTo>
                      <a:pt x="7" y="14"/>
                    </a:lnTo>
                    <a:lnTo>
                      <a:pt x="6" y="18"/>
                    </a:lnTo>
                    <a:lnTo>
                      <a:pt x="7" y="22"/>
                    </a:lnTo>
                    <a:lnTo>
                      <a:pt x="9" y="26"/>
                    </a:lnTo>
                    <a:lnTo>
                      <a:pt x="12" y="27"/>
                    </a:lnTo>
                    <a:lnTo>
                      <a:pt x="16" y="29"/>
                    </a:lnTo>
                    <a:close/>
                  </a:path>
                </a:pathLst>
              </a:custGeom>
              <a:solidFill>
                <a:srgbClr val="000000"/>
              </a:solidFill>
              <a:ln w="0">
                <a:solidFill>
                  <a:srgbClr val="000000"/>
                </a:solidFill>
                <a:prstDash val="solid"/>
                <a:round/>
                <a:headEnd/>
                <a:tailEnd/>
              </a:ln>
            </p:spPr>
            <p:txBody>
              <a:bodyPr/>
              <a:lstStyle/>
              <a:p>
                <a:endParaRPr lang="en-US"/>
              </a:p>
            </p:txBody>
          </p:sp>
          <p:sp>
            <p:nvSpPr>
              <p:cNvPr id="386628" name="Freeform 580"/>
              <p:cNvSpPr>
                <a:spLocks/>
              </p:cNvSpPr>
              <p:nvPr/>
            </p:nvSpPr>
            <p:spPr bwMode="auto">
              <a:xfrm>
                <a:off x="260" y="2593"/>
                <a:ext cx="56" cy="20"/>
              </a:xfrm>
              <a:custGeom>
                <a:avLst/>
                <a:gdLst>
                  <a:gd name="T0" fmla="*/ 56 w 56"/>
                  <a:gd name="T1" fmla="*/ 0 h 20"/>
                  <a:gd name="T2" fmla="*/ 56 w 56"/>
                  <a:gd name="T3" fmla="*/ 6 h 20"/>
                  <a:gd name="T4" fmla="*/ 13 w 56"/>
                  <a:gd name="T5" fmla="*/ 6 h 20"/>
                  <a:gd name="T6" fmla="*/ 15 w 56"/>
                  <a:gd name="T7" fmla="*/ 9 h 20"/>
                  <a:gd name="T8" fmla="*/ 17 w 56"/>
                  <a:gd name="T9" fmla="*/ 13 h 20"/>
                  <a:gd name="T10" fmla="*/ 20 w 56"/>
                  <a:gd name="T11" fmla="*/ 16 h 20"/>
                  <a:gd name="T12" fmla="*/ 21 w 56"/>
                  <a:gd name="T13" fmla="*/ 20 h 20"/>
                  <a:gd name="T14" fmla="*/ 14 w 56"/>
                  <a:gd name="T15" fmla="*/ 20 h 20"/>
                  <a:gd name="T16" fmla="*/ 11 w 56"/>
                  <a:gd name="T17" fmla="*/ 15 h 20"/>
                  <a:gd name="T18" fmla="*/ 7 w 56"/>
                  <a:gd name="T19" fmla="*/ 11 h 20"/>
                  <a:gd name="T20" fmla="*/ 4 w 56"/>
                  <a:gd name="T21" fmla="*/ 6 h 20"/>
                  <a:gd name="T22" fmla="*/ 0 w 56"/>
                  <a:gd name="T23" fmla="*/ 5 h 20"/>
                  <a:gd name="T24" fmla="*/ 0 w 56"/>
                  <a:gd name="T25" fmla="*/ 0 h 20"/>
                  <a:gd name="T26" fmla="*/ 56 w 56"/>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20">
                    <a:moveTo>
                      <a:pt x="56" y="0"/>
                    </a:moveTo>
                    <a:lnTo>
                      <a:pt x="56" y="6"/>
                    </a:lnTo>
                    <a:lnTo>
                      <a:pt x="13" y="6"/>
                    </a:lnTo>
                    <a:lnTo>
                      <a:pt x="15" y="9"/>
                    </a:lnTo>
                    <a:lnTo>
                      <a:pt x="17" y="13"/>
                    </a:lnTo>
                    <a:lnTo>
                      <a:pt x="20" y="16"/>
                    </a:lnTo>
                    <a:lnTo>
                      <a:pt x="21" y="20"/>
                    </a:lnTo>
                    <a:lnTo>
                      <a:pt x="14" y="20"/>
                    </a:lnTo>
                    <a:lnTo>
                      <a:pt x="11" y="15"/>
                    </a:lnTo>
                    <a:lnTo>
                      <a:pt x="7" y="11"/>
                    </a:lnTo>
                    <a:lnTo>
                      <a:pt x="4" y="6"/>
                    </a:lnTo>
                    <a:lnTo>
                      <a:pt x="0" y="5"/>
                    </a:lnTo>
                    <a:lnTo>
                      <a:pt x="0" y="0"/>
                    </a:lnTo>
                    <a:lnTo>
                      <a:pt x="56" y="0"/>
                    </a:lnTo>
                    <a:close/>
                  </a:path>
                </a:pathLst>
              </a:custGeom>
              <a:solidFill>
                <a:srgbClr val="000000"/>
              </a:solidFill>
              <a:ln w="0">
                <a:solidFill>
                  <a:srgbClr val="000000"/>
                </a:solidFill>
                <a:prstDash val="solid"/>
                <a:round/>
                <a:headEnd/>
                <a:tailEnd/>
              </a:ln>
            </p:spPr>
            <p:txBody>
              <a:bodyPr/>
              <a:lstStyle/>
              <a:p>
                <a:endParaRPr lang="en-US"/>
              </a:p>
            </p:txBody>
          </p:sp>
          <p:sp>
            <p:nvSpPr>
              <p:cNvPr id="386629" name="Freeform 581"/>
              <p:cNvSpPr>
                <a:spLocks noEditPoints="1"/>
              </p:cNvSpPr>
              <p:nvPr/>
            </p:nvSpPr>
            <p:spPr bwMode="auto">
              <a:xfrm>
                <a:off x="260" y="2516"/>
                <a:ext cx="57" cy="35"/>
              </a:xfrm>
              <a:custGeom>
                <a:avLst/>
                <a:gdLst>
                  <a:gd name="T0" fmla="*/ 56 w 57"/>
                  <a:gd name="T1" fmla="*/ 28 h 35"/>
                  <a:gd name="T2" fmla="*/ 56 w 57"/>
                  <a:gd name="T3" fmla="*/ 35 h 35"/>
                  <a:gd name="T4" fmla="*/ 0 w 57"/>
                  <a:gd name="T5" fmla="*/ 35 h 35"/>
                  <a:gd name="T6" fmla="*/ 0 w 57"/>
                  <a:gd name="T7" fmla="*/ 28 h 35"/>
                  <a:gd name="T8" fmla="*/ 21 w 57"/>
                  <a:gd name="T9" fmla="*/ 28 h 35"/>
                  <a:gd name="T10" fmla="*/ 18 w 57"/>
                  <a:gd name="T11" fmla="*/ 25 h 35"/>
                  <a:gd name="T12" fmla="*/ 15 w 57"/>
                  <a:gd name="T13" fmla="*/ 21 h 35"/>
                  <a:gd name="T14" fmla="*/ 15 w 57"/>
                  <a:gd name="T15" fmla="*/ 17 h 35"/>
                  <a:gd name="T16" fmla="*/ 15 w 57"/>
                  <a:gd name="T17" fmla="*/ 14 h 35"/>
                  <a:gd name="T18" fmla="*/ 17 w 57"/>
                  <a:gd name="T19" fmla="*/ 10 h 35"/>
                  <a:gd name="T20" fmla="*/ 18 w 57"/>
                  <a:gd name="T21" fmla="*/ 7 h 35"/>
                  <a:gd name="T22" fmla="*/ 21 w 57"/>
                  <a:gd name="T23" fmla="*/ 6 h 35"/>
                  <a:gd name="T24" fmla="*/ 24 w 57"/>
                  <a:gd name="T25" fmla="*/ 3 h 35"/>
                  <a:gd name="T26" fmla="*/ 27 w 57"/>
                  <a:gd name="T27" fmla="*/ 2 h 35"/>
                  <a:gd name="T28" fmla="*/ 31 w 57"/>
                  <a:gd name="T29" fmla="*/ 2 h 35"/>
                  <a:gd name="T30" fmla="*/ 35 w 57"/>
                  <a:gd name="T31" fmla="*/ 0 h 35"/>
                  <a:gd name="T32" fmla="*/ 42 w 57"/>
                  <a:gd name="T33" fmla="*/ 2 h 35"/>
                  <a:gd name="T34" fmla="*/ 47 w 57"/>
                  <a:gd name="T35" fmla="*/ 3 h 35"/>
                  <a:gd name="T36" fmla="*/ 51 w 57"/>
                  <a:gd name="T37" fmla="*/ 6 h 35"/>
                  <a:gd name="T38" fmla="*/ 54 w 57"/>
                  <a:gd name="T39" fmla="*/ 9 h 35"/>
                  <a:gd name="T40" fmla="*/ 56 w 57"/>
                  <a:gd name="T41" fmla="*/ 13 h 35"/>
                  <a:gd name="T42" fmla="*/ 57 w 57"/>
                  <a:gd name="T43" fmla="*/ 17 h 35"/>
                  <a:gd name="T44" fmla="*/ 56 w 57"/>
                  <a:gd name="T45" fmla="*/ 21 h 35"/>
                  <a:gd name="T46" fmla="*/ 54 w 57"/>
                  <a:gd name="T47" fmla="*/ 25 h 35"/>
                  <a:gd name="T48" fmla="*/ 50 w 57"/>
                  <a:gd name="T49" fmla="*/ 28 h 35"/>
                  <a:gd name="T50" fmla="*/ 56 w 57"/>
                  <a:gd name="T51" fmla="*/ 28 h 35"/>
                  <a:gd name="T52" fmla="*/ 36 w 57"/>
                  <a:gd name="T53" fmla="*/ 28 h 35"/>
                  <a:gd name="T54" fmla="*/ 40 w 57"/>
                  <a:gd name="T55" fmla="*/ 28 h 35"/>
                  <a:gd name="T56" fmla="*/ 43 w 57"/>
                  <a:gd name="T57" fmla="*/ 28 h 35"/>
                  <a:gd name="T58" fmla="*/ 46 w 57"/>
                  <a:gd name="T59" fmla="*/ 27 h 35"/>
                  <a:gd name="T60" fmla="*/ 49 w 57"/>
                  <a:gd name="T61" fmla="*/ 24 h 35"/>
                  <a:gd name="T62" fmla="*/ 50 w 57"/>
                  <a:gd name="T63" fmla="*/ 21 h 35"/>
                  <a:gd name="T64" fmla="*/ 50 w 57"/>
                  <a:gd name="T65" fmla="*/ 18 h 35"/>
                  <a:gd name="T66" fmla="*/ 50 w 57"/>
                  <a:gd name="T67" fmla="*/ 14 h 35"/>
                  <a:gd name="T68" fmla="*/ 47 w 57"/>
                  <a:gd name="T69" fmla="*/ 11 h 35"/>
                  <a:gd name="T70" fmla="*/ 45 w 57"/>
                  <a:gd name="T71" fmla="*/ 10 h 35"/>
                  <a:gd name="T72" fmla="*/ 40 w 57"/>
                  <a:gd name="T73" fmla="*/ 9 h 35"/>
                  <a:gd name="T74" fmla="*/ 36 w 57"/>
                  <a:gd name="T75" fmla="*/ 9 h 35"/>
                  <a:gd name="T76" fmla="*/ 31 w 57"/>
                  <a:gd name="T77" fmla="*/ 9 h 35"/>
                  <a:gd name="T78" fmla="*/ 28 w 57"/>
                  <a:gd name="T79" fmla="*/ 10 h 35"/>
                  <a:gd name="T80" fmla="*/ 25 w 57"/>
                  <a:gd name="T81" fmla="*/ 11 h 35"/>
                  <a:gd name="T82" fmla="*/ 22 w 57"/>
                  <a:gd name="T83" fmla="*/ 14 h 35"/>
                  <a:gd name="T84" fmla="*/ 21 w 57"/>
                  <a:gd name="T85" fmla="*/ 18 h 35"/>
                  <a:gd name="T86" fmla="*/ 22 w 57"/>
                  <a:gd name="T87" fmla="*/ 22 h 35"/>
                  <a:gd name="T88" fmla="*/ 25 w 57"/>
                  <a:gd name="T89" fmla="*/ 25 h 35"/>
                  <a:gd name="T90" fmla="*/ 28 w 57"/>
                  <a:gd name="T91" fmla="*/ 27 h 35"/>
                  <a:gd name="T92" fmla="*/ 31 w 57"/>
                  <a:gd name="T93" fmla="*/ 28 h 35"/>
                  <a:gd name="T94" fmla="*/ 36 w 57"/>
                  <a:gd name="T95"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35">
                    <a:moveTo>
                      <a:pt x="56" y="28"/>
                    </a:moveTo>
                    <a:lnTo>
                      <a:pt x="56" y="35"/>
                    </a:lnTo>
                    <a:lnTo>
                      <a:pt x="0" y="35"/>
                    </a:lnTo>
                    <a:lnTo>
                      <a:pt x="0" y="28"/>
                    </a:lnTo>
                    <a:lnTo>
                      <a:pt x="21" y="28"/>
                    </a:lnTo>
                    <a:lnTo>
                      <a:pt x="18" y="25"/>
                    </a:lnTo>
                    <a:lnTo>
                      <a:pt x="15" y="21"/>
                    </a:lnTo>
                    <a:lnTo>
                      <a:pt x="15" y="17"/>
                    </a:lnTo>
                    <a:lnTo>
                      <a:pt x="15" y="14"/>
                    </a:lnTo>
                    <a:lnTo>
                      <a:pt x="17" y="10"/>
                    </a:lnTo>
                    <a:lnTo>
                      <a:pt x="18" y="7"/>
                    </a:lnTo>
                    <a:lnTo>
                      <a:pt x="21" y="6"/>
                    </a:lnTo>
                    <a:lnTo>
                      <a:pt x="24" y="3"/>
                    </a:lnTo>
                    <a:lnTo>
                      <a:pt x="27" y="2"/>
                    </a:lnTo>
                    <a:lnTo>
                      <a:pt x="31" y="2"/>
                    </a:lnTo>
                    <a:lnTo>
                      <a:pt x="35" y="0"/>
                    </a:lnTo>
                    <a:lnTo>
                      <a:pt x="42" y="2"/>
                    </a:lnTo>
                    <a:lnTo>
                      <a:pt x="47" y="3"/>
                    </a:lnTo>
                    <a:lnTo>
                      <a:pt x="51" y="6"/>
                    </a:lnTo>
                    <a:lnTo>
                      <a:pt x="54" y="9"/>
                    </a:lnTo>
                    <a:lnTo>
                      <a:pt x="56" y="13"/>
                    </a:lnTo>
                    <a:lnTo>
                      <a:pt x="57" y="17"/>
                    </a:lnTo>
                    <a:lnTo>
                      <a:pt x="56" y="21"/>
                    </a:lnTo>
                    <a:lnTo>
                      <a:pt x="54" y="25"/>
                    </a:lnTo>
                    <a:lnTo>
                      <a:pt x="50" y="28"/>
                    </a:lnTo>
                    <a:lnTo>
                      <a:pt x="56" y="28"/>
                    </a:lnTo>
                    <a:close/>
                    <a:moveTo>
                      <a:pt x="36" y="28"/>
                    </a:moveTo>
                    <a:lnTo>
                      <a:pt x="40" y="28"/>
                    </a:lnTo>
                    <a:lnTo>
                      <a:pt x="43" y="28"/>
                    </a:lnTo>
                    <a:lnTo>
                      <a:pt x="46" y="27"/>
                    </a:lnTo>
                    <a:lnTo>
                      <a:pt x="49" y="24"/>
                    </a:lnTo>
                    <a:lnTo>
                      <a:pt x="50" y="21"/>
                    </a:lnTo>
                    <a:lnTo>
                      <a:pt x="50" y="18"/>
                    </a:lnTo>
                    <a:lnTo>
                      <a:pt x="50" y="14"/>
                    </a:lnTo>
                    <a:lnTo>
                      <a:pt x="47" y="11"/>
                    </a:lnTo>
                    <a:lnTo>
                      <a:pt x="45" y="10"/>
                    </a:lnTo>
                    <a:lnTo>
                      <a:pt x="40" y="9"/>
                    </a:lnTo>
                    <a:lnTo>
                      <a:pt x="36" y="9"/>
                    </a:lnTo>
                    <a:lnTo>
                      <a:pt x="31" y="9"/>
                    </a:lnTo>
                    <a:lnTo>
                      <a:pt x="28" y="10"/>
                    </a:lnTo>
                    <a:lnTo>
                      <a:pt x="25" y="11"/>
                    </a:lnTo>
                    <a:lnTo>
                      <a:pt x="22" y="14"/>
                    </a:lnTo>
                    <a:lnTo>
                      <a:pt x="21" y="18"/>
                    </a:lnTo>
                    <a:lnTo>
                      <a:pt x="22" y="22"/>
                    </a:lnTo>
                    <a:lnTo>
                      <a:pt x="25" y="25"/>
                    </a:lnTo>
                    <a:lnTo>
                      <a:pt x="28" y="27"/>
                    </a:lnTo>
                    <a:lnTo>
                      <a:pt x="31" y="28"/>
                    </a:lnTo>
                    <a:lnTo>
                      <a:pt x="36" y="28"/>
                    </a:lnTo>
                    <a:close/>
                  </a:path>
                </a:pathLst>
              </a:custGeom>
              <a:solidFill>
                <a:srgbClr val="000000"/>
              </a:solidFill>
              <a:ln w="0">
                <a:solidFill>
                  <a:srgbClr val="000000"/>
                </a:solidFill>
                <a:prstDash val="solid"/>
                <a:round/>
                <a:headEnd/>
                <a:tailEnd/>
              </a:ln>
            </p:spPr>
            <p:txBody>
              <a:bodyPr/>
              <a:lstStyle/>
              <a:p>
                <a:endParaRPr lang="en-US"/>
              </a:p>
            </p:txBody>
          </p:sp>
          <p:sp>
            <p:nvSpPr>
              <p:cNvPr id="386630" name="Freeform 582"/>
              <p:cNvSpPr>
                <a:spLocks noEditPoints="1"/>
              </p:cNvSpPr>
              <p:nvPr/>
            </p:nvSpPr>
            <p:spPr bwMode="auto">
              <a:xfrm>
                <a:off x="275" y="2473"/>
                <a:ext cx="42" cy="38"/>
              </a:xfrm>
              <a:custGeom>
                <a:avLst/>
                <a:gdLst>
                  <a:gd name="T0" fmla="*/ 21 w 42"/>
                  <a:gd name="T1" fmla="*/ 38 h 38"/>
                  <a:gd name="T2" fmla="*/ 14 w 42"/>
                  <a:gd name="T3" fmla="*/ 36 h 38"/>
                  <a:gd name="T4" fmla="*/ 9 w 42"/>
                  <a:gd name="T5" fmla="*/ 35 h 38"/>
                  <a:gd name="T6" fmla="*/ 5 w 42"/>
                  <a:gd name="T7" fmla="*/ 31 h 38"/>
                  <a:gd name="T8" fmla="*/ 2 w 42"/>
                  <a:gd name="T9" fmla="*/ 28 h 38"/>
                  <a:gd name="T10" fmla="*/ 0 w 42"/>
                  <a:gd name="T11" fmla="*/ 24 h 38"/>
                  <a:gd name="T12" fmla="*/ 0 w 42"/>
                  <a:gd name="T13" fmla="*/ 20 h 38"/>
                  <a:gd name="T14" fmla="*/ 0 w 42"/>
                  <a:gd name="T15" fmla="*/ 14 h 38"/>
                  <a:gd name="T16" fmla="*/ 2 w 42"/>
                  <a:gd name="T17" fmla="*/ 10 h 38"/>
                  <a:gd name="T18" fmla="*/ 6 w 42"/>
                  <a:gd name="T19" fmla="*/ 6 h 38"/>
                  <a:gd name="T20" fmla="*/ 9 w 42"/>
                  <a:gd name="T21" fmla="*/ 3 h 38"/>
                  <a:gd name="T22" fmla="*/ 14 w 42"/>
                  <a:gd name="T23" fmla="*/ 2 h 38"/>
                  <a:gd name="T24" fmla="*/ 20 w 42"/>
                  <a:gd name="T25" fmla="*/ 0 h 38"/>
                  <a:gd name="T26" fmla="*/ 25 w 42"/>
                  <a:gd name="T27" fmla="*/ 2 h 38"/>
                  <a:gd name="T28" fmla="*/ 30 w 42"/>
                  <a:gd name="T29" fmla="*/ 2 h 38"/>
                  <a:gd name="T30" fmla="*/ 32 w 42"/>
                  <a:gd name="T31" fmla="*/ 3 h 38"/>
                  <a:gd name="T32" fmla="*/ 36 w 42"/>
                  <a:gd name="T33" fmla="*/ 6 h 38"/>
                  <a:gd name="T34" fmla="*/ 39 w 42"/>
                  <a:gd name="T35" fmla="*/ 10 h 38"/>
                  <a:gd name="T36" fmla="*/ 41 w 42"/>
                  <a:gd name="T37" fmla="*/ 14 h 38"/>
                  <a:gd name="T38" fmla="*/ 42 w 42"/>
                  <a:gd name="T39" fmla="*/ 20 h 38"/>
                  <a:gd name="T40" fmla="*/ 41 w 42"/>
                  <a:gd name="T41" fmla="*/ 24 h 38"/>
                  <a:gd name="T42" fmla="*/ 39 w 42"/>
                  <a:gd name="T43" fmla="*/ 28 h 38"/>
                  <a:gd name="T44" fmla="*/ 36 w 42"/>
                  <a:gd name="T45" fmla="*/ 32 h 38"/>
                  <a:gd name="T46" fmla="*/ 32 w 42"/>
                  <a:gd name="T47" fmla="*/ 35 h 38"/>
                  <a:gd name="T48" fmla="*/ 27 w 42"/>
                  <a:gd name="T49" fmla="*/ 36 h 38"/>
                  <a:gd name="T50" fmla="*/ 21 w 42"/>
                  <a:gd name="T51" fmla="*/ 38 h 38"/>
                  <a:gd name="T52" fmla="*/ 21 w 42"/>
                  <a:gd name="T53" fmla="*/ 29 h 38"/>
                  <a:gd name="T54" fmla="*/ 25 w 42"/>
                  <a:gd name="T55" fmla="*/ 29 h 38"/>
                  <a:gd name="T56" fmla="*/ 30 w 42"/>
                  <a:gd name="T57" fmla="*/ 28 h 38"/>
                  <a:gd name="T58" fmla="*/ 32 w 42"/>
                  <a:gd name="T59" fmla="*/ 27 h 38"/>
                  <a:gd name="T60" fmla="*/ 35 w 42"/>
                  <a:gd name="T61" fmla="*/ 24 h 38"/>
                  <a:gd name="T62" fmla="*/ 35 w 42"/>
                  <a:gd name="T63" fmla="*/ 20 h 38"/>
                  <a:gd name="T64" fmla="*/ 35 w 42"/>
                  <a:gd name="T65" fmla="*/ 14 h 38"/>
                  <a:gd name="T66" fmla="*/ 32 w 42"/>
                  <a:gd name="T67" fmla="*/ 11 h 38"/>
                  <a:gd name="T68" fmla="*/ 30 w 42"/>
                  <a:gd name="T69" fmla="*/ 10 h 38"/>
                  <a:gd name="T70" fmla="*/ 25 w 42"/>
                  <a:gd name="T71" fmla="*/ 9 h 38"/>
                  <a:gd name="T72" fmla="*/ 21 w 42"/>
                  <a:gd name="T73" fmla="*/ 9 h 38"/>
                  <a:gd name="T74" fmla="*/ 16 w 42"/>
                  <a:gd name="T75" fmla="*/ 9 h 38"/>
                  <a:gd name="T76" fmla="*/ 13 w 42"/>
                  <a:gd name="T77" fmla="*/ 10 h 38"/>
                  <a:gd name="T78" fmla="*/ 10 w 42"/>
                  <a:gd name="T79" fmla="*/ 11 h 38"/>
                  <a:gd name="T80" fmla="*/ 7 w 42"/>
                  <a:gd name="T81" fmla="*/ 14 h 38"/>
                  <a:gd name="T82" fmla="*/ 6 w 42"/>
                  <a:gd name="T83" fmla="*/ 20 h 38"/>
                  <a:gd name="T84" fmla="*/ 7 w 42"/>
                  <a:gd name="T85" fmla="*/ 24 h 38"/>
                  <a:gd name="T86" fmla="*/ 10 w 42"/>
                  <a:gd name="T87" fmla="*/ 27 h 38"/>
                  <a:gd name="T88" fmla="*/ 13 w 42"/>
                  <a:gd name="T89" fmla="*/ 28 h 38"/>
                  <a:gd name="T90" fmla="*/ 17 w 42"/>
                  <a:gd name="T91" fmla="*/ 29 h 38"/>
                  <a:gd name="T92" fmla="*/ 21 w 42"/>
                  <a:gd name="T93"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38">
                    <a:moveTo>
                      <a:pt x="21" y="38"/>
                    </a:moveTo>
                    <a:lnTo>
                      <a:pt x="14" y="36"/>
                    </a:lnTo>
                    <a:lnTo>
                      <a:pt x="9" y="35"/>
                    </a:lnTo>
                    <a:lnTo>
                      <a:pt x="5" y="31"/>
                    </a:lnTo>
                    <a:lnTo>
                      <a:pt x="2" y="28"/>
                    </a:lnTo>
                    <a:lnTo>
                      <a:pt x="0" y="24"/>
                    </a:lnTo>
                    <a:lnTo>
                      <a:pt x="0" y="20"/>
                    </a:lnTo>
                    <a:lnTo>
                      <a:pt x="0" y="14"/>
                    </a:lnTo>
                    <a:lnTo>
                      <a:pt x="2" y="10"/>
                    </a:lnTo>
                    <a:lnTo>
                      <a:pt x="6" y="6"/>
                    </a:lnTo>
                    <a:lnTo>
                      <a:pt x="9" y="3"/>
                    </a:lnTo>
                    <a:lnTo>
                      <a:pt x="14" y="2"/>
                    </a:lnTo>
                    <a:lnTo>
                      <a:pt x="20" y="0"/>
                    </a:lnTo>
                    <a:lnTo>
                      <a:pt x="25" y="2"/>
                    </a:lnTo>
                    <a:lnTo>
                      <a:pt x="30" y="2"/>
                    </a:lnTo>
                    <a:lnTo>
                      <a:pt x="32" y="3"/>
                    </a:lnTo>
                    <a:lnTo>
                      <a:pt x="36" y="6"/>
                    </a:lnTo>
                    <a:lnTo>
                      <a:pt x="39" y="10"/>
                    </a:lnTo>
                    <a:lnTo>
                      <a:pt x="41" y="14"/>
                    </a:lnTo>
                    <a:lnTo>
                      <a:pt x="42" y="20"/>
                    </a:lnTo>
                    <a:lnTo>
                      <a:pt x="41" y="24"/>
                    </a:lnTo>
                    <a:lnTo>
                      <a:pt x="39" y="28"/>
                    </a:lnTo>
                    <a:lnTo>
                      <a:pt x="36" y="32"/>
                    </a:lnTo>
                    <a:lnTo>
                      <a:pt x="32" y="35"/>
                    </a:lnTo>
                    <a:lnTo>
                      <a:pt x="27" y="36"/>
                    </a:lnTo>
                    <a:lnTo>
                      <a:pt x="21" y="38"/>
                    </a:lnTo>
                    <a:close/>
                    <a:moveTo>
                      <a:pt x="21" y="29"/>
                    </a:moveTo>
                    <a:lnTo>
                      <a:pt x="25" y="29"/>
                    </a:lnTo>
                    <a:lnTo>
                      <a:pt x="30" y="28"/>
                    </a:lnTo>
                    <a:lnTo>
                      <a:pt x="32" y="27"/>
                    </a:lnTo>
                    <a:lnTo>
                      <a:pt x="35" y="24"/>
                    </a:lnTo>
                    <a:lnTo>
                      <a:pt x="35" y="20"/>
                    </a:lnTo>
                    <a:lnTo>
                      <a:pt x="35" y="14"/>
                    </a:lnTo>
                    <a:lnTo>
                      <a:pt x="32" y="11"/>
                    </a:lnTo>
                    <a:lnTo>
                      <a:pt x="30" y="10"/>
                    </a:lnTo>
                    <a:lnTo>
                      <a:pt x="25" y="9"/>
                    </a:lnTo>
                    <a:lnTo>
                      <a:pt x="21" y="9"/>
                    </a:lnTo>
                    <a:lnTo>
                      <a:pt x="16" y="9"/>
                    </a:lnTo>
                    <a:lnTo>
                      <a:pt x="13" y="10"/>
                    </a:lnTo>
                    <a:lnTo>
                      <a:pt x="10" y="11"/>
                    </a:lnTo>
                    <a:lnTo>
                      <a:pt x="7" y="14"/>
                    </a:lnTo>
                    <a:lnTo>
                      <a:pt x="6" y="20"/>
                    </a:lnTo>
                    <a:lnTo>
                      <a:pt x="7" y="24"/>
                    </a:lnTo>
                    <a:lnTo>
                      <a:pt x="10" y="27"/>
                    </a:lnTo>
                    <a:lnTo>
                      <a:pt x="13" y="28"/>
                    </a:lnTo>
                    <a:lnTo>
                      <a:pt x="17" y="29"/>
                    </a:lnTo>
                    <a:lnTo>
                      <a:pt x="21" y="29"/>
                    </a:lnTo>
                    <a:close/>
                  </a:path>
                </a:pathLst>
              </a:custGeom>
              <a:solidFill>
                <a:srgbClr val="000000"/>
              </a:solidFill>
              <a:ln w="0">
                <a:solidFill>
                  <a:srgbClr val="000000"/>
                </a:solidFill>
                <a:prstDash val="solid"/>
                <a:round/>
                <a:headEnd/>
                <a:tailEnd/>
              </a:ln>
            </p:spPr>
            <p:txBody>
              <a:bodyPr/>
              <a:lstStyle/>
              <a:p>
                <a:endParaRPr lang="en-US"/>
              </a:p>
            </p:txBody>
          </p:sp>
          <p:sp>
            <p:nvSpPr>
              <p:cNvPr id="386631" name="Freeform 583"/>
              <p:cNvSpPr>
                <a:spLocks/>
              </p:cNvSpPr>
              <p:nvPr/>
            </p:nvSpPr>
            <p:spPr bwMode="auto">
              <a:xfrm>
                <a:off x="275" y="2433"/>
                <a:ext cx="42" cy="32"/>
              </a:xfrm>
              <a:custGeom>
                <a:avLst/>
                <a:gdLst>
                  <a:gd name="T0" fmla="*/ 41 w 42"/>
                  <a:gd name="T1" fmla="*/ 7 h 32"/>
                  <a:gd name="T2" fmla="*/ 35 w 42"/>
                  <a:gd name="T3" fmla="*/ 7 h 32"/>
                  <a:gd name="T4" fmla="*/ 39 w 42"/>
                  <a:gd name="T5" fmla="*/ 11 h 32"/>
                  <a:gd name="T6" fmla="*/ 41 w 42"/>
                  <a:gd name="T7" fmla="*/ 15 h 32"/>
                  <a:gd name="T8" fmla="*/ 42 w 42"/>
                  <a:gd name="T9" fmla="*/ 19 h 32"/>
                  <a:gd name="T10" fmla="*/ 42 w 42"/>
                  <a:gd name="T11" fmla="*/ 22 h 32"/>
                  <a:gd name="T12" fmla="*/ 41 w 42"/>
                  <a:gd name="T13" fmla="*/ 25 h 32"/>
                  <a:gd name="T14" fmla="*/ 39 w 42"/>
                  <a:gd name="T15" fmla="*/ 28 h 32"/>
                  <a:gd name="T16" fmla="*/ 36 w 42"/>
                  <a:gd name="T17" fmla="*/ 29 h 32"/>
                  <a:gd name="T18" fmla="*/ 35 w 42"/>
                  <a:gd name="T19" fmla="*/ 30 h 32"/>
                  <a:gd name="T20" fmla="*/ 32 w 42"/>
                  <a:gd name="T21" fmla="*/ 32 h 32"/>
                  <a:gd name="T22" fmla="*/ 30 w 42"/>
                  <a:gd name="T23" fmla="*/ 32 h 32"/>
                  <a:gd name="T24" fmla="*/ 25 w 42"/>
                  <a:gd name="T25" fmla="*/ 32 h 32"/>
                  <a:gd name="T26" fmla="*/ 0 w 42"/>
                  <a:gd name="T27" fmla="*/ 32 h 32"/>
                  <a:gd name="T28" fmla="*/ 0 w 42"/>
                  <a:gd name="T29" fmla="*/ 25 h 32"/>
                  <a:gd name="T30" fmla="*/ 23 w 42"/>
                  <a:gd name="T31" fmla="*/ 25 h 32"/>
                  <a:gd name="T32" fmla="*/ 27 w 42"/>
                  <a:gd name="T33" fmla="*/ 25 h 32"/>
                  <a:gd name="T34" fmla="*/ 30 w 42"/>
                  <a:gd name="T35" fmla="*/ 24 h 32"/>
                  <a:gd name="T36" fmla="*/ 32 w 42"/>
                  <a:gd name="T37" fmla="*/ 24 h 32"/>
                  <a:gd name="T38" fmla="*/ 34 w 42"/>
                  <a:gd name="T39" fmla="*/ 22 h 32"/>
                  <a:gd name="T40" fmla="*/ 35 w 42"/>
                  <a:gd name="T41" fmla="*/ 19 h 32"/>
                  <a:gd name="T42" fmla="*/ 35 w 42"/>
                  <a:gd name="T43" fmla="*/ 17 h 32"/>
                  <a:gd name="T44" fmla="*/ 35 w 42"/>
                  <a:gd name="T45" fmla="*/ 14 h 32"/>
                  <a:gd name="T46" fmla="*/ 34 w 42"/>
                  <a:gd name="T47" fmla="*/ 12 h 32"/>
                  <a:gd name="T48" fmla="*/ 32 w 42"/>
                  <a:gd name="T49" fmla="*/ 10 h 32"/>
                  <a:gd name="T50" fmla="*/ 30 w 42"/>
                  <a:gd name="T51" fmla="*/ 8 h 32"/>
                  <a:gd name="T52" fmla="*/ 27 w 42"/>
                  <a:gd name="T53" fmla="*/ 8 h 32"/>
                  <a:gd name="T54" fmla="*/ 21 w 42"/>
                  <a:gd name="T55" fmla="*/ 7 h 32"/>
                  <a:gd name="T56" fmla="*/ 0 w 42"/>
                  <a:gd name="T57" fmla="*/ 7 h 32"/>
                  <a:gd name="T58" fmla="*/ 0 w 42"/>
                  <a:gd name="T59" fmla="*/ 0 h 32"/>
                  <a:gd name="T60" fmla="*/ 41 w 42"/>
                  <a:gd name="T61" fmla="*/ 0 h 32"/>
                  <a:gd name="T62" fmla="*/ 41 w 42"/>
                  <a:gd name="T63"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 h="32">
                    <a:moveTo>
                      <a:pt x="41" y="7"/>
                    </a:moveTo>
                    <a:lnTo>
                      <a:pt x="35" y="7"/>
                    </a:lnTo>
                    <a:lnTo>
                      <a:pt x="39" y="11"/>
                    </a:lnTo>
                    <a:lnTo>
                      <a:pt x="41" y="15"/>
                    </a:lnTo>
                    <a:lnTo>
                      <a:pt x="42" y="19"/>
                    </a:lnTo>
                    <a:lnTo>
                      <a:pt x="42" y="22"/>
                    </a:lnTo>
                    <a:lnTo>
                      <a:pt x="41" y="25"/>
                    </a:lnTo>
                    <a:lnTo>
                      <a:pt x="39" y="28"/>
                    </a:lnTo>
                    <a:lnTo>
                      <a:pt x="36" y="29"/>
                    </a:lnTo>
                    <a:lnTo>
                      <a:pt x="35" y="30"/>
                    </a:lnTo>
                    <a:lnTo>
                      <a:pt x="32" y="32"/>
                    </a:lnTo>
                    <a:lnTo>
                      <a:pt x="30" y="32"/>
                    </a:lnTo>
                    <a:lnTo>
                      <a:pt x="25" y="32"/>
                    </a:lnTo>
                    <a:lnTo>
                      <a:pt x="0" y="32"/>
                    </a:lnTo>
                    <a:lnTo>
                      <a:pt x="0" y="25"/>
                    </a:lnTo>
                    <a:lnTo>
                      <a:pt x="23" y="25"/>
                    </a:lnTo>
                    <a:lnTo>
                      <a:pt x="27" y="25"/>
                    </a:lnTo>
                    <a:lnTo>
                      <a:pt x="30" y="24"/>
                    </a:lnTo>
                    <a:lnTo>
                      <a:pt x="32" y="24"/>
                    </a:lnTo>
                    <a:lnTo>
                      <a:pt x="34" y="22"/>
                    </a:lnTo>
                    <a:lnTo>
                      <a:pt x="35" y="19"/>
                    </a:lnTo>
                    <a:lnTo>
                      <a:pt x="35" y="17"/>
                    </a:lnTo>
                    <a:lnTo>
                      <a:pt x="35" y="14"/>
                    </a:lnTo>
                    <a:lnTo>
                      <a:pt x="34" y="12"/>
                    </a:lnTo>
                    <a:lnTo>
                      <a:pt x="32" y="10"/>
                    </a:lnTo>
                    <a:lnTo>
                      <a:pt x="30" y="8"/>
                    </a:lnTo>
                    <a:lnTo>
                      <a:pt x="27" y="8"/>
                    </a:lnTo>
                    <a:lnTo>
                      <a:pt x="21" y="7"/>
                    </a:lnTo>
                    <a:lnTo>
                      <a:pt x="0" y="7"/>
                    </a:lnTo>
                    <a:lnTo>
                      <a:pt x="0" y="0"/>
                    </a:lnTo>
                    <a:lnTo>
                      <a:pt x="41" y="0"/>
                    </a:lnTo>
                    <a:lnTo>
                      <a:pt x="41" y="7"/>
                    </a:lnTo>
                    <a:close/>
                  </a:path>
                </a:pathLst>
              </a:custGeom>
              <a:solidFill>
                <a:srgbClr val="000000"/>
              </a:solidFill>
              <a:ln w="0">
                <a:solidFill>
                  <a:srgbClr val="000000"/>
                </a:solidFill>
                <a:prstDash val="solid"/>
                <a:round/>
                <a:headEnd/>
                <a:tailEnd/>
              </a:ln>
            </p:spPr>
            <p:txBody>
              <a:bodyPr/>
              <a:lstStyle/>
              <a:p>
                <a:endParaRPr lang="en-US"/>
              </a:p>
            </p:txBody>
          </p:sp>
          <p:sp>
            <p:nvSpPr>
              <p:cNvPr id="386632" name="Freeform 584"/>
              <p:cNvSpPr>
                <a:spLocks/>
              </p:cNvSpPr>
              <p:nvPr/>
            </p:nvSpPr>
            <p:spPr bwMode="auto">
              <a:xfrm>
                <a:off x="275" y="2390"/>
                <a:ext cx="41" cy="32"/>
              </a:xfrm>
              <a:custGeom>
                <a:avLst/>
                <a:gdLst>
                  <a:gd name="T0" fmla="*/ 41 w 41"/>
                  <a:gd name="T1" fmla="*/ 32 h 32"/>
                  <a:gd name="T2" fmla="*/ 0 w 41"/>
                  <a:gd name="T3" fmla="*/ 32 h 32"/>
                  <a:gd name="T4" fmla="*/ 0 w 41"/>
                  <a:gd name="T5" fmla="*/ 25 h 32"/>
                  <a:gd name="T6" fmla="*/ 6 w 41"/>
                  <a:gd name="T7" fmla="*/ 25 h 32"/>
                  <a:gd name="T8" fmla="*/ 3 w 41"/>
                  <a:gd name="T9" fmla="*/ 22 h 32"/>
                  <a:gd name="T10" fmla="*/ 0 w 41"/>
                  <a:gd name="T11" fmla="*/ 18 h 32"/>
                  <a:gd name="T12" fmla="*/ 0 w 41"/>
                  <a:gd name="T13" fmla="*/ 12 h 32"/>
                  <a:gd name="T14" fmla="*/ 0 w 41"/>
                  <a:gd name="T15" fmla="*/ 10 h 32"/>
                  <a:gd name="T16" fmla="*/ 2 w 41"/>
                  <a:gd name="T17" fmla="*/ 7 h 32"/>
                  <a:gd name="T18" fmla="*/ 3 w 41"/>
                  <a:gd name="T19" fmla="*/ 4 h 32"/>
                  <a:gd name="T20" fmla="*/ 5 w 41"/>
                  <a:gd name="T21" fmla="*/ 3 h 32"/>
                  <a:gd name="T22" fmla="*/ 7 w 41"/>
                  <a:gd name="T23" fmla="*/ 1 h 32"/>
                  <a:gd name="T24" fmla="*/ 10 w 41"/>
                  <a:gd name="T25" fmla="*/ 1 h 32"/>
                  <a:gd name="T26" fmla="*/ 13 w 41"/>
                  <a:gd name="T27" fmla="*/ 0 h 32"/>
                  <a:gd name="T28" fmla="*/ 16 w 41"/>
                  <a:gd name="T29" fmla="*/ 0 h 32"/>
                  <a:gd name="T30" fmla="*/ 41 w 41"/>
                  <a:gd name="T31" fmla="*/ 0 h 32"/>
                  <a:gd name="T32" fmla="*/ 41 w 41"/>
                  <a:gd name="T33" fmla="*/ 8 h 32"/>
                  <a:gd name="T34" fmla="*/ 17 w 41"/>
                  <a:gd name="T35" fmla="*/ 8 h 32"/>
                  <a:gd name="T36" fmla="*/ 13 w 41"/>
                  <a:gd name="T37" fmla="*/ 8 h 32"/>
                  <a:gd name="T38" fmla="*/ 10 w 41"/>
                  <a:gd name="T39" fmla="*/ 8 h 32"/>
                  <a:gd name="T40" fmla="*/ 9 w 41"/>
                  <a:gd name="T41" fmla="*/ 10 h 32"/>
                  <a:gd name="T42" fmla="*/ 7 w 41"/>
                  <a:gd name="T43" fmla="*/ 11 h 32"/>
                  <a:gd name="T44" fmla="*/ 6 w 41"/>
                  <a:gd name="T45" fmla="*/ 12 h 32"/>
                  <a:gd name="T46" fmla="*/ 6 w 41"/>
                  <a:gd name="T47" fmla="*/ 15 h 32"/>
                  <a:gd name="T48" fmla="*/ 7 w 41"/>
                  <a:gd name="T49" fmla="*/ 19 h 32"/>
                  <a:gd name="T50" fmla="*/ 9 w 41"/>
                  <a:gd name="T51" fmla="*/ 22 h 32"/>
                  <a:gd name="T52" fmla="*/ 12 w 41"/>
                  <a:gd name="T53" fmla="*/ 23 h 32"/>
                  <a:gd name="T54" fmla="*/ 14 w 41"/>
                  <a:gd name="T55" fmla="*/ 25 h 32"/>
                  <a:gd name="T56" fmla="*/ 20 w 41"/>
                  <a:gd name="T57" fmla="*/ 25 h 32"/>
                  <a:gd name="T58" fmla="*/ 41 w 41"/>
                  <a:gd name="T59" fmla="*/ 25 h 32"/>
                  <a:gd name="T60" fmla="*/ 41 w 41"/>
                  <a:gd name="T6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32">
                    <a:moveTo>
                      <a:pt x="41" y="32"/>
                    </a:moveTo>
                    <a:lnTo>
                      <a:pt x="0" y="32"/>
                    </a:lnTo>
                    <a:lnTo>
                      <a:pt x="0" y="25"/>
                    </a:lnTo>
                    <a:lnTo>
                      <a:pt x="6" y="25"/>
                    </a:lnTo>
                    <a:lnTo>
                      <a:pt x="3" y="22"/>
                    </a:lnTo>
                    <a:lnTo>
                      <a:pt x="0" y="18"/>
                    </a:lnTo>
                    <a:lnTo>
                      <a:pt x="0" y="12"/>
                    </a:lnTo>
                    <a:lnTo>
                      <a:pt x="0" y="10"/>
                    </a:lnTo>
                    <a:lnTo>
                      <a:pt x="2" y="7"/>
                    </a:lnTo>
                    <a:lnTo>
                      <a:pt x="3" y="4"/>
                    </a:lnTo>
                    <a:lnTo>
                      <a:pt x="5" y="3"/>
                    </a:lnTo>
                    <a:lnTo>
                      <a:pt x="7" y="1"/>
                    </a:lnTo>
                    <a:lnTo>
                      <a:pt x="10" y="1"/>
                    </a:lnTo>
                    <a:lnTo>
                      <a:pt x="13" y="0"/>
                    </a:lnTo>
                    <a:lnTo>
                      <a:pt x="16" y="0"/>
                    </a:lnTo>
                    <a:lnTo>
                      <a:pt x="41" y="0"/>
                    </a:lnTo>
                    <a:lnTo>
                      <a:pt x="41" y="8"/>
                    </a:lnTo>
                    <a:lnTo>
                      <a:pt x="17" y="8"/>
                    </a:lnTo>
                    <a:lnTo>
                      <a:pt x="13" y="8"/>
                    </a:lnTo>
                    <a:lnTo>
                      <a:pt x="10" y="8"/>
                    </a:lnTo>
                    <a:lnTo>
                      <a:pt x="9" y="10"/>
                    </a:lnTo>
                    <a:lnTo>
                      <a:pt x="7" y="11"/>
                    </a:lnTo>
                    <a:lnTo>
                      <a:pt x="6" y="12"/>
                    </a:lnTo>
                    <a:lnTo>
                      <a:pt x="6" y="15"/>
                    </a:lnTo>
                    <a:lnTo>
                      <a:pt x="7" y="19"/>
                    </a:lnTo>
                    <a:lnTo>
                      <a:pt x="9" y="22"/>
                    </a:lnTo>
                    <a:lnTo>
                      <a:pt x="12" y="23"/>
                    </a:lnTo>
                    <a:lnTo>
                      <a:pt x="14" y="25"/>
                    </a:lnTo>
                    <a:lnTo>
                      <a:pt x="20" y="25"/>
                    </a:lnTo>
                    <a:lnTo>
                      <a:pt x="41" y="25"/>
                    </a:lnTo>
                    <a:lnTo>
                      <a:pt x="41" y="32"/>
                    </a:lnTo>
                    <a:close/>
                  </a:path>
                </a:pathLst>
              </a:custGeom>
              <a:solidFill>
                <a:srgbClr val="000000"/>
              </a:solidFill>
              <a:ln w="0">
                <a:solidFill>
                  <a:srgbClr val="000000"/>
                </a:solidFill>
                <a:prstDash val="solid"/>
                <a:round/>
                <a:headEnd/>
                <a:tailEnd/>
              </a:ln>
            </p:spPr>
            <p:txBody>
              <a:bodyPr/>
              <a:lstStyle/>
              <a:p>
                <a:endParaRPr lang="en-US"/>
              </a:p>
            </p:txBody>
          </p:sp>
          <p:sp>
            <p:nvSpPr>
              <p:cNvPr id="386633" name="Freeform 585"/>
              <p:cNvSpPr>
                <a:spLocks noEditPoints="1"/>
              </p:cNvSpPr>
              <p:nvPr/>
            </p:nvSpPr>
            <p:spPr bwMode="auto">
              <a:xfrm>
                <a:off x="260" y="2347"/>
                <a:ext cx="57" cy="35"/>
              </a:xfrm>
              <a:custGeom>
                <a:avLst/>
                <a:gdLst>
                  <a:gd name="T0" fmla="*/ 56 w 57"/>
                  <a:gd name="T1" fmla="*/ 8 h 35"/>
                  <a:gd name="T2" fmla="*/ 50 w 57"/>
                  <a:gd name="T3" fmla="*/ 8 h 35"/>
                  <a:gd name="T4" fmla="*/ 54 w 57"/>
                  <a:gd name="T5" fmla="*/ 11 h 35"/>
                  <a:gd name="T6" fmla="*/ 56 w 57"/>
                  <a:gd name="T7" fmla="*/ 14 h 35"/>
                  <a:gd name="T8" fmla="*/ 57 w 57"/>
                  <a:gd name="T9" fmla="*/ 18 h 35"/>
                  <a:gd name="T10" fmla="*/ 56 w 57"/>
                  <a:gd name="T11" fmla="*/ 23 h 35"/>
                  <a:gd name="T12" fmla="*/ 54 w 57"/>
                  <a:gd name="T13" fmla="*/ 28 h 35"/>
                  <a:gd name="T14" fmla="*/ 51 w 57"/>
                  <a:gd name="T15" fmla="*/ 30 h 35"/>
                  <a:gd name="T16" fmla="*/ 47 w 57"/>
                  <a:gd name="T17" fmla="*/ 33 h 35"/>
                  <a:gd name="T18" fmla="*/ 42 w 57"/>
                  <a:gd name="T19" fmla="*/ 35 h 35"/>
                  <a:gd name="T20" fmla="*/ 36 w 57"/>
                  <a:gd name="T21" fmla="*/ 35 h 35"/>
                  <a:gd name="T22" fmla="*/ 31 w 57"/>
                  <a:gd name="T23" fmla="*/ 35 h 35"/>
                  <a:gd name="T24" fmla="*/ 25 w 57"/>
                  <a:gd name="T25" fmla="*/ 33 h 35"/>
                  <a:gd name="T26" fmla="*/ 21 w 57"/>
                  <a:gd name="T27" fmla="*/ 30 h 35"/>
                  <a:gd name="T28" fmla="*/ 17 w 57"/>
                  <a:gd name="T29" fmla="*/ 28 h 35"/>
                  <a:gd name="T30" fmla="*/ 15 w 57"/>
                  <a:gd name="T31" fmla="*/ 23 h 35"/>
                  <a:gd name="T32" fmla="*/ 15 w 57"/>
                  <a:gd name="T33" fmla="*/ 18 h 35"/>
                  <a:gd name="T34" fmla="*/ 15 w 57"/>
                  <a:gd name="T35" fmla="*/ 15 h 35"/>
                  <a:gd name="T36" fmla="*/ 17 w 57"/>
                  <a:gd name="T37" fmla="*/ 12 h 35"/>
                  <a:gd name="T38" fmla="*/ 18 w 57"/>
                  <a:gd name="T39" fmla="*/ 10 h 35"/>
                  <a:gd name="T40" fmla="*/ 21 w 57"/>
                  <a:gd name="T41" fmla="*/ 8 h 35"/>
                  <a:gd name="T42" fmla="*/ 0 w 57"/>
                  <a:gd name="T43" fmla="*/ 8 h 35"/>
                  <a:gd name="T44" fmla="*/ 0 w 57"/>
                  <a:gd name="T45" fmla="*/ 0 h 35"/>
                  <a:gd name="T46" fmla="*/ 56 w 57"/>
                  <a:gd name="T47" fmla="*/ 0 h 35"/>
                  <a:gd name="T48" fmla="*/ 56 w 57"/>
                  <a:gd name="T49" fmla="*/ 8 h 35"/>
                  <a:gd name="T50" fmla="*/ 36 w 57"/>
                  <a:gd name="T51" fmla="*/ 28 h 35"/>
                  <a:gd name="T52" fmla="*/ 40 w 57"/>
                  <a:gd name="T53" fmla="*/ 28 h 35"/>
                  <a:gd name="T54" fmla="*/ 45 w 57"/>
                  <a:gd name="T55" fmla="*/ 26 h 35"/>
                  <a:gd name="T56" fmla="*/ 47 w 57"/>
                  <a:gd name="T57" fmla="*/ 25 h 35"/>
                  <a:gd name="T58" fmla="*/ 50 w 57"/>
                  <a:gd name="T59" fmla="*/ 22 h 35"/>
                  <a:gd name="T60" fmla="*/ 50 w 57"/>
                  <a:gd name="T61" fmla="*/ 18 h 35"/>
                  <a:gd name="T62" fmla="*/ 50 w 57"/>
                  <a:gd name="T63" fmla="*/ 14 h 35"/>
                  <a:gd name="T64" fmla="*/ 47 w 57"/>
                  <a:gd name="T65" fmla="*/ 11 h 35"/>
                  <a:gd name="T66" fmla="*/ 45 w 57"/>
                  <a:gd name="T67" fmla="*/ 10 h 35"/>
                  <a:gd name="T68" fmla="*/ 40 w 57"/>
                  <a:gd name="T69" fmla="*/ 8 h 35"/>
                  <a:gd name="T70" fmla="*/ 36 w 57"/>
                  <a:gd name="T71" fmla="*/ 8 h 35"/>
                  <a:gd name="T72" fmla="*/ 32 w 57"/>
                  <a:gd name="T73" fmla="*/ 8 h 35"/>
                  <a:gd name="T74" fmla="*/ 28 w 57"/>
                  <a:gd name="T75" fmla="*/ 10 h 35"/>
                  <a:gd name="T76" fmla="*/ 25 w 57"/>
                  <a:gd name="T77" fmla="*/ 11 h 35"/>
                  <a:gd name="T78" fmla="*/ 22 w 57"/>
                  <a:gd name="T79" fmla="*/ 14 h 35"/>
                  <a:gd name="T80" fmla="*/ 21 w 57"/>
                  <a:gd name="T81" fmla="*/ 18 h 35"/>
                  <a:gd name="T82" fmla="*/ 22 w 57"/>
                  <a:gd name="T83" fmla="*/ 22 h 35"/>
                  <a:gd name="T84" fmla="*/ 25 w 57"/>
                  <a:gd name="T85" fmla="*/ 25 h 35"/>
                  <a:gd name="T86" fmla="*/ 28 w 57"/>
                  <a:gd name="T87" fmla="*/ 26 h 35"/>
                  <a:gd name="T88" fmla="*/ 31 w 57"/>
                  <a:gd name="T89" fmla="*/ 28 h 35"/>
                  <a:gd name="T90" fmla="*/ 36 w 57"/>
                  <a:gd name="T91"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 h="35">
                    <a:moveTo>
                      <a:pt x="56" y="8"/>
                    </a:moveTo>
                    <a:lnTo>
                      <a:pt x="50" y="8"/>
                    </a:lnTo>
                    <a:lnTo>
                      <a:pt x="54" y="11"/>
                    </a:lnTo>
                    <a:lnTo>
                      <a:pt x="56" y="14"/>
                    </a:lnTo>
                    <a:lnTo>
                      <a:pt x="57" y="18"/>
                    </a:lnTo>
                    <a:lnTo>
                      <a:pt x="56" y="23"/>
                    </a:lnTo>
                    <a:lnTo>
                      <a:pt x="54" y="28"/>
                    </a:lnTo>
                    <a:lnTo>
                      <a:pt x="51" y="30"/>
                    </a:lnTo>
                    <a:lnTo>
                      <a:pt x="47" y="33"/>
                    </a:lnTo>
                    <a:lnTo>
                      <a:pt x="42" y="35"/>
                    </a:lnTo>
                    <a:lnTo>
                      <a:pt x="36" y="35"/>
                    </a:lnTo>
                    <a:lnTo>
                      <a:pt x="31" y="35"/>
                    </a:lnTo>
                    <a:lnTo>
                      <a:pt x="25" y="33"/>
                    </a:lnTo>
                    <a:lnTo>
                      <a:pt x="21" y="30"/>
                    </a:lnTo>
                    <a:lnTo>
                      <a:pt x="17" y="28"/>
                    </a:lnTo>
                    <a:lnTo>
                      <a:pt x="15" y="23"/>
                    </a:lnTo>
                    <a:lnTo>
                      <a:pt x="15" y="18"/>
                    </a:lnTo>
                    <a:lnTo>
                      <a:pt x="15" y="15"/>
                    </a:lnTo>
                    <a:lnTo>
                      <a:pt x="17" y="12"/>
                    </a:lnTo>
                    <a:lnTo>
                      <a:pt x="18" y="10"/>
                    </a:lnTo>
                    <a:lnTo>
                      <a:pt x="21" y="8"/>
                    </a:lnTo>
                    <a:lnTo>
                      <a:pt x="0" y="8"/>
                    </a:lnTo>
                    <a:lnTo>
                      <a:pt x="0" y="0"/>
                    </a:lnTo>
                    <a:lnTo>
                      <a:pt x="56" y="0"/>
                    </a:lnTo>
                    <a:lnTo>
                      <a:pt x="56" y="8"/>
                    </a:lnTo>
                    <a:close/>
                    <a:moveTo>
                      <a:pt x="36" y="28"/>
                    </a:moveTo>
                    <a:lnTo>
                      <a:pt x="40" y="28"/>
                    </a:lnTo>
                    <a:lnTo>
                      <a:pt x="45" y="26"/>
                    </a:lnTo>
                    <a:lnTo>
                      <a:pt x="47" y="25"/>
                    </a:lnTo>
                    <a:lnTo>
                      <a:pt x="50" y="22"/>
                    </a:lnTo>
                    <a:lnTo>
                      <a:pt x="50" y="18"/>
                    </a:lnTo>
                    <a:lnTo>
                      <a:pt x="50" y="14"/>
                    </a:lnTo>
                    <a:lnTo>
                      <a:pt x="47" y="11"/>
                    </a:lnTo>
                    <a:lnTo>
                      <a:pt x="45" y="10"/>
                    </a:lnTo>
                    <a:lnTo>
                      <a:pt x="40" y="8"/>
                    </a:lnTo>
                    <a:lnTo>
                      <a:pt x="36" y="8"/>
                    </a:lnTo>
                    <a:lnTo>
                      <a:pt x="32" y="8"/>
                    </a:lnTo>
                    <a:lnTo>
                      <a:pt x="28" y="10"/>
                    </a:lnTo>
                    <a:lnTo>
                      <a:pt x="25" y="11"/>
                    </a:lnTo>
                    <a:lnTo>
                      <a:pt x="22" y="14"/>
                    </a:lnTo>
                    <a:lnTo>
                      <a:pt x="21" y="18"/>
                    </a:lnTo>
                    <a:lnTo>
                      <a:pt x="22" y="22"/>
                    </a:lnTo>
                    <a:lnTo>
                      <a:pt x="25" y="25"/>
                    </a:lnTo>
                    <a:lnTo>
                      <a:pt x="28" y="26"/>
                    </a:lnTo>
                    <a:lnTo>
                      <a:pt x="31" y="28"/>
                    </a:lnTo>
                    <a:lnTo>
                      <a:pt x="36" y="28"/>
                    </a:lnTo>
                    <a:close/>
                  </a:path>
                </a:pathLst>
              </a:custGeom>
              <a:solidFill>
                <a:srgbClr val="000000"/>
              </a:solidFill>
              <a:ln w="0">
                <a:solidFill>
                  <a:srgbClr val="000000"/>
                </a:solidFill>
                <a:prstDash val="solid"/>
                <a:round/>
                <a:headEnd/>
                <a:tailEnd/>
              </a:ln>
            </p:spPr>
            <p:txBody>
              <a:bodyPr/>
              <a:lstStyle/>
              <a:p>
                <a:endParaRPr lang="en-US"/>
              </a:p>
            </p:txBody>
          </p:sp>
          <p:sp>
            <p:nvSpPr>
              <p:cNvPr id="386634" name="Freeform 586"/>
              <p:cNvSpPr>
                <a:spLocks noEditPoints="1"/>
              </p:cNvSpPr>
              <p:nvPr/>
            </p:nvSpPr>
            <p:spPr bwMode="auto">
              <a:xfrm>
                <a:off x="260" y="2329"/>
                <a:ext cx="56" cy="7"/>
              </a:xfrm>
              <a:custGeom>
                <a:avLst/>
                <a:gdLst>
                  <a:gd name="T0" fmla="*/ 7 w 56"/>
                  <a:gd name="T1" fmla="*/ 7 h 7"/>
                  <a:gd name="T2" fmla="*/ 0 w 56"/>
                  <a:gd name="T3" fmla="*/ 7 h 7"/>
                  <a:gd name="T4" fmla="*/ 0 w 56"/>
                  <a:gd name="T5" fmla="*/ 0 h 7"/>
                  <a:gd name="T6" fmla="*/ 7 w 56"/>
                  <a:gd name="T7" fmla="*/ 0 h 7"/>
                  <a:gd name="T8" fmla="*/ 7 w 56"/>
                  <a:gd name="T9" fmla="*/ 7 h 7"/>
                  <a:gd name="T10" fmla="*/ 56 w 56"/>
                  <a:gd name="T11" fmla="*/ 7 h 7"/>
                  <a:gd name="T12" fmla="*/ 15 w 56"/>
                  <a:gd name="T13" fmla="*/ 7 h 7"/>
                  <a:gd name="T14" fmla="*/ 15 w 56"/>
                  <a:gd name="T15" fmla="*/ 0 h 7"/>
                  <a:gd name="T16" fmla="*/ 56 w 56"/>
                  <a:gd name="T17" fmla="*/ 0 h 7"/>
                  <a:gd name="T18" fmla="*/ 56 w 56"/>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7">
                    <a:moveTo>
                      <a:pt x="7" y="7"/>
                    </a:moveTo>
                    <a:lnTo>
                      <a:pt x="0" y="7"/>
                    </a:lnTo>
                    <a:lnTo>
                      <a:pt x="0" y="0"/>
                    </a:lnTo>
                    <a:lnTo>
                      <a:pt x="7" y="0"/>
                    </a:lnTo>
                    <a:lnTo>
                      <a:pt x="7" y="7"/>
                    </a:lnTo>
                    <a:close/>
                    <a:moveTo>
                      <a:pt x="56" y="7"/>
                    </a:moveTo>
                    <a:lnTo>
                      <a:pt x="15" y="7"/>
                    </a:lnTo>
                    <a:lnTo>
                      <a:pt x="15" y="0"/>
                    </a:lnTo>
                    <a:lnTo>
                      <a:pt x="56" y="0"/>
                    </a:lnTo>
                    <a:lnTo>
                      <a:pt x="56" y="7"/>
                    </a:lnTo>
                    <a:close/>
                  </a:path>
                </a:pathLst>
              </a:custGeom>
              <a:solidFill>
                <a:srgbClr val="000000"/>
              </a:solidFill>
              <a:ln w="0">
                <a:solidFill>
                  <a:srgbClr val="000000"/>
                </a:solidFill>
                <a:prstDash val="solid"/>
                <a:round/>
                <a:headEnd/>
                <a:tailEnd/>
              </a:ln>
            </p:spPr>
            <p:txBody>
              <a:bodyPr/>
              <a:lstStyle/>
              <a:p>
                <a:endParaRPr lang="en-US"/>
              </a:p>
            </p:txBody>
          </p:sp>
          <p:sp>
            <p:nvSpPr>
              <p:cNvPr id="386635" name="Freeform 587"/>
              <p:cNvSpPr>
                <a:spLocks/>
              </p:cNvSpPr>
              <p:nvPr/>
            </p:nvSpPr>
            <p:spPr bwMode="auto">
              <a:xfrm>
                <a:off x="275" y="2287"/>
                <a:ext cx="41" cy="32"/>
              </a:xfrm>
              <a:custGeom>
                <a:avLst/>
                <a:gdLst>
                  <a:gd name="T0" fmla="*/ 41 w 41"/>
                  <a:gd name="T1" fmla="*/ 32 h 32"/>
                  <a:gd name="T2" fmla="*/ 0 w 41"/>
                  <a:gd name="T3" fmla="*/ 32 h 32"/>
                  <a:gd name="T4" fmla="*/ 0 w 41"/>
                  <a:gd name="T5" fmla="*/ 25 h 32"/>
                  <a:gd name="T6" fmla="*/ 6 w 41"/>
                  <a:gd name="T7" fmla="*/ 25 h 32"/>
                  <a:gd name="T8" fmla="*/ 3 w 41"/>
                  <a:gd name="T9" fmla="*/ 22 h 32"/>
                  <a:gd name="T10" fmla="*/ 0 w 41"/>
                  <a:gd name="T11" fmla="*/ 18 h 32"/>
                  <a:gd name="T12" fmla="*/ 0 w 41"/>
                  <a:gd name="T13" fmla="*/ 13 h 32"/>
                  <a:gd name="T14" fmla="*/ 0 w 41"/>
                  <a:gd name="T15" fmla="*/ 10 h 32"/>
                  <a:gd name="T16" fmla="*/ 2 w 41"/>
                  <a:gd name="T17" fmla="*/ 7 h 32"/>
                  <a:gd name="T18" fmla="*/ 3 w 41"/>
                  <a:gd name="T19" fmla="*/ 4 h 32"/>
                  <a:gd name="T20" fmla="*/ 5 w 41"/>
                  <a:gd name="T21" fmla="*/ 3 h 32"/>
                  <a:gd name="T22" fmla="*/ 7 w 41"/>
                  <a:gd name="T23" fmla="*/ 2 h 32"/>
                  <a:gd name="T24" fmla="*/ 10 w 41"/>
                  <a:gd name="T25" fmla="*/ 0 h 32"/>
                  <a:gd name="T26" fmla="*/ 13 w 41"/>
                  <a:gd name="T27" fmla="*/ 0 h 32"/>
                  <a:gd name="T28" fmla="*/ 16 w 41"/>
                  <a:gd name="T29" fmla="*/ 0 h 32"/>
                  <a:gd name="T30" fmla="*/ 41 w 41"/>
                  <a:gd name="T31" fmla="*/ 0 h 32"/>
                  <a:gd name="T32" fmla="*/ 41 w 41"/>
                  <a:gd name="T33" fmla="*/ 7 h 32"/>
                  <a:gd name="T34" fmla="*/ 17 w 41"/>
                  <a:gd name="T35" fmla="*/ 7 h 32"/>
                  <a:gd name="T36" fmla="*/ 13 w 41"/>
                  <a:gd name="T37" fmla="*/ 9 h 32"/>
                  <a:gd name="T38" fmla="*/ 10 w 41"/>
                  <a:gd name="T39" fmla="*/ 9 h 32"/>
                  <a:gd name="T40" fmla="*/ 9 w 41"/>
                  <a:gd name="T41" fmla="*/ 10 h 32"/>
                  <a:gd name="T42" fmla="*/ 7 w 41"/>
                  <a:gd name="T43" fmla="*/ 11 h 32"/>
                  <a:gd name="T44" fmla="*/ 6 w 41"/>
                  <a:gd name="T45" fmla="*/ 13 h 32"/>
                  <a:gd name="T46" fmla="*/ 6 w 41"/>
                  <a:gd name="T47" fmla="*/ 15 h 32"/>
                  <a:gd name="T48" fmla="*/ 7 w 41"/>
                  <a:gd name="T49" fmla="*/ 18 h 32"/>
                  <a:gd name="T50" fmla="*/ 9 w 41"/>
                  <a:gd name="T51" fmla="*/ 22 h 32"/>
                  <a:gd name="T52" fmla="*/ 12 w 41"/>
                  <a:gd name="T53" fmla="*/ 24 h 32"/>
                  <a:gd name="T54" fmla="*/ 14 w 41"/>
                  <a:gd name="T55" fmla="*/ 25 h 32"/>
                  <a:gd name="T56" fmla="*/ 20 w 41"/>
                  <a:gd name="T57" fmla="*/ 25 h 32"/>
                  <a:gd name="T58" fmla="*/ 41 w 41"/>
                  <a:gd name="T59" fmla="*/ 25 h 32"/>
                  <a:gd name="T60" fmla="*/ 41 w 41"/>
                  <a:gd name="T6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32">
                    <a:moveTo>
                      <a:pt x="41" y="32"/>
                    </a:moveTo>
                    <a:lnTo>
                      <a:pt x="0" y="32"/>
                    </a:lnTo>
                    <a:lnTo>
                      <a:pt x="0" y="25"/>
                    </a:lnTo>
                    <a:lnTo>
                      <a:pt x="6" y="25"/>
                    </a:lnTo>
                    <a:lnTo>
                      <a:pt x="3" y="22"/>
                    </a:lnTo>
                    <a:lnTo>
                      <a:pt x="0" y="18"/>
                    </a:lnTo>
                    <a:lnTo>
                      <a:pt x="0" y="13"/>
                    </a:lnTo>
                    <a:lnTo>
                      <a:pt x="0" y="10"/>
                    </a:lnTo>
                    <a:lnTo>
                      <a:pt x="2" y="7"/>
                    </a:lnTo>
                    <a:lnTo>
                      <a:pt x="3" y="4"/>
                    </a:lnTo>
                    <a:lnTo>
                      <a:pt x="5" y="3"/>
                    </a:lnTo>
                    <a:lnTo>
                      <a:pt x="7" y="2"/>
                    </a:lnTo>
                    <a:lnTo>
                      <a:pt x="10" y="0"/>
                    </a:lnTo>
                    <a:lnTo>
                      <a:pt x="13" y="0"/>
                    </a:lnTo>
                    <a:lnTo>
                      <a:pt x="16" y="0"/>
                    </a:lnTo>
                    <a:lnTo>
                      <a:pt x="41" y="0"/>
                    </a:lnTo>
                    <a:lnTo>
                      <a:pt x="41" y="7"/>
                    </a:lnTo>
                    <a:lnTo>
                      <a:pt x="17" y="7"/>
                    </a:lnTo>
                    <a:lnTo>
                      <a:pt x="13" y="9"/>
                    </a:lnTo>
                    <a:lnTo>
                      <a:pt x="10" y="9"/>
                    </a:lnTo>
                    <a:lnTo>
                      <a:pt x="9" y="10"/>
                    </a:lnTo>
                    <a:lnTo>
                      <a:pt x="7" y="11"/>
                    </a:lnTo>
                    <a:lnTo>
                      <a:pt x="6" y="13"/>
                    </a:lnTo>
                    <a:lnTo>
                      <a:pt x="6" y="15"/>
                    </a:lnTo>
                    <a:lnTo>
                      <a:pt x="7" y="18"/>
                    </a:lnTo>
                    <a:lnTo>
                      <a:pt x="9" y="22"/>
                    </a:lnTo>
                    <a:lnTo>
                      <a:pt x="12" y="24"/>
                    </a:lnTo>
                    <a:lnTo>
                      <a:pt x="14" y="25"/>
                    </a:lnTo>
                    <a:lnTo>
                      <a:pt x="20" y="25"/>
                    </a:lnTo>
                    <a:lnTo>
                      <a:pt x="41" y="25"/>
                    </a:lnTo>
                    <a:lnTo>
                      <a:pt x="41" y="32"/>
                    </a:lnTo>
                    <a:close/>
                  </a:path>
                </a:pathLst>
              </a:custGeom>
              <a:solidFill>
                <a:srgbClr val="000000"/>
              </a:solidFill>
              <a:ln w="0">
                <a:solidFill>
                  <a:srgbClr val="000000"/>
                </a:solidFill>
                <a:prstDash val="solid"/>
                <a:round/>
                <a:headEnd/>
                <a:tailEnd/>
              </a:ln>
            </p:spPr>
            <p:txBody>
              <a:bodyPr/>
              <a:lstStyle/>
              <a:p>
                <a:endParaRPr lang="en-US"/>
              </a:p>
            </p:txBody>
          </p:sp>
          <p:sp>
            <p:nvSpPr>
              <p:cNvPr id="386636" name="Freeform 588"/>
              <p:cNvSpPr>
                <a:spLocks noEditPoints="1"/>
              </p:cNvSpPr>
              <p:nvPr/>
            </p:nvSpPr>
            <p:spPr bwMode="auto">
              <a:xfrm>
                <a:off x="275" y="2244"/>
                <a:ext cx="57" cy="35"/>
              </a:xfrm>
              <a:custGeom>
                <a:avLst/>
                <a:gdLst>
                  <a:gd name="T0" fmla="*/ 45 w 57"/>
                  <a:gd name="T1" fmla="*/ 28 h 35"/>
                  <a:gd name="T2" fmla="*/ 49 w 57"/>
                  <a:gd name="T3" fmla="*/ 25 h 35"/>
                  <a:gd name="T4" fmla="*/ 50 w 57"/>
                  <a:gd name="T5" fmla="*/ 18 h 35"/>
                  <a:gd name="T6" fmla="*/ 49 w 57"/>
                  <a:gd name="T7" fmla="*/ 11 h 35"/>
                  <a:gd name="T8" fmla="*/ 45 w 57"/>
                  <a:gd name="T9" fmla="*/ 9 h 35"/>
                  <a:gd name="T10" fmla="*/ 36 w 57"/>
                  <a:gd name="T11" fmla="*/ 9 h 35"/>
                  <a:gd name="T12" fmla="*/ 41 w 57"/>
                  <a:gd name="T13" fmla="*/ 14 h 35"/>
                  <a:gd name="T14" fmla="*/ 41 w 57"/>
                  <a:gd name="T15" fmla="*/ 24 h 35"/>
                  <a:gd name="T16" fmla="*/ 35 w 57"/>
                  <a:gd name="T17" fmla="*/ 31 h 35"/>
                  <a:gd name="T18" fmla="*/ 25 w 57"/>
                  <a:gd name="T19" fmla="*/ 35 h 35"/>
                  <a:gd name="T20" fmla="*/ 16 w 57"/>
                  <a:gd name="T21" fmla="*/ 35 h 35"/>
                  <a:gd name="T22" fmla="*/ 6 w 57"/>
                  <a:gd name="T23" fmla="*/ 31 h 35"/>
                  <a:gd name="T24" fmla="*/ 0 w 57"/>
                  <a:gd name="T25" fmla="*/ 24 h 35"/>
                  <a:gd name="T26" fmla="*/ 0 w 57"/>
                  <a:gd name="T27" fmla="*/ 15 h 35"/>
                  <a:gd name="T28" fmla="*/ 6 w 57"/>
                  <a:gd name="T29" fmla="*/ 9 h 35"/>
                  <a:gd name="T30" fmla="*/ 0 w 57"/>
                  <a:gd name="T31" fmla="*/ 0 h 35"/>
                  <a:gd name="T32" fmla="*/ 41 w 57"/>
                  <a:gd name="T33" fmla="*/ 0 h 35"/>
                  <a:gd name="T34" fmla="*/ 49 w 57"/>
                  <a:gd name="T35" fmla="*/ 3 h 35"/>
                  <a:gd name="T36" fmla="*/ 55 w 57"/>
                  <a:gd name="T37" fmla="*/ 9 h 35"/>
                  <a:gd name="T38" fmla="*/ 57 w 57"/>
                  <a:gd name="T39" fmla="*/ 18 h 35"/>
                  <a:gd name="T40" fmla="*/ 56 w 57"/>
                  <a:gd name="T41" fmla="*/ 27 h 35"/>
                  <a:gd name="T42" fmla="*/ 52 w 57"/>
                  <a:gd name="T43" fmla="*/ 33 h 35"/>
                  <a:gd name="T44" fmla="*/ 45 w 57"/>
                  <a:gd name="T45" fmla="*/ 35 h 35"/>
                  <a:gd name="T46" fmla="*/ 25 w 57"/>
                  <a:gd name="T47" fmla="*/ 28 h 35"/>
                  <a:gd name="T48" fmla="*/ 31 w 57"/>
                  <a:gd name="T49" fmla="*/ 25 h 35"/>
                  <a:gd name="T50" fmla="*/ 35 w 57"/>
                  <a:gd name="T51" fmla="*/ 18 h 35"/>
                  <a:gd name="T52" fmla="*/ 31 w 57"/>
                  <a:gd name="T53" fmla="*/ 11 h 35"/>
                  <a:gd name="T54" fmla="*/ 25 w 57"/>
                  <a:gd name="T55" fmla="*/ 9 h 35"/>
                  <a:gd name="T56" fmla="*/ 16 w 57"/>
                  <a:gd name="T57" fmla="*/ 9 h 35"/>
                  <a:gd name="T58" fmla="*/ 10 w 57"/>
                  <a:gd name="T59" fmla="*/ 11 h 35"/>
                  <a:gd name="T60" fmla="*/ 6 w 57"/>
                  <a:gd name="T61" fmla="*/ 18 h 35"/>
                  <a:gd name="T62" fmla="*/ 10 w 57"/>
                  <a:gd name="T63" fmla="*/ 25 h 35"/>
                  <a:gd name="T64" fmla="*/ 16 w 57"/>
                  <a:gd name="T65"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 h="35">
                    <a:moveTo>
                      <a:pt x="45" y="35"/>
                    </a:moveTo>
                    <a:lnTo>
                      <a:pt x="45" y="28"/>
                    </a:lnTo>
                    <a:lnTo>
                      <a:pt x="48" y="27"/>
                    </a:lnTo>
                    <a:lnTo>
                      <a:pt x="49" y="25"/>
                    </a:lnTo>
                    <a:lnTo>
                      <a:pt x="50" y="22"/>
                    </a:lnTo>
                    <a:lnTo>
                      <a:pt x="50" y="18"/>
                    </a:lnTo>
                    <a:lnTo>
                      <a:pt x="50" y="14"/>
                    </a:lnTo>
                    <a:lnTo>
                      <a:pt x="49" y="11"/>
                    </a:lnTo>
                    <a:lnTo>
                      <a:pt x="48" y="10"/>
                    </a:lnTo>
                    <a:lnTo>
                      <a:pt x="45" y="9"/>
                    </a:lnTo>
                    <a:lnTo>
                      <a:pt x="41" y="9"/>
                    </a:lnTo>
                    <a:lnTo>
                      <a:pt x="36" y="9"/>
                    </a:lnTo>
                    <a:lnTo>
                      <a:pt x="39" y="11"/>
                    </a:lnTo>
                    <a:lnTo>
                      <a:pt x="41" y="14"/>
                    </a:lnTo>
                    <a:lnTo>
                      <a:pt x="41" y="18"/>
                    </a:lnTo>
                    <a:lnTo>
                      <a:pt x="41" y="24"/>
                    </a:lnTo>
                    <a:lnTo>
                      <a:pt x="38" y="28"/>
                    </a:lnTo>
                    <a:lnTo>
                      <a:pt x="35" y="31"/>
                    </a:lnTo>
                    <a:lnTo>
                      <a:pt x="31" y="33"/>
                    </a:lnTo>
                    <a:lnTo>
                      <a:pt x="25" y="35"/>
                    </a:lnTo>
                    <a:lnTo>
                      <a:pt x="21" y="35"/>
                    </a:lnTo>
                    <a:lnTo>
                      <a:pt x="16" y="35"/>
                    </a:lnTo>
                    <a:lnTo>
                      <a:pt x="10" y="33"/>
                    </a:lnTo>
                    <a:lnTo>
                      <a:pt x="6" y="31"/>
                    </a:lnTo>
                    <a:lnTo>
                      <a:pt x="3" y="28"/>
                    </a:lnTo>
                    <a:lnTo>
                      <a:pt x="0" y="24"/>
                    </a:lnTo>
                    <a:lnTo>
                      <a:pt x="0" y="20"/>
                    </a:lnTo>
                    <a:lnTo>
                      <a:pt x="0" y="15"/>
                    </a:lnTo>
                    <a:lnTo>
                      <a:pt x="2" y="11"/>
                    </a:lnTo>
                    <a:lnTo>
                      <a:pt x="6" y="9"/>
                    </a:lnTo>
                    <a:lnTo>
                      <a:pt x="0" y="9"/>
                    </a:lnTo>
                    <a:lnTo>
                      <a:pt x="0" y="0"/>
                    </a:lnTo>
                    <a:lnTo>
                      <a:pt x="35" y="0"/>
                    </a:lnTo>
                    <a:lnTo>
                      <a:pt x="41" y="0"/>
                    </a:lnTo>
                    <a:lnTo>
                      <a:pt x="46" y="2"/>
                    </a:lnTo>
                    <a:lnTo>
                      <a:pt x="49" y="3"/>
                    </a:lnTo>
                    <a:lnTo>
                      <a:pt x="52" y="4"/>
                    </a:lnTo>
                    <a:lnTo>
                      <a:pt x="55" y="9"/>
                    </a:lnTo>
                    <a:lnTo>
                      <a:pt x="57" y="13"/>
                    </a:lnTo>
                    <a:lnTo>
                      <a:pt x="57" y="18"/>
                    </a:lnTo>
                    <a:lnTo>
                      <a:pt x="57" y="24"/>
                    </a:lnTo>
                    <a:lnTo>
                      <a:pt x="56" y="27"/>
                    </a:lnTo>
                    <a:lnTo>
                      <a:pt x="55" y="31"/>
                    </a:lnTo>
                    <a:lnTo>
                      <a:pt x="52" y="33"/>
                    </a:lnTo>
                    <a:lnTo>
                      <a:pt x="49" y="35"/>
                    </a:lnTo>
                    <a:lnTo>
                      <a:pt x="45" y="35"/>
                    </a:lnTo>
                    <a:close/>
                    <a:moveTo>
                      <a:pt x="20" y="28"/>
                    </a:moveTo>
                    <a:lnTo>
                      <a:pt x="25" y="28"/>
                    </a:lnTo>
                    <a:lnTo>
                      <a:pt x="28" y="27"/>
                    </a:lnTo>
                    <a:lnTo>
                      <a:pt x="31" y="25"/>
                    </a:lnTo>
                    <a:lnTo>
                      <a:pt x="34" y="22"/>
                    </a:lnTo>
                    <a:lnTo>
                      <a:pt x="35" y="18"/>
                    </a:lnTo>
                    <a:lnTo>
                      <a:pt x="34" y="14"/>
                    </a:lnTo>
                    <a:lnTo>
                      <a:pt x="31" y="11"/>
                    </a:lnTo>
                    <a:lnTo>
                      <a:pt x="28" y="10"/>
                    </a:lnTo>
                    <a:lnTo>
                      <a:pt x="25" y="9"/>
                    </a:lnTo>
                    <a:lnTo>
                      <a:pt x="20" y="9"/>
                    </a:lnTo>
                    <a:lnTo>
                      <a:pt x="16" y="9"/>
                    </a:lnTo>
                    <a:lnTo>
                      <a:pt x="13" y="10"/>
                    </a:lnTo>
                    <a:lnTo>
                      <a:pt x="10" y="11"/>
                    </a:lnTo>
                    <a:lnTo>
                      <a:pt x="7" y="14"/>
                    </a:lnTo>
                    <a:lnTo>
                      <a:pt x="6" y="18"/>
                    </a:lnTo>
                    <a:lnTo>
                      <a:pt x="7" y="22"/>
                    </a:lnTo>
                    <a:lnTo>
                      <a:pt x="10" y="25"/>
                    </a:lnTo>
                    <a:lnTo>
                      <a:pt x="13" y="27"/>
                    </a:lnTo>
                    <a:lnTo>
                      <a:pt x="16" y="28"/>
                    </a:lnTo>
                    <a:lnTo>
                      <a:pt x="20" y="28"/>
                    </a:lnTo>
                    <a:close/>
                  </a:path>
                </a:pathLst>
              </a:custGeom>
              <a:solidFill>
                <a:srgbClr val="000000"/>
              </a:solidFill>
              <a:ln w="0">
                <a:solidFill>
                  <a:srgbClr val="000000"/>
                </a:solidFill>
                <a:prstDash val="solid"/>
                <a:round/>
                <a:headEnd/>
                <a:tailEnd/>
              </a:ln>
            </p:spPr>
            <p:txBody>
              <a:bodyPr/>
              <a:lstStyle/>
              <a:p>
                <a:endParaRPr lang="en-US"/>
              </a:p>
            </p:txBody>
          </p:sp>
          <p:sp>
            <p:nvSpPr>
              <p:cNvPr id="386637" name="Freeform 589"/>
              <p:cNvSpPr>
                <a:spLocks noEditPoints="1"/>
              </p:cNvSpPr>
              <p:nvPr/>
            </p:nvSpPr>
            <p:spPr bwMode="auto">
              <a:xfrm>
                <a:off x="260" y="2178"/>
                <a:ext cx="57" cy="34"/>
              </a:xfrm>
              <a:custGeom>
                <a:avLst/>
                <a:gdLst>
                  <a:gd name="T0" fmla="*/ 56 w 57"/>
                  <a:gd name="T1" fmla="*/ 27 h 34"/>
                  <a:gd name="T2" fmla="*/ 56 w 57"/>
                  <a:gd name="T3" fmla="*/ 34 h 34"/>
                  <a:gd name="T4" fmla="*/ 0 w 57"/>
                  <a:gd name="T5" fmla="*/ 34 h 34"/>
                  <a:gd name="T6" fmla="*/ 0 w 57"/>
                  <a:gd name="T7" fmla="*/ 27 h 34"/>
                  <a:gd name="T8" fmla="*/ 21 w 57"/>
                  <a:gd name="T9" fmla="*/ 27 h 34"/>
                  <a:gd name="T10" fmla="*/ 18 w 57"/>
                  <a:gd name="T11" fmla="*/ 25 h 34"/>
                  <a:gd name="T12" fmla="*/ 15 w 57"/>
                  <a:gd name="T13" fmla="*/ 20 h 34"/>
                  <a:gd name="T14" fmla="*/ 15 w 57"/>
                  <a:gd name="T15" fmla="*/ 16 h 34"/>
                  <a:gd name="T16" fmla="*/ 15 w 57"/>
                  <a:gd name="T17" fmla="*/ 12 h 34"/>
                  <a:gd name="T18" fmla="*/ 17 w 57"/>
                  <a:gd name="T19" fmla="*/ 9 h 34"/>
                  <a:gd name="T20" fmla="*/ 18 w 57"/>
                  <a:gd name="T21" fmla="*/ 7 h 34"/>
                  <a:gd name="T22" fmla="*/ 21 w 57"/>
                  <a:gd name="T23" fmla="*/ 4 h 34"/>
                  <a:gd name="T24" fmla="*/ 24 w 57"/>
                  <a:gd name="T25" fmla="*/ 2 h 34"/>
                  <a:gd name="T26" fmla="*/ 27 w 57"/>
                  <a:gd name="T27" fmla="*/ 1 h 34"/>
                  <a:gd name="T28" fmla="*/ 31 w 57"/>
                  <a:gd name="T29" fmla="*/ 0 h 34"/>
                  <a:gd name="T30" fmla="*/ 35 w 57"/>
                  <a:gd name="T31" fmla="*/ 0 h 34"/>
                  <a:gd name="T32" fmla="*/ 42 w 57"/>
                  <a:gd name="T33" fmla="*/ 0 h 34"/>
                  <a:gd name="T34" fmla="*/ 47 w 57"/>
                  <a:gd name="T35" fmla="*/ 1 h 34"/>
                  <a:gd name="T36" fmla="*/ 51 w 57"/>
                  <a:gd name="T37" fmla="*/ 4 h 34"/>
                  <a:gd name="T38" fmla="*/ 54 w 57"/>
                  <a:gd name="T39" fmla="*/ 8 h 34"/>
                  <a:gd name="T40" fmla="*/ 56 w 57"/>
                  <a:gd name="T41" fmla="*/ 12 h 34"/>
                  <a:gd name="T42" fmla="*/ 57 w 57"/>
                  <a:gd name="T43" fmla="*/ 16 h 34"/>
                  <a:gd name="T44" fmla="*/ 56 w 57"/>
                  <a:gd name="T45" fmla="*/ 20 h 34"/>
                  <a:gd name="T46" fmla="*/ 54 w 57"/>
                  <a:gd name="T47" fmla="*/ 25 h 34"/>
                  <a:gd name="T48" fmla="*/ 50 w 57"/>
                  <a:gd name="T49" fmla="*/ 27 h 34"/>
                  <a:gd name="T50" fmla="*/ 56 w 57"/>
                  <a:gd name="T51" fmla="*/ 27 h 34"/>
                  <a:gd name="T52" fmla="*/ 36 w 57"/>
                  <a:gd name="T53" fmla="*/ 27 h 34"/>
                  <a:gd name="T54" fmla="*/ 40 w 57"/>
                  <a:gd name="T55" fmla="*/ 27 h 34"/>
                  <a:gd name="T56" fmla="*/ 43 w 57"/>
                  <a:gd name="T57" fmla="*/ 26 h 34"/>
                  <a:gd name="T58" fmla="*/ 46 w 57"/>
                  <a:gd name="T59" fmla="*/ 25 h 34"/>
                  <a:gd name="T60" fmla="*/ 49 w 57"/>
                  <a:gd name="T61" fmla="*/ 23 h 34"/>
                  <a:gd name="T62" fmla="*/ 50 w 57"/>
                  <a:gd name="T63" fmla="*/ 20 h 34"/>
                  <a:gd name="T64" fmla="*/ 50 w 57"/>
                  <a:gd name="T65" fmla="*/ 18 h 34"/>
                  <a:gd name="T66" fmla="*/ 50 w 57"/>
                  <a:gd name="T67" fmla="*/ 13 h 34"/>
                  <a:gd name="T68" fmla="*/ 47 w 57"/>
                  <a:gd name="T69" fmla="*/ 9 h 34"/>
                  <a:gd name="T70" fmla="*/ 45 w 57"/>
                  <a:gd name="T71" fmla="*/ 8 h 34"/>
                  <a:gd name="T72" fmla="*/ 40 w 57"/>
                  <a:gd name="T73" fmla="*/ 7 h 34"/>
                  <a:gd name="T74" fmla="*/ 36 w 57"/>
                  <a:gd name="T75" fmla="*/ 7 h 34"/>
                  <a:gd name="T76" fmla="*/ 31 w 57"/>
                  <a:gd name="T77" fmla="*/ 7 h 34"/>
                  <a:gd name="T78" fmla="*/ 28 w 57"/>
                  <a:gd name="T79" fmla="*/ 8 h 34"/>
                  <a:gd name="T80" fmla="*/ 25 w 57"/>
                  <a:gd name="T81" fmla="*/ 9 h 34"/>
                  <a:gd name="T82" fmla="*/ 22 w 57"/>
                  <a:gd name="T83" fmla="*/ 13 h 34"/>
                  <a:gd name="T84" fmla="*/ 21 w 57"/>
                  <a:gd name="T85" fmla="*/ 16 h 34"/>
                  <a:gd name="T86" fmla="*/ 22 w 57"/>
                  <a:gd name="T87" fmla="*/ 20 h 34"/>
                  <a:gd name="T88" fmla="*/ 25 w 57"/>
                  <a:gd name="T89" fmla="*/ 25 h 34"/>
                  <a:gd name="T90" fmla="*/ 28 w 57"/>
                  <a:gd name="T91" fmla="*/ 26 h 34"/>
                  <a:gd name="T92" fmla="*/ 31 w 57"/>
                  <a:gd name="T93" fmla="*/ 27 h 34"/>
                  <a:gd name="T94" fmla="*/ 36 w 57"/>
                  <a:gd name="T9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34">
                    <a:moveTo>
                      <a:pt x="56" y="27"/>
                    </a:moveTo>
                    <a:lnTo>
                      <a:pt x="56" y="34"/>
                    </a:lnTo>
                    <a:lnTo>
                      <a:pt x="0" y="34"/>
                    </a:lnTo>
                    <a:lnTo>
                      <a:pt x="0" y="27"/>
                    </a:lnTo>
                    <a:lnTo>
                      <a:pt x="21" y="27"/>
                    </a:lnTo>
                    <a:lnTo>
                      <a:pt x="18" y="25"/>
                    </a:lnTo>
                    <a:lnTo>
                      <a:pt x="15" y="20"/>
                    </a:lnTo>
                    <a:lnTo>
                      <a:pt x="15" y="16"/>
                    </a:lnTo>
                    <a:lnTo>
                      <a:pt x="15" y="12"/>
                    </a:lnTo>
                    <a:lnTo>
                      <a:pt x="17" y="9"/>
                    </a:lnTo>
                    <a:lnTo>
                      <a:pt x="18" y="7"/>
                    </a:lnTo>
                    <a:lnTo>
                      <a:pt x="21" y="4"/>
                    </a:lnTo>
                    <a:lnTo>
                      <a:pt x="24" y="2"/>
                    </a:lnTo>
                    <a:lnTo>
                      <a:pt x="27" y="1"/>
                    </a:lnTo>
                    <a:lnTo>
                      <a:pt x="31" y="0"/>
                    </a:lnTo>
                    <a:lnTo>
                      <a:pt x="35" y="0"/>
                    </a:lnTo>
                    <a:lnTo>
                      <a:pt x="42" y="0"/>
                    </a:lnTo>
                    <a:lnTo>
                      <a:pt x="47" y="1"/>
                    </a:lnTo>
                    <a:lnTo>
                      <a:pt x="51" y="4"/>
                    </a:lnTo>
                    <a:lnTo>
                      <a:pt x="54" y="8"/>
                    </a:lnTo>
                    <a:lnTo>
                      <a:pt x="56" y="12"/>
                    </a:lnTo>
                    <a:lnTo>
                      <a:pt x="57" y="16"/>
                    </a:lnTo>
                    <a:lnTo>
                      <a:pt x="56" y="20"/>
                    </a:lnTo>
                    <a:lnTo>
                      <a:pt x="54" y="25"/>
                    </a:lnTo>
                    <a:lnTo>
                      <a:pt x="50" y="27"/>
                    </a:lnTo>
                    <a:lnTo>
                      <a:pt x="56" y="27"/>
                    </a:lnTo>
                    <a:close/>
                    <a:moveTo>
                      <a:pt x="36" y="27"/>
                    </a:moveTo>
                    <a:lnTo>
                      <a:pt x="40" y="27"/>
                    </a:lnTo>
                    <a:lnTo>
                      <a:pt x="43" y="26"/>
                    </a:lnTo>
                    <a:lnTo>
                      <a:pt x="46" y="25"/>
                    </a:lnTo>
                    <a:lnTo>
                      <a:pt x="49" y="23"/>
                    </a:lnTo>
                    <a:lnTo>
                      <a:pt x="50" y="20"/>
                    </a:lnTo>
                    <a:lnTo>
                      <a:pt x="50" y="18"/>
                    </a:lnTo>
                    <a:lnTo>
                      <a:pt x="50" y="13"/>
                    </a:lnTo>
                    <a:lnTo>
                      <a:pt x="47" y="9"/>
                    </a:lnTo>
                    <a:lnTo>
                      <a:pt x="45" y="8"/>
                    </a:lnTo>
                    <a:lnTo>
                      <a:pt x="40" y="7"/>
                    </a:lnTo>
                    <a:lnTo>
                      <a:pt x="36" y="7"/>
                    </a:lnTo>
                    <a:lnTo>
                      <a:pt x="31" y="7"/>
                    </a:lnTo>
                    <a:lnTo>
                      <a:pt x="28" y="8"/>
                    </a:lnTo>
                    <a:lnTo>
                      <a:pt x="25" y="9"/>
                    </a:lnTo>
                    <a:lnTo>
                      <a:pt x="22" y="13"/>
                    </a:lnTo>
                    <a:lnTo>
                      <a:pt x="21" y="16"/>
                    </a:lnTo>
                    <a:lnTo>
                      <a:pt x="22" y="20"/>
                    </a:lnTo>
                    <a:lnTo>
                      <a:pt x="25" y="25"/>
                    </a:lnTo>
                    <a:lnTo>
                      <a:pt x="28" y="26"/>
                    </a:lnTo>
                    <a:lnTo>
                      <a:pt x="31" y="27"/>
                    </a:lnTo>
                    <a:lnTo>
                      <a:pt x="36" y="27"/>
                    </a:lnTo>
                    <a:close/>
                  </a:path>
                </a:pathLst>
              </a:custGeom>
              <a:solidFill>
                <a:srgbClr val="000000"/>
              </a:solidFill>
              <a:ln w="0">
                <a:solidFill>
                  <a:srgbClr val="000000"/>
                </a:solidFill>
                <a:prstDash val="solid"/>
                <a:round/>
                <a:headEnd/>
                <a:tailEnd/>
              </a:ln>
            </p:spPr>
            <p:txBody>
              <a:bodyPr/>
              <a:lstStyle/>
              <a:p>
                <a:endParaRPr lang="en-US"/>
              </a:p>
            </p:txBody>
          </p:sp>
          <p:sp>
            <p:nvSpPr>
              <p:cNvPr id="386638" name="Freeform 590"/>
              <p:cNvSpPr>
                <a:spLocks noEditPoints="1"/>
              </p:cNvSpPr>
              <p:nvPr/>
            </p:nvSpPr>
            <p:spPr bwMode="auto">
              <a:xfrm>
                <a:off x="275" y="2135"/>
                <a:ext cx="42" cy="36"/>
              </a:xfrm>
              <a:custGeom>
                <a:avLst/>
                <a:gdLst>
                  <a:gd name="T0" fmla="*/ 21 w 42"/>
                  <a:gd name="T1" fmla="*/ 36 h 36"/>
                  <a:gd name="T2" fmla="*/ 14 w 42"/>
                  <a:gd name="T3" fmla="*/ 36 h 36"/>
                  <a:gd name="T4" fmla="*/ 9 w 42"/>
                  <a:gd name="T5" fmla="*/ 33 h 36"/>
                  <a:gd name="T6" fmla="*/ 5 w 42"/>
                  <a:gd name="T7" fmla="*/ 30 h 36"/>
                  <a:gd name="T8" fmla="*/ 2 w 42"/>
                  <a:gd name="T9" fmla="*/ 26 h 36"/>
                  <a:gd name="T10" fmla="*/ 0 w 42"/>
                  <a:gd name="T11" fmla="*/ 22 h 36"/>
                  <a:gd name="T12" fmla="*/ 0 w 42"/>
                  <a:gd name="T13" fmla="*/ 18 h 36"/>
                  <a:gd name="T14" fmla="*/ 0 w 42"/>
                  <a:gd name="T15" fmla="*/ 12 h 36"/>
                  <a:gd name="T16" fmla="*/ 2 w 42"/>
                  <a:gd name="T17" fmla="*/ 8 h 36"/>
                  <a:gd name="T18" fmla="*/ 6 w 42"/>
                  <a:gd name="T19" fmla="*/ 5 h 36"/>
                  <a:gd name="T20" fmla="*/ 9 w 42"/>
                  <a:gd name="T21" fmla="*/ 2 h 36"/>
                  <a:gd name="T22" fmla="*/ 14 w 42"/>
                  <a:gd name="T23" fmla="*/ 0 h 36"/>
                  <a:gd name="T24" fmla="*/ 20 w 42"/>
                  <a:gd name="T25" fmla="*/ 0 h 36"/>
                  <a:gd name="T26" fmla="*/ 25 w 42"/>
                  <a:gd name="T27" fmla="*/ 0 h 36"/>
                  <a:gd name="T28" fmla="*/ 30 w 42"/>
                  <a:gd name="T29" fmla="*/ 1 h 36"/>
                  <a:gd name="T30" fmla="*/ 32 w 42"/>
                  <a:gd name="T31" fmla="*/ 2 h 36"/>
                  <a:gd name="T32" fmla="*/ 36 w 42"/>
                  <a:gd name="T33" fmla="*/ 5 h 36"/>
                  <a:gd name="T34" fmla="*/ 39 w 42"/>
                  <a:gd name="T35" fmla="*/ 8 h 36"/>
                  <a:gd name="T36" fmla="*/ 41 w 42"/>
                  <a:gd name="T37" fmla="*/ 13 h 36"/>
                  <a:gd name="T38" fmla="*/ 42 w 42"/>
                  <a:gd name="T39" fmla="*/ 18 h 36"/>
                  <a:gd name="T40" fmla="*/ 41 w 42"/>
                  <a:gd name="T41" fmla="*/ 23 h 36"/>
                  <a:gd name="T42" fmla="*/ 39 w 42"/>
                  <a:gd name="T43" fmla="*/ 27 h 36"/>
                  <a:gd name="T44" fmla="*/ 36 w 42"/>
                  <a:gd name="T45" fmla="*/ 31 h 36"/>
                  <a:gd name="T46" fmla="*/ 32 w 42"/>
                  <a:gd name="T47" fmla="*/ 34 h 36"/>
                  <a:gd name="T48" fmla="*/ 27 w 42"/>
                  <a:gd name="T49" fmla="*/ 36 h 36"/>
                  <a:gd name="T50" fmla="*/ 21 w 42"/>
                  <a:gd name="T51" fmla="*/ 36 h 36"/>
                  <a:gd name="T52" fmla="*/ 21 w 42"/>
                  <a:gd name="T53" fmla="*/ 29 h 36"/>
                  <a:gd name="T54" fmla="*/ 25 w 42"/>
                  <a:gd name="T55" fmla="*/ 29 h 36"/>
                  <a:gd name="T56" fmla="*/ 30 w 42"/>
                  <a:gd name="T57" fmla="*/ 27 h 36"/>
                  <a:gd name="T58" fmla="*/ 32 w 42"/>
                  <a:gd name="T59" fmla="*/ 26 h 36"/>
                  <a:gd name="T60" fmla="*/ 35 w 42"/>
                  <a:gd name="T61" fmla="*/ 22 h 36"/>
                  <a:gd name="T62" fmla="*/ 35 w 42"/>
                  <a:gd name="T63" fmla="*/ 18 h 36"/>
                  <a:gd name="T64" fmla="*/ 35 w 42"/>
                  <a:gd name="T65" fmla="*/ 13 h 36"/>
                  <a:gd name="T66" fmla="*/ 32 w 42"/>
                  <a:gd name="T67" fmla="*/ 9 h 36"/>
                  <a:gd name="T68" fmla="*/ 30 w 42"/>
                  <a:gd name="T69" fmla="*/ 8 h 36"/>
                  <a:gd name="T70" fmla="*/ 25 w 42"/>
                  <a:gd name="T71" fmla="*/ 6 h 36"/>
                  <a:gd name="T72" fmla="*/ 21 w 42"/>
                  <a:gd name="T73" fmla="*/ 6 h 36"/>
                  <a:gd name="T74" fmla="*/ 16 w 42"/>
                  <a:gd name="T75" fmla="*/ 8 h 36"/>
                  <a:gd name="T76" fmla="*/ 13 w 42"/>
                  <a:gd name="T77" fmla="*/ 8 h 36"/>
                  <a:gd name="T78" fmla="*/ 10 w 42"/>
                  <a:gd name="T79" fmla="*/ 11 h 36"/>
                  <a:gd name="T80" fmla="*/ 7 w 42"/>
                  <a:gd name="T81" fmla="*/ 13 h 36"/>
                  <a:gd name="T82" fmla="*/ 6 w 42"/>
                  <a:gd name="T83" fmla="*/ 18 h 36"/>
                  <a:gd name="T84" fmla="*/ 7 w 42"/>
                  <a:gd name="T85" fmla="*/ 22 h 36"/>
                  <a:gd name="T86" fmla="*/ 10 w 42"/>
                  <a:gd name="T87" fmla="*/ 26 h 36"/>
                  <a:gd name="T88" fmla="*/ 13 w 42"/>
                  <a:gd name="T89" fmla="*/ 27 h 36"/>
                  <a:gd name="T90" fmla="*/ 17 w 42"/>
                  <a:gd name="T91" fmla="*/ 29 h 36"/>
                  <a:gd name="T92" fmla="*/ 21 w 42"/>
                  <a:gd name="T9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36">
                    <a:moveTo>
                      <a:pt x="21" y="36"/>
                    </a:moveTo>
                    <a:lnTo>
                      <a:pt x="14" y="36"/>
                    </a:lnTo>
                    <a:lnTo>
                      <a:pt x="9" y="33"/>
                    </a:lnTo>
                    <a:lnTo>
                      <a:pt x="5" y="30"/>
                    </a:lnTo>
                    <a:lnTo>
                      <a:pt x="2" y="26"/>
                    </a:lnTo>
                    <a:lnTo>
                      <a:pt x="0" y="22"/>
                    </a:lnTo>
                    <a:lnTo>
                      <a:pt x="0" y="18"/>
                    </a:lnTo>
                    <a:lnTo>
                      <a:pt x="0" y="12"/>
                    </a:lnTo>
                    <a:lnTo>
                      <a:pt x="2" y="8"/>
                    </a:lnTo>
                    <a:lnTo>
                      <a:pt x="6" y="5"/>
                    </a:lnTo>
                    <a:lnTo>
                      <a:pt x="9" y="2"/>
                    </a:lnTo>
                    <a:lnTo>
                      <a:pt x="14" y="0"/>
                    </a:lnTo>
                    <a:lnTo>
                      <a:pt x="20" y="0"/>
                    </a:lnTo>
                    <a:lnTo>
                      <a:pt x="25" y="0"/>
                    </a:lnTo>
                    <a:lnTo>
                      <a:pt x="30" y="1"/>
                    </a:lnTo>
                    <a:lnTo>
                      <a:pt x="32" y="2"/>
                    </a:lnTo>
                    <a:lnTo>
                      <a:pt x="36" y="5"/>
                    </a:lnTo>
                    <a:lnTo>
                      <a:pt x="39" y="8"/>
                    </a:lnTo>
                    <a:lnTo>
                      <a:pt x="41" y="13"/>
                    </a:lnTo>
                    <a:lnTo>
                      <a:pt x="42" y="18"/>
                    </a:lnTo>
                    <a:lnTo>
                      <a:pt x="41" y="23"/>
                    </a:lnTo>
                    <a:lnTo>
                      <a:pt x="39" y="27"/>
                    </a:lnTo>
                    <a:lnTo>
                      <a:pt x="36" y="31"/>
                    </a:lnTo>
                    <a:lnTo>
                      <a:pt x="32" y="34"/>
                    </a:lnTo>
                    <a:lnTo>
                      <a:pt x="27" y="36"/>
                    </a:lnTo>
                    <a:lnTo>
                      <a:pt x="21" y="36"/>
                    </a:lnTo>
                    <a:close/>
                    <a:moveTo>
                      <a:pt x="21" y="29"/>
                    </a:moveTo>
                    <a:lnTo>
                      <a:pt x="25" y="29"/>
                    </a:lnTo>
                    <a:lnTo>
                      <a:pt x="30" y="27"/>
                    </a:lnTo>
                    <a:lnTo>
                      <a:pt x="32" y="26"/>
                    </a:lnTo>
                    <a:lnTo>
                      <a:pt x="35" y="22"/>
                    </a:lnTo>
                    <a:lnTo>
                      <a:pt x="35" y="18"/>
                    </a:lnTo>
                    <a:lnTo>
                      <a:pt x="35" y="13"/>
                    </a:lnTo>
                    <a:lnTo>
                      <a:pt x="32" y="9"/>
                    </a:lnTo>
                    <a:lnTo>
                      <a:pt x="30" y="8"/>
                    </a:lnTo>
                    <a:lnTo>
                      <a:pt x="25" y="6"/>
                    </a:lnTo>
                    <a:lnTo>
                      <a:pt x="21" y="6"/>
                    </a:lnTo>
                    <a:lnTo>
                      <a:pt x="16" y="8"/>
                    </a:lnTo>
                    <a:lnTo>
                      <a:pt x="13" y="8"/>
                    </a:lnTo>
                    <a:lnTo>
                      <a:pt x="10" y="11"/>
                    </a:lnTo>
                    <a:lnTo>
                      <a:pt x="7" y="13"/>
                    </a:lnTo>
                    <a:lnTo>
                      <a:pt x="6" y="18"/>
                    </a:lnTo>
                    <a:lnTo>
                      <a:pt x="7" y="22"/>
                    </a:lnTo>
                    <a:lnTo>
                      <a:pt x="10" y="26"/>
                    </a:lnTo>
                    <a:lnTo>
                      <a:pt x="13" y="27"/>
                    </a:lnTo>
                    <a:lnTo>
                      <a:pt x="17" y="29"/>
                    </a:lnTo>
                    <a:lnTo>
                      <a:pt x="21" y="29"/>
                    </a:lnTo>
                    <a:close/>
                  </a:path>
                </a:pathLst>
              </a:custGeom>
              <a:solidFill>
                <a:srgbClr val="000000"/>
              </a:solidFill>
              <a:ln w="0">
                <a:solidFill>
                  <a:srgbClr val="000000"/>
                </a:solidFill>
                <a:prstDash val="solid"/>
                <a:round/>
                <a:headEnd/>
                <a:tailEnd/>
              </a:ln>
            </p:spPr>
            <p:txBody>
              <a:bodyPr/>
              <a:lstStyle/>
              <a:p>
                <a:endParaRPr lang="en-US"/>
              </a:p>
            </p:txBody>
          </p:sp>
          <p:sp>
            <p:nvSpPr>
              <p:cNvPr id="386639" name="Freeform 591"/>
              <p:cNvSpPr>
                <a:spLocks/>
              </p:cNvSpPr>
              <p:nvPr/>
            </p:nvSpPr>
            <p:spPr bwMode="auto">
              <a:xfrm>
                <a:off x="275" y="2093"/>
                <a:ext cx="41" cy="37"/>
              </a:xfrm>
              <a:custGeom>
                <a:avLst/>
                <a:gdLst>
                  <a:gd name="T0" fmla="*/ 41 w 41"/>
                  <a:gd name="T1" fmla="*/ 37 h 37"/>
                  <a:gd name="T2" fmla="*/ 21 w 41"/>
                  <a:gd name="T3" fmla="*/ 24 h 37"/>
                  <a:gd name="T4" fmla="*/ 0 w 41"/>
                  <a:gd name="T5" fmla="*/ 36 h 37"/>
                  <a:gd name="T6" fmla="*/ 0 w 41"/>
                  <a:gd name="T7" fmla="*/ 28 h 37"/>
                  <a:gd name="T8" fmla="*/ 10 w 41"/>
                  <a:gd name="T9" fmla="*/ 22 h 37"/>
                  <a:gd name="T10" fmla="*/ 13 w 41"/>
                  <a:gd name="T11" fmla="*/ 21 h 37"/>
                  <a:gd name="T12" fmla="*/ 14 w 41"/>
                  <a:gd name="T13" fmla="*/ 19 h 37"/>
                  <a:gd name="T14" fmla="*/ 13 w 41"/>
                  <a:gd name="T15" fmla="*/ 18 h 37"/>
                  <a:gd name="T16" fmla="*/ 10 w 41"/>
                  <a:gd name="T17" fmla="*/ 17 h 37"/>
                  <a:gd name="T18" fmla="*/ 0 w 41"/>
                  <a:gd name="T19" fmla="*/ 10 h 37"/>
                  <a:gd name="T20" fmla="*/ 0 w 41"/>
                  <a:gd name="T21" fmla="*/ 0 h 37"/>
                  <a:gd name="T22" fmla="*/ 21 w 41"/>
                  <a:gd name="T23" fmla="*/ 15 h 37"/>
                  <a:gd name="T24" fmla="*/ 41 w 41"/>
                  <a:gd name="T25" fmla="*/ 1 h 37"/>
                  <a:gd name="T26" fmla="*/ 41 w 41"/>
                  <a:gd name="T27" fmla="*/ 10 h 37"/>
                  <a:gd name="T28" fmla="*/ 30 w 41"/>
                  <a:gd name="T29" fmla="*/ 18 h 37"/>
                  <a:gd name="T30" fmla="*/ 27 w 41"/>
                  <a:gd name="T31" fmla="*/ 19 h 37"/>
                  <a:gd name="T32" fmla="*/ 41 w 41"/>
                  <a:gd name="T33" fmla="*/ 29 h 37"/>
                  <a:gd name="T34" fmla="*/ 41 w 41"/>
                  <a:gd name="T3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7">
                    <a:moveTo>
                      <a:pt x="41" y="37"/>
                    </a:moveTo>
                    <a:lnTo>
                      <a:pt x="21" y="24"/>
                    </a:lnTo>
                    <a:lnTo>
                      <a:pt x="0" y="36"/>
                    </a:lnTo>
                    <a:lnTo>
                      <a:pt x="0" y="28"/>
                    </a:lnTo>
                    <a:lnTo>
                      <a:pt x="10" y="22"/>
                    </a:lnTo>
                    <a:lnTo>
                      <a:pt x="13" y="21"/>
                    </a:lnTo>
                    <a:lnTo>
                      <a:pt x="14" y="19"/>
                    </a:lnTo>
                    <a:lnTo>
                      <a:pt x="13" y="18"/>
                    </a:lnTo>
                    <a:lnTo>
                      <a:pt x="10" y="17"/>
                    </a:lnTo>
                    <a:lnTo>
                      <a:pt x="0" y="10"/>
                    </a:lnTo>
                    <a:lnTo>
                      <a:pt x="0" y="0"/>
                    </a:lnTo>
                    <a:lnTo>
                      <a:pt x="21" y="15"/>
                    </a:lnTo>
                    <a:lnTo>
                      <a:pt x="41" y="1"/>
                    </a:lnTo>
                    <a:lnTo>
                      <a:pt x="41" y="10"/>
                    </a:lnTo>
                    <a:lnTo>
                      <a:pt x="30" y="18"/>
                    </a:lnTo>
                    <a:lnTo>
                      <a:pt x="27" y="19"/>
                    </a:lnTo>
                    <a:lnTo>
                      <a:pt x="41" y="29"/>
                    </a:lnTo>
                    <a:lnTo>
                      <a:pt x="41" y="37"/>
                    </a:lnTo>
                    <a:close/>
                  </a:path>
                </a:pathLst>
              </a:custGeom>
              <a:solidFill>
                <a:srgbClr val="000000"/>
              </a:solidFill>
              <a:ln w="0">
                <a:solidFill>
                  <a:srgbClr val="000000"/>
                </a:solidFill>
                <a:prstDash val="solid"/>
                <a:round/>
                <a:headEnd/>
                <a:tailEnd/>
              </a:ln>
            </p:spPr>
            <p:txBody>
              <a:bodyPr/>
              <a:lstStyle/>
              <a:p>
                <a:endParaRPr lang="en-US"/>
              </a:p>
            </p:txBody>
          </p:sp>
        </p:grpSp>
        <p:sp>
          <p:nvSpPr>
            <p:cNvPr id="386641" name="Freeform 593"/>
            <p:cNvSpPr>
              <a:spLocks noEditPoints="1"/>
            </p:cNvSpPr>
            <p:nvPr/>
          </p:nvSpPr>
          <p:spPr bwMode="auto">
            <a:xfrm>
              <a:off x="260" y="2035"/>
              <a:ext cx="57" cy="34"/>
            </a:xfrm>
            <a:custGeom>
              <a:avLst/>
              <a:gdLst>
                <a:gd name="T0" fmla="*/ 56 w 57"/>
                <a:gd name="T1" fmla="*/ 7 h 34"/>
                <a:gd name="T2" fmla="*/ 50 w 57"/>
                <a:gd name="T3" fmla="*/ 7 h 34"/>
                <a:gd name="T4" fmla="*/ 54 w 57"/>
                <a:gd name="T5" fmla="*/ 9 h 34"/>
                <a:gd name="T6" fmla="*/ 56 w 57"/>
                <a:gd name="T7" fmla="*/ 14 h 34"/>
                <a:gd name="T8" fmla="*/ 57 w 57"/>
                <a:gd name="T9" fmla="*/ 18 h 34"/>
                <a:gd name="T10" fmla="*/ 56 w 57"/>
                <a:gd name="T11" fmla="*/ 22 h 34"/>
                <a:gd name="T12" fmla="*/ 54 w 57"/>
                <a:gd name="T13" fmla="*/ 26 h 34"/>
                <a:gd name="T14" fmla="*/ 51 w 57"/>
                <a:gd name="T15" fmla="*/ 29 h 34"/>
                <a:gd name="T16" fmla="*/ 47 w 57"/>
                <a:gd name="T17" fmla="*/ 32 h 34"/>
                <a:gd name="T18" fmla="*/ 42 w 57"/>
                <a:gd name="T19" fmla="*/ 33 h 34"/>
                <a:gd name="T20" fmla="*/ 36 w 57"/>
                <a:gd name="T21" fmla="*/ 34 h 34"/>
                <a:gd name="T22" fmla="*/ 31 w 57"/>
                <a:gd name="T23" fmla="*/ 33 h 34"/>
                <a:gd name="T24" fmla="*/ 25 w 57"/>
                <a:gd name="T25" fmla="*/ 32 h 34"/>
                <a:gd name="T26" fmla="*/ 21 w 57"/>
                <a:gd name="T27" fmla="*/ 30 h 34"/>
                <a:gd name="T28" fmla="*/ 17 w 57"/>
                <a:gd name="T29" fmla="*/ 26 h 34"/>
                <a:gd name="T30" fmla="*/ 15 w 57"/>
                <a:gd name="T31" fmla="*/ 22 h 34"/>
                <a:gd name="T32" fmla="*/ 15 w 57"/>
                <a:gd name="T33" fmla="*/ 18 h 34"/>
                <a:gd name="T34" fmla="*/ 15 w 57"/>
                <a:gd name="T35" fmla="*/ 14 h 34"/>
                <a:gd name="T36" fmla="*/ 17 w 57"/>
                <a:gd name="T37" fmla="*/ 11 h 34"/>
                <a:gd name="T38" fmla="*/ 18 w 57"/>
                <a:gd name="T39" fmla="*/ 8 h 34"/>
                <a:gd name="T40" fmla="*/ 21 w 57"/>
                <a:gd name="T41" fmla="*/ 7 h 34"/>
                <a:gd name="T42" fmla="*/ 0 w 57"/>
                <a:gd name="T43" fmla="*/ 7 h 34"/>
                <a:gd name="T44" fmla="*/ 0 w 57"/>
                <a:gd name="T45" fmla="*/ 0 h 34"/>
                <a:gd name="T46" fmla="*/ 56 w 57"/>
                <a:gd name="T47" fmla="*/ 0 h 34"/>
                <a:gd name="T48" fmla="*/ 56 w 57"/>
                <a:gd name="T49" fmla="*/ 7 h 34"/>
                <a:gd name="T50" fmla="*/ 36 w 57"/>
                <a:gd name="T51" fmla="*/ 26 h 34"/>
                <a:gd name="T52" fmla="*/ 40 w 57"/>
                <a:gd name="T53" fmla="*/ 26 h 34"/>
                <a:gd name="T54" fmla="*/ 45 w 57"/>
                <a:gd name="T55" fmla="*/ 26 h 34"/>
                <a:gd name="T56" fmla="*/ 47 w 57"/>
                <a:gd name="T57" fmla="*/ 23 h 34"/>
                <a:gd name="T58" fmla="*/ 50 w 57"/>
                <a:gd name="T59" fmla="*/ 20 h 34"/>
                <a:gd name="T60" fmla="*/ 50 w 57"/>
                <a:gd name="T61" fmla="*/ 16 h 34"/>
                <a:gd name="T62" fmla="*/ 50 w 57"/>
                <a:gd name="T63" fmla="*/ 12 h 34"/>
                <a:gd name="T64" fmla="*/ 47 w 57"/>
                <a:gd name="T65" fmla="*/ 9 h 34"/>
                <a:gd name="T66" fmla="*/ 45 w 57"/>
                <a:gd name="T67" fmla="*/ 8 h 34"/>
                <a:gd name="T68" fmla="*/ 40 w 57"/>
                <a:gd name="T69" fmla="*/ 7 h 34"/>
                <a:gd name="T70" fmla="*/ 36 w 57"/>
                <a:gd name="T71" fmla="*/ 7 h 34"/>
                <a:gd name="T72" fmla="*/ 32 w 57"/>
                <a:gd name="T73" fmla="*/ 7 h 34"/>
                <a:gd name="T74" fmla="*/ 28 w 57"/>
                <a:gd name="T75" fmla="*/ 8 h 34"/>
                <a:gd name="T76" fmla="*/ 25 w 57"/>
                <a:gd name="T77" fmla="*/ 9 h 34"/>
                <a:gd name="T78" fmla="*/ 22 w 57"/>
                <a:gd name="T79" fmla="*/ 12 h 34"/>
                <a:gd name="T80" fmla="*/ 21 w 57"/>
                <a:gd name="T81" fmla="*/ 16 h 34"/>
                <a:gd name="T82" fmla="*/ 22 w 57"/>
                <a:gd name="T83" fmla="*/ 20 h 34"/>
                <a:gd name="T84" fmla="*/ 25 w 57"/>
                <a:gd name="T85" fmla="*/ 23 h 34"/>
                <a:gd name="T86" fmla="*/ 28 w 57"/>
                <a:gd name="T87" fmla="*/ 26 h 34"/>
                <a:gd name="T88" fmla="*/ 31 w 57"/>
                <a:gd name="T89" fmla="*/ 26 h 34"/>
                <a:gd name="T90" fmla="*/ 36 w 57"/>
                <a:gd name="T91"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7" h="34">
                  <a:moveTo>
                    <a:pt x="56" y="7"/>
                  </a:moveTo>
                  <a:lnTo>
                    <a:pt x="50" y="7"/>
                  </a:lnTo>
                  <a:lnTo>
                    <a:pt x="54" y="9"/>
                  </a:lnTo>
                  <a:lnTo>
                    <a:pt x="56" y="14"/>
                  </a:lnTo>
                  <a:lnTo>
                    <a:pt x="57" y="18"/>
                  </a:lnTo>
                  <a:lnTo>
                    <a:pt x="56" y="22"/>
                  </a:lnTo>
                  <a:lnTo>
                    <a:pt x="54" y="26"/>
                  </a:lnTo>
                  <a:lnTo>
                    <a:pt x="51" y="29"/>
                  </a:lnTo>
                  <a:lnTo>
                    <a:pt x="47" y="32"/>
                  </a:lnTo>
                  <a:lnTo>
                    <a:pt x="42" y="33"/>
                  </a:lnTo>
                  <a:lnTo>
                    <a:pt x="36" y="34"/>
                  </a:lnTo>
                  <a:lnTo>
                    <a:pt x="31" y="33"/>
                  </a:lnTo>
                  <a:lnTo>
                    <a:pt x="25" y="32"/>
                  </a:lnTo>
                  <a:lnTo>
                    <a:pt x="21" y="30"/>
                  </a:lnTo>
                  <a:lnTo>
                    <a:pt x="17" y="26"/>
                  </a:lnTo>
                  <a:lnTo>
                    <a:pt x="15" y="22"/>
                  </a:lnTo>
                  <a:lnTo>
                    <a:pt x="15" y="18"/>
                  </a:lnTo>
                  <a:lnTo>
                    <a:pt x="15" y="14"/>
                  </a:lnTo>
                  <a:lnTo>
                    <a:pt x="17" y="11"/>
                  </a:lnTo>
                  <a:lnTo>
                    <a:pt x="18" y="8"/>
                  </a:lnTo>
                  <a:lnTo>
                    <a:pt x="21" y="7"/>
                  </a:lnTo>
                  <a:lnTo>
                    <a:pt x="0" y="7"/>
                  </a:lnTo>
                  <a:lnTo>
                    <a:pt x="0" y="0"/>
                  </a:lnTo>
                  <a:lnTo>
                    <a:pt x="56" y="0"/>
                  </a:lnTo>
                  <a:lnTo>
                    <a:pt x="56" y="7"/>
                  </a:lnTo>
                  <a:close/>
                  <a:moveTo>
                    <a:pt x="36" y="26"/>
                  </a:moveTo>
                  <a:lnTo>
                    <a:pt x="40" y="26"/>
                  </a:lnTo>
                  <a:lnTo>
                    <a:pt x="45" y="26"/>
                  </a:lnTo>
                  <a:lnTo>
                    <a:pt x="47" y="23"/>
                  </a:lnTo>
                  <a:lnTo>
                    <a:pt x="50" y="20"/>
                  </a:lnTo>
                  <a:lnTo>
                    <a:pt x="50" y="16"/>
                  </a:lnTo>
                  <a:lnTo>
                    <a:pt x="50" y="12"/>
                  </a:lnTo>
                  <a:lnTo>
                    <a:pt x="47" y="9"/>
                  </a:lnTo>
                  <a:lnTo>
                    <a:pt x="45" y="8"/>
                  </a:lnTo>
                  <a:lnTo>
                    <a:pt x="40" y="7"/>
                  </a:lnTo>
                  <a:lnTo>
                    <a:pt x="36" y="7"/>
                  </a:lnTo>
                  <a:lnTo>
                    <a:pt x="32" y="7"/>
                  </a:lnTo>
                  <a:lnTo>
                    <a:pt x="28" y="8"/>
                  </a:lnTo>
                  <a:lnTo>
                    <a:pt x="25" y="9"/>
                  </a:lnTo>
                  <a:lnTo>
                    <a:pt x="22" y="12"/>
                  </a:lnTo>
                  <a:lnTo>
                    <a:pt x="21" y="16"/>
                  </a:lnTo>
                  <a:lnTo>
                    <a:pt x="22" y="20"/>
                  </a:lnTo>
                  <a:lnTo>
                    <a:pt x="25" y="23"/>
                  </a:lnTo>
                  <a:lnTo>
                    <a:pt x="28" y="26"/>
                  </a:lnTo>
                  <a:lnTo>
                    <a:pt x="31" y="26"/>
                  </a:lnTo>
                  <a:lnTo>
                    <a:pt x="36" y="26"/>
                  </a:lnTo>
                  <a:close/>
                </a:path>
              </a:pathLst>
            </a:custGeom>
            <a:solidFill>
              <a:srgbClr val="000000"/>
            </a:solidFill>
            <a:ln w="0">
              <a:solidFill>
                <a:srgbClr val="000000"/>
              </a:solidFill>
              <a:prstDash val="solid"/>
              <a:round/>
              <a:headEnd/>
              <a:tailEnd/>
            </a:ln>
          </p:spPr>
          <p:txBody>
            <a:bodyPr/>
            <a:lstStyle/>
            <a:p>
              <a:endParaRPr lang="en-US"/>
            </a:p>
          </p:txBody>
        </p:sp>
        <p:sp>
          <p:nvSpPr>
            <p:cNvPr id="386642" name="Freeform 594"/>
            <p:cNvSpPr>
              <a:spLocks noEditPoints="1"/>
            </p:cNvSpPr>
            <p:nvPr/>
          </p:nvSpPr>
          <p:spPr bwMode="auto">
            <a:xfrm>
              <a:off x="260" y="2015"/>
              <a:ext cx="56" cy="7"/>
            </a:xfrm>
            <a:custGeom>
              <a:avLst/>
              <a:gdLst>
                <a:gd name="T0" fmla="*/ 7 w 56"/>
                <a:gd name="T1" fmla="*/ 7 h 7"/>
                <a:gd name="T2" fmla="*/ 0 w 56"/>
                <a:gd name="T3" fmla="*/ 7 h 7"/>
                <a:gd name="T4" fmla="*/ 0 w 56"/>
                <a:gd name="T5" fmla="*/ 0 h 7"/>
                <a:gd name="T6" fmla="*/ 7 w 56"/>
                <a:gd name="T7" fmla="*/ 0 h 7"/>
                <a:gd name="T8" fmla="*/ 7 w 56"/>
                <a:gd name="T9" fmla="*/ 7 h 7"/>
                <a:gd name="T10" fmla="*/ 56 w 56"/>
                <a:gd name="T11" fmla="*/ 7 h 7"/>
                <a:gd name="T12" fmla="*/ 15 w 56"/>
                <a:gd name="T13" fmla="*/ 7 h 7"/>
                <a:gd name="T14" fmla="*/ 15 w 56"/>
                <a:gd name="T15" fmla="*/ 0 h 7"/>
                <a:gd name="T16" fmla="*/ 56 w 56"/>
                <a:gd name="T17" fmla="*/ 0 h 7"/>
                <a:gd name="T18" fmla="*/ 56 w 56"/>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7">
                  <a:moveTo>
                    <a:pt x="7" y="7"/>
                  </a:moveTo>
                  <a:lnTo>
                    <a:pt x="0" y="7"/>
                  </a:lnTo>
                  <a:lnTo>
                    <a:pt x="0" y="0"/>
                  </a:lnTo>
                  <a:lnTo>
                    <a:pt x="7" y="0"/>
                  </a:lnTo>
                  <a:lnTo>
                    <a:pt x="7" y="7"/>
                  </a:lnTo>
                  <a:close/>
                  <a:moveTo>
                    <a:pt x="56" y="7"/>
                  </a:moveTo>
                  <a:lnTo>
                    <a:pt x="15" y="7"/>
                  </a:lnTo>
                  <a:lnTo>
                    <a:pt x="15" y="0"/>
                  </a:lnTo>
                  <a:lnTo>
                    <a:pt x="56" y="0"/>
                  </a:lnTo>
                  <a:lnTo>
                    <a:pt x="56" y="7"/>
                  </a:lnTo>
                  <a:close/>
                </a:path>
              </a:pathLst>
            </a:custGeom>
            <a:solidFill>
              <a:srgbClr val="000000"/>
            </a:solidFill>
            <a:ln w="0">
              <a:solidFill>
                <a:srgbClr val="000000"/>
              </a:solidFill>
              <a:prstDash val="solid"/>
              <a:round/>
              <a:headEnd/>
              <a:tailEnd/>
            </a:ln>
          </p:spPr>
          <p:txBody>
            <a:bodyPr/>
            <a:lstStyle/>
            <a:p>
              <a:endParaRPr lang="en-US"/>
            </a:p>
          </p:txBody>
        </p:sp>
        <p:sp>
          <p:nvSpPr>
            <p:cNvPr id="386643" name="Freeform 595"/>
            <p:cNvSpPr>
              <a:spLocks noEditPoints="1"/>
            </p:cNvSpPr>
            <p:nvPr/>
          </p:nvSpPr>
          <p:spPr bwMode="auto">
            <a:xfrm>
              <a:off x="275" y="1972"/>
              <a:ext cx="42" cy="36"/>
            </a:xfrm>
            <a:custGeom>
              <a:avLst/>
              <a:gdLst>
                <a:gd name="T0" fmla="*/ 39 w 42"/>
                <a:gd name="T1" fmla="*/ 13 h 36"/>
                <a:gd name="T2" fmla="*/ 42 w 42"/>
                <a:gd name="T3" fmla="*/ 20 h 36"/>
                <a:gd name="T4" fmla="*/ 42 w 42"/>
                <a:gd name="T5" fmla="*/ 28 h 36"/>
                <a:gd name="T6" fmla="*/ 39 w 42"/>
                <a:gd name="T7" fmla="*/ 33 h 36"/>
                <a:gd name="T8" fmla="*/ 31 w 42"/>
                <a:gd name="T9" fmla="*/ 36 h 36"/>
                <a:gd name="T10" fmla="*/ 25 w 42"/>
                <a:gd name="T11" fmla="*/ 35 h 36"/>
                <a:gd name="T12" fmla="*/ 21 w 42"/>
                <a:gd name="T13" fmla="*/ 32 h 36"/>
                <a:gd name="T14" fmla="*/ 18 w 42"/>
                <a:gd name="T15" fmla="*/ 27 h 36"/>
                <a:gd name="T16" fmla="*/ 17 w 42"/>
                <a:gd name="T17" fmla="*/ 21 h 36"/>
                <a:gd name="T18" fmla="*/ 16 w 42"/>
                <a:gd name="T19" fmla="*/ 10 h 36"/>
                <a:gd name="T20" fmla="*/ 14 w 42"/>
                <a:gd name="T21" fmla="*/ 10 h 36"/>
                <a:gd name="T22" fmla="*/ 9 w 42"/>
                <a:gd name="T23" fmla="*/ 13 h 36"/>
                <a:gd name="T24" fmla="*/ 6 w 42"/>
                <a:gd name="T25" fmla="*/ 18 h 36"/>
                <a:gd name="T26" fmla="*/ 7 w 42"/>
                <a:gd name="T27" fmla="*/ 25 h 36"/>
                <a:gd name="T28" fmla="*/ 13 w 42"/>
                <a:gd name="T29" fmla="*/ 28 h 36"/>
                <a:gd name="T30" fmla="*/ 9 w 42"/>
                <a:gd name="T31" fmla="*/ 35 h 36"/>
                <a:gd name="T32" fmla="*/ 3 w 42"/>
                <a:gd name="T33" fmla="*/ 29 h 36"/>
                <a:gd name="T34" fmla="*/ 0 w 42"/>
                <a:gd name="T35" fmla="*/ 22 h 36"/>
                <a:gd name="T36" fmla="*/ 0 w 42"/>
                <a:gd name="T37" fmla="*/ 13 h 36"/>
                <a:gd name="T38" fmla="*/ 2 w 42"/>
                <a:gd name="T39" fmla="*/ 7 h 36"/>
                <a:gd name="T40" fmla="*/ 6 w 42"/>
                <a:gd name="T41" fmla="*/ 3 h 36"/>
                <a:gd name="T42" fmla="*/ 12 w 42"/>
                <a:gd name="T43" fmla="*/ 3 h 36"/>
                <a:gd name="T44" fmla="*/ 24 w 42"/>
                <a:gd name="T45" fmla="*/ 2 h 36"/>
                <a:gd name="T46" fmla="*/ 32 w 42"/>
                <a:gd name="T47" fmla="*/ 2 h 36"/>
                <a:gd name="T48" fmla="*/ 38 w 42"/>
                <a:gd name="T49" fmla="*/ 2 h 36"/>
                <a:gd name="T50" fmla="*/ 41 w 42"/>
                <a:gd name="T51" fmla="*/ 7 h 36"/>
                <a:gd name="T52" fmla="*/ 36 w 42"/>
                <a:gd name="T53" fmla="*/ 10 h 36"/>
                <a:gd name="T54" fmla="*/ 23 w 42"/>
                <a:gd name="T55" fmla="*/ 14 h 36"/>
                <a:gd name="T56" fmla="*/ 24 w 42"/>
                <a:gd name="T57" fmla="*/ 24 h 36"/>
                <a:gd name="T58" fmla="*/ 25 w 42"/>
                <a:gd name="T59" fmla="*/ 27 h 36"/>
                <a:gd name="T60" fmla="*/ 28 w 42"/>
                <a:gd name="T61" fmla="*/ 29 h 36"/>
                <a:gd name="T62" fmla="*/ 32 w 42"/>
                <a:gd name="T63" fmla="*/ 28 h 36"/>
                <a:gd name="T64" fmla="*/ 35 w 42"/>
                <a:gd name="T65" fmla="*/ 25 h 36"/>
                <a:gd name="T66" fmla="*/ 35 w 42"/>
                <a:gd name="T67" fmla="*/ 18 h 36"/>
                <a:gd name="T68" fmla="*/ 32 w 42"/>
                <a:gd name="T69" fmla="*/ 13 h 36"/>
                <a:gd name="T70" fmla="*/ 27 w 42"/>
                <a:gd name="T71" fmla="*/ 11 h 36"/>
                <a:gd name="T72" fmla="*/ 21 w 42"/>
                <a:gd name="T73" fmla="*/ 1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36">
                  <a:moveTo>
                    <a:pt x="36" y="10"/>
                  </a:moveTo>
                  <a:lnTo>
                    <a:pt x="39" y="13"/>
                  </a:lnTo>
                  <a:lnTo>
                    <a:pt x="41" y="17"/>
                  </a:lnTo>
                  <a:lnTo>
                    <a:pt x="42" y="20"/>
                  </a:lnTo>
                  <a:lnTo>
                    <a:pt x="42" y="24"/>
                  </a:lnTo>
                  <a:lnTo>
                    <a:pt x="42" y="28"/>
                  </a:lnTo>
                  <a:lnTo>
                    <a:pt x="41" y="31"/>
                  </a:lnTo>
                  <a:lnTo>
                    <a:pt x="39" y="33"/>
                  </a:lnTo>
                  <a:lnTo>
                    <a:pt x="35" y="35"/>
                  </a:lnTo>
                  <a:lnTo>
                    <a:pt x="31" y="36"/>
                  </a:lnTo>
                  <a:lnTo>
                    <a:pt x="27" y="36"/>
                  </a:lnTo>
                  <a:lnTo>
                    <a:pt x="25" y="35"/>
                  </a:lnTo>
                  <a:lnTo>
                    <a:pt x="23" y="33"/>
                  </a:lnTo>
                  <a:lnTo>
                    <a:pt x="21" y="32"/>
                  </a:lnTo>
                  <a:lnTo>
                    <a:pt x="20" y="29"/>
                  </a:lnTo>
                  <a:lnTo>
                    <a:pt x="18" y="27"/>
                  </a:lnTo>
                  <a:lnTo>
                    <a:pt x="18" y="25"/>
                  </a:lnTo>
                  <a:lnTo>
                    <a:pt x="17" y="21"/>
                  </a:lnTo>
                  <a:lnTo>
                    <a:pt x="17" y="15"/>
                  </a:lnTo>
                  <a:lnTo>
                    <a:pt x="16" y="10"/>
                  </a:lnTo>
                  <a:lnTo>
                    <a:pt x="14" y="10"/>
                  </a:lnTo>
                  <a:lnTo>
                    <a:pt x="14" y="10"/>
                  </a:lnTo>
                  <a:lnTo>
                    <a:pt x="10" y="11"/>
                  </a:lnTo>
                  <a:lnTo>
                    <a:pt x="9" y="13"/>
                  </a:lnTo>
                  <a:lnTo>
                    <a:pt x="7" y="15"/>
                  </a:lnTo>
                  <a:lnTo>
                    <a:pt x="6" y="18"/>
                  </a:lnTo>
                  <a:lnTo>
                    <a:pt x="7" y="22"/>
                  </a:lnTo>
                  <a:lnTo>
                    <a:pt x="7" y="25"/>
                  </a:lnTo>
                  <a:lnTo>
                    <a:pt x="10" y="27"/>
                  </a:lnTo>
                  <a:lnTo>
                    <a:pt x="13" y="28"/>
                  </a:lnTo>
                  <a:lnTo>
                    <a:pt x="12" y="35"/>
                  </a:lnTo>
                  <a:lnTo>
                    <a:pt x="9" y="35"/>
                  </a:lnTo>
                  <a:lnTo>
                    <a:pt x="5" y="32"/>
                  </a:lnTo>
                  <a:lnTo>
                    <a:pt x="3" y="29"/>
                  </a:lnTo>
                  <a:lnTo>
                    <a:pt x="2" y="27"/>
                  </a:lnTo>
                  <a:lnTo>
                    <a:pt x="0" y="22"/>
                  </a:lnTo>
                  <a:lnTo>
                    <a:pt x="0" y="18"/>
                  </a:lnTo>
                  <a:lnTo>
                    <a:pt x="0" y="13"/>
                  </a:lnTo>
                  <a:lnTo>
                    <a:pt x="0" y="10"/>
                  </a:lnTo>
                  <a:lnTo>
                    <a:pt x="2" y="7"/>
                  </a:lnTo>
                  <a:lnTo>
                    <a:pt x="5" y="4"/>
                  </a:lnTo>
                  <a:lnTo>
                    <a:pt x="6" y="3"/>
                  </a:lnTo>
                  <a:lnTo>
                    <a:pt x="9" y="3"/>
                  </a:lnTo>
                  <a:lnTo>
                    <a:pt x="12" y="3"/>
                  </a:lnTo>
                  <a:lnTo>
                    <a:pt x="14" y="2"/>
                  </a:lnTo>
                  <a:lnTo>
                    <a:pt x="24" y="2"/>
                  </a:lnTo>
                  <a:lnTo>
                    <a:pt x="30" y="2"/>
                  </a:lnTo>
                  <a:lnTo>
                    <a:pt x="32" y="2"/>
                  </a:lnTo>
                  <a:lnTo>
                    <a:pt x="35" y="2"/>
                  </a:lnTo>
                  <a:lnTo>
                    <a:pt x="38" y="2"/>
                  </a:lnTo>
                  <a:lnTo>
                    <a:pt x="41" y="0"/>
                  </a:lnTo>
                  <a:lnTo>
                    <a:pt x="41" y="7"/>
                  </a:lnTo>
                  <a:lnTo>
                    <a:pt x="39" y="8"/>
                  </a:lnTo>
                  <a:lnTo>
                    <a:pt x="36" y="10"/>
                  </a:lnTo>
                  <a:close/>
                  <a:moveTo>
                    <a:pt x="21" y="10"/>
                  </a:moveTo>
                  <a:lnTo>
                    <a:pt x="23" y="14"/>
                  </a:lnTo>
                  <a:lnTo>
                    <a:pt x="24" y="21"/>
                  </a:lnTo>
                  <a:lnTo>
                    <a:pt x="24" y="24"/>
                  </a:lnTo>
                  <a:lnTo>
                    <a:pt x="25" y="25"/>
                  </a:lnTo>
                  <a:lnTo>
                    <a:pt x="25" y="27"/>
                  </a:lnTo>
                  <a:lnTo>
                    <a:pt x="27" y="28"/>
                  </a:lnTo>
                  <a:lnTo>
                    <a:pt x="28" y="29"/>
                  </a:lnTo>
                  <a:lnTo>
                    <a:pt x="30" y="29"/>
                  </a:lnTo>
                  <a:lnTo>
                    <a:pt x="32" y="28"/>
                  </a:lnTo>
                  <a:lnTo>
                    <a:pt x="34" y="27"/>
                  </a:lnTo>
                  <a:lnTo>
                    <a:pt x="35" y="25"/>
                  </a:lnTo>
                  <a:lnTo>
                    <a:pt x="35" y="22"/>
                  </a:lnTo>
                  <a:lnTo>
                    <a:pt x="35" y="18"/>
                  </a:lnTo>
                  <a:lnTo>
                    <a:pt x="34" y="15"/>
                  </a:lnTo>
                  <a:lnTo>
                    <a:pt x="32" y="13"/>
                  </a:lnTo>
                  <a:lnTo>
                    <a:pt x="30" y="11"/>
                  </a:lnTo>
                  <a:lnTo>
                    <a:pt x="27" y="11"/>
                  </a:lnTo>
                  <a:lnTo>
                    <a:pt x="24" y="10"/>
                  </a:lnTo>
                  <a:lnTo>
                    <a:pt x="21" y="10"/>
                  </a:lnTo>
                  <a:close/>
                </a:path>
              </a:pathLst>
            </a:custGeom>
            <a:solidFill>
              <a:srgbClr val="000000"/>
            </a:solidFill>
            <a:ln w="0">
              <a:solidFill>
                <a:srgbClr val="000000"/>
              </a:solidFill>
              <a:prstDash val="solid"/>
              <a:round/>
              <a:headEnd/>
              <a:tailEnd/>
            </a:ln>
          </p:spPr>
          <p:txBody>
            <a:bodyPr/>
            <a:lstStyle/>
            <a:p>
              <a:endParaRPr lang="en-US"/>
            </a:p>
          </p:txBody>
        </p:sp>
        <p:sp>
          <p:nvSpPr>
            <p:cNvPr id="386644" name="Freeform 596"/>
            <p:cNvSpPr>
              <a:spLocks noEditPoints="1"/>
            </p:cNvSpPr>
            <p:nvPr/>
          </p:nvSpPr>
          <p:spPr bwMode="auto">
            <a:xfrm>
              <a:off x="275" y="1932"/>
              <a:ext cx="57" cy="35"/>
            </a:xfrm>
            <a:custGeom>
              <a:avLst/>
              <a:gdLst>
                <a:gd name="T0" fmla="*/ 45 w 57"/>
                <a:gd name="T1" fmla="*/ 26 h 35"/>
                <a:gd name="T2" fmla="*/ 49 w 57"/>
                <a:gd name="T3" fmla="*/ 24 h 35"/>
                <a:gd name="T4" fmla="*/ 50 w 57"/>
                <a:gd name="T5" fmla="*/ 18 h 35"/>
                <a:gd name="T6" fmla="*/ 49 w 57"/>
                <a:gd name="T7" fmla="*/ 11 h 35"/>
                <a:gd name="T8" fmla="*/ 45 w 57"/>
                <a:gd name="T9" fmla="*/ 7 h 35"/>
                <a:gd name="T10" fmla="*/ 36 w 57"/>
                <a:gd name="T11" fmla="*/ 7 h 35"/>
                <a:gd name="T12" fmla="*/ 41 w 57"/>
                <a:gd name="T13" fmla="*/ 14 h 35"/>
                <a:gd name="T14" fmla="*/ 41 w 57"/>
                <a:gd name="T15" fmla="*/ 22 h 35"/>
                <a:gd name="T16" fmla="*/ 35 w 57"/>
                <a:gd name="T17" fmla="*/ 30 h 35"/>
                <a:gd name="T18" fmla="*/ 25 w 57"/>
                <a:gd name="T19" fmla="*/ 33 h 35"/>
                <a:gd name="T20" fmla="*/ 16 w 57"/>
                <a:gd name="T21" fmla="*/ 33 h 35"/>
                <a:gd name="T22" fmla="*/ 6 w 57"/>
                <a:gd name="T23" fmla="*/ 30 h 35"/>
                <a:gd name="T24" fmla="*/ 0 w 57"/>
                <a:gd name="T25" fmla="*/ 22 h 35"/>
                <a:gd name="T26" fmla="*/ 0 w 57"/>
                <a:gd name="T27" fmla="*/ 14 h 35"/>
                <a:gd name="T28" fmla="*/ 6 w 57"/>
                <a:gd name="T29" fmla="*/ 7 h 35"/>
                <a:gd name="T30" fmla="*/ 0 w 57"/>
                <a:gd name="T31" fmla="*/ 0 h 35"/>
                <a:gd name="T32" fmla="*/ 41 w 57"/>
                <a:gd name="T33" fmla="*/ 0 h 35"/>
                <a:gd name="T34" fmla="*/ 49 w 57"/>
                <a:gd name="T35" fmla="*/ 1 h 35"/>
                <a:gd name="T36" fmla="*/ 55 w 57"/>
                <a:gd name="T37" fmla="*/ 7 h 35"/>
                <a:gd name="T38" fmla="*/ 57 w 57"/>
                <a:gd name="T39" fmla="*/ 18 h 35"/>
                <a:gd name="T40" fmla="*/ 56 w 57"/>
                <a:gd name="T41" fmla="*/ 26 h 35"/>
                <a:gd name="T42" fmla="*/ 52 w 57"/>
                <a:gd name="T43" fmla="*/ 32 h 35"/>
                <a:gd name="T44" fmla="*/ 45 w 57"/>
                <a:gd name="T45" fmla="*/ 33 h 35"/>
                <a:gd name="T46" fmla="*/ 25 w 57"/>
                <a:gd name="T47" fmla="*/ 26 h 35"/>
                <a:gd name="T48" fmla="*/ 31 w 57"/>
                <a:gd name="T49" fmla="*/ 24 h 35"/>
                <a:gd name="T50" fmla="*/ 35 w 57"/>
                <a:gd name="T51" fmla="*/ 17 h 35"/>
                <a:gd name="T52" fmla="*/ 31 w 57"/>
                <a:gd name="T53" fmla="*/ 10 h 35"/>
                <a:gd name="T54" fmla="*/ 25 w 57"/>
                <a:gd name="T55" fmla="*/ 7 h 35"/>
                <a:gd name="T56" fmla="*/ 16 w 57"/>
                <a:gd name="T57" fmla="*/ 7 h 35"/>
                <a:gd name="T58" fmla="*/ 10 w 57"/>
                <a:gd name="T59" fmla="*/ 10 h 35"/>
                <a:gd name="T60" fmla="*/ 6 w 57"/>
                <a:gd name="T61" fmla="*/ 17 h 35"/>
                <a:gd name="T62" fmla="*/ 10 w 57"/>
                <a:gd name="T63" fmla="*/ 24 h 35"/>
                <a:gd name="T64" fmla="*/ 16 w 57"/>
                <a:gd name="T65"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7" h="35">
                  <a:moveTo>
                    <a:pt x="45" y="33"/>
                  </a:moveTo>
                  <a:lnTo>
                    <a:pt x="45" y="26"/>
                  </a:lnTo>
                  <a:lnTo>
                    <a:pt x="48" y="25"/>
                  </a:lnTo>
                  <a:lnTo>
                    <a:pt x="49" y="24"/>
                  </a:lnTo>
                  <a:lnTo>
                    <a:pt x="50" y="21"/>
                  </a:lnTo>
                  <a:lnTo>
                    <a:pt x="50" y="18"/>
                  </a:lnTo>
                  <a:lnTo>
                    <a:pt x="50" y="14"/>
                  </a:lnTo>
                  <a:lnTo>
                    <a:pt x="49" y="11"/>
                  </a:lnTo>
                  <a:lnTo>
                    <a:pt x="48" y="8"/>
                  </a:lnTo>
                  <a:lnTo>
                    <a:pt x="45" y="7"/>
                  </a:lnTo>
                  <a:lnTo>
                    <a:pt x="41" y="7"/>
                  </a:lnTo>
                  <a:lnTo>
                    <a:pt x="36" y="7"/>
                  </a:lnTo>
                  <a:lnTo>
                    <a:pt x="39" y="10"/>
                  </a:lnTo>
                  <a:lnTo>
                    <a:pt x="41" y="14"/>
                  </a:lnTo>
                  <a:lnTo>
                    <a:pt x="41" y="18"/>
                  </a:lnTo>
                  <a:lnTo>
                    <a:pt x="41" y="22"/>
                  </a:lnTo>
                  <a:lnTo>
                    <a:pt x="38" y="26"/>
                  </a:lnTo>
                  <a:lnTo>
                    <a:pt x="35" y="30"/>
                  </a:lnTo>
                  <a:lnTo>
                    <a:pt x="31" y="32"/>
                  </a:lnTo>
                  <a:lnTo>
                    <a:pt x="25" y="33"/>
                  </a:lnTo>
                  <a:lnTo>
                    <a:pt x="21" y="35"/>
                  </a:lnTo>
                  <a:lnTo>
                    <a:pt x="16" y="33"/>
                  </a:lnTo>
                  <a:lnTo>
                    <a:pt x="10" y="32"/>
                  </a:lnTo>
                  <a:lnTo>
                    <a:pt x="6" y="30"/>
                  </a:lnTo>
                  <a:lnTo>
                    <a:pt x="3" y="26"/>
                  </a:lnTo>
                  <a:lnTo>
                    <a:pt x="0" y="22"/>
                  </a:lnTo>
                  <a:lnTo>
                    <a:pt x="0" y="18"/>
                  </a:lnTo>
                  <a:lnTo>
                    <a:pt x="0" y="14"/>
                  </a:lnTo>
                  <a:lnTo>
                    <a:pt x="2" y="10"/>
                  </a:lnTo>
                  <a:lnTo>
                    <a:pt x="6" y="7"/>
                  </a:lnTo>
                  <a:lnTo>
                    <a:pt x="0" y="7"/>
                  </a:lnTo>
                  <a:lnTo>
                    <a:pt x="0" y="0"/>
                  </a:lnTo>
                  <a:lnTo>
                    <a:pt x="35" y="0"/>
                  </a:lnTo>
                  <a:lnTo>
                    <a:pt x="41" y="0"/>
                  </a:lnTo>
                  <a:lnTo>
                    <a:pt x="46" y="0"/>
                  </a:lnTo>
                  <a:lnTo>
                    <a:pt x="49" y="1"/>
                  </a:lnTo>
                  <a:lnTo>
                    <a:pt x="52" y="4"/>
                  </a:lnTo>
                  <a:lnTo>
                    <a:pt x="55" y="7"/>
                  </a:lnTo>
                  <a:lnTo>
                    <a:pt x="57" y="12"/>
                  </a:lnTo>
                  <a:lnTo>
                    <a:pt x="57" y="18"/>
                  </a:lnTo>
                  <a:lnTo>
                    <a:pt x="57" y="22"/>
                  </a:lnTo>
                  <a:lnTo>
                    <a:pt x="56" y="26"/>
                  </a:lnTo>
                  <a:lnTo>
                    <a:pt x="55" y="29"/>
                  </a:lnTo>
                  <a:lnTo>
                    <a:pt x="52" y="32"/>
                  </a:lnTo>
                  <a:lnTo>
                    <a:pt x="49" y="33"/>
                  </a:lnTo>
                  <a:lnTo>
                    <a:pt x="45" y="33"/>
                  </a:lnTo>
                  <a:close/>
                  <a:moveTo>
                    <a:pt x="20" y="26"/>
                  </a:moveTo>
                  <a:lnTo>
                    <a:pt x="25" y="26"/>
                  </a:lnTo>
                  <a:lnTo>
                    <a:pt x="28" y="25"/>
                  </a:lnTo>
                  <a:lnTo>
                    <a:pt x="31" y="24"/>
                  </a:lnTo>
                  <a:lnTo>
                    <a:pt x="34" y="21"/>
                  </a:lnTo>
                  <a:lnTo>
                    <a:pt x="35" y="17"/>
                  </a:lnTo>
                  <a:lnTo>
                    <a:pt x="34" y="12"/>
                  </a:lnTo>
                  <a:lnTo>
                    <a:pt x="31" y="10"/>
                  </a:lnTo>
                  <a:lnTo>
                    <a:pt x="28" y="8"/>
                  </a:lnTo>
                  <a:lnTo>
                    <a:pt x="25" y="7"/>
                  </a:lnTo>
                  <a:lnTo>
                    <a:pt x="20" y="7"/>
                  </a:lnTo>
                  <a:lnTo>
                    <a:pt x="16" y="7"/>
                  </a:lnTo>
                  <a:lnTo>
                    <a:pt x="13" y="8"/>
                  </a:lnTo>
                  <a:lnTo>
                    <a:pt x="10" y="10"/>
                  </a:lnTo>
                  <a:lnTo>
                    <a:pt x="7" y="12"/>
                  </a:lnTo>
                  <a:lnTo>
                    <a:pt x="6" y="17"/>
                  </a:lnTo>
                  <a:lnTo>
                    <a:pt x="7" y="21"/>
                  </a:lnTo>
                  <a:lnTo>
                    <a:pt x="10" y="24"/>
                  </a:lnTo>
                  <a:lnTo>
                    <a:pt x="13" y="25"/>
                  </a:lnTo>
                  <a:lnTo>
                    <a:pt x="16" y="26"/>
                  </a:lnTo>
                  <a:lnTo>
                    <a:pt x="20" y="26"/>
                  </a:lnTo>
                  <a:close/>
                </a:path>
              </a:pathLst>
            </a:custGeom>
            <a:solidFill>
              <a:srgbClr val="000000"/>
            </a:solidFill>
            <a:ln w="0">
              <a:solidFill>
                <a:srgbClr val="000000"/>
              </a:solidFill>
              <a:prstDash val="solid"/>
              <a:round/>
              <a:headEnd/>
              <a:tailEnd/>
            </a:ln>
          </p:spPr>
          <p:txBody>
            <a:bodyPr/>
            <a:lstStyle/>
            <a:p>
              <a:endParaRPr lang="en-US"/>
            </a:p>
          </p:txBody>
        </p:sp>
        <p:sp>
          <p:nvSpPr>
            <p:cNvPr id="386645" name="Freeform 597"/>
            <p:cNvSpPr>
              <a:spLocks noEditPoints="1"/>
            </p:cNvSpPr>
            <p:nvPr/>
          </p:nvSpPr>
          <p:spPr bwMode="auto">
            <a:xfrm>
              <a:off x="275" y="1886"/>
              <a:ext cx="42" cy="36"/>
            </a:xfrm>
            <a:custGeom>
              <a:avLst/>
              <a:gdLst>
                <a:gd name="T0" fmla="*/ 21 w 42"/>
                <a:gd name="T1" fmla="*/ 36 h 36"/>
                <a:gd name="T2" fmla="*/ 14 w 42"/>
                <a:gd name="T3" fmla="*/ 36 h 36"/>
                <a:gd name="T4" fmla="*/ 9 w 42"/>
                <a:gd name="T5" fmla="*/ 33 h 36"/>
                <a:gd name="T6" fmla="*/ 5 w 42"/>
                <a:gd name="T7" fmla="*/ 31 h 36"/>
                <a:gd name="T8" fmla="*/ 2 w 42"/>
                <a:gd name="T9" fmla="*/ 26 h 36"/>
                <a:gd name="T10" fmla="*/ 0 w 42"/>
                <a:gd name="T11" fmla="*/ 22 h 36"/>
                <a:gd name="T12" fmla="*/ 0 w 42"/>
                <a:gd name="T13" fmla="*/ 18 h 36"/>
                <a:gd name="T14" fmla="*/ 0 w 42"/>
                <a:gd name="T15" fmla="*/ 13 h 36"/>
                <a:gd name="T16" fmla="*/ 2 w 42"/>
                <a:gd name="T17" fmla="*/ 8 h 36"/>
                <a:gd name="T18" fmla="*/ 6 w 42"/>
                <a:gd name="T19" fmla="*/ 6 h 36"/>
                <a:gd name="T20" fmla="*/ 9 w 42"/>
                <a:gd name="T21" fmla="*/ 3 h 36"/>
                <a:gd name="T22" fmla="*/ 14 w 42"/>
                <a:gd name="T23" fmla="*/ 0 h 36"/>
                <a:gd name="T24" fmla="*/ 20 w 42"/>
                <a:gd name="T25" fmla="*/ 0 h 36"/>
                <a:gd name="T26" fmla="*/ 25 w 42"/>
                <a:gd name="T27" fmla="*/ 0 h 36"/>
                <a:gd name="T28" fmla="*/ 30 w 42"/>
                <a:gd name="T29" fmla="*/ 2 h 36"/>
                <a:gd name="T30" fmla="*/ 32 w 42"/>
                <a:gd name="T31" fmla="*/ 3 h 36"/>
                <a:gd name="T32" fmla="*/ 36 w 42"/>
                <a:gd name="T33" fmla="*/ 6 h 36"/>
                <a:gd name="T34" fmla="*/ 39 w 42"/>
                <a:gd name="T35" fmla="*/ 8 h 36"/>
                <a:gd name="T36" fmla="*/ 41 w 42"/>
                <a:gd name="T37" fmla="*/ 14 h 36"/>
                <a:gd name="T38" fmla="*/ 42 w 42"/>
                <a:gd name="T39" fmla="*/ 18 h 36"/>
                <a:gd name="T40" fmla="*/ 41 w 42"/>
                <a:gd name="T41" fmla="*/ 24 h 36"/>
                <a:gd name="T42" fmla="*/ 39 w 42"/>
                <a:gd name="T43" fmla="*/ 28 h 36"/>
                <a:gd name="T44" fmla="*/ 36 w 42"/>
                <a:gd name="T45" fmla="*/ 32 h 36"/>
                <a:gd name="T46" fmla="*/ 32 w 42"/>
                <a:gd name="T47" fmla="*/ 35 h 36"/>
                <a:gd name="T48" fmla="*/ 27 w 42"/>
                <a:gd name="T49" fmla="*/ 36 h 36"/>
                <a:gd name="T50" fmla="*/ 21 w 42"/>
                <a:gd name="T51" fmla="*/ 36 h 36"/>
                <a:gd name="T52" fmla="*/ 21 w 42"/>
                <a:gd name="T53" fmla="*/ 29 h 36"/>
                <a:gd name="T54" fmla="*/ 25 w 42"/>
                <a:gd name="T55" fmla="*/ 29 h 36"/>
                <a:gd name="T56" fmla="*/ 30 w 42"/>
                <a:gd name="T57" fmla="*/ 28 h 36"/>
                <a:gd name="T58" fmla="*/ 32 w 42"/>
                <a:gd name="T59" fmla="*/ 26 h 36"/>
                <a:gd name="T60" fmla="*/ 35 w 42"/>
                <a:gd name="T61" fmla="*/ 22 h 36"/>
                <a:gd name="T62" fmla="*/ 35 w 42"/>
                <a:gd name="T63" fmla="*/ 18 h 36"/>
                <a:gd name="T64" fmla="*/ 35 w 42"/>
                <a:gd name="T65" fmla="*/ 14 h 36"/>
                <a:gd name="T66" fmla="*/ 32 w 42"/>
                <a:gd name="T67" fmla="*/ 10 h 36"/>
                <a:gd name="T68" fmla="*/ 30 w 42"/>
                <a:gd name="T69" fmla="*/ 8 h 36"/>
                <a:gd name="T70" fmla="*/ 25 w 42"/>
                <a:gd name="T71" fmla="*/ 7 h 36"/>
                <a:gd name="T72" fmla="*/ 21 w 42"/>
                <a:gd name="T73" fmla="*/ 7 h 36"/>
                <a:gd name="T74" fmla="*/ 16 w 42"/>
                <a:gd name="T75" fmla="*/ 7 h 36"/>
                <a:gd name="T76" fmla="*/ 13 w 42"/>
                <a:gd name="T77" fmla="*/ 8 h 36"/>
                <a:gd name="T78" fmla="*/ 10 w 42"/>
                <a:gd name="T79" fmla="*/ 10 h 36"/>
                <a:gd name="T80" fmla="*/ 7 w 42"/>
                <a:gd name="T81" fmla="*/ 14 h 36"/>
                <a:gd name="T82" fmla="*/ 6 w 42"/>
                <a:gd name="T83" fmla="*/ 18 h 36"/>
                <a:gd name="T84" fmla="*/ 7 w 42"/>
                <a:gd name="T85" fmla="*/ 22 h 36"/>
                <a:gd name="T86" fmla="*/ 10 w 42"/>
                <a:gd name="T87" fmla="*/ 26 h 36"/>
                <a:gd name="T88" fmla="*/ 13 w 42"/>
                <a:gd name="T89" fmla="*/ 28 h 36"/>
                <a:gd name="T90" fmla="*/ 17 w 42"/>
                <a:gd name="T91" fmla="*/ 29 h 36"/>
                <a:gd name="T92" fmla="*/ 21 w 42"/>
                <a:gd name="T9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36">
                  <a:moveTo>
                    <a:pt x="21" y="36"/>
                  </a:moveTo>
                  <a:lnTo>
                    <a:pt x="14" y="36"/>
                  </a:lnTo>
                  <a:lnTo>
                    <a:pt x="9" y="33"/>
                  </a:lnTo>
                  <a:lnTo>
                    <a:pt x="5" y="31"/>
                  </a:lnTo>
                  <a:lnTo>
                    <a:pt x="2" y="26"/>
                  </a:lnTo>
                  <a:lnTo>
                    <a:pt x="0" y="22"/>
                  </a:lnTo>
                  <a:lnTo>
                    <a:pt x="0" y="18"/>
                  </a:lnTo>
                  <a:lnTo>
                    <a:pt x="0" y="13"/>
                  </a:lnTo>
                  <a:lnTo>
                    <a:pt x="2" y="8"/>
                  </a:lnTo>
                  <a:lnTo>
                    <a:pt x="6" y="6"/>
                  </a:lnTo>
                  <a:lnTo>
                    <a:pt x="9" y="3"/>
                  </a:lnTo>
                  <a:lnTo>
                    <a:pt x="14" y="0"/>
                  </a:lnTo>
                  <a:lnTo>
                    <a:pt x="20" y="0"/>
                  </a:lnTo>
                  <a:lnTo>
                    <a:pt x="25" y="0"/>
                  </a:lnTo>
                  <a:lnTo>
                    <a:pt x="30" y="2"/>
                  </a:lnTo>
                  <a:lnTo>
                    <a:pt x="32" y="3"/>
                  </a:lnTo>
                  <a:lnTo>
                    <a:pt x="36" y="6"/>
                  </a:lnTo>
                  <a:lnTo>
                    <a:pt x="39" y="8"/>
                  </a:lnTo>
                  <a:lnTo>
                    <a:pt x="41" y="14"/>
                  </a:lnTo>
                  <a:lnTo>
                    <a:pt x="42" y="18"/>
                  </a:lnTo>
                  <a:lnTo>
                    <a:pt x="41" y="24"/>
                  </a:lnTo>
                  <a:lnTo>
                    <a:pt x="39" y="28"/>
                  </a:lnTo>
                  <a:lnTo>
                    <a:pt x="36" y="32"/>
                  </a:lnTo>
                  <a:lnTo>
                    <a:pt x="32" y="35"/>
                  </a:lnTo>
                  <a:lnTo>
                    <a:pt x="27" y="36"/>
                  </a:lnTo>
                  <a:lnTo>
                    <a:pt x="21" y="36"/>
                  </a:lnTo>
                  <a:close/>
                  <a:moveTo>
                    <a:pt x="21" y="29"/>
                  </a:moveTo>
                  <a:lnTo>
                    <a:pt x="25" y="29"/>
                  </a:lnTo>
                  <a:lnTo>
                    <a:pt x="30" y="28"/>
                  </a:lnTo>
                  <a:lnTo>
                    <a:pt x="32" y="26"/>
                  </a:lnTo>
                  <a:lnTo>
                    <a:pt x="35" y="22"/>
                  </a:lnTo>
                  <a:lnTo>
                    <a:pt x="35" y="18"/>
                  </a:lnTo>
                  <a:lnTo>
                    <a:pt x="35" y="14"/>
                  </a:lnTo>
                  <a:lnTo>
                    <a:pt x="32" y="10"/>
                  </a:lnTo>
                  <a:lnTo>
                    <a:pt x="30" y="8"/>
                  </a:lnTo>
                  <a:lnTo>
                    <a:pt x="25" y="7"/>
                  </a:lnTo>
                  <a:lnTo>
                    <a:pt x="21" y="7"/>
                  </a:lnTo>
                  <a:lnTo>
                    <a:pt x="16" y="7"/>
                  </a:lnTo>
                  <a:lnTo>
                    <a:pt x="13" y="8"/>
                  </a:lnTo>
                  <a:lnTo>
                    <a:pt x="10" y="10"/>
                  </a:lnTo>
                  <a:lnTo>
                    <a:pt x="7" y="14"/>
                  </a:lnTo>
                  <a:lnTo>
                    <a:pt x="6" y="18"/>
                  </a:lnTo>
                  <a:lnTo>
                    <a:pt x="7" y="22"/>
                  </a:lnTo>
                  <a:lnTo>
                    <a:pt x="10" y="26"/>
                  </a:lnTo>
                  <a:lnTo>
                    <a:pt x="13" y="28"/>
                  </a:lnTo>
                  <a:lnTo>
                    <a:pt x="17" y="29"/>
                  </a:lnTo>
                  <a:lnTo>
                    <a:pt x="21" y="29"/>
                  </a:lnTo>
                  <a:close/>
                </a:path>
              </a:pathLst>
            </a:custGeom>
            <a:solidFill>
              <a:srgbClr val="000000"/>
            </a:solidFill>
            <a:ln w="0">
              <a:solidFill>
                <a:srgbClr val="000000"/>
              </a:solidFill>
              <a:prstDash val="solid"/>
              <a:round/>
              <a:headEnd/>
              <a:tailEnd/>
            </a:ln>
          </p:spPr>
          <p:txBody>
            <a:bodyPr/>
            <a:lstStyle/>
            <a:p>
              <a:endParaRPr lang="en-US"/>
            </a:p>
          </p:txBody>
        </p:sp>
        <p:sp>
          <p:nvSpPr>
            <p:cNvPr id="386646" name="Freeform 598"/>
            <p:cNvSpPr>
              <a:spLocks/>
            </p:cNvSpPr>
            <p:nvPr/>
          </p:nvSpPr>
          <p:spPr bwMode="auto">
            <a:xfrm>
              <a:off x="275" y="1846"/>
              <a:ext cx="41" cy="30"/>
            </a:xfrm>
            <a:custGeom>
              <a:avLst/>
              <a:gdLst>
                <a:gd name="T0" fmla="*/ 41 w 41"/>
                <a:gd name="T1" fmla="*/ 30 h 30"/>
                <a:gd name="T2" fmla="*/ 0 w 41"/>
                <a:gd name="T3" fmla="*/ 30 h 30"/>
                <a:gd name="T4" fmla="*/ 0 w 41"/>
                <a:gd name="T5" fmla="*/ 23 h 30"/>
                <a:gd name="T6" fmla="*/ 6 w 41"/>
                <a:gd name="T7" fmla="*/ 23 h 30"/>
                <a:gd name="T8" fmla="*/ 3 w 41"/>
                <a:gd name="T9" fmla="*/ 21 h 30"/>
                <a:gd name="T10" fmla="*/ 0 w 41"/>
                <a:gd name="T11" fmla="*/ 17 h 30"/>
                <a:gd name="T12" fmla="*/ 0 w 41"/>
                <a:gd name="T13" fmla="*/ 12 h 30"/>
                <a:gd name="T14" fmla="*/ 0 w 41"/>
                <a:gd name="T15" fmla="*/ 10 h 30"/>
                <a:gd name="T16" fmla="*/ 2 w 41"/>
                <a:gd name="T17" fmla="*/ 5 h 30"/>
                <a:gd name="T18" fmla="*/ 3 w 41"/>
                <a:gd name="T19" fmla="*/ 4 h 30"/>
                <a:gd name="T20" fmla="*/ 5 w 41"/>
                <a:gd name="T21" fmla="*/ 1 h 30"/>
                <a:gd name="T22" fmla="*/ 7 w 41"/>
                <a:gd name="T23" fmla="*/ 1 h 30"/>
                <a:gd name="T24" fmla="*/ 10 w 41"/>
                <a:gd name="T25" fmla="*/ 0 h 30"/>
                <a:gd name="T26" fmla="*/ 13 w 41"/>
                <a:gd name="T27" fmla="*/ 0 h 30"/>
                <a:gd name="T28" fmla="*/ 16 w 41"/>
                <a:gd name="T29" fmla="*/ 0 h 30"/>
                <a:gd name="T30" fmla="*/ 41 w 41"/>
                <a:gd name="T31" fmla="*/ 0 h 30"/>
                <a:gd name="T32" fmla="*/ 41 w 41"/>
                <a:gd name="T33" fmla="*/ 7 h 30"/>
                <a:gd name="T34" fmla="*/ 17 w 41"/>
                <a:gd name="T35" fmla="*/ 7 h 30"/>
                <a:gd name="T36" fmla="*/ 13 w 41"/>
                <a:gd name="T37" fmla="*/ 7 h 30"/>
                <a:gd name="T38" fmla="*/ 10 w 41"/>
                <a:gd name="T39" fmla="*/ 8 h 30"/>
                <a:gd name="T40" fmla="*/ 9 w 41"/>
                <a:gd name="T41" fmla="*/ 8 h 30"/>
                <a:gd name="T42" fmla="*/ 7 w 41"/>
                <a:gd name="T43" fmla="*/ 10 h 30"/>
                <a:gd name="T44" fmla="*/ 6 w 41"/>
                <a:gd name="T45" fmla="*/ 12 h 30"/>
                <a:gd name="T46" fmla="*/ 6 w 41"/>
                <a:gd name="T47" fmla="*/ 14 h 30"/>
                <a:gd name="T48" fmla="*/ 7 w 41"/>
                <a:gd name="T49" fmla="*/ 18 h 30"/>
                <a:gd name="T50" fmla="*/ 9 w 41"/>
                <a:gd name="T51" fmla="*/ 21 h 30"/>
                <a:gd name="T52" fmla="*/ 12 w 41"/>
                <a:gd name="T53" fmla="*/ 22 h 30"/>
                <a:gd name="T54" fmla="*/ 14 w 41"/>
                <a:gd name="T55" fmla="*/ 23 h 30"/>
                <a:gd name="T56" fmla="*/ 20 w 41"/>
                <a:gd name="T57" fmla="*/ 23 h 30"/>
                <a:gd name="T58" fmla="*/ 41 w 41"/>
                <a:gd name="T59" fmla="*/ 23 h 30"/>
                <a:gd name="T60" fmla="*/ 41 w 41"/>
                <a:gd name="T6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 h="30">
                  <a:moveTo>
                    <a:pt x="41" y="30"/>
                  </a:moveTo>
                  <a:lnTo>
                    <a:pt x="0" y="30"/>
                  </a:lnTo>
                  <a:lnTo>
                    <a:pt x="0" y="23"/>
                  </a:lnTo>
                  <a:lnTo>
                    <a:pt x="6" y="23"/>
                  </a:lnTo>
                  <a:lnTo>
                    <a:pt x="3" y="21"/>
                  </a:lnTo>
                  <a:lnTo>
                    <a:pt x="0" y="17"/>
                  </a:lnTo>
                  <a:lnTo>
                    <a:pt x="0" y="12"/>
                  </a:lnTo>
                  <a:lnTo>
                    <a:pt x="0" y="10"/>
                  </a:lnTo>
                  <a:lnTo>
                    <a:pt x="2" y="5"/>
                  </a:lnTo>
                  <a:lnTo>
                    <a:pt x="3" y="4"/>
                  </a:lnTo>
                  <a:lnTo>
                    <a:pt x="5" y="1"/>
                  </a:lnTo>
                  <a:lnTo>
                    <a:pt x="7" y="1"/>
                  </a:lnTo>
                  <a:lnTo>
                    <a:pt x="10" y="0"/>
                  </a:lnTo>
                  <a:lnTo>
                    <a:pt x="13" y="0"/>
                  </a:lnTo>
                  <a:lnTo>
                    <a:pt x="16" y="0"/>
                  </a:lnTo>
                  <a:lnTo>
                    <a:pt x="41" y="0"/>
                  </a:lnTo>
                  <a:lnTo>
                    <a:pt x="41" y="7"/>
                  </a:lnTo>
                  <a:lnTo>
                    <a:pt x="17" y="7"/>
                  </a:lnTo>
                  <a:lnTo>
                    <a:pt x="13" y="7"/>
                  </a:lnTo>
                  <a:lnTo>
                    <a:pt x="10" y="8"/>
                  </a:lnTo>
                  <a:lnTo>
                    <a:pt x="9" y="8"/>
                  </a:lnTo>
                  <a:lnTo>
                    <a:pt x="7" y="10"/>
                  </a:lnTo>
                  <a:lnTo>
                    <a:pt x="6" y="12"/>
                  </a:lnTo>
                  <a:lnTo>
                    <a:pt x="6" y="14"/>
                  </a:lnTo>
                  <a:lnTo>
                    <a:pt x="7" y="18"/>
                  </a:lnTo>
                  <a:lnTo>
                    <a:pt x="9" y="21"/>
                  </a:lnTo>
                  <a:lnTo>
                    <a:pt x="12" y="22"/>
                  </a:lnTo>
                  <a:lnTo>
                    <a:pt x="14" y="23"/>
                  </a:lnTo>
                  <a:lnTo>
                    <a:pt x="20" y="23"/>
                  </a:lnTo>
                  <a:lnTo>
                    <a:pt x="41" y="23"/>
                  </a:lnTo>
                  <a:lnTo>
                    <a:pt x="41" y="30"/>
                  </a:lnTo>
                  <a:close/>
                </a:path>
              </a:pathLst>
            </a:custGeom>
            <a:solidFill>
              <a:srgbClr val="000000"/>
            </a:solidFill>
            <a:ln w="0">
              <a:solidFill>
                <a:srgbClr val="000000"/>
              </a:solidFill>
              <a:prstDash val="solid"/>
              <a:round/>
              <a:headEnd/>
              <a:tailEnd/>
            </a:ln>
          </p:spPr>
          <p:txBody>
            <a:bodyPr/>
            <a:lstStyle/>
            <a:p>
              <a:endParaRPr lang="en-US"/>
            </a:p>
          </p:txBody>
        </p:sp>
        <p:sp>
          <p:nvSpPr>
            <p:cNvPr id="386647" name="Freeform 599"/>
            <p:cNvSpPr>
              <a:spLocks noEditPoints="1"/>
            </p:cNvSpPr>
            <p:nvPr/>
          </p:nvSpPr>
          <p:spPr bwMode="auto">
            <a:xfrm>
              <a:off x="275" y="1800"/>
              <a:ext cx="42" cy="36"/>
            </a:xfrm>
            <a:custGeom>
              <a:avLst/>
              <a:gdLst>
                <a:gd name="T0" fmla="*/ 39 w 42"/>
                <a:gd name="T1" fmla="*/ 14 h 36"/>
                <a:gd name="T2" fmla="*/ 42 w 42"/>
                <a:gd name="T3" fmla="*/ 21 h 36"/>
                <a:gd name="T4" fmla="*/ 42 w 42"/>
                <a:gd name="T5" fmla="*/ 28 h 36"/>
                <a:gd name="T6" fmla="*/ 39 w 42"/>
                <a:gd name="T7" fmla="*/ 33 h 36"/>
                <a:gd name="T8" fmla="*/ 31 w 42"/>
                <a:gd name="T9" fmla="*/ 36 h 36"/>
                <a:gd name="T10" fmla="*/ 25 w 42"/>
                <a:gd name="T11" fmla="*/ 35 h 36"/>
                <a:gd name="T12" fmla="*/ 21 w 42"/>
                <a:gd name="T13" fmla="*/ 32 h 36"/>
                <a:gd name="T14" fmla="*/ 18 w 42"/>
                <a:gd name="T15" fmla="*/ 28 h 36"/>
                <a:gd name="T16" fmla="*/ 17 w 42"/>
                <a:gd name="T17" fmla="*/ 22 h 36"/>
                <a:gd name="T18" fmla="*/ 16 w 42"/>
                <a:gd name="T19" fmla="*/ 11 h 36"/>
                <a:gd name="T20" fmla="*/ 14 w 42"/>
                <a:gd name="T21" fmla="*/ 11 h 36"/>
                <a:gd name="T22" fmla="*/ 9 w 42"/>
                <a:gd name="T23" fmla="*/ 13 h 36"/>
                <a:gd name="T24" fmla="*/ 6 w 42"/>
                <a:gd name="T25" fmla="*/ 20 h 36"/>
                <a:gd name="T26" fmla="*/ 7 w 42"/>
                <a:gd name="T27" fmla="*/ 25 h 36"/>
                <a:gd name="T28" fmla="*/ 13 w 42"/>
                <a:gd name="T29" fmla="*/ 28 h 36"/>
                <a:gd name="T30" fmla="*/ 9 w 42"/>
                <a:gd name="T31" fmla="*/ 35 h 36"/>
                <a:gd name="T32" fmla="*/ 3 w 42"/>
                <a:gd name="T33" fmla="*/ 31 h 36"/>
                <a:gd name="T34" fmla="*/ 0 w 42"/>
                <a:gd name="T35" fmla="*/ 22 h 36"/>
                <a:gd name="T36" fmla="*/ 0 w 42"/>
                <a:gd name="T37" fmla="*/ 14 h 36"/>
                <a:gd name="T38" fmla="*/ 2 w 42"/>
                <a:gd name="T39" fmla="*/ 7 h 36"/>
                <a:gd name="T40" fmla="*/ 6 w 42"/>
                <a:gd name="T41" fmla="*/ 4 h 36"/>
                <a:gd name="T42" fmla="*/ 12 w 42"/>
                <a:gd name="T43" fmla="*/ 3 h 36"/>
                <a:gd name="T44" fmla="*/ 24 w 42"/>
                <a:gd name="T45" fmla="*/ 3 h 36"/>
                <a:gd name="T46" fmla="*/ 32 w 42"/>
                <a:gd name="T47" fmla="*/ 3 h 36"/>
                <a:gd name="T48" fmla="*/ 38 w 42"/>
                <a:gd name="T49" fmla="*/ 1 h 36"/>
                <a:gd name="T50" fmla="*/ 41 w 42"/>
                <a:gd name="T51" fmla="*/ 7 h 36"/>
                <a:gd name="T52" fmla="*/ 36 w 42"/>
                <a:gd name="T53" fmla="*/ 10 h 36"/>
                <a:gd name="T54" fmla="*/ 23 w 42"/>
                <a:gd name="T55" fmla="*/ 15 h 36"/>
                <a:gd name="T56" fmla="*/ 24 w 42"/>
                <a:gd name="T57" fmla="*/ 24 h 36"/>
                <a:gd name="T58" fmla="*/ 25 w 42"/>
                <a:gd name="T59" fmla="*/ 28 h 36"/>
                <a:gd name="T60" fmla="*/ 28 w 42"/>
                <a:gd name="T61" fmla="*/ 29 h 36"/>
                <a:gd name="T62" fmla="*/ 32 w 42"/>
                <a:gd name="T63" fmla="*/ 29 h 36"/>
                <a:gd name="T64" fmla="*/ 35 w 42"/>
                <a:gd name="T65" fmla="*/ 25 h 36"/>
                <a:gd name="T66" fmla="*/ 35 w 42"/>
                <a:gd name="T67" fmla="*/ 18 h 36"/>
                <a:gd name="T68" fmla="*/ 32 w 42"/>
                <a:gd name="T69" fmla="*/ 14 h 36"/>
                <a:gd name="T70" fmla="*/ 27 w 42"/>
                <a:gd name="T71" fmla="*/ 11 h 36"/>
                <a:gd name="T72" fmla="*/ 21 w 42"/>
                <a:gd name="T73"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36">
                  <a:moveTo>
                    <a:pt x="36" y="10"/>
                  </a:moveTo>
                  <a:lnTo>
                    <a:pt x="39" y="14"/>
                  </a:lnTo>
                  <a:lnTo>
                    <a:pt x="41" y="17"/>
                  </a:lnTo>
                  <a:lnTo>
                    <a:pt x="42" y="21"/>
                  </a:lnTo>
                  <a:lnTo>
                    <a:pt x="42" y="24"/>
                  </a:lnTo>
                  <a:lnTo>
                    <a:pt x="42" y="28"/>
                  </a:lnTo>
                  <a:lnTo>
                    <a:pt x="41" y="31"/>
                  </a:lnTo>
                  <a:lnTo>
                    <a:pt x="39" y="33"/>
                  </a:lnTo>
                  <a:lnTo>
                    <a:pt x="35" y="36"/>
                  </a:lnTo>
                  <a:lnTo>
                    <a:pt x="31" y="36"/>
                  </a:lnTo>
                  <a:lnTo>
                    <a:pt x="27" y="36"/>
                  </a:lnTo>
                  <a:lnTo>
                    <a:pt x="25" y="35"/>
                  </a:lnTo>
                  <a:lnTo>
                    <a:pt x="23" y="33"/>
                  </a:lnTo>
                  <a:lnTo>
                    <a:pt x="21" y="32"/>
                  </a:lnTo>
                  <a:lnTo>
                    <a:pt x="20" y="31"/>
                  </a:lnTo>
                  <a:lnTo>
                    <a:pt x="18" y="28"/>
                  </a:lnTo>
                  <a:lnTo>
                    <a:pt x="18" y="25"/>
                  </a:lnTo>
                  <a:lnTo>
                    <a:pt x="17" y="22"/>
                  </a:lnTo>
                  <a:lnTo>
                    <a:pt x="17" y="15"/>
                  </a:lnTo>
                  <a:lnTo>
                    <a:pt x="16" y="11"/>
                  </a:lnTo>
                  <a:lnTo>
                    <a:pt x="14" y="11"/>
                  </a:lnTo>
                  <a:lnTo>
                    <a:pt x="14" y="11"/>
                  </a:lnTo>
                  <a:lnTo>
                    <a:pt x="10" y="11"/>
                  </a:lnTo>
                  <a:lnTo>
                    <a:pt x="9" y="13"/>
                  </a:lnTo>
                  <a:lnTo>
                    <a:pt x="7" y="15"/>
                  </a:lnTo>
                  <a:lnTo>
                    <a:pt x="6" y="20"/>
                  </a:lnTo>
                  <a:lnTo>
                    <a:pt x="7" y="22"/>
                  </a:lnTo>
                  <a:lnTo>
                    <a:pt x="7" y="25"/>
                  </a:lnTo>
                  <a:lnTo>
                    <a:pt x="10" y="28"/>
                  </a:lnTo>
                  <a:lnTo>
                    <a:pt x="13" y="28"/>
                  </a:lnTo>
                  <a:lnTo>
                    <a:pt x="12" y="36"/>
                  </a:lnTo>
                  <a:lnTo>
                    <a:pt x="9" y="35"/>
                  </a:lnTo>
                  <a:lnTo>
                    <a:pt x="5" y="33"/>
                  </a:lnTo>
                  <a:lnTo>
                    <a:pt x="3" y="31"/>
                  </a:lnTo>
                  <a:lnTo>
                    <a:pt x="2" y="26"/>
                  </a:lnTo>
                  <a:lnTo>
                    <a:pt x="0" y="22"/>
                  </a:lnTo>
                  <a:lnTo>
                    <a:pt x="0" y="18"/>
                  </a:lnTo>
                  <a:lnTo>
                    <a:pt x="0" y="14"/>
                  </a:lnTo>
                  <a:lnTo>
                    <a:pt x="0" y="10"/>
                  </a:lnTo>
                  <a:lnTo>
                    <a:pt x="2" y="7"/>
                  </a:lnTo>
                  <a:lnTo>
                    <a:pt x="5" y="6"/>
                  </a:lnTo>
                  <a:lnTo>
                    <a:pt x="6" y="4"/>
                  </a:lnTo>
                  <a:lnTo>
                    <a:pt x="9" y="3"/>
                  </a:lnTo>
                  <a:lnTo>
                    <a:pt x="12" y="3"/>
                  </a:lnTo>
                  <a:lnTo>
                    <a:pt x="14" y="3"/>
                  </a:lnTo>
                  <a:lnTo>
                    <a:pt x="24" y="3"/>
                  </a:lnTo>
                  <a:lnTo>
                    <a:pt x="30" y="3"/>
                  </a:lnTo>
                  <a:lnTo>
                    <a:pt x="32" y="3"/>
                  </a:lnTo>
                  <a:lnTo>
                    <a:pt x="35" y="1"/>
                  </a:lnTo>
                  <a:lnTo>
                    <a:pt x="38" y="1"/>
                  </a:lnTo>
                  <a:lnTo>
                    <a:pt x="41" y="0"/>
                  </a:lnTo>
                  <a:lnTo>
                    <a:pt x="41" y="7"/>
                  </a:lnTo>
                  <a:lnTo>
                    <a:pt x="39" y="8"/>
                  </a:lnTo>
                  <a:lnTo>
                    <a:pt x="36" y="10"/>
                  </a:lnTo>
                  <a:close/>
                  <a:moveTo>
                    <a:pt x="21" y="11"/>
                  </a:moveTo>
                  <a:lnTo>
                    <a:pt x="23" y="15"/>
                  </a:lnTo>
                  <a:lnTo>
                    <a:pt x="24" y="21"/>
                  </a:lnTo>
                  <a:lnTo>
                    <a:pt x="24" y="24"/>
                  </a:lnTo>
                  <a:lnTo>
                    <a:pt x="25" y="26"/>
                  </a:lnTo>
                  <a:lnTo>
                    <a:pt x="25" y="28"/>
                  </a:lnTo>
                  <a:lnTo>
                    <a:pt x="27" y="28"/>
                  </a:lnTo>
                  <a:lnTo>
                    <a:pt x="28" y="29"/>
                  </a:lnTo>
                  <a:lnTo>
                    <a:pt x="30" y="29"/>
                  </a:lnTo>
                  <a:lnTo>
                    <a:pt x="32" y="29"/>
                  </a:lnTo>
                  <a:lnTo>
                    <a:pt x="34" y="28"/>
                  </a:lnTo>
                  <a:lnTo>
                    <a:pt x="35" y="25"/>
                  </a:lnTo>
                  <a:lnTo>
                    <a:pt x="35" y="22"/>
                  </a:lnTo>
                  <a:lnTo>
                    <a:pt x="35" y="18"/>
                  </a:lnTo>
                  <a:lnTo>
                    <a:pt x="34" y="15"/>
                  </a:lnTo>
                  <a:lnTo>
                    <a:pt x="32" y="14"/>
                  </a:lnTo>
                  <a:lnTo>
                    <a:pt x="30" y="11"/>
                  </a:lnTo>
                  <a:lnTo>
                    <a:pt x="27" y="11"/>
                  </a:lnTo>
                  <a:lnTo>
                    <a:pt x="24" y="11"/>
                  </a:lnTo>
                  <a:lnTo>
                    <a:pt x="21" y="11"/>
                  </a:lnTo>
                  <a:close/>
                </a:path>
              </a:pathLst>
            </a:custGeom>
            <a:solidFill>
              <a:srgbClr val="000000"/>
            </a:solidFill>
            <a:ln w="0">
              <a:solidFill>
                <a:srgbClr val="000000"/>
              </a:solidFill>
              <a:prstDash val="solid"/>
              <a:round/>
              <a:headEnd/>
              <a:tailEnd/>
            </a:ln>
          </p:spPr>
          <p:txBody>
            <a:bodyPr/>
            <a:lstStyle/>
            <a:p>
              <a:endParaRPr lang="en-US"/>
            </a:p>
          </p:txBody>
        </p:sp>
        <p:sp>
          <p:nvSpPr>
            <p:cNvPr id="386648" name="Rectangle 600"/>
            <p:cNvSpPr>
              <a:spLocks noChangeArrowheads="1"/>
            </p:cNvSpPr>
            <p:nvPr/>
          </p:nvSpPr>
          <p:spPr bwMode="auto">
            <a:xfrm>
              <a:off x="260" y="1783"/>
              <a:ext cx="56" cy="9"/>
            </a:xfrm>
            <a:prstGeom prst="rect">
              <a:avLst/>
            </a:prstGeom>
            <a:solidFill>
              <a:srgbClr val="000000"/>
            </a:solidFill>
            <a:ln w="0">
              <a:solidFill>
                <a:srgbClr val="000000"/>
              </a:solidFill>
              <a:miter lim="800000"/>
              <a:headEnd/>
              <a:tailEnd/>
            </a:ln>
          </p:spPr>
          <p:txBody>
            <a:bodyPr/>
            <a:lstStyle/>
            <a:p>
              <a:endParaRPr lang="en-US"/>
            </a:p>
          </p:txBody>
        </p:sp>
        <p:sp>
          <p:nvSpPr>
            <p:cNvPr id="386649" name="Freeform 601"/>
            <p:cNvSpPr>
              <a:spLocks/>
            </p:cNvSpPr>
            <p:nvPr/>
          </p:nvSpPr>
          <p:spPr bwMode="auto">
            <a:xfrm>
              <a:off x="260" y="1758"/>
              <a:ext cx="71" cy="20"/>
            </a:xfrm>
            <a:custGeom>
              <a:avLst/>
              <a:gdLst>
                <a:gd name="T0" fmla="*/ 71 w 71"/>
                <a:gd name="T1" fmla="*/ 14 h 20"/>
                <a:gd name="T2" fmla="*/ 71 w 71"/>
                <a:gd name="T3" fmla="*/ 20 h 20"/>
                <a:gd name="T4" fmla="*/ 54 w 71"/>
                <a:gd name="T5" fmla="*/ 12 h 20"/>
                <a:gd name="T6" fmla="*/ 36 w 71"/>
                <a:gd name="T7" fmla="*/ 9 h 20"/>
                <a:gd name="T8" fmla="*/ 29 w 71"/>
                <a:gd name="T9" fmla="*/ 9 h 20"/>
                <a:gd name="T10" fmla="*/ 22 w 71"/>
                <a:gd name="T11" fmla="*/ 10 h 20"/>
                <a:gd name="T12" fmla="*/ 17 w 71"/>
                <a:gd name="T13" fmla="*/ 12 h 20"/>
                <a:gd name="T14" fmla="*/ 11 w 71"/>
                <a:gd name="T15" fmla="*/ 13 h 20"/>
                <a:gd name="T16" fmla="*/ 8 w 71"/>
                <a:gd name="T17" fmla="*/ 14 h 20"/>
                <a:gd name="T18" fmla="*/ 4 w 71"/>
                <a:gd name="T19" fmla="*/ 17 h 20"/>
                <a:gd name="T20" fmla="*/ 0 w 71"/>
                <a:gd name="T21" fmla="*/ 20 h 20"/>
                <a:gd name="T22" fmla="*/ 0 w 71"/>
                <a:gd name="T23" fmla="*/ 14 h 20"/>
                <a:gd name="T24" fmla="*/ 10 w 71"/>
                <a:gd name="T25" fmla="*/ 9 h 20"/>
                <a:gd name="T26" fmla="*/ 20 w 71"/>
                <a:gd name="T27" fmla="*/ 3 h 20"/>
                <a:gd name="T28" fmla="*/ 28 w 71"/>
                <a:gd name="T29" fmla="*/ 2 h 20"/>
                <a:gd name="T30" fmla="*/ 36 w 71"/>
                <a:gd name="T31" fmla="*/ 0 h 20"/>
                <a:gd name="T32" fmla="*/ 46 w 71"/>
                <a:gd name="T33" fmla="*/ 2 h 20"/>
                <a:gd name="T34" fmla="*/ 56 w 71"/>
                <a:gd name="T35" fmla="*/ 5 h 20"/>
                <a:gd name="T36" fmla="*/ 64 w 71"/>
                <a:gd name="T37" fmla="*/ 9 h 20"/>
                <a:gd name="T38" fmla="*/ 71 w 71"/>
                <a:gd name="T39"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20">
                  <a:moveTo>
                    <a:pt x="71" y="14"/>
                  </a:moveTo>
                  <a:lnTo>
                    <a:pt x="71" y="20"/>
                  </a:lnTo>
                  <a:lnTo>
                    <a:pt x="54" y="12"/>
                  </a:lnTo>
                  <a:lnTo>
                    <a:pt x="36" y="9"/>
                  </a:lnTo>
                  <a:lnTo>
                    <a:pt x="29" y="9"/>
                  </a:lnTo>
                  <a:lnTo>
                    <a:pt x="22" y="10"/>
                  </a:lnTo>
                  <a:lnTo>
                    <a:pt x="17" y="12"/>
                  </a:lnTo>
                  <a:lnTo>
                    <a:pt x="11" y="13"/>
                  </a:lnTo>
                  <a:lnTo>
                    <a:pt x="8" y="14"/>
                  </a:lnTo>
                  <a:lnTo>
                    <a:pt x="4" y="17"/>
                  </a:lnTo>
                  <a:lnTo>
                    <a:pt x="0" y="20"/>
                  </a:lnTo>
                  <a:lnTo>
                    <a:pt x="0" y="14"/>
                  </a:lnTo>
                  <a:lnTo>
                    <a:pt x="10" y="9"/>
                  </a:lnTo>
                  <a:lnTo>
                    <a:pt x="20" y="3"/>
                  </a:lnTo>
                  <a:lnTo>
                    <a:pt x="28" y="2"/>
                  </a:lnTo>
                  <a:lnTo>
                    <a:pt x="36" y="0"/>
                  </a:lnTo>
                  <a:lnTo>
                    <a:pt x="46" y="2"/>
                  </a:lnTo>
                  <a:lnTo>
                    <a:pt x="56" y="5"/>
                  </a:lnTo>
                  <a:lnTo>
                    <a:pt x="64" y="9"/>
                  </a:lnTo>
                  <a:lnTo>
                    <a:pt x="71" y="14"/>
                  </a:lnTo>
                  <a:close/>
                </a:path>
              </a:pathLst>
            </a:custGeom>
            <a:solidFill>
              <a:srgbClr val="000000"/>
            </a:solidFill>
            <a:ln w="0">
              <a:solidFill>
                <a:srgbClr val="000000"/>
              </a:solidFill>
              <a:prstDash val="solid"/>
              <a:round/>
              <a:headEnd/>
              <a:tailEnd/>
            </a:ln>
          </p:spPr>
          <p:txBody>
            <a:bodyPr/>
            <a:lstStyle/>
            <a:p>
              <a:endParaRPr lang="en-US"/>
            </a:p>
          </p:txBody>
        </p:sp>
        <p:sp>
          <p:nvSpPr>
            <p:cNvPr id="386650" name="Freeform 602"/>
            <p:cNvSpPr>
              <a:spLocks noEditPoints="1"/>
            </p:cNvSpPr>
            <p:nvPr/>
          </p:nvSpPr>
          <p:spPr bwMode="auto">
            <a:xfrm>
              <a:off x="955" y="1514"/>
              <a:ext cx="23" cy="21"/>
            </a:xfrm>
            <a:custGeom>
              <a:avLst/>
              <a:gdLst>
                <a:gd name="T0" fmla="*/ 2 w 23"/>
                <a:gd name="T1" fmla="*/ 21 h 21"/>
                <a:gd name="T2" fmla="*/ 0 w 23"/>
                <a:gd name="T3" fmla="*/ 10 h 21"/>
                <a:gd name="T4" fmla="*/ 0 w 23"/>
                <a:gd name="T5" fmla="*/ 0 h 21"/>
                <a:gd name="T6" fmla="*/ 7 w 23"/>
                <a:gd name="T7" fmla="*/ 0 h 21"/>
                <a:gd name="T8" fmla="*/ 7 w 23"/>
                <a:gd name="T9" fmla="*/ 10 h 21"/>
                <a:gd name="T10" fmla="*/ 6 w 23"/>
                <a:gd name="T11" fmla="*/ 21 h 21"/>
                <a:gd name="T12" fmla="*/ 2 w 23"/>
                <a:gd name="T13" fmla="*/ 21 h 21"/>
                <a:gd name="T14" fmla="*/ 16 w 23"/>
                <a:gd name="T15" fmla="*/ 21 h 21"/>
                <a:gd name="T16" fmla="*/ 14 w 23"/>
                <a:gd name="T17" fmla="*/ 10 h 21"/>
                <a:gd name="T18" fmla="*/ 14 w 23"/>
                <a:gd name="T19" fmla="*/ 0 h 21"/>
                <a:gd name="T20" fmla="*/ 23 w 23"/>
                <a:gd name="T21" fmla="*/ 0 h 21"/>
                <a:gd name="T22" fmla="*/ 23 w 23"/>
                <a:gd name="T23" fmla="*/ 10 h 21"/>
                <a:gd name="T24" fmla="*/ 20 w 23"/>
                <a:gd name="T25" fmla="*/ 21 h 21"/>
                <a:gd name="T26" fmla="*/ 16 w 23"/>
                <a:gd name="T2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1">
                  <a:moveTo>
                    <a:pt x="2" y="21"/>
                  </a:moveTo>
                  <a:lnTo>
                    <a:pt x="0" y="10"/>
                  </a:lnTo>
                  <a:lnTo>
                    <a:pt x="0" y="0"/>
                  </a:lnTo>
                  <a:lnTo>
                    <a:pt x="7" y="0"/>
                  </a:lnTo>
                  <a:lnTo>
                    <a:pt x="7" y="10"/>
                  </a:lnTo>
                  <a:lnTo>
                    <a:pt x="6" y="21"/>
                  </a:lnTo>
                  <a:lnTo>
                    <a:pt x="2" y="21"/>
                  </a:lnTo>
                  <a:close/>
                  <a:moveTo>
                    <a:pt x="16" y="21"/>
                  </a:moveTo>
                  <a:lnTo>
                    <a:pt x="14" y="10"/>
                  </a:lnTo>
                  <a:lnTo>
                    <a:pt x="14" y="0"/>
                  </a:lnTo>
                  <a:lnTo>
                    <a:pt x="23" y="0"/>
                  </a:lnTo>
                  <a:lnTo>
                    <a:pt x="23" y="10"/>
                  </a:lnTo>
                  <a:lnTo>
                    <a:pt x="20" y="21"/>
                  </a:lnTo>
                  <a:lnTo>
                    <a:pt x="16" y="21"/>
                  </a:lnTo>
                  <a:close/>
                </a:path>
              </a:pathLst>
            </a:custGeom>
            <a:solidFill>
              <a:srgbClr val="000000"/>
            </a:solidFill>
            <a:ln w="0">
              <a:solidFill>
                <a:srgbClr val="000000"/>
              </a:solidFill>
              <a:prstDash val="solid"/>
              <a:round/>
              <a:headEnd/>
              <a:tailEnd/>
            </a:ln>
          </p:spPr>
          <p:txBody>
            <a:bodyPr/>
            <a:lstStyle/>
            <a:p>
              <a:endParaRPr lang="en-US"/>
            </a:p>
          </p:txBody>
        </p:sp>
        <p:sp>
          <p:nvSpPr>
            <p:cNvPr id="386651" name="Freeform 603"/>
            <p:cNvSpPr>
              <a:spLocks noEditPoints="1"/>
            </p:cNvSpPr>
            <p:nvPr/>
          </p:nvSpPr>
          <p:spPr bwMode="auto">
            <a:xfrm>
              <a:off x="983" y="1514"/>
              <a:ext cx="38" cy="60"/>
            </a:xfrm>
            <a:custGeom>
              <a:avLst/>
              <a:gdLst>
                <a:gd name="T0" fmla="*/ 29 w 38"/>
                <a:gd name="T1" fmla="*/ 60 h 60"/>
                <a:gd name="T2" fmla="*/ 29 w 38"/>
                <a:gd name="T3" fmla="*/ 53 h 60"/>
                <a:gd name="T4" fmla="*/ 26 w 38"/>
                <a:gd name="T5" fmla="*/ 57 h 60"/>
                <a:gd name="T6" fmla="*/ 22 w 38"/>
                <a:gd name="T7" fmla="*/ 60 h 60"/>
                <a:gd name="T8" fmla="*/ 18 w 38"/>
                <a:gd name="T9" fmla="*/ 60 h 60"/>
                <a:gd name="T10" fmla="*/ 14 w 38"/>
                <a:gd name="T11" fmla="*/ 60 h 60"/>
                <a:gd name="T12" fmla="*/ 8 w 38"/>
                <a:gd name="T13" fmla="*/ 57 h 60"/>
                <a:gd name="T14" fmla="*/ 6 w 38"/>
                <a:gd name="T15" fmla="*/ 54 h 60"/>
                <a:gd name="T16" fmla="*/ 3 w 38"/>
                <a:gd name="T17" fmla="*/ 50 h 60"/>
                <a:gd name="T18" fmla="*/ 2 w 38"/>
                <a:gd name="T19" fmla="*/ 45 h 60"/>
                <a:gd name="T20" fmla="*/ 0 w 38"/>
                <a:gd name="T21" fmla="*/ 38 h 60"/>
                <a:gd name="T22" fmla="*/ 2 w 38"/>
                <a:gd name="T23" fmla="*/ 32 h 60"/>
                <a:gd name="T24" fmla="*/ 3 w 38"/>
                <a:gd name="T25" fmla="*/ 27 h 60"/>
                <a:gd name="T26" fmla="*/ 6 w 38"/>
                <a:gd name="T27" fmla="*/ 21 h 60"/>
                <a:gd name="T28" fmla="*/ 8 w 38"/>
                <a:gd name="T29" fmla="*/ 18 h 60"/>
                <a:gd name="T30" fmla="*/ 13 w 38"/>
                <a:gd name="T31" fmla="*/ 15 h 60"/>
                <a:gd name="T32" fmla="*/ 18 w 38"/>
                <a:gd name="T33" fmla="*/ 15 h 60"/>
                <a:gd name="T34" fmla="*/ 22 w 38"/>
                <a:gd name="T35" fmla="*/ 15 h 60"/>
                <a:gd name="T36" fmla="*/ 25 w 38"/>
                <a:gd name="T37" fmla="*/ 17 h 60"/>
                <a:gd name="T38" fmla="*/ 28 w 38"/>
                <a:gd name="T39" fmla="*/ 20 h 60"/>
                <a:gd name="T40" fmla="*/ 29 w 38"/>
                <a:gd name="T41" fmla="*/ 22 h 60"/>
                <a:gd name="T42" fmla="*/ 29 w 38"/>
                <a:gd name="T43" fmla="*/ 0 h 60"/>
                <a:gd name="T44" fmla="*/ 38 w 38"/>
                <a:gd name="T45" fmla="*/ 0 h 60"/>
                <a:gd name="T46" fmla="*/ 38 w 38"/>
                <a:gd name="T47" fmla="*/ 60 h 60"/>
                <a:gd name="T48" fmla="*/ 29 w 38"/>
                <a:gd name="T49" fmla="*/ 60 h 60"/>
                <a:gd name="T50" fmla="*/ 8 w 38"/>
                <a:gd name="T51" fmla="*/ 38 h 60"/>
                <a:gd name="T52" fmla="*/ 8 w 38"/>
                <a:gd name="T53" fmla="*/ 43 h 60"/>
                <a:gd name="T54" fmla="*/ 10 w 38"/>
                <a:gd name="T55" fmla="*/ 46 h 60"/>
                <a:gd name="T56" fmla="*/ 11 w 38"/>
                <a:gd name="T57" fmla="*/ 49 h 60"/>
                <a:gd name="T58" fmla="*/ 15 w 38"/>
                <a:gd name="T59" fmla="*/ 53 h 60"/>
                <a:gd name="T60" fmla="*/ 20 w 38"/>
                <a:gd name="T61" fmla="*/ 53 h 60"/>
                <a:gd name="T62" fmla="*/ 24 w 38"/>
                <a:gd name="T63" fmla="*/ 53 h 60"/>
                <a:gd name="T64" fmla="*/ 26 w 38"/>
                <a:gd name="T65" fmla="*/ 50 h 60"/>
                <a:gd name="T66" fmla="*/ 28 w 38"/>
                <a:gd name="T67" fmla="*/ 47 h 60"/>
                <a:gd name="T68" fmla="*/ 29 w 38"/>
                <a:gd name="T69" fmla="*/ 43 h 60"/>
                <a:gd name="T70" fmla="*/ 29 w 38"/>
                <a:gd name="T71" fmla="*/ 38 h 60"/>
                <a:gd name="T72" fmla="*/ 29 w 38"/>
                <a:gd name="T73" fmla="*/ 33 h 60"/>
                <a:gd name="T74" fmla="*/ 28 w 38"/>
                <a:gd name="T75" fmla="*/ 29 h 60"/>
                <a:gd name="T76" fmla="*/ 26 w 38"/>
                <a:gd name="T77" fmla="*/ 27 h 60"/>
                <a:gd name="T78" fmla="*/ 24 w 38"/>
                <a:gd name="T79" fmla="*/ 22 h 60"/>
                <a:gd name="T80" fmla="*/ 18 w 38"/>
                <a:gd name="T81" fmla="*/ 22 h 60"/>
                <a:gd name="T82" fmla="*/ 14 w 38"/>
                <a:gd name="T83" fmla="*/ 22 h 60"/>
                <a:gd name="T84" fmla="*/ 11 w 38"/>
                <a:gd name="T85" fmla="*/ 27 h 60"/>
                <a:gd name="T86" fmla="*/ 10 w 38"/>
                <a:gd name="T87" fmla="*/ 29 h 60"/>
                <a:gd name="T88" fmla="*/ 8 w 38"/>
                <a:gd name="T89" fmla="*/ 33 h 60"/>
                <a:gd name="T90" fmla="*/ 8 w 38"/>
                <a:gd name="T91" fmla="*/ 3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 h="60">
                  <a:moveTo>
                    <a:pt x="29" y="60"/>
                  </a:moveTo>
                  <a:lnTo>
                    <a:pt x="29" y="53"/>
                  </a:lnTo>
                  <a:lnTo>
                    <a:pt x="26" y="57"/>
                  </a:lnTo>
                  <a:lnTo>
                    <a:pt x="22" y="60"/>
                  </a:lnTo>
                  <a:lnTo>
                    <a:pt x="18" y="60"/>
                  </a:lnTo>
                  <a:lnTo>
                    <a:pt x="14" y="60"/>
                  </a:lnTo>
                  <a:lnTo>
                    <a:pt x="8" y="57"/>
                  </a:lnTo>
                  <a:lnTo>
                    <a:pt x="6" y="54"/>
                  </a:lnTo>
                  <a:lnTo>
                    <a:pt x="3" y="50"/>
                  </a:lnTo>
                  <a:lnTo>
                    <a:pt x="2" y="45"/>
                  </a:lnTo>
                  <a:lnTo>
                    <a:pt x="0" y="38"/>
                  </a:lnTo>
                  <a:lnTo>
                    <a:pt x="2" y="32"/>
                  </a:lnTo>
                  <a:lnTo>
                    <a:pt x="3" y="27"/>
                  </a:lnTo>
                  <a:lnTo>
                    <a:pt x="6" y="21"/>
                  </a:lnTo>
                  <a:lnTo>
                    <a:pt x="8" y="18"/>
                  </a:lnTo>
                  <a:lnTo>
                    <a:pt x="13" y="15"/>
                  </a:lnTo>
                  <a:lnTo>
                    <a:pt x="18" y="15"/>
                  </a:lnTo>
                  <a:lnTo>
                    <a:pt x="22" y="15"/>
                  </a:lnTo>
                  <a:lnTo>
                    <a:pt x="25" y="17"/>
                  </a:lnTo>
                  <a:lnTo>
                    <a:pt x="28" y="20"/>
                  </a:lnTo>
                  <a:lnTo>
                    <a:pt x="29" y="22"/>
                  </a:lnTo>
                  <a:lnTo>
                    <a:pt x="29" y="0"/>
                  </a:lnTo>
                  <a:lnTo>
                    <a:pt x="38" y="0"/>
                  </a:lnTo>
                  <a:lnTo>
                    <a:pt x="38" y="60"/>
                  </a:lnTo>
                  <a:lnTo>
                    <a:pt x="29" y="60"/>
                  </a:lnTo>
                  <a:close/>
                  <a:moveTo>
                    <a:pt x="8" y="38"/>
                  </a:moveTo>
                  <a:lnTo>
                    <a:pt x="8" y="43"/>
                  </a:lnTo>
                  <a:lnTo>
                    <a:pt x="10" y="46"/>
                  </a:lnTo>
                  <a:lnTo>
                    <a:pt x="11" y="49"/>
                  </a:lnTo>
                  <a:lnTo>
                    <a:pt x="15" y="53"/>
                  </a:lnTo>
                  <a:lnTo>
                    <a:pt x="20" y="53"/>
                  </a:lnTo>
                  <a:lnTo>
                    <a:pt x="24" y="53"/>
                  </a:lnTo>
                  <a:lnTo>
                    <a:pt x="26" y="50"/>
                  </a:lnTo>
                  <a:lnTo>
                    <a:pt x="28" y="47"/>
                  </a:lnTo>
                  <a:lnTo>
                    <a:pt x="29" y="43"/>
                  </a:lnTo>
                  <a:lnTo>
                    <a:pt x="29" y="38"/>
                  </a:lnTo>
                  <a:lnTo>
                    <a:pt x="29" y="33"/>
                  </a:lnTo>
                  <a:lnTo>
                    <a:pt x="28" y="29"/>
                  </a:lnTo>
                  <a:lnTo>
                    <a:pt x="26" y="27"/>
                  </a:lnTo>
                  <a:lnTo>
                    <a:pt x="24" y="22"/>
                  </a:lnTo>
                  <a:lnTo>
                    <a:pt x="18" y="22"/>
                  </a:lnTo>
                  <a:lnTo>
                    <a:pt x="14" y="22"/>
                  </a:lnTo>
                  <a:lnTo>
                    <a:pt x="11" y="27"/>
                  </a:lnTo>
                  <a:lnTo>
                    <a:pt x="10" y="29"/>
                  </a:lnTo>
                  <a:lnTo>
                    <a:pt x="8" y="33"/>
                  </a:lnTo>
                  <a:lnTo>
                    <a:pt x="8" y="38"/>
                  </a:lnTo>
                  <a:close/>
                </a:path>
              </a:pathLst>
            </a:custGeom>
            <a:solidFill>
              <a:srgbClr val="000000"/>
            </a:solidFill>
            <a:ln w="0">
              <a:solidFill>
                <a:srgbClr val="000000"/>
              </a:solidFill>
              <a:prstDash val="solid"/>
              <a:round/>
              <a:headEnd/>
              <a:tailEnd/>
            </a:ln>
          </p:spPr>
          <p:txBody>
            <a:bodyPr/>
            <a:lstStyle/>
            <a:p>
              <a:endParaRPr lang="en-US"/>
            </a:p>
          </p:txBody>
        </p:sp>
        <p:sp>
          <p:nvSpPr>
            <p:cNvPr id="386652" name="Freeform 604"/>
            <p:cNvSpPr>
              <a:spLocks noEditPoints="1"/>
            </p:cNvSpPr>
            <p:nvPr/>
          </p:nvSpPr>
          <p:spPr bwMode="auto">
            <a:xfrm>
              <a:off x="1030" y="1529"/>
              <a:ext cx="39" cy="45"/>
            </a:xfrm>
            <a:custGeom>
              <a:avLst/>
              <a:gdLst>
                <a:gd name="T0" fmla="*/ 25 w 39"/>
                <a:gd name="T1" fmla="*/ 42 h 45"/>
                <a:gd name="T2" fmla="*/ 18 w 39"/>
                <a:gd name="T3" fmla="*/ 45 h 45"/>
                <a:gd name="T4" fmla="*/ 10 w 39"/>
                <a:gd name="T5" fmla="*/ 45 h 45"/>
                <a:gd name="T6" fmla="*/ 3 w 39"/>
                <a:gd name="T7" fmla="*/ 42 h 45"/>
                <a:gd name="T8" fmla="*/ 0 w 39"/>
                <a:gd name="T9" fmla="*/ 32 h 45"/>
                <a:gd name="T10" fmla="*/ 2 w 39"/>
                <a:gd name="T11" fmla="*/ 27 h 45"/>
                <a:gd name="T12" fmla="*/ 4 w 39"/>
                <a:gd name="T13" fmla="*/ 23 h 45"/>
                <a:gd name="T14" fmla="*/ 10 w 39"/>
                <a:gd name="T15" fmla="*/ 20 h 45"/>
                <a:gd name="T16" fmla="*/ 16 w 39"/>
                <a:gd name="T17" fmla="*/ 20 h 45"/>
                <a:gd name="T18" fmla="*/ 28 w 39"/>
                <a:gd name="T19" fmla="*/ 17 h 45"/>
                <a:gd name="T20" fmla="*/ 28 w 39"/>
                <a:gd name="T21" fmla="*/ 14 h 45"/>
                <a:gd name="T22" fmla="*/ 27 w 39"/>
                <a:gd name="T23" fmla="*/ 9 h 45"/>
                <a:gd name="T24" fmla="*/ 18 w 39"/>
                <a:gd name="T25" fmla="*/ 7 h 45"/>
                <a:gd name="T26" fmla="*/ 11 w 39"/>
                <a:gd name="T27" fmla="*/ 9 h 45"/>
                <a:gd name="T28" fmla="*/ 9 w 39"/>
                <a:gd name="T29" fmla="*/ 14 h 45"/>
                <a:gd name="T30" fmla="*/ 2 w 39"/>
                <a:gd name="T31" fmla="*/ 9 h 45"/>
                <a:gd name="T32" fmla="*/ 7 w 39"/>
                <a:gd name="T33" fmla="*/ 3 h 45"/>
                <a:gd name="T34" fmla="*/ 16 w 39"/>
                <a:gd name="T35" fmla="*/ 0 h 45"/>
                <a:gd name="T36" fmla="*/ 25 w 39"/>
                <a:gd name="T37" fmla="*/ 0 h 45"/>
                <a:gd name="T38" fmla="*/ 32 w 39"/>
                <a:gd name="T39" fmla="*/ 3 h 45"/>
                <a:gd name="T40" fmla="*/ 35 w 39"/>
                <a:gd name="T41" fmla="*/ 7 h 45"/>
                <a:gd name="T42" fmla="*/ 36 w 39"/>
                <a:gd name="T43" fmla="*/ 13 h 45"/>
                <a:gd name="T44" fmla="*/ 36 w 39"/>
                <a:gd name="T45" fmla="*/ 25 h 45"/>
                <a:gd name="T46" fmla="*/ 36 w 39"/>
                <a:gd name="T47" fmla="*/ 35 h 45"/>
                <a:gd name="T48" fmla="*/ 38 w 39"/>
                <a:gd name="T49" fmla="*/ 42 h 45"/>
                <a:gd name="T50" fmla="*/ 31 w 39"/>
                <a:gd name="T51" fmla="*/ 45 h 45"/>
                <a:gd name="T52" fmla="*/ 29 w 39"/>
                <a:gd name="T53" fmla="*/ 39 h 45"/>
                <a:gd name="T54" fmla="*/ 24 w 39"/>
                <a:gd name="T55" fmla="*/ 25 h 45"/>
                <a:gd name="T56" fmla="*/ 14 w 39"/>
                <a:gd name="T57" fmla="*/ 27 h 45"/>
                <a:gd name="T58" fmla="*/ 10 w 39"/>
                <a:gd name="T59" fmla="*/ 28 h 45"/>
                <a:gd name="T60" fmla="*/ 9 w 39"/>
                <a:gd name="T61" fmla="*/ 31 h 45"/>
                <a:gd name="T62" fmla="*/ 9 w 39"/>
                <a:gd name="T63" fmla="*/ 35 h 45"/>
                <a:gd name="T64" fmla="*/ 13 w 39"/>
                <a:gd name="T65" fmla="*/ 38 h 45"/>
                <a:gd name="T66" fmla="*/ 20 w 39"/>
                <a:gd name="T67" fmla="*/ 38 h 45"/>
                <a:gd name="T68" fmla="*/ 25 w 39"/>
                <a:gd name="T69" fmla="*/ 35 h 45"/>
                <a:gd name="T70" fmla="*/ 28 w 39"/>
                <a:gd name="T71" fmla="*/ 30 h 45"/>
                <a:gd name="T72" fmla="*/ 28 w 39"/>
                <a:gd name="T7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5">
                  <a:moveTo>
                    <a:pt x="29" y="39"/>
                  </a:moveTo>
                  <a:lnTo>
                    <a:pt x="25" y="42"/>
                  </a:lnTo>
                  <a:lnTo>
                    <a:pt x="21" y="43"/>
                  </a:lnTo>
                  <a:lnTo>
                    <a:pt x="18" y="45"/>
                  </a:lnTo>
                  <a:lnTo>
                    <a:pt x="14" y="45"/>
                  </a:lnTo>
                  <a:lnTo>
                    <a:pt x="10" y="45"/>
                  </a:lnTo>
                  <a:lnTo>
                    <a:pt x="6" y="43"/>
                  </a:lnTo>
                  <a:lnTo>
                    <a:pt x="3" y="42"/>
                  </a:lnTo>
                  <a:lnTo>
                    <a:pt x="2" y="38"/>
                  </a:lnTo>
                  <a:lnTo>
                    <a:pt x="0" y="32"/>
                  </a:lnTo>
                  <a:lnTo>
                    <a:pt x="0" y="30"/>
                  </a:lnTo>
                  <a:lnTo>
                    <a:pt x="2" y="27"/>
                  </a:lnTo>
                  <a:lnTo>
                    <a:pt x="3" y="24"/>
                  </a:lnTo>
                  <a:lnTo>
                    <a:pt x="4" y="23"/>
                  </a:lnTo>
                  <a:lnTo>
                    <a:pt x="7" y="21"/>
                  </a:lnTo>
                  <a:lnTo>
                    <a:pt x="10" y="20"/>
                  </a:lnTo>
                  <a:lnTo>
                    <a:pt x="13" y="20"/>
                  </a:lnTo>
                  <a:lnTo>
                    <a:pt x="16" y="20"/>
                  </a:lnTo>
                  <a:lnTo>
                    <a:pt x="22" y="18"/>
                  </a:lnTo>
                  <a:lnTo>
                    <a:pt x="28" y="17"/>
                  </a:lnTo>
                  <a:lnTo>
                    <a:pt x="28" y="16"/>
                  </a:lnTo>
                  <a:lnTo>
                    <a:pt x="28" y="14"/>
                  </a:lnTo>
                  <a:lnTo>
                    <a:pt x="28" y="12"/>
                  </a:lnTo>
                  <a:lnTo>
                    <a:pt x="27" y="9"/>
                  </a:lnTo>
                  <a:lnTo>
                    <a:pt x="22" y="7"/>
                  </a:lnTo>
                  <a:lnTo>
                    <a:pt x="18" y="7"/>
                  </a:lnTo>
                  <a:lnTo>
                    <a:pt x="14" y="7"/>
                  </a:lnTo>
                  <a:lnTo>
                    <a:pt x="11" y="9"/>
                  </a:lnTo>
                  <a:lnTo>
                    <a:pt x="10" y="10"/>
                  </a:lnTo>
                  <a:lnTo>
                    <a:pt x="9" y="14"/>
                  </a:lnTo>
                  <a:lnTo>
                    <a:pt x="2" y="13"/>
                  </a:lnTo>
                  <a:lnTo>
                    <a:pt x="2" y="9"/>
                  </a:lnTo>
                  <a:lnTo>
                    <a:pt x="4" y="6"/>
                  </a:lnTo>
                  <a:lnTo>
                    <a:pt x="7" y="3"/>
                  </a:lnTo>
                  <a:lnTo>
                    <a:pt x="10" y="2"/>
                  </a:lnTo>
                  <a:lnTo>
                    <a:pt x="16" y="0"/>
                  </a:lnTo>
                  <a:lnTo>
                    <a:pt x="20" y="0"/>
                  </a:lnTo>
                  <a:lnTo>
                    <a:pt x="25" y="0"/>
                  </a:lnTo>
                  <a:lnTo>
                    <a:pt x="29" y="2"/>
                  </a:lnTo>
                  <a:lnTo>
                    <a:pt x="32" y="3"/>
                  </a:lnTo>
                  <a:lnTo>
                    <a:pt x="34" y="5"/>
                  </a:lnTo>
                  <a:lnTo>
                    <a:pt x="35" y="7"/>
                  </a:lnTo>
                  <a:lnTo>
                    <a:pt x="36" y="10"/>
                  </a:lnTo>
                  <a:lnTo>
                    <a:pt x="36" y="13"/>
                  </a:lnTo>
                  <a:lnTo>
                    <a:pt x="36" y="16"/>
                  </a:lnTo>
                  <a:lnTo>
                    <a:pt x="36" y="25"/>
                  </a:lnTo>
                  <a:lnTo>
                    <a:pt x="36" y="31"/>
                  </a:lnTo>
                  <a:lnTo>
                    <a:pt x="36" y="35"/>
                  </a:lnTo>
                  <a:lnTo>
                    <a:pt x="38" y="38"/>
                  </a:lnTo>
                  <a:lnTo>
                    <a:pt x="38" y="42"/>
                  </a:lnTo>
                  <a:lnTo>
                    <a:pt x="39" y="45"/>
                  </a:lnTo>
                  <a:lnTo>
                    <a:pt x="31" y="45"/>
                  </a:lnTo>
                  <a:lnTo>
                    <a:pt x="29" y="42"/>
                  </a:lnTo>
                  <a:lnTo>
                    <a:pt x="29" y="39"/>
                  </a:lnTo>
                  <a:close/>
                  <a:moveTo>
                    <a:pt x="28" y="24"/>
                  </a:moveTo>
                  <a:lnTo>
                    <a:pt x="24" y="25"/>
                  </a:lnTo>
                  <a:lnTo>
                    <a:pt x="17" y="25"/>
                  </a:lnTo>
                  <a:lnTo>
                    <a:pt x="14" y="27"/>
                  </a:lnTo>
                  <a:lnTo>
                    <a:pt x="11" y="27"/>
                  </a:lnTo>
                  <a:lnTo>
                    <a:pt x="10" y="28"/>
                  </a:lnTo>
                  <a:lnTo>
                    <a:pt x="9" y="30"/>
                  </a:lnTo>
                  <a:lnTo>
                    <a:pt x="9" y="31"/>
                  </a:lnTo>
                  <a:lnTo>
                    <a:pt x="9" y="32"/>
                  </a:lnTo>
                  <a:lnTo>
                    <a:pt x="9" y="35"/>
                  </a:lnTo>
                  <a:lnTo>
                    <a:pt x="10" y="37"/>
                  </a:lnTo>
                  <a:lnTo>
                    <a:pt x="13" y="38"/>
                  </a:lnTo>
                  <a:lnTo>
                    <a:pt x="16" y="38"/>
                  </a:lnTo>
                  <a:lnTo>
                    <a:pt x="20" y="38"/>
                  </a:lnTo>
                  <a:lnTo>
                    <a:pt x="22" y="37"/>
                  </a:lnTo>
                  <a:lnTo>
                    <a:pt x="25" y="35"/>
                  </a:lnTo>
                  <a:lnTo>
                    <a:pt x="27" y="32"/>
                  </a:lnTo>
                  <a:lnTo>
                    <a:pt x="28" y="30"/>
                  </a:lnTo>
                  <a:lnTo>
                    <a:pt x="28" y="25"/>
                  </a:lnTo>
                  <a:lnTo>
                    <a:pt x="28" y="24"/>
                  </a:lnTo>
                  <a:close/>
                </a:path>
              </a:pathLst>
            </a:custGeom>
            <a:solidFill>
              <a:srgbClr val="000000"/>
            </a:solidFill>
            <a:ln w="0">
              <a:solidFill>
                <a:srgbClr val="000000"/>
              </a:solidFill>
              <a:prstDash val="solid"/>
              <a:round/>
              <a:headEnd/>
              <a:tailEnd/>
            </a:ln>
          </p:spPr>
          <p:txBody>
            <a:bodyPr/>
            <a:lstStyle/>
            <a:p>
              <a:endParaRPr lang="en-US"/>
            </a:p>
          </p:txBody>
        </p:sp>
        <p:sp>
          <p:nvSpPr>
            <p:cNvPr id="386653" name="Freeform 605"/>
            <p:cNvSpPr>
              <a:spLocks/>
            </p:cNvSpPr>
            <p:nvPr/>
          </p:nvSpPr>
          <p:spPr bwMode="auto">
            <a:xfrm>
              <a:off x="1079" y="1529"/>
              <a:ext cx="33" cy="45"/>
            </a:xfrm>
            <a:custGeom>
              <a:avLst/>
              <a:gdLst>
                <a:gd name="T0" fmla="*/ 0 w 33"/>
                <a:gd name="T1" fmla="*/ 45 h 45"/>
                <a:gd name="T2" fmla="*/ 0 w 33"/>
                <a:gd name="T3" fmla="*/ 0 h 45"/>
                <a:gd name="T4" fmla="*/ 8 w 33"/>
                <a:gd name="T5" fmla="*/ 0 h 45"/>
                <a:gd name="T6" fmla="*/ 8 w 33"/>
                <a:gd name="T7" fmla="*/ 7 h 45"/>
                <a:gd name="T8" fmla="*/ 11 w 33"/>
                <a:gd name="T9" fmla="*/ 3 h 45"/>
                <a:gd name="T10" fmla="*/ 15 w 33"/>
                <a:gd name="T11" fmla="*/ 0 h 45"/>
                <a:gd name="T12" fmla="*/ 21 w 33"/>
                <a:gd name="T13" fmla="*/ 0 h 45"/>
                <a:gd name="T14" fmla="*/ 23 w 33"/>
                <a:gd name="T15" fmla="*/ 0 h 45"/>
                <a:gd name="T16" fmla="*/ 26 w 33"/>
                <a:gd name="T17" fmla="*/ 2 h 45"/>
                <a:gd name="T18" fmla="*/ 29 w 33"/>
                <a:gd name="T19" fmla="*/ 3 h 45"/>
                <a:gd name="T20" fmla="*/ 30 w 33"/>
                <a:gd name="T21" fmla="*/ 5 h 45"/>
                <a:gd name="T22" fmla="*/ 32 w 33"/>
                <a:gd name="T23" fmla="*/ 7 h 45"/>
                <a:gd name="T24" fmla="*/ 33 w 33"/>
                <a:gd name="T25" fmla="*/ 10 h 45"/>
                <a:gd name="T26" fmla="*/ 33 w 33"/>
                <a:gd name="T27" fmla="*/ 13 h 45"/>
                <a:gd name="T28" fmla="*/ 33 w 33"/>
                <a:gd name="T29" fmla="*/ 17 h 45"/>
                <a:gd name="T30" fmla="*/ 33 w 33"/>
                <a:gd name="T31" fmla="*/ 45 h 45"/>
                <a:gd name="T32" fmla="*/ 26 w 33"/>
                <a:gd name="T33" fmla="*/ 45 h 45"/>
                <a:gd name="T34" fmla="*/ 26 w 33"/>
                <a:gd name="T35" fmla="*/ 18 h 45"/>
                <a:gd name="T36" fmla="*/ 25 w 33"/>
                <a:gd name="T37" fmla="*/ 14 h 45"/>
                <a:gd name="T38" fmla="*/ 25 w 33"/>
                <a:gd name="T39" fmla="*/ 12 h 45"/>
                <a:gd name="T40" fmla="*/ 23 w 33"/>
                <a:gd name="T41" fmla="*/ 10 h 45"/>
                <a:gd name="T42" fmla="*/ 22 w 33"/>
                <a:gd name="T43" fmla="*/ 9 h 45"/>
                <a:gd name="T44" fmla="*/ 21 w 33"/>
                <a:gd name="T45" fmla="*/ 7 h 45"/>
                <a:gd name="T46" fmla="*/ 18 w 33"/>
                <a:gd name="T47" fmla="*/ 7 h 45"/>
                <a:gd name="T48" fmla="*/ 14 w 33"/>
                <a:gd name="T49" fmla="*/ 7 h 45"/>
                <a:gd name="T50" fmla="*/ 11 w 33"/>
                <a:gd name="T51" fmla="*/ 10 h 45"/>
                <a:gd name="T52" fmla="*/ 8 w 33"/>
                <a:gd name="T53" fmla="*/ 13 h 45"/>
                <a:gd name="T54" fmla="*/ 8 w 33"/>
                <a:gd name="T55" fmla="*/ 16 h 45"/>
                <a:gd name="T56" fmla="*/ 8 w 33"/>
                <a:gd name="T57" fmla="*/ 21 h 45"/>
                <a:gd name="T58" fmla="*/ 8 w 33"/>
                <a:gd name="T59" fmla="*/ 45 h 45"/>
                <a:gd name="T60" fmla="*/ 0 w 33"/>
                <a:gd name="T6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 h="45">
                  <a:moveTo>
                    <a:pt x="0" y="45"/>
                  </a:moveTo>
                  <a:lnTo>
                    <a:pt x="0" y="0"/>
                  </a:lnTo>
                  <a:lnTo>
                    <a:pt x="8" y="0"/>
                  </a:lnTo>
                  <a:lnTo>
                    <a:pt x="8" y="7"/>
                  </a:lnTo>
                  <a:lnTo>
                    <a:pt x="11" y="3"/>
                  </a:lnTo>
                  <a:lnTo>
                    <a:pt x="15" y="0"/>
                  </a:lnTo>
                  <a:lnTo>
                    <a:pt x="21" y="0"/>
                  </a:lnTo>
                  <a:lnTo>
                    <a:pt x="23" y="0"/>
                  </a:lnTo>
                  <a:lnTo>
                    <a:pt x="26" y="2"/>
                  </a:lnTo>
                  <a:lnTo>
                    <a:pt x="29" y="3"/>
                  </a:lnTo>
                  <a:lnTo>
                    <a:pt x="30" y="5"/>
                  </a:lnTo>
                  <a:lnTo>
                    <a:pt x="32" y="7"/>
                  </a:lnTo>
                  <a:lnTo>
                    <a:pt x="33" y="10"/>
                  </a:lnTo>
                  <a:lnTo>
                    <a:pt x="33" y="13"/>
                  </a:lnTo>
                  <a:lnTo>
                    <a:pt x="33" y="17"/>
                  </a:lnTo>
                  <a:lnTo>
                    <a:pt x="33" y="45"/>
                  </a:lnTo>
                  <a:lnTo>
                    <a:pt x="26" y="45"/>
                  </a:lnTo>
                  <a:lnTo>
                    <a:pt x="26" y="18"/>
                  </a:lnTo>
                  <a:lnTo>
                    <a:pt x="25" y="14"/>
                  </a:lnTo>
                  <a:lnTo>
                    <a:pt x="25" y="12"/>
                  </a:lnTo>
                  <a:lnTo>
                    <a:pt x="23" y="10"/>
                  </a:lnTo>
                  <a:lnTo>
                    <a:pt x="22" y="9"/>
                  </a:lnTo>
                  <a:lnTo>
                    <a:pt x="21" y="7"/>
                  </a:lnTo>
                  <a:lnTo>
                    <a:pt x="18" y="7"/>
                  </a:lnTo>
                  <a:lnTo>
                    <a:pt x="14" y="7"/>
                  </a:lnTo>
                  <a:lnTo>
                    <a:pt x="11" y="10"/>
                  </a:lnTo>
                  <a:lnTo>
                    <a:pt x="8" y="13"/>
                  </a:lnTo>
                  <a:lnTo>
                    <a:pt x="8" y="16"/>
                  </a:lnTo>
                  <a:lnTo>
                    <a:pt x="8" y="21"/>
                  </a:lnTo>
                  <a:lnTo>
                    <a:pt x="8" y="45"/>
                  </a:lnTo>
                  <a:lnTo>
                    <a:pt x="0" y="45"/>
                  </a:lnTo>
                  <a:close/>
                </a:path>
              </a:pathLst>
            </a:custGeom>
            <a:solidFill>
              <a:srgbClr val="000000"/>
            </a:solidFill>
            <a:ln w="0">
              <a:solidFill>
                <a:srgbClr val="000000"/>
              </a:solidFill>
              <a:prstDash val="solid"/>
              <a:round/>
              <a:headEnd/>
              <a:tailEnd/>
            </a:ln>
          </p:spPr>
          <p:txBody>
            <a:bodyPr/>
            <a:lstStyle/>
            <a:p>
              <a:endParaRPr lang="en-US"/>
            </a:p>
          </p:txBody>
        </p:sp>
        <p:sp>
          <p:nvSpPr>
            <p:cNvPr id="386654" name="Freeform 606"/>
            <p:cNvSpPr>
              <a:spLocks/>
            </p:cNvSpPr>
            <p:nvPr/>
          </p:nvSpPr>
          <p:spPr bwMode="auto">
            <a:xfrm>
              <a:off x="1122" y="1529"/>
              <a:ext cx="37" cy="45"/>
            </a:xfrm>
            <a:custGeom>
              <a:avLst/>
              <a:gdLst>
                <a:gd name="T0" fmla="*/ 29 w 37"/>
                <a:gd name="T1" fmla="*/ 28 h 45"/>
                <a:gd name="T2" fmla="*/ 37 w 37"/>
                <a:gd name="T3" fmla="*/ 30 h 45"/>
                <a:gd name="T4" fmla="*/ 36 w 37"/>
                <a:gd name="T5" fmla="*/ 34 h 45"/>
                <a:gd name="T6" fmla="*/ 35 w 37"/>
                <a:gd name="T7" fmla="*/ 38 h 45"/>
                <a:gd name="T8" fmla="*/ 32 w 37"/>
                <a:gd name="T9" fmla="*/ 41 h 45"/>
                <a:gd name="T10" fmla="*/ 28 w 37"/>
                <a:gd name="T11" fmla="*/ 43 h 45"/>
                <a:gd name="T12" fmla="*/ 23 w 37"/>
                <a:gd name="T13" fmla="*/ 45 h 45"/>
                <a:gd name="T14" fmla="*/ 19 w 37"/>
                <a:gd name="T15" fmla="*/ 45 h 45"/>
                <a:gd name="T16" fmla="*/ 14 w 37"/>
                <a:gd name="T17" fmla="*/ 45 h 45"/>
                <a:gd name="T18" fmla="*/ 10 w 37"/>
                <a:gd name="T19" fmla="*/ 42 h 45"/>
                <a:gd name="T20" fmla="*/ 5 w 37"/>
                <a:gd name="T21" fmla="*/ 39 h 45"/>
                <a:gd name="T22" fmla="*/ 3 w 37"/>
                <a:gd name="T23" fmla="*/ 35 h 45"/>
                <a:gd name="T24" fmla="*/ 1 w 37"/>
                <a:gd name="T25" fmla="*/ 30 h 45"/>
                <a:gd name="T26" fmla="*/ 0 w 37"/>
                <a:gd name="T27" fmla="*/ 23 h 45"/>
                <a:gd name="T28" fmla="*/ 1 w 37"/>
                <a:gd name="T29" fmla="*/ 16 h 45"/>
                <a:gd name="T30" fmla="*/ 3 w 37"/>
                <a:gd name="T31" fmla="*/ 10 h 45"/>
                <a:gd name="T32" fmla="*/ 5 w 37"/>
                <a:gd name="T33" fmla="*/ 6 h 45"/>
                <a:gd name="T34" fmla="*/ 10 w 37"/>
                <a:gd name="T35" fmla="*/ 3 h 45"/>
                <a:gd name="T36" fmla="*/ 14 w 37"/>
                <a:gd name="T37" fmla="*/ 0 h 45"/>
                <a:gd name="T38" fmla="*/ 19 w 37"/>
                <a:gd name="T39" fmla="*/ 0 h 45"/>
                <a:gd name="T40" fmla="*/ 23 w 37"/>
                <a:gd name="T41" fmla="*/ 0 h 45"/>
                <a:gd name="T42" fmla="*/ 28 w 37"/>
                <a:gd name="T43" fmla="*/ 2 h 45"/>
                <a:gd name="T44" fmla="*/ 30 w 37"/>
                <a:gd name="T45" fmla="*/ 3 h 45"/>
                <a:gd name="T46" fmla="*/ 33 w 37"/>
                <a:gd name="T47" fmla="*/ 6 h 45"/>
                <a:gd name="T48" fmla="*/ 36 w 37"/>
                <a:gd name="T49" fmla="*/ 10 h 45"/>
                <a:gd name="T50" fmla="*/ 36 w 37"/>
                <a:gd name="T51" fmla="*/ 14 h 45"/>
                <a:gd name="T52" fmla="*/ 29 w 37"/>
                <a:gd name="T53" fmla="*/ 14 h 45"/>
                <a:gd name="T54" fmla="*/ 28 w 37"/>
                <a:gd name="T55" fmla="*/ 12 h 45"/>
                <a:gd name="T56" fmla="*/ 25 w 37"/>
                <a:gd name="T57" fmla="*/ 9 h 45"/>
                <a:gd name="T58" fmla="*/ 22 w 37"/>
                <a:gd name="T59" fmla="*/ 7 h 45"/>
                <a:gd name="T60" fmla="*/ 19 w 37"/>
                <a:gd name="T61" fmla="*/ 7 h 45"/>
                <a:gd name="T62" fmla="*/ 17 w 37"/>
                <a:gd name="T63" fmla="*/ 7 h 45"/>
                <a:gd name="T64" fmla="*/ 14 w 37"/>
                <a:gd name="T65" fmla="*/ 9 h 45"/>
                <a:gd name="T66" fmla="*/ 11 w 37"/>
                <a:gd name="T67" fmla="*/ 10 h 45"/>
                <a:gd name="T68" fmla="*/ 10 w 37"/>
                <a:gd name="T69" fmla="*/ 14 h 45"/>
                <a:gd name="T70" fmla="*/ 8 w 37"/>
                <a:gd name="T71" fmla="*/ 17 h 45"/>
                <a:gd name="T72" fmla="*/ 8 w 37"/>
                <a:gd name="T73" fmla="*/ 23 h 45"/>
                <a:gd name="T74" fmla="*/ 8 w 37"/>
                <a:gd name="T75" fmla="*/ 28 h 45"/>
                <a:gd name="T76" fmla="*/ 10 w 37"/>
                <a:gd name="T77" fmla="*/ 31 h 45"/>
                <a:gd name="T78" fmla="*/ 11 w 37"/>
                <a:gd name="T79" fmla="*/ 35 h 45"/>
                <a:gd name="T80" fmla="*/ 14 w 37"/>
                <a:gd name="T81" fmla="*/ 37 h 45"/>
                <a:gd name="T82" fmla="*/ 17 w 37"/>
                <a:gd name="T83" fmla="*/ 38 h 45"/>
                <a:gd name="T84" fmla="*/ 19 w 37"/>
                <a:gd name="T85" fmla="*/ 38 h 45"/>
                <a:gd name="T86" fmla="*/ 23 w 37"/>
                <a:gd name="T87" fmla="*/ 38 h 45"/>
                <a:gd name="T88" fmla="*/ 26 w 37"/>
                <a:gd name="T89" fmla="*/ 37 h 45"/>
                <a:gd name="T90" fmla="*/ 28 w 37"/>
                <a:gd name="T91" fmla="*/ 32 h 45"/>
                <a:gd name="T92" fmla="*/ 29 w 37"/>
                <a:gd name="T9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45">
                  <a:moveTo>
                    <a:pt x="29" y="28"/>
                  </a:moveTo>
                  <a:lnTo>
                    <a:pt x="37" y="30"/>
                  </a:lnTo>
                  <a:lnTo>
                    <a:pt x="36" y="34"/>
                  </a:lnTo>
                  <a:lnTo>
                    <a:pt x="35" y="38"/>
                  </a:lnTo>
                  <a:lnTo>
                    <a:pt x="32" y="41"/>
                  </a:lnTo>
                  <a:lnTo>
                    <a:pt x="28" y="43"/>
                  </a:lnTo>
                  <a:lnTo>
                    <a:pt x="23" y="45"/>
                  </a:lnTo>
                  <a:lnTo>
                    <a:pt x="19" y="45"/>
                  </a:lnTo>
                  <a:lnTo>
                    <a:pt x="14" y="45"/>
                  </a:lnTo>
                  <a:lnTo>
                    <a:pt x="10" y="42"/>
                  </a:lnTo>
                  <a:lnTo>
                    <a:pt x="5" y="39"/>
                  </a:lnTo>
                  <a:lnTo>
                    <a:pt x="3" y="35"/>
                  </a:lnTo>
                  <a:lnTo>
                    <a:pt x="1" y="30"/>
                  </a:lnTo>
                  <a:lnTo>
                    <a:pt x="0" y="23"/>
                  </a:lnTo>
                  <a:lnTo>
                    <a:pt x="1" y="16"/>
                  </a:lnTo>
                  <a:lnTo>
                    <a:pt x="3" y="10"/>
                  </a:lnTo>
                  <a:lnTo>
                    <a:pt x="5" y="6"/>
                  </a:lnTo>
                  <a:lnTo>
                    <a:pt x="10" y="3"/>
                  </a:lnTo>
                  <a:lnTo>
                    <a:pt x="14" y="0"/>
                  </a:lnTo>
                  <a:lnTo>
                    <a:pt x="19" y="0"/>
                  </a:lnTo>
                  <a:lnTo>
                    <a:pt x="23" y="0"/>
                  </a:lnTo>
                  <a:lnTo>
                    <a:pt x="28" y="2"/>
                  </a:lnTo>
                  <a:lnTo>
                    <a:pt x="30" y="3"/>
                  </a:lnTo>
                  <a:lnTo>
                    <a:pt x="33" y="6"/>
                  </a:lnTo>
                  <a:lnTo>
                    <a:pt x="36" y="10"/>
                  </a:lnTo>
                  <a:lnTo>
                    <a:pt x="36" y="14"/>
                  </a:lnTo>
                  <a:lnTo>
                    <a:pt x="29" y="14"/>
                  </a:lnTo>
                  <a:lnTo>
                    <a:pt x="28" y="12"/>
                  </a:lnTo>
                  <a:lnTo>
                    <a:pt x="25" y="9"/>
                  </a:lnTo>
                  <a:lnTo>
                    <a:pt x="22" y="7"/>
                  </a:lnTo>
                  <a:lnTo>
                    <a:pt x="19" y="7"/>
                  </a:lnTo>
                  <a:lnTo>
                    <a:pt x="17" y="7"/>
                  </a:lnTo>
                  <a:lnTo>
                    <a:pt x="14" y="9"/>
                  </a:lnTo>
                  <a:lnTo>
                    <a:pt x="11" y="10"/>
                  </a:lnTo>
                  <a:lnTo>
                    <a:pt x="10" y="14"/>
                  </a:lnTo>
                  <a:lnTo>
                    <a:pt x="8" y="17"/>
                  </a:lnTo>
                  <a:lnTo>
                    <a:pt x="8" y="23"/>
                  </a:lnTo>
                  <a:lnTo>
                    <a:pt x="8" y="28"/>
                  </a:lnTo>
                  <a:lnTo>
                    <a:pt x="10" y="31"/>
                  </a:lnTo>
                  <a:lnTo>
                    <a:pt x="11" y="35"/>
                  </a:lnTo>
                  <a:lnTo>
                    <a:pt x="14" y="37"/>
                  </a:lnTo>
                  <a:lnTo>
                    <a:pt x="17" y="38"/>
                  </a:lnTo>
                  <a:lnTo>
                    <a:pt x="19" y="38"/>
                  </a:lnTo>
                  <a:lnTo>
                    <a:pt x="23" y="38"/>
                  </a:lnTo>
                  <a:lnTo>
                    <a:pt x="26" y="37"/>
                  </a:lnTo>
                  <a:lnTo>
                    <a:pt x="28" y="32"/>
                  </a:lnTo>
                  <a:lnTo>
                    <a:pt x="29" y="28"/>
                  </a:lnTo>
                  <a:close/>
                </a:path>
              </a:pathLst>
            </a:custGeom>
            <a:solidFill>
              <a:srgbClr val="000000"/>
            </a:solidFill>
            <a:ln w="0">
              <a:solidFill>
                <a:srgbClr val="000000"/>
              </a:solidFill>
              <a:prstDash val="solid"/>
              <a:round/>
              <a:headEnd/>
              <a:tailEnd/>
            </a:ln>
          </p:spPr>
          <p:txBody>
            <a:bodyPr/>
            <a:lstStyle/>
            <a:p>
              <a:endParaRPr lang="en-US"/>
            </a:p>
          </p:txBody>
        </p:sp>
        <p:sp>
          <p:nvSpPr>
            <p:cNvPr id="386655" name="Freeform 607"/>
            <p:cNvSpPr>
              <a:spLocks noEditPoints="1"/>
            </p:cNvSpPr>
            <p:nvPr/>
          </p:nvSpPr>
          <p:spPr bwMode="auto">
            <a:xfrm>
              <a:off x="1164" y="1529"/>
              <a:ext cx="38" cy="45"/>
            </a:xfrm>
            <a:custGeom>
              <a:avLst/>
              <a:gdLst>
                <a:gd name="T0" fmla="*/ 31 w 38"/>
                <a:gd name="T1" fmla="*/ 31 h 45"/>
                <a:gd name="T2" fmla="*/ 38 w 38"/>
                <a:gd name="T3" fmla="*/ 32 h 45"/>
                <a:gd name="T4" fmla="*/ 37 w 38"/>
                <a:gd name="T5" fmla="*/ 37 h 45"/>
                <a:gd name="T6" fmla="*/ 34 w 38"/>
                <a:gd name="T7" fmla="*/ 39 h 45"/>
                <a:gd name="T8" fmla="*/ 31 w 38"/>
                <a:gd name="T9" fmla="*/ 42 h 45"/>
                <a:gd name="T10" fmla="*/ 29 w 38"/>
                <a:gd name="T11" fmla="*/ 43 h 45"/>
                <a:gd name="T12" fmla="*/ 24 w 38"/>
                <a:gd name="T13" fmla="*/ 45 h 45"/>
                <a:gd name="T14" fmla="*/ 19 w 38"/>
                <a:gd name="T15" fmla="*/ 45 h 45"/>
                <a:gd name="T16" fmla="*/ 13 w 38"/>
                <a:gd name="T17" fmla="*/ 45 h 45"/>
                <a:gd name="T18" fmla="*/ 8 w 38"/>
                <a:gd name="T19" fmla="*/ 42 h 45"/>
                <a:gd name="T20" fmla="*/ 5 w 38"/>
                <a:gd name="T21" fmla="*/ 39 h 45"/>
                <a:gd name="T22" fmla="*/ 1 w 38"/>
                <a:gd name="T23" fmla="*/ 35 h 45"/>
                <a:gd name="T24" fmla="*/ 0 w 38"/>
                <a:gd name="T25" fmla="*/ 30 h 45"/>
                <a:gd name="T26" fmla="*/ 0 w 38"/>
                <a:gd name="T27" fmla="*/ 23 h 45"/>
                <a:gd name="T28" fmla="*/ 0 w 38"/>
                <a:gd name="T29" fmla="*/ 16 h 45"/>
                <a:gd name="T30" fmla="*/ 1 w 38"/>
                <a:gd name="T31" fmla="*/ 10 h 45"/>
                <a:gd name="T32" fmla="*/ 5 w 38"/>
                <a:gd name="T33" fmla="*/ 6 h 45"/>
                <a:gd name="T34" fmla="*/ 9 w 38"/>
                <a:gd name="T35" fmla="*/ 3 h 45"/>
                <a:gd name="T36" fmla="*/ 13 w 38"/>
                <a:gd name="T37" fmla="*/ 0 h 45"/>
                <a:gd name="T38" fmla="*/ 19 w 38"/>
                <a:gd name="T39" fmla="*/ 0 h 45"/>
                <a:gd name="T40" fmla="*/ 24 w 38"/>
                <a:gd name="T41" fmla="*/ 0 h 45"/>
                <a:gd name="T42" fmla="*/ 29 w 38"/>
                <a:gd name="T43" fmla="*/ 3 h 45"/>
                <a:gd name="T44" fmla="*/ 33 w 38"/>
                <a:gd name="T45" fmla="*/ 6 h 45"/>
                <a:gd name="T46" fmla="*/ 36 w 38"/>
                <a:gd name="T47" fmla="*/ 10 h 45"/>
                <a:gd name="T48" fmla="*/ 38 w 38"/>
                <a:gd name="T49" fmla="*/ 16 h 45"/>
                <a:gd name="T50" fmla="*/ 38 w 38"/>
                <a:gd name="T51" fmla="*/ 23 h 45"/>
                <a:gd name="T52" fmla="*/ 38 w 38"/>
                <a:gd name="T53" fmla="*/ 23 h 45"/>
                <a:gd name="T54" fmla="*/ 38 w 38"/>
                <a:gd name="T55" fmla="*/ 24 h 45"/>
                <a:gd name="T56" fmla="*/ 6 w 38"/>
                <a:gd name="T57" fmla="*/ 24 h 45"/>
                <a:gd name="T58" fmla="*/ 8 w 38"/>
                <a:gd name="T59" fmla="*/ 28 h 45"/>
                <a:gd name="T60" fmla="*/ 9 w 38"/>
                <a:gd name="T61" fmla="*/ 32 h 45"/>
                <a:gd name="T62" fmla="*/ 11 w 38"/>
                <a:gd name="T63" fmla="*/ 35 h 45"/>
                <a:gd name="T64" fmla="*/ 15 w 38"/>
                <a:gd name="T65" fmla="*/ 38 h 45"/>
                <a:gd name="T66" fmla="*/ 19 w 38"/>
                <a:gd name="T67" fmla="*/ 38 h 45"/>
                <a:gd name="T68" fmla="*/ 23 w 38"/>
                <a:gd name="T69" fmla="*/ 38 h 45"/>
                <a:gd name="T70" fmla="*/ 26 w 38"/>
                <a:gd name="T71" fmla="*/ 37 h 45"/>
                <a:gd name="T72" fmla="*/ 29 w 38"/>
                <a:gd name="T73" fmla="*/ 35 h 45"/>
                <a:gd name="T74" fmla="*/ 31 w 38"/>
                <a:gd name="T75" fmla="*/ 31 h 45"/>
                <a:gd name="T76" fmla="*/ 6 w 38"/>
                <a:gd name="T77" fmla="*/ 17 h 45"/>
                <a:gd name="T78" fmla="*/ 31 w 38"/>
                <a:gd name="T79" fmla="*/ 17 h 45"/>
                <a:gd name="T80" fmla="*/ 30 w 38"/>
                <a:gd name="T81" fmla="*/ 13 h 45"/>
                <a:gd name="T82" fmla="*/ 29 w 38"/>
                <a:gd name="T83" fmla="*/ 10 h 45"/>
                <a:gd name="T84" fmla="*/ 26 w 38"/>
                <a:gd name="T85" fmla="*/ 9 h 45"/>
                <a:gd name="T86" fmla="*/ 23 w 38"/>
                <a:gd name="T87" fmla="*/ 7 h 45"/>
                <a:gd name="T88" fmla="*/ 19 w 38"/>
                <a:gd name="T89" fmla="*/ 7 h 45"/>
                <a:gd name="T90" fmla="*/ 15 w 38"/>
                <a:gd name="T91" fmla="*/ 7 h 45"/>
                <a:gd name="T92" fmla="*/ 11 w 38"/>
                <a:gd name="T93" fmla="*/ 10 h 45"/>
                <a:gd name="T94" fmla="*/ 8 w 38"/>
                <a:gd name="T95" fmla="*/ 13 h 45"/>
                <a:gd name="T96" fmla="*/ 6 w 38"/>
                <a:gd name="T97"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45">
                  <a:moveTo>
                    <a:pt x="31" y="31"/>
                  </a:moveTo>
                  <a:lnTo>
                    <a:pt x="38" y="32"/>
                  </a:lnTo>
                  <a:lnTo>
                    <a:pt x="37" y="37"/>
                  </a:lnTo>
                  <a:lnTo>
                    <a:pt x="34" y="39"/>
                  </a:lnTo>
                  <a:lnTo>
                    <a:pt x="31" y="42"/>
                  </a:lnTo>
                  <a:lnTo>
                    <a:pt x="29" y="43"/>
                  </a:lnTo>
                  <a:lnTo>
                    <a:pt x="24" y="45"/>
                  </a:lnTo>
                  <a:lnTo>
                    <a:pt x="19" y="45"/>
                  </a:lnTo>
                  <a:lnTo>
                    <a:pt x="13" y="45"/>
                  </a:lnTo>
                  <a:lnTo>
                    <a:pt x="8" y="42"/>
                  </a:lnTo>
                  <a:lnTo>
                    <a:pt x="5" y="39"/>
                  </a:lnTo>
                  <a:lnTo>
                    <a:pt x="1" y="35"/>
                  </a:lnTo>
                  <a:lnTo>
                    <a:pt x="0" y="30"/>
                  </a:lnTo>
                  <a:lnTo>
                    <a:pt x="0" y="23"/>
                  </a:lnTo>
                  <a:lnTo>
                    <a:pt x="0" y="16"/>
                  </a:lnTo>
                  <a:lnTo>
                    <a:pt x="1" y="10"/>
                  </a:lnTo>
                  <a:lnTo>
                    <a:pt x="5" y="6"/>
                  </a:lnTo>
                  <a:lnTo>
                    <a:pt x="9" y="3"/>
                  </a:lnTo>
                  <a:lnTo>
                    <a:pt x="13" y="0"/>
                  </a:lnTo>
                  <a:lnTo>
                    <a:pt x="19" y="0"/>
                  </a:lnTo>
                  <a:lnTo>
                    <a:pt x="24" y="0"/>
                  </a:lnTo>
                  <a:lnTo>
                    <a:pt x="29" y="3"/>
                  </a:lnTo>
                  <a:lnTo>
                    <a:pt x="33" y="6"/>
                  </a:lnTo>
                  <a:lnTo>
                    <a:pt x="36" y="10"/>
                  </a:lnTo>
                  <a:lnTo>
                    <a:pt x="38" y="16"/>
                  </a:lnTo>
                  <a:lnTo>
                    <a:pt x="38" y="23"/>
                  </a:lnTo>
                  <a:lnTo>
                    <a:pt x="38" y="23"/>
                  </a:lnTo>
                  <a:lnTo>
                    <a:pt x="38" y="24"/>
                  </a:lnTo>
                  <a:lnTo>
                    <a:pt x="6" y="24"/>
                  </a:lnTo>
                  <a:lnTo>
                    <a:pt x="8" y="28"/>
                  </a:lnTo>
                  <a:lnTo>
                    <a:pt x="9" y="32"/>
                  </a:lnTo>
                  <a:lnTo>
                    <a:pt x="11" y="35"/>
                  </a:lnTo>
                  <a:lnTo>
                    <a:pt x="15" y="38"/>
                  </a:lnTo>
                  <a:lnTo>
                    <a:pt x="19" y="38"/>
                  </a:lnTo>
                  <a:lnTo>
                    <a:pt x="23" y="38"/>
                  </a:lnTo>
                  <a:lnTo>
                    <a:pt x="26" y="37"/>
                  </a:lnTo>
                  <a:lnTo>
                    <a:pt x="29" y="35"/>
                  </a:lnTo>
                  <a:lnTo>
                    <a:pt x="31" y="31"/>
                  </a:lnTo>
                  <a:close/>
                  <a:moveTo>
                    <a:pt x="6" y="17"/>
                  </a:moveTo>
                  <a:lnTo>
                    <a:pt x="31" y="17"/>
                  </a:lnTo>
                  <a:lnTo>
                    <a:pt x="30" y="13"/>
                  </a:lnTo>
                  <a:lnTo>
                    <a:pt x="29" y="10"/>
                  </a:lnTo>
                  <a:lnTo>
                    <a:pt x="26" y="9"/>
                  </a:lnTo>
                  <a:lnTo>
                    <a:pt x="23" y="7"/>
                  </a:lnTo>
                  <a:lnTo>
                    <a:pt x="19" y="7"/>
                  </a:lnTo>
                  <a:lnTo>
                    <a:pt x="15" y="7"/>
                  </a:lnTo>
                  <a:lnTo>
                    <a:pt x="11" y="10"/>
                  </a:lnTo>
                  <a:lnTo>
                    <a:pt x="8" y="13"/>
                  </a:lnTo>
                  <a:lnTo>
                    <a:pt x="6" y="17"/>
                  </a:lnTo>
                  <a:close/>
                </a:path>
              </a:pathLst>
            </a:custGeom>
            <a:solidFill>
              <a:srgbClr val="000000"/>
            </a:solidFill>
            <a:ln w="0">
              <a:solidFill>
                <a:srgbClr val="000000"/>
              </a:solidFill>
              <a:prstDash val="solid"/>
              <a:round/>
              <a:headEnd/>
              <a:tailEnd/>
            </a:ln>
          </p:spPr>
          <p:txBody>
            <a:bodyPr/>
            <a:lstStyle/>
            <a:p>
              <a:endParaRPr lang="en-US"/>
            </a:p>
          </p:txBody>
        </p:sp>
        <p:sp>
          <p:nvSpPr>
            <p:cNvPr id="386656" name="Freeform 608"/>
            <p:cNvSpPr>
              <a:spLocks noEditPoints="1"/>
            </p:cNvSpPr>
            <p:nvPr/>
          </p:nvSpPr>
          <p:spPr bwMode="auto">
            <a:xfrm>
              <a:off x="1209" y="1514"/>
              <a:ext cx="39" cy="60"/>
            </a:xfrm>
            <a:custGeom>
              <a:avLst/>
              <a:gdLst>
                <a:gd name="T0" fmla="*/ 0 w 39"/>
                <a:gd name="T1" fmla="*/ 29 h 60"/>
                <a:gd name="T2" fmla="*/ 0 w 39"/>
                <a:gd name="T3" fmla="*/ 24 h 60"/>
                <a:gd name="T4" fmla="*/ 2 w 39"/>
                <a:gd name="T5" fmla="*/ 18 h 60"/>
                <a:gd name="T6" fmla="*/ 3 w 39"/>
                <a:gd name="T7" fmla="*/ 13 h 60"/>
                <a:gd name="T8" fmla="*/ 6 w 39"/>
                <a:gd name="T9" fmla="*/ 7 h 60"/>
                <a:gd name="T10" fmla="*/ 10 w 39"/>
                <a:gd name="T11" fmla="*/ 3 h 60"/>
                <a:gd name="T12" fmla="*/ 14 w 39"/>
                <a:gd name="T13" fmla="*/ 0 h 60"/>
                <a:gd name="T14" fmla="*/ 20 w 39"/>
                <a:gd name="T15" fmla="*/ 0 h 60"/>
                <a:gd name="T16" fmla="*/ 25 w 39"/>
                <a:gd name="T17" fmla="*/ 0 h 60"/>
                <a:gd name="T18" fmla="*/ 29 w 39"/>
                <a:gd name="T19" fmla="*/ 2 h 60"/>
                <a:gd name="T20" fmla="*/ 32 w 39"/>
                <a:gd name="T21" fmla="*/ 4 h 60"/>
                <a:gd name="T22" fmla="*/ 35 w 39"/>
                <a:gd name="T23" fmla="*/ 7 h 60"/>
                <a:gd name="T24" fmla="*/ 36 w 39"/>
                <a:gd name="T25" fmla="*/ 11 h 60"/>
                <a:gd name="T26" fmla="*/ 38 w 39"/>
                <a:gd name="T27" fmla="*/ 15 h 60"/>
                <a:gd name="T28" fmla="*/ 39 w 39"/>
                <a:gd name="T29" fmla="*/ 22 h 60"/>
                <a:gd name="T30" fmla="*/ 39 w 39"/>
                <a:gd name="T31" fmla="*/ 29 h 60"/>
                <a:gd name="T32" fmla="*/ 39 w 39"/>
                <a:gd name="T33" fmla="*/ 36 h 60"/>
                <a:gd name="T34" fmla="*/ 39 w 39"/>
                <a:gd name="T35" fmla="*/ 42 h 60"/>
                <a:gd name="T36" fmla="*/ 38 w 39"/>
                <a:gd name="T37" fmla="*/ 47 h 60"/>
                <a:gd name="T38" fmla="*/ 35 w 39"/>
                <a:gd name="T39" fmla="*/ 53 h 60"/>
                <a:gd name="T40" fmla="*/ 31 w 39"/>
                <a:gd name="T41" fmla="*/ 57 h 60"/>
                <a:gd name="T42" fmla="*/ 28 w 39"/>
                <a:gd name="T43" fmla="*/ 58 h 60"/>
                <a:gd name="T44" fmla="*/ 24 w 39"/>
                <a:gd name="T45" fmla="*/ 60 h 60"/>
                <a:gd name="T46" fmla="*/ 20 w 39"/>
                <a:gd name="T47" fmla="*/ 60 h 60"/>
                <a:gd name="T48" fmla="*/ 14 w 39"/>
                <a:gd name="T49" fmla="*/ 60 h 60"/>
                <a:gd name="T50" fmla="*/ 10 w 39"/>
                <a:gd name="T51" fmla="*/ 57 h 60"/>
                <a:gd name="T52" fmla="*/ 7 w 39"/>
                <a:gd name="T53" fmla="*/ 54 h 60"/>
                <a:gd name="T54" fmla="*/ 2 w 39"/>
                <a:gd name="T55" fmla="*/ 45 h 60"/>
                <a:gd name="T56" fmla="*/ 0 w 39"/>
                <a:gd name="T57" fmla="*/ 29 h 60"/>
                <a:gd name="T58" fmla="*/ 9 w 39"/>
                <a:gd name="T59" fmla="*/ 29 h 60"/>
                <a:gd name="T60" fmla="*/ 9 w 39"/>
                <a:gd name="T61" fmla="*/ 36 h 60"/>
                <a:gd name="T62" fmla="*/ 9 w 39"/>
                <a:gd name="T63" fmla="*/ 42 h 60"/>
                <a:gd name="T64" fmla="*/ 10 w 39"/>
                <a:gd name="T65" fmla="*/ 46 h 60"/>
                <a:gd name="T66" fmla="*/ 11 w 39"/>
                <a:gd name="T67" fmla="*/ 49 h 60"/>
                <a:gd name="T68" fmla="*/ 14 w 39"/>
                <a:gd name="T69" fmla="*/ 52 h 60"/>
                <a:gd name="T70" fmla="*/ 17 w 39"/>
                <a:gd name="T71" fmla="*/ 53 h 60"/>
                <a:gd name="T72" fmla="*/ 20 w 39"/>
                <a:gd name="T73" fmla="*/ 53 h 60"/>
                <a:gd name="T74" fmla="*/ 24 w 39"/>
                <a:gd name="T75" fmla="*/ 53 h 60"/>
                <a:gd name="T76" fmla="*/ 27 w 39"/>
                <a:gd name="T77" fmla="*/ 52 h 60"/>
                <a:gd name="T78" fmla="*/ 28 w 39"/>
                <a:gd name="T79" fmla="*/ 49 h 60"/>
                <a:gd name="T80" fmla="*/ 29 w 39"/>
                <a:gd name="T81" fmla="*/ 46 h 60"/>
                <a:gd name="T82" fmla="*/ 31 w 39"/>
                <a:gd name="T83" fmla="*/ 42 h 60"/>
                <a:gd name="T84" fmla="*/ 32 w 39"/>
                <a:gd name="T85" fmla="*/ 36 h 60"/>
                <a:gd name="T86" fmla="*/ 32 w 39"/>
                <a:gd name="T87" fmla="*/ 29 h 60"/>
                <a:gd name="T88" fmla="*/ 32 w 39"/>
                <a:gd name="T89" fmla="*/ 24 h 60"/>
                <a:gd name="T90" fmla="*/ 31 w 39"/>
                <a:gd name="T91" fmla="*/ 18 h 60"/>
                <a:gd name="T92" fmla="*/ 29 w 39"/>
                <a:gd name="T93" fmla="*/ 14 h 60"/>
                <a:gd name="T94" fmla="*/ 28 w 39"/>
                <a:gd name="T95" fmla="*/ 11 h 60"/>
                <a:gd name="T96" fmla="*/ 27 w 39"/>
                <a:gd name="T97" fmla="*/ 9 h 60"/>
                <a:gd name="T98" fmla="*/ 24 w 39"/>
                <a:gd name="T99" fmla="*/ 7 h 60"/>
                <a:gd name="T100" fmla="*/ 20 w 39"/>
                <a:gd name="T101" fmla="*/ 7 h 60"/>
                <a:gd name="T102" fmla="*/ 17 w 39"/>
                <a:gd name="T103" fmla="*/ 7 h 60"/>
                <a:gd name="T104" fmla="*/ 14 w 39"/>
                <a:gd name="T105" fmla="*/ 9 h 60"/>
                <a:gd name="T106" fmla="*/ 11 w 39"/>
                <a:gd name="T107" fmla="*/ 10 h 60"/>
                <a:gd name="T108" fmla="*/ 10 w 39"/>
                <a:gd name="T109" fmla="*/ 15 h 60"/>
                <a:gd name="T110" fmla="*/ 9 w 39"/>
                <a:gd name="T111" fmla="*/ 21 h 60"/>
                <a:gd name="T112" fmla="*/ 9 w 39"/>
                <a:gd name="T113"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 h="60">
                  <a:moveTo>
                    <a:pt x="0" y="29"/>
                  </a:moveTo>
                  <a:lnTo>
                    <a:pt x="0" y="24"/>
                  </a:lnTo>
                  <a:lnTo>
                    <a:pt x="2" y="18"/>
                  </a:lnTo>
                  <a:lnTo>
                    <a:pt x="3" y="13"/>
                  </a:lnTo>
                  <a:lnTo>
                    <a:pt x="6" y="7"/>
                  </a:lnTo>
                  <a:lnTo>
                    <a:pt x="10" y="3"/>
                  </a:lnTo>
                  <a:lnTo>
                    <a:pt x="14" y="0"/>
                  </a:lnTo>
                  <a:lnTo>
                    <a:pt x="20" y="0"/>
                  </a:lnTo>
                  <a:lnTo>
                    <a:pt x="25" y="0"/>
                  </a:lnTo>
                  <a:lnTo>
                    <a:pt x="29" y="2"/>
                  </a:lnTo>
                  <a:lnTo>
                    <a:pt x="32" y="4"/>
                  </a:lnTo>
                  <a:lnTo>
                    <a:pt x="35" y="7"/>
                  </a:lnTo>
                  <a:lnTo>
                    <a:pt x="36" y="11"/>
                  </a:lnTo>
                  <a:lnTo>
                    <a:pt x="38" y="15"/>
                  </a:lnTo>
                  <a:lnTo>
                    <a:pt x="39" y="22"/>
                  </a:lnTo>
                  <a:lnTo>
                    <a:pt x="39" y="29"/>
                  </a:lnTo>
                  <a:lnTo>
                    <a:pt x="39" y="36"/>
                  </a:lnTo>
                  <a:lnTo>
                    <a:pt x="39" y="42"/>
                  </a:lnTo>
                  <a:lnTo>
                    <a:pt x="38" y="47"/>
                  </a:lnTo>
                  <a:lnTo>
                    <a:pt x="35" y="53"/>
                  </a:lnTo>
                  <a:lnTo>
                    <a:pt x="31" y="57"/>
                  </a:lnTo>
                  <a:lnTo>
                    <a:pt x="28" y="58"/>
                  </a:lnTo>
                  <a:lnTo>
                    <a:pt x="24" y="60"/>
                  </a:lnTo>
                  <a:lnTo>
                    <a:pt x="20" y="60"/>
                  </a:lnTo>
                  <a:lnTo>
                    <a:pt x="14" y="60"/>
                  </a:lnTo>
                  <a:lnTo>
                    <a:pt x="10" y="57"/>
                  </a:lnTo>
                  <a:lnTo>
                    <a:pt x="7" y="54"/>
                  </a:lnTo>
                  <a:lnTo>
                    <a:pt x="2" y="45"/>
                  </a:lnTo>
                  <a:lnTo>
                    <a:pt x="0" y="29"/>
                  </a:lnTo>
                  <a:close/>
                  <a:moveTo>
                    <a:pt x="9" y="29"/>
                  </a:moveTo>
                  <a:lnTo>
                    <a:pt x="9" y="36"/>
                  </a:lnTo>
                  <a:lnTo>
                    <a:pt x="9" y="42"/>
                  </a:lnTo>
                  <a:lnTo>
                    <a:pt x="10" y="46"/>
                  </a:lnTo>
                  <a:lnTo>
                    <a:pt x="11" y="49"/>
                  </a:lnTo>
                  <a:lnTo>
                    <a:pt x="14" y="52"/>
                  </a:lnTo>
                  <a:lnTo>
                    <a:pt x="17" y="53"/>
                  </a:lnTo>
                  <a:lnTo>
                    <a:pt x="20" y="53"/>
                  </a:lnTo>
                  <a:lnTo>
                    <a:pt x="24" y="53"/>
                  </a:lnTo>
                  <a:lnTo>
                    <a:pt x="27" y="52"/>
                  </a:lnTo>
                  <a:lnTo>
                    <a:pt x="28" y="49"/>
                  </a:lnTo>
                  <a:lnTo>
                    <a:pt x="29" y="46"/>
                  </a:lnTo>
                  <a:lnTo>
                    <a:pt x="31" y="42"/>
                  </a:lnTo>
                  <a:lnTo>
                    <a:pt x="32" y="36"/>
                  </a:lnTo>
                  <a:lnTo>
                    <a:pt x="32" y="29"/>
                  </a:lnTo>
                  <a:lnTo>
                    <a:pt x="32" y="24"/>
                  </a:lnTo>
                  <a:lnTo>
                    <a:pt x="31" y="18"/>
                  </a:lnTo>
                  <a:lnTo>
                    <a:pt x="29" y="14"/>
                  </a:lnTo>
                  <a:lnTo>
                    <a:pt x="28" y="11"/>
                  </a:lnTo>
                  <a:lnTo>
                    <a:pt x="27" y="9"/>
                  </a:lnTo>
                  <a:lnTo>
                    <a:pt x="24" y="7"/>
                  </a:lnTo>
                  <a:lnTo>
                    <a:pt x="20" y="7"/>
                  </a:lnTo>
                  <a:lnTo>
                    <a:pt x="17" y="7"/>
                  </a:lnTo>
                  <a:lnTo>
                    <a:pt x="14" y="9"/>
                  </a:lnTo>
                  <a:lnTo>
                    <a:pt x="11" y="10"/>
                  </a:lnTo>
                  <a:lnTo>
                    <a:pt x="10" y="15"/>
                  </a:lnTo>
                  <a:lnTo>
                    <a:pt x="9" y="21"/>
                  </a:lnTo>
                  <a:lnTo>
                    <a:pt x="9" y="29"/>
                  </a:lnTo>
                  <a:close/>
                </a:path>
              </a:pathLst>
            </a:custGeom>
            <a:solidFill>
              <a:srgbClr val="000000"/>
            </a:solidFill>
            <a:ln w="0">
              <a:solidFill>
                <a:srgbClr val="000000"/>
              </a:solidFill>
              <a:prstDash val="solid"/>
              <a:round/>
              <a:headEnd/>
              <a:tailEnd/>
            </a:ln>
          </p:spPr>
          <p:txBody>
            <a:bodyPr/>
            <a:lstStyle/>
            <a:p>
              <a:endParaRPr lang="en-US"/>
            </a:p>
          </p:txBody>
        </p:sp>
        <p:sp>
          <p:nvSpPr>
            <p:cNvPr id="386657" name="Freeform 609"/>
            <p:cNvSpPr>
              <a:spLocks noEditPoints="1"/>
            </p:cNvSpPr>
            <p:nvPr/>
          </p:nvSpPr>
          <p:spPr bwMode="auto">
            <a:xfrm>
              <a:off x="1255" y="1514"/>
              <a:ext cx="24" cy="21"/>
            </a:xfrm>
            <a:custGeom>
              <a:avLst/>
              <a:gdLst>
                <a:gd name="T0" fmla="*/ 3 w 24"/>
                <a:gd name="T1" fmla="*/ 21 h 21"/>
                <a:gd name="T2" fmla="*/ 0 w 24"/>
                <a:gd name="T3" fmla="*/ 10 h 21"/>
                <a:gd name="T4" fmla="*/ 0 w 24"/>
                <a:gd name="T5" fmla="*/ 0 h 21"/>
                <a:gd name="T6" fmla="*/ 8 w 24"/>
                <a:gd name="T7" fmla="*/ 0 h 21"/>
                <a:gd name="T8" fmla="*/ 8 w 24"/>
                <a:gd name="T9" fmla="*/ 10 h 21"/>
                <a:gd name="T10" fmla="*/ 7 w 24"/>
                <a:gd name="T11" fmla="*/ 21 h 21"/>
                <a:gd name="T12" fmla="*/ 3 w 24"/>
                <a:gd name="T13" fmla="*/ 21 h 21"/>
                <a:gd name="T14" fmla="*/ 17 w 24"/>
                <a:gd name="T15" fmla="*/ 21 h 21"/>
                <a:gd name="T16" fmla="*/ 15 w 24"/>
                <a:gd name="T17" fmla="*/ 10 h 21"/>
                <a:gd name="T18" fmla="*/ 15 w 24"/>
                <a:gd name="T19" fmla="*/ 0 h 21"/>
                <a:gd name="T20" fmla="*/ 24 w 24"/>
                <a:gd name="T21" fmla="*/ 0 h 21"/>
                <a:gd name="T22" fmla="*/ 24 w 24"/>
                <a:gd name="T23" fmla="*/ 10 h 21"/>
                <a:gd name="T24" fmla="*/ 21 w 24"/>
                <a:gd name="T25" fmla="*/ 21 h 21"/>
                <a:gd name="T26" fmla="*/ 17 w 24"/>
                <a:gd name="T2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1">
                  <a:moveTo>
                    <a:pt x="3" y="21"/>
                  </a:moveTo>
                  <a:lnTo>
                    <a:pt x="0" y="10"/>
                  </a:lnTo>
                  <a:lnTo>
                    <a:pt x="0" y="0"/>
                  </a:lnTo>
                  <a:lnTo>
                    <a:pt x="8" y="0"/>
                  </a:lnTo>
                  <a:lnTo>
                    <a:pt x="8" y="10"/>
                  </a:lnTo>
                  <a:lnTo>
                    <a:pt x="7" y="21"/>
                  </a:lnTo>
                  <a:lnTo>
                    <a:pt x="3" y="21"/>
                  </a:lnTo>
                  <a:close/>
                  <a:moveTo>
                    <a:pt x="17" y="21"/>
                  </a:moveTo>
                  <a:lnTo>
                    <a:pt x="15" y="10"/>
                  </a:lnTo>
                  <a:lnTo>
                    <a:pt x="15" y="0"/>
                  </a:lnTo>
                  <a:lnTo>
                    <a:pt x="24" y="0"/>
                  </a:lnTo>
                  <a:lnTo>
                    <a:pt x="24" y="10"/>
                  </a:lnTo>
                  <a:lnTo>
                    <a:pt x="21" y="21"/>
                  </a:lnTo>
                  <a:lnTo>
                    <a:pt x="17" y="21"/>
                  </a:lnTo>
                  <a:close/>
                </a:path>
              </a:pathLst>
            </a:custGeom>
            <a:solidFill>
              <a:srgbClr val="000000"/>
            </a:solidFill>
            <a:ln w="0">
              <a:solidFill>
                <a:srgbClr val="000000"/>
              </a:solidFill>
              <a:prstDash val="solid"/>
              <a:round/>
              <a:headEnd/>
              <a:tailEnd/>
            </a:ln>
          </p:spPr>
          <p:txBody>
            <a:bodyPr/>
            <a:lstStyle/>
            <a:p>
              <a:endParaRPr lang="en-US"/>
            </a:p>
          </p:txBody>
        </p:sp>
        <p:sp>
          <p:nvSpPr>
            <p:cNvPr id="386658" name="Freeform 610"/>
            <p:cNvSpPr>
              <a:spLocks/>
            </p:cNvSpPr>
            <p:nvPr/>
          </p:nvSpPr>
          <p:spPr bwMode="auto">
            <a:xfrm>
              <a:off x="1309" y="1513"/>
              <a:ext cx="47" cy="61"/>
            </a:xfrm>
            <a:custGeom>
              <a:avLst/>
              <a:gdLst>
                <a:gd name="T0" fmla="*/ 9 w 47"/>
                <a:gd name="T1" fmla="*/ 40 h 61"/>
                <a:gd name="T2" fmla="*/ 10 w 47"/>
                <a:gd name="T3" fmla="*/ 47 h 61"/>
                <a:gd name="T4" fmla="*/ 17 w 47"/>
                <a:gd name="T5" fmla="*/ 53 h 61"/>
                <a:gd name="T6" fmla="*/ 25 w 47"/>
                <a:gd name="T7" fmla="*/ 54 h 61"/>
                <a:gd name="T8" fmla="*/ 34 w 47"/>
                <a:gd name="T9" fmla="*/ 53 h 61"/>
                <a:gd name="T10" fmla="*/ 38 w 47"/>
                <a:gd name="T11" fmla="*/ 48 h 61"/>
                <a:gd name="T12" fmla="*/ 39 w 47"/>
                <a:gd name="T13" fmla="*/ 44 h 61"/>
                <a:gd name="T14" fmla="*/ 38 w 47"/>
                <a:gd name="T15" fmla="*/ 39 h 61"/>
                <a:gd name="T16" fmla="*/ 32 w 47"/>
                <a:gd name="T17" fmla="*/ 36 h 61"/>
                <a:gd name="T18" fmla="*/ 27 w 47"/>
                <a:gd name="T19" fmla="*/ 34 h 61"/>
                <a:gd name="T20" fmla="*/ 15 w 47"/>
                <a:gd name="T21" fmla="*/ 30 h 61"/>
                <a:gd name="T22" fmla="*/ 7 w 47"/>
                <a:gd name="T23" fmla="*/ 26 h 61"/>
                <a:gd name="T24" fmla="*/ 3 w 47"/>
                <a:gd name="T25" fmla="*/ 21 h 61"/>
                <a:gd name="T26" fmla="*/ 3 w 47"/>
                <a:gd name="T27" fmla="*/ 12 h 61"/>
                <a:gd name="T28" fmla="*/ 9 w 47"/>
                <a:gd name="T29" fmla="*/ 4 h 61"/>
                <a:gd name="T30" fmla="*/ 18 w 47"/>
                <a:gd name="T31" fmla="*/ 0 h 61"/>
                <a:gd name="T32" fmla="*/ 29 w 47"/>
                <a:gd name="T33" fmla="*/ 0 h 61"/>
                <a:gd name="T34" fmla="*/ 39 w 47"/>
                <a:gd name="T35" fmla="*/ 4 h 61"/>
                <a:gd name="T36" fmla="*/ 45 w 47"/>
                <a:gd name="T37" fmla="*/ 12 h 61"/>
                <a:gd name="T38" fmla="*/ 38 w 47"/>
                <a:gd name="T39" fmla="*/ 18 h 61"/>
                <a:gd name="T40" fmla="*/ 34 w 47"/>
                <a:gd name="T41" fmla="*/ 10 h 61"/>
                <a:gd name="T42" fmla="*/ 28 w 47"/>
                <a:gd name="T43" fmla="*/ 7 h 61"/>
                <a:gd name="T44" fmla="*/ 20 w 47"/>
                <a:gd name="T45" fmla="*/ 7 h 61"/>
                <a:gd name="T46" fmla="*/ 14 w 47"/>
                <a:gd name="T47" fmla="*/ 10 h 61"/>
                <a:gd name="T48" fmla="*/ 11 w 47"/>
                <a:gd name="T49" fmla="*/ 15 h 61"/>
                <a:gd name="T50" fmla="*/ 13 w 47"/>
                <a:gd name="T51" fmla="*/ 21 h 61"/>
                <a:gd name="T52" fmla="*/ 20 w 47"/>
                <a:gd name="T53" fmla="*/ 23 h 61"/>
                <a:gd name="T54" fmla="*/ 29 w 47"/>
                <a:gd name="T55" fmla="*/ 26 h 61"/>
                <a:gd name="T56" fmla="*/ 38 w 47"/>
                <a:gd name="T57" fmla="*/ 29 h 61"/>
                <a:gd name="T58" fmla="*/ 45 w 47"/>
                <a:gd name="T59" fmla="*/ 34 h 61"/>
                <a:gd name="T60" fmla="*/ 47 w 47"/>
                <a:gd name="T61" fmla="*/ 43 h 61"/>
                <a:gd name="T62" fmla="*/ 45 w 47"/>
                <a:gd name="T63" fmla="*/ 53 h 61"/>
                <a:gd name="T64" fmla="*/ 36 w 47"/>
                <a:gd name="T65" fmla="*/ 59 h 61"/>
                <a:gd name="T66" fmla="*/ 25 w 47"/>
                <a:gd name="T67" fmla="*/ 61 h 61"/>
                <a:gd name="T68" fmla="*/ 13 w 47"/>
                <a:gd name="T69" fmla="*/ 58 h 61"/>
                <a:gd name="T70" fmla="*/ 3 w 47"/>
                <a:gd name="T71" fmla="*/ 51 h 61"/>
                <a:gd name="T72" fmla="*/ 0 w 47"/>
                <a:gd name="T73" fmla="*/ 4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 h="61">
                  <a:moveTo>
                    <a:pt x="0" y="40"/>
                  </a:moveTo>
                  <a:lnTo>
                    <a:pt x="9" y="40"/>
                  </a:lnTo>
                  <a:lnTo>
                    <a:pt x="9" y="44"/>
                  </a:lnTo>
                  <a:lnTo>
                    <a:pt x="10" y="47"/>
                  </a:lnTo>
                  <a:lnTo>
                    <a:pt x="13" y="50"/>
                  </a:lnTo>
                  <a:lnTo>
                    <a:pt x="17" y="53"/>
                  </a:lnTo>
                  <a:lnTo>
                    <a:pt x="21" y="54"/>
                  </a:lnTo>
                  <a:lnTo>
                    <a:pt x="25" y="54"/>
                  </a:lnTo>
                  <a:lnTo>
                    <a:pt x="29" y="54"/>
                  </a:lnTo>
                  <a:lnTo>
                    <a:pt x="34" y="53"/>
                  </a:lnTo>
                  <a:lnTo>
                    <a:pt x="36" y="51"/>
                  </a:lnTo>
                  <a:lnTo>
                    <a:pt x="38" y="48"/>
                  </a:lnTo>
                  <a:lnTo>
                    <a:pt x="39" y="47"/>
                  </a:lnTo>
                  <a:lnTo>
                    <a:pt x="39" y="44"/>
                  </a:lnTo>
                  <a:lnTo>
                    <a:pt x="39" y="41"/>
                  </a:lnTo>
                  <a:lnTo>
                    <a:pt x="38" y="39"/>
                  </a:lnTo>
                  <a:lnTo>
                    <a:pt x="36" y="37"/>
                  </a:lnTo>
                  <a:lnTo>
                    <a:pt x="32" y="36"/>
                  </a:lnTo>
                  <a:lnTo>
                    <a:pt x="31" y="34"/>
                  </a:lnTo>
                  <a:lnTo>
                    <a:pt x="27" y="34"/>
                  </a:lnTo>
                  <a:lnTo>
                    <a:pt x="22" y="33"/>
                  </a:lnTo>
                  <a:lnTo>
                    <a:pt x="15" y="30"/>
                  </a:lnTo>
                  <a:lnTo>
                    <a:pt x="11" y="29"/>
                  </a:lnTo>
                  <a:lnTo>
                    <a:pt x="7" y="26"/>
                  </a:lnTo>
                  <a:lnTo>
                    <a:pt x="6" y="23"/>
                  </a:lnTo>
                  <a:lnTo>
                    <a:pt x="3" y="21"/>
                  </a:lnTo>
                  <a:lnTo>
                    <a:pt x="3" y="16"/>
                  </a:lnTo>
                  <a:lnTo>
                    <a:pt x="3" y="12"/>
                  </a:lnTo>
                  <a:lnTo>
                    <a:pt x="6" y="8"/>
                  </a:lnTo>
                  <a:lnTo>
                    <a:pt x="9" y="4"/>
                  </a:lnTo>
                  <a:lnTo>
                    <a:pt x="13" y="1"/>
                  </a:lnTo>
                  <a:lnTo>
                    <a:pt x="18" y="0"/>
                  </a:lnTo>
                  <a:lnTo>
                    <a:pt x="24" y="0"/>
                  </a:lnTo>
                  <a:lnTo>
                    <a:pt x="29" y="0"/>
                  </a:lnTo>
                  <a:lnTo>
                    <a:pt x="35" y="1"/>
                  </a:lnTo>
                  <a:lnTo>
                    <a:pt x="39" y="4"/>
                  </a:lnTo>
                  <a:lnTo>
                    <a:pt x="43" y="8"/>
                  </a:lnTo>
                  <a:lnTo>
                    <a:pt x="45" y="12"/>
                  </a:lnTo>
                  <a:lnTo>
                    <a:pt x="46" y="18"/>
                  </a:lnTo>
                  <a:lnTo>
                    <a:pt x="38" y="18"/>
                  </a:lnTo>
                  <a:lnTo>
                    <a:pt x="36" y="14"/>
                  </a:lnTo>
                  <a:lnTo>
                    <a:pt x="34" y="10"/>
                  </a:lnTo>
                  <a:lnTo>
                    <a:pt x="31" y="8"/>
                  </a:lnTo>
                  <a:lnTo>
                    <a:pt x="28" y="7"/>
                  </a:lnTo>
                  <a:lnTo>
                    <a:pt x="24" y="7"/>
                  </a:lnTo>
                  <a:lnTo>
                    <a:pt x="20" y="7"/>
                  </a:lnTo>
                  <a:lnTo>
                    <a:pt x="17" y="8"/>
                  </a:lnTo>
                  <a:lnTo>
                    <a:pt x="14" y="10"/>
                  </a:lnTo>
                  <a:lnTo>
                    <a:pt x="11" y="12"/>
                  </a:lnTo>
                  <a:lnTo>
                    <a:pt x="11" y="15"/>
                  </a:lnTo>
                  <a:lnTo>
                    <a:pt x="11" y="18"/>
                  </a:lnTo>
                  <a:lnTo>
                    <a:pt x="13" y="21"/>
                  </a:lnTo>
                  <a:lnTo>
                    <a:pt x="15" y="22"/>
                  </a:lnTo>
                  <a:lnTo>
                    <a:pt x="20" y="23"/>
                  </a:lnTo>
                  <a:lnTo>
                    <a:pt x="24" y="25"/>
                  </a:lnTo>
                  <a:lnTo>
                    <a:pt x="29" y="26"/>
                  </a:lnTo>
                  <a:lnTo>
                    <a:pt x="34" y="28"/>
                  </a:lnTo>
                  <a:lnTo>
                    <a:pt x="38" y="29"/>
                  </a:lnTo>
                  <a:lnTo>
                    <a:pt x="42" y="32"/>
                  </a:lnTo>
                  <a:lnTo>
                    <a:pt x="45" y="34"/>
                  </a:lnTo>
                  <a:lnTo>
                    <a:pt x="46" y="39"/>
                  </a:lnTo>
                  <a:lnTo>
                    <a:pt x="47" y="43"/>
                  </a:lnTo>
                  <a:lnTo>
                    <a:pt x="46" y="48"/>
                  </a:lnTo>
                  <a:lnTo>
                    <a:pt x="45" y="53"/>
                  </a:lnTo>
                  <a:lnTo>
                    <a:pt x="42" y="57"/>
                  </a:lnTo>
                  <a:lnTo>
                    <a:pt x="36" y="59"/>
                  </a:lnTo>
                  <a:lnTo>
                    <a:pt x="32" y="61"/>
                  </a:lnTo>
                  <a:lnTo>
                    <a:pt x="25" y="61"/>
                  </a:lnTo>
                  <a:lnTo>
                    <a:pt x="18" y="61"/>
                  </a:lnTo>
                  <a:lnTo>
                    <a:pt x="13" y="58"/>
                  </a:lnTo>
                  <a:lnTo>
                    <a:pt x="7" y="55"/>
                  </a:lnTo>
                  <a:lnTo>
                    <a:pt x="3" y="51"/>
                  </a:lnTo>
                  <a:lnTo>
                    <a:pt x="2" y="46"/>
                  </a:lnTo>
                  <a:lnTo>
                    <a:pt x="0" y="40"/>
                  </a:lnTo>
                  <a:close/>
                </a:path>
              </a:pathLst>
            </a:custGeom>
            <a:solidFill>
              <a:srgbClr val="000000"/>
            </a:solidFill>
            <a:ln w="0">
              <a:solidFill>
                <a:srgbClr val="000000"/>
              </a:solidFill>
              <a:prstDash val="solid"/>
              <a:round/>
              <a:headEnd/>
              <a:tailEnd/>
            </a:ln>
          </p:spPr>
          <p:txBody>
            <a:bodyPr/>
            <a:lstStyle/>
            <a:p>
              <a:endParaRPr lang="en-US"/>
            </a:p>
          </p:txBody>
        </p:sp>
        <p:sp>
          <p:nvSpPr>
            <p:cNvPr id="386659" name="Freeform 611"/>
            <p:cNvSpPr>
              <a:spLocks noEditPoints="1"/>
            </p:cNvSpPr>
            <p:nvPr/>
          </p:nvSpPr>
          <p:spPr bwMode="auto">
            <a:xfrm>
              <a:off x="1363" y="1529"/>
              <a:ext cx="41" cy="45"/>
            </a:xfrm>
            <a:custGeom>
              <a:avLst/>
              <a:gdLst>
                <a:gd name="T0" fmla="*/ 32 w 41"/>
                <a:gd name="T1" fmla="*/ 31 h 45"/>
                <a:gd name="T2" fmla="*/ 39 w 41"/>
                <a:gd name="T3" fmla="*/ 32 h 45"/>
                <a:gd name="T4" fmla="*/ 38 w 41"/>
                <a:gd name="T5" fmla="*/ 37 h 45"/>
                <a:gd name="T6" fmla="*/ 36 w 41"/>
                <a:gd name="T7" fmla="*/ 39 h 45"/>
                <a:gd name="T8" fmla="*/ 34 w 41"/>
                <a:gd name="T9" fmla="*/ 42 h 45"/>
                <a:gd name="T10" fmla="*/ 29 w 41"/>
                <a:gd name="T11" fmla="*/ 43 h 45"/>
                <a:gd name="T12" fmla="*/ 25 w 41"/>
                <a:gd name="T13" fmla="*/ 45 h 45"/>
                <a:gd name="T14" fmla="*/ 21 w 41"/>
                <a:gd name="T15" fmla="*/ 45 h 45"/>
                <a:gd name="T16" fmla="*/ 14 w 41"/>
                <a:gd name="T17" fmla="*/ 45 h 45"/>
                <a:gd name="T18" fmla="*/ 10 w 41"/>
                <a:gd name="T19" fmla="*/ 42 h 45"/>
                <a:gd name="T20" fmla="*/ 6 w 41"/>
                <a:gd name="T21" fmla="*/ 39 h 45"/>
                <a:gd name="T22" fmla="*/ 3 w 41"/>
                <a:gd name="T23" fmla="*/ 35 h 45"/>
                <a:gd name="T24" fmla="*/ 0 w 41"/>
                <a:gd name="T25" fmla="*/ 30 h 45"/>
                <a:gd name="T26" fmla="*/ 0 w 41"/>
                <a:gd name="T27" fmla="*/ 23 h 45"/>
                <a:gd name="T28" fmla="*/ 0 w 41"/>
                <a:gd name="T29" fmla="*/ 16 h 45"/>
                <a:gd name="T30" fmla="*/ 3 w 41"/>
                <a:gd name="T31" fmla="*/ 10 h 45"/>
                <a:gd name="T32" fmla="*/ 6 w 41"/>
                <a:gd name="T33" fmla="*/ 6 h 45"/>
                <a:gd name="T34" fmla="*/ 10 w 41"/>
                <a:gd name="T35" fmla="*/ 3 h 45"/>
                <a:gd name="T36" fmla="*/ 14 w 41"/>
                <a:gd name="T37" fmla="*/ 0 h 45"/>
                <a:gd name="T38" fmla="*/ 20 w 41"/>
                <a:gd name="T39" fmla="*/ 0 h 45"/>
                <a:gd name="T40" fmla="*/ 25 w 41"/>
                <a:gd name="T41" fmla="*/ 0 h 45"/>
                <a:gd name="T42" fmla="*/ 31 w 41"/>
                <a:gd name="T43" fmla="*/ 3 h 45"/>
                <a:gd name="T44" fmla="*/ 35 w 41"/>
                <a:gd name="T45" fmla="*/ 6 h 45"/>
                <a:gd name="T46" fmla="*/ 38 w 41"/>
                <a:gd name="T47" fmla="*/ 10 h 45"/>
                <a:gd name="T48" fmla="*/ 39 w 41"/>
                <a:gd name="T49" fmla="*/ 16 h 45"/>
                <a:gd name="T50" fmla="*/ 41 w 41"/>
                <a:gd name="T51" fmla="*/ 23 h 45"/>
                <a:gd name="T52" fmla="*/ 41 w 41"/>
                <a:gd name="T53" fmla="*/ 23 h 45"/>
                <a:gd name="T54" fmla="*/ 41 w 41"/>
                <a:gd name="T55" fmla="*/ 24 h 45"/>
                <a:gd name="T56" fmla="*/ 9 w 41"/>
                <a:gd name="T57" fmla="*/ 24 h 45"/>
                <a:gd name="T58" fmla="*/ 9 w 41"/>
                <a:gd name="T59" fmla="*/ 28 h 45"/>
                <a:gd name="T60" fmla="*/ 10 w 41"/>
                <a:gd name="T61" fmla="*/ 32 h 45"/>
                <a:gd name="T62" fmla="*/ 11 w 41"/>
                <a:gd name="T63" fmla="*/ 35 h 45"/>
                <a:gd name="T64" fmla="*/ 16 w 41"/>
                <a:gd name="T65" fmla="*/ 38 h 45"/>
                <a:gd name="T66" fmla="*/ 21 w 41"/>
                <a:gd name="T67" fmla="*/ 38 h 45"/>
                <a:gd name="T68" fmla="*/ 24 w 41"/>
                <a:gd name="T69" fmla="*/ 38 h 45"/>
                <a:gd name="T70" fmla="*/ 28 w 41"/>
                <a:gd name="T71" fmla="*/ 37 h 45"/>
                <a:gd name="T72" fmla="*/ 31 w 41"/>
                <a:gd name="T73" fmla="*/ 35 h 45"/>
                <a:gd name="T74" fmla="*/ 32 w 41"/>
                <a:gd name="T75" fmla="*/ 31 h 45"/>
                <a:gd name="T76" fmla="*/ 9 w 41"/>
                <a:gd name="T77" fmla="*/ 17 h 45"/>
                <a:gd name="T78" fmla="*/ 32 w 41"/>
                <a:gd name="T79" fmla="*/ 17 h 45"/>
                <a:gd name="T80" fmla="*/ 31 w 41"/>
                <a:gd name="T81" fmla="*/ 13 h 45"/>
                <a:gd name="T82" fmla="*/ 29 w 41"/>
                <a:gd name="T83" fmla="*/ 10 h 45"/>
                <a:gd name="T84" fmla="*/ 27 w 41"/>
                <a:gd name="T85" fmla="*/ 9 h 45"/>
                <a:gd name="T86" fmla="*/ 24 w 41"/>
                <a:gd name="T87" fmla="*/ 7 h 45"/>
                <a:gd name="T88" fmla="*/ 20 w 41"/>
                <a:gd name="T89" fmla="*/ 7 h 45"/>
                <a:gd name="T90" fmla="*/ 16 w 41"/>
                <a:gd name="T91" fmla="*/ 7 h 45"/>
                <a:gd name="T92" fmla="*/ 11 w 41"/>
                <a:gd name="T93" fmla="*/ 10 h 45"/>
                <a:gd name="T94" fmla="*/ 9 w 41"/>
                <a:gd name="T95" fmla="*/ 13 h 45"/>
                <a:gd name="T96" fmla="*/ 9 w 41"/>
                <a:gd name="T97"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45">
                  <a:moveTo>
                    <a:pt x="32" y="31"/>
                  </a:moveTo>
                  <a:lnTo>
                    <a:pt x="39" y="32"/>
                  </a:lnTo>
                  <a:lnTo>
                    <a:pt x="38" y="37"/>
                  </a:lnTo>
                  <a:lnTo>
                    <a:pt x="36" y="39"/>
                  </a:lnTo>
                  <a:lnTo>
                    <a:pt x="34" y="42"/>
                  </a:lnTo>
                  <a:lnTo>
                    <a:pt x="29" y="43"/>
                  </a:lnTo>
                  <a:lnTo>
                    <a:pt x="25" y="45"/>
                  </a:lnTo>
                  <a:lnTo>
                    <a:pt x="21" y="45"/>
                  </a:lnTo>
                  <a:lnTo>
                    <a:pt x="14" y="45"/>
                  </a:lnTo>
                  <a:lnTo>
                    <a:pt x="10" y="42"/>
                  </a:lnTo>
                  <a:lnTo>
                    <a:pt x="6" y="39"/>
                  </a:lnTo>
                  <a:lnTo>
                    <a:pt x="3" y="35"/>
                  </a:lnTo>
                  <a:lnTo>
                    <a:pt x="0" y="30"/>
                  </a:lnTo>
                  <a:lnTo>
                    <a:pt x="0" y="23"/>
                  </a:lnTo>
                  <a:lnTo>
                    <a:pt x="0" y="16"/>
                  </a:lnTo>
                  <a:lnTo>
                    <a:pt x="3" y="10"/>
                  </a:lnTo>
                  <a:lnTo>
                    <a:pt x="6" y="6"/>
                  </a:lnTo>
                  <a:lnTo>
                    <a:pt x="10" y="3"/>
                  </a:lnTo>
                  <a:lnTo>
                    <a:pt x="14" y="0"/>
                  </a:lnTo>
                  <a:lnTo>
                    <a:pt x="20" y="0"/>
                  </a:lnTo>
                  <a:lnTo>
                    <a:pt x="25" y="0"/>
                  </a:lnTo>
                  <a:lnTo>
                    <a:pt x="31" y="3"/>
                  </a:lnTo>
                  <a:lnTo>
                    <a:pt x="35" y="6"/>
                  </a:lnTo>
                  <a:lnTo>
                    <a:pt x="38" y="10"/>
                  </a:lnTo>
                  <a:lnTo>
                    <a:pt x="39" y="16"/>
                  </a:lnTo>
                  <a:lnTo>
                    <a:pt x="41" y="23"/>
                  </a:lnTo>
                  <a:lnTo>
                    <a:pt x="41" y="23"/>
                  </a:lnTo>
                  <a:lnTo>
                    <a:pt x="41" y="24"/>
                  </a:lnTo>
                  <a:lnTo>
                    <a:pt x="9" y="24"/>
                  </a:lnTo>
                  <a:lnTo>
                    <a:pt x="9" y="28"/>
                  </a:lnTo>
                  <a:lnTo>
                    <a:pt x="10" y="32"/>
                  </a:lnTo>
                  <a:lnTo>
                    <a:pt x="11" y="35"/>
                  </a:lnTo>
                  <a:lnTo>
                    <a:pt x="16" y="38"/>
                  </a:lnTo>
                  <a:lnTo>
                    <a:pt x="21" y="38"/>
                  </a:lnTo>
                  <a:lnTo>
                    <a:pt x="24" y="38"/>
                  </a:lnTo>
                  <a:lnTo>
                    <a:pt x="28" y="37"/>
                  </a:lnTo>
                  <a:lnTo>
                    <a:pt x="31" y="35"/>
                  </a:lnTo>
                  <a:lnTo>
                    <a:pt x="32" y="31"/>
                  </a:lnTo>
                  <a:close/>
                  <a:moveTo>
                    <a:pt x="9" y="17"/>
                  </a:moveTo>
                  <a:lnTo>
                    <a:pt x="32" y="17"/>
                  </a:lnTo>
                  <a:lnTo>
                    <a:pt x="31" y="13"/>
                  </a:lnTo>
                  <a:lnTo>
                    <a:pt x="29" y="10"/>
                  </a:lnTo>
                  <a:lnTo>
                    <a:pt x="27" y="9"/>
                  </a:lnTo>
                  <a:lnTo>
                    <a:pt x="24" y="7"/>
                  </a:lnTo>
                  <a:lnTo>
                    <a:pt x="20" y="7"/>
                  </a:lnTo>
                  <a:lnTo>
                    <a:pt x="16" y="7"/>
                  </a:lnTo>
                  <a:lnTo>
                    <a:pt x="11" y="10"/>
                  </a:lnTo>
                  <a:lnTo>
                    <a:pt x="9" y="13"/>
                  </a:lnTo>
                  <a:lnTo>
                    <a:pt x="9" y="17"/>
                  </a:lnTo>
                  <a:close/>
                </a:path>
              </a:pathLst>
            </a:custGeom>
            <a:solidFill>
              <a:srgbClr val="000000"/>
            </a:solidFill>
            <a:ln w="0">
              <a:solidFill>
                <a:srgbClr val="000000"/>
              </a:solidFill>
              <a:prstDash val="solid"/>
              <a:round/>
              <a:headEnd/>
              <a:tailEnd/>
            </a:ln>
          </p:spPr>
          <p:txBody>
            <a:bodyPr/>
            <a:lstStyle/>
            <a:p>
              <a:endParaRPr lang="en-US"/>
            </a:p>
          </p:txBody>
        </p:sp>
        <p:sp>
          <p:nvSpPr>
            <p:cNvPr id="386660" name="Freeform 612"/>
            <p:cNvSpPr>
              <a:spLocks noEditPoints="1"/>
            </p:cNvSpPr>
            <p:nvPr/>
          </p:nvSpPr>
          <p:spPr bwMode="auto">
            <a:xfrm>
              <a:off x="1409" y="1529"/>
              <a:ext cx="38" cy="62"/>
            </a:xfrm>
            <a:custGeom>
              <a:avLst/>
              <a:gdLst>
                <a:gd name="T0" fmla="*/ 29 w 38"/>
                <a:gd name="T1" fmla="*/ 62 h 62"/>
                <a:gd name="T2" fmla="*/ 29 w 38"/>
                <a:gd name="T3" fmla="*/ 39 h 62"/>
                <a:gd name="T4" fmla="*/ 28 w 38"/>
                <a:gd name="T5" fmla="*/ 41 h 62"/>
                <a:gd name="T6" fmla="*/ 25 w 38"/>
                <a:gd name="T7" fmla="*/ 43 h 62"/>
                <a:gd name="T8" fmla="*/ 22 w 38"/>
                <a:gd name="T9" fmla="*/ 45 h 62"/>
                <a:gd name="T10" fmla="*/ 18 w 38"/>
                <a:gd name="T11" fmla="*/ 45 h 62"/>
                <a:gd name="T12" fmla="*/ 14 w 38"/>
                <a:gd name="T13" fmla="*/ 45 h 62"/>
                <a:gd name="T14" fmla="*/ 10 w 38"/>
                <a:gd name="T15" fmla="*/ 42 h 62"/>
                <a:gd name="T16" fmla="*/ 6 w 38"/>
                <a:gd name="T17" fmla="*/ 39 h 62"/>
                <a:gd name="T18" fmla="*/ 3 w 38"/>
                <a:gd name="T19" fmla="*/ 35 h 62"/>
                <a:gd name="T20" fmla="*/ 0 w 38"/>
                <a:gd name="T21" fmla="*/ 30 h 62"/>
                <a:gd name="T22" fmla="*/ 0 w 38"/>
                <a:gd name="T23" fmla="*/ 23 h 62"/>
                <a:gd name="T24" fmla="*/ 0 w 38"/>
                <a:gd name="T25" fmla="*/ 16 h 62"/>
                <a:gd name="T26" fmla="*/ 3 w 38"/>
                <a:gd name="T27" fmla="*/ 10 h 62"/>
                <a:gd name="T28" fmla="*/ 4 w 38"/>
                <a:gd name="T29" fmla="*/ 6 h 62"/>
                <a:gd name="T30" fmla="*/ 8 w 38"/>
                <a:gd name="T31" fmla="*/ 3 h 62"/>
                <a:gd name="T32" fmla="*/ 13 w 38"/>
                <a:gd name="T33" fmla="*/ 0 h 62"/>
                <a:gd name="T34" fmla="*/ 18 w 38"/>
                <a:gd name="T35" fmla="*/ 0 h 62"/>
                <a:gd name="T36" fmla="*/ 22 w 38"/>
                <a:gd name="T37" fmla="*/ 0 h 62"/>
                <a:gd name="T38" fmla="*/ 26 w 38"/>
                <a:gd name="T39" fmla="*/ 3 h 62"/>
                <a:gd name="T40" fmla="*/ 29 w 38"/>
                <a:gd name="T41" fmla="*/ 7 h 62"/>
                <a:gd name="T42" fmla="*/ 29 w 38"/>
                <a:gd name="T43" fmla="*/ 0 h 62"/>
                <a:gd name="T44" fmla="*/ 38 w 38"/>
                <a:gd name="T45" fmla="*/ 0 h 62"/>
                <a:gd name="T46" fmla="*/ 38 w 38"/>
                <a:gd name="T47" fmla="*/ 62 h 62"/>
                <a:gd name="T48" fmla="*/ 29 w 38"/>
                <a:gd name="T49" fmla="*/ 62 h 62"/>
                <a:gd name="T50" fmla="*/ 8 w 38"/>
                <a:gd name="T51" fmla="*/ 23 h 62"/>
                <a:gd name="T52" fmla="*/ 8 w 38"/>
                <a:gd name="T53" fmla="*/ 27 h 62"/>
                <a:gd name="T54" fmla="*/ 10 w 38"/>
                <a:gd name="T55" fmla="*/ 31 h 62"/>
                <a:gd name="T56" fmla="*/ 11 w 38"/>
                <a:gd name="T57" fmla="*/ 34 h 62"/>
                <a:gd name="T58" fmla="*/ 15 w 38"/>
                <a:gd name="T59" fmla="*/ 38 h 62"/>
                <a:gd name="T60" fmla="*/ 20 w 38"/>
                <a:gd name="T61" fmla="*/ 38 h 62"/>
                <a:gd name="T62" fmla="*/ 24 w 38"/>
                <a:gd name="T63" fmla="*/ 38 h 62"/>
                <a:gd name="T64" fmla="*/ 26 w 38"/>
                <a:gd name="T65" fmla="*/ 35 h 62"/>
                <a:gd name="T66" fmla="*/ 28 w 38"/>
                <a:gd name="T67" fmla="*/ 32 h 62"/>
                <a:gd name="T68" fmla="*/ 29 w 38"/>
                <a:gd name="T69" fmla="*/ 28 h 62"/>
                <a:gd name="T70" fmla="*/ 29 w 38"/>
                <a:gd name="T71" fmla="*/ 23 h 62"/>
                <a:gd name="T72" fmla="*/ 29 w 38"/>
                <a:gd name="T73" fmla="*/ 18 h 62"/>
                <a:gd name="T74" fmla="*/ 28 w 38"/>
                <a:gd name="T75" fmla="*/ 14 h 62"/>
                <a:gd name="T76" fmla="*/ 26 w 38"/>
                <a:gd name="T77" fmla="*/ 12 h 62"/>
                <a:gd name="T78" fmla="*/ 22 w 38"/>
                <a:gd name="T79" fmla="*/ 9 h 62"/>
                <a:gd name="T80" fmla="*/ 18 w 38"/>
                <a:gd name="T81" fmla="*/ 7 h 62"/>
                <a:gd name="T82" fmla="*/ 14 w 38"/>
                <a:gd name="T83" fmla="*/ 7 h 62"/>
                <a:gd name="T84" fmla="*/ 11 w 38"/>
                <a:gd name="T85" fmla="*/ 12 h 62"/>
                <a:gd name="T86" fmla="*/ 10 w 38"/>
                <a:gd name="T87" fmla="*/ 14 h 62"/>
                <a:gd name="T88" fmla="*/ 8 w 38"/>
                <a:gd name="T89" fmla="*/ 18 h 62"/>
                <a:gd name="T90" fmla="*/ 8 w 38"/>
                <a:gd name="T91" fmla="*/ 2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 h="62">
                  <a:moveTo>
                    <a:pt x="29" y="62"/>
                  </a:moveTo>
                  <a:lnTo>
                    <a:pt x="29" y="39"/>
                  </a:lnTo>
                  <a:lnTo>
                    <a:pt x="28" y="41"/>
                  </a:lnTo>
                  <a:lnTo>
                    <a:pt x="25" y="43"/>
                  </a:lnTo>
                  <a:lnTo>
                    <a:pt x="22" y="45"/>
                  </a:lnTo>
                  <a:lnTo>
                    <a:pt x="18" y="45"/>
                  </a:lnTo>
                  <a:lnTo>
                    <a:pt x="14" y="45"/>
                  </a:lnTo>
                  <a:lnTo>
                    <a:pt x="10" y="42"/>
                  </a:lnTo>
                  <a:lnTo>
                    <a:pt x="6" y="39"/>
                  </a:lnTo>
                  <a:lnTo>
                    <a:pt x="3" y="35"/>
                  </a:lnTo>
                  <a:lnTo>
                    <a:pt x="0" y="30"/>
                  </a:lnTo>
                  <a:lnTo>
                    <a:pt x="0" y="23"/>
                  </a:lnTo>
                  <a:lnTo>
                    <a:pt x="0" y="16"/>
                  </a:lnTo>
                  <a:lnTo>
                    <a:pt x="3" y="10"/>
                  </a:lnTo>
                  <a:lnTo>
                    <a:pt x="4" y="6"/>
                  </a:lnTo>
                  <a:lnTo>
                    <a:pt x="8" y="3"/>
                  </a:lnTo>
                  <a:lnTo>
                    <a:pt x="13" y="0"/>
                  </a:lnTo>
                  <a:lnTo>
                    <a:pt x="18" y="0"/>
                  </a:lnTo>
                  <a:lnTo>
                    <a:pt x="22" y="0"/>
                  </a:lnTo>
                  <a:lnTo>
                    <a:pt x="26" y="3"/>
                  </a:lnTo>
                  <a:lnTo>
                    <a:pt x="29" y="7"/>
                  </a:lnTo>
                  <a:lnTo>
                    <a:pt x="29" y="0"/>
                  </a:lnTo>
                  <a:lnTo>
                    <a:pt x="38" y="0"/>
                  </a:lnTo>
                  <a:lnTo>
                    <a:pt x="38" y="62"/>
                  </a:lnTo>
                  <a:lnTo>
                    <a:pt x="29" y="62"/>
                  </a:lnTo>
                  <a:close/>
                  <a:moveTo>
                    <a:pt x="8" y="23"/>
                  </a:moveTo>
                  <a:lnTo>
                    <a:pt x="8" y="27"/>
                  </a:lnTo>
                  <a:lnTo>
                    <a:pt x="10" y="31"/>
                  </a:lnTo>
                  <a:lnTo>
                    <a:pt x="11" y="34"/>
                  </a:lnTo>
                  <a:lnTo>
                    <a:pt x="15" y="38"/>
                  </a:lnTo>
                  <a:lnTo>
                    <a:pt x="20" y="38"/>
                  </a:lnTo>
                  <a:lnTo>
                    <a:pt x="24" y="38"/>
                  </a:lnTo>
                  <a:lnTo>
                    <a:pt x="26" y="35"/>
                  </a:lnTo>
                  <a:lnTo>
                    <a:pt x="28" y="32"/>
                  </a:lnTo>
                  <a:lnTo>
                    <a:pt x="29" y="28"/>
                  </a:lnTo>
                  <a:lnTo>
                    <a:pt x="29" y="23"/>
                  </a:lnTo>
                  <a:lnTo>
                    <a:pt x="29" y="18"/>
                  </a:lnTo>
                  <a:lnTo>
                    <a:pt x="28" y="14"/>
                  </a:lnTo>
                  <a:lnTo>
                    <a:pt x="26" y="12"/>
                  </a:lnTo>
                  <a:lnTo>
                    <a:pt x="22" y="9"/>
                  </a:lnTo>
                  <a:lnTo>
                    <a:pt x="18" y="7"/>
                  </a:lnTo>
                  <a:lnTo>
                    <a:pt x="14" y="7"/>
                  </a:lnTo>
                  <a:lnTo>
                    <a:pt x="11" y="12"/>
                  </a:lnTo>
                  <a:lnTo>
                    <a:pt x="10" y="14"/>
                  </a:lnTo>
                  <a:lnTo>
                    <a:pt x="8" y="18"/>
                  </a:lnTo>
                  <a:lnTo>
                    <a:pt x="8" y="23"/>
                  </a:lnTo>
                  <a:close/>
                </a:path>
              </a:pathLst>
            </a:custGeom>
            <a:solidFill>
              <a:srgbClr val="000000"/>
            </a:solidFill>
            <a:ln w="0">
              <a:solidFill>
                <a:srgbClr val="000000"/>
              </a:solidFill>
              <a:prstDash val="solid"/>
              <a:round/>
              <a:headEnd/>
              <a:tailEnd/>
            </a:ln>
          </p:spPr>
          <p:txBody>
            <a:bodyPr/>
            <a:lstStyle/>
            <a:p>
              <a:endParaRPr lang="en-US"/>
            </a:p>
          </p:txBody>
        </p:sp>
        <p:sp>
          <p:nvSpPr>
            <p:cNvPr id="386661" name="Freeform 613"/>
            <p:cNvSpPr>
              <a:spLocks/>
            </p:cNvSpPr>
            <p:nvPr/>
          </p:nvSpPr>
          <p:spPr bwMode="auto">
            <a:xfrm>
              <a:off x="1459" y="1529"/>
              <a:ext cx="33" cy="45"/>
            </a:xfrm>
            <a:custGeom>
              <a:avLst/>
              <a:gdLst>
                <a:gd name="T0" fmla="*/ 25 w 33"/>
                <a:gd name="T1" fmla="*/ 45 h 45"/>
                <a:gd name="T2" fmla="*/ 25 w 33"/>
                <a:gd name="T3" fmla="*/ 38 h 45"/>
                <a:gd name="T4" fmla="*/ 22 w 33"/>
                <a:gd name="T5" fmla="*/ 42 h 45"/>
                <a:gd name="T6" fmla="*/ 18 w 33"/>
                <a:gd name="T7" fmla="*/ 45 h 45"/>
                <a:gd name="T8" fmla="*/ 13 w 33"/>
                <a:gd name="T9" fmla="*/ 45 h 45"/>
                <a:gd name="T10" fmla="*/ 10 w 33"/>
                <a:gd name="T11" fmla="*/ 45 h 45"/>
                <a:gd name="T12" fmla="*/ 7 w 33"/>
                <a:gd name="T13" fmla="*/ 43 h 45"/>
                <a:gd name="T14" fmla="*/ 4 w 33"/>
                <a:gd name="T15" fmla="*/ 42 h 45"/>
                <a:gd name="T16" fmla="*/ 1 w 33"/>
                <a:gd name="T17" fmla="*/ 41 h 45"/>
                <a:gd name="T18" fmla="*/ 1 w 33"/>
                <a:gd name="T19" fmla="*/ 38 h 45"/>
                <a:gd name="T20" fmla="*/ 0 w 33"/>
                <a:gd name="T21" fmla="*/ 35 h 45"/>
                <a:gd name="T22" fmla="*/ 0 w 33"/>
                <a:gd name="T23" fmla="*/ 32 h 45"/>
                <a:gd name="T24" fmla="*/ 0 w 33"/>
                <a:gd name="T25" fmla="*/ 28 h 45"/>
                <a:gd name="T26" fmla="*/ 0 w 33"/>
                <a:gd name="T27" fmla="*/ 0 h 45"/>
                <a:gd name="T28" fmla="*/ 7 w 33"/>
                <a:gd name="T29" fmla="*/ 0 h 45"/>
                <a:gd name="T30" fmla="*/ 7 w 33"/>
                <a:gd name="T31" fmla="*/ 24 h 45"/>
                <a:gd name="T32" fmla="*/ 7 w 33"/>
                <a:gd name="T33" fmla="*/ 30 h 45"/>
                <a:gd name="T34" fmla="*/ 8 w 33"/>
                <a:gd name="T35" fmla="*/ 32 h 45"/>
                <a:gd name="T36" fmla="*/ 8 w 33"/>
                <a:gd name="T37" fmla="*/ 35 h 45"/>
                <a:gd name="T38" fmla="*/ 10 w 33"/>
                <a:gd name="T39" fmla="*/ 37 h 45"/>
                <a:gd name="T40" fmla="*/ 13 w 33"/>
                <a:gd name="T41" fmla="*/ 38 h 45"/>
                <a:gd name="T42" fmla="*/ 15 w 33"/>
                <a:gd name="T43" fmla="*/ 38 h 45"/>
                <a:gd name="T44" fmla="*/ 18 w 33"/>
                <a:gd name="T45" fmla="*/ 38 h 45"/>
                <a:gd name="T46" fmla="*/ 21 w 33"/>
                <a:gd name="T47" fmla="*/ 37 h 45"/>
                <a:gd name="T48" fmla="*/ 24 w 33"/>
                <a:gd name="T49" fmla="*/ 35 h 45"/>
                <a:gd name="T50" fmla="*/ 25 w 33"/>
                <a:gd name="T51" fmla="*/ 32 h 45"/>
                <a:gd name="T52" fmla="*/ 25 w 33"/>
                <a:gd name="T53" fmla="*/ 28 h 45"/>
                <a:gd name="T54" fmla="*/ 25 w 33"/>
                <a:gd name="T55" fmla="*/ 24 h 45"/>
                <a:gd name="T56" fmla="*/ 25 w 33"/>
                <a:gd name="T57" fmla="*/ 0 h 45"/>
                <a:gd name="T58" fmla="*/ 33 w 33"/>
                <a:gd name="T59" fmla="*/ 0 h 45"/>
                <a:gd name="T60" fmla="*/ 33 w 33"/>
                <a:gd name="T61" fmla="*/ 45 h 45"/>
                <a:gd name="T62" fmla="*/ 25 w 33"/>
                <a:gd name="T6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45">
                  <a:moveTo>
                    <a:pt x="25" y="45"/>
                  </a:moveTo>
                  <a:lnTo>
                    <a:pt x="25" y="38"/>
                  </a:lnTo>
                  <a:lnTo>
                    <a:pt x="22" y="42"/>
                  </a:lnTo>
                  <a:lnTo>
                    <a:pt x="18" y="45"/>
                  </a:lnTo>
                  <a:lnTo>
                    <a:pt x="13" y="45"/>
                  </a:lnTo>
                  <a:lnTo>
                    <a:pt x="10" y="45"/>
                  </a:lnTo>
                  <a:lnTo>
                    <a:pt x="7" y="43"/>
                  </a:lnTo>
                  <a:lnTo>
                    <a:pt x="4" y="42"/>
                  </a:lnTo>
                  <a:lnTo>
                    <a:pt x="1" y="41"/>
                  </a:lnTo>
                  <a:lnTo>
                    <a:pt x="1" y="38"/>
                  </a:lnTo>
                  <a:lnTo>
                    <a:pt x="0" y="35"/>
                  </a:lnTo>
                  <a:lnTo>
                    <a:pt x="0" y="32"/>
                  </a:lnTo>
                  <a:lnTo>
                    <a:pt x="0" y="28"/>
                  </a:lnTo>
                  <a:lnTo>
                    <a:pt x="0" y="0"/>
                  </a:lnTo>
                  <a:lnTo>
                    <a:pt x="7" y="0"/>
                  </a:lnTo>
                  <a:lnTo>
                    <a:pt x="7" y="24"/>
                  </a:lnTo>
                  <a:lnTo>
                    <a:pt x="7" y="30"/>
                  </a:lnTo>
                  <a:lnTo>
                    <a:pt x="8" y="32"/>
                  </a:lnTo>
                  <a:lnTo>
                    <a:pt x="8" y="35"/>
                  </a:lnTo>
                  <a:lnTo>
                    <a:pt x="10" y="37"/>
                  </a:lnTo>
                  <a:lnTo>
                    <a:pt x="13" y="38"/>
                  </a:lnTo>
                  <a:lnTo>
                    <a:pt x="15" y="38"/>
                  </a:lnTo>
                  <a:lnTo>
                    <a:pt x="18" y="38"/>
                  </a:lnTo>
                  <a:lnTo>
                    <a:pt x="21" y="37"/>
                  </a:lnTo>
                  <a:lnTo>
                    <a:pt x="24" y="35"/>
                  </a:lnTo>
                  <a:lnTo>
                    <a:pt x="25" y="32"/>
                  </a:lnTo>
                  <a:lnTo>
                    <a:pt x="25" y="28"/>
                  </a:lnTo>
                  <a:lnTo>
                    <a:pt x="25" y="24"/>
                  </a:lnTo>
                  <a:lnTo>
                    <a:pt x="25" y="0"/>
                  </a:lnTo>
                  <a:lnTo>
                    <a:pt x="33" y="0"/>
                  </a:lnTo>
                  <a:lnTo>
                    <a:pt x="33" y="45"/>
                  </a:lnTo>
                  <a:lnTo>
                    <a:pt x="25" y="45"/>
                  </a:lnTo>
                  <a:close/>
                </a:path>
              </a:pathLst>
            </a:custGeom>
            <a:solidFill>
              <a:srgbClr val="000000"/>
            </a:solidFill>
            <a:ln w="0">
              <a:solidFill>
                <a:srgbClr val="000000"/>
              </a:solidFill>
              <a:prstDash val="solid"/>
              <a:round/>
              <a:headEnd/>
              <a:tailEnd/>
            </a:ln>
          </p:spPr>
          <p:txBody>
            <a:bodyPr/>
            <a:lstStyle/>
            <a:p>
              <a:endParaRPr lang="en-US"/>
            </a:p>
          </p:txBody>
        </p:sp>
        <p:sp>
          <p:nvSpPr>
            <p:cNvPr id="386662" name="Freeform 614"/>
            <p:cNvSpPr>
              <a:spLocks noEditPoints="1"/>
            </p:cNvSpPr>
            <p:nvPr/>
          </p:nvSpPr>
          <p:spPr bwMode="auto">
            <a:xfrm>
              <a:off x="1501" y="1529"/>
              <a:ext cx="40" cy="45"/>
            </a:xfrm>
            <a:custGeom>
              <a:avLst/>
              <a:gdLst>
                <a:gd name="T0" fmla="*/ 32 w 40"/>
                <a:gd name="T1" fmla="*/ 31 h 45"/>
                <a:gd name="T2" fmla="*/ 40 w 40"/>
                <a:gd name="T3" fmla="*/ 32 h 45"/>
                <a:gd name="T4" fmla="*/ 39 w 40"/>
                <a:gd name="T5" fmla="*/ 37 h 45"/>
                <a:gd name="T6" fmla="*/ 36 w 40"/>
                <a:gd name="T7" fmla="*/ 39 h 45"/>
                <a:gd name="T8" fmla="*/ 33 w 40"/>
                <a:gd name="T9" fmla="*/ 42 h 45"/>
                <a:gd name="T10" fmla="*/ 29 w 40"/>
                <a:gd name="T11" fmla="*/ 43 h 45"/>
                <a:gd name="T12" fmla="*/ 26 w 40"/>
                <a:gd name="T13" fmla="*/ 45 h 45"/>
                <a:gd name="T14" fmla="*/ 21 w 40"/>
                <a:gd name="T15" fmla="*/ 45 h 45"/>
                <a:gd name="T16" fmla="*/ 15 w 40"/>
                <a:gd name="T17" fmla="*/ 45 h 45"/>
                <a:gd name="T18" fmla="*/ 9 w 40"/>
                <a:gd name="T19" fmla="*/ 42 h 45"/>
                <a:gd name="T20" fmla="*/ 5 w 40"/>
                <a:gd name="T21" fmla="*/ 39 h 45"/>
                <a:gd name="T22" fmla="*/ 2 w 40"/>
                <a:gd name="T23" fmla="*/ 35 h 45"/>
                <a:gd name="T24" fmla="*/ 1 w 40"/>
                <a:gd name="T25" fmla="*/ 30 h 45"/>
                <a:gd name="T26" fmla="*/ 0 w 40"/>
                <a:gd name="T27" fmla="*/ 23 h 45"/>
                <a:gd name="T28" fmla="*/ 1 w 40"/>
                <a:gd name="T29" fmla="*/ 16 h 45"/>
                <a:gd name="T30" fmla="*/ 2 w 40"/>
                <a:gd name="T31" fmla="*/ 10 h 45"/>
                <a:gd name="T32" fmla="*/ 5 w 40"/>
                <a:gd name="T33" fmla="*/ 6 h 45"/>
                <a:gd name="T34" fmla="*/ 9 w 40"/>
                <a:gd name="T35" fmla="*/ 3 h 45"/>
                <a:gd name="T36" fmla="*/ 15 w 40"/>
                <a:gd name="T37" fmla="*/ 0 h 45"/>
                <a:gd name="T38" fmla="*/ 21 w 40"/>
                <a:gd name="T39" fmla="*/ 0 h 45"/>
                <a:gd name="T40" fmla="*/ 26 w 40"/>
                <a:gd name="T41" fmla="*/ 0 h 45"/>
                <a:gd name="T42" fmla="*/ 30 w 40"/>
                <a:gd name="T43" fmla="*/ 3 h 45"/>
                <a:gd name="T44" fmla="*/ 34 w 40"/>
                <a:gd name="T45" fmla="*/ 6 h 45"/>
                <a:gd name="T46" fmla="*/ 37 w 40"/>
                <a:gd name="T47" fmla="*/ 10 h 45"/>
                <a:gd name="T48" fmla="*/ 40 w 40"/>
                <a:gd name="T49" fmla="*/ 16 h 45"/>
                <a:gd name="T50" fmla="*/ 40 w 40"/>
                <a:gd name="T51" fmla="*/ 23 h 45"/>
                <a:gd name="T52" fmla="*/ 40 w 40"/>
                <a:gd name="T53" fmla="*/ 23 h 45"/>
                <a:gd name="T54" fmla="*/ 40 w 40"/>
                <a:gd name="T55" fmla="*/ 24 h 45"/>
                <a:gd name="T56" fmla="*/ 8 w 40"/>
                <a:gd name="T57" fmla="*/ 24 h 45"/>
                <a:gd name="T58" fmla="*/ 8 w 40"/>
                <a:gd name="T59" fmla="*/ 28 h 45"/>
                <a:gd name="T60" fmla="*/ 9 w 40"/>
                <a:gd name="T61" fmla="*/ 32 h 45"/>
                <a:gd name="T62" fmla="*/ 12 w 40"/>
                <a:gd name="T63" fmla="*/ 35 h 45"/>
                <a:gd name="T64" fmla="*/ 16 w 40"/>
                <a:gd name="T65" fmla="*/ 38 h 45"/>
                <a:gd name="T66" fmla="*/ 21 w 40"/>
                <a:gd name="T67" fmla="*/ 38 h 45"/>
                <a:gd name="T68" fmla="*/ 25 w 40"/>
                <a:gd name="T69" fmla="*/ 38 h 45"/>
                <a:gd name="T70" fmla="*/ 27 w 40"/>
                <a:gd name="T71" fmla="*/ 37 h 45"/>
                <a:gd name="T72" fmla="*/ 30 w 40"/>
                <a:gd name="T73" fmla="*/ 35 h 45"/>
                <a:gd name="T74" fmla="*/ 32 w 40"/>
                <a:gd name="T75" fmla="*/ 31 h 45"/>
                <a:gd name="T76" fmla="*/ 8 w 40"/>
                <a:gd name="T77" fmla="*/ 17 h 45"/>
                <a:gd name="T78" fmla="*/ 32 w 40"/>
                <a:gd name="T79" fmla="*/ 17 h 45"/>
                <a:gd name="T80" fmla="*/ 32 w 40"/>
                <a:gd name="T81" fmla="*/ 13 h 45"/>
                <a:gd name="T82" fmla="*/ 29 w 40"/>
                <a:gd name="T83" fmla="*/ 10 h 45"/>
                <a:gd name="T84" fmla="*/ 27 w 40"/>
                <a:gd name="T85" fmla="*/ 9 h 45"/>
                <a:gd name="T86" fmla="*/ 23 w 40"/>
                <a:gd name="T87" fmla="*/ 7 h 45"/>
                <a:gd name="T88" fmla="*/ 21 w 40"/>
                <a:gd name="T89" fmla="*/ 7 h 45"/>
                <a:gd name="T90" fmla="*/ 15 w 40"/>
                <a:gd name="T91" fmla="*/ 7 h 45"/>
                <a:gd name="T92" fmla="*/ 12 w 40"/>
                <a:gd name="T93" fmla="*/ 10 h 45"/>
                <a:gd name="T94" fmla="*/ 9 w 40"/>
                <a:gd name="T95" fmla="*/ 13 h 45"/>
                <a:gd name="T96" fmla="*/ 8 w 40"/>
                <a:gd name="T97"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45">
                  <a:moveTo>
                    <a:pt x="32" y="31"/>
                  </a:moveTo>
                  <a:lnTo>
                    <a:pt x="40" y="32"/>
                  </a:lnTo>
                  <a:lnTo>
                    <a:pt x="39" y="37"/>
                  </a:lnTo>
                  <a:lnTo>
                    <a:pt x="36" y="39"/>
                  </a:lnTo>
                  <a:lnTo>
                    <a:pt x="33" y="42"/>
                  </a:lnTo>
                  <a:lnTo>
                    <a:pt x="29" y="43"/>
                  </a:lnTo>
                  <a:lnTo>
                    <a:pt x="26" y="45"/>
                  </a:lnTo>
                  <a:lnTo>
                    <a:pt x="21" y="45"/>
                  </a:lnTo>
                  <a:lnTo>
                    <a:pt x="15" y="45"/>
                  </a:lnTo>
                  <a:lnTo>
                    <a:pt x="9" y="42"/>
                  </a:lnTo>
                  <a:lnTo>
                    <a:pt x="5" y="39"/>
                  </a:lnTo>
                  <a:lnTo>
                    <a:pt x="2" y="35"/>
                  </a:lnTo>
                  <a:lnTo>
                    <a:pt x="1" y="30"/>
                  </a:lnTo>
                  <a:lnTo>
                    <a:pt x="0" y="23"/>
                  </a:lnTo>
                  <a:lnTo>
                    <a:pt x="1" y="16"/>
                  </a:lnTo>
                  <a:lnTo>
                    <a:pt x="2" y="10"/>
                  </a:lnTo>
                  <a:lnTo>
                    <a:pt x="5" y="6"/>
                  </a:lnTo>
                  <a:lnTo>
                    <a:pt x="9" y="3"/>
                  </a:lnTo>
                  <a:lnTo>
                    <a:pt x="15" y="0"/>
                  </a:lnTo>
                  <a:lnTo>
                    <a:pt x="21" y="0"/>
                  </a:lnTo>
                  <a:lnTo>
                    <a:pt x="26" y="0"/>
                  </a:lnTo>
                  <a:lnTo>
                    <a:pt x="30" y="3"/>
                  </a:lnTo>
                  <a:lnTo>
                    <a:pt x="34" y="6"/>
                  </a:lnTo>
                  <a:lnTo>
                    <a:pt x="37" y="10"/>
                  </a:lnTo>
                  <a:lnTo>
                    <a:pt x="40" y="16"/>
                  </a:lnTo>
                  <a:lnTo>
                    <a:pt x="40" y="23"/>
                  </a:lnTo>
                  <a:lnTo>
                    <a:pt x="40" y="23"/>
                  </a:lnTo>
                  <a:lnTo>
                    <a:pt x="40" y="24"/>
                  </a:lnTo>
                  <a:lnTo>
                    <a:pt x="8" y="24"/>
                  </a:lnTo>
                  <a:lnTo>
                    <a:pt x="8" y="28"/>
                  </a:lnTo>
                  <a:lnTo>
                    <a:pt x="9" y="32"/>
                  </a:lnTo>
                  <a:lnTo>
                    <a:pt x="12" y="35"/>
                  </a:lnTo>
                  <a:lnTo>
                    <a:pt x="16" y="38"/>
                  </a:lnTo>
                  <a:lnTo>
                    <a:pt x="21" y="38"/>
                  </a:lnTo>
                  <a:lnTo>
                    <a:pt x="25" y="38"/>
                  </a:lnTo>
                  <a:lnTo>
                    <a:pt x="27" y="37"/>
                  </a:lnTo>
                  <a:lnTo>
                    <a:pt x="30" y="35"/>
                  </a:lnTo>
                  <a:lnTo>
                    <a:pt x="32" y="31"/>
                  </a:lnTo>
                  <a:close/>
                  <a:moveTo>
                    <a:pt x="8" y="17"/>
                  </a:moveTo>
                  <a:lnTo>
                    <a:pt x="32" y="17"/>
                  </a:lnTo>
                  <a:lnTo>
                    <a:pt x="32" y="13"/>
                  </a:lnTo>
                  <a:lnTo>
                    <a:pt x="29" y="10"/>
                  </a:lnTo>
                  <a:lnTo>
                    <a:pt x="27" y="9"/>
                  </a:lnTo>
                  <a:lnTo>
                    <a:pt x="23" y="7"/>
                  </a:lnTo>
                  <a:lnTo>
                    <a:pt x="21" y="7"/>
                  </a:lnTo>
                  <a:lnTo>
                    <a:pt x="15" y="7"/>
                  </a:lnTo>
                  <a:lnTo>
                    <a:pt x="12" y="10"/>
                  </a:lnTo>
                  <a:lnTo>
                    <a:pt x="9" y="13"/>
                  </a:lnTo>
                  <a:lnTo>
                    <a:pt x="8" y="17"/>
                  </a:lnTo>
                  <a:close/>
                </a:path>
              </a:pathLst>
            </a:custGeom>
            <a:solidFill>
              <a:srgbClr val="000000"/>
            </a:solidFill>
            <a:ln w="0">
              <a:solidFill>
                <a:srgbClr val="000000"/>
              </a:solidFill>
              <a:prstDash val="solid"/>
              <a:round/>
              <a:headEnd/>
              <a:tailEnd/>
            </a:ln>
          </p:spPr>
          <p:txBody>
            <a:bodyPr/>
            <a:lstStyle/>
            <a:p>
              <a:endParaRPr lang="en-US"/>
            </a:p>
          </p:txBody>
        </p:sp>
        <p:sp>
          <p:nvSpPr>
            <p:cNvPr id="386663" name="Freeform 615"/>
            <p:cNvSpPr>
              <a:spLocks/>
            </p:cNvSpPr>
            <p:nvPr/>
          </p:nvSpPr>
          <p:spPr bwMode="auto">
            <a:xfrm>
              <a:off x="1551" y="1529"/>
              <a:ext cx="33" cy="45"/>
            </a:xfrm>
            <a:custGeom>
              <a:avLst/>
              <a:gdLst>
                <a:gd name="T0" fmla="*/ 0 w 33"/>
                <a:gd name="T1" fmla="*/ 45 h 45"/>
                <a:gd name="T2" fmla="*/ 0 w 33"/>
                <a:gd name="T3" fmla="*/ 0 h 45"/>
                <a:gd name="T4" fmla="*/ 8 w 33"/>
                <a:gd name="T5" fmla="*/ 0 h 45"/>
                <a:gd name="T6" fmla="*/ 8 w 33"/>
                <a:gd name="T7" fmla="*/ 7 h 45"/>
                <a:gd name="T8" fmla="*/ 11 w 33"/>
                <a:gd name="T9" fmla="*/ 3 h 45"/>
                <a:gd name="T10" fmla="*/ 15 w 33"/>
                <a:gd name="T11" fmla="*/ 0 h 45"/>
                <a:gd name="T12" fmla="*/ 20 w 33"/>
                <a:gd name="T13" fmla="*/ 0 h 45"/>
                <a:gd name="T14" fmla="*/ 23 w 33"/>
                <a:gd name="T15" fmla="*/ 0 h 45"/>
                <a:gd name="T16" fmla="*/ 26 w 33"/>
                <a:gd name="T17" fmla="*/ 2 h 45"/>
                <a:gd name="T18" fmla="*/ 29 w 33"/>
                <a:gd name="T19" fmla="*/ 3 h 45"/>
                <a:gd name="T20" fmla="*/ 30 w 33"/>
                <a:gd name="T21" fmla="*/ 5 h 45"/>
                <a:gd name="T22" fmla="*/ 32 w 33"/>
                <a:gd name="T23" fmla="*/ 7 h 45"/>
                <a:gd name="T24" fmla="*/ 33 w 33"/>
                <a:gd name="T25" fmla="*/ 10 h 45"/>
                <a:gd name="T26" fmla="*/ 33 w 33"/>
                <a:gd name="T27" fmla="*/ 13 h 45"/>
                <a:gd name="T28" fmla="*/ 33 w 33"/>
                <a:gd name="T29" fmla="*/ 17 h 45"/>
                <a:gd name="T30" fmla="*/ 33 w 33"/>
                <a:gd name="T31" fmla="*/ 45 h 45"/>
                <a:gd name="T32" fmla="*/ 26 w 33"/>
                <a:gd name="T33" fmla="*/ 45 h 45"/>
                <a:gd name="T34" fmla="*/ 26 w 33"/>
                <a:gd name="T35" fmla="*/ 18 h 45"/>
                <a:gd name="T36" fmla="*/ 25 w 33"/>
                <a:gd name="T37" fmla="*/ 14 h 45"/>
                <a:gd name="T38" fmla="*/ 25 w 33"/>
                <a:gd name="T39" fmla="*/ 12 h 45"/>
                <a:gd name="T40" fmla="*/ 23 w 33"/>
                <a:gd name="T41" fmla="*/ 10 h 45"/>
                <a:gd name="T42" fmla="*/ 22 w 33"/>
                <a:gd name="T43" fmla="*/ 9 h 45"/>
                <a:gd name="T44" fmla="*/ 20 w 33"/>
                <a:gd name="T45" fmla="*/ 7 h 45"/>
                <a:gd name="T46" fmla="*/ 18 w 33"/>
                <a:gd name="T47" fmla="*/ 7 h 45"/>
                <a:gd name="T48" fmla="*/ 14 w 33"/>
                <a:gd name="T49" fmla="*/ 7 h 45"/>
                <a:gd name="T50" fmla="*/ 11 w 33"/>
                <a:gd name="T51" fmla="*/ 10 h 45"/>
                <a:gd name="T52" fmla="*/ 8 w 33"/>
                <a:gd name="T53" fmla="*/ 13 h 45"/>
                <a:gd name="T54" fmla="*/ 8 w 33"/>
                <a:gd name="T55" fmla="*/ 16 h 45"/>
                <a:gd name="T56" fmla="*/ 8 w 33"/>
                <a:gd name="T57" fmla="*/ 21 h 45"/>
                <a:gd name="T58" fmla="*/ 8 w 33"/>
                <a:gd name="T59" fmla="*/ 45 h 45"/>
                <a:gd name="T60" fmla="*/ 0 w 33"/>
                <a:gd name="T6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 h="45">
                  <a:moveTo>
                    <a:pt x="0" y="45"/>
                  </a:moveTo>
                  <a:lnTo>
                    <a:pt x="0" y="0"/>
                  </a:lnTo>
                  <a:lnTo>
                    <a:pt x="8" y="0"/>
                  </a:lnTo>
                  <a:lnTo>
                    <a:pt x="8" y="7"/>
                  </a:lnTo>
                  <a:lnTo>
                    <a:pt x="11" y="3"/>
                  </a:lnTo>
                  <a:lnTo>
                    <a:pt x="15" y="0"/>
                  </a:lnTo>
                  <a:lnTo>
                    <a:pt x="20" y="0"/>
                  </a:lnTo>
                  <a:lnTo>
                    <a:pt x="23" y="0"/>
                  </a:lnTo>
                  <a:lnTo>
                    <a:pt x="26" y="2"/>
                  </a:lnTo>
                  <a:lnTo>
                    <a:pt x="29" y="3"/>
                  </a:lnTo>
                  <a:lnTo>
                    <a:pt x="30" y="5"/>
                  </a:lnTo>
                  <a:lnTo>
                    <a:pt x="32" y="7"/>
                  </a:lnTo>
                  <a:lnTo>
                    <a:pt x="33" y="10"/>
                  </a:lnTo>
                  <a:lnTo>
                    <a:pt x="33" y="13"/>
                  </a:lnTo>
                  <a:lnTo>
                    <a:pt x="33" y="17"/>
                  </a:lnTo>
                  <a:lnTo>
                    <a:pt x="33" y="45"/>
                  </a:lnTo>
                  <a:lnTo>
                    <a:pt x="26" y="45"/>
                  </a:lnTo>
                  <a:lnTo>
                    <a:pt x="26" y="18"/>
                  </a:lnTo>
                  <a:lnTo>
                    <a:pt x="25" y="14"/>
                  </a:lnTo>
                  <a:lnTo>
                    <a:pt x="25" y="12"/>
                  </a:lnTo>
                  <a:lnTo>
                    <a:pt x="23" y="10"/>
                  </a:lnTo>
                  <a:lnTo>
                    <a:pt x="22" y="9"/>
                  </a:lnTo>
                  <a:lnTo>
                    <a:pt x="20" y="7"/>
                  </a:lnTo>
                  <a:lnTo>
                    <a:pt x="18" y="7"/>
                  </a:lnTo>
                  <a:lnTo>
                    <a:pt x="14" y="7"/>
                  </a:lnTo>
                  <a:lnTo>
                    <a:pt x="11" y="10"/>
                  </a:lnTo>
                  <a:lnTo>
                    <a:pt x="8" y="13"/>
                  </a:lnTo>
                  <a:lnTo>
                    <a:pt x="8" y="16"/>
                  </a:lnTo>
                  <a:lnTo>
                    <a:pt x="8" y="21"/>
                  </a:lnTo>
                  <a:lnTo>
                    <a:pt x="8" y="45"/>
                  </a:lnTo>
                  <a:lnTo>
                    <a:pt x="0" y="45"/>
                  </a:lnTo>
                  <a:close/>
                </a:path>
              </a:pathLst>
            </a:custGeom>
            <a:solidFill>
              <a:srgbClr val="000000"/>
            </a:solidFill>
            <a:ln w="0">
              <a:solidFill>
                <a:srgbClr val="000000"/>
              </a:solidFill>
              <a:prstDash val="solid"/>
              <a:round/>
              <a:headEnd/>
              <a:tailEnd/>
            </a:ln>
          </p:spPr>
          <p:txBody>
            <a:bodyPr/>
            <a:lstStyle/>
            <a:p>
              <a:endParaRPr lang="en-US"/>
            </a:p>
          </p:txBody>
        </p:sp>
        <p:sp>
          <p:nvSpPr>
            <p:cNvPr id="386664" name="Freeform 616"/>
            <p:cNvSpPr>
              <a:spLocks/>
            </p:cNvSpPr>
            <p:nvPr/>
          </p:nvSpPr>
          <p:spPr bwMode="auto">
            <a:xfrm>
              <a:off x="1594" y="1529"/>
              <a:ext cx="37" cy="45"/>
            </a:xfrm>
            <a:custGeom>
              <a:avLst/>
              <a:gdLst>
                <a:gd name="T0" fmla="*/ 29 w 37"/>
                <a:gd name="T1" fmla="*/ 28 h 45"/>
                <a:gd name="T2" fmla="*/ 37 w 37"/>
                <a:gd name="T3" fmla="*/ 30 h 45"/>
                <a:gd name="T4" fmla="*/ 36 w 37"/>
                <a:gd name="T5" fmla="*/ 34 h 45"/>
                <a:gd name="T6" fmla="*/ 34 w 37"/>
                <a:gd name="T7" fmla="*/ 38 h 45"/>
                <a:gd name="T8" fmla="*/ 32 w 37"/>
                <a:gd name="T9" fmla="*/ 41 h 45"/>
                <a:gd name="T10" fmla="*/ 27 w 37"/>
                <a:gd name="T11" fmla="*/ 43 h 45"/>
                <a:gd name="T12" fmla="*/ 23 w 37"/>
                <a:gd name="T13" fmla="*/ 45 h 45"/>
                <a:gd name="T14" fmla="*/ 19 w 37"/>
                <a:gd name="T15" fmla="*/ 45 h 45"/>
                <a:gd name="T16" fmla="*/ 14 w 37"/>
                <a:gd name="T17" fmla="*/ 45 h 45"/>
                <a:gd name="T18" fmla="*/ 9 w 37"/>
                <a:gd name="T19" fmla="*/ 42 h 45"/>
                <a:gd name="T20" fmla="*/ 5 w 37"/>
                <a:gd name="T21" fmla="*/ 39 h 45"/>
                <a:gd name="T22" fmla="*/ 2 w 37"/>
                <a:gd name="T23" fmla="*/ 35 h 45"/>
                <a:gd name="T24" fmla="*/ 1 w 37"/>
                <a:gd name="T25" fmla="*/ 30 h 45"/>
                <a:gd name="T26" fmla="*/ 0 w 37"/>
                <a:gd name="T27" fmla="*/ 23 h 45"/>
                <a:gd name="T28" fmla="*/ 1 w 37"/>
                <a:gd name="T29" fmla="*/ 16 h 45"/>
                <a:gd name="T30" fmla="*/ 2 w 37"/>
                <a:gd name="T31" fmla="*/ 10 h 45"/>
                <a:gd name="T32" fmla="*/ 5 w 37"/>
                <a:gd name="T33" fmla="*/ 6 h 45"/>
                <a:gd name="T34" fmla="*/ 9 w 37"/>
                <a:gd name="T35" fmla="*/ 3 h 45"/>
                <a:gd name="T36" fmla="*/ 14 w 37"/>
                <a:gd name="T37" fmla="*/ 0 h 45"/>
                <a:gd name="T38" fmla="*/ 19 w 37"/>
                <a:gd name="T39" fmla="*/ 0 h 45"/>
                <a:gd name="T40" fmla="*/ 23 w 37"/>
                <a:gd name="T41" fmla="*/ 0 h 45"/>
                <a:gd name="T42" fmla="*/ 27 w 37"/>
                <a:gd name="T43" fmla="*/ 2 h 45"/>
                <a:gd name="T44" fmla="*/ 30 w 37"/>
                <a:gd name="T45" fmla="*/ 3 h 45"/>
                <a:gd name="T46" fmla="*/ 33 w 37"/>
                <a:gd name="T47" fmla="*/ 6 h 45"/>
                <a:gd name="T48" fmla="*/ 36 w 37"/>
                <a:gd name="T49" fmla="*/ 10 h 45"/>
                <a:gd name="T50" fmla="*/ 36 w 37"/>
                <a:gd name="T51" fmla="*/ 14 h 45"/>
                <a:gd name="T52" fmla="*/ 29 w 37"/>
                <a:gd name="T53" fmla="*/ 14 h 45"/>
                <a:gd name="T54" fmla="*/ 27 w 37"/>
                <a:gd name="T55" fmla="*/ 12 h 45"/>
                <a:gd name="T56" fmla="*/ 25 w 37"/>
                <a:gd name="T57" fmla="*/ 9 h 45"/>
                <a:gd name="T58" fmla="*/ 22 w 37"/>
                <a:gd name="T59" fmla="*/ 7 h 45"/>
                <a:gd name="T60" fmla="*/ 19 w 37"/>
                <a:gd name="T61" fmla="*/ 7 h 45"/>
                <a:gd name="T62" fmla="*/ 16 w 37"/>
                <a:gd name="T63" fmla="*/ 7 h 45"/>
                <a:gd name="T64" fmla="*/ 14 w 37"/>
                <a:gd name="T65" fmla="*/ 9 h 45"/>
                <a:gd name="T66" fmla="*/ 11 w 37"/>
                <a:gd name="T67" fmla="*/ 10 h 45"/>
                <a:gd name="T68" fmla="*/ 9 w 37"/>
                <a:gd name="T69" fmla="*/ 14 h 45"/>
                <a:gd name="T70" fmla="*/ 8 w 37"/>
                <a:gd name="T71" fmla="*/ 17 h 45"/>
                <a:gd name="T72" fmla="*/ 8 w 37"/>
                <a:gd name="T73" fmla="*/ 23 h 45"/>
                <a:gd name="T74" fmla="*/ 8 w 37"/>
                <a:gd name="T75" fmla="*/ 28 h 45"/>
                <a:gd name="T76" fmla="*/ 9 w 37"/>
                <a:gd name="T77" fmla="*/ 31 h 45"/>
                <a:gd name="T78" fmla="*/ 11 w 37"/>
                <a:gd name="T79" fmla="*/ 35 h 45"/>
                <a:gd name="T80" fmla="*/ 14 w 37"/>
                <a:gd name="T81" fmla="*/ 37 h 45"/>
                <a:gd name="T82" fmla="*/ 16 w 37"/>
                <a:gd name="T83" fmla="*/ 38 h 45"/>
                <a:gd name="T84" fmla="*/ 19 w 37"/>
                <a:gd name="T85" fmla="*/ 38 h 45"/>
                <a:gd name="T86" fmla="*/ 23 w 37"/>
                <a:gd name="T87" fmla="*/ 38 h 45"/>
                <a:gd name="T88" fmla="*/ 26 w 37"/>
                <a:gd name="T89" fmla="*/ 37 h 45"/>
                <a:gd name="T90" fmla="*/ 27 w 37"/>
                <a:gd name="T91" fmla="*/ 32 h 45"/>
                <a:gd name="T92" fmla="*/ 29 w 37"/>
                <a:gd name="T9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45">
                  <a:moveTo>
                    <a:pt x="29" y="28"/>
                  </a:moveTo>
                  <a:lnTo>
                    <a:pt x="37" y="30"/>
                  </a:lnTo>
                  <a:lnTo>
                    <a:pt x="36" y="34"/>
                  </a:lnTo>
                  <a:lnTo>
                    <a:pt x="34" y="38"/>
                  </a:lnTo>
                  <a:lnTo>
                    <a:pt x="32" y="41"/>
                  </a:lnTo>
                  <a:lnTo>
                    <a:pt x="27" y="43"/>
                  </a:lnTo>
                  <a:lnTo>
                    <a:pt x="23" y="45"/>
                  </a:lnTo>
                  <a:lnTo>
                    <a:pt x="19" y="45"/>
                  </a:lnTo>
                  <a:lnTo>
                    <a:pt x="14" y="45"/>
                  </a:lnTo>
                  <a:lnTo>
                    <a:pt x="9" y="42"/>
                  </a:lnTo>
                  <a:lnTo>
                    <a:pt x="5" y="39"/>
                  </a:lnTo>
                  <a:lnTo>
                    <a:pt x="2" y="35"/>
                  </a:lnTo>
                  <a:lnTo>
                    <a:pt x="1" y="30"/>
                  </a:lnTo>
                  <a:lnTo>
                    <a:pt x="0" y="23"/>
                  </a:lnTo>
                  <a:lnTo>
                    <a:pt x="1" y="16"/>
                  </a:lnTo>
                  <a:lnTo>
                    <a:pt x="2" y="10"/>
                  </a:lnTo>
                  <a:lnTo>
                    <a:pt x="5" y="6"/>
                  </a:lnTo>
                  <a:lnTo>
                    <a:pt x="9" y="3"/>
                  </a:lnTo>
                  <a:lnTo>
                    <a:pt x="14" y="0"/>
                  </a:lnTo>
                  <a:lnTo>
                    <a:pt x="19" y="0"/>
                  </a:lnTo>
                  <a:lnTo>
                    <a:pt x="23" y="0"/>
                  </a:lnTo>
                  <a:lnTo>
                    <a:pt x="27" y="2"/>
                  </a:lnTo>
                  <a:lnTo>
                    <a:pt x="30" y="3"/>
                  </a:lnTo>
                  <a:lnTo>
                    <a:pt x="33" y="6"/>
                  </a:lnTo>
                  <a:lnTo>
                    <a:pt x="36" y="10"/>
                  </a:lnTo>
                  <a:lnTo>
                    <a:pt x="36" y="14"/>
                  </a:lnTo>
                  <a:lnTo>
                    <a:pt x="29" y="14"/>
                  </a:lnTo>
                  <a:lnTo>
                    <a:pt x="27" y="12"/>
                  </a:lnTo>
                  <a:lnTo>
                    <a:pt x="25" y="9"/>
                  </a:lnTo>
                  <a:lnTo>
                    <a:pt x="22" y="7"/>
                  </a:lnTo>
                  <a:lnTo>
                    <a:pt x="19" y="7"/>
                  </a:lnTo>
                  <a:lnTo>
                    <a:pt x="16" y="7"/>
                  </a:lnTo>
                  <a:lnTo>
                    <a:pt x="14" y="9"/>
                  </a:lnTo>
                  <a:lnTo>
                    <a:pt x="11" y="10"/>
                  </a:lnTo>
                  <a:lnTo>
                    <a:pt x="9" y="14"/>
                  </a:lnTo>
                  <a:lnTo>
                    <a:pt x="8" y="17"/>
                  </a:lnTo>
                  <a:lnTo>
                    <a:pt x="8" y="23"/>
                  </a:lnTo>
                  <a:lnTo>
                    <a:pt x="8" y="28"/>
                  </a:lnTo>
                  <a:lnTo>
                    <a:pt x="9" y="31"/>
                  </a:lnTo>
                  <a:lnTo>
                    <a:pt x="11" y="35"/>
                  </a:lnTo>
                  <a:lnTo>
                    <a:pt x="14" y="37"/>
                  </a:lnTo>
                  <a:lnTo>
                    <a:pt x="16" y="38"/>
                  </a:lnTo>
                  <a:lnTo>
                    <a:pt x="19" y="38"/>
                  </a:lnTo>
                  <a:lnTo>
                    <a:pt x="23" y="38"/>
                  </a:lnTo>
                  <a:lnTo>
                    <a:pt x="26" y="37"/>
                  </a:lnTo>
                  <a:lnTo>
                    <a:pt x="27" y="32"/>
                  </a:lnTo>
                  <a:lnTo>
                    <a:pt x="29" y="28"/>
                  </a:lnTo>
                  <a:close/>
                </a:path>
              </a:pathLst>
            </a:custGeom>
            <a:solidFill>
              <a:srgbClr val="000000"/>
            </a:solidFill>
            <a:ln w="0">
              <a:solidFill>
                <a:srgbClr val="000000"/>
              </a:solidFill>
              <a:prstDash val="solid"/>
              <a:round/>
              <a:headEnd/>
              <a:tailEnd/>
            </a:ln>
          </p:spPr>
          <p:txBody>
            <a:bodyPr/>
            <a:lstStyle/>
            <a:p>
              <a:endParaRPr lang="en-US"/>
            </a:p>
          </p:txBody>
        </p:sp>
        <p:sp>
          <p:nvSpPr>
            <p:cNvPr id="386665" name="Freeform 617"/>
            <p:cNvSpPr>
              <a:spLocks noEditPoints="1"/>
            </p:cNvSpPr>
            <p:nvPr/>
          </p:nvSpPr>
          <p:spPr bwMode="auto">
            <a:xfrm>
              <a:off x="1635" y="1529"/>
              <a:ext cx="39" cy="45"/>
            </a:xfrm>
            <a:custGeom>
              <a:avLst/>
              <a:gdLst>
                <a:gd name="T0" fmla="*/ 32 w 39"/>
                <a:gd name="T1" fmla="*/ 31 h 45"/>
                <a:gd name="T2" fmla="*/ 39 w 39"/>
                <a:gd name="T3" fmla="*/ 32 h 45"/>
                <a:gd name="T4" fmla="*/ 38 w 39"/>
                <a:gd name="T5" fmla="*/ 37 h 45"/>
                <a:gd name="T6" fmla="*/ 35 w 39"/>
                <a:gd name="T7" fmla="*/ 39 h 45"/>
                <a:gd name="T8" fmla="*/ 32 w 39"/>
                <a:gd name="T9" fmla="*/ 42 h 45"/>
                <a:gd name="T10" fmla="*/ 29 w 39"/>
                <a:gd name="T11" fmla="*/ 43 h 45"/>
                <a:gd name="T12" fmla="*/ 25 w 39"/>
                <a:gd name="T13" fmla="*/ 45 h 45"/>
                <a:gd name="T14" fmla="*/ 20 w 39"/>
                <a:gd name="T15" fmla="*/ 45 h 45"/>
                <a:gd name="T16" fmla="*/ 14 w 39"/>
                <a:gd name="T17" fmla="*/ 45 h 45"/>
                <a:gd name="T18" fmla="*/ 9 w 39"/>
                <a:gd name="T19" fmla="*/ 42 h 45"/>
                <a:gd name="T20" fmla="*/ 6 w 39"/>
                <a:gd name="T21" fmla="*/ 39 h 45"/>
                <a:gd name="T22" fmla="*/ 2 w 39"/>
                <a:gd name="T23" fmla="*/ 35 h 45"/>
                <a:gd name="T24" fmla="*/ 0 w 39"/>
                <a:gd name="T25" fmla="*/ 30 h 45"/>
                <a:gd name="T26" fmla="*/ 0 w 39"/>
                <a:gd name="T27" fmla="*/ 23 h 45"/>
                <a:gd name="T28" fmla="*/ 0 w 39"/>
                <a:gd name="T29" fmla="*/ 16 h 45"/>
                <a:gd name="T30" fmla="*/ 2 w 39"/>
                <a:gd name="T31" fmla="*/ 10 h 45"/>
                <a:gd name="T32" fmla="*/ 6 w 39"/>
                <a:gd name="T33" fmla="*/ 6 h 45"/>
                <a:gd name="T34" fmla="*/ 10 w 39"/>
                <a:gd name="T35" fmla="*/ 3 h 45"/>
                <a:gd name="T36" fmla="*/ 14 w 39"/>
                <a:gd name="T37" fmla="*/ 0 h 45"/>
                <a:gd name="T38" fmla="*/ 20 w 39"/>
                <a:gd name="T39" fmla="*/ 0 h 45"/>
                <a:gd name="T40" fmla="*/ 25 w 39"/>
                <a:gd name="T41" fmla="*/ 0 h 45"/>
                <a:gd name="T42" fmla="*/ 29 w 39"/>
                <a:gd name="T43" fmla="*/ 3 h 45"/>
                <a:gd name="T44" fmla="*/ 34 w 39"/>
                <a:gd name="T45" fmla="*/ 6 h 45"/>
                <a:gd name="T46" fmla="*/ 36 w 39"/>
                <a:gd name="T47" fmla="*/ 10 h 45"/>
                <a:gd name="T48" fmla="*/ 39 w 39"/>
                <a:gd name="T49" fmla="*/ 16 h 45"/>
                <a:gd name="T50" fmla="*/ 39 w 39"/>
                <a:gd name="T51" fmla="*/ 23 h 45"/>
                <a:gd name="T52" fmla="*/ 39 w 39"/>
                <a:gd name="T53" fmla="*/ 23 h 45"/>
                <a:gd name="T54" fmla="*/ 39 w 39"/>
                <a:gd name="T55" fmla="*/ 24 h 45"/>
                <a:gd name="T56" fmla="*/ 7 w 39"/>
                <a:gd name="T57" fmla="*/ 24 h 45"/>
                <a:gd name="T58" fmla="*/ 9 w 39"/>
                <a:gd name="T59" fmla="*/ 28 h 45"/>
                <a:gd name="T60" fmla="*/ 10 w 39"/>
                <a:gd name="T61" fmla="*/ 32 h 45"/>
                <a:gd name="T62" fmla="*/ 11 w 39"/>
                <a:gd name="T63" fmla="*/ 35 h 45"/>
                <a:gd name="T64" fmla="*/ 16 w 39"/>
                <a:gd name="T65" fmla="*/ 38 h 45"/>
                <a:gd name="T66" fmla="*/ 20 w 39"/>
                <a:gd name="T67" fmla="*/ 38 h 45"/>
                <a:gd name="T68" fmla="*/ 24 w 39"/>
                <a:gd name="T69" fmla="*/ 38 h 45"/>
                <a:gd name="T70" fmla="*/ 27 w 39"/>
                <a:gd name="T71" fmla="*/ 37 h 45"/>
                <a:gd name="T72" fmla="*/ 29 w 39"/>
                <a:gd name="T73" fmla="*/ 35 h 45"/>
                <a:gd name="T74" fmla="*/ 32 w 39"/>
                <a:gd name="T75" fmla="*/ 31 h 45"/>
                <a:gd name="T76" fmla="*/ 7 w 39"/>
                <a:gd name="T77" fmla="*/ 17 h 45"/>
                <a:gd name="T78" fmla="*/ 32 w 39"/>
                <a:gd name="T79" fmla="*/ 17 h 45"/>
                <a:gd name="T80" fmla="*/ 31 w 39"/>
                <a:gd name="T81" fmla="*/ 13 h 45"/>
                <a:gd name="T82" fmla="*/ 29 w 39"/>
                <a:gd name="T83" fmla="*/ 10 h 45"/>
                <a:gd name="T84" fmla="*/ 27 w 39"/>
                <a:gd name="T85" fmla="*/ 9 h 45"/>
                <a:gd name="T86" fmla="*/ 24 w 39"/>
                <a:gd name="T87" fmla="*/ 7 h 45"/>
                <a:gd name="T88" fmla="*/ 20 w 39"/>
                <a:gd name="T89" fmla="*/ 7 h 45"/>
                <a:gd name="T90" fmla="*/ 16 w 39"/>
                <a:gd name="T91" fmla="*/ 7 h 45"/>
                <a:gd name="T92" fmla="*/ 11 w 39"/>
                <a:gd name="T93" fmla="*/ 10 h 45"/>
                <a:gd name="T94" fmla="*/ 9 w 39"/>
                <a:gd name="T95" fmla="*/ 13 h 45"/>
                <a:gd name="T96" fmla="*/ 7 w 39"/>
                <a:gd name="T97"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 h="45">
                  <a:moveTo>
                    <a:pt x="32" y="31"/>
                  </a:moveTo>
                  <a:lnTo>
                    <a:pt x="39" y="32"/>
                  </a:lnTo>
                  <a:lnTo>
                    <a:pt x="38" y="37"/>
                  </a:lnTo>
                  <a:lnTo>
                    <a:pt x="35" y="39"/>
                  </a:lnTo>
                  <a:lnTo>
                    <a:pt x="32" y="42"/>
                  </a:lnTo>
                  <a:lnTo>
                    <a:pt x="29" y="43"/>
                  </a:lnTo>
                  <a:lnTo>
                    <a:pt x="25" y="45"/>
                  </a:lnTo>
                  <a:lnTo>
                    <a:pt x="20" y="45"/>
                  </a:lnTo>
                  <a:lnTo>
                    <a:pt x="14" y="45"/>
                  </a:lnTo>
                  <a:lnTo>
                    <a:pt x="9" y="42"/>
                  </a:lnTo>
                  <a:lnTo>
                    <a:pt x="6" y="39"/>
                  </a:lnTo>
                  <a:lnTo>
                    <a:pt x="2" y="35"/>
                  </a:lnTo>
                  <a:lnTo>
                    <a:pt x="0" y="30"/>
                  </a:lnTo>
                  <a:lnTo>
                    <a:pt x="0" y="23"/>
                  </a:lnTo>
                  <a:lnTo>
                    <a:pt x="0" y="16"/>
                  </a:lnTo>
                  <a:lnTo>
                    <a:pt x="2" y="10"/>
                  </a:lnTo>
                  <a:lnTo>
                    <a:pt x="6" y="6"/>
                  </a:lnTo>
                  <a:lnTo>
                    <a:pt x="10" y="3"/>
                  </a:lnTo>
                  <a:lnTo>
                    <a:pt x="14" y="0"/>
                  </a:lnTo>
                  <a:lnTo>
                    <a:pt x="20" y="0"/>
                  </a:lnTo>
                  <a:lnTo>
                    <a:pt x="25" y="0"/>
                  </a:lnTo>
                  <a:lnTo>
                    <a:pt x="29" y="3"/>
                  </a:lnTo>
                  <a:lnTo>
                    <a:pt x="34" y="6"/>
                  </a:lnTo>
                  <a:lnTo>
                    <a:pt x="36" y="10"/>
                  </a:lnTo>
                  <a:lnTo>
                    <a:pt x="39" y="16"/>
                  </a:lnTo>
                  <a:lnTo>
                    <a:pt x="39" y="23"/>
                  </a:lnTo>
                  <a:lnTo>
                    <a:pt x="39" y="23"/>
                  </a:lnTo>
                  <a:lnTo>
                    <a:pt x="39" y="24"/>
                  </a:lnTo>
                  <a:lnTo>
                    <a:pt x="7" y="24"/>
                  </a:lnTo>
                  <a:lnTo>
                    <a:pt x="9" y="28"/>
                  </a:lnTo>
                  <a:lnTo>
                    <a:pt x="10" y="32"/>
                  </a:lnTo>
                  <a:lnTo>
                    <a:pt x="11" y="35"/>
                  </a:lnTo>
                  <a:lnTo>
                    <a:pt x="16" y="38"/>
                  </a:lnTo>
                  <a:lnTo>
                    <a:pt x="20" y="38"/>
                  </a:lnTo>
                  <a:lnTo>
                    <a:pt x="24" y="38"/>
                  </a:lnTo>
                  <a:lnTo>
                    <a:pt x="27" y="37"/>
                  </a:lnTo>
                  <a:lnTo>
                    <a:pt x="29" y="35"/>
                  </a:lnTo>
                  <a:lnTo>
                    <a:pt x="32" y="31"/>
                  </a:lnTo>
                  <a:close/>
                  <a:moveTo>
                    <a:pt x="7" y="17"/>
                  </a:moveTo>
                  <a:lnTo>
                    <a:pt x="32" y="17"/>
                  </a:lnTo>
                  <a:lnTo>
                    <a:pt x="31" y="13"/>
                  </a:lnTo>
                  <a:lnTo>
                    <a:pt x="29" y="10"/>
                  </a:lnTo>
                  <a:lnTo>
                    <a:pt x="27" y="9"/>
                  </a:lnTo>
                  <a:lnTo>
                    <a:pt x="24" y="7"/>
                  </a:lnTo>
                  <a:lnTo>
                    <a:pt x="20" y="7"/>
                  </a:lnTo>
                  <a:lnTo>
                    <a:pt x="16" y="7"/>
                  </a:lnTo>
                  <a:lnTo>
                    <a:pt x="11" y="10"/>
                  </a:lnTo>
                  <a:lnTo>
                    <a:pt x="9" y="13"/>
                  </a:lnTo>
                  <a:lnTo>
                    <a:pt x="7" y="17"/>
                  </a:lnTo>
                  <a:close/>
                </a:path>
              </a:pathLst>
            </a:custGeom>
            <a:solidFill>
              <a:srgbClr val="000000"/>
            </a:solidFill>
            <a:ln w="0">
              <a:solidFill>
                <a:srgbClr val="000000"/>
              </a:solidFill>
              <a:prstDash val="solid"/>
              <a:round/>
              <a:headEnd/>
              <a:tailEnd/>
            </a:ln>
          </p:spPr>
          <p:txBody>
            <a:bodyPr/>
            <a:lstStyle/>
            <a:p>
              <a:endParaRPr lang="en-US"/>
            </a:p>
          </p:txBody>
        </p:sp>
        <p:sp>
          <p:nvSpPr>
            <p:cNvPr id="386666" name="Freeform 618"/>
            <p:cNvSpPr>
              <a:spLocks/>
            </p:cNvSpPr>
            <p:nvPr/>
          </p:nvSpPr>
          <p:spPr bwMode="auto">
            <a:xfrm>
              <a:off x="1706" y="1513"/>
              <a:ext cx="56" cy="61"/>
            </a:xfrm>
            <a:custGeom>
              <a:avLst/>
              <a:gdLst>
                <a:gd name="T0" fmla="*/ 31 w 56"/>
                <a:gd name="T1" fmla="*/ 37 h 61"/>
                <a:gd name="T2" fmla="*/ 31 w 56"/>
                <a:gd name="T3" fmla="*/ 30 h 61"/>
                <a:gd name="T4" fmla="*/ 56 w 56"/>
                <a:gd name="T5" fmla="*/ 30 h 61"/>
                <a:gd name="T6" fmla="*/ 56 w 56"/>
                <a:gd name="T7" fmla="*/ 53 h 61"/>
                <a:gd name="T8" fmla="*/ 49 w 56"/>
                <a:gd name="T9" fmla="*/ 57 h 61"/>
                <a:gd name="T10" fmla="*/ 43 w 56"/>
                <a:gd name="T11" fmla="*/ 59 h 61"/>
                <a:gd name="T12" fmla="*/ 38 w 56"/>
                <a:gd name="T13" fmla="*/ 61 h 61"/>
                <a:gd name="T14" fmla="*/ 31 w 56"/>
                <a:gd name="T15" fmla="*/ 61 h 61"/>
                <a:gd name="T16" fmla="*/ 22 w 56"/>
                <a:gd name="T17" fmla="*/ 61 h 61"/>
                <a:gd name="T18" fmla="*/ 14 w 56"/>
                <a:gd name="T19" fmla="*/ 58 h 61"/>
                <a:gd name="T20" fmla="*/ 10 w 56"/>
                <a:gd name="T21" fmla="*/ 55 h 61"/>
                <a:gd name="T22" fmla="*/ 6 w 56"/>
                <a:gd name="T23" fmla="*/ 51 h 61"/>
                <a:gd name="T24" fmla="*/ 3 w 56"/>
                <a:gd name="T25" fmla="*/ 47 h 61"/>
                <a:gd name="T26" fmla="*/ 0 w 56"/>
                <a:gd name="T27" fmla="*/ 39 h 61"/>
                <a:gd name="T28" fmla="*/ 0 w 56"/>
                <a:gd name="T29" fmla="*/ 30 h 61"/>
                <a:gd name="T30" fmla="*/ 0 w 56"/>
                <a:gd name="T31" fmla="*/ 22 h 61"/>
                <a:gd name="T32" fmla="*/ 3 w 56"/>
                <a:gd name="T33" fmla="*/ 15 h 61"/>
                <a:gd name="T34" fmla="*/ 6 w 56"/>
                <a:gd name="T35" fmla="*/ 10 h 61"/>
                <a:gd name="T36" fmla="*/ 10 w 56"/>
                <a:gd name="T37" fmla="*/ 7 h 61"/>
                <a:gd name="T38" fmla="*/ 14 w 56"/>
                <a:gd name="T39" fmla="*/ 4 h 61"/>
                <a:gd name="T40" fmla="*/ 18 w 56"/>
                <a:gd name="T41" fmla="*/ 1 h 61"/>
                <a:gd name="T42" fmla="*/ 24 w 56"/>
                <a:gd name="T43" fmla="*/ 0 h 61"/>
                <a:gd name="T44" fmla="*/ 29 w 56"/>
                <a:gd name="T45" fmla="*/ 0 h 61"/>
                <a:gd name="T46" fmla="*/ 36 w 56"/>
                <a:gd name="T47" fmla="*/ 0 h 61"/>
                <a:gd name="T48" fmla="*/ 42 w 56"/>
                <a:gd name="T49" fmla="*/ 1 h 61"/>
                <a:gd name="T50" fmla="*/ 46 w 56"/>
                <a:gd name="T51" fmla="*/ 4 h 61"/>
                <a:gd name="T52" fmla="*/ 50 w 56"/>
                <a:gd name="T53" fmla="*/ 8 h 61"/>
                <a:gd name="T54" fmla="*/ 53 w 56"/>
                <a:gd name="T55" fmla="*/ 12 h 61"/>
                <a:gd name="T56" fmla="*/ 54 w 56"/>
                <a:gd name="T57" fmla="*/ 18 h 61"/>
                <a:gd name="T58" fmla="*/ 47 w 56"/>
                <a:gd name="T59" fmla="*/ 19 h 61"/>
                <a:gd name="T60" fmla="*/ 46 w 56"/>
                <a:gd name="T61" fmla="*/ 15 h 61"/>
                <a:gd name="T62" fmla="*/ 43 w 56"/>
                <a:gd name="T63" fmla="*/ 12 h 61"/>
                <a:gd name="T64" fmla="*/ 42 w 56"/>
                <a:gd name="T65" fmla="*/ 10 h 61"/>
                <a:gd name="T66" fmla="*/ 38 w 56"/>
                <a:gd name="T67" fmla="*/ 8 h 61"/>
                <a:gd name="T68" fmla="*/ 33 w 56"/>
                <a:gd name="T69" fmla="*/ 7 h 61"/>
                <a:gd name="T70" fmla="*/ 29 w 56"/>
                <a:gd name="T71" fmla="*/ 7 h 61"/>
                <a:gd name="T72" fmla="*/ 25 w 56"/>
                <a:gd name="T73" fmla="*/ 7 h 61"/>
                <a:gd name="T74" fmla="*/ 20 w 56"/>
                <a:gd name="T75" fmla="*/ 8 h 61"/>
                <a:gd name="T76" fmla="*/ 17 w 56"/>
                <a:gd name="T77" fmla="*/ 10 h 61"/>
                <a:gd name="T78" fmla="*/ 14 w 56"/>
                <a:gd name="T79" fmla="*/ 12 h 61"/>
                <a:gd name="T80" fmla="*/ 11 w 56"/>
                <a:gd name="T81" fmla="*/ 15 h 61"/>
                <a:gd name="T82" fmla="*/ 10 w 56"/>
                <a:gd name="T83" fmla="*/ 18 h 61"/>
                <a:gd name="T84" fmla="*/ 8 w 56"/>
                <a:gd name="T85" fmla="*/ 25 h 61"/>
                <a:gd name="T86" fmla="*/ 7 w 56"/>
                <a:gd name="T87" fmla="*/ 30 h 61"/>
                <a:gd name="T88" fmla="*/ 8 w 56"/>
                <a:gd name="T89" fmla="*/ 37 h 61"/>
                <a:gd name="T90" fmla="*/ 10 w 56"/>
                <a:gd name="T91" fmla="*/ 44 h 61"/>
                <a:gd name="T92" fmla="*/ 14 w 56"/>
                <a:gd name="T93" fmla="*/ 48 h 61"/>
                <a:gd name="T94" fmla="*/ 18 w 56"/>
                <a:gd name="T95" fmla="*/ 51 h 61"/>
                <a:gd name="T96" fmla="*/ 24 w 56"/>
                <a:gd name="T97" fmla="*/ 54 h 61"/>
                <a:gd name="T98" fmla="*/ 29 w 56"/>
                <a:gd name="T99" fmla="*/ 54 h 61"/>
                <a:gd name="T100" fmla="*/ 35 w 56"/>
                <a:gd name="T101" fmla="*/ 54 h 61"/>
                <a:gd name="T102" fmla="*/ 40 w 56"/>
                <a:gd name="T103" fmla="*/ 53 h 61"/>
                <a:gd name="T104" fmla="*/ 44 w 56"/>
                <a:gd name="T105" fmla="*/ 50 h 61"/>
                <a:gd name="T106" fmla="*/ 47 w 56"/>
                <a:gd name="T107" fmla="*/ 48 h 61"/>
                <a:gd name="T108" fmla="*/ 47 w 56"/>
                <a:gd name="T109" fmla="*/ 37 h 61"/>
                <a:gd name="T110" fmla="*/ 31 w 56"/>
                <a:gd name="T111"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6" h="61">
                  <a:moveTo>
                    <a:pt x="31" y="37"/>
                  </a:moveTo>
                  <a:lnTo>
                    <a:pt x="31" y="30"/>
                  </a:lnTo>
                  <a:lnTo>
                    <a:pt x="56" y="30"/>
                  </a:lnTo>
                  <a:lnTo>
                    <a:pt x="56" y="53"/>
                  </a:lnTo>
                  <a:lnTo>
                    <a:pt x="49" y="57"/>
                  </a:lnTo>
                  <a:lnTo>
                    <a:pt x="43" y="59"/>
                  </a:lnTo>
                  <a:lnTo>
                    <a:pt x="38" y="61"/>
                  </a:lnTo>
                  <a:lnTo>
                    <a:pt x="31" y="61"/>
                  </a:lnTo>
                  <a:lnTo>
                    <a:pt x="22" y="61"/>
                  </a:lnTo>
                  <a:lnTo>
                    <a:pt x="14" y="58"/>
                  </a:lnTo>
                  <a:lnTo>
                    <a:pt x="10" y="55"/>
                  </a:lnTo>
                  <a:lnTo>
                    <a:pt x="6" y="51"/>
                  </a:lnTo>
                  <a:lnTo>
                    <a:pt x="3" y="47"/>
                  </a:lnTo>
                  <a:lnTo>
                    <a:pt x="0" y="39"/>
                  </a:lnTo>
                  <a:lnTo>
                    <a:pt x="0" y="30"/>
                  </a:lnTo>
                  <a:lnTo>
                    <a:pt x="0" y="22"/>
                  </a:lnTo>
                  <a:lnTo>
                    <a:pt x="3" y="15"/>
                  </a:lnTo>
                  <a:lnTo>
                    <a:pt x="6" y="10"/>
                  </a:lnTo>
                  <a:lnTo>
                    <a:pt x="10" y="7"/>
                  </a:lnTo>
                  <a:lnTo>
                    <a:pt x="14" y="4"/>
                  </a:lnTo>
                  <a:lnTo>
                    <a:pt x="18" y="1"/>
                  </a:lnTo>
                  <a:lnTo>
                    <a:pt x="24" y="0"/>
                  </a:lnTo>
                  <a:lnTo>
                    <a:pt x="29" y="0"/>
                  </a:lnTo>
                  <a:lnTo>
                    <a:pt x="36" y="0"/>
                  </a:lnTo>
                  <a:lnTo>
                    <a:pt x="42" y="1"/>
                  </a:lnTo>
                  <a:lnTo>
                    <a:pt x="46" y="4"/>
                  </a:lnTo>
                  <a:lnTo>
                    <a:pt x="50" y="8"/>
                  </a:lnTo>
                  <a:lnTo>
                    <a:pt x="53" y="12"/>
                  </a:lnTo>
                  <a:lnTo>
                    <a:pt x="54" y="18"/>
                  </a:lnTo>
                  <a:lnTo>
                    <a:pt x="47" y="19"/>
                  </a:lnTo>
                  <a:lnTo>
                    <a:pt x="46" y="15"/>
                  </a:lnTo>
                  <a:lnTo>
                    <a:pt x="43" y="12"/>
                  </a:lnTo>
                  <a:lnTo>
                    <a:pt x="42" y="10"/>
                  </a:lnTo>
                  <a:lnTo>
                    <a:pt x="38" y="8"/>
                  </a:lnTo>
                  <a:lnTo>
                    <a:pt x="33" y="7"/>
                  </a:lnTo>
                  <a:lnTo>
                    <a:pt x="29" y="7"/>
                  </a:lnTo>
                  <a:lnTo>
                    <a:pt x="25" y="7"/>
                  </a:lnTo>
                  <a:lnTo>
                    <a:pt x="20" y="8"/>
                  </a:lnTo>
                  <a:lnTo>
                    <a:pt x="17" y="10"/>
                  </a:lnTo>
                  <a:lnTo>
                    <a:pt x="14" y="12"/>
                  </a:lnTo>
                  <a:lnTo>
                    <a:pt x="11" y="15"/>
                  </a:lnTo>
                  <a:lnTo>
                    <a:pt x="10" y="18"/>
                  </a:lnTo>
                  <a:lnTo>
                    <a:pt x="8" y="25"/>
                  </a:lnTo>
                  <a:lnTo>
                    <a:pt x="7" y="30"/>
                  </a:lnTo>
                  <a:lnTo>
                    <a:pt x="8" y="37"/>
                  </a:lnTo>
                  <a:lnTo>
                    <a:pt x="10" y="44"/>
                  </a:lnTo>
                  <a:lnTo>
                    <a:pt x="14" y="48"/>
                  </a:lnTo>
                  <a:lnTo>
                    <a:pt x="18" y="51"/>
                  </a:lnTo>
                  <a:lnTo>
                    <a:pt x="24" y="54"/>
                  </a:lnTo>
                  <a:lnTo>
                    <a:pt x="29" y="54"/>
                  </a:lnTo>
                  <a:lnTo>
                    <a:pt x="35" y="54"/>
                  </a:lnTo>
                  <a:lnTo>
                    <a:pt x="40" y="53"/>
                  </a:lnTo>
                  <a:lnTo>
                    <a:pt x="44" y="50"/>
                  </a:lnTo>
                  <a:lnTo>
                    <a:pt x="47" y="48"/>
                  </a:lnTo>
                  <a:lnTo>
                    <a:pt x="47" y="37"/>
                  </a:lnTo>
                  <a:lnTo>
                    <a:pt x="31" y="37"/>
                  </a:lnTo>
                  <a:close/>
                </a:path>
              </a:pathLst>
            </a:custGeom>
            <a:solidFill>
              <a:srgbClr val="000000"/>
            </a:solidFill>
            <a:ln w="0">
              <a:solidFill>
                <a:srgbClr val="000000"/>
              </a:solidFill>
              <a:prstDash val="solid"/>
              <a:round/>
              <a:headEnd/>
              <a:tailEnd/>
            </a:ln>
          </p:spPr>
          <p:txBody>
            <a:bodyPr/>
            <a:lstStyle/>
            <a:p>
              <a:endParaRPr lang="en-US"/>
            </a:p>
          </p:txBody>
        </p:sp>
        <p:sp>
          <p:nvSpPr>
            <p:cNvPr id="386667" name="Freeform 619"/>
            <p:cNvSpPr>
              <a:spLocks noEditPoints="1"/>
            </p:cNvSpPr>
            <p:nvPr/>
          </p:nvSpPr>
          <p:spPr bwMode="auto">
            <a:xfrm>
              <a:off x="1769" y="1529"/>
              <a:ext cx="40" cy="45"/>
            </a:xfrm>
            <a:custGeom>
              <a:avLst/>
              <a:gdLst>
                <a:gd name="T0" fmla="*/ 31 w 40"/>
                <a:gd name="T1" fmla="*/ 31 h 45"/>
                <a:gd name="T2" fmla="*/ 40 w 40"/>
                <a:gd name="T3" fmla="*/ 32 h 45"/>
                <a:gd name="T4" fmla="*/ 38 w 40"/>
                <a:gd name="T5" fmla="*/ 37 h 45"/>
                <a:gd name="T6" fmla="*/ 36 w 40"/>
                <a:gd name="T7" fmla="*/ 39 h 45"/>
                <a:gd name="T8" fmla="*/ 33 w 40"/>
                <a:gd name="T9" fmla="*/ 42 h 45"/>
                <a:gd name="T10" fmla="*/ 30 w 40"/>
                <a:gd name="T11" fmla="*/ 43 h 45"/>
                <a:gd name="T12" fmla="*/ 26 w 40"/>
                <a:gd name="T13" fmla="*/ 45 h 45"/>
                <a:gd name="T14" fmla="*/ 20 w 40"/>
                <a:gd name="T15" fmla="*/ 45 h 45"/>
                <a:gd name="T16" fmla="*/ 15 w 40"/>
                <a:gd name="T17" fmla="*/ 45 h 45"/>
                <a:gd name="T18" fmla="*/ 9 w 40"/>
                <a:gd name="T19" fmla="*/ 42 h 45"/>
                <a:gd name="T20" fmla="*/ 5 w 40"/>
                <a:gd name="T21" fmla="*/ 39 h 45"/>
                <a:gd name="T22" fmla="*/ 2 w 40"/>
                <a:gd name="T23" fmla="*/ 35 h 45"/>
                <a:gd name="T24" fmla="*/ 1 w 40"/>
                <a:gd name="T25" fmla="*/ 30 h 45"/>
                <a:gd name="T26" fmla="*/ 0 w 40"/>
                <a:gd name="T27" fmla="*/ 23 h 45"/>
                <a:gd name="T28" fmla="*/ 1 w 40"/>
                <a:gd name="T29" fmla="*/ 16 h 45"/>
                <a:gd name="T30" fmla="*/ 2 w 40"/>
                <a:gd name="T31" fmla="*/ 10 h 45"/>
                <a:gd name="T32" fmla="*/ 5 w 40"/>
                <a:gd name="T33" fmla="*/ 6 h 45"/>
                <a:gd name="T34" fmla="*/ 9 w 40"/>
                <a:gd name="T35" fmla="*/ 3 h 45"/>
                <a:gd name="T36" fmla="*/ 15 w 40"/>
                <a:gd name="T37" fmla="*/ 0 h 45"/>
                <a:gd name="T38" fmla="*/ 20 w 40"/>
                <a:gd name="T39" fmla="*/ 0 h 45"/>
                <a:gd name="T40" fmla="*/ 26 w 40"/>
                <a:gd name="T41" fmla="*/ 0 h 45"/>
                <a:gd name="T42" fmla="*/ 30 w 40"/>
                <a:gd name="T43" fmla="*/ 3 h 45"/>
                <a:gd name="T44" fmla="*/ 34 w 40"/>
                <a:gd name="T45" fmla="*/ 6 h 45"/>
                <a:gd name="T46" fmla="*/ 37 w 40"/>
                <a:gd name="T47" fmla="*/ 10 h 45"/>
                <a:gd name="T48" fmla="*/ 40 w 40"/>
                <a:gd name="T49" fmla="*/ 16 h 45"/>
                <a:gd name="T50" fmla="*/ 40 w 40"/>
                <a:gd name="T51" fmla="*/ 23 h 45"/>
                <a:gd name="T52" fmla="*/ 40 w 40"/>
                <a:gd name="T53" fmla="*/ 23 h 45"/>
                <a:gd name="T54" fmla="*/ 40 w 40"/>
                <a:gd name="T55" fmla="*/ 24 h 45"/>
                <a:gd name="T56" fmla="*/ 8 w 40"/>
                <a:gd name="T57" fmla="*/ 24 h 45"/>
                <a:gd name="T58" fmla="*/ 8 w 40"/>
                <a:gd name="T59" fmla="*/ 28 h 45"/>
                <a:gd name="T60" fmla="*/ 9 w 40"/>
                <a:gd name="T61" fmla="*/ 32 h 45"/>
                <a:gd name="T62" fmla="*/ 12 w 40"/>
                <a:gd name="T63" fmla="*/ 35 h 45"/>
                <a:gd name="T64" fmla="*/ 16 w 40"/>
                <a:gd name="T65" fmla="*/ 38 h 45"/>
                <a:gd name="T66" fmla="*/ 20 w 40"/>
                <a:gd name="T67" fmla="*/ 38 h 45"/>
                <a:gd name="T68" fmla="*/ 25 w 40"/>
                <a:gd name="T69" fmla="*/ 38 h 45"/>
                <a:gd name="T70" fmla="*/ 27 w 40"/>
                <a:gd name="T71" fmla="*/ 37 h 45"/>
                <a:gd name="T72" fmla="*/ 30 w 40"/>
                <a:gd name="T73" fmla="*/ 35 h 45"/>
                <a:gd name="T74" fmla="*/ 31 w 40"/>
                <a:gd name="T75" fmla="*/ 31 h 45"/>
                <a:gd name="T76" fmla="*/ 8 w 40"/>
                <a:gd name="T77" fmla="*/ 17 h 45"/>
                <a:gd name="T78" fmla="*/ 33 w 40"/>
                <a:gd name="T79" fmla="*/ 17 h 45"/>
                <a:gd name="T80" fmla="*/ 31 w 40"/>
                <a:gd name="T81" fmla="*/ 13 h 45"/>
                <a:gd name="T82" fmla="*/ 29 w 40"/>
                <a:gd name="T83" fmla="*/ 10 h 45"/>
                <a:gd name="T84" fmla="*/ 27 w 40"/>
                <a:gd name="T85" fmla="*/ 9 h 45"/>
                <a:gd name="T86" fmla="*/ 23 w 40"/>
                <a:gd name="T87" fmla="*/ 7 h 45"/>
                <a:gd name="T88" fmla="*/ 20 w 40"/>
                <a:gd name="T89" fmla="*/ 7 h 45"/>
                <a:gd name="T90" fmla="*/ 16 w 40"/>
                <a:gd name="T91" fmla="*/ 7 h 45"/>
                <a:gd name="T92" fmla="*/ 12 w 40"/>
                <a:gd name="T93" fmla="*/ 10 h 45"/>
                <a:gd name="T94" fmla="*/ 9 w 40"/>
                <a:gd name="T95" fmla="*/ 13 h 45"/>
                <a:gd name="T96" fmla="*/ 8 w 40"/>
                <a:gd name="T97"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45">
                  <a:moveTo>
                    <a:pt x="31" y="31"/>
                  </a:moveTo>
                  <a:lnTo>
                    <a:pt x="40" y="32"/>
                  </a:lnTo>
                  <a:lnTo>
                    <a:pt x="38" y="37"/>
                  </a:lnTo>
                  <a:lnTo>
                    <a:pt x="36" y="39"/>
                  </a:lnTo>
                  <a:lnTo>
                    <a:pt x="33" y="42"/>
                  </a:lnTo>
                  <a:lnTo>
                    <a:pt x="30" y="43"/>
                  </a:lnTo>
                  <a:lnTo>
                    <a:pt x="26" y="45"/>
                  </a:lnTo>
                  <a:lnTo>
                    <a:pt x="20" y="45"/>
                  </a:lnTo>
                  <a:lnTo>
                    <a:pt x="15" y="45"/>
                  </a:lnTo>
                  <a:lnTo>
                    <a:pt x="9" y="42"/>
                  </a:lnTo>
                  <a:lnTo>
                    <a:pt x="5" y="39"/>
                  </a:lnTo>
                  <a:lnTo>
                    <a:pt x="2" y="35"/>
                  </a:lnTo>
                  <a:lnTo>
                    <a:pt x="1" y="30"/>
                  </a:lnTo>
                  <a:lnTo>
                    <a:pt x="0" y="23"/>
                  </a:lnTo>
                  <a:lnTo>
                    <a:pt x="1" y="16"/>
                  </a:lnTo>
                  <a:lnTo>
                    <a:pt x="2" y="10"/>
                  </a:lnTo>
                  <a:lnTo>
                    <a:pt x="5" y="6"/>
                  </a:lnTo>
                  <a:lnTo>
                    <a:pt x="9" y="3"/>
                  </a:lnTo>
                  <a:lnTo>
                    <a:pt x="15" y="0"/>
                  </a:lnTo>
                  <a:lnTo>
                    <a:pt x="20" y="0"/>
                  </a:lnTo>
                  <a:lnTo>
                    <a:pt x="26" y="0"/>
                  </a:lnTo>
                  <a:lnTo>
                    <a:pt x="30" y="3"/>
                  </a:lnTo>
                  <a:lnTo>
                    <a:pt x="34" y="6"/>
                  </a:lnTo>
                  <a:lnTo>
                    <a:pt x="37" y="10"/>
                  </a:lnTo>
                  <a:lnTo>
                    <a:pt x="40" y="16"/>
                  </a:lnTo>
                  <a:lnTo>
                    <a:pt x="40" y="23"/>
                  </a:lnTo>
                  <a:lnTo>
                    <a:pt x="40" y="23"/>
                  </a:lnTo>
                  <a:lnTo>
                    <a:pt x="40" y="24"/>
                  </a:lnTo>
                  <a:lnTo>
                    <a:pt x="8" y="24"/>
                  </a:lnTo>
                  <a:lnTo>
                    <a:pt x="8" y="28"/>
                  </a:lnTo>
                  <a:lnTo>
                    <a:pt x="9" y="32"/>
                  </a:lnTo>
                  <a:lnTo>
                    <a:pt x="12" y="35"/>
                  </a:lnTo>
                  <a:lnTo>
                    <a:pt x="16" y="38"/>
                  </a:lnTo>
                  <a:lnTo>
                    <a:pt x="20" y="38"/>
                  </a:lnTo>
                  <a:lnTo>
                    <a:pt x="25" y="38"/>
                  </a:lnTo>
                  <a:lnTo>
                    <a:pt x="27" y="37"/>
                  </a:lnTo>
                  <a:lnTo>
                    <a:pt x="30" y="35"/>
                  </a:lnTo>
                  <a:lnTo>
                    <a:pt x="31" y="31"/>
                  </a:lnTo>
                  <a:close/>
                  <a:moveTo>
                    <a:pt x="8" y="17"/>
                  </a:moveTo>
                  <a:lnTo>
                    <a:pt x="33" y="17"/>
                  </a:lnTo>
                  <a:lnTo>
                    <a:pt x="31" y="13"/>
                  </a:lnTo>
                  <a:lnTo>
                    <a:pt x="29" y="10"/>
                  </a:lnTo>
                  <a:lnTo>
                    <a:pt x="27" y="9"/>
                  </a:lnTo>
                  <a:lnTo>
                    <a:pt x="23" y="7"/>
                  </a:lnTo>
                  <a:lnTo>
                    <a:pt x="20" y="7"/>
                  </a:lnTo>
                  <a:lnTo>
                    <a:pt x="16" y="7"/>
                  </a:lnTo>
                  <a:lnTo>
                    <a:pt x="12" y="10"/>
                  </a:lnTo>
                  <a:lnTo>
                    <a:pt x="9" y="13"/>
                  </a:lnTo>
                  <a:lnTo>
                    <a:pt x="8" y="17"/>
                  </a:lnTo>
                  <a:close/>
                </a:path>
              </a:pathLst>
            </a:custGeom>
            <a:solidFill>
              <a:srgbClr val="000000"/>
            </a:solidFill>
            <a:ln w="0">
              <a:solidFill>
                <a:srgbClr val="000000"/>
              </a:solidFill>
              <a:prstDash val="solid"/>
              <a:round/>
              <a:headEnd/>
              <a:tailEnd/>
            </a:ln>
          </p:spPr>
          <p:txBody>
            <a:bodyPr/>
            <a:lstStyle/>
            <a:p>
              <a:endParaRPr lang="en-US"/>
            </a:p>
          </p:txBody>
        </p:sp>
        <p:sp>
          <p:nvSpPr>
            <p:cNvPr id="386668" name="Freeform 620"/>
            <p:cNvSpPr>
              <a:spLocks noEditPoints="1"/>
            </p:cNvSpPr>
            <p:nvPr/>
          </p:nvSpPr>
          <p:spPr bwMode="auto">
            <a:xfrm>
              <a:off x="1816" y="1529"/>
              <a:ext cx="39" cy="45"/>
            </a:xfrm>
            <a:custGeom>
              <a:avLst/>
              <a:gdLst>
                <a:gd name="T0" fmla="*/ 0 w 39"/>
                <a:gd name="T1" fmla="*/ 23 h 45"/>
                <a:gd name="T2" fmla="*/ 0 w 39"/>
                <a:gd name="T3" fmla="*/ 17 h 45"/>
                <a:gd name="T4" fmla="*/ 1 w 39"/>
                <a:gd name="T5" fmla="*/ 13 h 45"/>
                <a:gd name="T6" fmla="*/ 4 w 39"/>
                <a:gd name="T7" fmla="*/ 9 h 45"/>
                <a:gd name="T8" fmla="*/ 7 w 39"/>
                <a:gd name="T9" fmla="*/ 5 h 45"/>
                <a:gd name="T10" fmla="*/ 11 w 39"/>
                <a:gd name="T11" fmla="*/ 2 h 45"/>
                <a:gd name="T12" fmla="*/ 15 w 39"/>
                <a:gd name="T13" fmla="*/ 0 h 45"/>
                <a:gd name="T14" fmla="*/ 19 w 39"/>
                <a:gd name="T15" fmla="*/ 0 h 45"/>
                <a:gd name="T16" fmla="*/ 25 w 39"/>
                <a:gd name="T17" fmla="*/ 0 h 45"/>
                <a:gd name="T18" fmla="*/ 29 w 39"/>
                <a:gd name="T19" fmla="*/ 3 h 45"/>
                <a:gd name="T20" fmla="*/ 33 w 39"/>
                <a:gd name="T21" fmla="*/ 6 h 45"/>
                <a:gd name="T22" fmla="*/ 37 w 39"/>
                <a:gd name="T23" fmla="*/ 10 h 45"/>
                <a:gd name="T24" fmla="*/ 39 w 39"/>
                <a:gd name="T25" fmla="*/ 16 h 45"/>
                <a:gd name="T26" fmla="*/ 39 w 39"/>
                <a:gd name="T27" fmla="*/ 23 h 45"/>
                <a:gd name="T28" fmla="*/ 39 w 39"/>
                <a:gd name="T29" fmla="*/ 27 h 45"/>
                <a:gd name="T30" fmla="*/ 37 w 39"/>
                <a:gd name="T31" fmla="*/ 31 h 45"/>
                <a:gd name="T32" fmla="*/ 37 w 39"/>
                <a:gd name="T33" fmla="*/ 35 h 45"/>
                <a:gd name="T34" fmla="*/ 33 w 39"/>
                <a:gd name="T35" fmla="*/ 39 h 45"/>
                <a:gd name="T36" fmla="*/ 29 w 39"/>
                <a:gd name="T37" fmla="*/ 42 h 45"/>
                <a:gd name="T38" fmla="*/ 25 w 39"/>
                <a:gd name="T39" fmla="*/ 45 h 45"/>
                <a:gd name="T40" fmla="*/ 19 w 39"/>
                <a:gd name="T41" fmla="*/ 45 h 45"/>
                <a:gd name="T42" fmla="*/ 14 w 39"/>
                <a:gd name="T43" fmla="*/ 45 h 45"/>
                <a:gd name="T44" fmla="*/ 9 w 39"/>
                <a:gd name="T45" fmla="*/ 42 h 45"/>
                <a:gd name="T46" fmla="*/ 5 w 39"/>
                <a:gd name="T47" fmla="*/ 39 h 45"/>
                <a:gd name="T48" fmla="*/ 2 w 39"/>
                <a:gd name="T49" fmla="*/ 35 h 45"/>
                <a:gd name="T50" fmla="*/ 1 w 39"/>
                <a:gd name="T51" fmla="*/ 30 h 45"/>
                <a:gd name="T52" fmla="*/ 0 w 39"/>
                <a:gd name="T53" fmla="*/ 23 h 45"/>
                <a:gd name="T54" fmla="*/ 8 w 39"/>
                <a:gd name="T55" fmla="*/ 23 h 45"/>
                <a:gd name="T56" fmla="*/ 8 w 39"/>
                <a:gd name="T57" fmla="*/ 27 h 45"/>
                <a:gd name="T58" fmla="*/ 9 w 39"/>
                <a:gd name="T59" fmla="*/ 31 h 45"/>
                <a:gd name="T60" fmla="*/ 11 w 39"/>
                <a:gd name="T61" fmla="*/ 34 h 45"/>
                <a:gd name="T62" fmla="*/ 14 w 39"/>
                <a:gd name="T63" fmla="*/ 37 h 45"/>
                <a:gd name="T64" fmla="*/ 16 w 39"/>
                <a:gd name="T65" fmla="*/ 38 h 45"/>
                <a:gd name="T66" fmla="*/ 19 w 39"/>
                <a:gd name="T67" fmla="*/ 38 h 45"/>
                <a:gd name="T68" fmla="*/ 22 w 39"/>
                <a:gd name="T69" fmla="*/ 38 h 45"/>
                <a:gd name="T70" fmla="*/ 25 w 39"/>
                <a:gd name="T71" fmla="*/ 37 h 45"/>
                <a:gd name="T72" fmla="*/ 27 w 39"/>
                <a:gd name="T73" fmla="*/ 34 h 45"/>
                <a:gd name="T74" fmla="*/ 30 w 39"/>
                <a:gd name="T75" fmla="*/ 31 h 45"/>
                <a:gd name="T76" fmla="*/ 30 w 39"/>
                <a:gd name="T77" fmla="*/ 27 h 45"/>
                <a:gd name="T78" fmla="*/ 32 w 39"/>
                <a:gd name="T79" fmla="*/ 23 h 45"/>
                <a:gd name="T80" fmla="*/ 30 w 39"/>
                <a:gd name="T81" fmla="*/ 18 h 45"/>
                <a:gd name="T82" fmla="*/ 30 w 39"/>
                <a:gd name="T83" fmla="*/ 14 h 45"/>
                <a:gd name="T84" fmla="*/ 27 w 39"/>
                <a:gd name="T85" fmla="*/ 12 h 45"/>
                <a:gd name="T86" fmla="*/ 23 w 39"/>
                <a:gd name="T87" fmla="*/ 7 h 45"/>
                <a:gd name="T88" fmla="*/ 19 w 39"/>
                <a:gd name="T89" fmla="*/ 7 h 45"/>
                <a:gd name="T90" fmla="*/ 16 w 39"/>
                <a:gd name="T91" fmla="*/ 7 h 45"/>
                <a:gd name="T92" fmla="*/ 14 w 39"/>
                <a:gd name="T93" fmla="*/ 9 h 45"/>
                <a:gd name="T94" fmla="*/ 11 w 39"/>
                <a:gd name="T95" fmla="*/ 12 h 45"/>
                <a:gd name="T96" fmla="*/ 9 w 39"/>
                <a:gd name="T97" fmla="*/ 14 h 45"/>
                <a:gd name="T98" fmla="*/ 8 w 39"/>
                <a:gd name="T99" fmla="*/ 18 h 45"/>
                <a:gd name="T100" fmla="*/ 8 w 39"/>
                <a:gd name="T101"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 h="45">
                  <a:moveTo>
                    <a:pt x="0" y="23"/>
                  </a:moveTo>
                  <a:lnTo>
                    <a:pt x="0" y="17"/>
                  </a:lnTo>
                  <a:lnTo>
                    <a:pt x="1" y="13"/>
                  </a:lnTo>
                  <a:lnTo>
                    <a:pt x="4" y="9"/>
                  </a:lnTo>
                  <a:lnTo>
                    <a:pt x="7" y="5"/>
                  </a:lnTo>
                  <a:lnTo>
                    <a:pt x="11" y="2"/>
                  </a:lnTo>
                  <a:lnTo>
                    <a:pt x="15" y="0"/>
                  </a:lnTo>
                  <a:lnTo>
                    <a:pt x="19" y="0"/>
                  </a:lnTo>
                  <a:lnTo>
                    <a:pt x="25" y="0"/>
                  </a:lnTo>
                  <a:lnTo>
                    <a:pt x="29" y="3"/>
                  </a:lnTo>
                  <a:lnTo>
                    <a:pt x="33" y="6"/>
                  </a:lnTo>
                  <a:lnTo>
                    <a:pt x="37" y="10"/>
                  </a:lnTo>
                  <a:lnTo>
                    <a:pt x="39" y="16"/>
                  </a:lnTo>
                  <a:lnTo>
                    <a:pt x="39" y="23"/>
                  </a:lnTo>
                  <a:lnTo>
                    <a:pt x="39" y="27"/>
                  </a:lnTo>
                  <a:lnTo>
                    <a:pt x="37" y="31"/>
                  </a:lnTo>
                  <a:lnTo>
                    <a:pt x="37" y="35"/>
                  </a:lnTo>
                  <a:lnTo>
                    <a:pt x="33" y="39"/>
                  </a:lnTo>
                  <a:lnTo>
                    <a:pt x="29" y="42"/>
                  </a:lnTo>
                  <a:lnTo>
                    <a:pt x="25" y="45"/>
                  </a:lnTo>
                  <a:lnTo>
                    <a:pt x="19" y="45"/>
                  </a:lnTo>
                  <a:lnTo>
                    <a:pt x="14" y="45"/>
                  </a:lnTo>
                  <a:lnTo>
                    <a:pt x="9" y="42"/>
                  </a:lnTo>
                  <a:lnTo>
                    <a:pt x="5" y="39"/>
                  </a:lnTo>
                  <a:lnTo>
                    <a:pt x="2" y="35"/>
                  </a:lnTo>
                  <a:lnTo>
                    <a:pt x="1" y="30"/>
                  </a:lnTo>
                  <a:lnTo>
                    <a:pt x="0" y="23"/>
                  </a:lnTo>
                  <a:close/>
                  <a:moveTo>
                    <a:pt x="8" y="23"/>
                  </a:moveTo>
                  <a:lnTo>
                    <a:pt x="8" y="27"/>
                  </a:lnTo>
                  <a:lnTo>
                    <a:pt x="9" y="31"/>
                  </a:lnTo>
                  <a:lnTo>
                    <a:pt x="11" y="34"/>
                  </a:lnTo>
                  <a:lnTo>
                    <a:pt x="14" y="37"/>
                  </a:lnTo>
                  <a:lnTo>
                    <a:pt x="16" y="38"/>
                  </a:lnTo>
                  <a:lnTo>
                    <a:pt x="19" y="38"/>
                  </a:lnTo>
                  <a:lnTo>
                    <a:pt x="22" y="38"/>
                  </a:lnTo>
                  <a:lnTo>
                    <a:pt x="25" y="37"/>
                  </a:lnTo>
                  <a:lnTo>
                    <a:pt x="27" y="34"/>
                  </a:lnTo>
                  <a:lnTo>
                    <a:pt x="30" y="31"/>
                  </a:lnTo>
                  <a:lnTo>
                    <a:pt x="30" y="27"/>
                  </a:lnTo>
                  <a:lnTo>
                    <a:pt x="32" y="23"/>
                  </a:lnTo>
                  <a:lnTo>
                    <a:pt x="30" y="18"/>
                  </a:lnTo>
                  <a:lnTo>
                    <a:pt x="30" y="14"/>
                  </a:lnTo>
                  <a:lnTo>
                    <a:pt x="27" y="12"/>
                  </a:lnTo>
                  <a:lnTo>
                    <a:pt x="23" y="7"/>
                  </a:lnTo>
                  <a:lnTo>
                    <a:pt x="19" y="7"/>
                  </a:lnTo>
                  <a:lnTo>
                    <a:pt x="16" y="7"/>
                  </a:lnTo>
                  <a:lnTo>
                    <a:pt x="14" y="9"/>
                  </a:lnTo>
                  <a:lnTo>
                    <a:pt x="11" y="12"/>
                  </a:lnTo>
                  <a:lnTo>
                    <a:pt x="9" y="14"/>
                  </a:lnTo>
                  <a:lnTo>
                    <a:pt x="8" y="18"/>
                  </a:lnTo>
                  <a:lnTo>
                    <a:pt x="8" y="23"/>
                  </a:lnTo>
                  <a:close/>
                </a:path>
              </a:pathLst>
            </a:custGeom>
            <a:solidFill>
              <a:srgbClr val="000000"/>
            </a:solidFill>
            <a:ln w="0">
              <a:solidFill>
                <a:srgbClr val="000000"/>
              </a:solidFill>
              <a:prstDash val="solid"/>
              <a:round/>
              <a:headEnd/>
              <a:tailEnd/>
            </a:ln>
          </p:spPr>
          <p:txBody>
            <a:bodyPr/>
            <a:lstStyle/>
            <a:p>
              <a:endParaRPr lang="en-US"/>
            </a:p>
          </p:txBody>
        </p:sp>
        <p:sp>
          <p:nvSpPr>
            <p:cNvPr id="386669" name="Freeform 621"/>
            <p:cNvSpPr>
              <a:spLocks/>
            </p:cNvSpPr>
            <p:nvPr/>
          </p:nvSpPr>
          <p:spPr bwMode="auto">
            <a:xfrm>
              <a:off x="1864" y="1529"/>
              <a:ext cx="60" cy="45"/>
            </a:xfrm>
            <a:custGeom>
              <a:avLst/>
              <a:gdLst>
                <a:gd name="T0" fmla="*/ 0 w 60"/>
                <a:gd name="T1" fmla="*/ 45 h 45"/>
                <a:gd name="T2" fmla="*/ 0 w 60"/>
                <a:gd name="T3" fmla="*/ 0 h 45"/>
                <a:gd name="T4" fmla="*/ 7 w 60"/>
                <a:gd name="T5" fmla="*/ 0 h 45"/>
                <a:gd name="T6" fmla="*/ 7 w 60"/>
                <a:gd name="T7" fmla="*/ 7 h 45"/>
                <a:gd name="T8" fmla="*/ 10 w 60"/>
                <a:gd name="T9" fmla="*/ 5 h 45"/>
                <a:gd name="T10" fmla="*/ 13 w 60"/>
                <a:gd name="T11" fmla="*/ 2 h 45"/>
                <a:gd name="T12" fmla="*/ 16 w 60"/>
                <a:gd name="T13" fmla="*/ 0 h 45"/>
                <a:gd name="T14" fmla="*/ 20 w 60"/>
                <a:gd name="T15" fmla="*/ 0 h 45"/>
                <a:gd name="T16" fmla="*/ 24 w 60"/>
                <a:gd name="T17" fmla="*/ 0 h 45"/>
                <a:gd name="T18" fmla="*/ 28 w 60"/>
                <a:gd name="T19" fmla="*/ 2 h 45"/>
                <a:gd name="T20" fmla="*/ 31 w 60"/>
                <a:gd name="T21" fmla="*/ 5 h 45"/>
                <a:gd name="T22" fmla="*/ 32 w 60"/>
                <a:gd name="T23" fmla="*/ 9 h 45"/>
                <a:gd name="T24" fmla="*/ 36 w 60"/>
                <a:gd name="T25" fmla="*/ 3 h 45"/>
                <a:gd name="T26" fmla="*/ 41 w 60"/>
                <a:gd name="T27" fmla="*/ 0 h 45"/>
                <a:gd name="T28" fmla="*/ 46 w 60"/>
                <a:gd name="T29" fmla="*/ 0 h 45"/>
                <a:gd name="T30" fmla="*/ 50 w 60"/>
                <a:gd name="T31" fmla="*/ 0 h 45"/>
                <a:gd name="T32" fmla="*/ 53 w 60"/>
                <a:gd name="T33" fmla="*/ 2 h 45"/>
                <a:gd name="T34" fmla="*/ 56 w 60"/>
                <a:gd name="T35" fmla="*/ 3 h 45"/>
                <a:gd name="T36" fmla="*/ 57 w 60"/>
                <a:gd name="T37" fmla="*/ 6 h 45"/>
                <a:gd name="T38" fmla="*/ 59 w 60"/>
                <a:gd name="T39" fmla="*/ 10 h 45"/>
                <a:gd name="T40" fmla="*/ 60 w 60"/>
                <a:gd name="T41" fmla="*/ 14 h 45"/>
                <a:gd name="T42" fmla="*/ 60 w 60"/>
                <a:gd name="T43" fmla="*/ 45 h 45"/>
                <a:gd name="T44" fmla="*/ 52 w 60"/>
                <a:gd name="T45" fmla="*/ 45 h 45"/>
                <a:gd name="T46" fmla="*/ 52 w 60"/>
                <a:gd name="T47" fmla="*/ 17 h 45"/>
                <a:gd name="T48" fmla="*/ 52 w 60"/>
                <a:gd name="T49" fmla="*/ 14 h 45"/>
                <a:gd name="T50" fmla="*/ 50 w 60"/>
                <a:gd name="T51" fmla="*/ 12 h 45"/>
                <a:gd name="T52" fmla="*/ 50 w 60"/>
                <a:gd name="T53" fmla="*/ 10 h 45"/>
                <a:gd name="T54" fmla="*/ 49 w 60"/>
                <a:gd name="T55" fmla="*/ 9 h 45"/>
                <a:gd name="T56" fmla="*/ 46 w 60"/>
                <a:gd name="T57" fmla="*/ 7 h 45"/>
                <a:gd name="T58" fmla="*/ 43 w 60"/>
                <a:gd name="T59" fmla="*/ 7 h 45"/>
                <a:gd name="T60" fmla="*/ 39 w 60"/>
                <a:gd name="T61" fmla="*/ 7 h 45"/>
                <a:gd name="T62" fmla="*/ 36 w 60"/>
                <a:gd name="T63" fmla="*/ 10 h 45"/>
                <a:gd name="T64" fmla="*/ 35 w 60"/>
                <a:gd name="T65" fmla="*/ 13 h 45"/>
                <a:gd name="T66" fmla="*/ 34 w 60"/>
                <a:gd name="T67" fmla="*/ 16 h 45"/>
                <a:gd name="T68" fmla="*/ 34 w 60"/>
                <a:gd name="T69" fmla="*/ 20 h 45"/>
                <a:gd name="T70" fmla="*/ 34 w 60"/>
                <a:gd name="T71" fmla="*/ 45 h 45"/>
                <a:gd name="T72" fmla="*/ 25 w 60"/>
                <a:gd name="T73" fmla="*/ 45 h 45"/>
                <a:gd name="T74" fmla="*/ 25 w 60"/>
                <a:gd name="T75" fmla="*/ 17 h 45"/>
                <a:gd name="T76" fmla="*/ 25 w 60"/>
                <a:gd name="T77" fmla="*/ 13 h 45"/>
                <a:gd name="T78" fmla="*/ 24 w 60"/>
                <a:gd name="T79" fmla="*/ 10 h 45"/>
                <a:gd name="T80" fmla="*/ 21 w 60"/>
                <a:gd name="T81" fmla="*/ 7 h 45"/>
                <a:gd name="T82" fmla="*/ 18 w 60"/>
                <a:gd name="T83" fmla="*/ 7 h 45"/>
                <a:gd name="T84" fmla="*/ 16 w 60"/>
                <a:gd name="T85" fmla="*/ 7 h 45"/>
                <a:gd name="T86" fmla="*/ 13 w 60"/>
                <a:gd name="T87" fmla="*/ 9 h 45"/>
                <a:gd name="T88" fmla="*/ 10 w 60"/>
                <a:gd name="T89" fmla="*/ 10 h 45"/>
                <a:gd name="T90" fmla="*/ 9 w 60"/>
                <a:gd name="T91" fmla="*/ 13 h 45"/>
                <a:gd name="T92" fmla="*/ 7 w 60"/>
                <a:gd name="T93" fmla="*/ 17 h 45"/>
                <a:gd name="T94" fmla="*/ 7 w 60"/>
                <a:gd name="T95" fmla="*/ 23 h 45"/>
                <a:gd name="T96" fmla="*/ 7 w 60"/>
                <a:gd name="T97" fmla="*/ 45 h 45"/>
                <a:gd name="T98" fmla="*/ 0 w 60"/>
                <a:gd name="T9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45">
                  <a:moveTo>
                    <a:pt x="0" y="45"/>
                  </a:moveTo>
                  <a:lnTo>
                    <a:pt x="0" y="0"/>
                  </a:lnTo>
                  <a:lnTo>
                    <a:pt x="7" y="0"/>
                  </a:lnTo>
                  <a:lnTo>
                    <a:pt x="7" y="7"/>
                  </a:lnTo>
                  <a:lnTo>
                    <a:pt x="10" y="5"/>
                  </a:lnTo>
                  <a:lnTo>
                    <a:pt x="13" y="2"/>
                  </a:lnTo>
                  <a:lnTo>
                    <a:pt x="16" y="0"/>
                  </a:lnTo>
                  <a:lnTo>
                    <a:pt x="20" y="0"/>
                  </a:lnTo>
                  <a:lnTo>
                    <a:pt x="24" y="0"/>
                  </a:lnTo>
                  <a:lnTo>
                    <a:pt x="28" y="2"/>
                  </a:lnTo>
                  <a:lnTo>
                    <a:pt x="31" y="5"/>
                  </a:lnTo>
                  <a:lnTo>
                    <a:pt x="32" y="9"/>
                  </a:lnTo>
                  <a:lnTo>
                    <a:pt x="36" y="3"/>
                  </a:lnTo>
                  <a:lnTo>
                    <a:pt x="41" y="0"/>
                  </a:lnTo>
                  <a:lnTo>
                    <a:pt x="46" y="0"/>
                  </a:lnTo>
                  <a:lnTo>
                    <a:pt x="50" y="0"/>
                  </a:lnTo>
                  <a:lnTo>
                    <a:pt x="53" y="2"/>
                  </a:lnTo>
                  <a:lnTo>
                    <a:pt x="56" y="3"/>
                  </a:lnTo>
                  <a:lnTo>
                    <a:pt x="57" y="6"/>
                  </a:lnTo>
                  <a:lnTo>
                    <a:pt x="59" y="10"/>
                  </a:lnTo>
                  <a:lnTo>
                    <a:pt x="60" y="14"/>
                  </a:lnTo>
                  <a:lnTo>
                    <a:pt x="60" y="45"/>
                  </a:lnTo>
                  <a:lnTo>
                    <a:pt x="52" y="45"/>
                  </a:lnTo>
                  <a:lnTo>
                    <a:pt x="52" y="17"/>
                  </a:lnTo>
                  <a:lnTo>
                    <a:pt x="52" y="14"/>
                  </a:lnTo>
                  <a:lnTo>
                    <a:pt x="50" y="12"/>
                  </a:lnTo>
                  <a:lnTo>
                    <a:pt x="50" y="10"/>
                  </a:lnTo>
                  <a:lnTo>
                    <a:pt x="49" y="9"/>
                  </a:lnTo>
                  <a:lnTo>
                    <a:pt x="46" y="7"/>
                  </a:lnTo>
                  <a:lnTo>
                    <a:pt x="43" y="7"/>
                  </a:lnTo>
                  <a:lnTo>
                    <a:pt x="39" y="7"/>
                  </a:lnTo>
                  <a:lnTo>
                    <a:pt x="36" y="10"/>
                  </a:lnTo>
                  <a:lnTo>
                    <a:pt x="35" y="13"/>
                  </a:lnTo>
                  <a:lnTo>
                    <a:pt x="34" y="16"/>
                  </a:lnTo>
                  <a:lnTo>
                    <a:pt x="34" y="20"/>
                  </a:lnTo>
                  <a:lnTo>
                    <a:pt x="34" y="45"/>
                  </a:lnTo>
                  <a:lnTo>
                    <a:pt x="25" y="45"/>
                  </a:lnTo>
                  <a:lnTo>
                    <a:pt x="25" y="17"/>
                  </a:lnTo>
                  <a:lnTo>
                    <a:pt x="25" y="13"/>
                  </a:lnTo>
                  <a:lnTo>
                    <a:pt x="24" y="10"/>
                  </a:lnTo>
                  <a:lnTo>
                    <a:pt x="21" y="7"/>
                  </a:lnTo>
                  <a:lnTo>
                    <a:pt x="18" y="7"/>
                  </a:lnTo>
                  <a:lnTo>
                    <a:pt x="16" y="7"/>
                  </a:lnTo>
                  <a:lnTo>
                    <a:pt x="13" y="9"/>
                  </a:lnTo>
                  <a:lnTo>
                    <a:pt x="10" y="10"/>
                  </a:lnTo>
                  <a:lnTo>
                    <a:pt x="9" y="13"/>
                  </a:lnTo>
                  <a:lnTo>
                    <a:pt x="7" y="17"/>
                  </a:lnTo>
                  <a:lnTo>
                    <a:pt x="7" y="23"/>
                  </a:lnTo>
                  <a:lnTo>
                    <a:pt x="7" y="45"/>
                  </a:lnTo>
                  <a:lnTo>
                    <a:pt x="0" y="45"/>
                  </a:lnTo>
                  <a:close/>
                </a:path>
              </a:pathLst>
            </a:custGeom>
            <a:solidFill>
              <a:srgbClr val="000000"/>
            </a:solidFill>
            <a:ln w="0">
              <a:solidFill>
                <a:srgbClr val="000000"/>
              </a:solidFill>
              <a:prstDash val="solid"/>
              <a:round/>
              <a:headEnd/>
              <a:tailEnd/>
            </a:ln>
          </p:spPr>
          <p:txBody>
            <a:bodyPr/>
            <a:lstStyle/>
            <a:p>
              <a:endParaRPr lang="en-US"/>
            </a:p>
          </p:txBody>
        </p:sp>
        <p:sp>
          <p:nvSpPr>
            <p:cNvPr id="386670" name="Freeform 622"/>
            <p:cNvSpPr>
              <a:spLocks noEditPoints="1"/>
            </p:cNvSpPr>
            <p:nvPr/>
          </p:nvSpPr>
          <p:spPr bwMode="auto">
            <a:xfrm>
              <a:off x="1932" y="1529"/>
              <a:ext cx="41" cy="45"/>
            </a:xfrm>
            <a:custGeom>
              <a:avLst/>
              <a:gdLst>
                <a:gd name="T0" fmla="*/ 32 w 41"/>
                <a:gd name="T1" fmla="*/ 31 h 45"/>
                <a:gd name="T2" fmla="*/ 39 w 41"/>
                <a:gd name="T3" fmla="*/ 32 h 45"/>
                <a:gd name="T4" fmla="*/ 38 w 41"/>
                <a:gd name="T5" fmla="*/ 37 h 45"/>
                <a:gd name="T6" fmla="*/ 36 w 41"/>
                <a:gd name="T7" fmla="*/ 39 h 45"/>
                <a:gd name="T8" fmla="*/ 34 w 41"/>
                <a:gd name="T9" fmla="*/ 42 h 45"/>
                <a:gd name="T10" fmla="*/ 29 w 41"/>
                <a:gd name="T11" fmla="*/ 43 h 45"/>
                <a:gd name="T12" fmla="*/ 25 w 41"/>
                <a:gd name="T13" fmla="*/ 45 h 45"/>
                <a:gd name="T14" fmla="*/ 21 w 41"/>
                <a:gd name="T15" fmla="*/ 45 h 45"/>
                <a:gd name="T16" fmla="*/ 14 w 41"/>
                <a:gd name="T17" fmla="*/ 45 h 45"/>
                <a:gd name="T18" fmla="*/ 10 w 41"/>
                <a:gd name="T19" fmla="*/ 42 h 45"/>
                <a:gd name="T20" fmla="*/ 6 w 41"/>
                <a:gd name="T21" fmla="*/ 39 h 45"/>
                <a:gd name="T22" fmla="*/ 3 w 41"/>
                <a:gd name="T23" fmla="*/ 35 h 45"/>
                <a:gd name="T24" fmla="*/ 0 w 41"/>
                <a:gd name="T25" fmla="*/ 30 h 45"/>
                <a:gd name="T26" fmla="*/ 0 w 41"/>
                <a:gd name="T27" fmla="*/ 23 h 45"/>
                <a:gd name="T28" fmla="*/ 0 w 41"/>
                <a:gd name="T29" fmla="*/ 16 h 45"/>
                <a:gd name="T30" fmla="*/ 3 w 41"/>
                <a:gd name="T31" fmla="*/ 10 h 45"/>
                <a:gd name="T32" fmla="*/ 6 w 41"/>
                <a:gd name="T33" fmla="*/ 6 h 45"/>
                <a:gd name="T34" fmla="*/ 10 w 41"/>
                <a:gd name="T35" fmla="*/ 3 h 45"/>
                <a:gd name="T36" fmla="*/ 14 w 41"/>
                <a:gd name="T37" fmla="*/ 0 h 45"/>
                <a:gd name="T38" fmla="*/ 20 w 41"/>
                <a:gd name="T39" fmla="*/ 0 h 45"/>
                <a:gd name="T40" fmla="*/ 25 w 41"/>
                <a:gd name="T41" fmla="*/ 0 h 45"/>
                <a:gd name="T42" fmla="*/ 31 w 41"/>
                <a:gd name="T43" fmla="*/ 3 h 45"/>
                <a:gd name="T44" fmla="*/ 35 w 41"/>
                <a:gd name="T45" fmla="*/ 6 h 45"/>
                <a:gd name="T46" fmla="*/ 38 w 41"/>
                <a:gd name="T47" fmla="*/ 10 h 45"/>
                <a:gd name="T48" fmla="*/ 39 w 41"/>
                <a:gd name="T49" fmla="*/ 16 h 45"/>
                <a:gd name="T50" fmla="*/ 41 w 41"/>
                <a:gd name="T51" fmla="*/ 23 h 45"/>
                <a:gd name="T52" fmla="*/ 41 w 41"/>
                <a:gd name="T53" fmla="*/ 23 h 45"/>
                <a:gd name="T54" fmla="*/ 41 w 41"/>
                <a:gd name="T55" fmla="*/ 24 h 45"/>
                <a:gd name="T56" fmla="*/ 9 w 41"/>
                <a:gd name="T57" fmla="*/ 24 h 45"/>
                <a:gd name="T58" fmla="*/ 9 w 41"/>
                <a:gd name="T59" fmla="*/ 28 h 45"/>
                <a:gd name="T60" fmla="*/ 10 w 41"/>
                <a:gd name="T61" fmla="*/ 32 h 45"/>
                <a:gd name="T62" fmla="*/ 11 w 41"/>
                <a:gd name="T63" fmla="*/ 35 h 45"/>
                <a:gd name="T64" fmla="*/ 16 w 41"/>
                <a:gd name="T65" fmla="*/ 38 h 45"/>
                <a:gd name="T66" fmla="*/ 21 w 41"/>
                <a:gd name="T67" fmla="*/ 38 h 45"/>
                <a:gd name="T68" fmla="*/ 24 w 41"/>
                <a:gd name="T69" fmla="*/ 38 h 45"/>
                <a:gd name="T70" fmla="*/ 28 w 41"/>
                <a:gd name="T71" fmla="*/ 37 h 45"/>
                <a:gd name="T72" fmla="*/ 31 w 41"/>
                <a:gd name="T73" fmla="*/ 35 h 45"/>
                <a:gd name="T74" fmla="*/ 32 w 41"/>
                <a:gd name="T75" fmla="*/ 31 h 45"/>
                <a:gd name="T76" fmla="*/ 9 w 41"/>
                <a:gd name="T77" fmla="*/ 17 h 45"/>
                <a:gd name="T78" fmla="*/ 32 w 41"/>
                <a:gd name="T79" fmla="*/ 17 h 45"/>
                <a:gd name="T80" fmla="*/ 31 w 41"/>
                <a:gd name="T81" fmla="*/ 13 h 45"/>
                <a:gd name="T82" fmla="*/ 29 w 41"/>
                <a:gd name="T83" fmla="*/ 10 h 45"/>
                <a:gd name="T84" fmla="*/ 27 w 41"/>
                <a:gd name="T85" fmla="*/ 9 h 45"/>
                <a:gd name="T86" fmla="*/ 24 w 41"/>
                <a:gd name="T87" fmla="*/ 7 h 45"/>
                <a:gd name="T88" fmla="*/ 20 w 41"/>
                <a:gd name="T89" fmla="*/ 7 h 45"/>
                <a:gd name="T90" fmla="*/ 16 w 41"/>
                <a:gd name="T91" fmla="*/ 7 h 45"/>
                <a:gd name="T92" fmla="*/ 11 w 41"/>
                <a:gd name="T93" fmla="*/ 10 h 45"/>
                <a:gd name="T94" fmla="*/ 9 w 41"/>
                <a:gd name="T95" fmla="*/ 13 h 45"/>
                <a:gd name="T96" fmla="*/ 9 w 41"/>
                <a:gd name="T97"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 h="45">
                  <a:moveTo>
                    <a:pt x="32" y="31"/>
                  </a:moveTo>
                  <a:lnTo>
                    <a:pt x="39" y="32"/>
                  </a:lnTo>
                  <a:lnTo>
                    <a:pt x="38" y="37"/>
                  </a:lnTo>
                  <a:lnTo>
                    <a:pt x="36" y="39"/>
                  </a:lnTo>
                  <a:lnTo>
                    <a:pt x="34" y="42"/>
                  </a:lnTo>
                  <a:lnTo>
                    <a:pt x="29" y="43"/>
                  </a:lnTo>
                  <a:lnTo>
                    <a:pt x="25" y="45"/>
                  </a:lnTo>
                  <a:lnTo>
                    <a:pt x="21" y="45"/>
                  </a:lnTo>
                  <a:lnTo>
                    <a:pt x="14" y="45"/>
                  </a:lnTo>
                  <a:lnTo>
                    <a:pt x="10" y="42"/>
                  </a:lnTo>
                  <a:lnTo>
                    <a:pt x="6" y="39"/>
                  </a:lnTo>
                  <a:lnTo>
                    <a:pt x="3" y="35"/>
                  </a:lnTo>
                  <a:lnTo>
                    <a:pt x="0" y="30"/>
                  </a:lnTo>
                  <a:lnTo>
                    <a:pt x="0" y="23"/>
                  </a:lnTo>
                  <a:lnTo>
                    <a:pt x="0" y="16"/>
                  </a:lnTo>
                  <a:lnTo>
                    <a:pt x="3" y="10"/>
                  </a:lnTo>
                  <a:lnTo>
                    <a:pt x="6" y="6"/>
                  </a:lnTo>
                  <a:lnTo>
                    <a:pt x="10" y="3"/>
                  </a:lnTo>
                  <a:lnTo>
                    <a:pt x="14" y="0"/>
                  </a:lnTo>
                  <a:lnTo>
                    <a:pt x="20" y="0"/>
                  </a:lnTo>
                  <a:lnTo>
                    <a:pt x="25" y="0"/>
                  </a:lnTo>
                  <a:lnTo>
                    <a:pt x="31" y="3"/>
                  </a:lnTo>
                  <a:lnTo>
                    <a:pt x="35" y="6"/>
                  </a:lnTo>
                  <a:lnTo>
                    <a:pt x="38" y="10"/>
                  </a:lnTo>
                  <a:lnTo>
                    <a:pt x="39" y="16"/>
                  </a:lnTo>
                  <a:lnTo>
                    <a:pt x="41" y="23"/>
                  </a:lnTo>
                  <a:lnTo>
                    <a:pt x="41" y="23"/>
                  </a:lnTo>
                  <a:lnTo>
                    <a:pt x="41" y="24"/>
                  </a:lnTo>
                  <a:lnTo>
                    <a:pt x="9" y="24"/>
                  </a:lnTo>
                  <a:lnTo>
                    <a:pt x="9" y="28"/>
                  </a:lnTo>
                  <a:lnTo>
                    <a:pt x="10" y="32"/>
                  </a:lnTo>
                  <a:lnTo>
                    <a:pt x="11" y="35"/>
                  </a:lnTo>
                  <a:lnTo>
                    <a:pt x="16" y="38"/>
                  </a:lnTo>
                  <a:lnTo>
                    <a:pt x="21" y="38"/>
                  </a:lnTo>
                  <a:lnTo>
                    <a:pt x="24" y="38"/>
                  </a:lnTo>
                  <a:lnTo>
                    <a:pt x="28" y="37"/>
                  </a:lnTo>
                  <a:lnTo>
                    <a:pt x="31" y="35"/>
                  </a:lnTo>
                  <a:lnTo>
                    <a:pt x="32" y="31"/>
                  </a:lnTo>
                  <a:close/>
                  <a:moveTo>
                    <a:pt x="9" y="17"/>
                  </a:moveTo>
                  <a:lnTo>
                    <a:pt x="32" y="17"/>
                  </a:lnTo>
                  <a:lnTo>
                    <a:pt x="31" y="13"/>
                  </a:lnTo>
                  <a:lnTo>
                    <a:pt x="29" y="10"/>
                  </a:lnTo>
                  <a:lnTo>
                    <a:pt x="27" y="9"/>
                  </a:lnTo>
                  <a:lnTo>
                    <a:pt x="24" y="7"/>
                  </a:lnTo>
                  <a:lnTo>
                    <a:pt x="20" y="7"/>
                  </a:lnTo>
                  <a:lnTo>
                    <a:pt x="16" y="7"/>
                  </a:lnTo>
                  <a:lnTo>
                    <a:pt x="11" y="10"/>
                  </a:lnTo>
                  <a:lnTo>
                    <a:pt x="9" y="13"/>
                  </a:lnTo>
                  <a:lnTo>
                    <a:pt x="9" y="17"/>
                  </a:lnTo>
                  <a:close/>
                </a:path>
              </a:pathLst>
            </a:custGeom>
            <a:solidFill>
              <a:srgbClr val="000000"/>
            </a:solidFill>
            <a:ln w="0">
              <a:solidFill>
                <a:srgbClr val="000000"/>
              </a:solidFill>
              <a:prstDash val="solid"/>
              <a:round/>
              <a:headEnd/>
              <a:tailEnd/>
            </a:ln>
          </p:spPr>
          <p:txBody>
            <a:bodyPr/>
            <a:lstStyle/>
            <a:p>
              <a:endParaRPr lang="en-US"/>
            </a:p>
          </p:txBody>
        </p:sp>
        <p:sp>
          <p:nvSpPr>
            <p:cNvPr id="386671" name="Freeform 623"/>
            <p:cNvSpPr>
              <a:spLocks/>
            </p:cNvSpPr>
            <p:nvPr/>
          </p:nvSpPr>
          <p:spPr bwMode="auto">
            <a:xfrm>
              <a:off x="1977" y="1516"/>
              <a:ext cx="21" cy="58"/>
            </a:xfrm>
            <a:custGeom>
              <a:avLst/>
              <a:gdLst>
                <a:gd name="T0" fmla="*/ 21 w 21"/>
                <a:gd name="T1" fmla="*/ 51 h 58"/>
                <a:gd name="T2" fmla="*/ 21 w 21"/>
                <a:gd name="T3" fmla="*/ 58 h 58"/>
                <a:gd name="T4" fmla="*/ 18 w 21"/>
                <a:gd name="T5" fmla="*/ 58 h 58"/>
                <a:gd name="T6" fmla="*/ 15 w 21"/>
                <a:gd name="T7" fmla="*/ 58 h 58"/>
                <a:gd name="T8" fmla="*/ 12 w 21"/>
                <a:gd name="T9" fmla="*/ 58 h 58"/>
                <a:gd name="T10" fmla="*/ 9 w 21"/>
                <a:gd name="T11" fmla="*/ 56 h 58"/>
                <a:gd name="T12" fmla="*/ 8 w 21"/>
                <a:gd name="T13" fmla="*/ 55 h 58"/>
                <a:gd name="T14" fmla="*/ 7 w 21"/>
                <a:gd name="T15" fmla="*/ 54 h 58"/>
                <a:gd name="T16" fmla="*/ 5 w 21"/>
                <a:gd name="T17" fmla="*/ 51 h 58"/>
                <a:gd name="T18" fmla="*/ 5 w 21"/>
                <a:gd name="T19" fmla="*/ 45 h 58"/>
                <a:gd name="T20" fmla="*/ 5 w 21"/>
                <a:gd name="T21" fmla="*/ 20 h 58"/>
                <a:gd name="T22" fmla="*/ 0 w 21"/>
                <a:gd name="T23" fmla="*/ 20 h 58"/>
                <a:gd name="T24" fmla="*/ 0 w 21"/>
                <a:gd name="T25" fmla="*/ 13 h 58"/>
                <a:gd name="T26" fmla="*/ 5 w 21"/>
                <a:gd name="T27" fmla="*/ 13 h 58"/>
                <a:gd name="T28" fmla="*/ 5 w 21"/>
                <a:gd name="T29" fmla="*/ 4 h 58"/>
                <a:gd name="T30" fmla="*/ 14 w 21"/>
                <a:gd name="T31" fmla="*/ 0 h 58"/>
                <a:gd name="T32" fmla="*/ 14 w 21"/>
                <a:gd name="T33" fmla="*/ 13 h 58"/>
                <a:gd name="T34" fmla="*/ 21 w 21"/>
                <a:gd name="T35" fmla="*/ 13 h 58"/>
                <a:gd name="T36" fmla="*/ 21 w 21"/>
                <a:gd name="T37" fmla="*/ 20 h 58"/>
                <a:gd name="T38" fmla="*/ 14 w 21"/>
                <a:gd name="T39" fmla="*/ 20 h 58"/>
                <a:gd name="T40" fmla="*/ 14 w 21"/>
                <a:gd name="T41" fmla="*/ 45 h 58"/>
                <a:gd name="T42" fmla="*/ 14 w 21"/>
                <a:gd name="T43" fmla="*/ 48 h 58"/>
                <a:gd name="T44" fmla="*/ 14 w 21"/>
                <a:gd name="T45" fmla="*/ 50 h 58"/>
                <a:gd name="T46" fmla="*/ 14 w 21"/>
                <a:gd name="T47" fmla="*/ 50 h 58"/>
                <a:gd name="T48" fmla="*/ 15 w 21"/>
                <a:gd name="T49" fmla="*/ 51 h 58"/>
                <a:gd name="T50" fmla="*/ 16 w 21"/>
                <a:gd name="T51" fmla="*/ 51 h 58"/>
                <a:gd name="T52" fmla="*/ 18 w 21"/>
                <a:gd name="T53" fmla="*/ 51 h 58"/>
                <a:gd name="T54" fmla="*/ 19 w 21"/>
                <a:gd name="T55" fmla="*/ 51 h 58"/>
                <a:gd name="T56" fmla="*/ 21 w 21"/>
                <a:gd name="T57" fmla="*/ 5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 h="58">
                  <a:moveTo>
                    <a:pt x="21" y="51"/>
                  </a:moveTo>
                  <a:lnTo>
                    <a:pt x="21" y="58"/>
                  </a:lnTo>
                  <a:lnTo>
                    <a:pt x="18" y="58"/>
                  </a:lnTo>
                  <a:lnTo>
                    <a:pt x="15" y="58"/>
                  </a:lnTo>
                  <a:lnTo>
                    <a:pt x="12" y="58"/>
                  </a:lnTo>
                  <a:lnTo>
                    <a:pt x="9" y="56"/>
                  </a:lnTo>
                  <a:lnTo>
                    <a:pt x="8" y="55"/>
                  </a:lnTo>
                  <a:lnTo>
                    <a:pt x="7" y="54"/>
                  </a:lnTo>
                  <a:lnTo>
                    <a:pt x="5" y="51"/>
                  </a:lnTo>
                  <a:lnTo>
                    <a:pt x="5" y="45"/>
                  </a:lnTo>
                  <a:lnTo>
                    <a:pt x="5" y="20"/>
                  </a:lnTo>
                  <a:lnTo>
                    <a:pt x="0" y="20"/>
                  </a:lnTo>
                  <a:lnTo>
                    <a:pt x="0" y="13"/>
                  </a:lnTo>
                  <a:lnTo>
                    <a:pt x="5" y="13"/>
                  </a:lnTo>
                  <a:lnTo>
                    <a:pt x="5" y="4"/>
                  </a:lnTo>
                  <a:lnTo>
                    <a:pt x="14" y="0"/>
                  </a:lnTo>
                  <a:lnTo>
                    <a:pt x="14" y="13"/>
                  </a:lnTo>
                  <a:lnTo>
                    <a:pt x="21" y="13"/>
                  </a:lnTo>
                  <a:lnTo>
                    <a:pt x="21" y="20"/>
                  </a:lnTo>
                  <a:lnTo>
                    <a:pt x="14" y="20"/>
                  </a:lnTo>
                  <a:lnTo>
                    <a:pt x="14" y="45"/>
                  </a:lnTo>
                  <a:lnTo>
                    <a:pt x="14" y="48"/>
                  </a:lnTo>
                  <a:lnTo>
                    <a:pt x="14" y="50"/>
                  </a:lnTo>
                  <a:lnTo>
                    <a:pt x="14" y="50"/>
                  </a:lnTo>
                  <a:lnTo>
                    <a:pt x="15" y="51"/>
                  </a:lnTo>
                  <a:lnTo>
                    <a:pt x="16" y="51"/>
                  </a:lnTo>
                  <a:lnTo>
                    <a:pt x="18" y="51"/>
                  </a:lnTo>
                  <a:lnTo>
                    <a:pt x="19" y="51"/>
                  </a:lnTo>
                  <a:lnTo>
                    <a:pt x="21" y="51"/>
                  </a:lnTo>
                  <a:close/>
                </a:path>
              </a:pathLst>
            </a:custGeom>
            <a:solidFill>
              <a:srgbClr val="000000"/>
            </a:solidFill>
            <a:ln w="0">
              <a:solidFill>
                <a:srgbClr val="000000"/>
              </a:solidFill>
              <a:prstDash val="solid"/>
              <a:round/>
              <a:headEnd/>
              <a:tailEnd/>
            </a:ln>
          </p:spPr>
          <p:txBody>
            <a:bodyPr/>
            <a:lstStyle/>
            <a:p>
              <a:endParaRPr lang="en-US"/>
            </a:p>
          </p:txBody>
        </p:sp>
        <p:sp>
          <p:nvSpPr>
            <p:cNvPr id="386672" name="Freeform 624"/>
            <p:cNvSpPr>
              <a:spLocks/>
            </p:cNvSpPr>
            <p:nvPr/>
          </p:nvSpPr>
          <p:spPr bwMode="auto">
            <a:xfrm>
              <a:off x="2004" y="1529"/>
              <a:ext cx="24" cy="45"/>
            </a:xfrm>
            <a:custGeom>
              <a:avLst/>
              <a:gdLst>
                <a:gd name="T0" fmla="*/ 0 w 24"/>
                <a:gd name="T1" fmla="*/ 45 h 45"/>
                <a:gd name="T2" fmla="*/ 0 w 24"/>
                <a:gd name="T3" fmla="*/ 0 h 45"/>
                <a:gd name="T4" fmla="*/ 7 w 24"/>
                <a:gd name="T5" fmla="*/ 0 h 45"/>
                <a:gd name="T6" fmla="*/ 7 w 24"/>
                <a:gd name="T7" fmla="*/ 7 h 45"/>
                <a:gd name="T8" fmla="*/ 10 w 24"/>
                <a:gd name="T9" fmla="*/ 3 h 45"/>
                <a:gd name="T10" fmla="*/ 12 w 24"/>
                <a:gd name="T11" fmla="*/ 2 h 45"/>
                <a:gd name="T12" fmla="*/ 14 w 24"/>
                <a:gd name="T13" fmla="*/ 0 h 45"/>
                <a:gd name="T14" fmla="*/ 17 w 24"/>
                <a:gd name="T15" fmla="*/ 0 h 45"/>
                <a:gd name="T16" fmla="*/ 20 w 24"/>
                <a:gd name="T17" fmla="*/ 0 h 45"/>
                <a:gd name="T18" fmla="*/ 24 w 24"/>
                <a:gd name="T19" fmla="*/ 2 h 45"/>
                <a:gd name="T20" fmla="*/ 21 w 24"/>
                <a:gd name="T21" fmla="*/ 9 h 45"/>
                <a:gd name="T22" fmla="*/ 18 w 24"/>
                <a:gd name="T23" fmla="*/ 7 h 45"/>
                <a:gd name="T24" fmla="*/ 16 w 24"/>
                <a:gd name="T25" fmla="*/ 7 h 45"/>
                <a:gd name="T26" fmla="*/ 14 w 24"/>
                <a:gd name="T27" fmla="*/ 7 h 45"/>
                <a:gd name="T28" fmla="*/ 13 w 24"/>
                <a:gd name="T29" fmla="*/ 9 h 45"/>
                <a:gd name="T30" fmla="*/ 12 w 24"/>
                <a:gd name="T31" fmla="*/ 10 h 45"/>
                <a:gd name="T32" fmla="*/ 10 w 24"/>
                <a:gd name="T33" fmla="*/ 13 h 45"/>
                <a:gd name="T34" fmla="*/ 9 w 24"/>
                <a:gd name="T35" fmla="*/ 17 h 45"/>
                <a:gd name="T36" fmla="*/ 9 w 24"/>
                <a:gd name="T37" fmla="*/ 21 h 45"/>
                <a:gd name="T38" fmla="*/ 9 w 24"/>
                <a:gd name="T39" fmla="*/ 45 h 45"/>
                <a:gd name="T40" fmla="*/ 0 w 2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5">
                  <a:moveTo>
                    <a:pt x="0" y="45"/>
                  </a:moveTo>
                  <a:lnTo>
                    <a:pt x="0" y="0"/>
                  </a:lnTo>
                  <a:lnTo>
                    <a:pt x="7" y="0"/>
                  </a:lnTo>
                  <a:lnTo>
                    <a:pt x="7" y="7"/>
                  </a:lnTo>
                  <a:lnTo>
                    <a:pt x="10" y="3"/>
                  </a:lnTo>
                  <a:lnTo>
                    <a:pt x="12" y="2"/>
                  </a:lnTo>
                  <a:lnTo>
                    <a:pt x="14" y="0"/>
                  </a:lnTo>
                  <a:lnTo>
                    <a:pt x="17" y="0"/>
                  </a:lnTo>
                  <a:lnTo>
                    <a:pt x="20" y="0"/>
                  </a:lnTo>
                  <a:lnTo>
                    <a:pt x="24" y="2"/>
                  </a:lnTo>
                  <a:lnTo>
                    <a:pt x="21" y="9"/>
                  </a:lnTo>
                  <a:lnTo>
                    <a:pt x="18" y="7"/>
                  </a:lnTo>
                  <a:lnTo>
                    <a:pt x="16" y="7"/>
                  </a:lnTo>
                  <a:lnTo>
                    <a:pt x="14" y="7"/>
                  </a:lnTo>
                  <a:lnTo>
                    <a:pt x="13" y="9"/>
                  </a:lnTo>
                  <a:lnTo>
                    <a:pt x="12" y="10"/>
                  </a:lnTo>
                  <a:lnTo>
                    <a:pt x="10" y="13"/>
                  </a:lnTo>
                  <a:lnTo>
                    <a:pt x="9" y="17"/>
                  </a:lnTo>
                  <a:lnTo>
                    <a:pt x="9" y="21"/>
                  </a:lnTo>
                  <a:lnTo>
                    <a:pt x="9" y="45"/>
                  </a:lnTo>
                  <a:lnTo>
                    <a:pt x="0" y="45"/>
                  </a:lnTo>
                  <a:close/>
                </a:path>
              </a:pathLst>
            </a:custGeom>
            <a:solidFill>
              <a:srgbClr val="000000"/>
            </a:solidFill>
            <a:ln w="0">
              <a:solidFill>
                <a:srgbClr val="000000"/>
              </a:solidFill>
              <a:prstDash val="solid"/>
              <a:round/>
              <a:headEnd/>
              <a:tailEnd/>
            </a:ln>
          </p:spPr>
          <p:txBody>
            <a:bodyPr/>
            <a:lstStyle/>
            <a:p>
              <a:endParaRPr lang="en-US"/>
            </a:p>
          </p:txBody>
        </p:sp>
        <p:sp>
          <p:nvSpPr>
            <p:cNvPr id="386673" name="Freeform 625"/>
            <p:cNvSpPr>
              <a:spLocks/>
            </p:cNvSpPr>
            <p:nvPr/>
          </p:nvSpPr>
          <p:spPr bwMode="auto">
            <a:xfrm>
              <a:off x="2028" y="1529"/>
              <a:ext cx="39" cy="62"/>
            </a:xfrm>
            <a:custGeom>
              <a:avLst/>
              <a:gdLst>
                <a:gd name="T0" fmla="*/ 4 w 39"/>
                <a:gd name="T1" fmla="*/ 62 h 62"/>
                <a:gd name="T2" fmla="*/ 3 w 39"/>
                <a:gd name="T3" fmla="*/ 55 h 62"/>
                <a:gd name="T4" fmla="*/ 6 w 39"/>
                <a:gd name="T5" fmla="*/ 55 h 62"/>
                <a:gd name="T6" fmla="*/ 7 w 39"/>
                <a:gd name="T7" fmla="*/ 55 h 62"/>
                <a:gd name="T8" fmla="*/ 10 w 39"/>
                <a:gd name="T9" fmla="*/ 55 h 62"/>
                <a:gd name="T10" fmla="*/ 11 w 39"/>
                <a:gd name="T11" fmla="*/ 55 h 62"/>
                <a:gd name="T12" fmla="*/ 13 w 39"/>
                <a:gd name="T13" fmla="*/ 53 h 62"/>
                <a:gd name="T14" fmla="*/ 13 w 39"/>
                <a:gd name="T15" fmla="*/ 52 h 62"/>
                <a:gd name="T16" fmla="*/ 14 w 39"/>
                <a:gd name="T17" fmla="*/ 50 h 62"/>
                <a:gd name="T18" fmla="*/ 15 w 39"/>
                <a:gd name="T19" fmla="*/ 46 h 62"/>
                <a:gd name="T20" fmla="*/ 15 w 39"/>
                <a:gd name="T21" fmla="*/ 45 h 62"/>
                <a:gd name="T22" fmla="*/ 17 w 39"/>
                <a:gd name="T23" fmla="*/ 45 h 62"/>
                <a:gd name="T24" fmla="*/ 0 w 39"/>
                <a:gd name="T25" fmla="*/ 0 h 62"/>
                <a:gd name="T26" fmla="*/ 8 w 39"/>
                <a:gd name="T27" fmla="*/ 0 h 62"/>
                <a:gd name="T28" fmla="*/ 17 w 39"/>
                <a:gd name="T29" fmla="*/ 25 h 62"/>
                <a:gd name="T30" fmla="*/ 18 w 39"/>
                <a:gd name="T31" fmla="*/ 30 h 62"/>
                <a:gd name="T32" fmla="*/ 19 w 39"/>
                <a:gd name="T33" fmla="*/ 34 h 62"/>
                <a:gd name="T34" fmla="*/ 21 w 39"/>
                <a:gd name="T35" fmla="*/ 31 h 62"/>
                <a:gd name="T36" fmla="*/ 22 w 39"/>
                <a:gd name="T37" fmla="*/ 27 h 62"/>
                <a:gd name="T38" fmla="*/ 31 w 39"/>
                <a:gd name="T39" fmla="*/ 0 h 62"/>
                <a:gd name="T40" fmla="*/ 39 w 39"/>
                <a:gd name="T41" fmla="*/ 0 h 62"/>
                <a:gd name="T42" fmla="*/ 24 w 39"/>
                <a:gd name="T43" fmla="*/ 46 h 62"/>
                <a:gd name="T44" fmla="*/ 21 w 39"/>
                <a:gd name="T45" fmla="*/ 52 h 62"/>
                <a:gd name="T46" fmla="*/ 19 w 39"/>
                <a:gd name="T47" fmla="*/ 55 h 62"/>
                <a:gd name="T48" fmla="*/ 17 w 39"/>
                <a:gd name="T49" fmla="*/ 59 h 62"/>
                <a:gd name="T50" fmla="*/ 15 w 39"/>
                <a:gd name="T51" fmla="*/ 60 h 62"/>
                <a:gd name="T52" fmla="*/ 13 w 39"/>
                <a:gd name="T53" fmla="*/ 62 h 62"/>
                <a:gd name="T54" fmla="*/ 8 w 39"/>
                <a:gd name="T55" fmla="*/ 62 h 62"/>
                <a:gd name="T56" fmla="*/ 7 w 39"/>
                <a:gd name="T57" fmla="*/ 62 h 62"/>
                <a:gd name="T58" fmla="*/ 4 w 39"/>
                <a:gd name="T5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 h="62">
                  <a:moveTo>
                    <a:pt x="4" y="62"/>
                  </a:moveTo>
                  <a:lnTo>
                    <a:pt x="3" y="55"/>
                  </a:lnTo>
                  <a:lnTo>
                    <a:pt x="6" y="55"/>
                  </a:lnTo>
                  <a:lnTo>
                    <a:pt x="7" y="55"/>
                  </a:lnTo>
                  <a:lnTo>
                    <a:pt x="10" y="55"/>
                  </a:lnTo>
                  <a:lnTo>
                    <a:pt x="11" y="55"/>
                  </a:lnTo>
                  <a:lnTo>
                    <a:pt x="13" y="53"/>
                  </a:lnTo>
                  <a:lnTo>
                    <a:pt x="13" y="52"/>
                  </a:lnTo>
                  <a:lnTo>
                    <a:pt x="14" y="50"/>
                  </a:lnTo>
                  <a:lnTo>
                    <a:pt x="15" y="46"/>
                  </a:lnTo>
                  <a:lnTo>
                    <a:pt x="15" y="45"/>
                  </a:lnTo>
                  <a:lnTo>
                    <a:pt x="17" y="45"/>
                  </a:lnTo>
                  <a:lnTo>
                    <a:pt x="0" y="0"/>
                  </a:lnTo>
                  <a:lnTo>
                    <a:pt x="8" y="0"/>
                  </a:lnTo>
                  <a:lnTo>
                    <a:pt x="17" y="25"/>
                  </a:lnTo>
                  <a:lnTo>
                    <a:pt x="18" y="30"/>
                  </a:lnTo>
                  <a:lnTo>
                    <a:pt x="19" y="34"/>
                  </a:lnTo>
                  <a:lnTo>
                    <a:pt x="21" y="31"/>
                  </a:lnTo>
                  <a:lnTo>
                    <a:pt x="22" y="27"/>
                  </a:lnTo>
                  <a:lnTo>
                    <a:pt x="31" y="0"/>
                  </a:lnTo>
                  <a:lnTo>
                    <a:pt x="39" y="0"/>
                  </a:lnTo>
                  <a:lnTo>
                    <a:pt x="24" y="46"/>
                  </a:lnTo>
                  <a:lnTo>
                    <a:pt x="21" y="52"/>
                  </a:lnTo>
                  <a:lnTo>
                    <a:pt x="19" y="55"/>
                  </a:lnTo>
                  <a:lnTo>
                    <a:pt x="17" y="59"/>
                  </a:lnTo>
                  <a:lnTo>
                    <a:pt x="15" y="60"/>
                  </a:lnTo>
                  <a:lnTo>
                    <a:pt x="13" y="62"/>
                  </a:lnTo>
                  <a:lnTo>
                    <a:pt x="8" y="62"/>
                  </a:lnTo>
                  <a:lnTo>
                    <a:pt x="7" y="62"/>
                  </a:lnTo>
                  <a:lnTo>
                    <a:pt x="4" y="62"/>
                  </a:lnTo>
                  <a:close/>
                </a:path>
              </a:pathLst>
            </a:custGeom>
            <a:solidFill>
              <a:srgbClr val="000000"/>
            </a:solidFill>
            <a:ln w="0">
              <a:solidFill>
                <a:srgbClr val="000000"/>
              </a:solidFill>
              <a:prstDash val="solid"/>
              <a:round/>
              <a:headEnd/>
              <a:tailEnd/>
            </a:ln>
          </p:spPr>
          <p:txBody>
            <a:bodyPr/>
            <a:lstStyle/>
            <a:p>
              <a:endParaRPr lang="en-US"/>
            </a:p>
          </p:txBody>
        </p:sp>
        <p:sp>
          <p:nvSpPr>
            <p:cNvPr id="386674" name="Rectangle 626"/>
            <p:cNvSpPr>
              <a:spLocks noChangeArrowheads="1"/>
            </p:cNvSpPr>
            <p:nvPr/>
          </p:nvSpPr>
          <p:spPr bwMode="auto">
            <a:xfrm>
              <a:off x="2099" y="1514"/>
              <a:ext cx="8" cy="60"/>
            </a:xfrm>
            <a:prstGeom prst="rect">
              <a:avLst/>
            </a:prstGeom>
            <a:solidFill>
              <a:srgbClr val="000000"/>
            </a:solidFill>
            <a:ln w="0">
              <a:solidFill>
                <a:srgbClr val="000000"/>
              </a:solidFill>
              <a:miter lim="800000"/>
              <a:headEnd/>
              <a:tailEnd/>
            </a:ln>
          </p:spPr>
          <p:txBody>
            <a:bodyPr/>
            <a:lstStyle/>
            <a:p>
              <a:endParaRPr lang="en-US"/>
            </a:p>
          </p:txBody>
        </p:sp>
        <p:sp>
          <p:nvSpPr>
            <p:cNvPr id="386675" name="Freeform 627"/>
            <p:cNvSpPr>
              <a:spLocks/>
            </p:cNvSpPr>
            <p:nvPr/>
          </p:nvSpPr>
          <p:spPr bwMode="auto">
            <a:xfrm>
              <a:off x="2120" y="1529"/>
              <a:ext cx="59" cy="45"/>
            </a:xfrm>
            <a:custGeom>
              <a:avLst/>
              <a:gdLst>
                <a:gd name="T0" fmla="*/ 0 w 59"/>
                <a:gd name="T1" fmla="*/ 45 h 45"/>
                <a:gd name="T2" fmla="*/ 0 w 59"/>
                <a:gd name="T3" fmla="*/ 0 h 45"/>
                <a:gd name="T4" fmla="*/ 8 w 59"/>
                <a:gd name="T5" fmla="*/ 0 h 45"/>
                <a:gd name="T6" fmla="*/ 8 w 59"/>
                <a:gd name="T7" fmla="*/ 7 h 45"/>
                <a:gd name="T8" fmla="*/ 9 w 59"/>
                <a:gd name="T9" fmla="*/ 5 h 45"/>
                <a:gd name="T10" fmla="*/ 12 w 59"/>
                <a:gd name="T11" fmla="*/ 2 h 45"/>
                <a:gd name="T12" fmla="*/ 16 w 59"/>
                <a:gd name="T13" fmla="*/ 0 h 45"/>
                <a:gd name="T14" fmla="*/ 20 w 59"/>
                <a:gd name="T15" fmla="*/ 0 h 45"/>
                <a:gd name="T16" fmla="*/ 25 w 59"/>
                <a:gd name="T17" fmla="*/ 0 h 45"/>
                <a:gd name="T18" fmla="*/ 27 w 59"/>
                <a:gd name="T19" fmla="*/ 2 h 45"/>
                <a:gd name="T20" fmla="*/ 30 w 59"/>
                <a:gd name="T21" fmla="*/ 5 h 45"/>
                <a:gd name="T22" fmla="*/ 32 w 59"/>
                <a:gd name="T23" fmla="*/ 9 h 45"/>
                <a:gd name="T24" fmla="*/ 36 w 59"/>
                <a:gd name="T25" fmla="*/ 3 h 45"/>
                <a:gd name="T26" fmla="*/ 40 w 59"/>
                <a:gd name="T27" fmla="*/ 0 h 45"/>
                <a:gd name="T28" fmla="*/ 45 w 59"/>
                <a:gd name="T29" fmla="*/ 0 h 45"/>
                <a:gd name="T30" fmla="*/ 50 w 59"/>
                <a:gd name="T31" fmla="*/ 0 h 45"/>
                <a:gd name="T32" fmla="*/ 54 w 59"/>
                <a:gd name="T33" fmla="*/ 2 h 45"/>
                <a:gd name="T34" fmla="*/ 55 w 59"/>
                <a:gd name="T35" fmla="*/ 3 h 45"/>
                <a:gd name="T36" fmla="*/ 58 w 59"/>
                <a:gd name="T37" fmla="*/ 6 h 45"/>
                <a:gd name="T38" fmla="*/ 59 w 59"/>
                <a:gd name="T39" fmla="*/ 10 h 45"/>
                <a:gd name="T40" fmla="*/ 59 w 59"/>
                <a:gd name="T41" fmla="*/ 14 h 45"/>
                <a:gd name="T42" fmla="*/ 59 w 59"/>
                <a:gd name="T43" fmla="*/ 45 h 45"/>
                <a:gd name="T44" fmla="*/ 51 w 59"/>
                <a:gd name="T45" fmla="*/ 45 h 45"/>
                <a:gd name="T46" fmla="*/ 51 w 59"/>
                <a:gd name="T47" fmla="*/ 17 h 45"/>
                <a:gd name="T48" fmla="*/ 51 w 59"/>
                <a:gd name="T49" fmla="*/ 14 h 45"/>
                <a:gd name="T50" fmla="*/ 51 w 59"/>
                <a:gd name="T51" fmla="*/ 12 h 45"/>
                <a:gd name="T52" fmla="*/ 50 w 59"/>
                <a:gd name="T53" fmla="*/ 10 h 45"/>
                <a:gd name="T54" fmla="*/ 48 w 59"/>
                <a:gd name="T55" fmla="*/ 9 h 45"/>
                <a:gd name="T56" fmla="*/ 47 w 59"/>
                <a:gd name="T57" fmla="*/ 7 h 45"/>
                <a:gd name="T58" fmla="*/ 44 w 59"/>
                <a:gd name="T59" fmla="*/ 7 h 45"/>
                <a:gd name="T60" fmla="*/ 40 w 59"/>
                <a:gd name="T61" fmla="*/ 7 h 45"/>
                <a:gd name="T62" fmla="*/ 36 w 59"/>
                <a:gd name="T63" fmla="*/ 10 h 45"/>
                <a:gd name="T64" fmla="*/ 34 w 59"/>
                <a:gd name="T65" fmla="*/ 13 h 45"/>
                <a:gd name="T66" fmla="*/ 33 w 59"/>
                <a:gd name="T67" fmla="*/ 16 h 45"/>
                <a:gd name="T68" fmla="*/ 33 w 59"/>
                <a:gd name="T69" fmla="*/ 20 h 45"/>
                <a:gd name="T70" fmla="*/ 33 w 59"/>
                <a:gd name="T71" fmla="*/ 45 h 45"/>
                <a:gd name="T72" fmla="*/ 26 w 59"/>
                <a:gd name="T73" fmla="*/ 45 h 45"/>
                <a:gd name="T74" fmla="*/ 26 w 59"/>
                <a:gd name="T75" fmla="*/ 17 h 45"/>
                <a:gd name="T76" fmla="*/ 25 w 59"/>
                <a:gd name="T77" fmla="*/ 13 h 45"/>
                <a:gd name="T78" fmla="*/ 23 w 59"/>
                <a:gd name="T79" fmla="*/ 10 h 45"/>
                <a:gd name="T80" fmla="*/ 22 w 59"/>
                <a:gd name="T81" fmla="*/ 7 h 45"/>
                <a:gd name="T82" fmla="*/ 18 w 59"/>
                <a:gd name="T83" fmla="*/ 7 h 45"/>
                <a:gd name="T84" fmla="*/ 15 w 59"/>
                <a:gd name="T85" fmla="*/ 7 h 45"/>
                <a:gd name="T86" fmla="*/ 12 w 59"/>
                <a:gd name="T87" fmla="*/ 9 h 45"/>
                <a:gd name="T88" fmla="*/ 9 w 59"/>
                <a:gd name="T89" fmla="*/ 10 h 45"/>
                <a:gd name="T90" fmla="*/ 8 w 59"/>
                <a:gd name="T91" fmla="*/ 13 h 45"/>
                <a:gd name="T92" fmla="*/ 8 w 59"/>
                <a:gd name="T93" fmla="*/ 17 h 45"/>
                <a:gd name="T94" fmla="*/ 8 w 59"/>
                <a:gd name="T95" fmla="*/ 23 h 45"/>
                <a:gd name="T96" fmla="*/ 8 w 59"/>
                <a:gd name="T97" fmla="*/ 45 h 45"/>
                <a:gd name="T98" fmla="*/ 0 w 59"/>
                <a:gd name="T9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9" h="45">
                  <a:moveTo>
                    <a:pt x="0" y="45"/>
                  </a:moveTo>
                  <a:lnTo>
                    <a:pt x="0" y="0"/>
                  </a:lnTo>
                  <a:lnTo>
                    <a:pt x="8" y="0"/>
                  </a:lnTo>
                  <a:lnTo>
                    <a:pt x="8" y="7"/>
                  </a:lnTo>
                  <a:lnTo>
                    <a:pt x="9" y="5"/>
                  </a:lnTo>
                  <a:lnTo>
                    <a:pt x="12" y="2"/>
                  </a:lnTo>
                  <a:lnTo>
                    <a:pt x="16" y="0"/>
                  </a:lnTo>
                  <a:lnTo>
                    <a:pt x="20" y="0"/>
                  </a:lnTo>
                  <a:lnTo>
                    <a:pt x="25" y="0"/>
                  </a:lnTo>
                  <a:lnTo>
                    <a:pt x="27" y="2"/>
                  </a:lnTo>
                  <a:lnTo>
                    <a:pt x="30" y="5"/>
                  </a:lnTo>
                  <a:lnTo>
                    <a:pt x="32" y="9"/>
                  </a:lnTo>
                  <a:lnTo>
                    <a:pt x="36" y="3"/>
                  </a:lnTo>
                  <a:lnTo>
                    <a:pt x="40" y="0"/>
                  </a:lnTo>
                  <a:lnTo>
                    <a:pt x="45" y="0"/>
                  </a:lnTo>
                  <a:lnTo>
                    <a:pt x="50" y="0"/>
                  </a:lnTo>
                  <a:lnTo>
                    <a:pt x="54" y="2"/>
                  </a:lnTo>
                  <a:lnTo>
                    <a:pt x="55" y="3"/>
                  </a:lnTo>
                  <a:lnTo>
                    <a:pt x="58" y="6"/>
                  </a:lnTo>
                  <a:lnTo>
                    <a:pt x="59" y="10"/>
                  </a:lnTo>
                  <a:lnTo>
                    <a:pt x="59" y="14"/>
                  </a:lnTo>
                  <a:lnTo>
                    <a:pt x="59" y="45"/>
                  </a:lnTo>
                  <a:lnTo>
                    <a:pt x="51" y="45"/>
                  </a:lnTo>
                  <a:lnTo>
                    <a:pt x="51" y="17"/>
                  </a:lnTo>
                  <a:lnTo>
                    <a:pt x="51" y="14"/>
                  </a:lnTo>
                  <a:lnTo>
                    <a:pt x="51" y="12"/>
                  </a:lnTo>
                  <a:lnTo>
                    <a:pt x="50" y="10"/>
                  </a:lnTo>
                  <a:lnTo>
                    <a:pt x="48" y="9"/>
                  </a:lnTo>
                  <a:lnTo>
                    <a:pt x="47" y="7"/>
                  </a:lnTo>
                  <a:lnTo>
                    <a:pt x="44" y="7"/>
                  </a:lnTo>
                  <a:lnTo>
                    <a:pt x="40" y="7"/>
                  </a:lnTo>
                  <a:lnTo>
                    <a:pt x="36" y="10"/>
                  </a:lnTo>
                  <a:lnTo>
                    <a:pt x="34" y="13"/>
                  </a:lnTo>
                  <a:lnTo>
                    <a:pt x="33" y="16"/>
                  </a:lnTo>
                  <a:lnTo>
                    <a:pt x="33" y="20"/>
                  </a:lnTo>
                  <a:lnTo>
                    <a:pt x="33" y="45"/>
                  </a:lnTo>
                  <a:lnTo>
                    <a:pt x="26" y="45"/>
                  </a:lnTo>
                  <a:lnTo>
                    <a:pt x="26" y="17"/>
                  </a:lnTo>
                  <a:lnTo>
                    <a:pt x="25" y="13"/>
                  </a:lnTo>
                  <a:lnTo>
                    <a:pt x="23" y="10"/>
                  </a:lnTo>
                  <a:lnTo>
                    <a:pt x="22" y="7"/>
                  </a:lnTo>
                  <a:lnTo>
                    <a:pt x="18" y="7"/>
                  </a:lnTo>
                  <a:lnTo>
                    <a:pt x="15" y="7"/>
                  </a:lnTo>
                  <a:lnTo>
                    <a:pt x="12" y="9"/>
                  </a:lnTo>
                  <a:lnTo>
                    <a:pt x="9" y="10"/>
                  </a:lnTo>
                  <a:lnTo>
                    <a:pt x="8" y="13"/>
                  </a:lnTo>
                  <a:lnTo>
                    <a:pt x="8" y="17"/>
                  </a:lnTo>
                  <a:lnTo>
                    <a:pt x="8" y="23"/>
                  </a:lnTo>
                  <a:lnTo>
                    <a:pt x="8" y="45"/>
                  </a:lnTo>
                  <a:lnTo>
                    <a:pt x="0" y="45"/>
                  </a:lnTo>
                  <a:close/>
                </a:path>
              </a:pathLst>
            </a:custGeom>
            <a:solidFill>
              <a:srgbClr val="000000"/>
            </a:solidFill>
            <a:ln w="0">
              <a:solidFill>
                <a:srgbClr val="000000"/>
              </a:solidFill>
              <a:prstDash val="solid"/>
              <a:round/>
              <a:headEnd/>
              <a:tailEnd/>
            </a:ln>
          </p:spPr>
          <p:txBody>
            <a:bodyPr/>
            <a:lstStyle/>
            <a:p>
              <a:endParaRPr lang="en-US"/>
            </a:p>
          </p:txBody>
        </p:sp>
        <p:sp>
          <p:nvSpPr>
            <p:cNvPr id="386676" name="Freeform 628"/>
            <p:cNvSpPr>
              <a:spLocks noEditPoints="1"/>
            </p:cNvSpPr>
            <p:nvPr/>
          </p:nvSpPr>
          <p:spPr bwMode="auto">
            <a:xfrm>
              <a:off x="2189" y="1529"/>
              <a:ext cx="39" cy="45"/>
            </a:xfrm>
            <a:custGeom>
              <a:avLst/>
              <a:gdLst>
                <a:gd name="T0" fmla="*/ 25 w 39"/>
                <a:gd name="T1" fmla="*/ 42 h 45"/>
                <a:gd name="T2" fmla="*/ 18 w 39"/>
                <a:gd name="T3" fmla="*/ 45 h 45"/>
                <a:gd name="T4" fmla="*/ 10 w 39"/>
                <a:gd name="T5" fmla="*/ 45 h 45"/>
                <a:gd name="T6" fmla="*/ 3 w 39"/>
                <a:gd name="T7" fmla="*/ 42 h 45"/>
                <a:gd name="T8" fmla="*/ 0 w 39"/>
                <a:gd name="T9" fmla="*/ 32 h 45"/>
                <a:gd name="T10" fmla="*/ 1 w 39"/>
                <a:gd name="T11" fmla="*/ 27 h 45"/>
                <a:gd name="T12" fmla="*/ 4 w 39"/>
                <a:gd name="T13" fmla="*/ 23 h 45"/>
                <a:gd name="T14" fmla="*/ 10 w 39"/>
                <a:gd name="T15" fmla="*/ 20 h 45"/>
                <a:gd name="T16" fmla="*/ 15 w 39"/>
                <a:gd name="T17" fmla="*/ 20 h 45"/>
                <a:gd name="T18" fmla="*/ 28 w 39"/>
                <a:gd name="T19" fmla="*/ 17 h 45"/>
                <a:gd name="T20" fmla="*/ 28 w 39"/>
                <a:gd name="T21" fmla="*/ 14 h 45"/>
                <a:gd name="T22" fmla="*/ 26 w 39"/>
                <a:gd name="T23" fmla="*/ 9 h 45"/>
                <a:gd name="T24" fmla="*/ 18 w 39"/>
                <a:gd name="T25" fmla="*/ 7 h 45"/>
                <a:gd name="T26" fmla="*/ 11 w 39"/>
                <a:gd name="T27" fmla="*/ 9 h 45"/>
                <a:gd name="T28" fmla="*/ 8 w 39"/>
                <a:gd name="T29" fmla="*/ 14 h 45"/>
                <a:gd name="T30" fmla="*/ 1 w 39"/>
                <a:gd name="T31" fmla="*/ 9 h 45"/>
                <a:gd name="T32" fmla="*/ 7 w 39"/>
                <a:gd name="T33" fmla="*/ 3 h 45"/>
                <a:gd name="T34" fmla="*/ 15 w 39"/>
                <a:gd name="T35" fmla="*/ 0 h 45"/>
                <a:gd name="T36" fmla="*/ 25 w 39"/>
                <a:gd name="T37" fmla="*/ 0 h 45"/>
                <a:gd name="T38" fmla="*/ 32 w 39"/>
                <a:gd name="T39" fmla="*/ 3 h 45"/>
                <a:gd name="T40" fmla="*/ 35 w 39"/>
                <a:gd name="T41" fmla="*/ 7 h 45"/>
                <a:gd name="T42" fmla="*/ 36 w 39"/>
                <a:gd name="T43" fmla="*/ 13 h 45"/>
                <a:gd name="T44" fmla="*/ 36 w 39"/>
                <a:gd name="T45" fmla="*/ 25 h 45"/>
                <a:gd name="T46" fmla="*/ 36 w 39"/>
                <a:gd name="T47" fmla="*/ 35 h 45"/>
                <a:gd name="T48" fmla="*/ 37 w 39"/>
                <a:gd name="T49" fmla="*/ 42 h 45"/>
                <a:gd name="T50" fmla="*/ 31 w 39"/>
                <a:gd name="T51" fmla="*/ 45 h 45"/>
                <a:gd name="T52" fmla="*/ 29 w 39"/>
                <a:gd name="T53" fmla="*/ 39 h 45"/>
                <a:gd name="T54" fmla="*/ 24 w 39"/>
                <a:gd name="T55" fmla="*/ 25 h 45"/>
                <a:gd name="T56" fmla="*/ 14 w 39"/>
                <a:gd name="T57" fmla="*/ 27 h 45"/>
                <a:gd name="T58" fmla="*/ 10 w 39"/>
                <a:gd name="T59" fmla="*/ 28 h 45"/>
                <a:gd name="T60" fmla="*/ 8 w 39"/>
                <a:gd name="T61" fmla="*/ 31 h 45"/>
                <a:gd name="T62" fmla="*/ 8 w 39"/>
                <a:gd name="T63" fmla="*/ 35 h 45"/>
                <a:gd name="T64" fmla="*/ 12 w 39"/>
                <a:gd name="T65" fmla="*/ 38 h 45"/>
                <a:gd name="T66" fmla="*/ 19 w 39"/>
                <a:gd name="T67" fmla="*/ 38 h 45"/>
                <a:gd name="T68" fmla="*/ 25 w 39"/>
                <a:gd name="T69" fmla="*/ 35 h 45"/>
                <a:gd name="T70" fmla="*/ 28 w 39"/>
                <a:gd name="T71" fmla="*/ 30 h 45"/>
                <a:gd name="T72" fmla="*/ 28 w 39"/>
                <a:gd name="T73"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 h="45">
                  <a:moveTo>
                    <a:pt x="29" y="39"/>
                  </a:moveTo>
                  <a:lnTo>
                    <a:pt x="25" y="42"/>
                  </a:lnTo>
                  <a:lnTo>
                    <a:pt x="21" y="43"/>
                  </a:lnTo>
                  <a:lnTo>
                    <a:pt x="18" y="45"/>
                  </a:lnTo>
                  <a:lnTo>
                    <a:pt x="14" y="45"/>
                  </a:lnTo>
                  <a:lnTo>
                    <a:pt x="10" y="45"/>
                  </a:lnTo>
                  <a:lnTo>
                    <a:pt x="6" y="43"/>
                  </a:lnTo>
                  <a:lnTo>
                    <a:pt x="3" y="42"/>
                  </a:lnTo>
                  <a:lnTo>
                    <a:pt x="1" y="38"/>
                  </a:lnTo>
                  <a:lnTo>
                    <a:pt x="0" y="32"/>
                  </a:lnTo>
                  <a:lnTo>
                    <a:pt x="0" y="30"/>
                  </a:lnTo>
                  <a:lnTo>
                    <a:pt x="1" y="27"/>
                  </a:lnTo>
                  <a:lnTo>
                    <a:pt x="3" y="24"/>
                  </a:lnTo>
                  <a:lnTo>
                    <a:pt x="4" y="23"/>
                  </a:lnTo>
                  <a:lnTo>
                    <a:pt x="7" y="21"/>
                  </a:lnTo>
                  <a:lnTo>
                    <a:pt x="10" y="20"/>
                  </a:lnTo>
                  <a:lnTo>
                    <a:pt x="12" y="20"/>
                  </a:lnTo>
                  <a:lnTo>
                    <a:pt x="15" y="20"/>
                  </a:lnTo>
                  <a:lnTo>
                    <a:pt x="22" y="18"/>
                  </a:lnTo>
                  <a:lnTo>
                    <a:pt x="28" y="17"/>
                  </a:lnTo>
                  <a:lnTo>
                    <a:pt x="28" y="16"/>
                  </a:lnTo>
                  <a:lnTo>
                    <a:pt x="28" y="14"/>
                  </a:lnTo>
                  <a:lnTo>
                    <a:pt x="28" y="12"/>
                  </a:lnTo>
                  <a:lnTo>
                    <a:pt x="26" y="9"/>
                  </a:lnTo>
                  <a:lnTo>
                    <a:pt x="22" y="7"/>
                  </a:lnTo>
                  <a:lnTo>
                    <a:pt x="18" y="7"/>
                  </a:lnTo>
                  <a:lnTo>
                    <a:pt x="14" y="7"/>
                  </a:lnTo>
                  <a:lnTo>
                    <a:pt x="11" y="9"/>
                  </a:lnTo>
                  <a:lnTo>
                    <a:pt x="10" y="10"/>
                  </a:lnTo>
                  <a:lnTo>
                    <a:pt x="8" y="14"/>
                  </a:lnTo>
                  <a:lnTo>
                    <a:pt x="1" y="13"/>
                  </a:lnTo>
                  <a:lnTo>
                    <a:pt x="1" y="9"/>
                  </a:lnTo>
                  <a:lnTo>
                    <a:pt x="4" y="6"/>
                  </a:lnTo>
                  <a:lnTo>
                    <a:pt x="7" y="3"/>
                  </a:lnTo>
                  <a:lnTo>
                    <a:pt x="10" y="2"/>
                  </a:lnTo>
                  <a:lnTo>
                    <a:pt x="15" y="0"/>
                  </a:lnTo>
                  <a:lnTo>
                    <a:pt x="19" y="0"/>
                  </a:lnTo>
                  <a:lnTo>
                    <a:pt x="25" y="0"/>
                  </a:lnTo>
                  <a:lnTo>
                    <a:pt x="29" y="2"/>
                  </a:lnTo>
                  <a:lnTo>
                    <a:pt x="32" y="3"/>
                  </a:lnTo>
                  <a:lnTo>
                    <a:pt x="33" y="5"/>
                  </a:lnTo>
                  <a:lnTo>
                    <a:pt x="35" y="7"/>
                  </a:lnTo>
                  <a:lnTo>
                    <a:pt x="36" y="10"/>
                  </a:lnTo>
                  <a:lnTo>
                    <a:pt x="36" y="13"/>
                  </a:lnTo>
                  <a:lnTo>
                    <a:pt x="36" y="16"/>
                  </a:lnTo>
                  <a:lnTo>
                    <a:pt x="36" y="25"/>
                  </a:lnTo>
                  <a:lnTo>
                    <a:pt x="36" y="31"/>
                  </a:lnTo>
                  <a:lnTo>
                    <a:pt x="36" y="35"/>
                  </a:lnTo>
                  <a:lnTo>
                    <a:pt x="37" y="38"/>
                  </a:lnTo>
                  <a:lnTo>
                    <a:pt x="37" y="42"/>
                  </a:lnTo>
                  <a:lnTo>
                    <a:pt x="39" y="45"/>
                  </a:lnTo>
                  <a:lnTo>
                    <a:pt x="31" y="45"/>
                  </a:lnTo>
                  <a:lnTo>
                    <a:pt x="29" y="42"/>
                  </a:lnTo>
                  <a:lnTo>
                    <a:pt x="29" y="39"/>
                  </a:lnTo>
                  <a:close/>
                  <a:moveTo>
                    <a:pt x="28" y="24"/>
                  </a:moveTo>
                  <a:lnTo>
                    <a:pt x="24" y="25"/>
                  </a:lnTo>
                  <a:lnTo>
                    <a:pt x="17" y="25"/>
                  </a:lnTo>
                  <a:lnTo>
                    <a:pt x="14" y="27"/>
                  </a:lnTo>
                  <a:lnTo>
                    <a:pt x="11" y="27"/>
                  </a:lnTo>
                  <a:lnTo>
                    <a:pt x="10" y="28"/>
                  </a:lnTo>
                  <a:lnTo>
                    <a:pt x="8" y="30"/>
                  </a:lnTo>
                  <a:lnTo>
                    <a:pt x="8" y="31"/>
                  </a:lnTo>
                  <a:lnTo>
                    <a:pt x="8" y="32"/>
                  </a:lnTo>
                  <a:lnTo>
                    <a:pt x="8" y="35"/>
                  </a:lnTo>
                  <a:lnTo>
                    <a:pt x="10" y="37"/>
                  </a:lnTo>
                  <a:lnTo>
                    <a:pt x="12" y="38"/>
                  </a:lnTo>
                  <a:lnTo>
                    <a:pt x="15" y="38"/>
                  </a:lnTo>
                  <a:lnTo>
                    <a:pt x="19" y="38"/>
                  </a:lnTo>
                  <a:lnTo>
                    <a:pt x="22" y="37"/>
                  </a:lnTo>
                  <a:lnTo>
                    <a:pt x="25" y="35"/>
                  </a:lnTo>
                  <a:lnTo>
                    <a:pt x="26" y="32"/>
                  </a:lnTo>
                  <a:lnTo>
                    <a:pt x="28" y="30"/>
                  </a:lnTo>
                  <a:lnTo>
                    <a:pt x="28" y="25"/>
                  </a:lnTo>
                  <a:lnTo>
                    <a:pt x="28" y="24"/>
                  </a:lnTo>
                  <a:close/>
                </a:path>
              </a:pathLst>
            </a:custGeom>
            <a:solidFill>
              <a:srgbClr val="000000"/>
            </a:solidFill>
            <a:ln w="0">
              <a:solidFill>
                <a:srgbClr val="000000"/>
              </a:solidFill>
              <a:prstDash val="solid"/>
              <a:round/>
              <a:headEnd/>
              <a:tailEnd/>
            </a:ln>
          </p:spPr>
          <p:txBody>
            <a:bodyPr/>
            <a:lstStyle/>
            <a:p>
              <a:endParaRPr lang="en-US"/>
            </a:p>
          </p:txBody>
        </p:sp>
        <p:sp>
          <p:nvSpPr>
            <p:cNvPr id="386677" name="Freeform 629"/>
            <p:cNvSpPr>
              <a:spLocks noEditPoints="1"/>
            </p:cNvSpPr>
            <p:nvPr/>
          </p:nvSpPr>
          <p:spPr bwMode="auto">
            <a:xfrm>
              <a:off x="2233" y="1529"/>
              <a:ext cx="38" cy="62"/>
            </a:xfrm>
            <a:custGeom>
              <a:avLst/>
              <a:gdLst>
                <a:gd name="T0" fmla="*/ 10 w 38"/>
                <a:gd name="T1" fmla="*/ 49 h 62"/>
                <a:gd name="T2" fmla="*/ 12 w 38"/>
                <a:gd name="T3" fmla="*/ 53 h 62"/>
                <a:gd name="T4" fmla="*/ 18 w 38"/>
                <a:gd name="T5" fmla="*/ 55 h 62"/>
                <a:gd name="T6" fmla="*/ 27 w 38"/>
                <a:gd name="T7" fmla="*/ 53 h 62"/>
                <a:gd name="T8" fmla="*/ 30 w 38"/>
                <a:gd name="T9" fmla="*/ 48 h 62"/>
                <a:gd name="T10" fmla="*/ 31 w 38"/>
                <a:gd name="T11" fmla="*/ 39 h 62"/>
                <a:gd name="T12" fmla="*/ 23 w 38"/>
                <a:gd name="T13" fmla="*/ 43 h 62"/>
                <a:gd name="T14" fmla="*/ 14 w 38"/>
                <a:gd name="T15" fmla="*/ 43 h 62"/>
                <a:gd name="T16" fmla="*/ 6 w 38"/>
                <a:gd name="T17" fmla="*/ 38 h 62"/>
                <a:gd name="T18" fmla="*/ 2 w 38"/>
                <a:gd name="T19" fmla="*/ 28 h 62"/>
                <a:gd name="T20" fmla="*/ 2 w 38"/>
                <a:gd name="T21" fmla="*/ 17 h 62"/>
                <a:gd name="T22" fmla="*/ 6 w 38"/>
                <a:gd name="T23" fmla="*/ 6 h 62"/>
                <a:gd name="T24" fmla="*/ 13 w 38"/>
                <a:gd name="T25" fmla="*/ 0 h 62"/>
                <a:gd name="T26" fmla="*/ 23 w 38"/>
                <a:gd name="T27" fmla="*/ 0 h 62"/>
                <a:gd name="T28" fmla="*/ 31 w 38"/>
                <a:gd name="T29" fmla="*/ 6 h 62"/>
                <a:gd name="T30" fmla="*/ 38 w 38"/>
                <a:gd name="T31" fmla="*/ 0 h 62"/>
                <a:gd name="T32" fmla="*/ 38 w 38"/>
                <a:gd name="T33" fmla="*/ 45 h 62"/>
                <a:gd name="T34" fmla="*/ 36 w 38"/>
                <a:gd name="T35" fmla="*/ 53 h 62"/>
                <a:gd name="T36" fmla="*/ 30 w 38"/>
                <a:gd name="T37" fmla="*/ 59 h 62"/>
                <a:gd name="T38" fmla="*/ 18 w 38"/>
                <a:gd name="T39" fmla="*/ 62 h 62"/>
                <a:gd name="T40" fmla="*/ 10 w 38"/>
                <a:gd name="T41" fmla="*/ 60 h 62"/>
                <a:gd name="T42" fmla="*/ 3 w 38"/>
                <a:gd name="T43" fmla="*/ 56 h 62"/>
                <a:gd name="T44" fmla="*/ 2 w 38"/>
                <a:gd name="T45" fmla="*/ 48 h 62"/>
                <a:gd name="T46" fmla="*/ 9 w 38"/>
                <a:gd name="T47" fmla="*/ 27 h 62"/>
                <a:gd name="T48" fmla="*/ 12 w 38"/>
                <a:gd name="T49" fmla="*/ 34 h 62"/>
                <a:gd name="T50" fmla="*/ 20 w 38"/>
                <a:gd name="T51" fmla="*/ 38 h 62"/>
                <a:gd name="T52" fmla="*/ 27 w 38"/>
                <a:gd name="T53" fmla="*/ 34 h 62"/>
                <a:gd name="T54" fmla="*/ 30 w 38"/>
                <a:gd name="T55" fmla="*/ 27 h 62"/>
                <a:gd name="T56" fmla="*/ 30 w 38"/>
                <a:gd name="T57" fmla="*/ 17 h 62"/>
                <a:gd name="T58" fmla="*/ 27 w 38"/>
                <a:gd name="T59" fmla="*/ 12 h 62"/>
                <a:gd name="T60" fmla="*/ 20 w 38"/>
                <a:gd name="T61" fmla="*/ 7 h 62"/>
                <a:gd name="T62" fmla="*/ 12 w 38"/>
                <a:gd name="T63" fmla="*/ 10 h 62"/>
                <a:gd name="T64" fmla="*/ 9 w 38"/>
                <a:gd name="T65"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62">
                  <a:moveTo>
                    <a:pt x="2" y="48"/>
                  </a:moveTo>
                  <a:lnTo>
                    <a:pt x="10" y="49"/>
                  </a:lnTo>
                  <a:lnTo>
                    <a:pt x="10" y="52"/>
                  </a:lnTo>
                  <a:lnTo>
                    <a:pt x="12" y="53"/>
                  </a:lnTo>
                  <a:lnTo>
                    <a:pt x="16" y="55"/>
                  </a:lnTo>
                  <a:lnTo>
                    <a:pt x="18" y="55"/>
                  </a:lnTo>
                  <a:lnTo>
                    <a:pt x="23" y="55"/>
                  </a:lnTo>
                  <a:lnTo>
                    <a:pt x="27" y="53"/>
                  </a:lnTo>
                  <a:lnTo>
                    <a:pt x="28" y="50"/>
                  </a:lnTo>
                  <a:lnTo>
                    <a:pt x="30" y="48"/>
                  </a:lnTo>
                  <a:lnTo>
                    <a:pt x="31" y="45"/>
                  </a:lnTo>
                  <a:lnTo>
                    <a:pt x="31" y="39"/>
                  </a:lnTo>
                  <a:lnTo>
                    <a:pt x="27" y="42"/>
                  </a:lnTo>
                  <a:lnTo>
                    <a:pt x="23" y="43"/>
                  </a:lnTo>
                  <a:lnTo>
                    <a:pt x="18" y="45"/>
                  </a:lnTo>
                  <a:lnTo>
                    <a:pt x="14" y="43"/>
                  </a:lnTo>
                  <a:lnTo>
                    <a:pt x="9" y="42"/>
                  </a:lnTo>
                  <a:lnTo>
                    <a:pt x="6" y="38"/>
                  </a:lnTo>
                  <a:lnTo>
                    <a:pt x="3" y="34"/>
                  </a:lnTo>
                  <a:lnTo>
                    <a:pt x="2" y="28"/>
                  </a:lnTo>
                  <a:lnTo>
                    <a:pt x="0" y="23"/>
                  </a:lnTo>
                  <a:lnTo>
                    <a:pt x="2" y="17"/>
                  </a:lnTo>
                  <a:lnTo>
                    <a:pt x="3" y="12"/>
                  </a:lnTo>
                  <a:lnTo>
                    <a:pt x="6" y="6"/>
                  </a:lnTo>
                  <a:lnTo>
                    <a:pt x="9" y="3"/>
                  </a:lnTo>
                  <a:lnTo>
                    <a:pt x="13" y="0"/>
                  </a:lnTo>
                  <a:lnTo>
                    <a:pt x="18" y="0"/>
                  </a:lnTo>
                  <a:lnTo>
                    <a:pt x="23" y="0"/>
                  </a:lnTo>
                  <a:lnTo>
                    <a:pt x="27" y="3"/>
                  </a:lnTo>
                  <a:lnTo>
                    <a:pt x="31" y="6"/>
                  </a:lnTo>
                  <a:lnTo>
                    <a:pt x="31" y="0"/>
                  </a:lnTo>
                  <a:lnTo>
                    <a:pt x="38" y="0"/>
                  </a:lnTo>
                  <a:lnTo>
                    <a:pt x="38" y="38"/>
                  </a:lnTo>
                  <a:lnTo>
                    <a:pt x="38" y="45"/>
                  </a:lnTo>
                  <a:lnTo>
                    <a:pt x="38" y="49"/>
                  </a:lnTo>
                  <a:lnTo>
                    <a:pt x="36" y="53"/>
                  </a:lnTo>
                  <a:lnTo>
                    <a:pt x="34" y="56"/>
                  </a:lnTo>
                  <a:lnTo>
                    <a:pt x="30" y="59"/>
                  </a:lnTo>
                  <a:lnTo>
                    <a:pt x="25" y="62"/>
                  </a:lnTo>
                  <a:lnTo>
                    <a:pt x="18" y="62"/>
                  </a:lnTo>
                  <a:lnTo>
                    <a:pt x="14" y="62"/>
                  </a:lnTo>
                  <a:lnTo>
                    <a:pt x="10" y="60"/>
                  </a:lnTo>
                  <a:lnTo>
                    <a:pt x="6" y="59"/>
                  </a:lnTo>
                  <a:lnTo>
                    <a:pt x="3" y="56"/>
                  </a:lnTo>
                  <a:lnTo>
                    <a:pt x="2" y="52"/>
                  </a:lnTo>
                  <a:lnTo>
                    <a:pt x="2" y="48"/>
                  </a:lnTo>
                  <a:close/>
                  <a:moveTo>
                    <a:pt x="9" y="23"/>
                  </a:moveTo>
                  <a:lnTo>
                    <a:pt x="9" y="27"/>
                  </a:lnTo>
                  <a:lnTo>
                    <a:pt x="10" y="31"/>
                  </a:lnTo>
                  <a:lnTo>
                    <a:pt x="12" y="34"/>
                  </a:lnTo>
                  <a:lnTo>
                    <a:pt x="16" y="37"/>
                  </a:lnTo>
                  <a:lnTo>
                    <a:pt x="20" y="38"/>
                  </a:lnTo>
                  <a:lnTo>
                    <a:pt x="24" y="37"/>
                  </a:lnTo>
                  <a:lnTo>
                    <a:pt x="27" y="34"/>
                  </a:lnTo>
                  <a:lnTo>
                    <a:pt x="30" y="31"/>
                  </a:lnTo>
                  <a:lnTo>
                    <a:pt x="30" y="27"/>
                  </a:lnTo>
                  <a:lnTo>
                    <a:pt x="31" y="23"/>
                  </a:lnTo>
                  <a:lnTo>
                    <a:pt x="30" y="17"/>
                  </a:lnTo>
                  <a:lnTo>
                    <a:pt x="30" y="14"/>
                  </a:lnTo>
                  <a:lnTo>
                    <a:pt x="27" y="12"/>
                  </a:lnTo>
                  <a:lnTo>
                    <a:pt x="24" y="7"/>
                  </a:lnTo>
                  <a:lnTo>
                    <a:pt x="20" y="7"/>
                  </a:lnTo>
                  <a:lnTo>
                    <a:pt x="16" y="7"/>
                  </a:lnTo>
                  <a:lnTo>
                    <a:pt x="12" y="10"/>
                  </a:lnTo>
                  <a:lnTo>
                    <a:pt x="10" y="14"/>
                  </a:lnTo>
                  <a:lnTo>
                    <a:pt x="9" y="17"/>
                  </a:lnTo>
                  <a:lnTo>
                    <a:pt x="9" y="23"/>
                  </a:lnTo>
                  <a:close/>
                </a:path>
              </a:pathLst>
            </a:custGeom>
            <a:solidFill>
              <a:srgbClr val="000000"/>
            </a:solidFill>
            <a:ln w="0">
              <a:solidFill>
                <a:srgbClr val="000000"/>
              </a:solidFill>
              <a:prstDash val="solid"/>
              <a:round/>
              <a:headEnd/>
              <a:tailEnd/>
            </a:ln>
          </p:spPr>
          <p:txBody>
            <a:bodyPr/>
            <a:lstStyle/>
            <a:p>
              <a:endParaRPr lang="en-US"/>
            </a:p>
          </p:txBody>
        </p:sp>
        <p:sp>
          <p:nvSpPr>
            <p:cNvPr id="386678" name="Freeform 630"/>
            <p:cNvSpPr>
              <a:spLocks noEditPoints="1"/>
            </p:cNvSpPr>
            <p:nvPr/>
          </p:nvSpPr>
          <p:spPr bwMode="auto">
            <a:xfrm>
              <a:off x="2281" y="1529"/>
              <a:ext cx="38" cy="45"/>
            </a:xfrm>
            <a:custGeom>
              <a:avLst/>
              <a:gdLst>
                <a:gd name="T0" fmla="*/ 32 w 38"/>
                <a:gd name="T1" fmla="*/ 31 h 45"/>
                <a:gd name="T2" fmla="*/ 38 w 38"/>
                <a:gd name="T3" fmla="*/ 32 h 45"/>
                <a:gd name="T4" fmla="*/ 37 w 38"/>
                <a:gd name="T5" fmla="*/ 37 h 45"/>
                <a:gd name="T6" fmla="*/ 34 w 38"/>
                <a:gd name="T7" fmla="*/ 39 h 45"/>
                <a:gd name="T8" fmla="*/ 32 w 38"/>
                <a:gd name="T9" fmla="*/ 42 h 45"/>
                <a:gd name="T10" fmla="*/ 29 w 38"/>
                <a:gd name="T11" fmla="*/ 43 h 45"/>
                <a:gd name="T12" fmla="*/ 25 w 38"/>
                <a:gd name="T13" fmla="*/ 45 h 45"/>
                <a:gd name="T14" fmla="*/ 19 w 38"/>
                <a:gd name="T15" fmla="*/ 45 h 45"/>
                <a:gd name="T16" fmla="*/ 13 w 38"/>
                <a:gd name="T17" fmla="*/ 45 h 45"/>
                <a:gd name="T18" fmla="*/ 8 w 38"/>
                <a:gd name="T19" fmla="*/ 42 h 45"/>
                <a:gd name="T20" fmla="*/ 5 w 38"/>
                <a:gd name="T21" fmla="*/ 39 h 45"/>
                <a:gd name="T22" fmla="*/ 1 w 38"/>
                <a:gd name="T23" fmla="*/ 35 h 45"/>
                <a:gd name="T24" fmla="*/ 0 w 38"/>
                <a:gd name="T25" fmla="*/ 30 h 45"/>
                <a:gd name="T26" fmla="*/ 0 w 38"/>
                <a:gd name="T27" fmla="*/ 23 h 45"/>
                <a:gd name="T28" fmla="*/ 0 w 38"/>
                <a:gd name="T29" fmla="*/ 16 h 45"/>
                <a:gd name="T30" fmla="*/ 1 w 38"/>
                <a:gd name="T31" fmla="*/ 10 h 45"/>
                <a:gd name="T32" fmla="*/ 5 w 38"/>
                <a:gd name="T33" fmla="*/ 6 h 45"/>
                <a:gd name="T34" fmla="*/ 9 w 38"/>
                <a:gd name="T35" fmla="*/ 3 h 45"/>
                <a:gd name="T36" fmla="*/ 13 w 38"/>
                <a:gd name="T37" fmla="*/ 0 h 45"/>
                <a:gd name="T38" fmla="*/ 19 w 38"/>
                <a:gd name="T39" fmla="*/ 0 h 45"/>
                <a:gd name="T40" fmla="*/ 25 w 38"/>
                <a:gd name="T41" fmla="*/ 0 h 45"/>
                <a:gd name="T42" fmla="*/ 29 w 38"/>
                <a:gd name="T43" fmla="*/ 3 h 45"/>
                <a:gd name="T44" fmla="*/ 33 w 38"/>
                <a:gd name="T45" fmla="*/ 6 h 45"/>
                <a:gd name="T46" fmla="*/ 36 w 38"/>
                <a:gd name="T47" fmla="*/ 10 h 45"/>
                <a:gd name="T48" fmla="*/ 38 w 38"/>
                <a:gd name="T49" fmla="*/ 16 h 45"/>
                <a:gd name="T50" fmla="*/ 38 w 38"/>
                <a:gd name="T51" fmla="*/ 23 h 45"/>
                <a:gd name="T52" fmla="*/ 38 w 38"/>
                <a:gd name="T53" fmla="*/ 23 h 45"/>
                <a:gd name="T54" fmla="*/ 38 w 38"/>
                <a:gd name="T55" fmla="*/ 24 h 45"/>
                <a:gd name="T56" fmla="*/ 7 w 38"/>
                <a:gd name="T57" fmla="*/ 24 h 45"/>
                <a:gd name="T58" fmla="*/ 8 w 38"/>
                <a:gd name="T59" fmla="*/ 28 h 45"/>
                <a:gd name="T60" fmla="*/ 9 w 38"/>
                <a:gd name="T61" fmla="*/ 32 h 45"/>
                <a:gd name="T62" fmla="*/ 11 w 38"/>
                <a:gd name="T63" fmla="*/ 35 h 45"/>
                <a:gd name="T64" fmla="*/ 15 w 38"/>
                <a:gd name="T65" fmla="*/ 38 h 45"/>
                <a:gd name="T66" fmla="*/ 19 w 38"/>
                <a:gd name="T67" fmla="*/ 38 h 45"/>
                <a:gd name="T68" fmla="*/ 23 w 38"/>
                <a:gd name="T69" fmla="*/ 38 h 45"/>
                <a:gd name="T70" fmla="*/ 26 w 38"/>
                <a:gd name="T71" fmla="*/ 37 h 45"/>
                <a:gd name="T72" fmla="*/ 29 w 38"/>
                <a:gd name="T73" fmla="*/ 35 h 45"/>
                <a:gd name="T74" fmla="*/ 32 w 38"/>
                <a:gd name="T75" fmla="*/ 31 h 45"/>
                <a:gd name="T76" fmla="*/ 7 w 38"/>
                <a:gd name="T77" fmla="*/ 17 h 45"/>
                <a:gd name="T78" fmla="*/ 32 w 38"/>
                <a:gd name="T79" fmla="*/ 17 h 45"/>
                <a:gd name="T80" fmla="*/ 30 w 38"/>
                <a:gd name="T81" fmla="*/ 13 h 45"/>
                <a:gd name="T82" fmla="*/ 29 w 38"/>
                <a:gd name="T83" fmla="*/ 10 h 45"/>
                <a:gd name="T84" fmla="*/ 26 w 38"/>
                <a:gd name="T85" fmla="*/ 9 h 45"/>
                <a:gd name="T86" fmla="*/ 23 w 38"/>
                <a:gd name="T87" fmla="*/ 7 h 45"/>
                <a:gd name="T88" fmla="*/ 19 w 38"/>
                <a:gd name="T89" fmla="*/ 7 h 45"/>
                <a:gd name="T90" fmla="*/ 15 w 38"/>
                <a:gd name="T91" fmla="*/ 7 h 45"/>
                <a:gd name="T92" fmla="*/ 11 w 38"/>
                <a:gd name="T93" fmla="*/ 10 h 45"/>
                <a:gd name="T94" fmla="*/ 8 w 38"/>
                <a:gd name="T95" fmla="*/ 13 h 45"/>
                <a:gd name="T96" fmla="*/ 7 w 38"/>
                <a:gd name="T97"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 h="45">
                  <a:moveTo>
                    <a:pt x="32" y="31"/>
                  </a:moveTo>
                  <a:lnTo>
                    <a:pt x="38" y="32"/>
                  </a:lnTo>
                  <a:lnTo>
                    <a:pt x="37" y="37"/>
                  </a:lnTo>
                  <a:lnTo>
                    <a:pt x="34" y="39"/>
                  </a:lnTo>
                  <a:lnTo>
                    <a:pt x="32" y="42"/>
                  </a:lnTo>
                  <a:lnTo>
                    <a:pt x="29" y="43"/>
                  </a:lnTo>
                  <a:lnTo>
                    <a:pt x="25" y="45"/>
                  </a:lnTo>
                  <a:lnTo>
                    <a:pt x="19" y="45"/>
                  </a:lnTo>
                  <a:lnTo>
                    <a:pt x="13" y="45"/>
                  </a:lnTo>
                  <a:lnTo>
                    <a:pt x="8" y="42"/>
                  </a:lnTo>
                  <a:lnTo>
                    <a:pt x="5" y="39"/>
                  </a:lnTo>
                  <a:lnTo>
                    <a:pt x="1" y="35"/>
                  </a:lnTo>
                  <a:lnTo>
                    <a:pt x="0" y="30"/>
                  </a:lnTo>
                  <a:lnTo>
                    <a:pt x="0" y="23"/>
                  </a:lnTo>
                  <a:lnTo>
                    <a:pt x="0" y="16"/>
                  </a:lnTo>
                  <a:lnTo>
                    <a:pt x="1" y="10"/>
                  </a:lnTo>
                  <a:lnTo>
                    <a:pt x="5" y="6"/>
                  </a:lnTo>
                  <a:lnTo>
                    <a:pt x="9" y="3"/>
                  </a:lnTo>
                  <a:lnTo>
                    <a:pt x="13" y="0"/>
                  </a:lnTo>
                  <a:lnTo>
                    <a:pt x="19" y="0"/>
                  </a:lnTo>
                  <a:lnTo>
                    <a:pt x="25" y="0"/>
                  </a:lnTo>
                  <a:lnTo>
                    <a:pt x="29" y="3"/>
                  </a:lnTo>
                  <a:lnTo>
                    <a:pt x="33" y="6"/>
                  </a:lnTo>
                  <a:lnTo>
                    <a:pt x="36" y="10"/>
                  </a:lnTo>
                  <a:lnTo>
                    <a:pt x="38" y="16"/>
                  </a:lnTo>
                  <a:lnTo>
                    <a:pt x="38" y="23"/>
                  </a:lnTo>
                  <a:lnTo>
                    <a:pt x="38" y="23"/>
                  </a:lnTo>
                  <a:lnTo>
                    <a:pt x="38" y="24"/>
                  </a:lnTo>
                  <a:lnTo>
                    <a:pt x="7" y="24"/>
                  </a:lnTo>
                  <a:lnTo>
                    <a:pt x="8" y="28"/>
                  </a:lnTo>
                  <a:lnTo>
                    <a:pt x="9" y="32"/>
                  </a:lnTo>
                  <a:lnTo>
                    <a:pt x="11" y="35"/>
                  </a:lnTo>
                  <a:lnTo>
                    <a:pt x="15" y="38"/>
                  </a:lnTo>
                  <a:lnTo>
                    <a:pt x="19" y="38"/>
                  </a:lnTo>
                  <a:lnTo>
                    <a:pt x="23" y="38"/>
                  </a:lnTo>
                  <a:lnTo>
                    <a:pt x="26" y="37"/>
                  </a:lnTo>
                  <a:lnTo>
                    <a:pt x="29" y="35"/>
                  </a:lnTo>
                  <a:lnTo>
                    <a:pt x="32" y="31"/>
                  </a:lnTo>
                  <a:close/>
                  <a:moveTo>
                    <a:pt x="7" y="17"/>
                  </a:moveTo>
                  <a:lnTo>
                    <a:pt x="32" y="17"/>
                  </a:lnTo>
                  <a:lnTo>
                    <a:pt x="30" y="13"/>
                  </a:lnTo>
                  <a:lnTo>
                    <a:pt x="29" y="10"/>
                  </a:lnTo>
                  <a:lnTo>
                    <a:pt x="26" y="9"/>
                  </a:lnTo>
                  <a:lnTo>
                    <a:pt x="23" y="7"/>
                  </a:lnTo>
                  <a:lnTo>
                    <a:pt x="19" y="7"/>
                  </a:lnTo>
                  <a:lnTo>
                    <a:pt x="15" y="7"/>
                  </a:lnTo>
                  <a:lnTo>
                    <a:pt x="11" y="10"/>
                  </a:lnTo>
                  <a:lnTo>
                    <a:pt x="8" y="13"/>
                  </a:lnTo>
                  <a:lnTo>
                    <a:pt x="7" y="17"/>
                  </a:lnTo>
                  <a:close/>
                </a:path>
              </a:pathLst>
            </a:custGeom>
            <a:solidFill>
              <a:srgbClr val="000000"/>
            </a:solidFill>
            <a:ln w="0">
              <a:solidFill>
                <a:srgbClr val="000000"/>
              </a:solidFill>
              <a:prstDash val="solid"/>
              <a:round/>
              <a:headEnd/>
              <a:tailEnd/>
            </a:ln>
          </p:spPr>
          <p:txBody>
            <a:bodyPr/>
            <a:lstStyle/>
            <a:p>
              <a:endParaRPr lang="en-US"/>
            </a:p>
          </p:txBody>
        </p:sp>
        <p:sp>
          <p:nvSpPr>
            <p:cNvPr id="386679" name="Freeform 631"/>
            <p:cNvSpPr>
              <a:spLocks/>
            </p:cNvSpPr>
            <p:nvPr/>
          </p:nvSpPr>
          <p:spPr bwMode="auto">
            <a:xfrm>
              <a:off x="2326" y="1529"/>
              <a:ext cx="35" cy="45"/>
            </a:xfrm>
            <a:custGeom>
              <a:avLst/>
              <a:gdLst>
                <a:gd name="T0" fmla="*/ 7 w 35"/>
                <a:gd name="T1" fmla="*/ 31 h 45"/>
                <a:gd name="T2" fmla="*/ 11 w 35"/>
                <a:gd name="T3" fmla="*/ 37 h 45"/>
                <a:gd name="T4" fmla="*/ 18 w 35"/>
                <a:gd name="T5" fmla="*/ 38 h 45"/>
                <a:gd name="T6" fmla="*/ 25 w 35"/>
                <a:gd name="T7" fmla="*/ 37 h 45"/>
                <a:gd name="T8" fmla="*/ 28 w 35"/>
                <a:gd name="T9" fmla="*/ 32 h 45"/>
                <a:gd name="T10" fmla="*/ 25 w 35"/>
                <a:gd name="T11" fmla="*/ 28 h 45"/>
                <a:gd name="T12" fmla="*/ 17 w 35"/>
                <a:gd name="T13" fmla="*/ 27 h 45"/>
                <a:gd name="T14" fmla="*/ 7 w 35"/>
                <a:gd name="T15" fmla="*/ 23 h 45"/>
                <a:gd name="T16" fmla="*/ 2 w 35"/>
                <a:gd name="T17" fmla="*/ 18 h 45"/>
                <a:gd name="T18" fmla="*/ 0 w 35"/>
                <a:gd name="T19" fmla="*/ 13 h 45"/>
                <a:gd name="T20" fmla="*/ 2 w 35"/>
                <a:gd name="T21" fmla="*/ 7 h 45"/>
                <a:gd name="T22" fmla="*/ 6 w 35"/>
                <a:gd name="T23" fmla="*/ 3 h 45"/>
                <a:gd name="T24" fmla="*/ 10 w 35"/>
                <a:gd name="T25" fmla="*/ 0 h 45"/>
                <a:gd name="T26" fmla="*/ 16 w 35"/>
                <a:gd name="T27" fmla="*/ 0 h 45"/>
                <a:gd name="T28" fmla="*/ 25 w 35"/>
                <a:gd name="T29" fmla="*/ 2 h 45"/>
                <a:gd name="T30" fmla="*/ 31 w 35"/>
                <a:gd name="T31" fmla="*/ 6 h 45"/>
                <a:gd name="T32" fmla="*/ 32 w 35"/>
                <a:gd name="T33" fmla="*/ 13 h 45"/>
                <a:gd name="T34" fmla="*/ 24 w 35"/>
                <a:gd name="T35" fmla="*/ 10 h 45"/>
                <a:gd name="T36" fmla="*/ 20 w 35"/>
                <a:gd name="T37" fmla="*/ 7 h 45"/>
                <a:gd name="T38" fmla="*/ 13 w 35"/>
                <a:gd name="T39" fmla="*/ 7 h 45"/>
                <a:gd name="T40" fmla="*/ 9 w 35"/>
                <a:gd name="T41" fmla="*/ 10 h 45"/>
                <a:gd name="T42" fmla="*/ 9 w 35"/>
                <a:gd name="T43" fmla="*/ 13 h 45"/>
                <a:gd name="T44" fmla="*/ 10 w 35"/>
                <a:gd name="T45" fmla="*/ 16 h 45"/>
                <a:gd name="T46" fmla="*/ 14 w 35"/>
                <a:gd name="T47" fmla="*/ 17 h 45"/>
                <a:gd name="T48" fmla="*/ 24 w 35"/>
                <a:gd name="T49" fmla="*/ 20 h 45"/>
                <a:gd name="T50" fmla="*/ 31 w 35"/>
                <a:gd name="T51" fmla="*/ 23 h 45"/>
                <a:gd name="T52" fmla="*/ 35 w 35"/>
                <a:gd name="T53" fmla="*/ 28 h 45"/>
                <a:gd name="T54" fmla="*/ 35 w 35"/>
                <a:gd name="T55" fmla="*/ 35 h 45"/>
                <a:gd name="T56" fmla="*/ 31 w 35"/>
                <a:gd name="T57" fmla="*/ 41 h 45"/>
                <a:gd name="T58" fmla="*/ 23 w 35"/>
                <a:gd name="T59" fmla="*/ 45 h 45"/>
                <a:gd name="T60" fmla="*/ 13 w 35"/>
                <a:gd name="T61" fmla="*/ 45 h 45"/>
                <a:gd name="T62" fmla="*/ 6 w 35"/>
                <a:gd name="T63" fmla="*/ 42 h 45"/>
                <a:gd name="T64" fmla="*/ 0 w 35"/>
                <a:gd name="T65"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45">
                  <a:moveTo>
                    <a:pt x="0" y="31"/>
                  </a:moveTo>
                  <a:lnTo>
                    <a:pt x="7" y="31"/>
                  </a:lnTo>
                  <a:lnTo>
                    <a:pt x="9" y="34"/>
                  </a:lnTo>
                  <a:lnTo>
                    <a:pt x="11" y="37"/>
                  </a:lnTo>
                  <a:lnTo>
                    <a:pt x="14" y="38"/>
                  </a:lnTo>
                  <a:lnTo>
                    <a:pt x="18" y="38"/>
                  </a:lnTo>
                  <a:lnTo>
                    <a:pt x="23" y="38"/>
                  </a:lnTo>
                  <a:lnTo>
                    <a:pt x="25" y="37"/>
                  </a:lnTo>
                  <a:lnTo>
                    <a:pt x="27" y="35"/>
                  </a:lnTo>
                  <a:lnTo>
                    <a:pt x="28" y="32"/>
                  </a:lnTo>
                  <a:lnTo>
                    <a:pt x="27" y="30"/>
                  </a:lnTo>
                  <a:lnTo>
                    <a:pt x="25" y="28"/>
                  </a:lnTo>
                  <a:lnTo>
                    <a:pt x="23" y="28"/>
                  </a:lnTo>
                  <a:lnTo>
                    <a:pt x="17" y="27"/>
                  </a:lnTo>
                  <a:lnTo>
                    <a:pt x="11" y="24"/>
                  </a:lnTo>
                  <a:lnTo>
                    <a:pt x="7" y="23"/>
                  </a:lnTo>
                  <a:lnTo>
                    <a:pt x="5" y="21"/>
                  </a:lnTo>
                  <a:lnTo>
                    <a:pt x="2" y="18"/>
                  </a:lnTo>
                  <a:lnTo>
                    <a:pt x="2" y="16"/>
                  </a:lnTo>
                  <a:lnTo>
                    <a:pt x="0" y="13"/>
                  </a:lnTo>
                  <a:lnTo>
                    <a:pt x="0" y="10"/>
                  </a:lnTo>
                  <a:lnTo>
                    <a:pt x="2" y="7"/>
                  </a:lnTo>
                  <a:lnTo>
                    <a:pt x="3" y="5"/>
                  </a:lnTo>
                  <a:lnTo>
                    <a:pt x="6" y="3"/>
                  </a:lnTo>
                  <a:lnTo>
                    <a:pt x="7" y="2"/>
                  </a:lnTo>
                  <a:lnTo>
                    <a:pt x="10" y="0"/>
                  </a:lnTo>
                  <a:lnTo>
                    <a:pt x="13" y="0"/>
                  </a:lnTo>
                  <a:lnTo>
                    <a:pt x="16" y="0"/>
                  </a:lnTo>
                  <a:lnTo>
                    <a:pt x="21" y="0"/>
                  </a:lnTo>
                  <a:lnTo>
                    <a:pt x="25" y="2"/>
                  </a:lnTo>
                  <a:lnTo>
                    <a:pt x="28" y="3"/>
                  </a:lnTo>
                  <a:lnTo>
                    <a:pt x="31" y="6"/>
                  </a:lnTo>
                  <a:lnTo>
                    <a:pt x="32" y="9"/>
                  </a:lnTo>
                  <a:lnTo>
                    <a:pt x="32" y="13"/>
                  </a:lnTo>
                  <a:lnTo>
                    <a:pt x="25" y="13"/>
                  </a:lnTo>
                  <a:lnTo>
                    <a:pt x="24" y="10"/>
                  </a:lnTo>
                  <a:lnTo>
                    <a:pt x="23" y="9"/>
                  </a:lnTo>
                  <a:lnTo>
                    <a:pt x="20" y="7"/>
                  </a:lnTo>
                  <a:lnTo>
                    <a:pt x="17" y="7"/>
                  </a:lnTo>
                  <a:lnTo>
                    <a:pt x="13" y="7"/>
                  </a:lnTo>
                  <a:lnTo>
                    <a:pt x="10" y="9"/>
                  </a:lnTo>
                  <a:lnTo>
                    <a:pt x="9" y="10"/>
                  </a:lnTo>
                  <a:lnTo>
                    <a:pt x="9" y="12"/>
                  </a:lnTo>
                  <a:lnTo>
                    <a:pt x="9" y="13"/>
                  </a:lnTo>
                  <a:lnTo>
                    <a:pt x="9" y="14"/>
                  </a:lnTo>
                  <a:lnTo>
                    <a:pt x="10" y="16"/>
                  </a:lnTo>
                  <a:lnTo>
                    <a:pt x="11" y="16"/>
                  </a:lnTo>
                  <a:lnTo>
                    <a:pt x="14" y="17"/>
                  </a:lnTo>
                  <a:lnTo>
                    <a:pt x="17" y="17"/>
                  </a:lnTo>
                  <a:lnTo>
                    <a:pt x="24" y="20"/>
                  </a:lnTo>
                  <a:lnTo>
                    <a:pt x="28" y="21"/>
                  </a:lnTo>
                  <a:lnTo>
                    <a:pt x="31" y="23"/>
                  </a:lnTo>
                  <a:lnTo>
                    <a:pt x="34" y="25"/>
                  </a:lnTo>
                  <a:lnTo>
                    <a:pt x="35" y="28"/>
                  </a:lnTo>
                  <a:lnTo>
                    <a:pt x="35" y="31"/>
                  </a:lnTo>
                  <a:lnTo>
                    <a:pt x="35" y="35"/>
                  </a:lnTo>
                  <a:lnTo>
                    <a:pt x="34" y="38"/>
                  </a:lnTo>
                  <a:lnTo>
                    <a:pt x="31" y="41"/>
                  </a:lnTo>
                  <a:lnTo>
                    <a:pt x="27" y="43"/>
                  </a:lnTo>
                  <a:lnTo>
                    <a:pt x="23" y="45"/>
                  </a:lnTo>
                  <a:lnTo>
                    <a:pt x="18" y="45"/>
                  </a:lnTo>
                  <a:lnTo>
                    <a:pt x="13" y="45"/>
                  </a:lnTo>
                  <a:lnTo>
                    <a:pt x="9" y="43"/>
                  </a:lnTo>
                  <a:lnTo>
                    <a:pt x="6" y="42"/>
                  </a:lnTo>
                  <a:lnTo>
                    <a:pt x="3" y="39"/>
                  </a:lnTo>
                  <a:lnTo>
                    <a:pt x="0" y="35"/>
                  </a:lnTo>
                  <a:lnTo>
                    <a:pt x="0" y="31"/>
                  </a:lnTo>
                  <a:close/>
                </a:path>
              </a:pathLst>
            </a:custGeom>
            <a:solidFill>
              <a:srgbClr val="000000"/>
            </a:solidFill>
            <a:ln w="0">
              <a:solidFill>
                <a:srgbClr val="000000"/>
              </a:solidFill>
              <a:prstDash val="solid"/>
              <a:round/>
              <a:headEnd/>
              <a:tailEnd/>
            </a:ln>
          </p:spPr>
          <p:txBody>
            <a:bodyPr/>
            <a:lstStyle/>
            <a:p>
              <a:endParaRPr lang="en-US"/>
            </a:p>
          </p:txBody>
        </p:sp>
        <p:sp>
          <p:nvSpPr>
            <p:cNvPr id="386680" name="Freeform 632"/>
            <p:cNvSpPr>
              <a:spLocks/>
            </p:cNvSpPr>
            <p:nvPr/>
          </p:nvSpPr>
          <p:spPr bwMode="auto">
            <a:xfrm>
              <a:off x="2389" y="1529"/>
              <a:ext cx="39" cy="45"/>
            </a:xfrm>
            <a:custGeom>
              <a:avLst/>
              <a:gdLst>
                <a:gd name="T0" fmla="*/ 15 w 39"/>
                <a:gd name="T1" fmla="*/ 45 h 45"/>
                <a:gd name="T2" fmla="*/ 0 w 39"/>
                <a:gd name="T3" fmla="*/ 0 h 45"/>
                <a:gd name="T4" fmla="*/ 8 w 39"/>
                <a:gd name="T5" fmla="*/ 0 h 45"/>
                <a:gd name="T6" fmla="*/ 16 w 39"/>
                <a:gd name="T7" fmla="*/ 27 h 45"/>
                <a:gd name="T8" fmla="*/ 18 w 39"/>
                <a:gd name="T9" fmla="*/ 31 h 45"/>
                <a:gd name="T10" fmla="*/ 19 w 39"/>
                <a:gd name="T11" fmla="*/ 35 h 45"/>
                <a:gd name="T12" fmla="*/ 21 w 39"/>
                <a:gd name="T13" fmla="*/ 32 h 45"/>
                <a:gd name="T14" fmla="*/ 22 w 39"/>
                <a:gd name="T15" fmla="*/ 27 h 45"/>
                <a:gd name="T16" fmla="*/ 30 w 39"/>
                <a:gd name="T17" fmla="*/ 0 h 45"/>
                <a:gd name="T18" fmla="*/ 39 w 39"/>
                <a:gd name="T19" fmla="*/ 0 h 45"/>
                <a:gd name="T20" fmla="*/ 25 w 39"/>
                <a:gd name="T21" fmla="*/ 45 h 45"/>
                <a:gd name="T22" fmla="*/ 15 w 39"/>
                <a:gd name="T2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45">
                  <a:moveTo>
                    <a:pt x="15" y="45"/>
                  </a:moveTo>
                  <a:lnTo>
                    <a:pt x="0" y="0"/>
                  </a:lnTo>
                  <a:lnTo>
                    <a:pt x="8" y="0"/>
                  </a:lnTo>
                  <a:lnTo>
                    <a:pt x="16" y="27"/>
                  </a:lnTo>
                  <a:lnTo>
                    <a:pt x="18" y="31"/>
                  </a:lnTo>
                  <a:lnTo>
                    <a:pt x="19" y="35"/>
                  </a:lnTo>
                  <a:lnTo>
                    <a:pt x="21" y="32"/>
                  </a:lnTo>
                  <a:lnTo>
                    <a:pt x="22" y="27"/>
                  </a:lnTo>
                  <a:lnTo>
                    <a:pt x="30" y="0"/>
                  </a:lnTo>
                  <a:lnTo>
                    <a:pt x="39" y="0"/>
                  </a:lnTo>
                  <a:lnTo>
                    <a:pt x="25" y="45"/>
                  </a:lnTo>
                  <a:lnTo>
                    <a:pt x="15" y="45"/>
                  </a:lnTo>
                  <a:close/>
                </a:path>
              </a:pathLst>
            </a:custGeom>
            <a:solidFill>
              <a:srgbClr val="000000"/>
            </a:solidFill>
            <a:ln w="0">
              <a:solidFill>
                <a:srgbClr val="000000"/>
              </a:solidFill>
              <a:prstDash val="solid"/>
              <a:round/>
              <a:headEnd/>
              <a:tailEnd/>
            </a:ln>
          </p:spPr>
          <p:txBody>
            <a:bodyPr/>
            <a:lstStyle/>
            <a:p>
              <a:endParaRPr lang="en-US"/>
            </a:p>
          </p:txBody>
        </p:sp>
        <p:sp>
          <p:nvSpPr>
            <p:cNvPr id="386681" name="Freeform 633"/>
            <p:cNvSpPr>
              <a:spLocks/>
            </p:cNvSpPr>
            <p:nvPr/>
          </p:nvSpPr>
          <p:spPr bwMode="auto">
            <a:xfrm>
              <a:off x="2432" y="1529"/>
              <a:ext cx="36" cy="45"/>
            </a:xfrm>
            <a:custGeom>
              <a:avLst/>
              <a:gdLst>
                <a:gd name="T0" fmla="*/ 8 w 36"/>
                <a:gd name="T1" fmla="*/ 31 h 45"/>
                <a:gd name="T2" fmla="*/ 11 w 36"/>
                <a:gd name="T3" fmla="*/ 37 h 45"/>
                <a:gd name="T4" fmla="*/ 18 w 36"/>
                <a:gd name="T5" fmla="*/ 38 h 45"/>
                <a:gd name="T6" fmla="*/ 25 w 36"/>
                <a:gd name="T7" fmla="*/ 37 h 45"/>
                <a:gd name="T8" fmla="*/ 28 w 36"/>
                <a:gd name="T9" fmla="*/ 32 h 45"/>
                <a:gd name="T10" fmla="*/ 25 w 36"/>
                <a:gd name="T11" fmla="*/ 28 h 45"/>
                <a:gd name="T12" fmla="*/ 18 w 36"/>
                <a:gd name="T13" fmla="*/ 27 h 45"/>
                <a:gd name="T14" fmla="*/ 7 w 36"/>
                <a:gd name="T15" fmla="*/ 23 h 45"/>
                <a:gd name="T16" fmla="*/ 3 w 36"/>
                <a:gd name="T17" fmla="*/ 18 h 45"/>
                <a:gd name="T18" fmla="*/ 1 w 36"/>
                <a:gd name="T19" fmla="*/ 13 h 45"/>
                <a:gd name="T20" fmla="*/ 1 w 36"/>
                <a:gd name="T21" fmla="*/ 7 h 45"/>
                <a:gd name="T22" fmla="*/ 5 w 36"/>
                <a:gd name="T23" fmla="*/ 3 h 45"/>
                <a:gd name="T24" fmla="*/ 10 w 36"/>
                <a:gd name="T25" fmla="*/ 0 h 45"/>
                <a:gd name="T26" fmla="*/ 16 w 36"/>
                <a:gd name="T27" fmla="*/ 0 h 45"/>
                <a:gd name="T28" fmla="*/ 25 w 36"/>
                <a:gd name="T29" fmla="*/ 2 h 45"/>
                <a:gd name="T30" fmla="*/ 30 w 36"/>
                <a:gd name="T31" fmla="*/ 6 h 45"/>
                <a:gd name="T32" fmla="*/ 33 w 36"/>
                <a:gd name="T33" fmla="*/ 13 h 45"/>
                <a:gd name="T34" fmla="*/ 23 w 36"/>
                <a:gd name="T35" fmla="*/ 10 h 45"/>
                <a:gd name="T36" fmla="*/ 19 w 36"/>
                <a:gd name="T37" fmla="*/ 7 h 45"/>
                <a:gd name="T38" fmla="*/ 12 w 36"/>
                <a:gd name="T39" fmla="*/ 7 h 45"/>
                <a:gd name="T40" fmla="*/ 8 w 36"/>
                <a:gd name="T41" fmla="*/ 10 h 45"/>
                <a:gd name="T42" fmla="*/ 8 w 36"/>
                <a:gd name="T43" fmla="*/ 13 h 45"/>
                <a:gd name="T44" fmla="*/ 10 w 36"/>
                <a:gd name="T45" fmla="*/ 16 h 45"/>
                <a:gd name="T46" fmla="*/ 14 w 36"/>
                <a:gd name="T47" fmla="*/ 17 h 45"/>
                <a:gd name="T48" fmla="*/ 23 w 36"/>
                <a:gd name="T49" fmla="*/ 20 h 45"/>
                <a:gd name="T50" fmla="*/ 30 w 36"/>
                <a:gd name="T51" fmla="*/ 23 h 45"/>
                <a:gd name="T52" fmla="*/ 35 w 36"/>
                <a:gd name="T53" fmla="*/ 28 h 45"/>
                <a:gd name="T54" fmla="*/ 35 w 36"/>
                <a:gd name="T55" fmla="*/ 35 h 45"/>
                <a:gd name="T56" fmla="*/ 30 w 36"/>
                <a:gd name="T57" fmla="*/ 41 h 45"/>
                <a:gd name="T58" fmla="*/ 23 w 36"/>
                <a:gd name="T59" fmla="*/ 45 h 45"/>
                <a:gd name="T60" fmla="*/ 12 w 36"/>
                <a:gd name="T61" fmla="*/ 45 h 45"/>
                <a:gd name="T62" fmla="*/ 5 w 36"/>
                <a:gd name="T63" fmla="*/ 42 h 45"/>
                <a:gd name="T64" fmla="*/ 1 w 36"/>
                <a:gd name="T65"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 h="45">
                  <a:moveTo>
                    <a:pt x="0" y="31"/>
                  </a:moveTo>
                  <a:lnTo>
                    <a:pt x="8" y="31"/>
                  </a:lnTo>
                  <a:lnTo>
                    <a:pt x="8" y="34"/>
                  </a:lnTo>
                  <a:lnTo>
                    <a:pt x="11" y="37"/>
                  </a:lnTo>
                  <a:lnTo>
                    <a:pt x="14" y="38"/>
                  </a:lnTo>
                  <a:lnTo>
                    <a:pt x="18" y="38"/>
                  </a:lnTo>
                  <a:lnTo>
                    <a:pt x="22" y="38"/>
                  </a:lnTo>
                  <a:lnTo>
                    <a:pt x="25" y="37"/>
                  </a:lnTo>
                  <a:lnTo>
                    <a:pt x="26" y="35"/>
                  </a:lnTo>
                  <a:lnTo>
                    <a:pt x="28" y="32"/>
                  </a:lnTo>
                  <a:lnTo>
                    <a:pt x="26" y="30"/>
                  </a:lnTo>
                  <a:lnTo>
                    <a:pt x="25" y="28"/>
                  </a:lnTo>
                  <a:lnTo>
                    <a:pt x="22" y="28"/>
                  </a:lnTo>
                  <a:lnTo>
                    <a:pt x="18" y="27"/>
                  </a:lnTo>
                  <a:lnTo>
                    <a:pt x="11" y="24"/>
                  </a:lnTo>
                  <a:lnTo>
                    <a:pt x="7" y="23"/>
                  </a:lnTo>
                  <a:lnTo>
                    <a:pt x="4" y="21"/>
                  </a:lnTo>
                  <a:lnTo>
                    <a:pt x="3" y="18"/>
                  </a:lnTo>
                  <a:lnTo>
                    <a:pt x="1" y="16"/>
                  </a:lnTo>
                  <a:lnTo>
                    <a:pt x="1" y="13"/>
                  </a:lnTo>
                  <a:lnTo>
                    <a:pt x="1" y="10"/>
                  </a:lnTo>
                  <a:lnTo>
                    <a:pt x="1" y="7"/>
                  </a:lnTo>
                  <a:lnTo>
                    <a:pt x="4" y="5"/>
                  </a:lnTo>
                  <a:lnTo>
                    <a:pt x="5" y="3"/>
                  </a:lnTo>
                  <a:lnTo>
                    <a:pt x="7" y="2"/>
                  </a:lnTo>
                  <a:lnTo>
                    <a:pt x="10" y="0"/>
                  </a:lnTo>
                  <a:lnTo>
                    <a:pt x="12" y="0"/>
                  </a:lnTo>
                  <a:lnTo>
                    <a:pt x="16" y="0"/>
                  </a:lnTo>
                  <a:lnTo>
                    <a:pt x="21" y="0"/>
                  </a:lnTo>
                  <a:lnTo>
                    <a:pt x="25" y="2"/>
                  </a:lnTo>
                  <a:lnTo>
                    <a:pt x="28" y="3"/>
                  </a:lnTo>
                  <a:lnTo>
                    <a:pt x="30" y="6"/>
                  </a:lnTo>
                  <a:lnTo>
                    <a:pt x="32" y="9"/>
                  </a:lnTo>
                  <a:lnTo>
                    <a:pt x="33" y="13"/>
                  </a:lnTo>
                  <a:lnTo>
                    <a:pt x="25" y="13"/>
                  </a:lnTo>
                  <a:lnTo>
                    <a:pt x="23" y="10"/>
                  </a:lnTo>
                  <a:lnTo>
                    <a:pt x="22" y="9"/>
                  </a:lnTo>
                  <a:lnTo>
                    <a:pt x="19" y="7"/>
                  </a:lnTo>
                  <a:lnTo>
                    <a:pt x="16" y="7"/>
                  </a:lnTo>
                  <a:lnTo>
                    <a:pt x="12" y="7"/>
                  </a:lnTo>
                  <a:lnTo>
                    <a:pt x="10" y="9"/>
                  </a:lnTo>
                  <a:lnTo>
                    <a:pt x="8" y="10"/>
                  </a:lnTo>
                  <a:lnTo>
                    <a:pt x="8" y="12"/>
                  </a:lnTo>
                  <a:lnTo>
                    <a:pt x="8" y="13"/>
                  </a:lnTo>
                  <a:lnTo>
                    <a:pt x="10" y="14"/>
                  </a:lnTo>
                  <a:lnTo>
                    <a:pt x="10" y="16"/>
                  </a:lnTo>
                  <a:lnTo>
                    <a:pt x="11" y="16"/>
                  </a:lnTo>
                  <a:lnTo>
                    <a:pt x="14" y="17"/>
                  </a:lnTo>
                  <a:lnTo>
                    <a:pt x="18" y="17"/>
                  </a:lnTo>
                  <a:lnTo>
                    <a:pt x="23" y="20"/>
                  </a:lnTo>
                  <a:lnTo>
                    <a:pt x="28" y="21"/>
                  </a:lnTo>
                  <a:lnTo>
                    <a:pt x="30" y="23"/>
                  </a:lnTo>
                  <a:lnTo>
                    <a:pt x="33" y="25"/>
                  </a:lnTo>
                  <a:lnTo>
                    <a:pt x="35" y="28"/>
                  </a:lnTo>
                  <a:lnTo>
                    <a:pt x="36" y="31"/>
                  </a:lnTo>
                  <a:lnTo>
                    <a:pt x="35" y="35"/>
                  </a:lnTo>
                  <a:lnTo>
                    <a:pt x="33" y="38"/>
                  </a:lnTo>
                  <a:lnTo>
                    <a:pt x="30" y="41"/>
                  </a:lnTo>
                  <a:lnTo>
                    <a:pt x="28" y="43"/>
                  </a:lnTo>
                  <a:lnTo>
                    <a:pt x="23" y="45"/>
                  </a:lnTo>
                  <a:lnTo>
                    <a:pt x="18" y="45"/>
                  </a:lnTo>
                  <a:lnTo>
                    <a:pt x="12" y="45"/>
                  </a:lnTo>
                  <a:lnTo>
                    <a:pt x="8" y="43"/>
                  </a:lnTo>
                  <a:lnTo>
                    <a:pt x="5" y="42"/>
                  </a:lnTo>
                  <a:lnTo>
                    <a:pt x="3" y="39"/>
                  </a:lnTo>
                  <a:lnTo>
                    <a:pt x="1" y="35"/>
                  </a:lnTo>
                  <a:lnTo>
                    <a:pt x="0" y="31"/>
                  </a:lnTo>
                  <a:close/>
                </a:path>
              </a:pathLst>
            </a:custGeom>
            <a:solidFill>
              <a:srgbClr val="000000"/>
            </a:solidFill>
            <a:ln w="0">
              <a:solidFill>
                <a:srgbClr val="000000"/>
              </a:solidFill>
              <a:prstDash val="solid"/>
              <a:round/>
              <a:headEnd/>
              <a:tailEnd/>
            </a:ln>
          </p:spPr>
          <p:txBody>
            <a:bodyPr/>
            <a:lstStyle/>
            <a:p>
              <a:endParaRPr lang="en-US"/>
            </a:p>
          </p:txBody>
        </p:sp>
        <p:sp>
          <p:nvSpPr>
            <p:cNvPr id="386682" name="Freeform 634"/>
            <p:cNvSpPr>
              <a:spLocks noEditPoints="1"/>
            </p:cNvSpPr>
            <p:nvPr/>
          </p:nvSpPr>
          <p:spPr bwMode="auto">
            <a:xfrm>
              <a:off x="2501" y="1514"/>
              <a:ext cx="45" cy="60"/>
            </a:xfrm>
            <a:custGeom>
              <a:avLst/>
              <a:gdLst>
                <a:gd name="T0" fmla="*/ 0 w 45"/>
                <a:gd name="T1" fmla="*/ 60 h 60"/>
                <a:gd name="T2" fmla="*/ 0 w 45"/>
                <a:gd name="T3" fmla="*/ 0 h 60"/>
                <a:gd name="T4" fmla="*/ 22 w 45"/>
                <a:gd name="T5" fmla="*/ 0 h 60"/>
                <a:gd name="T6" fmla="*/ 27 w 45"/>
                <a:gd name="T7" fmla="*/ 0 h 60"/>
                <a:gd name="T8" fmla="*/ 31 w 45"/>
                <a:gd name="T9" fmla="*/ 0 h 60"/>
                <a:gd name="T10" fmla="*/ 35 w 45"/>
                <a:gd name="T11" fmla="*/ 2 h 60"/>
                <a:gd name="T12" fmla="*/ 38 w 45"/>
                <a:gd name="T13" fmla="*/ 3 h 60"/>
                <a:gd name="T14" fmla="*/ 40 w 45"/>
                <a:gd name="T15" fmla="*/ 6 h 60"/>
                <a:gd name="T16" fmla="*/ 42 w 45"/>
                <a:gd name="T17" fmla="*/ 9 h 60"/>
                <a:gd name="T18" fmla="*/ 43 w 45"/>
                <a:gd name="T19" fmla="*/ 13 h 60"/>
                <a:gd name="T20" fmla="*/ 45 w 45"/>
                <a:gd name="T21" fmla="*/ 17 h 60"/>
                <a:gd name="T22" fmla="*/ 43 w 45"/>
                <a:gd name="T23" fmla="*/ 22 h 60"/>
                <a:gd name="T24" fmla="*/ 42 w 45"/>
                <a:gd name="T25" fmla="*/ 27 h 60"/>
                <a:gd name="T26" fmla="*/ 39 w 45"/>
                <a:gd name="T27" fmla="*/ 29 h 60"/>
                <a:gd name="T28" fmla="*/ 36 w 45"/>
                <a:gd name="T29" fmla="*/ 32 h 60"/>
                <a:gd name="T30" fmla="*/ 34 w 45"/>
                <a:gd name="T31" fmla="*/ 33 h 60"/>
                <a:gd name="T32" fmla="*/ 28 w 45"/>
                <a:gd name="T33" fmla="*/ 35 h 60"/>
                <a:gd name="T34" fmla="*/ 22 w 45"/>
                <a:gd name="T35" fmla="*/ 35 h 60"/>
                <a:gd name="T36" fmla="*/ 9 w 45"/>
                <a:gd name="T37" fmla="*/ 35 h 60"/>
                <a:gd name="T38" fmla="*/ 9 w 45"/>
                <a:gd name="T39" fmla="*/ 60 h 60"/>
                <a:gd name="T40" fmla="*/ 0 w 45"/>
                <a:gd name="T41" fmla="*/ 60 h 60"/>
                <a:gd name="T42" fmla="*/ 9 w 45"/>
                <a:gd name="T43" fmla="*/ 28 h 60"/>
                <a:gd name="T44" fmla="*/ 22 w 45"/>
                <a:gd name="T45" fmla="*/ 28 h 60"/>
                <a:gd name="T46" fmla="*/ 28 w 45"/>
                <a:gd name="T47" fmla="*/ 28 h 60"/>
                <a:gd name="T48" fmla="*/ 31 w 45"/>
                <a:gd name="T49" fmla="*/ 27 h 60"/>
                <a:gd name="T50" fmla="*/ 34 w 45"/>
                <a:gd name="T51" fmla="*/ 25 h 60"/>
                <a:gd name="T52" fmla="*/ 36 w 45"/>
                <a:gd name="T53" fmla="*/ 22 h 60"/>
                <a:gd name="T54" fmla="*/ 36 w 45"/>
                <a:gd name="T55" fmla="*/ 17 h 60"/>
                <a:gd name="T56" fmla="*/ 36 w 45"/>
                <a:gd name="T57" fmla="*/ 14 h 60"/>
                <a:gd name="T58" fmla="*/ 35 w 45"/>
                <a:gd name="T59" fmla="*/ 11 h 60"/>
                <a:gd name="T60" fmla="*/ 32 w 45"/>
                <a:gd name="T61" fmla="*/ 9 h 60"/>
                <a:gd name="T62" fmla="*/ 29 w 45"/>
                <a:gd name="T63" fmla="*/ 7 h 60"/>
                <a:gd name="T64" fmla="*/ 27 w 45"/>
                <a:gd name="T65" fmla="*/ 7 h 60"/>
                <a:gd name="T66" fmla="*/ 22 w 45"/>
                <a:gd name="T67" fmla="*/ 7 h 60"/>
                <a:gd name="T68" fmla="*/ 9 w 45"/>
                <a:gd name="T69" fmla="*/ 7 h 60"/>
                <a:gd name="T70" fmla="*/ 9 w 45"/>
                <a:gd name="T71"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 h="60">
                  <a:moveTo>
                    <a:pt x="0" y="60"/>
                  </a:moveTo>
                  <a:lnTo>
                    <a:pt x="0" y="0"/>
                  </a:lnTo>
                  <a:lnTo>
                    <a:pt x="22" y="0"/>
                  </a:lnTo>
                  <a:lnTo>
                    <a:pt x="27" y="0"/>
                  </a:lnTo>
                  <a:lnTo>
                    <a:pt x="31" y="0"/>
                  </a:lnTo>
                  <a:lnTo>
                    <a:pt x="35" y="2"/>
                  </a:lnTo>
                  <a:lnTo>
                    <a:pt x="38" y="3"/>
                  </a:lnTo>
                  <a:lnTo>
                    <a:pt x="40" y="6"/>
                  </a:lnTo>
                  <a:lnTo>
                    <a:pt x="42" y="9"/>
                  </a:lnTo>
                  <a:lnTo>
                    <a:pt x="43" y="13"/>
                  </a:lnTo>
                  <a:lnTo>
                    <a:pt x="45" y="17"/>
                  </a:lnTo>
                  <a:lnTo>
                    <a:pt x="43" y="22"/>
                  </a:lnTo>
                  <a:lnTo>
                    <a:pt x="42" y="27"/>
                  </a:lnTo>
                  <a:lnTo>
                    <a:pt x="39" y="29"/>
                  </a:lnTo>
                  <a:lnTo>
                    <a:pt x="36" y="32"/>
                  </a:lnTo>
                  <a:lnTo>
                    <a:pt x="34" y="33"/>
                  </a:lnTo>
                  <a:lnTo>
                    <a:pt x="28" y="35"/>
                  </a:lnTo>
                  <a:lnTo>
                    <a:pt x="22" y="35"/>
                  </a:lnTo>
                  <a:lnTo>
                    <a:pt x="9" y="35"/>
                  </a:lnTo>
                  <a:lnTo>
                    <a:pt x="9" y="60"/>
                  </a:lnTo>
                  <a:lnTo>
                    <a:pt x="0" y="60"/>
                  </a:lnTo>
                  <a:close/>
                  <a:moveTo>
                    <a:pt x="9" y="28"/>
                  </a:moveTo>
                  <a:lnTo>
                    <a:pt x="22" y="28"/>
                  </a:lnTo>
                  <a:lnTo>
                    <a:pt x="28" y="28"/>
                  </a:lnTo>
                  <a:lnTo>
                    <a:pt x="31" y="27"/>
                  </a:lnTo>
                  <a:lnTo>
                    <a:pt x="34" y="25"/>
                  </a:lnTo>
                  <a:lnTo>
                    <a:pt x="36" y="22"/>
                  </a:lnTo>
                  <a:lnTo>
                    <a:pt x="36" y="17"/>
                  </a:lnTo>
                  <a:lnTo>
                    <a:pt x="36" y="14"/>
                  </a:lnTo>
                  <a:lnTo>
                    <a:pt x="35" y="11"/>
                  </a:lnTo>
                  <a:lnTo>
                    <a:pt x="32" y="9"/>
                  </a:lnTo>
                  <a:lnTo>
                    <a:pt x="29" y="7"/>
                  </a:lnTo>
                  <a:lnTo>
                    <a:pt x="27" y="7"/>
                  </a:lnTo>
                  <a:lnTo>
                    <a:pt x="22" y="7"/>
                  </a:lnTo>
                  <a:lnTo>
                    <a:pt x="9" y="7"/>
                  </a:lnTo>
                  <a:lnTo>
                    <a:pt x="9" y="28"/>
                  </a:lnTo>
                  <a:close/>
                </a:path>
              </a:pathLst>
            </a:custGeom>
            <a:solidFill>
              <a:srgbClr val="000000"/>
            </a:solidFill>
            <a:ln w="0">
              <a:solidFill>
                <a:srgbClr val="000000"/>
              </a:solidFill>
              <a:prstDash val="solid"/>
              <a:round/>
              <a:headEnd/>
              <a:tailEnd/>
            </a:ln>
          </p:spPr>
          <p:txBody>
            <a:bodyPr/>
            <a:lstStyle/>
            <a:p>
              <a:endParaRPr lang="en-US"/>
            </a:p>
          </p:txBody>
        </p:sp>
        <p:sp>
          <p:nvSpPr>
            <p:cNvPr id="386683" name="Freeform 635"/>
            <p:cNvSpPr>
              <a:spLocks/>
            </p:cNvSpPr>
            <p:nvPr/>
          </p:nvSpPr>
          <p:spPr bwMode="auto">
            <a:xfrm>
              <a:off x="2554" y="1513"/>
              <a:ext cx="51" cy="61"/>
            </a:xfrm>
            <a:custGeom>
              <a:avLst/>
              <a:gdLst>
                <a:gd name="T0" fmla="*/ 43 w 51"/>
                <a:gd name="T1" fmla="*/ 39 h 61"/>
                <a:gd name="T2" fmla="*/ 51 w 51"/>
                <a:gd name="T3" fmla="*/ 41 h 61"/>
                <a:gd name="T4" fmla="*/ 49 w 51"/>
                <a:gd name="T5" fmla="*/ 47 h 61"/>
                <a:gd name="T6" fmla="*/ 46 w 51"/>
                <a:gd name="T7" fmla="*/ 53 h 61"/>
                <a:gd name="T8" fmla="*/ 43 w 51"/>
                <a:gd name="T9" fmla="*/ 57 h 61"/>
                <a:gd name="T10" fmla="*/ 37 w 51"/>
                <a:gd name="T11" fmla="*/ 59 h 61"/>
                <a:gd name="T12" fmla="*/ 33 w 51"/>
                <a:gd name="T13" fmla="*/ 61 h 61"/>
                <a:gd name="T14" fmla="*/ 28 w 51"/>
                <a:gd name="T15" fmla="*/ 61 h 61"/>
                <a:gd name="T16" fmla="*/ 21 w 51"/>
                <a:gd name="T17" fmla="*/ 61 h 61"/>
                <a:gd name="T18" fmla="*/ 17 w 51"/>
                <a:gd name="T19" fmla="*/ 59 h 61"/>
                <a:gd name="T20" fmla="*/ 12 w 51"/>
                <a:gd name="T21" fmla="*/ 57 h 61"/>
                <a:gd name="T22" fmla="*/ 8 w 51"/>
                <a:gd name="T23" fmla="*/ 54 h 61"/>
                <a:gd name="T24" fmla="*/ 6 w 51"/>
                <a:gd name="T25" fmla="*/ 51 h 61"/>
                <a:gd name="T26" fmla="*/ 3 w 51"/>
                <a:gd name="T27" fmla="*/ 46 h 61"/>
                <a:gd name="T28" fmla="*/ 1 w 51"/>
                <a:gd name="T29" fmla="*/ 39 h 61"/>
                <a:gd name="T30" fmla="*/ 0 w 51"/>
                <a:gd name="T31" fmla="*/ 30 h 61"/>
                <a:gd name="T32" fmla="*/ 0 w 51"/>
                <a:gd name="T33" fmla="*/ 25 h 61"/>
                <a:gd name="T34" fmla="*/ 1 w 51"/>
                <a:gd name="T35" fmla="*/ 19 h 61"/>
                <a:gd name="T36" fmla="*/ 3 w 51"/>
                <a:gd name="T37" fmla="*/ 14 h 61"/>
                <a:gd name="T38" fmla="*/ 6 w 51"/>
                <a:gd name="T39" fmla="*/ 10 h 61"/>
                <a:gd name="T40" fmla="*/ 10 w 51"/>
                <a:gd name="T41" fmla="*/ 7 h 61"/>
                <a:gd name="T42" fmla="*/ 12 w 51"/>
                <a:gd name="T43" fmla="*/ 4 h 61"/>
                <a:gd name="T44" fmla="*/ 19 w 51"/>
                <a:gd name="T45" fmla="*/ 1 h 61"/>
                <a:gd name="T46" fmla="*/ 26 w 51"/>
                <a:gd name="T47" fmla="*/ 0 h 61"/>
                <a:gd name="T48" fmla="*/ 32 w 51"/>
                <a:gd name="T49" fmla="*/ 0 h 61"/>
                <a:gd name="T50" fmla="*/ 37 w 51"/>
                <a:gd name="T51" fmla="*/ 1 h 61"/>
                <a:gd name="T52" fmla="*/ 42 w 51"/>
                <a:gd name="T53" fmla="*/ 4 h 61"/>
                <a:gd name="T54" fmla="*/ 44 w 51"/>
                <a:gd name="T55" fmla="*/ 8 h 61"/>
                <a:gd name="T56" fmla="*/ 47 w 51"/>
                <a:gd name="T57" fmla="*/ 12 h 61"/>
                <a:gd name="T58" fmla="*/ 50 w 51"/>
                <a:gd name="T59" fmla="*/ 16 h 61"/>
                <a:gd name="T60" fmla="*/ 42 w 51"/>
                <a:gd name="T61" fmla="*/ 19 h 61"/>
                <a:gd name="T62" fmla="*/ 39 w 51"/>
                <a:gd name="T63" fmla="*/ 14 h 61"/>
                <a:gd name="T64" fmla="*/ 36 w 51"/>
                <a:gd name="T65" fmla="*/ 10 h 61"/>
                <a:gd name="T66" fmla="*/ 32 w 51"/>
                <a:gd name="T67" fmla="*/ 7 h 61"/>
                <a:gd name="T68" fmla="*/ 26 w 51"/>
                <a:gd name="T69" fmla="*/ 7 h 61"/>
                <a:gd name="T70" fmla="*/ 21 w 51"/>
                <a:gd name="T71" fmla="*/ 8 h 61"/>
                <a:gd name="T72" fmla="*/ 15 w 51"/>
                <a:gd name="T73" fmla="*/ 10 h 61"/>
                <a:gd name="T74" fmla="*/ 12 w 51"/>
                <a:gd name="T75" fmla="*/ 14 h 61"/>
                <a:gd name="T76" fmla="*/ 10 w 51"/>
                <a:gd name="T77" fmla="*/ 19 h 61"/>
                <a:gd name="T78" fmla="*/ 8 w 51"/>
                <a:gd name="T79" fmla="*/ 25 h 61"/>
                <a:gd name="T80" fmla="*/ 8 w 51"/>
                <a:gd name="T81" fmla="*/ 30 h 61"/>
                <a:gd name="T82" fmla="*/ 8 w 51"/>
                <a:gd name="T83" fmla="*/ 37 h 61"/>
                <a:gd name="T84" fmla="*/ 10 w 51"/>
                <a:gd name="T85" fmla="*/ 43 h 61"/>
                <a:gd name="T86" fmla="*/ 12 w 51"/>
                <a:gd name="T87" fmla="*/ 48 h 61"/>
                <a:gd name="T88" fmla="*/ 17 w 51"/>
                <a:gd name="T89" fmla="*/ 51 h 61"/>
                <a:gd name="T90" fmla="*/ 21 w 51"/>
                <a:gd name="T91" fmla="*/ 54 h 61"/>
                <a:gd name="T92" fmla="*/ 26 w 51"/>
                <a:gd name="T93" fmla="*/ 54 h 61"/>
                <a:gd name="T94" fmla="*/ 30 w 51"/>
                <a:gd name="T95" fmla="*/ 54 h 61"/>
                <a:gd name="T96" fmla="*/ 35 w 51"/>
                <a:gd name="T97" fmla="*/ 53 h 61"/>
                <a:gd name="T98" fmla="*/ 37 w 51"/>
                <a:gd name="T99" fmla="*/ 51 h 61"/>
                <a:gd name="T100" fmla="*/ 40 w 51"/>
                <a:gd name="T101" fmla="*/ 47 h 61"/>
                <a:gd name="T102" fmla="*/ 42 w 51"/>
                <a:gd name="T103" fmla="*/ 44 h 61"/>
                <a:gd name="T104" fmla="*/ 43 w 51"/>
                <a:gd name="T105" fmla="*/ 3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 h="61">
                  <a:moveTo>
                    <a:pt x="43" y="39"/>
                  </a:moveTo>
                  <a:lnTo>
                    <a:pt x="51" y="41"/>
                  </a:lnTo>
                  <a:lnTo>
                    <a:pt x="49" y="47"/>
                  </a:lnTo>
                  <a:lnTo>
                    <a:pt x="46" y="53"/>
                  </a:lnTo>
                  <a:lnTo>
                    <a:pt x="43" y="57"/>
                  </a:lnTo>
                  <a:lnTo>
                    <a:pt x="37" y="59"/>
                  </a:lnTo>
                  <a:lnTo>
                    <a:pt x="33" y="61"/>
                  </a:lnTo>
                  <a:lnTo>
                    <a:pt x="28" y="61"/>
                  </a:lnTo>
                  <a:lnTo>
                    <a:pt x="21" y="61"/>
                  </a:lnTo>
                  <a:lnTo>
                    <a:pt x="17" y="59"/>
                  </a:lnTo>
                  <a:lnTo>
                    <a:pt x="12" y="57"/>
                  </a:lnTo>
                  <a:lnTo>
                    <a:pt x="8" y="54"/>
                  </a:lnTo>
                  <a:lnTo>
                    <a:pt x="6" y="51"/>
                  </a:lnTo>
                  <a:lnTo>
                    <a:pt x="3" y="46"/>
                  </a:lnTo>
                  <a:lnTo>
                    <a:pt x="1" y="39"/>
                  </a:lnTo>
                  <a:lnTo>
                    <a:pt x="0" y="30"/>
                  </a:lnTo>
                  <a:lnTo>
                    <a:pt x="0" y="25"/>
                  </a:lnTo>
                  <a:lnTo>
                    <a:pt x="1" y="19"/>
                  </a:lnTo>
                  <a:lnTo>
                    <a:pt x="3" y="14"/>
                  </a:lnTo>
                  <a:lnTo>
                    <a:pt x="6" y="10"/>
                  </a:lnTo>
                  <a:lnTo>
                    <a:pt x="10" y="7"/>
                  </a:lnTo>
                  <a:lnTo>
                    <a:pt x="12" y="4"/>
                  </a:lnTo>
                  <a:lnTo>
                    <a:pt x="19" y="1"/>
                  </a:lnTo>
                  <a:lnTo>
                    <a:pt x="26" y="0"/>
                  </a:lnTo>
                  <a:lnTo>
                    <a:pt x="32" y="0"/>
                  </a:lnTo>
                  <a:lnTo>
                    <a:pt x="37" y="1"/>
                  </a:lnTo>
                  <a:lnTo>
                    <a:pt x="42" y="4"/>
                  </a:lnTo>
                  <a:lnTo>
                    <a:pt x="44" y="8"/>
                  </a:lnTo>
                  <a:lnTo>
                    <a:pt x="47" y="12"/>
                  </a:lnTo>
                  <a:lnTo>
                    <a:pt x="50" y="16"/>
                  </a:lnTo>
                  <a:lnTo>
                    <a:pt x="42" y="19"/>
                  </a:lnTo>
                  <a:lnTo>
                    <a:pt x="39" y="14"/>
                  </a:lnTo>
                  <a:lnTo>
                    <a:pt x="36" y="10"/>
                  </a:lnTo>
                  <a:lnTo>
                    <a:pt x="32" y="7"/>
                  </a:lnTo>
                  <a:lnTo>
                    <a:pt x="26" y="7"/>
                  </a:lnTo>
                  <a:lnTo>
                    <a:pt x="21" y="8"/>
                  </a:lnTo>
                  <a:lnTo>
                    <a:pt x="15" y="10"/>
                  </a:lnTo>
                  <a:lnTo>
                    <a:pt x="12" y="14"/>
                  </a:lnTo>
                  <a:lnTo>
                    <a:pt x="10" y="19"/>
                  </a:lnTo>
                  <a:lnTo>
                    <a:pt x="8" y="25"/>
                  </a:lnTo>
                  <a:lnTo>
                    <a:pt x="8" y="30"/>
                  </a:lnTo>
                  <a:lnTo>
                    <a:pt x="8" y="37"/>
                  </a:lnTo>
                  <a:lnTo>
                    <a:pt x="10" y="43"/>
                  </a:lnTo>
                  <a:lnTo>
                    <a:pt x="12" y="48"/>
                  </a:lnTo>
                  <a:lnTo>
                    <a:pt x="17" y="51"/>
                  </a:lnTo>
                  <a:lnTo>
                    <a:pt x="21" y="54"/>
                  </a:lnTo>
                  <a:lnTo>
                    <a:pt x="26" y="54"/>
                  </a:lnTo>
                  <a:lnTo>
                    <a:pt x="30" y="54"/>
                  </a:lnTo>
                  <a:lnTo>
                    <a:pt x="35" y="53"/>
                  </a:lnTo>
                  <a:lnTo>
                    <a:pt x="37" y="51"/>
                  </a:lnTo>
                  <a:lnTo>
                    <a:pt x="40" y="47"/>
                  </a:lnTo>
                  <a:lnTo>
                    <a:pt x="42" y="44"/>
                  </a:lnTo>
                  <a:lnTo>
                    <a:pt x="43" y="39"/>
                  </a:lnTo>
                  <a:close/>
                </a:path>
              </a:pathLst>
            </a:custGeom>
            <a:solidFill>
              <a:srgbClr val="000000"/>
            </a:solidFill>
            <a:ln w="0">
              <a:solidFill>
                <a:srgbClr val="000000"/>
              </a:solidFill>
              <a:prstDash val="solid"/>
              <a:round/>
              <a:headEnd/>
              <a:tailEnd/>
            </a:ln>
          </p:spPr>
          <p:txBody>
            <a:bodyPr/>
            <a:lstStyle/>
            <a:p>
              <a:endParaRPr lang="en-US"/>
            </a:p>
          </p:txBody>
        </p:sp>
        <p:sp>
          <p:nvSpPr>
            <p:cNvPr id="386684" name="Freeform 636"/>
            <p:cNvSpPr>
              <a:spLocks noEditPoints="1"/>
            </p:cNvSpPr>
            <p:nvPr/>
          </p:nvSpPr>
          <p:spPr bwMode="auto">
            <a:xfrm>
              <a:off x="2609" y="1514"/>
              <a:ext cx="56" cy="60"/>
            </a:xfrm>
            <a:custGeom>
              <a:avLst/>
              <a:gdLst>
                <a:gd name="T0" fmla="*/ 0 w 56"/>
                <a:gd name="T1" fmla="*/ 60 h 60"/>
                <a:gd name="T2" fmla="*/ 24 w 56"/>
                <a:gd name="T3" fmla="*/ 0 h 60"/>
                <a:gd name="T4" fmla="*/ 31 w 56"/>
                <a:gd name="T5" fmla="*/ 0 h 60"/>
                <a:gd name="T6" fmla="*/ 56 w 56"/>
                <a:gd name="T7" fmla="*/ 60 h 60"/>
                <a:gd name="T8" fmla="*/ 48 w 56"/>
                <a:gd name="T9" fmla="*/ 60 h 60"/>
                <a:gd name="T10" fmla="*/ 41 w 56"/>
                <a:gd name="T11" fmla="*/ 42 h 60"/>
                <a:gd name="T12" fmla="*/ 14 w 56"/>
                <a:gd name="T13" fmla="*/ 42 h 60"/>
                <a:gd name="T14" fmla="*/ 9 w 56"/>
                <a:gd name="T15" fmla="*/ 60 h 60"/>
                <a:gd name="T16" fmla="*/ 0 w 56"/>
                <a:gd name="T17" fmla="*/ 60 h 60"/>
                <a:gd name="T18" fmla="*/ 17 w 56"/>
                <a:gd name="T19" fmla="*/ 35 h 60"/>
                <a:gd name="T20" fmla="*/ 38 w 56"/>
                <a:gd name="T21" fmla="*/ 35 h 60"/>
                <a:gd name="T22" fmla="*/ 32 w 56"/>
                <a:gd name="T23" fmla="*/ 18 h 60"/>
                <a:gd name="T24" fmla="*/ 30 w 56"/>
                <a:gd name="T25" fmla="*/ 11 h 60"/>
                <a:gd name="T26" fmla="*/ 28 w 56"/>
                <a:gd name="T27" fmla="*/ 7 h 60"/>
                <a:gd name="T28" fmla="*/ 25 w 56"/>
                <a:gd name="T29" fmla="*/ 11 h 60"/>
                <a:gd name="T30" fmla="*/ 24 w 56"/>
                <a:gd name="T31" fmla="*/ 17 h 60"/>
                <a:gd name="T32" fmla="*/ 17 w 56"/>
                <a:gd name="T33"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0">
                  <a:moveTo>
                    <a:pt x="0" y="60"/>
                  </a:moveTo>
                  <a:lnTo>
                    <a:pt x="24" y="0"/>
                  </a:lnTo>
                  <a:lnTo>
                    <a:pt x="31" y="0"/>
                  </a:lnTo>
                  <a:lnTo>
                    <a:pt x="56" y="60"/>
                  </a:lnTo>
                  <a:lnTo>
                    <a:pt x="48" y="60"/>
                  </a:lnTo>
                  <a:lnTo>
                    <a:pt x="41" y="42"/>
                  </a:lnTo>
                  <a:lnTo>
                    <a:pt x="14" y="42"/>
                  </a:lnTo>
                  <a:lnTo>
                    <a:pt x="9" y="60"/>
                  </a:lnTo>
                  <a:lnTo>
                    <a:pt x="0" y="60"/>
                  </a:lnTo>
                  <a:close/>
                  <a:moveTo>
                    <a:pt x="17" y="35"/>
                  </a:moveTo>
                  <a:lnTo>
                    <a:pt x="38" y="35"/>
                  </a:lnTo>
                  <a:lnTo>
                    <a:pt x="32" y="18"/>
                  </a:lnTo>
                  <a:lnTo>
                    <a:pt x="30" y="11"/>
                  </a:lnTo>
                  <a:lnTo>
                    <a:pt x="28" y="7"/>
                  </a:lnTo>
                  <a:lnTo>
                    <a:pt x="25" y="11"/>
                  </a:lnTo>
                  <a:lnTo>
                    <a:pt x="24" y="17"/>
                  </a:lnTo>
                  <a:lnTo>
                    <a:pt x="17" y="35"/>
                  </a:lnTo>
                  <a:close/>
                </a:path>
              </a:pathLst>
            </a:custGeom>
            <a:solidFill>
              <a:srgbClr val="000000"/>
            </a:solidFill>
            <a:ln w="0">
              <a:solidFill>
                <a:srgbClr val="000000"/>
              </a:solidFill>
              <a:prstDash val="solid"/>
              <a:round/>
              <a:headEnd/>
              <a:tailEnd/>
            </a:ln>
          </p:spPr>
          <p:txBody>
            <a:bodyPr/>
            <a:lstStyle/>
            <a:p>
              <a:endParaRPr lang="en-US"/>
            </a:p>
          </p:txBody>
        </p:sp>
        <p:sp>
          <p:nvSpPr>
            <p:cNvPr id="386685" name="Rectangle 637"/>
            <p:cNvSpPr>
              <a:spLocks noChangeArrowheads="1"/>
            </p:cNvSpPr>
            <p:nvPr/>
          </p:nvSpPr>
          <p:spPr bwMode="auto">
            <a:xfrm>
              <a:off x="1909" y="1664"/>
              <a:ext cx="1110" cy="371"/>
            </a:xfrm>
            <a:prstGeom prst="rect">
              <a:avLst/>
            </a:prstGeom>
            <a:solidFill>
              <a:srgbClr val="FFFFFF"/>
            </a:solidFill>
            <a:ln w="0">
              <a:solidFill>
                <a:srgbClr val="FFFFFF"/>
              </a:solidFill>
              <a:miter lim="800000"/>
              <a:headEnd/>
              <a:tailEnd/>
            </a:ln>
          </p:spPr>
          <p:txBody>
            <a:bodyPr/>
            <a:lstStyle/>
            <a:p>
              <a:endParaRPr lang="en-US"/>
            </a:p>
          </p:txBody>
        </p:sp>
        <p:sp>
          <p:nvSpPr>
            <p:cNvPr id="386686" name="Rectangle 638"/>
            <p:cNvSpPr>
              <a:spLocks noChangeArrowheads="1"/>
            </p:cNvSpPr>
            <p:nvPr/>
          </p:nvSpPr>
          <p:spPr bwMode="auto">
            <a:xfrm>
              <a:off x="1909" y="1664"/>
              <a:ext cx="1110" cy="371"/>
            </a:xfrm>
            <a:prstGeom prst="rect">
              <a:avLst/>
            </a:prstGeom>
            <a:noFill/>
            <a:ln w="4763">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687" name="Line 639"/>
            <p:cNvSpPr>
              <a:spLocks noChangeShapeType="1"/>
            </p:cNvSpPr>
            <p:nvPr/>
          </p:nvSpPr>
          <p:spPr bwMode="auto">
            <a:xfrm>
              <a:off x="1909" y="1664"/>
              <a:ext cx="1110"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688" name="Line 640"/>
            <p:cNvSpPr>
              <a:spLocks noChangeShapeType="1"/>
            </p:cNvSpPr>
            <p:nvPr/>
          </p:nvSpPr>
          <p:spPr bwMode="auto">
            <a:xfrm>
              <a:off x="1909" y="2035"/>
              <a:ext cx="1110"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689" name="Line 641"/>
            <p:cNvSpPr>
              <a:spLocks noChangeShapeType="1"/>
            </p:cNvSpPr>
            <p:nvPr/>
          </p:nvSpPr>
          <p:spPr bwMode="auto">
            <a:xfrm flipV="1">
              <a:off x="3019" y="1664"/>
              <a:ext cx="1" cy="37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690" name="Line 642"/>
            <p:cNvSpPr>
              <a:spLocks noChangeShapeType="1"/>
            </p:cNvSpPr>
            <p:nvPr/>
          </p:nvSpPr>
          <p:spPr bwMode="auto">
            <a:xfrm flipV="1">
              <a:off x="1909" y="1664"/>
              <a:ext cx="1" cy="37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691" name="Line 643"/>
            <p:cNvSpPr>
              <a:spLocks noChangeShapeType="1"/>
            </p:cNvSpPr>
            <p:nvPr/>
          </p:nvSpPr>
          <p:spPr bwMode="auto">
            <a:xfrm>
              <a:off x="1909" y="2035"/>
              <a:ext cx="1110"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692" name="Line 644"/>
            <p:cNvSpPr>
              <a:spLocks noChangeShapeType="1"/>
            </p:cNvSpPr>
            <p:nvPr/>
          </p:nvSpPr>
          <p:spPr bwMode="auto">
            <a:xfrm flipV="1">
              <a:off x="1909" y="1664"/>
              <a:ext cx="1" cy="37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693" name="Line 645"/>
            <p:cNvSpPr>
              <a:spLocks noChangeShapeType="1"/>
            </p:cNvSpPr>
            <p:nvPr/>
          </p:nvSpPr>
          <p:spPr bwMode="auto">
            <a:xfrm>
              <a:off x="1909" y="1664"/>
              <a:ext cx="1110"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694" name="Line 646"/>
            <p:cNvSpPr>
              <a:spLocks noChangeShapeType="1"/>
            </p:cNvSpPr>
            <p:nvPr/>
          </p:nvSpPr>
          <p:spPr bwMode="auto">
            <a:xfrm>
              <a:off x="1909" y="2035"/>
              <a:ext cx="1110" cy="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695" name="Line 647"/>
            <p:cNvSpPr>
              <a:spLocks noChangeShapeType="1"/>
            </p:cNvSpPr>
            <p:nvPr/>
          </p:nvSpPr>
          <p:spPr bwMode="auto">
            <a:xfrm flipV="1">
              <a:off x="3019" y="1664"/>
              <a:ext cx="1" cy="37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696" name="Line 648"/>
            <p:cNvSpPr>
              <a:spLocks noChangeShapeType="1"/>
            </p:cNvSpPr>
            <p:nvPr/>
          </p:nvSpPr>
          <p:spPr bwMode="auto">
            <a:xfrm flipV="1">
              <a:off x="1909" y="1664"/>
              <a:ext cx="1" cy="371"/>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697" name="Freeform 649"/>
            <p:cNvSpPr>
              <a:spLocks noEditPoints="1"/>
            </p:cNvSpPr>
            <p:nvPr/>
          </p:nvSpPr>
          <p:spPr bwMode="auto">
            <a:xfrm>
              <a:off x="2131" y="1686"/>
              <a:ext cx="41" cy="57"/>
            </a:xfrm>
            <a:custGeom>
              <a:avLst/>
              <a:gdLst>
                <a:gd name="T0" fmla="*/ 0 w 41"/>
                <a:gd name="T1" fmla="*/ 57 h 57"/>
                <a:gd name="T2" fmla="*/ 0 w 41"/>
                <a:gd name="T3" fmla="*/ 0 h 57"/>
                <a:gd name="T4" fmla="*/ 21 w 41"/>
                <a:gd name="T5" fmla="*/ 0 h 57"/>
                <a:gd name="T6" fmla="*/ 25 w 41"/>
                <a:gd name="T7" fmla="*/ 2 h 57"/>
                <a:gd name="T8" fmla="*/ 29 w 41"/>
                <a:gd name="T9" fmla="*/ 2 h 57"/>
                <a:gd name="T10" fmla="*/ 33 w 41"/>
                <a:gd name="T11" fmla="*/ 3 h 57"/>
                <a:gd name="T12" fmla="*/ 36 w 41"/>
                <a:gd name="T13" fmla="*/ 4 h 57"/>
                <a:gd name="T14" fmla="*/ 39 w 41"/>
                <a:gd name="T15" fmla="*/ 6 h 57"/>
                <a:gd name="T16" fmla="*/ 40 w 41"/>
                <a:gd name="T17" fmla="*/ 10 h 57"/>
                <a:gd name="T18" fmla="*/ 41 w 41"/>
                <a:gd name="T19" fmla="*/ 13 h 57"/>
                <a:gd name="T20" fmla="*/ 41 w 41"/>
                <a:gd name="T21" fmla="*/ 17 h 57"/>
                <a:gd name="T22" fmla="*/ 41 w 41"/>
                <a:gd name="T23" fmla="*/ 21 h 57"/>
                <a:gd name="T24" fmla="*/ 40 w 41"/>
                <a:gd name="T25" fmla="*/ 25 h 57"/>
                <a:gd name="T26" fmla="*/ 37 w 41"/>
                <a:gd name="T27" fmla="*/ 29 h 57"/>
                <a:gd name="T28" fmla="*/ 33 w 41"/>
                <a:gd name="T29" fmla="*/ 32 h 57"/>
                <a:gd name="T30" fmla="*/ 27 w 41"/>
                <a:gd name="T31" fmla="*/ 34 h 57"/>
                <a:gd name="T32" fmla="*/ 22 w 41"/>
                <a:gd name="T33" fmla="*/ 34 h 57"/>
                <a:gd name="T34" fmla="*/ 8 w 41"/>
                <a:gd name="T35" fmla="*/ 34 h 57"/>
                <a:gd name="T36" fmla="*/ 8 w 41"/>
                <a:gd name="T37" fmla="*/ 57 h 57"/>
                <a:gd name="T38" fmla="*/ 0 w 41"/>
                <a:gd name="T39" fmla="*/ 57 h 57"/>
                <a:gd name="T40" fmla="*/ 8 w 41"/>
                <a:gd name="T41" fmla="*/ 28 h 57"/>
                <a:gd name="T42" fmla="*/ 22 w 41"/>
                <a:gd name="T43" fmla="*/ 28 h 57"/>
                <a:gd name="T44" fmla="*/ 26 w 41"/>
                <a:gd name="T45" fmla="*/ 27 h 57"/>
                <a:gd name="T46" fmla="*/ 29 w 41"/>
                <a:gd name="T47" fmla="*/ 27 h 57"/>
                <a:gd name="T48" fmla="*/ 32 w 41"/>
                <a:gd name="T49" fmla="*/ 25 h 57"/>
                <a:gd name="T50" fmla="*/ 33 w 41"/>
                <a:gd name="T51" fmla="*/ 21 h 57"/>
                <a:gd name="T52" fmla="*/ 34 w 41"/>
                <a:gd name="T53" fmla="*/ 17 h 57"/>
                <a:gd name="T54" fmla="*/ 34 w 41"/>
                <a:gd name="T55" fmla="*/ 14 h 57"/>
                <a:gd name="T56" fmla="*/ 33 w 41"/>
                <a:gd name="T57" fmla="*/ 11 h 57"/>
                <a:gd name="T58" fmla="*/ 30 w 41"/>
                <a:gd name="T59" fmla="*/ 9 h 57"/>
                <a:gd name="T60" fmla="*/ 27 w 41"/>
                <a:gd name="T61" fmla="*/ 7 h 57"/>
                <a:gd name="T62" fmla="*/ 25 w 41"/>
                <a:gd name="T63" fmla="*/ 7 h 57"/>
                <a:gd name="T64" fmla="*/ 22 w 41"/>
                <a:gd name="T65" fmla="*/ 7 h 57"/>
                <a:gd name="T66" fmla="*/ 8 w 41"/>
                <a:gd name="T67" fmla="*/ 7 h 57"/>
                <a:gd name="T68" fmla="*/ 8 w 41"/>
                <a:gd name="T69"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57">
                  <a:moveTo>
                    <a:pt x="0" y="57"/>
                  </a:moveTo>
                  <a:lnTo>
                    <a:pt x="0" y="0"/>
                  </a:lnTo>
                  <a:lnTo>
                    <a:pt x="21" y="0"/>
                  </a:lnTo>
                  <a:lnTo>
                    <a:pt x="25" y="2"/>
                  </a:lnTo>
                  <a:lnTo>
                    <a:pt x="29" y="2"/>
                  </a:lnTo>
                  <a:lnTo>
                    <a:pt x="33" y="3"/>
                  </a:lnTo>
                  <a:lnTo>
                    <a:pt x="36" y="4"/>
                  </a:lnTo>
                  <a:lnTo>
                    <a:pt x="39" y="6"/>
                  </a:lnTo>
                  <a:lnTo>
                    <a:pt x="40" y="10"/>
                  </a:lnTo>
                  <a:lnTo>
                    <a:pt x="41" y="13"/>
                  </a:lnTo>
                  <a:lnTo>
                    <a:pt x="41" y="17"/>
                  </a:lnTo>
                  <a:lnTo>
                    <a:pt x="41" y="21"/>
                  </a:lnTo>
                  <a:lnTo>
                    <a:pt x="40" y="25"/>
                  </a:lnTo>
                  <a:lnTo>
                    <a:pt x="37" y="29"/>
                  </a:lnTo>
                  <a:lnTo>
                    <a:pt x="33" y="32"/>
                  </a:lnTo>
                  <a:lnTo>
                    <a:pt x="27" y="34"/>
                  </a:lnTo>
                  <a:lnTo>
                    <a:pt x="22" y="34"/>
                  </a:lnTo>
                  <a:lnTo>
                    <a:pt x="8" y="34"/>
                  </a:lnTo>
                  <a:lnTo>
                    <a:pt x="8" y="57"/>
                  </a:lnTo>
                  <a:lnTo>
                    <a:pt x="0" y="57"/>
                  </a:lnTo>
                  <a:close/>
                  <a:moveTo>
                    <a:pt x="8" y="28"/>
                  </a:moveTo>
                  <a:lnTo>
                    <a:pt x="22" y="28"/>
                  </a:lnTo>
                  <a:lnTo>
                    <a:pt x="26" y="27"/>
                  </a:lnTo>
                  <a:lnTo>
                    <a:pt x="29" y="27"/>
                  </a:lnTo>
                  <a:lnTo>
                    <a:pt x="32" y="25"/>
                  </a:lnTo>
                  <a:lnTo>
                    <a:pt x="33" y="21"/>
                  </a:lnTo>
                  <a:lnTo>
                    <a:pt x="34" y="17"/>
                  </a:lnTo>
                  <a:lnTo>
                    <a:pt x="34" y="14"/>
                  </a:lnTo>
                  <a:lnTo>
                    <a:pt x="33" y="11"/>
                  </a:lnTo>
                  <a:lnTo>
                    <a:pt x="30" y="9"/>
                  </a:lnTo>
                  <a:lnTo>
                    <a:pt x="27" y="7"/>
                  </a:lnTo>
                  <a:lnTo>
                    <a:pt x="25" y="7"/>
                  </a:lnTo>
                  <a:lnTo>
                    <a:pt x="22" y="7"/>
                  </a:lnTo>
                  <a:lnTo>
                    <a:pt x="8" y="7"/>
                  </a:lnTo>
                  <a:lnTo>
                    <a:pt x="8" y="28"/>
                  </a:lnTo>
                  <a:close/>
                </a:path>
              </a:pathLst>
            </a:custGeom>
            <a:solidFill>
              <a:srgbClr val="000000"/>
            </a:solidFill>
            <a:ln w="0">
              <a:solidFill>
                <a:srgbClr val="000000"/>
              </a:solidFill>
              <a:prstDash val="solid"/>
              <a:round/>
              <a:headEnd/>
              <a:tailEnd/>
            </a:ln>
          </p:spPr>
          <p:txBody>
            <a:bodyPr/>
            <a:lstStyle/>
            <a:p>
              <a:endParaRPr lang="en-US"/>
            </a:p>
          </p:txBody>
        </p:sp>
        <p:sp>
          <p:nvSpPr>
            <p:cNvPr id="386698" name="Freeform 650"/>
            <p:cNvSpPr>
              <a:spLocks/>
            </p:cNvSpPr>
            <p:nvPr/>
          </p:nvSpPr>
          <p:spPr bwMode="auto">
            <a:xfrm>
              <a:off x="2181" y="1686"/>
              <a:ext cx="47" cy="57"/>
            </a:xfrm>
            <a:custGeom>
              <a:avLst/>
              <a:gdLst>
                <a:gd name="T0" fmla="*/ 40 w 47"/>
                <a:gd name="T1" fmla="*/ 36 h 57"/>
                <a:gd name="T2" fmla="*/ 47 w 47"/>
                <a:gd name="T3" fmla="*/ 39 h 57"/>
                <a:gd name="T4" fmla="*/ 45 w 47"/>
                <a:gd name="T5" fmla="*/ 45 h 57"/>
                <a:gd name="T6" fmla="*/ 43 w 47"/>
                <a:gd name="T7" fmla="*/ 49 h 57"/>
                <a:gd name="T8" fmla="*/ 40 w 47"/>
                <a:gd name="T9" fmla="*/ 53 h 57"/>
                <a:gd name="T10" fmla="*/ 34 w 47"/>
                <a:gd name="T11" fmla="*/ 56 h 57"/>
                <a:gd name="T12" fmla="*/ 30 w 47"/>
                <a:gd name="T13" fmla="*/ 57 h 57"/>
                <a:gd name="T14" fmla="*/ 25 w 47"/>
                <a:gd name="T15" fmla="*/ 57 h 57"/>
                <a:gd name="T16" fmla="*/ 19 w 47"/>
                <a:gd name="T17" fmla="*/ 57 h 57"/>
                <a:gd name="T18" fmla="*/ 15 w 47"/>
                <a:gd name="T19" fmla="*/ 56 h 57"/>
                <a:gd name="T20" fmla="*/ 11 w 47"/>
                <a:gd name="T21" fmla="*/ 54 h 57"/>
                <a:gd name="T22" fmla="*/ 8 w 47"/>
                <a:gd name="T23" fmla="*/ 52 h 57"/>
                <a:gd name="T24" fmla="*/ 5 w 47"/>
                <a:gd name="T25" fmla="*/ 47 h 57"/>
                <a:gd name="T26" fmla="*/ 2 w 47"/>
                <a:gd name="T27" fmla="*/ 43 h 57"/>
                <a:gd name="T28" fmla="*/ 0 w 47"/>
                <a:gd name="T29" fmla="*/ 36 h 57"/>
                <a:gd name="T30" fmla="*/ 0 w 47"/>
                <a:gd name="T31" fmla="*/ 28 h 57"/>
                <a:gd name="T32" fmla="*/ 0 w 47"/>
                <a:gd name="T33" fmla="*/ 20 h 57"/>
                <a:gd name="T34" fmla="*/ 2 w 47"/>
                <a:gd name="T35" fmla="*/ 13 h 57"/>
                <a:gd name="T36" fmla="*/ 5 w 47"/>
                <a:gd name="T37" fmla="*/ 9 h 57"/>
                <a:gd name="T38" fmla="*/ 8 w 47"/>
                <a:gd name="T39" fmla="*/ 6 h 57"/>
                <a:gd name="T40" fmla="*/ 12 w 47"/>
                <a:gd name="T41" fmla="*/ 3 h 57"/>
                <a:gd name="T42" fmla="*/ 18 w 47"/>
                <a:gd name="T43" fmla="*/ 0 h 57"/>
                <a:gd name="T44" fmla="*/ 25 w 47"/>
                <a:gd name="T45" fmla="*/ 0 h 57"/>
                <a:gd name="T46" fmla="*/ 30 w 47"/>
                <a:gd name="T47" fmla="*/ 0 h 57"/>
                <a:gd name="T48" fmla="*/ 34 w 47"/>
                <a:gd name="T49" fmla="*/ 2 h 57"/>
                <a:gd name="T50" fmla="*/ 39 w 47"/>
                <a:gd name="T51" fmla="*/ 4 h 57"/>
                <a:gd name="T52" fmla="*/ 41 w 47"/>
                <a:gd name="T53" fmla="*/ 7 h 57"/>
                <a:gd name="T54" fmla="*/ 44 w 47"/>
                <a:gd name="T55" fmla="*/ 11 h 57"/>
                <a:gd name="T56" fmla="*/ 45 w 47"/>
                <a:gd name="T57" fmla="*/ 17 h 57"/>
                <a:gd name="T58" fmla="*/ 39 w 47"/>
                <a:gd name="T59" fmla="*/ 18 h 57"/>
                <a:gd name="T60" fmla="*/ 36 w 47"/>
                <a:gd name="T61" fmla="*/ 13 h 57"/>
                <a:gd name="T62" fmla="*/ 33 w 47"/>
                <a:gd name="T63" fmla="*/ 9 h 57"/>
                <a:gd name="T64" fmla="*/ 29 w 47"/>
                <a:gd name="T65" fmla="*/ 7 h 57"/>
                <a:gd name="T66" fmla="*/ 25 w 47"/>
                <a:gd name="T67" fmla="*/ 6 h 57"/>
                <a:gd name="T68" fmla="*/ 19 w 47"/>
                <a:gd name="T69" fmla="*/ 7 h 57"/>
                <a:gd name="T70" fmla="*/ 14 w 47"/>
                <a:gd name="T71" fmla="*/ 10 h 57"/>
                <a:gd name="T72" fmla="*/ 11 w 47"/>
                <a:gd name="T73" fmla="*/ 13 h 57"/>
                <a:gd name="T74" fmla="*/ 8 w 47"/>
                <a:gd name="T75" fmla="*/ 18 h 57"/>
                <a:gd name="T76" fmla="*/ 7 w 47"/>
                <a:gd name="T77" fmla="*/ 22 h 57"/>
                <a:gd name="T78" fmla="*/ 7 w 47"/>
                <a:gd name="T79" fmla="*/ 28 h 57"/>
                <a:gd name="T80" fmla="*/ 8 w 47"/>
                <a:gd name="T81" fmla="*/ 35 h 57"/>
                <a:gd name="T82" fmla="*/ 9 w 47"/>
                <a:gd name="T83" fmla="*/ 41 h 57"/>
                <a:gd name="T84" fmla="*/ 11 w 47"/>
                <a:gd name="T85" fmla="*/ 45 h 57"/>
                <a:gd name="T86" fmla="*/ 15 w 47"/>
                <a:gd name="T87" fmla="*/ 49 h 57"/>
                <a:gd name="T88" fmla="*/ 19 w 47"/>
                <a:gd name="T89" fmla="*/ 50 h 57"/>
                <a:gd name="T90" fmla="*/ 25 w 47"/>
                <a:gd name="T91" fmla="*/ 52 h 57"/>
                <a:gd name="T92" fmla="*/ 30 w 47"/>
                <a:gd name="T93" fmla="*/ 50 h 57"/>
                <a:gd name="T94" fmla="*/ 34 w 47"/>
                <a:gd name="T95" fmla="*/ 47 h 57"/>
                <a:gd name="T96" fmla="*/ 37 w 47"/>
                <a:gd name="T97" fmla="*/ 45 h 57"/>
                <a:gd name="T98" fmla="*/ 39 w 47"/>
                <a:gd name="T99" fmla="*/ 42 h 57"/>
                <a:gd name="T100" fmla="*/ 40 w 47"/>
                <a:gd name="T101"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57">
                  <a:moveTo>
                    <a:pt x="40" y="36"/>
                  </a:moveTo>
                  <a:lnTo>
                    <a:pt x="47" y="39"/>
                  </a:lnTo>
                  <a:lnTo>
                    <a:pt x="45" y="45"/>
                  </a:lnTo>
                  <a:lnTo>
                    <a:pt x="43" y="49"/>
                  </a:lnTo>
                  <a:lnTo>
                    <a:pt x="40" y="53"/>
                  </a:lnTo>
                  <a:lnTo>
                    <a:pt x="34" y="56"/>
                  </a:lnTo>
                  <a:lnTo>
                    <a:pt x="30" y="57"/>
                  </a:lnTo>
                  <a:lnTo>
                    <a:pt x="25" y="57"/>
                  </a:lnTo>
                  <a:lnTo>
                    <a:pt x="19" y="57"/>
                  </a:lnTo>
                  <a:lnTo>
                    <a:pt x="15" y="56"/>
                  </a:lnTo>
                  <a:lnTo>
                    <a:pt x="11" y="54"/>
                  </a:lnTo>
                  <a:lnTo>
                    <a:pt x="8" y="52"/>
                  </a:lnTo>
                  <a:lnTo>
                    <a:pt x="5" y="47"/>
                  </a:lnTo>
                  <a:lnTo>
                    <a:pt x="2" y="43"/>
                  </a:lnTo>
                  <a:lnTo>
                    <a:pt x="0" y="36"/>
                  </a:lnTo>
                  <a:lnTo>
                    <a:pt x="0" y="28"/>
                  </a:lnTo>
                  <a:lnTo>
                    <a:pt x="0" y="20"/>
                  </a:lnTo>
                  <a:lnTo>
                    <a:pt x="2" y="13"/>
                  </a:lnTo>
                  <a:lnTo>
                    <a:pt x="5" y="9"/>
                  </a:lnTo>
                  <a:lnTo>
                    <a:pt x="8" y="6"/>
                  </a:lnTo>
                  <a:lnTo>
                    <a:pt x="12" y="3"/>
                  </a:lnTo>
                  <a:lnTo>
                    <a:pt x="18" y="0"/>
                  </a:lnTo>
                  <a:lnTo>
                    <a:pt x="25" y="0"/>
                  </a:lnTo>
                  <a:lnTo>
                    <a:pt x="30" y="0"/>
                  </a:lnTo>
                  <a:lnTo>
                    <a:pt x="34" y="2"/>
                  </a:lnTo>
                  <a:lnTo>
                    <a:pt x="39" y="4"/>
                  </a:lnTo>
                  <a:lnTo>
                    <a:pt x="41" y="7"/>
                  </a:lnTo>
                  <a:lnTo>
                    <a:pt x="44" y="11"/>
                  </a:lnTo>
                  <a:lnTo>
                    <a:pt x="45" y="17"/>
                  </a:lnTo>
                  <a:lnTo>
                    <a:pt x="39" y="18"/>
                  </a:lnTo>
                  <a:lnTo>
                    <a:pt x="36" y="13"/>
                  </a:lnTo>
                  <a:lnTo>
                    <a:pt x="33" y="9"/>
                  </a:lnTo>
                  <a:lnTo>
                    <a:pt x="29" y="7"/>
                  </a:lnTo>
                  <a:lnTo>
                    <a:pt x="25" y="6"/>
                  </a:lnTo>
                  <a:lnTo>
                    <a:pt x="19" y="7"/>
                  </a:lnTo>
                  <a:lnTo>
                    <a:pt x="14" y="10"/>
                  </a:lnTo>
                  <a:lnTo>
                    <a:pt x="11" y="13"/>
                  </a:lnTo>
                  <a:lnTo>
                    <a:pt x="8" y="18"/>
                  </a:lnTo>
                  <a:lnTo>
                    <a:pt x="7" y="22"/>
                  </a:lnTo>
                  <a:lnTo>
                    <a:pt x="7" y="28"/>
                  </a:lnTo>
                  <a:lnTo>
                    <a:pt x="8" y="35"/>
                  </a:lnTo>
                  <a:lnTo>
                    <a:pt x="9" y="41"/>
                  </a:lnTo>
                  <a:lnTo>
                    <a:pt x="11" y="45"/>
                  </a:lnTo>
                  <a:lnTo>
                    <a:pt x="15" y="49"/>
                  </a:lnTo>
                  <a:lnTo>
                    <a:pt x="19" y="50"/>
                  </a:lnTo>
                  <a:lnTo>
                    <a:pt x="25" y="52"/>
                  </a:lnTo>
                  <a:lnTo>
                    <a:pt x="30" y="50"/>
                  </a:lnTo>
                  <a:lnTo>
                    <a:pt x="34" y="47"/>
                  </a:lnTo>
                  <a:lnTo>
                    <a:pt x="37" y="45"/>
                  </a:lnTo>
                  <a:lnTo>
                    <a:pt x="39" y="42"/>
                  </a:lnTo>
                  <a:lnTo>
                    <a:pt x="40" y="36"/>
                  </a:lnTo>
                  <a:close/>
                </a:path>
              </a:pathLst>
            </a:custGeom>
            <a:solidFill>
              <a:srgbClr val="000000"/>
            </a:solidFill>
            <a:ln w="0">
              <a:solidFill>
                <a:srgbClr val="000000"/>
              </a:solidFill>
              <a:prstDash val="solid"/>
              <a:round/>
              <a:headEnd/>
              <a:tailEnd/>
            </a:ln>
          </p:spPr>
          <p:txBody>
            <a:bodyPr/>
            <a:lstStyle/>
            <a:p>
              <a:endParaRPr lang="en-US"/>
            </a:p>
          </p:txBody>
        </p:sp>
        <p:sp>
          <p:nvSpPr>
            <p:cNvPr id="386699" name="Freeform 651"/>
            <p:cNvSpPr>
              <a:spLocks noEditPoints="1"/>
            </p:cNvSpPr>
            <p:nvPr/>
          </p:nvSpPr>
          <p:spPr bwMode="auto">
            <a:xfrm>
              <a:off x="2232" y="1686"/>
              <a:ext cx="51" cy="57"/>
            </a:xfrm>
            <a:custGeom>
              <a:avLst/>
              <a:gdLst>
                <a:gd name="T0" fmla="*/ 0 w 51"/>
                <a:gd name="T1" fmla="*/ 57 h 57"/>
                <a:gd name="T2" fmla="*/ 22 w 51"/>
                <a:gd name="T3" fmla="*/ 0 h 57"/>
                <a:gd name="T4" fmla="*/ 29 w 51"/>
                <a:gd name="T5" fmla="*/ 0 h 57"/>
                <a:gd name="T6" fmla="*/ 51 w 51"/>
                <a:gd name="T7" fmla="*/ 57 h 57"/>
                <a:gd name="T8" fmla="*/ 44 w 51"/>
                <a:gd name="T9" fmla="*/ 57 h 57"/>
                <a:gd name="T10" fmla="*/ 37 w 51"/>
                <a:gd name="T11" fmla="*/ 39 h 57"/>
                <a:gd name="T12" fmla="*/ 14 w 51"/>
                <a:gd name="T13" fmla="*/ 39 h 57"/>
                <a:gd name="T14" fmla="*/ 8 w 51"/>
                <a:gd name="T15" fmla="*/ 57 h 57"/>
                <a:gd name="T16" fmla="*/ 0 w 51"/>
                <a:gd name="T17" fmla="*/ 57 h 57"/>
                <a:gd name="T18" fmla="*/ 17 w 51"/>
                <a:gd name="T19" fmla="*/ 34 h 57"/>
                <a:gd name="T20" fmla="*/ 36 w 51"/>
                <a:gd name="T21" fmla="*/ 34 h 57"/>
                <a:gd name="T22" fmla="*/ 31 w 51"/>
                <a:gd name="T23" fmla="*/ 18 h 57"/>
                <a:gd name="T24" fmla="*/ 28 w 51"/>
                <a:gd name="T25" fmla="*/ 11 h 57"/>
                <a:gd name="T26" fmla="*/ 26 w 51"/>
                <a:gd name="T27" fmla="*/ 7 h 57"/>
                <a:gd name="T28" fmla="*/ 24 w 51"/>
                <a:gd name="T29" fmla="*/ 13 h 57"/>
                <a:gd name="T30" fmla="*/ 22 w 51"/>
                <a:gd name="T31" fmla="*/ 17 h 57"/>
                <a:gd name="T32" fmla="*/ 17 w 51"/>
                <a:gd name="T33"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7">
                  <a:moveTo>
                    <a:pt x="0" y="57"/>
                  </a:moveTo>
                  <a:lnTo>
                    <a:pt x="22" y="0"/>
                  </a:lnTo>
                  <a:lnTo>
                    <a:pt x="29" y="0"/>
                  </a:lnTo>
                  <a:lnTo>
                    <a:pt x="51" y="57"/>
                  </a:lnTo>
                  <a:lnTo>
                    <a:pt x="44" y="57"/>
                  </a:lnTo>
                  <a:lnTo>
                    <a:pt x="37" y="39"/>
                  </a:lnTo>
                  <a:lnTo>
                    <a:pt x="14" y="39"/>
                  </a:lnTo>
                  <a:lnTo>
                    <a:pt x="8" y="57"/>
                  </a:lnTo>
                  <a:lnTo>
                    <a:pt x="0" y="57"/>
                  </a:lnTo>
                  <a:close/>
                  <a:moveTo>
                    <a:pt x="17" y="34"/>
                  </a:moveTo>
                  <a:lnTo>
                    <a:pt x="36" y="34"/>
                  </a:lnTo>
                  <a:lnTo>
                    <a:pt x="31" y="18"/>
                  </a:lnTo>
                  <a:lnTo>
                    <a:pt x="28" y="11"/>
                  </a:lnTo>
                  <a:lnTo>
                    <a:pt x="26" y="7"/>
                  </a:lnTo>
                  <a:lnTo>
                    <a:pt x="24" y="13"/>
                  </a:lnTo>
                  <a:lnTo>
                    <a:pt x="22" y="17"/>
                  </a:lnTo>
                  <a:lnTo>
                    <a:pt x="17" y="34"/>
                  </a:lnTo>
                  <a:close/>
                </a:path>
              </a:pathLst>
            </a:custGeom>
            <a:solidFill>
              <a:srgbClr val="000000"/>
            </a:solidFill>
            <a:ln w="0">
              <a:solidFill>
                <a:srgbClr val="000000"/>
              </a:solidFill>
              <a:prstDash val="solid"/>
              <a:round/>
              <a:headEnd/>
              <a:tailEnd/>
            </a:ln>
          </p:spPr>
          <p:txBody>
            <a:bodyPr/>
            <a:lstStyle/>
            <a:p>
              <a:endParaRPr lang="en-US"/>
            </a:p>
          </p:txBody>
        </p:sp>
        <p:sp>
          <p:nvSpPr>
            <p:cNvPr id="386700" name="Freeform 652"/>
            <p:cNvSpPr>
              <a:spLocks/>
            </p:cNvSpPr>
            <p:nvPr/>
          </p:nvSpPr>
          <p:spPr bwMode="auto">
            <a:xfrm>
              <a:off x="2306" y="1702"/>
              <a:ext cx="55" cy="41"/>
            </a:xfrm>
            <a:custGeom>
              <a:avLst/>
              <a:gdLst>
                <a:gd name="T0" fmla="*/ 11 w 55"/>
                <a:gd name="T1" fmla="*/ 41 h 41"/>
                <a:gd name="T2" fmla="*/ 0 w 55"/>
                <a:gd name="T3" fmla="*/ 0 h 41"/>
                <a:gd name="T4" fmla="*/ 8 w 55"/>
                <a:gd name="T5" fmla="*/ 0 h 41"/>
                <a:gd name="T6" fmla="*/ 13 w 55"/>
                <a:gd name="T7" fmla="*/ 23 h 41"/>
                <a:gd name="T8" fmla="*/ 16 w 55"/>
                <a:gd name="T9" fmla="*/ 33 h 41"/>
                <a:gd name="T10" fmla="*/ 16 w 55"/>
                <a:gd name="T11" fmla="*/ 31 h 41"/>
                <a:gd name="T12" fmla="*/ 16 w 55"/>
                <a:gd name="T13" fmla="*/ 29 h 41"/>
                <a:gd name="T14" fmla="*/ 18 w 55"/>
                <a:gd name="T15" fmla="*/ 25 h 41"/>
                <a:gd name="T16" fmla="*/ 23 w 55"/>
                <a:gd name="T17" fmla="*/ 0 h 41"/>
                <a:gd name="T18" fmla="*/ 31 w 55"/>
                <a:gd name="T19" fmla="*/ 0 h 41"/>
                <a:gd name="T20" fmla="*/ 37 w 55"/>
                <a:gd name="T21" fmla="*/ 25 h 41"/>
                <a:gd name="T22" fmla="*/ 38 w 55"/>
                <a:gd name="T23" fmla="*/ 31 h 41"/>
                <a:gd name="T24" fmla="*/ 41 w 55"/>
                <a:gd name="T25" fmla="*/ 23 h 41"/>
                <a:gd name="T26" fmla="*/ 47 w 55"/>
                <a:gd name="T27" fmla="*/ 0 h 41"/>
                <a:gd name="T28" fmla="*/ 55 w 55"/>
                <a:gd name="T29" fmla="*/ 0 h 41"/>
                <a:gd name="T30" fmla="*/ 43 w 55"/>
                <a:gd name="T31" fmla="*/ 41 h 41"/>
                <a:gd name="T32" fmla="*/ 34 w 55"/>
                <a:gd name="T33" fmla="*/ 41 h 41"/>
                <a:gd name="T34" fmla="*/ 29 w 55"/>
                <a:gd name="T35" fmla="*/ 16 h 41"/>
                <a:gd name="T36" fmla="*/ 27 w 55"/>
                <a:gd name="T37" fmla="*/ 9 h 41"/>
                <a:gd name="T38" fmla="*/ 20 w 55"/>
                <a:gd name="T39" fmla="*/ 41 h 41"/>
                <a:gd name="T40" fmla="*/ 11 w 55"/>
                <a:gd name="T4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41">
                  <a:moveTo>
                    <a:pt x="11" y="41"/>
                  </a:moveTo>
                  <a:lnTo>
                    <a:pt x="0" y="0"/>
                  </a:lnTo>
                  <a:lnTo>
                    <a:pt x="8" y="0"/>
                  </a:lnTo>
                  <a:lnTo>
                    <a:pt x="13" y="23"/>
                  </a:lnTo>
                  <a:lnTo>
                    <a:pt x="16" y="33"/>
                  </a:lnTo>
                  <a:lnTo>
                    <a:pt x="16" y="31"/>
                  </a:lnTo>
                  <a:lnTo>
                    <a:pt x="16" y="29"/>
                  </a:lnTo>
                  <a:lnTo>
                    <a:pt x="18" y="25"/>
                  </a:lnTo>
                  <a:lnTo>
                    <a:pt x="23" y="0"/>
                  </a:lnTo>
                  <a:lnTo>
                    <a:pt x="31" y="0"/>
                  </a:lnTo>
                  <a:lnTo>
                    <a:pt x="37" y="25"/>
                  </a:lnTo>
                  <a:lnTo>
                    <a:pt x="38" y="31"/>
                  </a:lnTo>
                  <a:lnTo>
                    <a:pt x="41" y="23"/>
                  </a:lnTo>
                  <a:lnTo>
                    <a:pt x="47" y="0"/>
                  </a:lnTo>
                  <a:lnTo>
                    <a:pt x="55" y="0"/>
                  </a:lnTo>
                  <a:lnTo>
                    <a:pt x="43" y="41"/>
                  </a:lnTo>
                  <a:lnTo>
                    <a:pt x="34" y="41"/>
                  </a:lnTo>
                  <a:lnTo>
                    <a:pt x="29" y="16"/>
                  </a:lnTo>
                  <a:lnTo>
                    <a:pt x="27" y="9"/>
                  </a:lnTo>
                  <a:lnTo>
                    <a:pt x="20" y="41"/>
                  </a:lnTo>
                  <a:lnTo>
                    <a:pt x="11" y="41"/>
                  </a:lnTo>
                  <a:close/>
                </a:path>
              </a:pathLst>
            </a:custGeom>
            <a:solidFill>
              <a:srgbClr val="000000"/>
            </a:solidFill>
            <a:ln w="0">
              <a:solidFill>
                <a:srgbClr val="000000"/>
              </a:solidFill>
              <a:prstDash val="solid"/>
              <a:round/>
              <a:headEnd/>
              <a:tailEnd/>
            </a:ln>
          </p:spPr>
          <p:txBody>
            <a:bodyPr/>
            <a:lstStyle/>
            <a:p>
              <a:endParaRPr lang="en-US"/>
            </a:p>
          </p:txBody>
        </p:sp>
        <p:sp>
          <p:nvSpPr>
            <p:cNvPr id="386701" name="Freeform 653"/>
            <p:cNvSpPr>
              <a:spLocks noEditPoints="1"/>
            </p:cNvSpPr>
            <p:nvPr/>
          </p:nvSpPr>
          <p:spPr bwMode="auto">
            <a:xfrm>
              <a:off x="2367" y="1686"/>
              <a:ext cx="7" cy="57"/>
            </a:xfrm>
            <a:custGeom>
              <a:avLst/>
              <a:gdLst>
                <a:gd name="T0" fmla="*/ 0 w 7"/>
                <a:gd name="T1" fmla="*/ 9 h 57"/>
                <a:gd name="T2" fmla="*/ 0 w 7"/>
                <a:gd name="T3" fmla="*/ 0 h 57"/>
                <a:gd name="T4" fmla="*/ 7 w 7"/>
                <a:gd name="T5" fmla="*/ 0 h 57"/>
                <a:gd name="T6" fmla="*/ 7 w 7"/>
                <a:gd name="T7" fmla="*/ 9 h 57"/>
                <a:gd name="T8" fmla="*/ 0 w 7"/>
                <a:gd name="T9" fmla="*/ 9 h 57"/>
                <a:gd name="T10" fmla="*/ 0 w 7"/>
                <a:gd name="T11" fmla="*/ 57 h 57"/>
                <a:gd name="T12" fmla="*/ 0 w 7"/>
                <a:gd name="T13" fmla="*/ 16 h 57"/>
                <a:gd name="T14" fmla="*/ 7 w 7"/>
                <a:gd name="T15" fmla="*/ 16 h 57"/>
                <a:gd name="T16" fmla="*/ 7 w 7"/>
                <a:gd name="T17" fmla="*/ 57 h 57"/>
                <a:gd name="T18" fmla="*/ 0 w 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7">
                  <a:moveTo>
                    <a:pt x="0" y="9"/>
                  </a:moveTo>
                  <a:lnTo>
                    <a:pt x="0" y="0"/>
                  </a:lnTo>
                  <a:lnTo>
                    <a:pt x="7" y="0"/>
                  </a:lnTo>
                  <a:lnTo>
                    <a:pt x="7" y="9"/>
                  </a:lnTo>
                  <a:lnTo>
                    <a:pt x="0" y="9"/>
                  </a:lnTo>
                  <a:close/>
                  <a:moveTo>
                    <a:pt x="0" y="57"/>
                  </a:moveTo>
                  <a:lnTo>
                    <a:pt x="0" y="16"/>
                  </a:lnTo>
                  <a:lnTo>
                    <a:pt x="7" y="16"/>
                  </a:lnTo>
                  <a:lnTo>
                    <a:pt x="7" y="57"/>
                  </a:lnTo>
                  <a:lnTo>
                    <a:pt x="0" y="57"/>
                  </a:lnTo>
                  <a:close/>
                </a:path>
              </a:pathLst>
            </a:custGeom>
            <a:solidFill>
              <a:srgbClr val="000000"/>
            </a:solidFill>
            <a:ln w="0">
              <a:solidFill>
                <a:srgbClr val="000000"/>
              </a:solidFill>
              <a:prstDash val="solid"/>
              <a:round/>
              <a:headEnd/>
              <a:tailEnd/>
            </a:ln>
          </p:spPr>
          <p:txBody>
            <a:bodyPr/>
            <a:lstStyle/>
            <a:p>
              <a:endParaRPr lang="en-US"/>
            </a:p>
          </p:txBody>
        </p:sp>
        <p:sp>
          <p:nvSpPr>
            <p:cNvPr id="386702" name="Freeform 654"/>
            <p:cNvSpPr>
              <a:spLocks/>
            </p:cNvSpPr>
            <p:nvPr/>
          </p:nvSpPr>
          <p:spPr bwMode="auto">
            <a:xfrm>
              <a:off x="2379" y="1688"/>
              <a:ext cx="20" cy="55"/>
            </a:xfrm>
            <a:custGeom>
              <a:avLst/>
              <a:gdLst>
                <a:gd name="T0" fmla="*/ 18 w 20"/>
                <a:gd name="T1" fmla="*/ 48 h 55"/>
                <a:gd name="T2" fmla="*/ 20 w 20"/>
                <a:gd name="T3" fmla="*/ 55 h 55"/>
                <a:gd name="T4" fmla="*/ 17 w 20"/>
                <a:gd name="T5" fmla="*/ 55 h 55"/>
                <a:gd name="T6" fmla="*/ 14 w 20"/>
                <a:gd name="T7" fmla="*/ 55 h 55"/>
                <a:gd name="T8" fmla="*/ 11 w 20"/>
                <a:gd name="T9" fmla="*/ 55 h 55"/>
                <a:gd name="T10" fmla="*/ 8 w 20"/>
                <a:gd name="T11" fmla="*/ 54 h 55"/>
                <a:gd name="T12" fmla="*/ 7 w 20"/>
                <a:gd name="T13" fmla="*/ 52 h 55"/>
                <a:gd name="T14" fmla="*/ 6 w 20"/>
                <a:gd name="T15" fmla="*/ 51 h 55"/>
                <a:gd name="T16" fmla="*/ 4 w 20"/>
                <a:gd name="T17" fmla="*/ 48 h 55"/>
                <a:gd name="T18" fmla="*/ 4 w 20"/>
                <a:gd name="T19" fmla="*/ 44 h 55"/>
                <a:gd name="T20" fmla="*/ 4 w 20"/>
                <a:gd name="T21" fmla="*/ 20 h 55"/>
                <a:gd name="T22" fmla="*/ 0 w 20"/>
                <a:gd name="T23" fmla="*/ 20 h 55"/>
                <a:gd name="T24" fmla="*/ 0 w 20"/>
                <a:gd name="T25" fmla="*/ 14 h 55"/>
                <a:gd name="T26" fmla="*/ 4 w 20"/>
                <a:gd name="T27" fmla="*/ 14 h 55"/>
                <a:gd name="T28" fmla="*/ 4 w 20"/>
                <a:gd name="T29" fmla="*/ 4 h 55"/>
                <a:gd name="T30" fmla="*/ 13 w 20"/>
                <a:gd name="T31" fmla="*/ 0 h 55"/>
                <a:gd name="T32" fmla="*/ 13 w 20"/>
                <a:gd name="T33" fmla="*/ 14 h 55"/>
                <a:gd name="T34" fmla="*/ 18 w 20"/>
                <a:gd name="T35" fmla="*/ 14 h 55"/>
                <a:gd name="T36" fmla="*/ 18 w 20"/>
                <a:gd name="T37" fmla="*/ 20 h 55"/>
                <a:gd name="T38" fmla="*/ 13 w 20"/>
                <a:gd name="T39" fmla="*/ 20 h 55"/>
                <a:gd name="T40" fmla="*/ 13 w 20"/>
                <a:gd name="T41" fmla="*/ 44 h 55"/>
                <a:gd name="T42" fmla="*/ 13 w 20"/>
                <a:gd name="T43" fmla="*/ 45 h 55"/>
                <a:gd name="T44" fmla="*/ 13 w 20"/>
                <a:gd name="T45" fmla="*/ 47 h 55"/>
                <a:gd name="T46" fmla="*/ 13 w 20"/>
                <a:gd name="T47" fmla="*/ 48 h 55"/>
                <a:gd name="T48" fmla="*/ 14 w 20"/>
                <a:gd name="T49" fmla="*/ 48 h 55"/>
                <a:gd name="T50" fmla="*/ 14 w 20"/>
                <a:gd name="T51" fmla="*/ 48 h 55"/>
                <a:gd name="T52" fmla="*/ 15 w 20"/>
                <a:gd name="T53" fmla="*/ 50 h 55"/>
                <a:gd name="T54" fmla="*/ 17 w 20"/>
                <a:gd name="T55" fmla="*/ 50 h 55"/>
                <a:gd name="T56" fmla="*/ 18 w 20"/>
                <a:gd name="T57" fmla="*/ 4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55">
                  <a:moveTo>
                    <a:pt x="18" y="48"/>
                  </a:moveTo>
                  <a:lnTo>
                    <a:pt x="20" y="55"/>
                  </a:lnTo>
                  <a:lnTo>
                    <a:pt x="17" y="55"/>
                  </a:lnTo>
                  <a:lnTo>
                    <a:pt x="14" y="55"/>
                  </a:lnTo>
                  <a:lnTo>
                    <a:pt x="11" y="55"/>
                  </a:lnTo>
                  <a:lnTo>
                    <a:pt x="8" y="54"/>
                  </a:lnTo>
                  <a:lnTo>
                    <a:pt x="7" y="52"/>
                  </a:lnTo>
                  <a:lnTo>
                    <a:pt x="6" y="51"/>
                  </a:lnTo>
                  <a:lnTo>
                    <a:pt x="4" y="48"/>
                  </a:lnTo>
                  <a:lnTo>
                    <a:pt x="4" y="44"/>
                  </a:lnTo>
                  <a:lnTo>
                    <a:pt x="4" y="20"/>
                  </a:lnTo>
                  <a:lnTo>
                    <a:pt x="0" y="20"/>
                  </a:lnTo>
                  <a:lnTo>
                    <a:pt x="0" y="14"/>
                  </a:lnTo>
                  <a:lnTo>
                    <a:pt x="4" y="14"/>
                  </a:lnTo>
                  <a:lnTo>
                    <a:pt x="4" y="4"/>
                  </a:lnTo>
                  <a:lnTo>
                    <a:pt x="13" y="0"/>
                  </a:lnTo>
                  <a:lnTo>
                    <a:pt x="13" y="14"/>
                  </a:lnTo>
                  <a:lnTo>
                    <a:pt x="18" y="14"/>
                  </a:lnTo>
                  <a:lnTo>
                    <a:pt x="18" y="20"/>
                  </a:lnTo>
                  <a:lnTo>
                    <a:pt x="13" y="20"/>
                  </a:lnTo>
                  <a:lnTo>
                    <a:pt x="13" y="44"/>
                  </a:lnTo>
                  <a:lnTo>
                    <a:pt x="13" y="45"/>
                  </a:lnTo>
                  <a:lnTo>
                    <a:pt x="13" y="47"/>
                  </a:lnTo>
                  <a:lnTo>
                    <a:pt x="13" y="48"/>
                  </a:lnTo>
                  <a:lnTo>
                    <a:pt x="14" y="48"/>
                  </a:lnTo>
                  <a:lnTo>
                    <a:pt x="14" y="48"/>
                  </a:lnTo>
                  <a:lnTo>
                    <a:pt x="15" y="50"/>
                  </a:lnTo>
                  <a:lnTo>
                    <a:pt x="17" y="50"/>
                  </a:lnTo>
                  <a:lnTo>
                    <a:pt x="18" y="48"/>
                  </a:lnTo>
                  <a:close/>
                </a:path>
              </a:pathLst>
            </a:custGeom>
            <a:solidFill>
              <a:srgbClr val="000000"/>
            </a:solidFill>
            <a:ln w="0">
              <a:solidFill>
                <a:srgbClr val="000000"/>
              </a:solidFill>
              <a:prstDash val="solid"/>
              <a:round/>
              <a:headEnd/>
              <a:tailEnd/>
            </a:ln>
          </p:spPr>
          <p:txBody>
            <a:bodyPr/>
            <a:lstStyle/>
            <a:p>
              <a:endParaRPr lang="en-US"/>
            </a:p>
          </p:txBody>
        </p:sp>
        <p:sp>
          <p:nvSpPr>
            <p:cNvPr id="386703" name="Freeform 655"/>
            <p:cNvSpPr>
              <a:spLocks/>
            </p:cNvSpPr>
            <p:nvPr/>
          </p:nvSpPr>
          <p:spPr bwMode="auto">
            <a:xfrm>
              <a:off x="2405" y="1686"/>
              <a:ext cx="31" cy="57"/>
            </a:xfrm>
            <a:custGeom>
              <a:avLst/>
              <a:gdLst>
                <a:gd name="T0" fmla="*/ 0 w 31"/>
                <a:gd name="T1" fmla="*/ 57 h 57"/>
                <a:gd name="T2" fmla="*/ 0 w 31"/>
                <a:gd name="T3" fmla="*/ 0 h 57"/>
                <a:gd name="T4" fmla="*/ 7 w 31"/>
                <a:gd name="T5" fmla="*/ 0 h 57"/>
                <a:gd name="T6" fmla="*/ 7 w 31"/>
                <a:gd name="T7" fmla="*/ 21 h 57"/>
                <a:gd name="T8" fmla="*/ 10 w 31"/>
                <a:gd name="T9" fmla="*/ 18 h 57"/>
                <a:gd name="T10" fmla="*/ 14 w 31"/>
                <a:gd name="T11" fmla="*/ 16 h 57"/>
                <a:gd name="T12" fmla="*/ 19 w 31"/>
                <a:gd name="T13" fmla="*/ 16 h 57"/>
                <a:gd name="T14" fmla="*/ 23 w 31"/>
                <a:gd name="T15" fmla="*/ 16 h 57"/>
                <a:gd name="T16" fmla="*/ 25 w 31"/>
                <a:gd name="T17" fmla="*/ 17 h 57"/>
                <a:gd name="T18" fmla="*/ 28 w 31"/>
                <a:gd name="T19" fmla="*/ 20 h 57"/>
                <a:gd name="T20" fmla="*/ 30 w 31"/>
                <a:gd name="T21" fmla="*/ 22 h 57"/>
                <a:gd name="T22" fmla="*/ 31 w 31"/>
                <a:gd name="T23" fmla="*/ 25 h 57"/>
                <a:gd name="T24" fmla="*/ 31 w 31"/>
                <a:gd name="T25" fmla="*/ 31 h 57"/>
                <a:gd name="T26" fmla="*/ 31 w 31"/>
                <a:gd name="T27" fmla="*/ 57 h 57"/>
                <a:gd name="T28" fmla="*/ 24 w 31"/>
                <a:gd name="T29" fmla="*/ 57 h 57"/>
                <a:gd name="T30" fmla="*/ 24 w 31"/>
                <a:gd name="T31" fmla="*/ 32 h 57"/>
                <a:gd name="T32" fmla="*/ 24 w 31"/>
                <a:gd name="T33" fmla="*/ 27 h 57"/>
                <a:gd name="T34" fmla="*/ 23 w 31"/>
                <a:gd name="T35" fmla="*/ 24 h 57"/>
                <a:gd name="T36" fmla="*/ 20 w 31"/>
                <a:gd name="T37" fmla="*/ 22 h 57"/>
                <a:gd name="T38" fmla="*/ 17 w 31"/>
                <a:gd name="T39" fmla="*/ 22 h 57"/>
                <a:gd name="T40" fmla="*/ 14 w 31"/>
                <a:gd name="T41" fmla="*/ 22 h 57"/>
                <a:gd name="T42" fmla="*/ 12 w 31"/>
                <a:gd name="T43" fmla="*/ 24 h 57"/>
                <a:gd name="T44" fmla="*/ 9 w 31"/>
                <a:gd name="T45" fmla="*/ 25 h 57"/>
                <a:gd name="T46" fmla="*/ 7 w 31"/>
                <a:gd name="T47" fmla="*/ 28 h 57"/>
                <a:gd name="T48" fmla="*/ 7 w 31"/>
                <a:gd name="T49" fmla="*/ 31 h 57"/>
                <a:gd name="T50" fmla="*/ 7 w 31"/>
                <a:gd name="T51" fmla="*/ 35 h 57"/>
                <a:gd name="T52" fmla="*/ 7 w 31"/>
                <a:gd name="T53" fmla="*/ 57 h 57"/>
                <a:gd name="T54" fmla="*/ 0 w 31"/>
                <a:gd name="T5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57">
                  <a:moveTo>
                    <a:pt x="0" y="57"/>
                  </a:moveTo>
                  <a:lnTo>
                    <a:pt x="0" y="0"/>
                  </a:lnTo>
                  <a:lnTo>
                    <a:pt x="7" y="0"/>
                  </a:lnTo>
                  <a:lnTo>
                    <a:pt x="7" y="21"/>
                  </a:lnTo>
                  <a:lnTo>
                    <a:pt x="10" y="18"/>
                  </a:lnTo>
                  <a:lnTo>
                    <a:pt x="14" y="16"/>
                  </a:lnTo>
                  <a:lnTo>
                    <a:pt x="19" y="16"/>
                  </a:lnTo>
                  <a:lnTo>
                    <a:pt x="23" y="16"/>
                  </a:lnTo>
                  <a:lnTo>
                    <a:pt x="25" y="17"/>
                  </a:lnTo>
                  <a:lnTo>
                    <a:pt x="28" y="20"/>
                  </a:lnTo>
                  <a:lnTo>
                    <a:pt x="30" y="22"/>
                  </a:lnTo>
                  <a:lnTo>
                    <a:pt x="31" y="25"/>
                  </a:lnTo>
                  <a:lnTo>
                    <a:pt x="31" y="31"/>
                  </a:lnTo>
                  <a:lnTo>
                    <a:pt x="31" y="57"/>
                  </a:lnTo>
                  <a:lnTo>
                    <a:pt x="24" y="57"/>
                  </a:lnTo>
                  <a:lnTo>
                    <a:pt x="24" y="32"/>
                  </a:lnTo>
                  <a:lnTo>
                    <a:pt x="24" y="27"/>
                  </a:lnTo>
                  <a:lnTo>
                    <a:pt x="23" y="24"/>
                  </a:lnTo>
                  <a:lnTo>
                    <a:pt x="20" y="22"/>
                  </a:lnTo>
                  <a:lnTo>
                    <a:pt x="17" y="22"/>
                  </a:lnTo>
                  <a:lnTo>
                    <a:pt x="14" y="22"/>
                  </a:lnTo>
                  <a:lnTo>
                    <a:pt x="12" y="24"/>
                  </a:lnTo>
                  <a:lnTo>
                    <a:pt x="9" y="25"/>
                  </a:lnTo>
                  <a:lnTo>
                    <a:pt x="7" y="28"/>
                  </a:lnTo>
                  <a:lnTo>
                    <a:pt x="7" y="31"/>
                  </a:lnTo>
                  <a:lnTo>
                    <a:pt x="7" y="35"/>
                  </a:lnTo>
                  <a:lnTo>
                    <a:pt x="7" y="57"/>
                  </a:lnTo>
                  <a:lnTo>
                    <a:pt x="0" y="57"/>
                  </a:lnTo>
                  <a:close/>
                </a:path>
              </a:pathLst>
            </a:custGeom>
            <a:solidFill>
              <a:srgbClr val="000000"/>
            </a:solidFill>
            <a:ln w="0">
              <a:solidFill>
                <a:srgbClr val="000000"/>
              </a:solidFill>
              <a:prstDash val="solid"/>
              <a:round/>
              <a:headEnd/>
              <a:tailEnd/>
            </a:ln>
          </p:spPr>
          <p:txBody>
            <a:bodyPr/>
            <a:lstStyle/>
            <a:p>
              <a:endParaRPr lang="en-US"/>
            </a:p>
          </p:txBody>
        </p:sp>
        <p:sp>
          <p:nvSpPr>
            <p:cNvPr id="386704" name="Freeform 656"/>
            <p:cNvSpPr>
              <a:spLocks/>
            </p:cNvSpPr>
            <p:nvPr/>
          </p:nvSpPr>
          <p:spPr bwMode="auto">
            <a:xfrm>
              <a:off x="2472" y="1686"/>
              <a:ext cx="21" cy="57"/>
            </a:xfrm>
            <a:custGeom>
              <a:avLst/>
              <a:gdLst>
                <a:gd name="T0" fmla="*/ 21 w 21"/>
                <a:gd name="T1" fmla="*/ 57 h 57"/>
                <a:gd name="T2" fmla="*/ 13 w 21"/>
                <a:gd name="T3" fmla="*/ 57 h 57"/>
                <a:gd name="T4" fmla="*/ 13 w 21"/>
                <a:gd name="T5" fmla="*/ 13 h 57"/>
                <a:gd name="T6" fmla="*/ 10 w 21"/>
                <a:gd name="T7" fmla="*/ 16 h 57"/>
                <a:gd name="T8" fmla="*/ 7 w 21"/>
                <a:gd name="T9" fmla="*/ 18 h 57"/>
                <a:gd name="T10" fmla="*/ 3 w 21"/>
                <a:gd name="T11" fmla="*/ 20 h 57"/>
                <a:gd name="T12" fmla="*/ 0 w 21"/>
                <a:gd name="T13" fmla="*/ 21 h 57"/>
                <a:gd name="T14" fmla="*/ 0 w 21"/>
                <a:gd name="T15" fmla="*/ 14 h 57"/>
                <a:gd name="T16" fmla="*/ 6 w 21"/>
                <a:gd name="T17" fmla="*/ 11 h 57"/>
                <a:gd name="T18" fmla="*/ 10 w 21"/>
                <a:gd name="T19" fmla="*/ 9 h 57"/>
                <a:gd name="T20" fmla="*/ 13 w 21"/>
                <a:gd name="T21" fmla="*/ 4 h 57"/>
                <a:gd name="T22" fmla="*/ 15 w 21"/>
                <a:gd name="T23" fmla="*/ 0 h 57"/>
                <a:gd name="T24" fmla="*/ 21 w 21"/>
                <a:gd name="T25" fmla="*/ 0 h 57"/>
                <a:gd name="T26" fmla="*/ 21 w 21"/>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7">
                  <a:moveTo>
                    <a:pt x="21" y="57"/>
                  </a:moveTo>
                  <a:lnTo>
                    <a:pt x="13" y="57"/>
                  </a:lnTo>
                  <a:lnTo>
                    <a:pt x="13" y="13"/>
                  </a:lnTo>
                  <a:lnTo>
                    <a:pt x="10" y="16"/>
                  </a:lnTo>
                  <a:lnTo>
                    <a:pt x="7" y="18"/>
                  </a:lnTo>
                  <a:lnTo>
                    <a:pt x="3" y="20"/>
                  </a:lnTo>
                  <a:lnTo>
                    <a:pt x="0" y="21"/>
                  </a:lnTo>
                  <a:lnTo>
                    <a:pt x="0" y="14"/>
                  </a:lnTo>
                  <a:lnTo>
                    <a:pt x="6" y="11"/>
                  </a:lnTo>
                  <a:lnTo>
                    <a:pt x="10" y="9"/>
                  </a:lnTo>
                  <a:lnTo>
                    <a:pt x="13" y="4"/>
                  </a:lnTo>
                  <a:lnTo>
                    <a:pt x="15" y="0"/>
                  </a:lnTo>
                  <a:lnTo>
                    <a:pt x="21" y="0"/>
                  </a:lnTo>
                  <a:lnTo>
                    <a:pt x="21" y="57"/>
                  </a:lnTo>
                  <a:close/>
                </a:path>
              </a:pathLst>
            </a:custGeom>
            <a:solidFill>
              <a:srgbClr val="000000"/>
            </a:solidFill>
            <a:ln w="0">
              <a:solidFill>
                <a:srgbClr val="000000"/>
              </a:solidFill>
              <a:prstDash val="solid"/>
              <a:round/>
              <a:headEnd/>
              <a:tailEnd/>
            </a:ln>
          </p:spPr>
          <p:txBody>
            <a:bodyPr/>
            <a:lstStyle/>
            <a:p>
              <a:endParaRPr lang="en-US"/>
            </a:p>
          </p:txBody>
        </p:sp>
        <p:sp>
          <p:nvSpPr>
            <p:cNvPr id="386705" name="Freeform 657"/>
            <p:cNvSpPr>
              <a:spLocks noEditPoints="1"/>
            </p:cNvSpPr>
            <p:nvPr/>
          </p:nvSpPr>
          <p:spPr bwMode="auto">
            <a:xfrm>
              <a:off x="2510" y="1686"/>
              <a:ext cx="37" cy="57"/>
            </a:xfrm>
            <a:custGeom>
              <a:avLst/>
              <a:gdLst>
                <a:gd name="T0" fmla="*/ 29 w 37"/>
                <a:gd name="T1" fmla="*/ 16 h 57"/>
                <a:gd name="T2" fmla="*/ 26 w 37"/>
                <a:gd name="T3" fmla="*/ 10 h 57"/>
                <a:gd name="T4" fmla="*/ 19 w 37"/>
                <a:gd name="T5" fmla="*/ 7 h 57"/>
                <a:gd name="T6" fmla="*/ 13 w 37"/>
                <a:gd name="T7" fmla="*/ 9 h 57"/>
                <a:gd name="T8" fmla="*/ 8 w 37"/>
                <a:gd name="T9" fmla="*/ 16 h 57"/>
                <a:gd name="T10" fmla="*/ 6 w 37"/>
                <a:gd name="T11" fmla="*/ 22 h 57"/>
                <a:gd name="T12" fmla="*/ 9 w 37"/>
                <a:gd name="T13" fmla="*/ 24 h 57"/>
                <a:gd name="T14" fmla="*/ 16 w 37"/>
                <a:gd name="T15" fmla="*/ 21 h 57"/>
                <a:gd name="T16" fmla="*/ 25 w 37"/>
                <a:gd name="T17" fmla="*/ 21 h 57"/>
                <a:gd name="T18" fmla="*/ 31 w 37"/>
                <a:gd name="T19" fmla="*/ 25 h 57"/>
                <a:gd name="T20" fmla="*/ 36 w 37"/>
                <a:gd name="T21" fmla="*/ 34 h 57"/>
                <a:gd name="T22" fmla="*/ 36 w 37"/>
                <a:gd name="T23" fmla="*/ 43 h 57"/>
                <a:gd name="T24" fmla="*/ 31 w 37"/>
                <a:gd name="T25" fmla="*/ 52 h 57"/>
                <a:gd name="T26" fmla="*/ 23 w 37"/>
                <a:gd name="T27" fmla="*/ 57 h 57"/>
                <a:gd name="T28" fmla="*/ 13 w 37"/>
                <a:gd name="T29" fmla="*/ 57 h 57"/>
                <a:gd name="T30" fmla="*/ 5 w 37"/>
                <a:gd name="T31" fmla="*/ 52 h 57"/>
                <a:gd name="T32" fmla="*/ 1 w 37"/>
                <a:gd name="T33" fmla="*/ 43 h 57"/>
                <a:gd name="T34" fmla="*/ 0 w 37"/>
                <a:gd name="T35" fmla="*/ 31 h 57"/>
                <a:gd name="T36" fmla="*/ 5 w 37"/>
                <a:gd name="T37" fmla="*/ 7 h 57"/>
                <a:gd name="T38" fmla="*/ 13 w 37"/>
                <a:gd name="T39" fmla="*/ 2 h 57"/>
                <a:gd name="T40" fmla="*/ 23 w 37"/>
                <a:gd name="T41" fmla="*/ 2 h 57"/>
                <a:gd name="T42" fmla="*/ 30 w 37"/>
                <a:gd name="T43" fmla="*/ 4 h 57"/>
                <a:gd name="T44" fmla="*/ 34 w 37"/>
                <a:gd name="T45" fmla="*/ 11 h 57"/>
                <a:gd name="T46" fmla="*/ 6 w 37"/>
                <a:gd name="T47" fmla="*/ 38 h 57"/>
                <a:gd name="T48" fmla="*/ 8 w 37"/>
                <a:gd name="T49" fmla="*/ 45 h 57"/>
                <a:gd name="T50" fmla="*/ 12 w 37"/>
                <a:gd name="T51" fmla="*/ 49 h 57"/>
                <a:gd name="T52" fmla="*/ 18 w 37"/>
                <a:gd name="T53" fmla="*/ 52 h 57"/>
                <a:gd name="T54" fmla="*/ 26 w 37"/>
                <a:gd name="T55" fmla="*/ 47 h 57"/>
                <a:gd name="T56" fmla="*/ 29 w 37"/>
                <a:gd name="T57" fmla="*/ 39 h 57"/>
                <a:gd name="T58" fmla="*/ 26 w 37"/>
                <a:gd name="T59" fmla="*/ 29 h 57"/>
                <a:gd name="T60" fmla="*/ 18 w 37"/>
                <a:gd name="T61" fmla="*/ 27 h 57"/>
                <a:gd name="T62" fmla="*/ 9 w 37"/>
                <a:gd name="T63" fmla="*/ 29 h 57"/>
                <a:gd name="T64" fmla="*/ 6 w 37"/>
                <a:gd name="T65"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 h="57">
                  <a:moveTo>
                    <a:pt x="36" y="16"/>
                  </a:moveTo>
                  <a:lnTo>
                    <a:pt x="29" y="16"/>
                  </a:lnTo>
                  <a:lnTo>
                    <a:pt x="27" y="13"/>
                  </a:lnTo>
                  <a:lnTo>
                    <a:pt x="26" y="10"/>
                  </a:lnTo>
                  <a:lnTo>
                    <a:pt x="23" y="9"/>
                  </a:lnTo>
                  <a:lnTo>
                    <a:pt x="19" y="7"/>
                  </a:lnTo>
                  <a:lnTo>
                    <a:pt x="16" y="7"/>
                  </a:lnTo>
                  <a:lnTo>
                    <a:pt x="13" y="9"/>
                  </a:lnTo>
                  <a:lnTo>
                    <a:pt x="11" y="11"/>
                  </a:lnTo>
                  <a:lnTo>
                    <a:pt x="8" y="16"/>
                  </a:lnTo>
                  <a:lnTo>
                    <a:pt x="8" y="18"/>
                  </a:lnTo>
                  <a:lnTo>
                    <a:pt x="6" y="22"/>
                  </a:lnTo>
                  <a:lnTo>
                    <a:pt x="6" y="28"/>
                  </a:lnTo>
                  <a:lnTo>
                    <a:pt x="9" y="24"/>
                  </a:lnTo>
                  <a:lnTo>
                    <a:pt x="12" y="22"/>
                  </a:lnTo>
                  <a:lnTo>
                    <a:pt x="16" y="21"/>
                  </a:lnTo>
                  <a:lnTo>
                    <a:pt x="20" y="20"/>
                  </a:lnTo>
                  <a:lnTo>
                    <a:pt x="25" y="21"/>
                  </a:lnTo>
                  <a:lnTo>
                    <a:pt x="29" y="22"/>
                  </a:lnTo>
                  <a:lnTo>
                    <a:pt x="31" y="25"/>
                  </a:lnTo>
                  <a:lnTo>
                    <a:pt x="34" y="29"/>
                  </a:lnTo>
                  <a:lnTo>
                    <a:pt x="36" y="34"/>
                  </a:lnTo>
                  <a:lnTo>
                    <a:pt x="37" y="38"/>
                  </a:lnTo>
                  <a:lnTo>
                    <a:pt x="36" y="43"/>
                  </a:lnTo>
                  <a:lnTo>
                    <a:pt x="34" y="49"/>
                  </a:lnTo>
                  <a:lnTo>
                    <a:pt x="31" y="52"/>
                  </a:lnTo>
                  <a:lnTo>
                    <a:pt x="27" y="56"/>
                  </a:lnTo>
                  <a:lnTo>
                    <a:pt x="23" y="57"/>
                  </a:lnTo>
                  <a:lnTo>
                    <a:pt x="19" y="57"/>
                  </a:lnTo>
                  <a:lnTo>
                    <a:pt x="13" y="57"/>
                  </a:lnTo>
                  <a:lnTo>
                    <a:pt x="9" y="54"/>
                  </a:lnTo>
                  <a:lnTo>
                    <a:pt x="5" y="52"/>
                  </a:lnTo>
                  <a:lnTo>
                    <a:pt x="2" y="47"/>
                  </a:lnTo>
                  <a:lnTo>
                    <a:pt x="1" y="43"/>
                  </a:lnTo>
                  <a:lnTo>
                    <a:pt x="0" y="38"/>
                  </a:lnTo>
                  <a:lnTo>
                    <a:pt x="0" y="31"/>
                  </a:lnTo>
                  <a:lnTo>
                    <a:pt x="1" y="17"/>
                  </a:lnTo>
                  <a:lnTo>
                    <a:pt x="5" y="7"/>
                  </a:lnTo>
                  <a:lnTo>
                    <a:pt x="9" y="3"/>
                  </a:lnTo>
                  <a:lnTo>
                    <a:pt x="13" y="2"/>
                  </a:lnTo>
                  <a:lnTo>
                    <a:pt x="19" y="0"/>
                  </a:lnTo>
                  <a:lnTo>
                    <a:pt x="23" y="2"/>
                  </a:lnTo>
                  <a:lnTo>
                    <a:pt x="27" y="3"/>
                  </a:lnTo>
                  <a:lnTo>
                    <a:pt x="30" y="4"/>
                  </a:lnTo>
                  <a:lnTo>
                    <a:pt x="33" y="7"/>
                  </a:lnTo>
                  <a:lnTo>
                    <a:pt x="34" y="11"/>
                  </a:lnTo>
                  <a:lnTo>
                    <a:pt x="36" y="16"/>
                  </a:lnTo>
                  <a:close/>
                  <a:moveTo>
                    <a:pt x="6" y="38"/>
                  </a:moveTo>
                  <a:lnTo>
                    <a:pt x="6" y="42"/>
                  </a:lnTo>
                  <a:lnTo>
                    <a:pt x="8" y="45"/>
                  </a:lnTo>
                  <a:lnTo>
                    <a:pt x="9" y="47"/>
                  </a:lnTo>
                  <a:lnTo>
                    <a:pt x="12" y="49"/>
                  </a:lnTo>
                  <a:lnTo>
                    <a:pt x="15" y="50"/>
                  </a:lnTo>
                  <a:lnTo>
                    <a:pt x="18" y="52"/>
                  </a:lnTo>
                  <a:lnTo>
                    <a:pt x="23" y="50"/>
                  </a:lnTo>
                  <a:lnTo>
                    <a:pt x="26" y="47"/>
                  </a:lnTo>
                  <a:lnTo>
                    <a:pt x="29" y="43"/>
                  </a:lnTo>
                  <a:lnTo>
                    <a:pt x="29" y="39"/>
                  </a:lnTo>
                  <a:lnTo>
                    <a:pt x="29" y="34"/>
                  </a:lnTo>
                  <a:lnTo>
                    <a:pt x="26" y="29"/>
                  </a:lnTo>
                  <a:lnTo>
                    <a:pt x="23" y="28"/>
                  </a:lnTo>
                  <a:lnTo>
                    <a:pt x="18" y="27"/>
                  </a:lnTo>
                  <a:lnTo>
                    <a:pt x="13" y="28"/>
                  </a:lnTo>
                  <a:lnTo>
                    <a:pt x="9" y="29"/>
                  </a:lnTo>
                  <a:lnTo>
                    <a:pt x="8" y="34"/>
                  </a:lnTo>
                  <a:lnTo>
                    <a:pt x="6" y="38"/>
                  </a:lnTo>
                  <a:close/>
                </a:path>
              </a:pathLst>
            </a:custGeom>
            <a:solidFill>
              <a:srgbClr val="000000"/>
            </a:solidFill>
            <a:ln w="0">
              <a:solidFill>
                <a:srgbClr val="000000"/>
              </a:solidFill>
              <a:prstDash val="solid"/>
              <a:round/>
              <a:headEnd/>
              <a:tailEnd/>
            </a:ln>
          </p:spPr>
          <p:txBody>
            <a:bodyPr/>
            <a:lstStyle/>
            <a:p>
              <a:endParaRPr lang="en-US"/>
            </a:p>
          </p:txBody>
        </p:sp>
        <p:sp>
          <p:nvSpPr>
            <p:cNvPr id="386706" name="Freeform 658"/>
            <p:cNvSpPr>
              <a:spLocks noEditPoints="1"/>
            </p:cNvSpPr>
            <p:nvPr/>
          </p:nvSpPr>
          <p:spPr bwMode="auto">
            <a:xfrm>
              <a:off x="2576" y="1686"/>
              <a:ext cx="35" cy="57"/>
            </a:xfrm>
            <a:custGeom>
              <a:avLst/>
              <a:gdLst>
                <a:gd name="T0" fmla="*/ 7 w 35"/>
                <a:gd name="T1" fmla="*/ 57 h 57"/>
                <a:gd name="T2" fmla="*/ 0 w 35"/>
                <a:gd name="T3" fmla="*/ 57 h 57"/>
                <a:gd name="T4" fmla="*/ 0 w 35"/>
                <a:gd name="T5" fmla="*/ 0 h 57"/>
                <a:gd name="T6" fmla="*/ 7 w 35"/>
                <a:gd name="T7" fmla="*/ 0 h 57"/>
                <a:gd name="T8" fmla="*/ 7 w 35"/>
                <a:gd name="T9" fmla="*/ 21 h 57"/>
                <a:gd name="T10" fmla="*/ 11 w 35"/>
                <a:gd name="T11" fmla="*/ 18 h 57"/>
                <a:gd name="T12" fmla="*/ 14 w 35"/>
                <a:gd name="T13" fmla="*/ 16 h 57"/>
                <a:gd name="T14" fmla="*/ 18 w 35"/>
                <a:gd name="T15" fmla="*/ 16 h 57"/>
                <a:gd name="T16" fmla="*/ 22 w 35"/>
                <a:gd name="T17" fmla="*/ 16 h 57"/>
                <a:gd name="T18" fmla="*/ 25 w 35"/>
                <a:gd name="T19" fmla="*/ 17 h 57"/>
                <a:gd name="T20" fmla="*/ 28 w 35"/>
                <a:gd name="T21" fmla="*/ 18 h 57"/>
                <a:gd name="T22" fmla="*/ 31 w 35"/>
                <a:gd name="T23" fmla="*/ 21 h 57"/>
                <a:gd name="T24" fmla="*/ 32 w 35"/>
                <a:gd name="T25" fmla="*/ 24 h 57"/>
                <a:gd name="T26" fmla="*/ 33 w 35"/>
                <a:gd name="T27" fmla="*/ 28 h 57"/>
                <a:gd name="T28" fmla="*/ 35 w 35"/>
                <a:gd name="T29" fmla="*/ 32 h 57"/>
                <a:gd name="T30" fmla="*/ 35 w 35"/>
                <a:gd name="T31" fmla="*/ 36 h 57"/>
                <a:gd name="T32" fmla="*/ 35 w 35"/>
                <a:gd name="T33" fmla="*/ 42 h 57"/>
                <a:gd name="T34" fmla="*/ 33 w 35"/>
                <a:gd name="T35" fmla="*/ 47 h 57"/>
                <a:gd name="T36" fmla="*/ 31 w 35"/>
                <a:gd name="T37" fmla="*/ 52 h 57"/>
                <a:gd name="T38" fmla="*/ 27 w 35"/>
                <a:gd name="T39" fmla="*/ 54 h 57"/>
                <a:gd name="T40" fmla="*/ 22 w 35"/>
                <a:gd name="T41" fmla="*/ 57 h 57"/>
                <a:gd name="T42" fmla="*/ 18 w 35"/>
                <a:gd name="T43" fmla="*/ 57 h 57"/>
                <a:gd name="T44" fmla="*/ 14 w 35"/>
                <a:gd name="T45" fmla="*/ 57 h 57"/>
                <a:gd name="T46" fmla="*/ 11 w 35"/>
                <a:gd name="T47" fmla="*/ 54 h 57"/>
                <a:gd name="T48" fmla="*/ 7 w 35"/>
                <a:gd name="T49" fmla="*/ 50 h 57"/>
                <a:gd name="T50" fmla="*/ 7 w 35"/>
                <a:gd name="T51" fmla="*/ 57 h 57"/>
                <a:gd name="T52" fmla="*/ 7 w 35"/>
                <a:gd name="T53" fmla="*/ 36 h 57"/>
                <a:gd name="T54" fmla="*/ 8 w 35"/>
                <a:gd name="T55" fmla="*/ 41 h 57"/>
                <a:gd name="T56" fmla="*/ 8 w 35"/>
                <a:gd name="T57" fmla="*/ 43 h 57"/>
                <a:gd name="T58" fmla="*/ 10 w 35"/>
                <a:gd name="T59" fmla="*/ 46 h 57"/>
                <a:gd name="T60" fmla="*/ 11 w 35"/>
                <a:gd name="T61" fmla="*/ 49 h 57"/>
                <a:gd name="T62" fmla="*/ 14 w 35"/>
                <a:gd name="T63" fmla="*/ 50 h 57"/>
                <a:gd name="T64" fmla="*/ 18 w 35"/>
                <a:gd name="T65" fmla="*/ 52 h 57"/>
                <a:gd name="T66" fmla="*/ 21 w 35"/>
                <a:gd name="T67" fmla="*/ 50 h 57"/>
                <a:gd name="T68" fmla="*/ 25 w 35"/>
                <a:gd name="T69" fmla="*/ 47 h 57"/>
                <a:gd name="T70" fmla="*/ 27 w 35"/>
                <a:gd name="T71" fmla="*/ 45 h 57"/>
                <a:gd name="T72" fmla="*/ 28 w 35"/>
                <a:gd name="T73" fmla="*/ 41 h 57"/>
                <a:gd name="T74" fmla="*/ 28 w 35"/>
                <a:gd name="T75" fmla="*/ 36 h 57"/>
                <a:gd name="T76" fmla="*/ 28 w 35"/>
                <a:gd name="T77" fmla="*/ 32 h 57"/>
                <a:gd name="T78" fmla="*/ 27 w 35"/>
                <a:gd name="T79" fmla="*/ 28 h 57"/>
                <a:gd name="T80" fmla="*/ 25 w 35"/>
                <a:gd name="T81" fmla="*/ 25 h 57"/>
                <a:gd name="T82" fmla="*/ 22 w 35"/>
                <a:gd name="T83" fmla="*/ 22 h 57"/>
                <a:gd name="T84" fmla="*/ 18 w 35"/>
                <a:gd name="T85" fmla="*/ 22 h 57"/>
                <a:gd name="T86" fmla="*/ 14 w 35"/>
                <a:gd name="T87" fmla="*/ 22 h 57"/>
                <a:gd name="T88" fmla="*/ 11 w 35"/>
                <a:gd name="T89" fmla="*/ 25 h 57"/>
                <a:gd name="T90" fmla="*/ 8 w 35"/>
                <a:gd name="T91" fmla="*/ 28 h 57"/>
                <a:gd name="T92" fmla="*/ 8 w 35"/>
                <a:gd name="T93" fmla="*/ 32 h 57"/>
                <a:gd name="T94" fmla="*/ 7 w 35"/>
                <a:gd name="T95"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57">
                  <a:moveTo>
                    <a:pt x="7" y="57"/>
                  </a:moveTo>
                  <a:lnTo>
                    <a:pt x="0" y="57"/>
                  </a:lnTo>
                  <a:lnTo>
                    <a:pt x="0" y="0"/>
                  </a:lnTo>
                  <a:lnTo>
                    <a:pt x="7" y="0"/>
                  </a:lnTo>
                  <a:lnTo>
                    <a:pt x="7" y="21"/>
                  </a:lnTo>
                  <a:lnTo>
                    <a:pt x="11" y="18"/>
                  </a:lnTo>
                  <a:lnTo>
                    <a:pt x="14" y="16"/>
                  </a:lnTo>
                  <a:lnTo>
                    <a:pt x="18" y="16"/>
                  </a:lnTo>
                  <a:lnTo>
                    <a:pt x="22" y="16"/>
                  </a:lnTo>
                  <a:lnTo>
                    <a:pt x="25" y="17"/>
                  </a:lnTo>
                  <a:lnTo>
                    <a:pt x="28" y="18"/>
                  </a:lnTo>
                  <a:lnTo>
                    <a:pt x="31" y="21"/>
                  </a:lnTo>
                  <a:lnTo>
                    <a:pt x="32" y="24"/>
                  </a:lnTo>
                  <a:lnTo>
                    <a:pt x="33" y="28"/>
                  </a:lnTo>
                  <a:lnTo>
                    <a:pt x="35" y="32"/>
                  </a:lnTo>
                  <a:lnTo>
                    <a:pt x="35" y="36"/>
                  </a:lnTo>
                  <a:lnTo>
                    <a:pt x="35" y="42"/>
                  </a:lnTo>
                  <a:lnTo>
                    <a:pt x="33" y="47"/>
                  </a:lnTo>
                  <a:lnTo>
                    <a:pt x="31" y="52"/>
                  </a:lnTo>
                  <a:lnTo>
                    <a:pt x="27" y="54"/>
                  </a:lnTo>
                  <a:lnTo>
                    <a:pt x="22" y="57"/>
                  </a:lnTo>
                  <a:lnTo>
                    <a:pt x="18" y="57"/>
                  </a:lnTo>
                  <a:lnTo>
                    <a:pt x="14" y="57"/>
                  </a:lnTo>
                  <a:lnTo>
                    <a:pt x="11" y="54"/>
                  </a:lnTo>
                  <a:lnTo>
                    <a:pt x="7" y="50"/>
                  </a:lnTo>
                  <a:lnTo>
                    <a:pt x="7" y="57"/>
                  </a:lnTo>
                  <a:close/>
                  <a:moveTo>
                    <a:pt x="7" y="36"/>
                  </a:moveTo>
                  <a:lnTo>
                    <a:pt x="8" y="41"/>
                  </a:lnTo>
                  <a:lnTo>
                    <a:pt x="8" y="43"/>
                  </a:lnTo>
                  <a:lnTo>
                    <a:pt x="10" y="46"/>
                  </a:lnTo>
                  <a:lnTo>
                    <a:pt x="11" y="49"/>
                  </a:lnTo>
                  <a:lnTo>
                    <a:pt x="14" y="50"/>
                  </a:lnTo>
                  <a:lnTo>
                    <a:pt x="18" y="52"/>
                  </a:lnTo>
                  <a:lnTo>
                    <a:pt x="21" y="50"/>
                  </a:lnTo>
                  <a:lnTo>
                    <a:pt x="25" y="47"/>
                  </a:lnTo>
                  <a:lnTo>
                    <a:pt x="27" y="45"/>
                  </a:lnTo>
                  <a:lnTo>
                    <a:pt x="28" y="41"/>
                  </a:lnTo>
                  <a:lnTo>
                    <a:pt x="28" y="36"/>
                  </a:lnTo>
                  <a:lnTo>
                    <a:pt x="28" y="32"/>
                  </a:lnTo>
                  <a:lnTo>
                    <a:pt x="27" y="28"/>
                  </a:lnTo>
                  <a:lnTo>
                    <a:pt x="25" y="25"/>
                  </a:lnTo>
                  <a:lnTo>
                    <a:pt x="22" y="22"/>
                  </a:lnTo>
                  <a:lnTo>
                    <a:pt x="18" y="22"/>
                  </a:lnTo>
                  <a:lnTo>
                    <a:pt x="14" y="22"/>
                  </a:lnTo>
                  <a:lnTo>
                    <a:pt x="11" y="25"/>
                  </a:lnTo>
                  <a:lnTo>
                    <a:pt x="8" y="28"/>
                  </a:lnTo>
                  <a:lnTo>
                    <a:pt x="8" y="32"/>
                  </a:lnTo>
                  <a:lnTo>
                    <a:pt x="7" y="36"/>
                  </a:lnTo>
                  <a:close/>
                </a:path>
              </a:pathLst>
            </a:custGeom>
            <a:solidFill>
              <a:srgbClr val="000000"/>
            </a:solidFill>
            <a:ln w="0">
              <a:solidFill>
                <a:srgbClr val="000000"/>
              </a:solidFill>
              <a:prstDash val="solid"/>
              <a:round/>
              <a:headEnd/>
              <a:tailEnd/>
            </a:ln>
          </p:spPr>
          <p:txBody>
            <a:bodyPr/>
            <a:lstStyle/>
            <a:p>
              <a:endParaRPr lang="en-US"/>
            </a:p>
          </p:txBody>
        </p:sp>
        <p:sp>
          <p:nvSpPr>
            <p:cNvPr id="386707" name="Freeform 659"/>
            <p:cNvSpPr>
              <a:spLocks noEditPoints="1"/>
            </p:cNvSpPr>
            <p:nvPr/>
          </p:nvSpPr>
          <p:spPr bwMode="auto">
            <a:xfrm>
              <a:off x="2618" y="1702"/>
              <a:ext cx="36" cy="41"/>
            </a:xfrm>
            <a:custGeom>
              <a:avLst/>
              <a:gdLst>
                <a:gd name="T0" fmla="*/ 23 w 36"/>
                <a:gd name="T1" fmla="*/ 38 h 41"/>
                <a:gd name="T2" fmla="*/ 16 w 36"/>
                <a:gd name="T3" fmla="*/ 41 h 41"/>
                <a:gd name="T4" fmla="*/ 8 w 36"/>
                <a:gd name="T5" fmla="*/ 41 h 41"/>
                <a:gd name="T6" fmla="*/ 3 w 36"/>
                <a:gd name="T7" fmla="*/ 38 h 41"/>
                <a:gd name="T8" fmla="*/ 0 w 36"/>
                <a:gd name="T9" fmla="*/ 30 h 41"/>
                <a:gd name="T10" fmla="*/ 1 w 36"/>
                <a:gd name="T11" fmla="*/ 25 h 41"/>
                <a:gd name="T12" fmla="*/ 4 w 36"/>
                <a:gd name="T13" fmla="*/ 20 h 41"/>
                <a:gd name="T14" fmla="*/ 8 w 36"/>
                <a:gd name="T15" fmla="*/ 18 h 41"/>
                <a:gd name="T16" fmla="*/ 14 w 36"/>
                <a:gd name="T17" fmla="*/ 18 h 41"/>
                <a:gd name="T18" fmla="*/ 26 w 36"/>
                <a:gd name="T19" fmla="*/ 15 h 41"/>
                <a:gd name="T20" fmla="*/ 26 w 36"/>
                <a:gd name="T21" fmla="*/ 13 h 41"/>
                <a:gd name="T22" fmla="*/ 23 w 36"/>
                <a:gd name="T23" fmla="*/ 8 h 41"/>
                <a:gd name="T24" fmla="*/ 16 w 36"/>
                <a:gd name="T25" fmla="*/ 6 h 41"/>
                <a:gd name="T26" fmla="*/ 11 w 36"/>
                <a:gd name="T27" fmla="*/ 8 h 41"/>
                <a:gd name="T28" fmla="*/ 8 w 36"/>
                <a:gd name="T29" fmla="*/ 12 h 41"/>
                <a:gd name="T30" fmla="*/ 1 w 36"/>
                <a:gd name="T31" fmla="*/ 8 h 41"/>
                <a:gd name="T32" fmla="*/ 5 w 36"/>
                <a:gd name="T33" fmla="*/ 2 h 41"/>
                <a:gd name="T34" fmla="*/ 14 w 36"/>
                <a:gd name="T35" fmla="*/ 0 h 41"/>
                <a:gd name="T36" fmla="*/ 23 w 36"/>
                <a:gd name="T37" fmla="*/ 0 h 41"/>
                <a:gd name="T38" fmla="*/ 29 w 36"/>
                <a:gd name="T39" fmla="*/ 2 h 41"/>
                <a:gd name="T40" fmla="*/ 33 w 36"/>
                <a:gd name="T41" fmla="*/ 6 h 41"/>
                <a:gd name="T42" fmla="*/ 33 w 36"/>
                <a:gd name="T43" fmla="*/ 11 h 41"/>
                <a:gd name="T44" fmla="*/ 33 w 36"/>
                <a:gd name="T45" fmla="*/ 23 h 41"/>
                <a:gd name="T46" fmla="*/ 34 w 36"/>
                <a:gd name="T47" fmla="*/ 33 h 41"/>
                <a:gd name="T48" fmla="*/ 34 w 36"/>
                <a:gd name="T49" fmla="*/ 38 h 41"/>
                <a:gd name="T50" fmla="*/ 29 w 36"/>
                <a:gd name="T51" fmla="*/ 41 h 41"/>
                <a:gd name="T52" fmla="*/ 26 w 36"/>
                <a:gd name="T53" fmla="*/ 36 h 41"/>
                <a:gd name="T54" fmla="*/ 22 w 36"/>
                <a:gd name="T55" fmla="*/ 23 h 41"/>
                <a:gd name="T56" fmla="*/ 12 w 36"/>
                <a:gd name="T57" fmla="*/ 25 h 41"/>
                <a:gd name="T58" fmla="*/ 10 w 36"/>
                <a:gd name="T59" fmla="*/ 26 h 41"/>
                <a:gd name="T60" fmla="*/ 7 w 36"/>
                <a:gd name="T61" fmla="*/ 29 h 41"/>
                <a:gd name="T62" fmla="*/ 8 w 36"/>
                <a:gd name="T63" fmla="*/ 31 h 41"/>
                <a:gd name="T64" fmla="*/ 11 w 36"/>
                <a:gd name="T65" fmla="*/ 34 h 41"/>
                <a:gd name="T66" fmla="*/ 18 w 36"/>
                <a:gd name="T67" fmla="*/ 34 h 41"/>
                <a:gd name="T68" fmla="*/ 23 w 36"/>
                <a:gd name="T69" fmla="*/ 31 h 41"/>
                <a:gd name="T70" fmla="*/ 25 w 36"/>
                <a:gd name="T71" fmla="*/ 27 h 41"/>
                <a:gd name="T72" fmla="*/ 26 w 36"/>
                <a:gd name="T73"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41">
                  <a:moveTo>
                    <a:pt x="26" y="36"/>
                  </a:moveTo>
                  <a:lnTo>
                    <a:pt x="23" y="38"/>
                  </a:lnTo>
                  <a:lnTo>
                    <a:pt x="19" y="40"/>
                  </a:lnTo>
                  <a:lnTo>
                    <a:pt x="16" y="41"/>
                  </a:lnTo>
                  <a:lnTo>
                    <a:pt x="12" y="41"/>
                  </a:lnTo>
                  <a:lnTo>
                    <a:pt x="8" y="41"/>
                  </a:lnTo>
                  <a:lnTo>
                    <a:pt x="5" y="40"/>
                  </a:lnTo>
                  <a:lnTo>
                    <a:pt x="3" y="38"/>
                  </a:lnTo>
                  <a:lnTo>
                    <a:pt x="1" y="34"/>
                  </a:lnTo>
                  <a:lnTo>
                    <a:pt x="0" y="30"/>
                  </a:lnTo>
                  <a:lnTo>
                    <a:pt x="0" y="27"/>
                  </a:lnTo>
                  <a:lnTo>
                    <a:pt x="1" y="25"/>
                  </a:lnTo>
                  <a:lnTo>
                    <a:pt x="3" y="22"/>
                  </a:lnTo>
                  <a:lnTo>
                    <a:pt x="4" y="20"/>
                  </a:lnTo>
                  <a:lnTo>
                    <a:pt x="7" y="19"/>
                  </a:lnTo>
                  <a:lnTo>
                    <a:pt x="8" y="18"/>
                  </a:lnTo>
                  <a:lnTo>
                    <a:pt x="11" y="18"/>
                  </a:lnTo>
                  <a:lnTo>
                    <a:pt x="14" y="18"/>
                  </a:lnTo>
                  <a:lnTo>
                    <a:pt x="21" y="16"/>
                  </a:lnTo>
                  <a:lnTo>
                    <a:pt x="26" y="15"/>
                  </a:lnTo>
                  <a:lnTo>
                    <a:pt x="26" y="13"/>
                  </a:lnTo>
                  <a:lnTo>
                    <a:pt x="26" y="13"/>
                  </a:lnTo>
                  <a:lnTo>
                    <a:pt x="25" y="11"/>
                  </a:lnTo>
                  <a:lnTo>
                    <a:pt x="23" y="8"/>
                  </a:lnTo>
                  <a:lnTo>
                    <a:pt x="21" y="6"/>
                  </a:lnTo>
                  <a:lnTo>
                    <a:pt x="16" y="6"/>
                  </a:lnTo>
                  <a:lnTo>
                    <a:pt x="14" y="6"/>
                  </a:lnTo>
                  <a:lnTo>
                    <a:pt x="11" y="8"/>
                  </a:lnTo>
                  <a:lnTo>
                    <a:pt x="10" y="9"/>
                  </a:lnTo>
                  <a:lnTo>
                    <a:pt x="8" y="12"/>
                  </a:lnTo>
                  <a:lnTo>
                    <a:pt x="1" y="12"/>
                  </a:lnTo>
                  <a:lnTo>
                    <a:pt x="1" y="8"/>
                  </a:lnTo>
                  <a:lnTo>
                    <a:pt x="4" y="5"/>
                  </a:lnTo>
                  <a:lnTo>
                    <a:pt x="5" y="2"/>
                  </a:lnTo>
                  <a:lnTo>
                    <a:pt x="10" y="1"/>
                  </a:lnTo>
                  <a:lnTo>
                    <a:pt x="14" y="0"/>
                  </a:lnTo>
                  <a:lnTo>
                    <a:pt x="18" y="0"/>
                  </a:lnTo>
                  <a:lnTo>
                    <a:pt x="23" y="0"/>
                  </a:lnTo>
                  <a:lnTo>
                    <a:pt x="26" y="1"/>
                  </a:lnTo>
                  <a:lnTo>
                    <a:pt x="29" y="2"/>
                  </a:lnTo>
                  <a:lnTo>
                    <a:pt x="32" y="4"/>
                  </a:lnTo>
                  <a:lnTo>
                    <a:pt x="33" y="6"/>
                  </a:lnTo>
                  <a:lnTo>
                    <a:pt x="33" y="8"/>
                  </a:lnTo>
                  <a:lnTo>
                    <a:pt x="33" y="11"/>
                  </a:lnTo>
                  <a:lnTo>
                    <a:pt x="33" y="15"/>
                  </a:lnTo>
                  <a:lnTo>
                    <a:pt x="33" y="23"/>
                  </a:lnTo>
                  <a:lnTo>
                    <a:pt x="33" y="29"/>
                  </a:lnTo>
                  <a:lnTo>
                    <a:pt x="34" y="33"/>
                  </a:lnTo>
                  <a:lnTo>
                    <a:pt x="34" y="36"/>
                  </a:lnTo>
                  <a:lnTo>
                    <a:pt x="34" y="38"/>
                  </a:lnTo>
                  <a:lnTo>
                    <a:pt x="36" y="41"/>
                  </a:lnTo>
                  <a:lnTo>
                    <a:pt x="29" y="41"/>
                  </a:lnTo>
                  <a:lnTo>
                    <a:pt x="28" y="38"/>
                  </a:lnTo>
                  <a:lnTo>
                    <a:pt x="26" y="36"/>
                  </a:lnTo>
                  <a:close/>
                  <a:moveTo>
                    <a:pt x="26" y="22"/>
                  </a:moveTo>
                  <a:lnTo>
                    <a:pt x="22" y="23"/>
                  </a:lnTo>
                  <a:lnTo>
                    <a:pt x="15" y="23"/>
                  </a:lnTo>
                  <a:lnTo>
                    <a:pt x="12" y="25"/>
                  </a:lnTo>
                  <a:lnTo>
                    <a:pt x="11" y="25"/>
                  </a:lnTo>
                  <a:lnTo>
                    <a:pt x="10" y="26"/>
                  </a:lnTo>
                  <a:lnTo>
                    <a:pt x="8" y="27"/>
                  </a:lnTo>
                  <a:lnTo>
                    <a:pt x="7" y="29"/>
                  </a:lnTo>
                  <a:lnTo>
                    <a:pt x="7" y="30"/>
                  </a:lnTo>
                  <a:lnTo>
                    <a:pt x="8" y="31"/>
                  </a:lnTo>
                  <a:lnTo>
                    <a:pt x="10" y="33"/>
                  </a:lnTo>
                  <a:lnTo>
                    <a:pt x="11" y="34"/>
                  </a:lnTo>
                  <a:lnTo>
                    <a:pt x="14" y="36"/>
                  </a:lnTo>
                  <a:lnTo>
                    <a:pt x="18" y="34"/>
                  </a:lnTo>
                  <a:lnTo>
                    <a:pt x="21" y="33"/>
                  </a:lnTo>
                  <a:lnTo>
                    <a:pt x="23" y="31"/>
                  </a:lnTo>
                  <a:lnTo>
                    <a:pt x="25" y="29"/>
                  </a:lnTo>
                  <a:lnTo>
                    <a:pt x="25" y="27"/>
                  </a:lnTo>
                  <a:lnTo>
                    <a:pt x="26" y="23"/>
                  </a:lnTo>
                  <a:lnTo>
                    <a:pt x="26" y="22"/>
                  </a:lnTo>
                  <a:close/>
                </a:path>
              </a:pathLst>
            </a:custGeom>
            <a:solidFill>
              <a:srgbClr val="000000"/>
            </a:solidFill>
            <a:ln w="0">
              <a:solidFill>
                <a:srgbClr val="000000"/>
              </a:solidFill>
              <a:prstDash val="solid"/>
              <a:round/>
              <a:headEnd/>
              <a:tailEnd/>
            </a:ln>
          </p:spPr>
          <p:txBody>
            <a:bodyPr/>
            <a:lstStyle/>
            <a:p>
              <a:endParaRPr lang="en-US"/>
            </a:p>
          </p:txBody>
        </p:sp>
        <p:sp>
          <p:nvSpPr>
            <p:cNvPr id="386708" name="Freeform 660"/>
            <p:cNvSpPr>
              <a:spLocks/>
            </p:cNvSpPr>
            <p:nvPr/>
          </p:nvSpPr>
          <p:spPr bwMode="auto">
            <a:xfrm>
              <a:off x="2659" y="1702"/>
              <a:ext cx="34" cy="41"/>
            </a:xfrm>
            <a:custGeom>
              <a:avLst/>
              <a:gdLst>
                <a:gd name="T0" fmla="*/ 9 w 34"/>
                <a:gd name="T1" fmla="*/ 27 h 41"/>
                <a:gd name="T2" fmla="*/ 12 w 34"/>
                <a:gd name="T3" fmla="*/ 33 h 41"/>
                <a:gd name="T4" fmla="*/ 18 w 34"/>
                <a:gd name="T5" fmla="*/ 36 h 41"/>
                <a:gd name="T6" fmla="*/ 24 w 34"/>
                <a:gd name="T7" fmla="*/ 33 h 41"/>
                <a:gd name="T8" fmla="*/ 27 w 34"/>
                <a:gd name="T9" fmla="*/ 29 h 41"/>
                <a:gd name="T10" fmla="*/ 24 w 34"/>
                <a:gd name="T11" fmla="*/ 26 h 41"/>
                <a:gd name="T12" fmla="*/ 17 w 34"/>
                <a:gd name="T13" fmla="*/ 25 h 41"/>
                <a:gd name="T14" fmla="*/ 7 w 34"/>
                <a:gd name="T15" fmla="*/ 20 h 41"/>
                <a:gd name="T16" fmla="*/ 3 w 34"/>
                <a:gd name="T17" fmla="*/ 16 h 41"/>
                <a:gd name="T18" fmla="*/ 2 w 34"/>
                <a:gd name="T19" fmla="*/ 11 h 41"/>
                <a:gd name="T20" fmla="*/ 3 w 34"/>
                <a:gd name="T21" fmla="*/ 6 h 41"/>
                <a:gd name="T22" fmla="*/ 6 w 34"/>
                <a:gd name="T23" fmla="*/ 2 h 41"/>
                <a:gd name="T24" fmla="*/ 10 w 34"/>
                <a:gd name="T25" fmla="*/ 1 h 41"/>
                <a:gd name="T26" fmla="*/ 16 w 34"/>
                <a:gd name="T27" fmla="*/ 0 h 41"/>
                <a:gd name="T28" fmla="*/ 24 w 34"/>
                <a:gd name="T29" fmla="*/ 1 h 41"/>
                <a:gd name="T30" fmla="*/ 30 w 34"/>
                <a:gd name="T31" fmla="*/ 5 h 41"/>
                <a:gd name="T32" fmla="*/ 31 w 34"/>
                <a:gd name="T33" fmla="*/ 11 h 41"/>
                <a:gd name="T34" fmla="*/ 24 w 34"/>
                <a:gd name="T35" fmla="*/ 9 h 41"/>
                <a:gd name="T36" fmla="*/ 20 w 34"/>
                <a:gd name="T37" fmla="*/ 6 h 41"/>
                <a:gd name="T38" fmla="*/ 13 w 34"/>
                <a:gd name="T39" fmla="*/ 6 h 41"/>
                <a:gd name="T40" fmla="*/ 9 w 34"/>
                <a:gd name="T41" fmla="*/ 9 h 41"/>
                <a:gd name="T42" fmla="*/ 9 w 34"/>
                <a:gd name="T43" fmla="*/ 12 h 41"/>
                <a:gd name="T44" fmla="*/ 10 w 34"/>
                <a:gd name="T45" fmla="*/ 13 h 41"/>
                <a:gd name="T46" fmla="*/ 14 w 34"/>
                <a:gd name="T47" fmla="*/ 15 h 41"/>
                <a:gd name="T48" fmla="*/ 23 w 34"/>
                <a:gd name="T49" fmla="*/ 18 h 41"/>
                <a:gd name="T50" fmla="*/ 30 w 34"/>
                <a:gd name="T51" fmla="*/ 20 h 41"/>
                <a:gd name="T52" fmla="*/ 34 w 34"/>
                <a:gd name="T53" fmla="*/ 26 h 41"/>
                <a:gd name="T54" fmla="*/ 34 w 34"/>
                <a:gd name="T55" fmla="*/ 31 h 41"/>
                <a:gd name="T56" fmla="*/ 30 w 34"/>
                <a:gd name="T57" fmla="*/ 38 h 41"/>
                <a:gd name="T58" fmla="*/ 23 w 34"/>
                <a:gd name="T59" fmla="*/ 41 h 41"/>
                <a:gd name="T60" fmla="*/ 13 w 34"/>
                <a:gd name="T61" fmla="*/ 41 h 41"/>
                <a:gd name="T62" fmla="*/ 6 w 34"/>
                <a:gd name="T63" fmla="*/ 38 h 41"/>
                <a:gd name="T64" fmla="*/ 2 w 34"/>
                <a:gd name="T65"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41">
                  <a:moveTo>
                    <a:pt x="0" y="29"/>
                  </a:moveTo>
                  <a:lnTo>
                    <a:pt x="9" y="27"/>
                  </a:lnTo>
                  <a:lnTo>
                    <a:pt x="9" y="31"/>
                  </a:lnTo>
                  <a:lnTo>
                    <a:pt x="12" y="33"/>
                  </a:lnTo>
                  <a:lnTo>
                    <a:pt x="14" y="34"/>
                  </a:lnTo>
                  <a:lnTo>
                    <a:pt x="18" y="36"/>
                  </a:lnTo>
                  <a:lnTo>
                    <a:pt x="21" y="34"/>
                  </a:lnTo>
                  <a:lnTo>
                    <a:pt x="24" y="33"/>
                  </a:lnTo>
                  <a:lnTo>
                    <a:pt x="27" y="31"/>
                  </a:lnTo>
                  <a:lnTo>
                    <a:pt x="27" y="29"/>
                  </a:lnTo>
                  <a:lnTo>
                    <a:pt x="25" y="27"/>
                  </a:lnTo>
                  <a:lnTo>
                    <a:pt x="24" y="26"/>
                  </a:lnTo>
                  <a:lnTo>
                    <a:pt x="21" y="25"/>
                  </a:lnTo>
                  <a:lnTo>
                    <a:pt x="17" y="25"/>
                  </a:lnTo>
                  <a:lnTo>
                    <a:pt x="12" y="22"/>
                  </a:lnTo>
                  <a:lnTo>
                    <a:pt x="7" y="20"/>
                  </a:lnTo>
                  <a:lnTo>
                    <a:pt x="5" y="19"/>
                  </a:lnTo>
                  <a:lnTo>
                    <a:pt x="3" y="16"/>
                  </a:lnTo>
                  <a:lnTo>
                    <a:pt x="2" y="13"/>
                  </a:lnTo>
                  <a:lnTo>
                    <a:pt x="2" y="11"/>
                  </a:lnTo>
                  <a:lnTo>
                    <a:pt x="2" y="9"/>
                  </a:lnTo>
                  <a:lnTo>
                    <a:pt x="3" y="6"/>
                  </a:lnTo>
                  <a:lnTo>
                    <a:pt x="5" y="4"/>
                  </a:lnTo>
                  <a:lnTo>
                    <a:pt x="6" y="2"/>
                  </a:lnTo>
                  <a:lnTo>
                    <a:pt x="7" y="1"/>
                  </a:lnTo>
                  <a:lnTo>
                    <a:pt x="10" y="1"/>
                  </a:lnTo>
                  <a:lnTo>
                    <a:pt x="13" y="0"/>
                  </a:lnTo>
                  <a:lnTo>
                    <a:pt x="16" y="0"/>
                  </a:lnTo>
                  <a:lnTo>
                    <a:pt x="20" y="0"/>
                  </a:lnTo>
                  <a:lnTo>
                    <a:pt x="24" y="1"/>
                  </a:lnTo>
                  <a:lnTo>
                    <a:pt x="27" y="2"/>
                  </a:lnTo>
                  <a:lnTo>
                    <a:pt x="30" y="5"/>
                  </a:lnTo>
                  <a:lnTo>
                    <a:pt x="31" y="8"/>
                  </a:lnTo>
                  <a:lnTo>
                    <a:pt x="31" y="11"/>
                  </a:lnTo>
                  <a:lnTo>
                    <a:pt x="24" y="12"/>
                  </a:lnTo>
                  <a:lnTo>
                    <a:pt x="24" y="9"/>
                  </a:lnTo>
                  <a:lnTo>
                    <a:pt x="21" y="8"/>
                  </a:lnTo>
                  <a:lnTo>
                    <a:pt x="20" y="6"/>
                  </a:lnTo>
                  <a:lnTo>
                    <a:pt x="17" y="6"/>
                  </a:lnTo>
                  <a:lnTo>
                    <a:pt x="13" y="6"/>
                  </a:lnTo>
                  <a:lnTo>
                    <a:pt x="10" y="8"/>
                  </a:lnTo>
                  <a:lnTo>
                    <a:pt x="9" y="9"/>
                  </a:lnTo>
                  <a:lnTo>
                    <a:pt x="9" y="11"/>
                  </a:lnTo>
                  <a:lnTo>
                    <a:pt x="9" y="12"/>
                  </a:lnTo>
                  <a:lnTo>
                    <a:pt x="10" y="12"/>
                  </a:lnTo>
                  <a:lnTo>
                    <a:pt x="10" y="13"/>
                  </a:lnTo>
                  <a:lnTo>
                    <a:pt x="12" y="15"/>
                  </a:lnTo>
                  <a:lnTo>
                    <a:pt x="14" y="15"/>
                  </a:lnTo>
                  <a:lnTo>
                    <a:pt x="17" y="16"/>
                  </a:lnTo>
                  <a:lnTo>
                    <a:pt x="23" y="18"/>
                  </a:lnTo>
                  <a:lnTo>
                    <a:pt x="27" y="19"/>
                  </a:lnTo>
                  <a:lnTo>
                    <a:pt x="30" y="20"/>
                  </a:lnTo>
                  <a:lnTo>
                    <a:pt x="32" y="23"/>
                  </a:lnTo>
                  <a:lnTo>
                    <a:pt x="34" y="26"/>
                  </a:lnTo>
                  <a:lnTo>
                    <a:pt x="34" y="29"/>
                  </a:lnTo>
                  <a:lnTo>
                    <a:pt x="34" y="31"/>
                  </a:lnTo>
                  <a:lnTo>
                    <a:pt x="32" y="36"/>
                  </a:lnTo>
                  <a:lnTo>
                    <a:pt x="30" y="38"/>
                  </a:lnTo>
                  <a:lnTo>
                    <a:pt x="27" y="40"/>
                  </a:lnTo>
                  <a:lnTo>
                    <a:pt x="23" y="41"/>
                  </a:lnTo>
                  <a:lnTo>
                    <a:pt x="18" y="41"/>
                  </a:lnTo>
                  <a:lnTo>
                    <a:pt x="13" y="41"/>
                  </a:lnTo>
                  <a:lnTo>
                    <a:pt x="9" y="40"/>
                  </a:lnTo>
                  <a:lnTo>
                    <a:pt x="6" y="38"/>
                  </a:lnTo>
                  <a:lnTo>
                    <a:pt x="3" y="36"/>
                  </a:lnTo>
                  <a:lnTo>
                    <a:pt x="2" y="33"/>
                  </a:lnTo>
                  <a:lnTo>
                    <a:pt x="0" y="29"/>
                  </a:lnTo>
                  <a:close/>
                </a:path>
              </a:pathLst>
            </a:custGeom>
            <a:solidFill>
              <a:srgbClr val="000000"/>
            </a:solidFill>
            <a:ln w="0">
              <a:solidFill>
                <a:srgbClr val="000000"/>
              </a:solidFill>
              <a:prstDash val="solid"/>
              <a:round/>
              <a:headEnd/>
              <a:tailEnd/>
            </a:ln>
          </p:spPr>
          <p:txBody>
            <a:bodyPr/>
            <a:lstStyle/>
            <a:p>
              <a:endParaRPr lang="en-US"/>
            </a:p>
          </p:txBody>
        </p:sp>
        <p:sp>
          <p:nvSpPr>
            <p:cNvPr id="386709" name="Freeform 661"/>
            <p:cNvSpPr>
              <a:spLocks noEditPoints="1"/>
            </p:cNvSpPr>
            <p:nvPr/>
          </p:nvSpPr>
          <p:spPr bwMode="auto">
            <a:xfrm>
              <a:off x="2702" y="1686"/>
              <a:ext cx="7" cy="57"/>
            </a:xfrm>
            <a:custGeom>
              <a:avLst/>
              <a:gdLst>
                <a:gd name="T0" fmla="*/ 0 w 7"/>
                <a:gd name="T1" fmla="*/ 9 h 57"/>
                <a:gd name="T2" fmla="*/ 0 w 7"/>
                <a:gd name="T3" fmla="*/ 0 h 57"/>
                <a:gd name="T4" fmla="*/ 7 w 7"/>
                <a:gd name="T5" fmla="*/ 0 h 57"/>
                <a:gd name="T6" fmla="*/ 7 w 7"/>
                <a:gd name="T7" fmla="*/ 9 h 57"/>
                <a:gd name="T8" fmla="*/ 0 w 7"/>
                <a:gd name="T9" fmla="*/ 9 h 57"/>
                <a:gd name="T10" fmla="*/ 0 w 7"/>
                <a:gd name="T11" fmla="*/ 57 h 57"/>
                <a:gd name="T12" fmla="*/ 0 w 7"/>
                <a:gd name="T13" fmla="*/ 16 h 57"/>
                <a:gd name="T14" fmla="*/ 7 w 7"/>
                <a:gd name="T15" fmla="*/ 16 h 57"/>
                <a:gd name="T16" fmla="*/ 7 w 7"/>
                <a:gd name="T17" fmla="*/ 57 h 57"/>
                <a:gd name="T18" fmla="*/ 0 w 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7">
                  <a:moveTo>
                    <a:pt x="0" y="9"/>
                  </a:moveTo>
                  <a:lnTo>
                    <a:pt x="0" y="0"/>
                  </a:lnTo>
                  <a:lnTo>
                    <a:pt x="7" y="0"/>
                  </a:lnTo>
                  <a:lnTo>
                    <a:pt x="7" y="9"/>
                  </a:lnTo>
                  <a:lnTo>
                    <a:pt x="0" y="9"/>
                  </a:lnTo>
                  <a:close/>
                  <a:moveTo>
                    <a:pt x="0" y="57"/>
                  </a:moveTo>
                  <a:lnTo>
                    <a:pt x="0" y="16"/>
                  </a:lnTo>
                  <a:lnTo>
                    <a:pt x="7" y="16"/>
                  </a:lnTo>
                  <a:lnTo>
                    <a:pt x="7" y="57"/>
                  </a:lnTo>
                  <a:lnTo>
                    <a:pt x="0" y="57"/>
                  </a:lnTo>
                  <a:close/>
                </a:path>
              </a:pathLst>
            </a:custGeom>
            <a:solidFill>
              <a:srgbClr val="000000"/>
            </a:solidFill>
            <a:ln w="0">
              <a:solidFill>
                <a:srgbClr val="000000"/>
              </a:solidFill>
              <a:prstDash val="solid"/>
              <a:round/>
              <a:headEnd/>
              <a:tailEnd/>
            </a:ln>
          </p:spPr>
          <p:txBody>
            <a:bodyPr/>
            <a:lstStyle/>
            <a:p>
              <a:endParaRPr lang="en-US"/>
            </a:p>
          </p:txBody>
        </p:sp>
        <p:sp>
          <p:nvSpPr>
            <p:cNvPr id="386710" name="Freeform 662"/>
            <p:cNvSpPr>
              <a:spLocks/>
            </p:cNvSpPr>
            <p:nvPr/>
          </p:nvSpPr>
          <p:spPr bwMode="auto">
            <a:xfrm>
              <a:off x="2716" y="1702"/>
              <a:ext cx="32" cy="41"/>
            </a:xfrm>
            <a:custGeom>
              <a:avLst/>
              <a:gdLst>
                <a:gd name="T0" fmla="*/ 7 w 32"/>
                <a:gd name="T1" fmla="*/ 27 h 41"/>
                <a:gd name="T2" fmla="*/ 10 w 32"/>
                <a:gd name="T3" fmla="*/ 33 h 41"/>
                <a:gd name="T4" fmla="*/ 17 w 32"/>
                <a:gd name="T5" fmla="*/ 36 h 41"/>
                <a:gd name="T6" fmla="*/ 24 w 32"/>
                <a:gd name="T7" fmla="*/ 33 h 41"/>
                <a:gd name="T8" fmla="*/ 25 w 32"/>
                <a:gd name="T9" fmla="*/ 29 h 41"/>
                <a:gd name="T10" fmla="*/ 23 w 32"/>
                <a:gd name="T11" fmla="*/ 26 h 41"/>
                <a:gd name="T12" fmla="*/ 16 w 32"/>
                <a:gd name="T13" fmla="*/ 25 h 41"/>
                <a:gd name="T14" fmla="*/ 7 w 32"/>
                <a:gd name="T15" fmla="*/ 20 h 41"/>
                <a:gd name="T16" fmla="*/ 2 w 32"/>
                <a:gd name="T17" fmla="*/ 16 h 41"/>
                <a:gd name="T18" fmla="*/ 0 w 32"/>
                <a:gd name="T19" fmla="*/ 11 h 41"/>
                <a:gd name="T20" fmla="*/ 2 w 32"/>
                <a:gd name="T21" fmla="*/ 6 h 41"/>
                <a:gd name="T22" fmla="*/ 4 w 32"/>
                <a:gd name="T23" fmla="*/ 2 h 41"/>
                <a:gd name="T24" fmla="*/ 9 w 32"/>
                <a:gd name="T25" fmla="*/ 1 h 41"/>
                <a:gd name="T26" fmla="*/ 14 w 32"/>
                <a:gd name="T27" fmla="*/ 0 h 41"/>
                <a:gd name="T28" fmla="*/ 23 w 32"/>
                <a:gd name="T29" fmla="*/ 1 h 41"/>
                <a:gd name="T30" fmla="*/ 28 w 32"/>
                <a:gd name="T31" fmla="*/ 5 h 41"/>
                <a:gd name="T32" fmla="*/ 31 w 32"/>
                <a:gd name="T33" fmla="*/ 11 h 41"/>
                <a:gd name="T34" fmla="*/ 23 w 32"/>
                <a:gd name="T35" fmla="*/ 9 h 41"/>
                <a:gd name="T36" fmla="*/ 18 w 32"/>
                <a:gd name="T37" fmla="*/ 6 h 41"/>
                <a:gd name="T38" fmla="*/ 11 w 32"/>
                <a:gd name="T39" fmla="*/ 6 h 41"/>
                <a:gd name="T40" fmla="*/ 9 w 32"/>
                <a:gd name="T41" fmla="*/ 9 h 41"/>
                <a:gd name="T42" fmla="*/ 7 w 32"/>
                <a:gd name="T43" fmla="*/ 12 h 41"/>
                <a:gd name="T44" fmla="*/ 10 w 32"/>
                <a:gd name="T45" fmla="*/ 13 h 41"/>
                <a:gd name="T46" fmla="*/ 13 w 32"/>
                <a:gd name="T47" fmla="*/ 15 h 41"/>
                <a:gd name="T48" fmla="*/ 21 w 32"/>
                <a:gd name="T49" fmla="*/ 18 h 41"/>
                <a:gd name="T50" fmla="*/ 28 w 32"/>
                <a:gd name="T51" fmla="*/ 20 h 41"/>
                <a:gd name="T52" fmla="*/ 32 w 32"/>
                <a:gd name="T53" fmla="*/ 26 h 41"/>
                <a:gd name="T54" fmla="*/ 32 w 32"/>
                <a:gd name="T55" fmla="*/ 31 h 41"/>
                <a:gd name="T56" fmla="*/ 28 w 32"/>
                <a:gd name="T57" fmla="*/ 38 h 41"/>
                <a:gd name="T58" fmla="*/ 21 w 32"/>
                <a:gd name="T59" fmla="*/ 41 h 41"/>
                <a:gd name="T60" fmla="*/ 11 w 32"/>
                <a:gd name="T61" fmla="*/ 41 h 41"/>
                <a:gd name="T62" fmla="*/ 4 w 32"/>
                <a:gd name="T63" fmla="*/ 38 h 41"/>
                <a:gd name="T64" fmla="*/ 0 w 32"/>
                <a:gd name="T65"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41">
                  <a:moveTo>
                    <a:pt x="0" y="29"/>
                  </a:moveTo>
                  <a:lnTo>
                    <a:pt x="7" y="27"/>
                  </a:lnTo>
                  <a:lnTo>
                    <a:pt x="7" y="31"/>
                  </a:lnTo>
                  <a:lnTo>
                    <a:pt x="10" y="33"/>
                  </a:lnTo>
                  <a:lnTo>
                    <a:pt x="13" y="34"/>
                  </a:lnTo>
                  <a:lnTo>
                    <a:pt x="17" y="36"/>
                  </a:lnTo>
                  <a:lnTo>
                    <a:pt x="21" y="34"/>
                  </a:lnTo>
                  <a:lnTo>
                    <a:pt x="24" y="33"/>
                  </a:lnTo>
                  <a:lnTo>
                    <a:pt x="25" y="31"/>
                  </a:lnTo>
                  <a:lnTo>
                    <a:pt x="25" y="29"/>
                  </a:lnTo>
                  <a:lnTo>
                    <a:pt x="25" y="27"/>
                  </a:lnTo>
                  <a:lnTo>
                    <a:pt x="23" y="26"/>
                  </a:lnTo>
                  <a:lnTo>
                    <a:pt x="20" y="25"/>
                  </a:lnTo>
                  <a:lnTo>
                    <a:pt x="16" y="25"/>
                  </a:lnTo>
                  <a:lnTo>
                    <a:pt x="10" y="22"/>
                  </a:lnTo>
                  <a:lnTo>
                    <a:pt x="7" y="20"/>
                  </a:lnTo>
                  <a:lnTo>
                    <a:pt x="4" y="19"/>
                  </a:lnTo>
                  <a:lnTo>
                    <a:pt x="2" y="16"/>
                  </a:lnTo>
                  <a:lnTo>
                    <a:pt x="0" y="13"/>
                  </a:lnTo>
                  <a:lnTo>
                    <a:pt x="0" y="11"/>
                  </a:lnTo>
                  <a:lnTo>
                    <a:pt x="0" y="9"/>
                  </a:lnTo>
                  <a:lnTo>
                    <a:pt x="2" y="6"/>
                  </a:lnTo>
                  <a:lnTo>
                    <a:pt x="3" y="4"/>
                  </a:lnTo>
                  <a:lnTo>
                    <a:pt x="4" y="2"/>
                  </a:lnTo>
                  <a:lnTo>
                    <a:pt x="7" y="1"/>
                  </a:lnTo>
                  <a:lnTo>
                    <a:pt x="9" y="1"/>
                  </a:lnTo>
                  <a:lnTo>
                    <a:pt x="11" y="0"/>
                  </a:lnTo>
                  <a:lnTo>
                    <a:pt x="14" y="0"/>
                  </a:lnTo>
                  <a:lnTo>
                    <a:pt x="20" y="0"/>
                  </a:lnTo>
                  <a:lnTo>
                    <a:pt x="23" y="1"/>
                  </a:lnTo>
                  <a:lnTo>
                    <a:pt x="25" y="2"/>
                  </a:lnTo>
                  <a:lnTo>
                    <a:pt x="28" y="5"/>
                  </a:lnTo>
                  <a:lnTo>
                    <a:pt x="29" y="8"/>
                  </a:lnTo>
                  <a:lnTo>
                    <a:pt x="31" y="11"/>
                  </a:lnTo>
                  <a:lnTo>
                    <a:pt x="23" y="12"/>
                  </a:lnTo>
                  <a:lnTo>
                    <a:pt x="23" y="9"/>
                  </a:lnTo>
                  <a:lnTo>
                    <a:pt x="21" y="8"/>
                  </a:lnTo>
                  <a:lnTo>
                    <a:pt x="18" y="6"/>
                  </a:lnTo>
                  <a:lnTo>
                    <a:pt x="16" y="6"/>
                  </a:lnTo>
                  <a:lnTo>
                    <a:pt x="11" y="6"/>
                  </a:lnTo>
                  <a:lnTo>
                    <a:pt x="10" y="8"/>
                  </a:lnTo>
                  <a:lnTo>
                    <a:pt x="9" y="9"/>
                  </a:lnTo>
                  <a:lnTo>
                    <a:pt x="7" y="11"/>
                  </a:lnTo>
                  <a:lnTo>
                    <a:pt x="7" y="12"/>
                  </a:lnTo>
                  <a:lnTo>
                    <a:pt x="9" y="12"/>
                  </a:lnTo>
                  <a:lnTo>
                    <a:pt x="10" y="13"/>
                  </a:lnTo>
                  <a:lnTo>
                    <a:pt x="11" y="15"/>
                  </a:lnTo>
                  <a:lnTo>
                    <a:pt x="13" y="15"/>
                  </a:lnTo>
                  <a:lnTo>
                    <a:pt x="16" y="16"/>
                  </a:lnTo>
                  <a:lnTo>
                    <a:pt x="21" y="18"/>
                  </a:lnTo>
                  <a:lnTo>
                    <a:pt x="25" y="19"/>
                  </a:lnTo>
                  <a:lnTo>
                    <a:pt x="28" y="20"/>
                  </a:lnTo>
                  <a:lnTo>
                    <a:pt x="31" y="23"/>
                  </a:lnTo>
                  <a:lnTo>
                    <a:pt x="32" y="26"/>
                  </a:lnTo>
                  <a:lnTo>
                    <a:pt x="32" y="29"/>
                  </a:lnTo>
                  <a:lnTo>
                    <a:pt x="32" y="31"/>
                  </a:lnTo>
                  <a:lnTo>
                    <a:pt x="31" y="36"/>
                  </a:lnTo>
                  <a:lnTo>
                    <a:pt x="28" y="38"/>
                  </a:lnTo>
                  <a:lnTo>
                    <a:pt x="25" y="40"/>
                  </a:lnTo>
                  <a:lnTo>
                    <a:pt x="21" y="41"/>
                  </a:lnTo>
                  <a:lnTo>
                    <a:pt x="17" y="41"/>
                  </a:lnTo>
                  <a:lnTo>
                    <a:pt x="11" y="41"/>
                  </a:lnTo>
                  <a:lnTo>
                    <a:pt x="9" y="40"/>
                  </a:lnTo>
                  <a:lnTo>
                    <a:pt x="4" y="38"/>
                  </a:lnTo>
                  <a:lnTo>
                    <a:pt x="3" y="36"/>
                  </a:lnTo>
                  <a:lnTo>
                    <a:pt x="0" y="33"/>
                  </a:lnTo>
                  <a:lnTo>
                    <a:pt x="0" y="29"/>
                  </a:lnTo>
                  <a:close/>
                </a:path>
              </a:pathLst>
            </a:custGeom>
            <a:solidFill>
              <a:srgbClr val="000000"/>
            </a:solidFill>
            <a:ln w="0">
              <a:solidFill>
                <a:srgbClr val="000000"/>
              </a:solidFill>
              <a:prstDash val="solid"/>
              <a:round/>
              <a:headEnd/>
              <a:tailEnd/>
            </a:ln>
          </p:spPr>
          <p:txBody>
            <a:bodyPr/>
            <a:lstStyle/>
            <a:p>
              <a:endParaRPr lang="en-US"/>
            </a:p>
          </p:txBody>
        </p:sp>
        <p:sp>
          <p:nvSpPr>
            <p:cNvPr id="386711" name="Freeform 663"/>
            <p:cNvSpPr>
              <a:spLocks noEditPoints="1"/>
            </p:cNvSpPr>
            <p:nvPr/>
          </p:nvSpPr>
          <p:spPr bwMode="auto">
            <a:xfrm>
              <a:off x="2131" y="1776"/>
              <a:ext cx="41" cy="56"/>
            </a:xfrm>
            <a:custGeom>
              <a:avLst/>
              <a:gdLst>
                <a:gd name="T0" fmla="*/ 0 w 41"/>
                <a:gd name="T1" fmla="*/ 56 h 56"/>
                <a:gd name="T2" fmla="*/ 0 w 41"/>
                <a:gd name="T3" fmla="*/ 0 h 56"/>
                <a:gd name="T4" fmla="*/ 21 w 41"/>
                <a:gd name="T5" fmla="*/ 0 h 56"/>
                <a:gd name="T6" fmla="*/ 25 w 41"/>
                <a:gd name="T7" fmla="*/ 0 h 56"/>
                <a:gd name="T8" fmla="*/ 29 w 41"/>
                <a:gd name="T9" fmla="*/ 0 h 56"/>
                <a:gd name="T10" fmla="*/ 33 w 41"/>
                <a:gd name="T11" fmla="*/ 2 h 56"/>
                <a:gd name="T12" fmla="*/ 36 w 41"/>
                <a:gd name="T13" fmla="*/ 3 h 56"/>
                <a:gd name="T14" fmla="*/ 39 w 41"/>
                <a:gd name="T15" fmla="*/ 6 h 56"/>
                <a:gd name="T16" fmla="*/ 40 w 41"/>
                <a:gd name="T17" fmla="*/ 9 h 56"/>
                <a:gd name="T18" fmla="*/ 41 w 41"/>
                <a:gd name="T19" fmla="*/ 13 h 56"/>
                <a:gd name="T20" fmla="*/ 41 w 41"/>
                <a:gd name="T21" fmla="*/ 16 h 56"/>
                <a:gd name="T22" fmla="*/ 41 w 41"/>
                <a:gd name="T23" fmla="*/ 21 h 56"/>
                <a:gd name="T24" fmla="*/ 40 w 41"/>
                <a:gd name="T25" fmla="*/ 25 h 56"/>
                <a:gd name="T26" fmla="*/ 37 w 41"/>
                <a:gd name="T27" fmla="*/ 28 h 56"/>
                <a:gd name="T28" fmla="*/ 33 w 41"/>
                <a:gd name="T29" fmla="*/ 31 h 56"/>
                <a:gd name="T30" fmla="*/ 27 w 41"/>
                <a:gd name="T31" fmla="*/ 32 h 56"/>
                <a:gd name="T32" fmla="*/ 22 w 41"/>
                <a:gd name="T33" fmla="*/ 34 h 56"/>
                <a:gd name="T34" fmla="*/ 8 w 41"/>
                <a:gd name="T35" fmla="*/ 34 h 56"/>
                <a:gd name="T36" fmla="*/ 8 w 41"/>
                <a:gd name="T37" fmla="*/ 56 h 56"/>
                <a:gd name="T38" fmla="*/ 0 w 41"/>
                <a:gd name="T39" fmla="*/ 56 h 56"/>
                <a:gd name="T40" fmla="*/ 8 w 41"/>
                <a:gd name="T41" fmla="*/ 27 h 56"/>
                <a:gd name="T42" fmla="*/ 22 w 41"/>
                <a:gd name="T43" fmla="*/ 27 h 56"/>
                <a:gd name="T44" fmla="*/ 26 w 41"/>
                <a:gd name="T45" fmla="*/ 27 h 56"/>
                <a:gd name="T46" fmla="*/ 29 w 41"/>
                <a:gd name="T47" fmla="*/ 25 h 56"/>
                <a:gd name="T48" fmla="*/ 32 w 41"/>
                <a:gd name="T49" fmla="*/ 24 h 56"/>
                <a:gd name="T50" fmla="*/ 33 w 41"/>
                <a:gd name="T51" fmla="*/ 21 h 56"/>
                <a:gd name="T52" fmla="*/ 34 w 41"/>
                <a:gd name="T53" fmla="*/ 17 h 56"/>
                <a:gd name="T54" fmla="*/ 34 w 41"/>
                <a:gd name="T55" fmla="*/ 13 h 56"/>
                <a:gd name="T56" fmla="*/ 33 w 41"/>
                <a:gd name="T57" fmla="*/ 10 h 56"/>
                <a:gd name="T58" fmla="*/ 30 w 41"/>
                <a:gd name="T59" fmla="*/ 9 h 56"/>
                <a:gd name="T60" fmla="*/ 27 w 41"/>
                <a:gd name="T61" fmla="*/ 7 h 56"/>
                <a:gd name="T62" fmla="*/ 25 w 41"/>
                <a:gd name="T63" fmla="*/ 7 h 56"/>
                <a:gd name="T64" fmla="*/ 22 w 41"/>
                <a:gd name="T65" fmla="*/ 6 h 56"/>
                <a:gd name="T66" fmla="*/ 8 w 41"/>
                <a:gd name="T67" fmla="*/ 6 h 56"/>
                <a:gd name="T68" fmla="*/ 8 w 41"/>
                <a:gd name="T69"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 h="56">
                  <a:moveTo>
                    <a:pt x="0" y="56"/>
                  </a:moveTo>
                  <a:lnTo>
                    <a:pt x="0" y="0"/>
                  </a:lnTo>
                  <a:lnTo>
                    <a:pt x="21" y="0"/>
                  </a:lnTo>
                  <a:lnTo>
                    <a:pt x="25" y="0"/>
                  </a:lnTo>
                  <a:lnTo>
                    <a:pt x="29" y="0"/>
                  </a:lnTo>
                  <a:lnTo>
                    <a:pt x="33" y="2"/>
                  </a:lnTo>
                  <a:lnTo>
                    <a:pt x="36" y="3"/>
                  </a:lnTo>
                  <a:lnTo>
                    <a:pt x="39" y="6"/>
                  </a:lnTo>
                  <a:lnTo>
                    <a:pt x="40" y="9"/>
                  </a:lnTo>
                  <a:lnTo>
                    <a:pt x="41" y="13"/>
                  </a:lnTo>
                  <a:lnTo>
                    <a:pt x="41" y="16"/>
                  </a:lnTo>
                  <a:lnTo>
                    <a:pt x="41" y="21"/>
                  </a:lnTo>
                  <a:lnTo>
                    <a:pt x="40" y="25"/>
                  </a:lnTo>
                  <a:lnTo>
                    <a:pt x="37" y="28"/>
                  </a:lnTo>
                  <a:lnTo>
                    <a:pt x="33" y="31"/>
                  </a:lnTo>
                  <a:lnTo>
                    <a:pt x="27" y="32"/>
                  </a:lnTo>
                  <a:lnTo>
                    <a:pt x="22" y="34"/>
                  </a:lnTo>
                  <a:lnTo>
                    <a:pt x="8" y="34"/>
                  </a:lnTo>
                  <a:lnTo>
                    <a:pt x="8" y="56"/>
                  </a:lnTo>
                  <a:lnTo>
                    <a:pt x="0" y="56"/>
                  </a:lnTo>
                  <a:close/>
                  <a:moveTo>
                    <a:pt x="8" y="27"/>
                  </a:moveTo>
                  <a:lnTo>
                    <a:pt x="22" y="27"/>
                  </a:lnTo>
                  <a:lnTo>
                    <a:pt x="26" y="27"/>
                  </a:lnTo>
                  <a:lnTo>
                    <a:pt x="29" y="25"/>
                  </a:lnTo>
                  <a:lnTo>
                    <a:pt x="32" y="24"/>
                  </a:lnTo>
                  <a:lnTo>
                    <a:pt x="33" y="21"/>
                  </a:lnTo>
                  <a:lnTo>
                    <a:pt x="34" y="17"/>
                  </a:lnTo>
                  <a:lnTo>
                    <a:pt x="34" y="13"/>
                  </a:lnTo>
                  <a:lnTo>
                    <a:pt x="33" y="10"/>
                  </a:lnTo>
                  <a:lnTo>
                    <a:pt x="30" y="9"/>
                  </a:lnTo>
                  <a:lnTo>
                    <a:pt x="27" y="7"/>
                  </a:lnTo>
                  <a:lnTo>
                    <a:pt x="25" y="7"/>
                  </a:lnTo>
                  <a:lnTo>
                    <a:pt x="22" y="6"/>
                  </a:lnTo>
                  <a:lnTo>
                    <a:pt x="8" y="6"/>
                  </a:lnTo>
                  <a:lnTo>
                    <a:pt x="8" y="27"/>
                  </a:lnTo>
                  <a:close/>
                </a:path>
              </a:pathLst>
            </a:custGeom>
            <a:solidFill>
              <a:srgbClr val="000000"/>
            </a:solidFill>
            <a:ln w="0">
              <a:solidFill>
                <a:srgbClr val="000000"/>
              </a:solidFill>
              <a:prstDash val="solid"/>
              <a:round/>
              <a:headEnd/>
              <a:tailEnd/>
            </a:ln>
          </p:spPr>
          <p:txBody>
            <a:bodyPr/>
            <a:lstStyle/>
            <a:p>
              <a:endParaRPr lang="en-US"/>
            </a:p>
          </p:txBody>
        </p:sp>
        <p:sp>
          <p:nvSpPr>
            <p:cNvPr id="386712" name="Freeform 664"/>
            <p:cNvSpPr>
              <a:spLocks/>
            </p:cNvSpPr>
            <p:nvPr/>
          </p:nvSpPr>
          <p:spPr bwMode="auto">
            <a:xfrm>
              <a:off x="2181" y="1775"/>
              <a:ext cx="47" cy="58"/>
            </a:xfrm>
            <a:custGeom>
              <a:avLst/>
              <a:gdLst>
                <a:gd name="T0" fmla="*/ 40 w 47"/>
                <a:gd name="T1" fmla="*/ 38 h 58"/>
                <a:gd name="T2" fmla="*/ 47 w 47"/>
                <a:gd name="T3" fmla="*/ 39 h 58"/>
                <a:gd name="T4" fmla="*/ 45 w 47"/>
                <a:gd name="T5" fmla="*/ 45 h 58"/>
                <a:gd name="T6" fmla="*/ 43 w 47"/>
                <a:gd name="T7" fmla="*/ 49 h 58"/>
                <a:gd name="T8" fmla="*/ 40 w 47"/>
                <a:gd name="T9" fmla="*/ 53 h 58"/>
                <a:gd name="T10" fmla="*/ 34 w 47"/>
                <a:gd name="T11" fmla="*/ 56 h 58"/>
                <a:gd name="T12" fmla="*/ 30 w 47"/>
                <a:gd name="T13" fmla="*/ 57 h 58"/>
                <a:gd name="T14" fmla="*/ 25 w 47"/>
                <a:gd name="T15" fmla="*/ 58 h 58"/>
                <a:gd name="T16" fmla="*/ 19 w 47"/>
                <a:gd name="T17" fmla="*/ 57 h 58"/>
                <a:gd name="T18" fmla="*/ 15 w 47"/>
                <a:gd name="T19" fmla="*/ 56 h 58"/>
                <a:gd name="T20" fmla="*/ 11 w 47"/>
                <a:gd name="T21" fmla="*/ 54 h 58"/>
                <a:gd name="T22" fmla="*/ 8 w 47"/>
                <a:gd name="T23" fmla="*/ 51 h 58"/>
                <a:gd name="T24" fmla="*/ 5 w 47"/>
                <a:gd name="T25" fmla="*/ 47 h 58"/>
                <a:gd name="T26" fmla="*/ 2 w 47"/>
                <a:gd name="T27" fmla="*/ 43 h 58"/>
                <a:gd name="T28" fmla="*/ 0 w 47"/>
                <a:gd name="T29" fmla="*/ 36 h 58"/>
                <a:gd name="T30" fmla="*/ 0 w 47"/>
                <a:gd name="T31" fmla="*/ 29 h 58"/>
                <a:gd name="T32" fmla="*/ 0 w 47"/>
                <a:gd name="T33" fmla="*/ 21 h 58"/>
                <a:gd name="T34" fmla="*/ 2 w 47"/>
                <a:gd name="T35" fmla="*/ 14 h 58"/>
                <a:gd name="T36" fmla="*/ 5 w 47"/>
                <a:gd name="T37" fmla="*/ 10 h 58"/>
                <a:gd name="T38" fmla="*/ 8 w 47"/>
                <a:gd name="T39" fmla="*/ 6 h 58"/>
                <a:gd name="T40" fmla="*/ 12 w 47"/>
                <a:gd name="T41" fmla="*/ 4 h 58"/>
                <a:gd name="T42" fmla="*/ 18 w 47"/>
                <a:gd name="T43" fmla="*/ 1 h 58"/>
                <a:gd name="T44" fmla="*/ 25 w 47"/>
                <a:gd name="T45" fmla="*/ 0 h 58"/>
                <a:gd name="T46" fmla="*/ 30 w 47"/>
                <a:gd name="T47" fmla="*/ 1 h 58"/>
                <a:gd name="T48" fmla="*/ 34 w 47"/>
                <a:gd name="T49" fmla="*/ 3 h 58"/>
                <a:gd name="T50" fmla="*/ 39 w 47"/>
                <a:gd name="T51" fmla="*/ 4 h 58"/>
                <a:gd name="T52" fmla="*/ 41 w 47"/>
                <a:gd name="T53" fmla="*/ 8 h 58"/>
                <a:gd name="T54" fmla="*/ 44 w 47"/>
                <a:gd name="T55" fmla="*/ 11 h 58"/>
                <a:gd name="T56" fmla="*/ 45 w 47"/>
                <a:gd name="T57" fmla="*/ 17 h 58"/>
                <a:gd name="T58" fmla="*/ 39 w 47"/>
                <a:gd name="T59" fmla="*/ 18 h 58"/>
                <a:gd name="T60" fmla="*/ 36 w 47"/>
                <a:gd name="T61" fmla="*/ 13 h 58"/>
                <a:gd name="T62" fmla="*/ 33 w 47"/>
                <a:gd name="T63" fmla="*/ 10 h 58"/>
                <a:gd name="T64" fmla="*/ 29 w 47"/>
                <a:gd name="T65" fmla="*/ 7 h 58"/>
                <a:gd name="T66" fmla="*/ 25 w 47"/>
                <a:gd name="T67" fmla="*/ 7 h 58"/>
                <a:gd name="T68" fmla="*/ 19 w 47"/>
                <a:gd name="T69" fmla="*/ 7 h 58"/>
                <a:gd name="T70" fmla="*/ 14 w 47"/>
                <a:gd name="T71" fmla="*/ 10 h 58"/>
                <a:gd name="T72" fmla="*/ 11 w 47"/>
                <a:gd name="T73" fmla="*/ 14 h 58"/>
                <a:gd name="T74" fmla="*/ 8 w 47"/>
                <a:gd name="T75" fmla="*/ 18 h 58"/>
                <a:gd name="T76" fmla="*/ 7 w 47"/>
                <a:gd name="T77" fmla="*/ 24 h 58"/>
                <a:gd name="T78" fmla="*/ 7 w 47"/>
                <a:gd name="T79" fmla="*/ 29 h 58"/>
                <a:gd name="T80" fmla="*/ 8 w 47"/>
                <a:gd name="T81" fmla="*/ 35 h 58"/>
                <a:gd name="T82" fmla="*/ 9 w 47"/>
                <a:gd name="T83" fmla="*/ 40 h 58"/>
                <a:gd name="T84" fmla="*/ 11 w 47"/>
                <a:gd name="T85" fmla="*/ 46 h 58"/>
                <a:gd name="T86" fmla="*/ 15 w 47"/>
                <a:gd name="T87" fmla="*/ 49 h 58"/>
                <a:gd name="T88" fmla="*/ 19 w 47"/>
                <a:gd name="T89" fmla="*/ 50 h 58"/>
                <a:gd name="T90" fmla="*/ 25 w 47"/>
                <a:gd name="T91" fmla="*/ 51 h 58"/>
                <a:gd name="T92" fmla="*/ 30 w 47"/>
                <a:gd name="T93" fmla="*/ 50 h 58"/>
                <a:gd name="T94" fmla="*/ 34 w 47"/>
                <a:gd name="T95" fmla="*/ 47 h 58"/>
                <a:gd name="T96" fmla="*/ 37 w 47"/>
                <a:gd name="T97" fmla="*/ 45 h 58"/>
                <a:gd name="T98" fmla="*/ 39 w 47"/>
                <a:gd name="T99" fmla="*/ 42 h 58"/>
                <a:gd name="T100" fmla="*/ 40 w 47"/>
                <a:gd name="T101" fmla="*/ 3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58">
                  <a:moveTo>
                    <a:pt x="40" y="38"/>
                  </a:moveTo>
                  <a:lnTo>
                    <a:pt x="47" y="39"/>
                  </a:lnTo>
                  <a:lnTo>
                    <a:pt x="45" y="45"/>
                  </a:lnTo>
                  <a:lnTo>
                    <a:pt x="43" y="49"/>
                  </a:lnTo>
                  <a:lnTo>
                    <a:pt x="40" y="53"/>
                  </a:lnTo>
                  <a:lnTo>
                    <a:pt x="34" y="56"/>
                  </a:lnTo>
                  <a:lnTo>
                    <a:pt x="30" y="57"/>
                  </a:lnTo>
                  <a:lnTo>
                    <a:pt x="25" y="58"/>
                  </a:lnTo>
                  <a:lnTo>
                    <a:pt x="19" y="57"/>
                  </a:lnTo>
                  <a:lnTo>
                    <a:pt x="15" y="56"/>
                  </a:lnTo>
                  <a:lnTo>
                    <a:pt x="11" y="54"/>
                  </a:lnTo>
                  <a:lnTo>
                    <a:pt x="8" y="51"/>
                  </a:lnTo>
                  <a:lnTo>
                    <a:pt x="5" y="47"/>
                  </a:lnTo>
                  <a:lnTo>
                    <a:pt x="2" y="43"/>
                  </a:lnTo>
                  <a:lnTo>
                    <a:pt x="0" y="36"/>
                  </a:lnTo>
                  <a:lnTo>
                    <a:pt x="0" y="29"/>
                  </a:lnTo>
                  <a:lnTo>
                    <a:pt x="0" y="21"/>
                  </a:lnTo>
                  <a:lnTo>
                    <a:pt x="2" y="14"/>
                  </a:lnTo>
                  <a:lnTo>
                    <a:pt x="5" y="10"/>
                  </a:lnTo>
                  <a:lnTo>
                    <a:pt x="8" y="6"/>
                  </a:lnTo>
                  <a:lnTo>
                    <a:pt x="12" y="4"/>
                  </a:lnTo>
                  <a:lnTo>
                    <a:pt x="18" y="1"/>
                  </a:lnTo>
                  <a:lnTo>
                    <a:pt x="25" y="0"/>
                  </a:lnTo>
                  <a:lnTo>
                    <a:pt x="30" y="1"/>
                  </a:lnTo>
                  <a:lnTo>
                    <a:pt x="34" y="3"/>
                  </a:lnTo>
                  <a:lnTo>
                    <a:pt x="39" y="4"/>
                  </a:lnTo>
                  <a:lnTo>
                    <a:pt x="41" y="8"/>
                  </a:lnTo>
                  <a:lnTo>
                    <a:pt x="44" y="11"/>
                  </a:lnTo>
                  <a:lnTo>
                    <a:pt x="45" y="17"/>
                  </a:lnTo>
                  <a:lnTo>
                    <a:pt x="39" y="18"/>
                  </a:lnTo>
                  <a:lnTo>
                    <a:pt x="36" y="13"/>
                  </a:lnTo>
                  <a:lnTo>
                    <a:pt x="33" y="10"/>
                  </a:lnTo>
                  <a:lnTo>
                    <a:pt x="29" y="7"/>
                  </a:lnTo>
                  <a:lnTo>
                    <a:pt x="25" y="7"/>
                  </a:lnTo>
                  <a:lnTo>
                    <a:pt x="19" y="7"/>
                  </a:lnTo>
                  <a:lnTo>
                    <a:pt x="14" y="10"/>
                  </a:lnTo>
                  <a:lnTo>
                    <a:pt x="11" y="14"/>
                  </a:lnTo>
                  <a:lnTo>
                    <a:pt x="8" y="18"/>
                  </a:lnTo>
                  <a:lnTo>
                    <a:pt x="7" y="24"/>
                  </a:lnTo>
                  <a:lnTo>
                    <a:pt x="7" y="29"/>
                  </a:lnTo>
                  <a:lnTo>
                    <a:pt x="8" y="35"/>
                  </a:lnTo>
                  <a:lnTo>
                    <a:pt x="9" y="40"/>
                  </a:lnTo>
                  <a:lnTo>
                    <a:pt x="11" y="46"/>
                  </a:lnTo>
                  <a:lnTo>
                    <a:pt x="15" y="49"/>
                  </a:lnTo>
                  <a:lnTo>
                    <a:pt x="19" y="50"/>
                  </a:lnTo>
                  <a:lnTo>
                    <a:pt x="25" y="51"/>
                  </a:lnTo>
                  <a:lnTo>
                    <a:pt x="30" y="50"/>
                  </a:lnTo>
                  <a:lnTo>
                    <a:pt x="34" y="47"/>
                  </a:lnTo>
                  <a:lnTo>
                    <a:pt x="37" y="45"/>
                  </a:lnTo>
                  <a:lnTo>
                    <a:pt x="39" y="42"/>
                  </a:lnTo>
                  <a:lnTo>
                    <a:pt x="40" y="38"/>
                  </a:lnTo>
                  <a:close/>
                </a:path>
              </a:pathLst>
            </a:custGeom>
            <a:solidFill>
              <a:srgbClr val="000000"/>
            </a:solidFill>
            <a:ln w="0">
              <a:solidFill>
                <a:srgbClr val="000000"/>
              </a:solidFill>
              <a:prstDash val="solid"/>
              <a:round/>
              <a:headEnd/>
              <a:tailEnd/>
            </a:ln>
          </p:spPr>
          <p:txBody>
            <a:bodyPr/>
            <a:lstStyle/>
            <a:p>
              <a:endParaRPr lang="en-US"/>
            </a:p>
          </p:txBody>
        </p:sp>
        <p:sp>
          <p:nvSpPr>
            <p:cNvPr id="386713" name="Freeform 665"/>
            <p:cNvSpPr>
              <a:spLocks noEditPoints="1"/>
            </p:cNvSpPr>
            <p:nvPr/>
          </p:nvSpPr>
          <p:spPr bwMode="auto">
            <a:xfrm>
              <a:off x="2232" y="1776"/>
              <a:ext cx="51" cy="56"/>
            </a:xfrm>
            <a:custGeom>
              <a:avLst/>
              <a:gdLst>
                <a:gd name="T0" fmla="*/ 0 w 51"/>
                <a:gd name="T1" fmla="*/ 56 h 56"/>
                <a:gd name="T2" fmla="*/ 22 w 51"/>
                <a:gd name="T3" fmla="*/ 0 h 56"/>
                <a:gd name="T4" fmla="*/ 29 w 51"/>
                <a:gd name="T5" fmla="*/ 0 h 56"/>
                <a:gd name="T6" fmla="*/ 51 w 51"/>
                <a:gd name="T7" fmla="*/ 56 h 56"/>
                <a:gd name="T8" fmla="*/ 44 w 51"/>
                <a:gd name="T9" fmla="*/ 56 h 56"/>
                <a:gd name="T10" fmla="*/ 37 w 51"/>
                <a:gd name="T11" fmla="*/ 39 h 56"/>
                <a:gd name="T12" fmla="*/ 14 w 51"/>
                <a:gd name="T13" fmla="*/ 39 h 56"/>
                <a:gd name="T14" fmla="*/ 8 w 51"/>
                <a:gd name="T15" fmla="*/ 56 h 56"/>
                <a:gd name="T16" fmla="*/ 0 w 51"/>
                <a:gd name="T17" fmla="*/ 56 h 56"/>
                <a:gd name="T18" fmla="*/ 17 w 51"/>
                <a:gd name="T19" fmla="*/ 32 h 56"/>
                <a:gd name="T20" fmla="*/ 36 w 51"/>
                <a:gd name="T21" fmla="*/ 32 h 56"/>
                <a:gd name="T22" fmla="*/ 31 w 51"/>
                <a:gd name="T23" fmla="*/ 17 h 56"/>
                <a:gd name="T24" fmla="*/ 28 w 51"/>
                <a:gd name="T25" fmla="*/ 12 h 56"/>
                <a:gd name="T26" fmla="*/ 26 w 51"/>
                <a:gd name="T27" fmla="*/ 6 h 56"/>
                <a:gd name="T28" fmla="*/ 24 w 51"/>
                <a:gd name="T29" fmla="*/ 12 h 56"/>
                <a:gd name="T30" fmla="*/ 22 w 51"/>
                <a:gd name="T31" fmla="*/ 17 h 56"/>
                <a:gd name="T32" fmla="*/ 17 w 51"/>
                <a:gd name="T33" fmla="*/ 3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6">
                  <a:moveTo>
                    <a:pt x="0" y="56"/>
                  </a:moveTo>
                  <a:lnTo>
                    <a:pt x="22" y="0"/>
                  </a:lnTo>
                  <a:lnTo>
                    <a:pt x="29" y="0"/>
                  </a:lnTo>
                  <a:lnTo>
                    <a:pt x="51" y="56"/>
                  </a:lnTo>
                  <a:lnTo>
                    <a:pt x="44" y="56"/>
                  </a:lnTo>
                  <a:lnTo>
                    <a:pt x="37" y="39"/>
                  </a:lnTo>
                  <a:lnTo>
                    <a:pt x="14" y="39"/>
                  </a:lnTo>
                  <a:lnTo>
                    <a:pt x="8" y="56"/>
                  </a:lnTo>
                  <a:lnTo>
                    <a:pt x="0" y="56"/>
                  </a:lnTo>
                  <a:close/>
                  <a:moveTo>
                    <a:pt x="17" y="32"/>
                  </a:moveTo>
                  <a:lnTo>
                    <a:pt x="36" y="32"/>
                  </a:lnTo>
                  <a:lnTo>
                    <a:pt x="31" y="17"/>
                  </a:lnTo>
                  <a:lnTo>
                    <a:pt x="28" y="12"/>
                  </a:lnTo>
                  <a:lnTo>
                    <a:pt x="26" y="6"/>
                  </a:lnTo>
                  <a:lnTo>
                    <a:pt x="24" y="12"/>
                  </a:lnTo>
                  <a:lnTo>
                    <a:pt x="22" y="17"/>
                  </a:lnTo>
                  <a:lnTo>
                    <a:pt x="17" y="32"/>
                  </a:lnTo>
                  <a:close/>
                </a:path>
              </a:pathLst>
            </a:custGeom>
            <a:solidFill>
              <a:srgbClr val="000000"/>
            </a:solidFill>
            <a:ln w="0">
              <a:solidFill>
                <a:srgbClr val="000000"/>
              </a:solidFill>
              <a:prstDash val="solid"/>
              <a:round/>
              <a:headEnd/>
              <a:tailEnd/>
            </a:ln>
          </p:spPr>
          <p:txBody>
            <a:bodyPr/>
            <a:lstStyle/>
            <a:p>
              <a:endParaRPr lang="en-US"/>
            </a:p>
          </p:txBody>
        </p:sp>
        <p:sp>
          <p:nvSpPr>
            <p:cNvPr id="386714" name="Freeform 666"/>
            <p:cNvSpPr>
              <a:spLocks/>
            </p:cNvSpPr>
            <p:nvPr/>
          </p:nvSpPr>
          <p:spPr bwMode="auto">
            <a:xfrm>
              <a:off x="2306" y="1792"/>
              <a:ext cx="55" cy="40"/>
            </a:xfrm>
            <a:custGeom>
              <a:avLst/>
              <a:gdLst>
                <a:gd name="T0" fmla="*/ 11 w 55"/>
                <a:gd name="T1" fmla="*/ 40 h 40"/>
                <a:gd name="T2" fmla="*/ 0 w 55"/>
                <a:gd name="T3" fmla="*/ 0 h 40"/>
                <a:gd name="T4" fmla="*/ 8 w 55"/>
                <a:gd name="T5" fmla="*/ 0 h 40"/>
                <a:gd name="T6" fmla="*/ 13 w 55"/>
                <a:gd name="T7" fmla="*/ 23 h 40"/>
                <a:gd name="T8" fmla="*/ 16 w 55"/>
                <a:gd name="T9" fmla="*/ 32 h 40"/>
                <a:gd name="T10" fmla="*/ 16 w 55"/>
                <a:gd name="T11" fmla="*/ 30 h 40"/>
                <a:gd name="T12" fmla="*/ 16 w 55"/>
                <a:gd name="T13" fmla="*/ 28 h 40"/>
                <a:gd name="T14" fmla="*/ 18 w 55"/>
                <a:gd name="T15" fmla="*/ 23 h 40"/>
                <a:gd name="T16" fmla="*/ 23 w 55"/>
                <a:gd name="T17" fmla="*/ 0 h 40"/>
                <a:gd name="T18" fmla="*/ 31 w 55"/>
                <a:gd name="T19" fmla="*/ 0 h 40"/>
                <a:gd name="T20" fmla="*/ 37 w 55"/>
                <a:gd name="T21" fmla="*/ 23 h 40"/>
                <a:gd name="T22" fmla="*/ 38 w 55"/>
                <a:gd name="T23" fmla="*/ 30 h 40"/>
                <a:gd name="T24" fmla="*/ 41 w 55"/>
                <a:gd name="T25" fmla="*/ 22 h 40"/>
                <a:gd name="T26" fmla="*/ 47 w 55"/>
                <a:gd name="T27" fmla="*/ 0 h 40"/>
                <a:gd name="T28" fmla="*/ 55 w 55"/>
                <a:gd name="T29" fmla="*/ 0 h 40"/>
                <a:gd name="T30" fmla="*/ 43 w 55"/>
                <a:gd name="T31" fmla="*/ 40 h 40"/>
                <a:gd name="T32" fmla="*/ 34 w 55"/>
                <a:gd name="T33" fmla="*/ 40 h 40"/>
                <a:gd name="T34" fmla="*/ 29 w 55"/>
                <a:gd name="T35" fmla="*/ 16 h 40"/>
                <a:gd name="T36" fmla="*/ 27 w 55"/>
                <a:gd name="T37" fmla="*/ 9 h 40"/>
                <a:gd name="T38" fmla="*/ 20 w 55"/>
                <a:gd name="T39" fmla="*/ 40 h 40"/>
                <a:gd name="T40" fmla="*/ 11 w 55"/>
                <a:gd name="T4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40">
                  <a:moveTo>
                    <a:pt x="11" y="40"/>
                  </a:moveTo>
                  <a:lnTo>
                    <a:pt x="0" y="0"/>
                  </a:lnTo>
                  <a:lnTo>
                    <a:pt x="8" y="0"/>
                  </a:lnTo>
                  <a:lnTo>
                    <a:pt x="13" y="23"/>
                  </a:lnTo>
                  <a:lnTo>
                    <a:pt x="16" y="32"/>
                  </a:lnTo>
                  <a:lnTo>
                    <a:pt x="16" y="30"/>
                  </a:lnTo>
                  <a:lnTo>
                    <a:pt x="16" y="28"/>
                  </a:lnTo>
                  <a:lnTo>
                    <a:pt x="18" y="23"/>
                  </a:lnTo>
                  <a:lnTo>
                    <a:pt x="23" y="0"/>
                  </a:lnTo>
                  <a:lnTo>
                    <a:pt x="31" y="0"/>
                  </a:lnTo>
                  <a:lnTo>
                    <a:pt x="37" y="23"/>
                  </a:lnTo>
                  <a:lnTo>
                    <a:pt x="38" y="30"/>
                  </a:lnTo>
                  <a:lnTo>
                    <a:pt x="41" y="22"/>
                  </a:lnTo>
                  <a:lnTo>
                    <a:pt x="47" y="0"/>
                  </a:lnTo>
                  <a:lnTo>
                    <a:pt x="55" y="0"/>
                  </a:lnTo>
                  <a:lnTo>
                    <a:pt x="43" y="40"/>
                  </a:lnTo>
                  <a:lnTo>
                    <a:pt x="34" y="40"/>
                  </a:lnTo>
                  <a:lnTo>
                    <a:pt x="29" y="16"/>
                  </a:lnTo>
                  <a:lnTo>
                    <a:pt x="27" y="9"/>
                  </a:lnTo>
                  <a:lnTo>
                    <a:pt x="20" y="40"/>
                  </a:lnTo>
                  <a:lnTo>
                    <a:pt x="11" y="40"/>
                  </a:lnTo>
                  <a:close/>
                </a:path>
              </a:pathLst>
            </a:custGeom>
            <a:solidFill>
              <a:srgbClr val="000000"/>
            </a:solidFill>
            <a:ln w="0">
              <a:solidFill>
                <a:srgbClr val="000000"/>
              </a:solidFill>
              <a:prstDash val="solid"/>
              <a:round/>
              <a:headEnd/>
              <a:tailEnd/>
            </a:ln>
          </p:spPr>
          <p:txBody>
            <a:bodyPr/>
            <a:lstStyle/>
            <a:p>
              <a:endParaRPr lang="en-US"/>
            </a:p>
          </p:txBody>
        </p:sp>
        <p:sp>
          <p:nvSpPr>
            <p:cNvPr id="386715" name="Freeform 667"/>
            <p:cNvSpPr>
              <a:spLocks noEditPoints="1"/>
            </p:cNvSpPr>
            <p:nvPr/>
          </p:nvSpPr>
          <p:spPr bwMode="auto">
            <a:xfrm>
              <a:off x="2367" y="1776"/>
              <a:ext cx="7" cy="56"/>
            </a:xfrm>
            <a:custGeom>
              <a:avLst/>
              <a:gdLst>
                <a:gd name="T0" fmla="*/ 0 w 7"/>
                <a:gd name="T1" fmla="*/ 7 h 56"/>
                <a:gd name="T2" fmla="*/ 0 w 7"/>
                <a:gd name="T3" fmla="*/ 0 h 56"/>
                <a:gd name="T4" fmla="*/ 7 w 7"/>
                <a:gd name="T5" fmla="*/ 0 h 56"/>
                <a:gd name="T6" fmla="*/ 7 w 7"/>
                <a:gd name="T7" fmla="*/ 7 h 56"/>
                <a:gd name="T8" fmla="*/ 0 w 7"/>
                <a:gd name="T9" fmla="*/ 7 h 56"/>
                <a:gd name="T10" fmla="*/ 0 w 7"/>
                <a:gd name="T11" fmla="*/ 56 h 56"/>
                <a:gd name="T12" fmla="*/ 0 w 7"/>
                <a:gd name="T13" fmla="*/ 16 h 56"/>
                <a:gd name="T14" fmla="*/ 7 w 7"/>
                <a:gd name="T15" fmla="*/ 16 h 56"/>
                <a:gd name="T16" fmla="*/ 7 w 7"/>
                <a:gd name="T17" fmla="*/ 56 h 56"/>
                <a:gd name="T18" fmla="*/ 0 w 7"/>
                <a:gd name="T1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6">
                  <a:moveTo>
                    <a:pt x="0" y="7"/>
                  </a:moveTo>
                  <a:lnTo>
                    <a:pt x="0" y="0"/>
                  </a:lnTo>
                  <a:lnTo>
                    <a:pt x="7" y="0"/>
                  </a:lnTo>
                  <a:lnTo>
                    <a:pt x="7" y="7"/>
                  </a:lnTo>
                  <a:lnTo>
                    <a:pt x="0" y="7"/>
                  </a:lnTo>
                  <a:close/>
                  <a:moveTo>
                    <a:pt x="0" y="56"/>
                  </a:moveTo>
                  <a:lnTo>
                    <a:pt x="0" y="16"/>
                  </a:lnTo>
                  <a:lnTo>
                    <a:pt x="7" y="16"/>
                  </a:lnTo>
                  <a:lnTo>
                    <a:pt x="7" y="56"/>
                  </a:lnTo>
                  <a:lnTo>
                    <a:pt x="0" y="56"/>
                  </a:lnTo>
                  <a:close/>
                </a:path>
              </a:pathLst>
            </a:custGeom>
            <a:solidFill>
              <a:srgbClr val="000000"/>
            </a:solidFill>
            <a:ln w="0">
              <a:solidFill>
                <a:srgbClr val="000000"/>
              </a:solidFill>
              <a:prstDash val="solid"/>
              <a:round/>
              <a:headEnd/>
              <a:tailEnd/>
            </a:ln>
          </p:spPr>
          <p:txBody>
            <a:bodyPr/>
            <a:lstStyle/>
            <a:p>
              <a:endParaRPr lang="en-US"/>
            </a:p>
          </p:txBody>
        </p:sp>
        <p:sp>
          <p:nvSpPr>
            <p:cNvPr id="386716" name="Freeform 668"/>
            <p:cNvSpPr>
              <a:spLocks/>
            </p:cNvSpPr>
            <p:nvPr/>
          </p:nvSpPr>
          <p:spPr bwMode="auto">
            <a:xfrm>
              <a:off x="2379" y="1778"/>
              <a:ext cx="20" cy="55"/>
            </a:xfrm>
            <a:custGeom>
              <a:avLst/>
              <a:gdLst>
                <a:gd name="T0" fmla="*/ 18 w 20"/>
                <a:gd name="T1" fmla="*/ 48 h 55"/>
                <a:gd name="T2" fmla="*/ 20 w 20"/>
                <a:gd name="T3" fmla="*/ 54 h 55"/>
                <a:gd name="T4" fmla="*/ 17 w 20"/>
                <a:gd name="T5" fmla="*/ 54 h 55"/>
                <a:gd name="T6" fmla="*/ 14 w 20"/>
                <a:gd name="T7" fmla="*/ 55 h 55"/>
                <a:gd name="T8" fmla="*/ 11 w 20"/>
                <a:gd name="T9" fmla="*/ 54 h 55"/>
                <a:gd name="T10" fmla="*/ 8 w 20"/>
                <a:gd name="T11" fmla="*/ 54 h 55"/>
                <a:gd name="T12" fmla="*/ 7 w 20"/>
                <a:gd name="T13" fmla="*/ 53 h 55"/>
                <a:gd name="T14" fmla="*/ 6 w 20"/>
                <a:gd name="T15" fmla="*/ 51 h 55"/>
                <a:gd name="T16" fmla="*/ 4 w 20"/>
                <a:gd name="T17" fmla="*/ 47 h 55"/>
                <a:gd name="T18" fmla="*/ 4 w 20"/>
                <a:gd name="T19" fmla="*/ 43 h 55"/>
                <a:gd name="T20" fmla="*/ 4 w 20"/>
                <a:gd name="T21" fmla="*/ 19 h 55"/>
                <a:gd name="T22" fmla="*/ 0 w 20"/>
                <a:gd name="T23" fmla="*/ 19 h 55"/>
                <a:gd name="T24" fmla="*/ 0 w 20"/>
                <a:gd name="T25" fmla="*/ 14 h 55"/>
                <a:gd name="T26" fmla="*/ 4 w 20"/>
                <a:gd name="T27" fmla="*/ 14 h 55"/>
                <a:gd name="T28" fmla="*/ 4 w 20"/>
                <a:gd name="T29" fmla="*/ 4 h 55"/>
                <a:gd name="T30" fmla="*/ 13 w 20"/>
                <a:gd name="T31" fmla="*/ 0 h 55"/>
                <a:gd name="T32" fmla="*/ 13 w 20"/>
                <a:gd name="T33" fmla="*/ 14 h 55"/>
                <a:gd name="T34" fmla="*/ 18 w 20"/>
                <a:gd name="T35" fmla="*/ 14 h 55"/>
                <a:gd name="T36" fmla="*/ 18 w 20"/>
                <a:gd name="T37" fmla="*/ 19 h 55"/>
                <a:gd name="T38" fmla="*/ 13 w 20"/>
                <a:gd name="T39" fmla="*/ 19 h 55"/>
                <a:gd name="T40" fmla="*/ 13 w 20"/>
                <a:gd name="T41" fmla="*/ 43 h 55"/>
                <a:gd name="T42" fmla="*/ 13 w 20"/>
                <a:gd name="T43" fmla="*/ 46 h 55"/>
                <a:gd name="T44" fmla="*/ 13 w 20"/>
                <a:gd name="T45" fmla="*/ 47 h 55"/>
                <a:gd name="T46" fmla="*/ 13 w 20"/>
                <a:gd name="T47" fmla="*/ 47 h 55"/>
                <a:gd name="T48" fmla="*/ 14 w 20"/>
                <a:gd name="T49" fmla="*/ 48 h 55"/>
                <a:gd name="T50" fmla="*/ 14 w 20"/>
                <a:gd name="T51" fmla="*/ 48 h 55"/>
                <a:gd name="T52" fmla="*/ 15 w 20"/>
                <a:gd name="T53" fmla="*/ 48 h 55"/>
                <a:gd name="T54" fmla="*/ 17 w 20"/>
                <a:gd name="T55" fmla="*/ 48 h 55"/>
                <a:gd name="T56" fmla="*/ 18 w 20"/>
                <a:gd name="T57" fmla="*/ 4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55">
                  <a:moveTo>
                    <a:pt x="18" y="48"/>
                  </a:moveTo>
                  <a:lnTo>
                    <a:pt x="20" y="54"/>
                  </a:lnTo>
                  <a:lnTo>
                    <a:pt x="17" y="54"/>
                  </a:lnTo>
                  <a:lnTo>
                    <a:pt x="14" y="55"/>
                  </a:lnTo>
                  <a:lnTo>
                    <a:pt x="11" y="54"/>
                  </a:lnTo>
                  <a:lnTo>
                    <a:pt x="8" y="54"/>
                  </a:lnTo>
                  <a:lnTo>
                    <a:pt x="7" y="53"/>
                  </a:lnTo>
                  <a:lnTo>
                    <a:pt x="6" y="51"/>
                  </a:lnTo>
                  <a:lnTo>
                    <a:pt x="4" y="47"/>
                  </a:lnTo>
                  <a:lnTo>
                    <a:pt x="4" y="43"/>
                  </a:lnTo>
                  <a:lnTo>
                    <a:pt x="4" y="19"/>
                  </a:lnTo>
                  <a:lnTo>
                    <a:pt x="0" y="19"/>
                  </a:lnTo>
                  <a:lnTo>
                    <a:pt x="0" y="14"/>
                  </a:lnTo>
                  <a:lnTo>
                    <a:pt x="4" y="14"/>
                  </a:lnTo>
                  <a:lnTo>
                    <a:pt x="4" y="4"/>
                  </a:lnTo>
                  <a:lnTo>
                    <a:pt x="13" y="0"/>
                  </a:lnTo>
                  <a:lnTo>
                    <a:pt x="13" y="14"/>
                  </a:lnTo>
                  <a:lnTo>
                    <a:pt x="18" y="14"/>
                  </a:lnTo>
                  <a:lnTo>
                    <a:pt x="18" y="19"/>
                  </a:lnTo>
                  <a:lnTo>
                    <a:pt x="13" y="19"/>
                  </a:lnTo>
                  <a:lnTo>
                    <a:pt x="13" y="43"/>
                  </a:lnTo>
                  <a:lnTo>
                    <a:pt x="13" y="46"/>
                  </a:lnTo>
                  <a:lnTo>
                    <a:pt x="13" y="47"/>
                  </a:lnTo>
                  <a:lnTo>
                    <a:pt x="13" y="47"/>
                  </a:lnTo>
                  <a:lnTo>
                    <a:pt x="14" y="48"/>
                  </a:lnTo>
                  <a:lnTo>
                    <a:pt x="14" y="48"/>
                  </a:lnTo>
                  <a:lnTo>
                    <a:pt x="15" y="48"/>
                  </a:lnTo>
                  <a:lnTo>
                    <a:pt x="17" y="48"/>
                  </a:lnTo>
                  <a:lnTo>
                    <a:pt x="18" y="48"/>
                  </a:lnTo>
                  <a:close/>
                </a:path>
              </a:pathLst>
            </a:custGeom>
            <a:solidFill>
              <a:srgbClr val="000000"/>
            </a:solidFill>
            <a:ln w="0">
              <a:solidFill>
                <a:srgbClr val="000000"/>
              </a:solidFill>
              <a:prstDash val="solid"/>
              <a:round/>
              <a:headEnd/>
              <a:tailEnd/>
            </a:ln>
          </p:spPr>
          <p:txBody>
            <a:bodyPr/>
            <a:lstStyle/>
            <a:p>
              <a:endParaRPr lang="en-US"/>
            </a:p>
          </p:txBody>
        </p:sp>
        <p:sp>
          <p:nvSpPr>
            <p:cNvPr id="386717" name="Freeform 669"/>
            <p:cNvSpPr>
              <a:spLocks/>
            </p:cNvSpPr>
            <p:nvPr/>
          </p:nvSpPr>
          <p:spPr bwMode="auto">
            <a:xfrm>
              <a:off x="2405" y="1776"/>
              <a:ext cx="31" cy="56"/>
            </a:xfrm>
            <a:custGeom>
              <a:avLst/>
              <a:gdLst>
                <a:gd name="T0" fmla="*/ 0 w 31"/>
                <a:gd name="T1" fmla="*/ 56 h 56"/>
                <a:gd name="T2" fmla="*/ 0 w 31"/>
                <a:gd name="T3" fmla="*/ 0 h 56"/>
                <a:gd name="T4" fmla="*/ 7 w 31"/>
                <a:gd name="T5" fmla="*/ 0 h 56"/>
                <a:gd name="T6" fmla="*/ 7 w 31"/>
                <a:gd name="T7" fmla="*/ 21 h 56"/>
                <a:gd name="T8" fmla="*/ 10 w 31"/>
                <a:gd name="T9" fmla="*/ 17 h 56"/>
                <a:gd name="T10" fmla="*/ 14 w 31"/>
                <a:gd name="T11" fmla="*/ 16 h 56"/>
                <a:gd name="T12" fmla="*/ 19 w 31"/>
                <a:gd name="T13" fmla="*/ 14 h 56"/>
                <a:gd name="T14" fmla="*/ 23 w 31"/>
                <a:gd name="T15" fmla="*/ 16 h 56"/>
                <a:gd name="T16" fmla="*/ 25 w 31"/>
                <a:gd name="T17" fmla="*/ 17 h 56"/>
                <a:gd name="T18" fmla="*/ 28 w 31"/>
                <a:gd name="T19" fmla="*/ 19 h 56"/>
                <a:gd name="T20" fmla="*/ 30 w 31"/>
                <a:gd name="T21" fmla="*/ 21 h 56"/>
                <a:gd name="T22" fmla="*/ 31 w 31"/>
                <a:gd name="T23" fmla="*/ 25 h 56"/>
                <a:gd name="T24" fmla="*/ 31 w 31"/>
                <a:gd name="T25" fmla="*/ 31 h 56"/>
                <a:gd name="T26" fmla="*/ 31 w 31"/>
                <a:gd name="T27" fmla="*/ 56 h 56"/>
                <a:gd name="T28" fmla="*/ 24 w 31"/>
                <a:gd name="T29" fmla="*/ 56 h 56"/>
                <a:gd name="T30" fmla="*/ 24 w 31"/>
                <a:gd name="T31" fmla="*/ 31 h 56"/>
                <a:gd name="T32" fmla="*/ 24 w 31"/>
                <a:gd name="T33" fmla="*/ 27 h 56"/>
                <a:gd name="T34" fmla="*/ 23 w 31"/>
                <a:gd name="T35" fmla="*/ 24 h 56"/>
                <a:gd name="T36" fmla="*/ 20 w 31"/>
                <a:gd name="T37" fmla="*/ 21 h 56"/>
                <a:gd name="T38" fmla="*/ 17 w 31"/>
                <a:gd name="T39" fmla="*/ 21 h 56"/>
                <a:gd name="T40" fmla="*/ 14 w 31"/>
                <a:gd name="T41" fmla="*/ 21 h 56"/>
                <a:gd name="T42" fmla="*/ 12 w 31"/>
                <a:gd name="T43" fmla="*/ 23 h 56"/>
                <a:gd name="T44" fmla="*/ 9 w 31"/>
                <a:gd name="T45" fmla="*/ 24 h 56"/>
                <a:gd name="T46" fmla="*/ 7 w 31"/>
                <a:gd name="T47" fmla="*/ 27 h 56"/>
                <a:gd name="T48" fmla="*/ 7 w 31"/>
                <a:gd name="T49" fmla="*/ 30 h 56"/>
                <a:gd name="T50" fmla="*/ 7 w 31"/>
                <a:gd name="T51" fmla="*/ 34 h 56"/>
                <a:gd name="T52" fmla="*/ 7 w 31"/>
                <a:gd name="T53" fmla="*/ 56 h 56"/>
                <a:gd name="T54" fmla="*/ 0 w 31"/>
                <a:gd name="T5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56">
                  <a:moveTo>
                    <a:pt x="0" y="56"/>
                  </a:moveTo>
                  <a:lnTo>
                    <a:pt x="0" y="0"/>
                  </a:lnTo>
                  <a:lnTo>
                    <a:pt x="7" y="0"/>
                  </a:lnTo>
                  <a:lnTo>
                    <a:pt x="7" y="21"/>
                  </a:lnTo>
                  <a:lnTo>
                    <a:pt x="10" y="17"/>
                  </a:lnTo>
                  <a:lnTo>
                    <a:pt x="14" y="16"/>
                  </a:lnTo>
                  <a:lnTo>
                    <a:pt x="19" y="14"/>
                  </a:lnTo>
                  <a:lnTo>
                    <a:pt x="23" y="16"/>
                  </a:lnTo>
                  <a:lnTo>
                    <a:pt x="25" y="17"/>
                  </a:lnTo>
                  <a:lnTo>
                    <a:pt x="28" y="19"/>
                  </a:lnTo>
                  <a:lnTo>
                    <a:pt x="30" y="21"/>
                  </a:lnTo>
                  <a:lnTo>
                    <a:pt x="31" y="25"/>
                  </a:lnTo>
                  <a:lnTo>
                    <a:pt x="31" y="31"/>
                  </a:lnTo>
                  <a:lnTo>
                    <a:pt x="31" y="56"/>
                  </a:lnTo>
                  <a:lnTo>
                    <a:pt x="24" y="56"/>
                  </a:lnTo>
                  <a:lnTo>
                    <a:pt x="24" y="31"/>
                  </a:lnTo>
                  <a:lnTo>
                    <a:pt x="24" y="27"/>
                  </a:lnTo>
                  <a:lnTo>
                    <a:pt x="23" y="24"/>
                  </a:lnTo>
                  <a:lnTo>
                    <a:pt x="20" y="21"/>
                  </a:lnTo>
                  <a:lnTo>
                    <a:pt x="17" y="21"/>
                  </a:lnTo>
                  <a:lnTo>
                    <a:pt x="14" y="21"/>
                  </a:lnTo>
                  <a:lnTo>
                    <a:pt x="12" y="23"/>
                  </a:lnTo>
                  <a:lnTo>
                    <a:pt x="9" y="24"/>
                  </a:lnTo>
                  <a:lnTo>
                    <a:pt x="7" y="27"/>
                  </a:lnTo>
                  <a:lnTo>
                    <a:pt x="7" y="30"/>
                  </a:lnTo>
                  <a:lnTo>
                    <a:pt x="7" y="34"/>
                  </a:lnTo>
                  <a:lnTo>
                    <a:pt x="7" y="56"/>
                  </a:lnTo>
                  <a:lnTo>
                    <a:pt x="0" y="56"/>
                  </a:lnTo>
                  <a:close/>
                </a:path>
              </a:pathLst>
            </a:custGeom>
            <a:solidFill>
              <a:srgbClr val="000000"/>
            </a:solidFill>
            <a:ln w="0">
              <a:solidFill>
                <a:srgbClr val="000000"/>
              </a:solidFill>
              <a:prstDash val="solid"/>
              <a:round/>
              <a:headEnd/>
              <a:tailEnd/>
            </a:ln>
          </p:spPr>
          <p:txBody>
            <a:bodyPr/>
            <a:lstStyle/>
            <a:p>
              <a:endParaRPr lang="en-US"/>
            </a:p>
          </p:txBody>
        </p:sp>
        <p:sp>
          <p:nvSpPr>
            <p:cNvPr id="386718" name="Freeform 670"/>
            <p:cNvSpPr>
              <a:spLocks/>
            </p:cNvSpPr>
            <p:nvPr/>
          </p:nvSpPr>
          <p:spPr bwMode="auto">
            <a:xfrm>
              <a:off x="2467" y="1776"/>
              <a:ext cx="37" cy="57"/>
            </a:xfrm>
            <a:custGeom>
              <a:avLst/>
              <a:gdLst>
                <a:gd name="T0" fmla="*/ 8 w 37"/>
                <a:gd name="T1" fmla="*/ 41 h 57"/>
                <a:gd name="T2" fmla="*/ 11 w 37"/>
                <a:gd name="T3" fmla="*/ 48 h 57"/>
                <a:gd name="T4" fmla="*/ 18 w 37"/>
                <a:gd name="T5" fmla="*/ 50 h 57"/>
                <a:gd name="T6" fmla="*/ 26 w 37"/>
                <a:gd name="T7" fmla="*/ 48 h 57"/>
                <a:gd name="T8" fmla="*/ 29 w 37"/>
                <a:gd name="T9" fmla="*/ 39 h 57"/>
                <a:gd name="T10" fmla="*/ 26 w 37"/>
                <a:gd name="T11" fmla="*/ 31 h 57"/>
                <a:gd name="T12" fmla="*/ 19 w 37"/>
                <a:gd name="T13" fmla="*/ 28 h 57"/>
                <a:gd name="T14" fmla="*/ 13 w 37"/>
                <a:gd name="T15" fmla="*/ 30 h 57"/>
                <a:gd name="T16" fmla="*/ 15 w 37"/>
                <a:gd name="T17" fmla="*/ 23 h 57"/>
                <a:gd name="T18" fmla="*/ 19 w 37"/>
                <a:gd name="T19" fmla="*/ 23 h 57"/>
                <a:gd name="T20" fmla="*/ 26 w 37"/>
                <a:gd name="T21" fmla="*/ 19 h 57"/>
                <a:gd name="T22" fmla="*/ 26 w 37"/>
                <a:gd name="T23" fmla="*/ 12 h 57"/>
                <a:gd name="T24" fmla="*/ 20 w 37"/>
                <a:gd name="T25" fmla="*/ 7 h 57"/>
                <a:gd name="T26" fmla="*/ 15 w 37"/>
                <a:gd name="T27" fmla="*/ 7 h 57"/>
                <a:gd name="T28" fmla="*/ 9 w 37"/>
                <a:gd name="T29" fmla="*/ 12 h 57"/>
                <a:gd name="T30" fmla="*/ 1 w 37"/>
                <a:gd name="T31" fmla="*/ 14 h 57"/>
                <a:gd name="T32" fmla="*/ 4 w 37"/>
                <a:gd name="T33" fmla="*/ 7 h 57"/>
                <a:gd name="T34" fmla="*/ 9 w 37"/>
                <a:gd name="T35" fmla="*/ 2 h 57"/>
                <a:gd name="T36" fmla="*/ 18 w 37"/>
                <a:gd name="T37" fmla="*/ 0 h 57"/>
                <a:gd name="T38" fmla="*/ 26 w 37"/>
                <a:gd name="T39" fmla="*/ 2 h 57"/>
                <a:gd name="T40" fmla="*/ 31 w 37"/>
                <a:gd name="T41" fmla="*/ 7 h 57"/>
                <a:gd name="T42" fmla="*/ 33 w 37"/>
                <a:gd name="T43" fmla="*/ 14 h 57"/>
                <a:gd name="T44" fmla="*/ 31 w 37"/>
                <a:gd name="T45" fmla="*/ 20 h 57"/>
                <a:gd name="T46" fmla="*/ 26 w 37"/>
                <a:gd name="T47" fmla="*/ 25 h 57"/>
                <a:gd name="T48" fmla="*/ 34 w 37"/>
                <a:gd name="T49" fmla="*/ 30 h 57"/>
                <a:gd name="T50" fmla="*/ 37 w 37"/>
                <a:gd name="T51" fmla="*/ 39 h 57"/>
                <a:gd name="T52" fmla="*/ 34 w 37"/>
                <a:gd name="T53" fmla="*/ 48 h 57"/>
                <a:gd name="T54" fmla="*/ 27 w 37"/>
                <a:gd name="T55" fmla="*/ 55 h 57"/>
                <a:gd name="T56" fmla="*/ 18 w 37"/>
                <a:gd name="T57" fmla="*/ 57 h 57"/>
                <a:gd name="T58" fmla="*/ 9 w 37"/>
                <a:gd name="T59" fmla="*/ 55 h 57"/>
                <a:gd name="T60" fmla="*/ 2 w 37"/>
                <a:gd name="T61" fmla="*/ 49 h 57"/>
                <a:gd name="T62" fmla="*/ 0 w 37"/>
                <a:gd name="T63" fmla="*/ 4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57">
                  <a:moveTo>
                    <a:pt x="0" y="41"/>
                  </a:moveTo>
                  <a:lnTo>
                    <a:pt x="8" y="41"/>
                  </a:lnTo>
                  <a:lnTo>
                    <a:pt x="9" y="45"/>
                  </a:lnTo>
                  <a:lnTo>
                    <a:pt x="11" y="48"/>
                  </a:lnTo>
                  <a:lnTo>
                    <a:pt x="15" y="50"/>
                  </a:lnTo>
                  <a:lnTo>
                    <a:pt x="18" y="50"/>
                  </a:lnTo>
                  <a:lnTo>
                    <a:pt x="23" y="49"/>
                  </a:lnTo>
                  <a:lnTo>
                    <a:pt x="26" y="48"/>
                  </a:lnTo>
                  <a:lnTo>
                    <a:pt x="29" y="44"/>
                  </a:lnTo>
                  <a:lnTo>
                    <a:pt x="29" y="39"/>
                  </a:lnTo>
                  <a:lnTo>
                    <a:pt x="29" y="35"/>
                  </a:lnTo>
                  <a:lnTo>
                    <a:pt x="26" y="31"/>
                  </a:lnTo>
                  <a:lnTo>
                    <a:pt x="23" y="30"/>
                  </a:lnTo>
                  <a:lnTo>
                    <a:pt x="19" y="28"/>
                  </a:lnTo>
                  <a:lnTo>
                    <a:pt x="16" y="28"/>
                  </a:lnTo>
                  <a:lnTo>
                    <a:pt x="13" y="30"/>
                  </a:lnTo>
                  <a:lnTo>
                    <a:pt x="15" y="23"/>
                  </a:lnTo>
                  <a:lnTo>
                    <a:pt x="15" y="23"/>
                  </a:lnTo>
                  <a:lnTo>
                    <a:pt x="16" y="23"/>
                  </a:lnTo>
                  <a:lnTo>
                    <a:pt x="19" y="23"/>
                  </a:lnTo>
                  <a:lnTo>
                    <a:pt x="23" y="21"/>
                  </a:lnTo>
                  <a:lnTo>
                    <a:pt x="26" y="19"/>
                  </a:lnTo>
                  <a:lnTo>
                    <a:pt x="26" y="14"/>
                  </a:lnTo>
                  <a:lnTo>
                    <a:pt x="26" y="12"/>
                  </a:lnTo>
                  <a:lnTo>
                    <a:pt x="23" y="9"/>
                  </a:lnTo>
                  <a:lnTo>
                    <a:pt x="20" y="7"/>
                  </a:lnTo>
                  <a:lnTo>
                    <a:pt x="18" y="6"/>
                  </a:lnTo>
                  <a:lnTo>
                    <a:pt x="15" y="7"/>
                  </a:lnTo>
                  <a:lnTo>
                    <a:pt x="12" y="9"/>
                  </a:lnTo>
                  <a:lnTo>
                    <a:pt x="9" y="12"/>
                  </a:lnTo>
                  <a:lnTo>
                    <a:pt x="8" y="16"/>
                  </a:lnTo>
                  <a:lnTo>
                    <a:pt x="1" y="14"/>
                  </a:lnTo>
                  <a:lnTo>
                    <a:pt x="2" y="10"/>
                  </a:lnTo>
                  <a:lnTo>
                    <a:pt x="4" y="7"/>
                  </a:lnTo>
                  <a:lnTo>
                    <a:pt x="6" y="3"/>
                  </a:lnTo>
                  <a:lnTo>
                    <a:pt x="9" y="2"/>
                  </a:lnTo>
                  <a:lnTo>
                    <a:pt x="13" y="0"/>
                  </a:lnTo>
                  <a:lnTo>
                    <a:pt x="18" y="0"/>
                  </a:lnTo>
                  <a:lnTo>
                    <a:pt x="22" y="0"/>
                  </a:lnTo>
                  <a:lnTo>
                    <a:pt x="26" y="2"/>
                  </a:lnTo>
                  <a:lnTo>
                    <a:pt x="29" y="5"/>
                  </a:lnTo>
                  <a:lnTo>
                    <a:pt x="31" y="7"/>
                  </a:lnTo>
                  <a:lnTo>
                    <a:pt x="33" y="10"/>
                  </a:lnTo>
                  <a:lnTo>
                    <a:pt x="33" y="14"/>
                  </a:lnTo>
                  <a:lnTo>
                    <a:pt x="33" y="17"/>
                  </a:lnTo>
                  <a:lnTo>
                    <a:pt x="31" y="20"/>
                  </a:lnTo>
                  <a:lnTo>
                    <a:pt x="29" y="23"/>
                  </a:lnTo>
                  <a:lnTo>
                    <a:pt x="26" y="25"/>
                  </a:lnTo>
                  <a:lnTo>
                    <a:pt x="30" y="27"/>
                  </a:lnTo>
                  <a:lnTo>
                    <a:pt x="34" y="30"/>
                  </a:lnTo>
                  <a:lnTo>
                    <a:pt x="36" y="34"/>
                  </a:lnTo>
                  <a:lnTo>
                    <a:pt x="37" y="39"/>
                  </a:lnTo>
                  <a:lnTo>
                    <a:pt x="36" y="44"/>
                  </a:lnTo>
                  <a:lnTo>
                    <a:pt x="34" y="48"/>
                  </a:lnTo>
                  <a:lnTo>
                    <a:pt x="31" y="52"/>
                  </a:lnTo>
                  <a:lnTo>
                    <a:pt x="27" y="55"/>
                  </a:lnTo>
                  <a:lnTo>
                    <a:pt x="23" y="56"/>
                  </a:lnTo>
                  <a:lnTo>
                    <a:pt x="18" y="57"/>
                  </a:lnTo>
                  <a:lnTo>
                    <a:pt x="13" y="56"/>
                  </a:lnTo>
                  <a:lnTo>
                    <a:pt x="9" y="55"/>
                  </a:lnTo>
                  <a:lnTo>
                    <a:pt x="5" y="52"/>
                  </a:lnTo>
                  <a:lnTo>
                    <a:pt x="2" y="49"/>
                  </a:lnTo>
                  <a:lnTo>
                    <a:pt x="1" y="46"/>
                  </a:lnTo>
                  <a:lnTo>
                    <a:pt x="0" y="41"/>
                  </a:lnTo>
                  <a:close/>
                </a:path>
              </a:pathLst>
            </a:custGeom>
            <a:solidFill>
              <a:srgbClr val="000000"/>
            </a:solidFill>
            <a:ln w="0">
              <a:solidFill>
                <a:srgbClr val="000000"/>
              </a:solidFill>
              <a:prstDash val="solid"/>
              <a:round/>
              <a:headEnd/>
              <a:tailEnd/>
            </a:ln>
          </p:spPr>
          <p:txBody>
            <a:bodyPr/>
            <a:lstStyle/>
            <a:p>
              <a:endParaRPr lang="en-US"/>
            </a:p>
          </p:txBody>
        </p:sp>
        <p:sp>
          <p:nvSpPr>
            <p:cNvPr id="386719" name="Freeform 671"/>
            <p:cNvSpPr>
              <a:spLocks/>
            </p:cNvSpPr>
            <p:nvPr/>
          </p:nvSpPr>
          <p:spPr bwMode="auto">
            <a:xfrm>
              <a:off x="2510" y="1776"/>
              <a:ext cx="36" cy="56"/>
            </a:xfrm>
            <a:custGeom>
              <a:avLst/>
              <a:gdLst>
                <a:gd name="T0" fmla="*/ 36 w 36"/>
                <a:gd name="T1" fmla="*/ 49 h 56"/>
                <a:gd name="T2" fmla="*/ 36 w 36"/>
                <a:gd name="T3" fmla="*/ 56 h 56"/>
                <a:gd name="T4" fmla="*/ 0 w 36"/>
                <a:gd name="T5" fmla="*/ 56 h 56"/>
                <a:gd name="T6" fmla="*/ 0 w 36"/>
                <a:gd name="T7" fmla="*/ 53 h 56"/>
                <a:gd name="T8" fmla="*/ 0 w 36"/>
                <a:gd name="T9" fmla="*/ 50 h 56"/>
                <a:gd name="T10" fmla="*/ 1 w 36"/>
                <a:gd name="T11" fmla="*/ 48 h 56"/>
                <a:gd name="T12" fmla="*/ 4 w 36"/>
                <a:gd name="T13" fmla="*/ 44 h 56"/>
                <a:gd name="T14" fmla="*/ 8 w 36"/>
                <a:gd name="T15" fmla="*/ 39 h 56"/>
                <a:gd name="T16" fmla="*/ 12 w 36"/>
                <a:gd name="T17" fmla="*/ 35 h 56"/>
                <a:gd name="T18" fmla="*/ 18 w 36"/>
                <a:gd name="T19" fmla="*/ 31 h 56"/>
                <a:gd name="T20" fmla="*/ 22 w 36"/>
                <a:gd name="T21" fmla="*/ 27 h 56"/>
                <a:gd name="T22" fmla="*/ 25 w 36"/>
                <a:gd name="T23" fmla="*/ 24 h 56"/>
                <a:gd name="T24" fmla="*/ 27 w 36"/>
                <a:gd name="T25" fmla="*/ 20 h 56"/>
                <a:gd name="T26" fmla="*/ 27 w 36"/>
                <a:gd name="T27" fmla="*/ 16 h 56"/>
                <a:gd name="T28" fmla="*/ 27 w 36"/>
                <a:gd name="T29" fmla="*/ 12 h 56"/>
                <a:gd name="T30" fmla="*/ 25 w 36"/>
                <a:gd name="T31" fmla="*/ 9 h 56"/>
                <a:gd name="T32" fmla="*/ 22 w 36"/>
                <a:gd name="T33" fmla="*/ 7 h 56"/>
                <a:gd name="T34" fmla="*/ 18 w 36"/>
                <a:gd name="T35" fmla="*/ 6 h 56"/>
                <a:gd name="T36" fmla="*/ 13 w 36"/>
                <a:gd name="T37" fmla="*/ 7 h 56"/>
                <a:gd name="T38" fmla="*/ 11 w 36"/>
                <a:gd name="T39" fmla="*/ 9 h 56"/>
                <a:gd name="T40" fmla="*/ 8 w 36"/>
                <a:gd name="T41" fmla="*/ 12 h 56"/>
                <a:gd name="T42" fmla="*/ 8 w 36"/>
                <a:gd name="T43" fmla="*/ 16 h 56"/>
                <a:gd name="T44" fmla="*/ 0 w 36"/>
                <a:gd name="T45" fmla="*/ 16 h 56"/>
                <a:gd name="T46" fmla="*/ 1 w 36"/>
                <a:gd name="T47" fmla="*/ 12 h 56"/>
                <a:gd name="T48" fmla="*/ 2 w 36"/>
                <a:gd name="T49" fmla="*/ 7 h 56"/>
                <a:gd name="T50" fmla="*/ 5 w 36"/>
                <a:gd name="T51" fmla="*/ 5 h 56"/>
                <a:gd name="T52" fmla="*/ 9 w 36"/>
                <a:gd name="T53" fmla="*/ 2 h 56"/>
                <a:gd name="T54" fmla="*/ 13 w 36"/>
                <a:gd name="T55" fmla="*/ 0 h 56"/>
                <a:gd name="T56" fmla="*/ 18 w 36"/>
                <a:gd name="T57" fmla="*/ 0 h 56"/>
                <a:gd name="T58" fmla="*/ 23 w 36"/>
                <a:gd name="T59" fmla="*/ 0 h 56"/>
                <a:gd name="T60" fmla="*/ 27 w 36"/>
                <a:gd name="T61" fmla="*/ 2 h 56"/>
                <a:gd name="T62" fmla="*/ 30 w 36"/>
                <a:gd name="T63" fmla="*/ 5 h 56"/>
                <a:gd name="T64" fmla="*/ 33 w 36"/>
                <a:gd name="T65" fmla="*/ 7 h 56"/>
                <a:gd name="T66" fmla="*/ 34 w 36"/>
                <a:gd name="T67" fmla="*/ 12 h 56"/>
                <a:gd name="T68" fmla="*/ 34 w 36"/>
                <a:gd name="T69" fmla="*/ 16 h 56"/>
                <a:gd name="T70" fmla="*/ 34 w 36"/>
                <a:gd name="T71" fmla="*/ 19 h 56"/>
                <a:gd name="T72" fmla="*/ 34 w 36"/>
                <a:gd name="T73" fmla="*/ 23 h 56"/>
                <a:gd name="T74" fmla="*/ 31 w 36"/>
                <a:gd name="T75" fmla="*/ 25 h 56"/>
                <a:gd name="T76" fmla="*/ 30 w 36"/>
                <a:gd name="T77" fmla="*/ 28 h 56"/>
                <a:gd name="T78" fmla="*/ 27 w 36"/>
                <a:gd name="T79" fmla="*/ 31 h 56"/>
                <a:gd name="T80" fmla="*/ 23 w 36"/>
                <a:gd name="T81" fmla="*/ 35 h 56"/>
                <a:gd name="T82" fmla="*/ 19 w 36"/>
                <a:gd name="T83" fmla="*/ 38 h 56"/>
                <a:gd name="T84" fmla="*/ 16 w 36"/>
                <a:gd name="T85" fmla="*/ 41 h 56"/>
                <a:gd name="T86" fmla="*/ 13 w 36"/>
                <a:gd name="T87" fmla="*/ 44 h 56"/>
                <a:gd name="T88" fmla="*/ 12 w 36"/>
                <a:gd name="T89" fmla="*/ 45 h 56"/>
                <a:gd name="T90" fmla="*/ 9 w 36"/>
                <a:gd name="T91" fmla="*/ 46 h 56"/>
                <a:gd name="T92" fmla="*/ 9 w 36"/>
                <a:gd name="T93" fmla="*/ 49 h 56"/>
                <a:gd name="T94" fmla="*/ 36 w 36"/>
                <a:gd name="T95" fmla="*/ 4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56">
                  <a:moveTo>
                    <a:pt x="36" y="49"/>
                  </a:moveTo>
                  <a:lnTo>
                    <a:pt x="36" y="56"/>
                  </a:lnTo>
                  <a:lnTo>
                    <a:pt x="0" y="56"/>
                  </a:lnTo>
                  <a:lnTo>
                    <a:pt x="0" y="53"/>
                  </a:lnTo>
                  <a:lnTo>
                    <a:pt x="0" y="50"/>
                  </a:lnTo>
                  <a:lnTo>
                    <a:pt x="1" y="48"/>
                  </a:lnTo>
                  <a:lnTo>
                    <a:pt x="4" y="44"/>
                  </a:lnTo>
                  <a:lnTo>
                    <a:pt x="8" y="39"/>
                  </a:lnTo>
                  <a:lnTo>
                    <a:pt x="12" y="35"/>
                  </a:lnTo>
                  <a:lnTo>
                    <a:pt x="18" y="31"/>
                  </a:lnTo>
                  <a:lnTo>
                    <a:pt x="22" y="27"/>
                  </a:lnTo>
                  <a:lnTo>
                    <a:pt x="25" y="24"/>
                  </a:lnTo>
                  <a:lnTo>
                    <a:pt x="27" y="20"/>
                  </a:lnTo>
                  <a:lnTo>
                    <a:pt x="27" y="16"/>
                  </a:lnTo>
                  <a:lnTo>
                    <a:pt x="27" y="12"/>
                  </a:lnTo>
                  <a:lnTo>
                    <a:pt x="25" y="9"/>
                  </a:lnTo>
                  <a:lnTo>
                    <a:pt x="22" y="7"/>
                  </a:lnTo>
                  <a:lnTo>
                    <a:pt x="18" y="6"/>
                  </a:lnTo>
                  <a:lnTo>
                    <a:pt x="13" y="7"/>
                  </a:lnTo>
                  <a:lnTo>
                    <a:pt x="11" y="9"/>
                  </a:lnTo>
                  <a:lnTo>
                    <a:pt x="8" y="12"/>
                  </a:lnTo>
                  <a:lnTo>
                    <a:pt x="8" y="16"/>
                  </a:lnTo>
                  <a:lnTo>
                    <a:pt x="0" y="16"/>
                  </a:lnTo>
                  <a:lnTo>
                    <a:pt x="1" y="12"/>
                  </a:lnTo>
                  <a:lnTo>
                    <a:pt x="2" y="7"/>
                  </a:lnTo>
                  <a:lnTo>
                    <a:pt x="5" y="5"/>
                  </a:lnTo>
                  <a:lnTo>
                    <a:pt x="9" y="2"/>
                  </a:lnTo>
                  <a:lnTo>
                    <a:pt x="13" y="0"/>
                  </a:lnTo>
                  <a:lnTo>
                    <a:pt x="18" y="0"/>
                  </a:lnTo>
                  <a:lnTo>
                    <a:pt x="23" y="0"/>
                  </a:lnTo>
                  <a:lnTo>
                    <a:pt x="27" y="2"/>
                  </a:lnTo>
                  <a:lnTo>
                    <a:pt x="30" y="5"/>
                  </a:lnTo>
                  <a:lnTo>
                    <a:pt x="33" y="7"/>
                  </a:lnTo>
                  <a:lnTo>
                    <a:pt x="34" y="12"/>
                  </a:lnTo>
                  <a:lnTo>
                    <a:pt x="34" y="16"/>
                  </a:lnTo>
                  <a:lnTo>
                    <a:pt x="34" y="19"/>
                  </a:lnTo>
                  <a:lnTo>
                    <a:pt x="34" y="23"/>
                  </a:lnTo>
                  <a:lnTo>
                    <a:pt x="31" y="25"/>
                  </a:lnTo>
                  <a:lnTo>
                    <a:pt x="30" y="28"/>
                  </a:lnTo>
                  <a:lnTo>
                    <a:pt x="27" y="31"/>
                  </a:lnTo>
                  <a:lnTo>
                    <a:pt x="23" y="35"/>
                  </a:lnTo>
                  <a:lnTo>
                    <a:pt x="19" y="38"/>
                  </a:lnTo>
                  <a:lnTo>
                    <a:pt x="16" y="41"/>
                  </a:lnTo>
                  <a:lnTo>
                    <a:pt x="13" y="44"/>
                  </a:lnTo>
                  <a:lnTo>
                    <a:pt x="12" y="45"/>
                  </a:lnTo>
                  <a:lnTo>
                    <a:pt x="9" y="46"/>
                  </a:lnTo>
                  <a:lnTo>
                    <a:pt x="9" y="49"/>
                  </a:lnTo>
                  <a:lnTo>
                    <a:pt x="36" y="49"/>
                  </a:lnTo>
                  <a:close/>
                </a:path>
              </a:pathLst>
            </a:custGeom>
            <a:solidFill>
              <a:srgbClr val="000000"/>
            </a:solidFill>
            <a:ln w="0">
              <a:solidFill>
                <a:srgbClr val="000000"/>
              </a:solidFill>
              <a:prstDash val="solid"/>
              <a:round/>
              <a:headEnd/>
              <a:tailEnd/>
            </a:ln>
          </p:spPr>
          <p:txBody>
            <a:bodyPr/>
            <a:lstStyle/>
            <a:p>
              <a:endParaRPr lang="en-US"/>
            </a:p>
          </p:txBody>
        </p:sp>
        <p:sp>
          <p:nvSpPr>
            <p:cNvPr id="386720" name="Freeform 672"/>
            <p:cNvSpPr>
              <a:spLocks noEditPoints="1"/>
            </p:cNvSpPr>
            <p:nvPr/>
          </p:nvSpPr>
          <p:spPr bwMode="auto">
            <a:xfrm>
              <a:off x="2576" y="1776"/>
              <a:ext cx="35" cy="57"/>
            </a:xfrm>
            <a:custGeom>
              <a:avLst/>
              <a:gdLst>
                <a:gd name="T0" fmla="*/ 7 w 35"/>
                <a:gd name="T1" fmla="*/ 56 h 57"/>
                <a:gd name="T2" fmla="*/ 0 w 35"/>
                <a:gd name="T3" fmla="*/ 56 h 57"/>
                <a:gd name="T4" fmla="*/ 0 w 35"/>
                <a:gd name="T5" fmla="*/ 0 h 57"/>
                <a:gd name="T6" fmla="*/ 7 w 35"/>
                <a:gd name="T7" fmla="*/ 0 h 57"/>
                <a:gd name="T8" fmla="*/ 7 w 35"/>
                <a:gd name="T9" fmla="*/ 21 h 57"/>
                <a:gd name="T10" fmla="*/ 11 w 35"/>
                <a:gd name="T11" fmla="*/ 17 h 57"/>
                <a:gd name="T12" fmla="*/ 14 w 35"/>
                <a:gd name="T13" fmla="*/ 16 h 57"/>
                <a:gd name="T14" fmla="*/ 18 w 35"/>
                <a:gd name="T15" fmla="*/ 14 h 57"/>
                <a:gd name="T16" fmla="*/ 22 w 35"/>
                <a:gd name="T17" fmla="*/ 16 h 57"/>
                <a:gd name="T18" fmla="*/ 25 w 35"/>
                <a:gd name="T19" fmla="*/ 16 h 57"/>
                <a:gd name="T20" fmla="*/ 28 w 35"/>
                <a:gd name="T21" fmla="*/ 19 h 57"/>
                <a:gd name="T22" fmla="*/ 31 w 35"/>
                <a:gd name="T23" fmla="*/ 20 h 57"/>
                <a:gd name="T24" fmla="*/ 32 w 35"/>
                <a:gd name="T25" fmla="*/ 24 h 57"/>
                <a:gd name="T26" fmla="*/ 33 w 35"/>
                <a:gd name="T27" fmla="*/ 27 h 57"/>
                <a:gd name="T28" fmla="*/ 35 w 35"/>
                <a:gd name="T29" fmla="*/ 31 h 57"/>
                <a:gd name="T30" fmla="*/ 35 w 35"/>
                <a:gd name="T31" fmla="*/ 35 h 57"/>
                <a:gd name="T32" fmla="*/ 35 w 35"/>
                <a:gd name="T33" fmla="*/ 42 h 57"/>
                <a:gd name="T34" fmla="*/ 33 w 35"/>
                <a:gd name="T35" fmla="*/ 46 h 57"/>
                <a:gd name="T36" fmla="*/ 31 w 35"/>
                <a:gd name="T37" fmla="*/ 52 h 57"/>
                <a:gd name="T38" fmla="*/ 27 w 35"/>
                <a:gd name="T39" fmla="*/ 55 h 57"/>
                <a:gd name="T40" fmla="*/ 22 w 35"/>
                <a:gd name="T41" fmla="*/ 56 h 57"/>
                <a:gd name="T42" fmla="*/ 18 w 35"/>
                <a:gd name="T43" fmla="*/ 57 h 57"/>
                <a:gd name="T44" fmla="*/ 14 w 35"/>
                <a:gd name="T45" fmla="*/ 56 h 57"/>
                <a:gd name="T46" fmla="*/ 11 w 35"/>
                <a:gd name="T47" fmla="*/ 53 h 57"/>
                <a:gd name="T48" fmla="*/ 7 w 35"/>
                <a:gd name="T49" fmla="*/ 50 h 57"/>
                <a:gd name="T50" fmla="*/ 7 w 35"/>
                <a:gd name="T51" fmla="*/ 56 h 57"/>
                <a:gd name="T52" fmla="*/ 7 w 35"/>
                <a:gd name="T53" fmla="*/ 35 h 57"/>
                <a:gd name="T54" fmla="*/ 8 w 35"/>
                <a:gd name="T55" fmla="*/ 39 h 57"/>
                <a:gd name="T56" fmla="*/ 8 w 35"/>
                <a:gd name="T57" fmla="*/ 44 h 57"/>
                <a:gd name="T58" fmla="*/ 10 w 35"/>
                <a:gd name="T59" fmla="*/ 45 h 57"/>
                <a:gd name="T60" fmla="*/ 11 w 35"/>
                <a:gd name="T61" fmla="*/ 48 h 57"/>
                <a:gd name="T62" fmla="*/ 14 w 35"/>
                <a:gd name="T63" fmla="*/ 50 h 57"/>
                <a:gd name="T64" fmla="*/ 18 w 35"/>
                <a:gd name="T65" fmla="*/ 50 h 57"/>
                <a:gd name="T66" fmla="*/ 21 w 35"/>
                <a:gd name="T67" fmla="*/ 49 h 57"/>
                <a:gd name="T68" fmla="*/ 25 w 35"/>
                <a:gd name="T69" fmla="*/ 46 h 57"/>
                <a:gd name="T70" fmla="*/ 27 w 35"/>
                <a:gd name="T71" fmla="*/ 44 h 57"/>
                <a:gd name="T72" fmla="*/ 28 w 35"/>
                <a:gd name="T73" fmla="*/ 41 h 57"/>
                <a:gd name="T74" fmla="*/ 28 w 35"/>
                <a:gd name="T75" fmla="*/ 35 h 57"/>
                <a:gd name="T76" fmla="*/ 28 w 35"/>
                <a:gd name="T77" fmla="*/ 31 h 57"/>
                <a:gd name="T78" fmla="*/ 27 w 35"/>
                <a:gd name="T79" fmla="*/ 27 h 57"/>
                <a:gd name="T80" fmla="*/ 25 w 35"/>
                <a:gd name="T81" fmla="*/ 24 h 57"/>
                <a:gd name="T82" fmla="*/ 22 w 35"/>
                <a:gd name="T83" fmla="*/ 23 h 57"/>
                <a:gd name="T84" fmla="*/ 18 w 35"/>
                <a:gd name="T85" fmla="*/ 21 h 57"/>
                <a:gd name="T86" fmla="*/ 14 w 35"/>
                <a:gd name="T87" fmla="*/ 23 h 57"/>
                <a:gd name="T88" fmla="*/ 11 w 35"/>
                <a:gd name="T89" fmla="*/ 25 h 57"/>
                <a:gd name="T90" fmla="*/ 8 w 35"/>
                <a:gd name="T91" fmla="*/ 28 h 57"/>
                <a:gd name="T92" fmla="*/ 8 w 35"/>
                <a:gd name="T93" fmla="*/ 31 h 57"/>
                <a:gd name="T94" fmla="*/ 7 w 35"/>
                <a:gd name="T95" fmla="*/ 3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 h="57">
                  <a:moveTo>
                    <a:pt x="7" y="56"/>
                  </a:moveTo>
                  <a:lnTo>
                    <a:pt x="0" y="56"/>
                  </a:lnTo>
                  <a:lnTo>
                    <a:pt x="0" y="0"/>
                  </a:lnTo>
                  <a:lnTo>
                    <a:pt x="7" y="0"/>
                  </a:lnTo>
                  <a:lnTo>
                    <a:pt x="7" y="21"/>
                  </a:lnTo>
                  <a:lnTo>
                    <a:pt x="11" y="17"/>
                  </a:lnTo>
                  <a:lnTo>
                    <a:pt x="14" y="16"/>
                  </a:lnTo>
                  <a:lnTo>
                    <a:pt x="18" y="14"/>
                  </a:lnTo>
                  <a:lnTo>
                    <a:pt x="22" y="16"/>
                  </a:lnTo>
                  <a:lnTo>
                    <a:pt x="25" y="16"/>
                  </a:lnTo>
                  <a:lnTo>
                    <a:pt x="28" y="19"/>
                  </a:lnTo>
                  <a:lnTo>
                    <a:pt x="31" y="20"/>
                  </a:lnTo>
                  <a:lnTo>
                    <a:pt x="32" y="24"/>
                  </a:lnTo>
                  <a:lnTo>
                    <a:pt x="33" y="27"/>
                  </a:lnTo>
                  <a:lnTo>
                    <a:pt x="35" y="31"/>
                  </a:lnTo>
                  <a:lnTo>
                    <a:pt x="35" y="35"/>
                  </a:lnTo>
                  <a:lnTo>
                    <a:pt x="35" y="42"/>
                  </a:lnTo>
                  <a:lnTo>
                    <a:pt x="33" y="46"/>
                  </a:lnTo>
                  <a:lnTo>
                    <a:pt x="31" y="52"/>
                  </a:lnTo>
                  <a:lnTo>
                    <a:pt x="27" y="55"/>
                  </a:lnTo>
                  <a:lnTo>
                    <a:pt x="22" y="56"/>
                  </a:lnTo>
                  <a:lnTo>
                    <a:pt x="18" y="57"/>
                  </a:lnTo>
                  <a:lnTo>
                    <a:pt x="14" y="56"/>
                  </a:lnTo>
                  <a:lnTo>
                    <a:pt x="11" y="53"/>
                  </a:lnTo>
                  <a:lnTo>
                    <a:pt x="7" y="50"/>
                  </a:lnTo>
                  <a:lnTo>
                    <a:pt x="7" y="56"/>
                  </a:lnTo>
                  <a:close/>
                  <a:moveTo>
                    <a:pt x="7" y="35"/>
                  </a:moveTo>
                  <a:lnTo>
                    <a:pt x="8" y="39"/>
                  </a:lnTo>
                  <a:lnTo>
                    <a:pt x="8" y="44"/>
                  </a:lnTo>
                  <a:lnTo>
                    <a:pt x="10" y="45"/>
                  </a:lnTo>
                  <a:lnTo>
                    <a:pt x="11" y="48"/>
                  </a:lnTo>
                  <a:lnTo>
                    <a:pt x="14" y="50"/>
                  </a:lnTo>
                  <a:lnTo>
                    <a:pt x="18" y="50"/>
                  </a:lnTo>
                  <a:lnTo>
                    <a:pt x="21" y="49"/>
                  </a:lnTo>
                  <a:lnTo>
                    <a:pt x="25" y="46"/>
                  </a:lnTo>
                  <a:lnTo>
                    <a:pt x="27" y="44"/>
                  </a:lnTo>
                  <a:lnTo>
                    <a:pt x="28" y="41"/>
                  </a:lnTo>
                  <a:lnTo>
                    <a:pt x="28" y="35"/>
                  </a:lnTo>
                  <a:lnTo>
                    <a:pt x="28" y="31"/>
                  </a:lnTo>
                  <a:lnTo>
                    <a:pt x="27" y="27"/>
                  </a:lnTo>
                  <a:lnTo>
                    <a:pt x="25" y="24"/>
                  </a:lnTo>
                  <a:lnTo>
                    <a:pt x="22" y="23"/>
                  </a:lnTo>
                  <a:lnTo>
                    <a:pt x="18" y="21"/>
                  </a:lnTo>
                  <a:lnTo>
                    <a:pt x="14" y="23"/>
                  </a:lnTo>
                  <a:lnTo>
                    <a:pt x="11" y="25"/>
                  </a:lnTo>
                  <a:lnTo>
                    <a:pt x="8" y="28"/>
                  </a:lnTo>
                  <a:lnTo>
                    <a:pt x="8" y="31"/>
                  </a:lnTo>
                  <a:lnTo>
                    <a:pt x="7" y="35"/>
                  </a:lnTo>
                  <a:close/>
                </a:path>
              </a:pathLst>
            </a:custGeom>
            <a:solidFill>
              <a:srgbClr val="000000"/>
            </a:solidFill>
            <a:ln w="0">
              <a:solidFill>
                <a:srgbClr val="000000"/>
              </a:solidFill>
              <a:prstDash val="solid"/>
              <a:round/>
              <a:headEnd/>
              <a:tailEnd/>
            </a:ln>
          </p:spPr>
          <p:txBody>
            <a:bodyPr/>
            <a:lstStyle/>
            <a:p>
              <a:endParaRPr lang="en-US"/>
            </a:p>
          </p:txBody>
        </p:sp>
        <p:sp>
          <p:nvSpPr>
            <p:cNvPr id="386721" name="Freeform 673"/>
            <p:cNvSpPr>
              <a:spLocks noEditPoints="1"/>
            </p:cNvSpPr>
            <p:nvPr/>
          </p:nvSpPr>
          <p:spPr bwMode="auto">
            <a:xfrm>
              <a:off x="2618" y="1790"/>
              <a:ext cx="36" cy="43"/>
            </a:xfrm>
            <a:custGeom>
              <a:avLst/>
              <a:gdLst>
                <a:gd name="T0" fmla="*/ 23 w 36"/>
                <a:gd name="T1" fmla="*/ 39 h 43"/>
                <a:gd name="T2" fmla="*/ 16 w 36"/>
                <a:gd name="T3" fmla="*/ 42 h 43"/>
                <a:gd name="T4" fmla="*/ 8 w 36"/>
                <a:gd name="T5" fmla="*/ 42 h 43"/>
                <a:gd name="T6" fmla="*/ 3 w 36"/>
                <a:gd name="T7" fmla="*/ 39 h 43"/>
                <a:gd name="T8" fmla="*/ 0 w 36"/>
                <a:gd name="T9" fmla="*/ 31 h 43"/>
                <a:gd name="T10" fmla="*/ 1 w 36"/>
                <a:gd name="T11" fmla="*/ 25 h 43"/>
                <a:gd name="T12" fmla="*/ 4 w 36"/>
                <a:gd name="T13" fmla="*/ 21 h 43"/>
                <a:gd name="T14" fmla="*/ 8 w 36"/>
                <a:gd name="T15" fmla="*/ 20 h 43"/>
                <a:gd name="T16" fmla="*/ 14 w 36"/>
                <a:gd name="T17" fmla="*/ 18 h 43"/>
                <a:gd name="T18" fmla="*/ 26 w 36"/>
                <a:gd name="T19" fmla="*/ 16 h 43"/>
                <a:gd name="T20" fmla="*/ 26 w 36"/>
                <a:gd name="T21" fmla="*/ 14 h 43"/>
                <a:gd name="T22" fmla="*/ 23 w 36"/>
                <a:gd name="T23" fmla="*/ 9 h 43"/>
                <a:gd name="T24" fmla="*/ 16 w 36"/>
                <a:gd name="T25" fmla="*/ 7 h 43"/>
                <a:gd name="T26" fmla="*/ 11 w 36"/>
                <a:gd name="T27" fmla="*/ 9 h 43"/>
                <a:gd name="T28" fmla="*/ 8 w 36"/>
                <a:gd name="T29" fmla="*/ 14 h 43"/>
                <a:gd name="T30" fmla="*/ 1 w 36"/>
                <a:gd name="T31" fmla="*/ 9 h 43"/>
                <a:gd name="T32" fmla="*/ 5 w 36"/>
                <a:gd name="T33" fmla="*/ 3 h 43"/>
                <a:gd name="T34" fmla="*/ 14 w 36"/>
                <a:gd name="T35" fmla="*/ 2 h 43"/>
                <a:gd name="T36" fmla="*/ 23 w 36"/>
                <a:gd name="T37" fmla="*/ 0 h 43"/>
                <a:gd name="T38" fmla="*/ 29 w 36"/>
                <a:gd name="T39" fmla="*/ 3 h 43"/>
                <a:gd name="T40" fmla="*/ 33 w 36"/>
                <a:gd name="T41" fmla="*/ 7 h 43"/>
                <a:gd name="T42" fmla="*/ 33 w 36"/>
                <a:gd name="T43" fmla="*/ 11 h 43"/>
                <a:gd name="T44" fmla="*/ 33 w 36"/>
                <a:gd name="T45" fmla="*/ 24 h 43"/>
                <a:gd name="T46" fmla="*/ 34 w 36"/>
                <a:gd name="T47" fmla="*/ 34 h 43"/>
                <a:gd name="T48" fmla="*/ 34 w 36"/>
                <a:gd name="T49" fmla="*/ 39 h 43"/>
                <a:gd name="T50" fmla="*/ 29 w 36"/>
                <a:gd name="T51" fmla="*/ 42 h 43"/>
                <a:gd name="T52" fmla="*/ 26 w 36"/>
                <a:gd name="T53" fmla="*/ 36 h 43"/>
                <a:gd name="T54" fmla="*/ 22 w 36"/>
                <a:gd name="T55" fmla="*/ 24 h 43"/>
                <a:gd name="T56" fmla="*/ 12 w 36"/>
                <a:gd name="T57" fmla="*/ 25 h 43"/>
                <a:gd name="T58" fmla="*/ 10 w 36"/>
                <a:gd name="T59" fmla="*/ 27 h 43"/>
                <a:gd name="T60" fmla="*/ 7 w 36"/>
                <a:gd name="T61" fmla="*/ 30 h 43"/>
                <a:gd name="T62" fmla="*/ 8 w 36"/>
                <a:gd name="T63" fmla="*/ 32 h 43"/>
                <a:gd name="T64" fmla="*/ 11 w 36"/>
                <a:gd name="T65" fmla="*/ 36 h 43"/>
                <a:gd name="T66" fmla="*/ 18 w 36"/>
                <a:gd name="T67" fmla="*/ 36 h 43"/>
                <a:gd name="T68" fmla="*/ 23 w 36"/>
                <a:gd name="T69" fmla="*/ 32 h 43"/>
                <a:gd name="T70" fmla="*/ 25 w 36"/>
                <a:gd name="T71" fmla="*/ 28 h 43"/>
                <a:gd name="T72" fmla="*/ 26 w 36"/>
                <a:gd name="T73"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43">
                  <a:moveTo>
                    <a:pt x="26" y="36"/>
                  </a:moveTo>
                  <a:lnTo>
                    <a:pt x="23" y="39"/>
                  </a:lnTo>
                  <a:lnTo>
                    <a:pt x="19" y="42"/>
                  </a:lnTo>
                  <a:lnTo>
                    <a:pt x="16" y="42"/>
                  </a:lnTo>
                  <a:lnTo>
                    <a:pt x="12" y="43"/>
                  </a:lnTo>
                  <a:lnTo>
                    <a:pt x="8" y="42"/>
                  </a:lnTo>
                  <a:lnTo>
                    <a:pt x="5" y="42"/>
                  </a:lnTo>
                  <a:lnTo>
                    <a:pt x="3" y="39"/>
                  </a:lnTo>
                  <a:lnTo>
                    <a:pt x="1" y="36"/>
                  </a:lnTo>
                  <a:lnTo>
                    <a:pt x="0" y="31"/>
                  </a:lnTo>
                  <a:lnTo>
                    <a:pt x="0" y="28"/>
                  </a:lnTo>
                  <a:lnTo>
                    <a:pt x="1" y="25"/>
                  </a:lnTo>
                  <a:lnTo>
                    <a:pt x="3" y="24"/>
                  </a:lnTo>
                  <a:lnTo>
                    <a:pt x="4" y="21"/>
                  </a:lnTo>
                  <a:lnTo>
                    <a:pt x="7" y="20"/>
                  </a:lnTo>
                  <a:lnTo>
                    <a:pt x="8" y="20"/>
                  </a:lnTo>
                  <a:lnTo>
                    <a:pt x="11" y="18"/>
                  </a:lnTo>
                  <a:lnTo>
                    <a:pt x="14" y="18"/>
                  </a:lnTo>
                  <a:lnTo>
                    <a:pt x="21" y="17"/>
                  </a:lnTo>
                  <a:lnTo>
                    <a:pt x="26" y="16"/>
                  </a:lnTo>
                  <a:lnTo>
                    <a:pt x="26" y="16"/>
                  </a:lnTo>
                  <a:lnTo>
                    <a:pt x="26" y="14"/>
                  </a:lnTo>
                  <a:lnTo>
                    <a:pt x="25" y="11"/>
                  </a:lnTo>
                  <a:lnTo>
                    <a:pt x="23" y="9"/>
                  </a:lnTo>
                  <a:lnTo>
                    <a:pt x="21" y="7"/>
                  </a:lnTo>
                  <a:lnTo>
                    <a:pt x="16" y="7"/>
                  </a:lnTo>
                  <a:lnTo>
                    <a:pt x="14" y="7"/>
                  </a:lnTo>
                  <a:lnTo>
                    <a:pt x="11" y="9"/>
                  </a:lnTo>
                  <a:lnTo>
                    <a:pt x="10" y="10"/>
                  </a:lnTo>
                  <a:lnTo>
                    <a:pt x="8" y="14"/>
                  </a:lnTo>
                  <a:lnTo>
                    <a:pt x="1" y="13"/>
                  </a:lnTo>
                  <a:lnTo>
                    <a:pt x="1" y="9"/>
                  </a:lnTo>
                  <a:lnTo>
                    <a:pt x="4" y="6"/>
                  </a:lnTo>
                  <a:lnTo>
                    <a:pt x="5" y="3"/>
                  </a:lnTo>
                  <a:lnTo>
                    <a:pt x="10" y="2"/>
                  </a:lnTo>
                  <a:lnTo>
                    <a:pt x="14" y="2"/>
                  </a:lnTo>
                  <a:lnTo>
                    <a:pt x="18" y="0"/>
                  </a:lnTo>
                  <a:lnTo>
                    <a:pt x="23" y="0"/>
                  </a:lnTo>
                  <a:lnTo>
                    <a:pt x="26" y="2"/>
                  </a:lnTo>
                  <a:lnTo>
                    <a:pt x="29" y="3"/>
                  </a:lnTo>
                  <a:lnTo>
                    <a:pt x="32" y="5"/>
                  </a:lnTo>
                  <a:lnTo>
                    <a:pt x="33" y="7"/>
                  </a:lnTo>
                  <a:lnTo>
                    <a:pt x="33" y="10"/>
                  </a:lnTo>
                  <a:lnTo>
                    <a:pt x="33" y="11"/>
                  </a:lnTo>
                  <a:lnTo>
                    <a:pt x="33" y="16"/>
                  </a:lnTo>
                  <a:lnTo>
                    <a:pt x="33" y="24"/>
                  </a:lnTo>
                  <a:lnTo>
                    <a:pt x="33" y="30"/>
                  </a:lnTo>
                  <a:lnTo>
                    <a:pt x="34" y="34"/>
                  </a:lnTo>
                  <a:lnTo>
                    <a:pt x="34" y="36"/>
                  </a:lnTo>
                  <a:lnTo>
                    <a:pt x="34" y="39"/>
                  </a:lnTo>
                  <a:lnTo>
                    <a:pt x="36" y="42"/>
                  </a:lnTo>
                  <a:lnTo>
                    <a:pt x="29" y="42"/>
                  </a:lnTo>
                  <a:lnTo>
                    <a:pt x="28" y="39"/>
                  </a:lnTo>
                  <a:lnTo>
                    <a:pt x="26" y="36"/>
                  </a:lnTo>
                  <a:close/>
                  <a:moveTo>
                    <a:pt x="26" y="23"/>
                  </a:moveTo>
                  <a:lnTo>
                    <a:pt x="22" y="24"/>
                  </a:lnTo>
                  <a:lnTo>
                    <a:pt x="15" y="25"/>
                  </a:lnTo>
                  <a:lnTo>
                    <a:pt x="12" y="25"/>
                  </a:lnTo>
                  <a:lnTo>
                    <a:pt x="11" y="25"/>
                  </a:lnTo>
                  <a:lnTo>
                    <a:pt x="10" y="27"/>
                  </a:lnTo>
                  <a:lnTo>
                    <a:pt x="8" y="28"/>
                  </a:lnTo>
                  <a:lnTo>
                    <a:pt x="7" y="30"/>
                  </a:lnTo>
                  <a:lnTo>
                    <a:pt x="7" y="31"/>
                  </a:lnTo>
                  <a:lnTo>
                    <a:pt x="8" y="32"/>
                  </a:lnTo>
                  <a:lnTo>
                    <a:pt x="10" y="35"/>
                  </a:lnTo>
                  <a:lnTo>
                    <a:pt x="11" y="36"/>
                  </a:lnTo>
                  <a:lnTo>
                    <a:pt x="14" y="36"/>
                  </a:lnTo>
                  <a:lnTo>
                    <a:pt x="18" y="36"/>
                  </a:lnTo>
                  <a:lnTo>
                    <a:pt x="21" y="35"/>
                  </a:lnTo>
                  <a:lnTo>
                    <a:pt x="23" y="32"/>
                  </a:lnTo>
                  <a:lnTo>
                    <a:pt x="25" y="31"/>
                  </a:lnTo>
                  <a:lnTo>
                    <a:pt x="25" y="28"/>
                  </a:lnTo>
                  <a:lnTo>
                    <a:pt x="26" y="25"/>
                  </a:lnTo>
                  <a:lnTo>
                    <a:pt x="26" y="23"/>
                  </a:lnTo>
                  <a:close/>
                </a:path>
              </a:pathLst>
            </a:custGeom>
            <a:solidFill>
              <a:srgbClr val="000000"/>
            </a:solidFill>
            <a:ln w="0">
              <a:solidFill>
                <a:srgbClr val="000000"/>
              </a:solidFill>
              <a:prstDash val="solid"/>
              <a:round/>
              <a:headEnd/>
              <a:tailEnd/>
            </a:ln>
          </p:spPr>
          <p:txBody>
            <a:bodyPr/>
            <a:lstStyle/>
            <a:p>
              <a:endParaRPr lang="en-US"/>
            </a:p>
          </p:txBody>
        </p:sp>
        <p:sp>
          <p:nvSpPr>
            <p:cNvPr id="386722" name="Freeform 674"/>
            <p:cNvSpPr>
              <a:spLocks/>
            </p:cNvSpPr>
            <p:nvPr/>
          </p:nvSpPr>
          <p:spPr bwMode="auto">
            <a:xfrm>
              <a:off x="2659" y="1790"/>
              <a:ext cx="34" cy="43"/>
            </a:xfrm>
            <a:custGeom>
              <a:avLst/>
              <a:gdLst>
                <a:gd name="T0" fmla="*/ 9 w 34"/>
                <a:gd name="T1" fmla="*/ 30 h 43"/>
                <a:gd name="T2" fmla="*/ 12 w 34"/>
                <a:gd name="T3" fmla="*/ 35 h 43"/>
                <a:gd name="T4" fmla="*/ 18 w 34"/>
                <a:gd name="T5" fmla="*/ 36 h 43"/>
                <a:gd name="T6" fmla="*/ 24 w 34"/>
                <a:gd name="T7" fmla="*/ 35 h 43"/>
                <a:gd name="T8" fmla="*/ 27 w 34"/>
                <a:gd name="T9" fmla="*/ 31 h 43"/>
                <a:gd name="T10" fmla="*/ 24 w 34"/>
                <a:gd name="T11" fmla="*/ 27 h 43"/>
                <a:gd name="T12" fmla="*/ 17 w 34"/>
                <a:gd name="T13" fmla="*/ 25 h 43"/>
                <a:gd name="T14" fmla="*/ 7 w 34"/>
                <a:gd name="T15" fmla="*/ 23 h 43"/>
                <a:gd name="T16" fmla="*/ 3 w 34"/>
                <a:gd name="T17" fmla="*/ 18 h 43"/>
                <a:gd name="T18" fmla="*/ 2 w 34"/>
                <a:gd name="T19" fmla="*/ 13 h 43"/>
                <a:gd name="T20" fmla="*/ 3 w 34"/>
                <a:gd name="T21" fmla="*/ 7 h 43"/>
                <a:gd name="T22" fmla="*/ 6 w 34"/>
                <a:gd name="T23" fmla="*/ 3 h 43"/>
                <a:gd name="T24" fmla="*/ 10 w 34"/>
                <a:gd name="T25" fmla="*/ 2 h 43"/>
                <a:gd name="T26" fmla="*/ 16 w 34"/>
                <a:gd name="T27" fmla="*/ 0 h 43"/>
                <a:gd name="T28" fmla="*/ 24 w 34"/>
                <a:gd name="T29" fmla="*/ 2 h 43"/>
                <a:gd name="T30" fmla="*/ 30 w 34"/>
                <a:gd name="T31" fmla="*/ 6 h 43"/>
                <a:gd name="T32" fmla="*/ 31 w 34"/>
                <a:gd name="T33" fmla="*/ 11 h 43"/>
                <a:gd name="T34" fmla="*/ 24 w 34"/>
                <a:gd name="T35" fmla="*/ 10 h 43"/>
                <a:gd name="T36" fmla="*/ 20 w 34"/>
                <a:gd name="T37" fmla="*/ 7 h 43"/>
                <a:gd name="T38" fmla="*/ 13 w 34"/>
                <a:gd name="T39" fmla="*/ 7 h 43"/>
                <a:gd name="T40" fmla="*/ 9 w 34"/>
                <a:gd name="T41" fmla="*/ 10 h 43"/>
                <a:gd name="T42" fmla="*/ 9 w 34"/>
                <a:gd name="T43" fmla="*/ 13 h 43"/>
                <a:gd name="T44" fmla="*/ 10 w 34"/>
                <a:gd name="T45" fmla="*/ 14 h 43"/>
                <a:gd name="T46" fmla="*/ 14 w 34"/>
                <a:gd name="T47" fmla="*/ 16 h 43"/>
                <a:gd name="T48" fmla="*/ 23 w 34"/>
                <a:gd name="T49" fmla="*/ 18 h 43"/>
                <a:gd name="T50" fmla="*/ 30 w 34"/>
                <a:gd name="T51" fmla="*/ 21 h 43"/>
                <a:gd name="T52" fmla="*/ 34 w 34"/>
                <a:gd name="T53" fmla="*/ 27 h 43"/>
                <a:gd name="T54" fmla="*/ 34 w 34"/>
                <a:gd name="T55" fmla="*/ 34 h 43"/>
                <a:gd name="T56" fmla="*/ 30 w 34"/>
                <a:gd name="T57" fmla="*/ 39 h 43"/>
                <a:gd name="T58" fmla="*/ 23 w 34"/>
                <a:gd name="T59" fmla="*/ 42 h 43"/>
                <a:gd name="T60" fmla="*/ 13 w 34"/>
                <a:gd name="T61" fmla="*/ 42 h 43"/>
                <a:gd name="T62" fmla="*/ 6 w 34"/>
                <a:gd name="T63" fmla="*/ 39 h 43"/>
                <a:gd name="T64" fmla="*/ 2 w 34"/>
                <a:gd name="T6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 h="43">
                  <a:moveTo>
                    <a:pt x="0" y="30"/>
                  </a:moveTo>
                  <a:lnTo>
                    <a:pt x="9" y="30"/>
                  </a:lnTo>
                  <a:lnTo>
                    <a:pt x="9" y="32"/>
                  </a:lnTo>
                  <a:lnTo>
                    <a:pt x="12" y="35"/>
                  </a:lnTo>
                  <a:lnTo>
                    <a:pt x="14" y="36"/>
                  </a:lnTo>
                  <a:lnTo>
                    <a:pt x="18" y="36"/>
                  </a:lnTo>
                  <a:lnTo>
                    <a:pt x="21" y="36"/>
                  </a:lnTo>
                  <a:lnTo>
                    <a:pt x="24" y="35"/>
                  </a:lnTo>
                  <a:lnTo>
                    <a:pt x="27" y="32"/>
                  </a:lnTo>
                  <a:lnTo>
                    <a:pt x="27" y="31"/>
                  </a:lnTo>
                  <a:lnTo>
                    <a:pt x="25" y="28"/>
                  </a:lnTo>
                  <a:lnTo>
                    <a:pt x="24" y="27"/>
                  </a:lnTo>
                  <a:lnTo>
                    <a:pt x="21" y="27"/>
                  </a:lnTo>
                  <a:lnTo>
                    <a:pt x="17" y="25"/>
                  </a:lnTo>
                  <a:lnTo>
                    <a:pt x="12" y="24"/>
                  </a:lnTo>
                  <a:lnTo>
                    <a:pt x="7" y="23"/>
                  </a:lnTo>
                  <a:lnTo>
                    <a:pt x="5" y="20"/>
                  </a:lnTo>
                  <a:lnTo>
                    <a:pt x="3" y="18"/>
                  </a:lnTo>
                  <a:lnTo>
                    <a:pt x="2" y="16"/>
                  </a:lnTo>
                  <a:lnTo>
                    <a:pt x="2" y="13"/>
                  </a:lnTo>
                  <a:lnTo>
                    <a:pt x="2" y="10"/>
                  </a:lnTo>
                  <a:lnTo>
                    <a:pt x="3" y="7"/>
                  </a:lnTo>
                  <a:lnTo>
                    <a:pt x="5" y="6"/>
                  </a:lnTo>
                  <a:lnTo>
                    <a:pt x="6" y="3"/>
                  </a:lnTo>
                  <a:lnTo>
                    <a:pt x="7" y="3"/>
                  </a:lnTo>
                  <a:lnTo>
                    <a:pt x="10" y="2"/>
                  </a:lnTo>
                  <a:lnTo>
                    <a:pt x="13" y="0"/>
                  </a:lnTo>
                  <a:lnTo>
                    <a:pt x="16" y="0"/>
                  </a:lnTo>
                  <a:lnTo>
                    <a:pt x="20" y="0"/>
                  </a:lnTo>
                  <a:lnTo>
                    <a:pt x="24" y="2"/>
                  </a:lnTo>
                  <a:lnTo>
                    <a:pt x="27" y="3"/>
                  </a:lnTo>
                  <a:lnTo>
                    <a:pt x="30" y="6"/>
                  </a:lnTo>
                  <a:lnTo>
                    <a:pt x="31" y="9"/>
                  </a:lnTo>
                  <a:lnTo>
                    <a:pt x="31" y="11"/>
                  </a:lnTo>
                  <a:lnTo>
                    <a:pt x="24" y="13"/>
                  </a:lnTo>
                  <a:lnTo>
                    <a:pt x="24" y="10"/>
                  </a:lnTo>
                  <a:lnTo>
                    <a:pt x="21" y="9"/>
                  </a:lnTo>
                  <a:lnTo>
                    <a:pt x="20" y="7"/>
                  </a:lnTo>
                  <a:lnTo>
                    <a:pt x="17" y="7"/>
                  </a:lnTo>
                  <a:lnTo>
                    <a:pt x="13" y="7"/>
                  </a:lnTo>
                  <a:lnTo>
                    <a:pt x="10" y="9"/>
                  </a:lnTo>
                  <a:lnTo>
                    <a:pt x="9" y="10"/>
                  </a:lnTo>
                  <a:lnTo>
                    <a:pt x="9" y="11"/>
                  </a:lnTo>
                  <a:lnTo>
                    <a:pt x="9" y="13"/>
                  </a:lnTo>
                  <a:lnTo>
                    <a:pt x="10" y="14"/>
                  </a:lnTo>
                  <a:lnTo>
                    <a:pt x="10" y="14"/>
                  </a:lnTo>
                  <a:lnTo>
                    <a:pt x="12" y="16"/>
                  </a:lnTo>
                  <a:lnTo>
                    <a:pt x="14" y="16"/>
                  </a:lnTo>
                  <a:lnTo>
                    <a:pt x="17" y="17"/>
                  </a:lnTo>
                  <a:lnTo>
                    <a:pt x="23" y="18"/>
                  </a:lnTo>
                  <a:lnTo>
                    <a:pt x="27" y="20"/>
                  </a:lnTo>
                  <a:lnTo>
                    <a:pt x="30" y="21"/>
                  </a:lnTo>
                  <a:lnTo>
                    <a:pt x="32" y="24"/>
                  </a:lnTo>
                  <a:lnTo>
                    <a:pt x="34" y="27"/>
                  </a:lnTo>
                  <a:lnTo>
                    <a:pt x="34" y="30"/>
                  </a:lnTo>
                  <a:lnTo>
                    <a:pt x="34" y="34"/>
                  </a:lnTo>
                  <a:lnTo>
                    <a:pt x="32" y="36"/>
                  </a:lnTo>
                  <a:lnTo>
                    <a:pt x="30" y="39"/>
                  </a:lnTo>
                  <a:lnTo>
                    <a:pt x="27" y="41"/>
                  </a:lnTo>
                  <a:lnTo>
                    <a:pt x="23" y="42"/>
                  </a:lnTo>
                  <a:lnTo>
                    <a:pt x="18" y="43"/>
                  </a:lnTo>
                  <a:lnTo>
                    <a:pt x="13" y="42"/>
                  </a:lnTo>
                  <a:lnTo>
                    <a:pt x="9" y="42"/>
                  </a:lnTo>
                  <a:lnTo>
                    <a:pt x="6" y="39"/>
                  </a:lnTo>
                  <a:lnTo>
                    <a:pt x="3" y="36"/>
                  </a:lnTo>
                  <a:lnTo>
                    <a:pt x="2" y="34"/>
                  </a:lnTo>
                  <a:lnTo>
                    <a:pt x="0" y="30"/>
                  </a:lnTo>
                  <a:close/>
                </a:path>
              </a:pathLst>
            </a:custGeom>
            <a:solidFill>
              <a:srgbClr val="000000"/>
            </a:solidFill>
            <a:ln w="0">
              <a:solidFill>
                <a:srgbClr val="000000"/>
              </a:solidFill>
              <a:prstDash val="solid"/>
              <a:round/>
              <a:headEnd/>
              <a:tailEnd/>
            </a:ln>
          </p:spPr>
          <p:txBody>
            <a:bodyPr/>
            <a:lstStyle/>
            <a:p>
              <a:endParaRPr lang="en-US"/>
            </a:p>
          </p:txBody>
        </p:sp>
        <p:sp>
          <p:nvSpPr>
            <p:cNvPr id="386723" name="Freeform 675"/>
            <p:cNvSpPr>
              <a:spLocks noEditPoints="1"/>
            </p:cNvSpPr>
            <p:nvPr/>
          </p:nvSpPr>
          <p:spPr bwMode="auto">
            <a:xfrm>
              <a:off x="2702" y="1776"/>
              <a:ext cx="7" cy="56"/>
            </a:xfrm>
            <a:custGeom>
              <a:avLst/>
              <a:gdLst>
                <a:gd name="T0" fmla="*/ 0 w 7"/>
                <a:gd name="T1" fmla="*/ 7 h 56"/>
                <a:gd name="T2" fmla="*/ 0 w 7"/>
                <a:gd name="T3" fmla="*/ 0 h 56"/>
                <a:gd name="T4" fmla="*/ 7 w 7"/>
                <a:gd name="T5" fmla="*/ 0 h 56"/>
                <a:gd name="T6" fmla="*/ 7 w 7"/>
                <a:gd name="T7" fmla="*/ 7 h 56"/>
                <a:gd name="T8" fmla="*/ 0 w 7"/>
                <a:gd name="T9" fmla="*/ 7 h 56"/>
                <a:gd name="T10" fmla="*/ 0 w 7"/>
                <a:gd name="T11" fmla="*/ 56 h 56"/>
                <a:gd name="T12" fmla="*/ 0 w 7"/>
                <a:gd name="T13" fmla="*/ 16 h 56"/>
                <a:gd name="T14" fmla="*/ 7 w 7"/>
                <a:gd name="T15" fmla="*/ 16 h 56"/>
                <a:gd name="T16" fmla="*/ 7 w 7"/>
                <a:gd name="T17" fmla="*/ 56 h 56"/>
                <a:gd name="T18" fmla="*/ 0 w 7"/>
                <a:gd name="T1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6">
                  <a:moveTo>
                    <a:pt x="0" y="7"/>
                  </a:moveTo>
                  <a:lnTo>
                    <a:pt x="0" y="0"/>
                  </a:lnTo>
                  <a:lnTo>
                    <a:pt x="7" y="0"/>
                  </a:lnTo>
                  <a:lnTo>
                    <a:pt x="7" y="7"/>
                  </a:lnTo>
                  <a:lnTo>
                    <a:pt x="0" y="7"/>
                  </a:lnTo>
                  <a:close/>
                  <a:moveTo>
                    <a:pt x="0" y="56"/>
                  </a:moveTo>
                  <a:lnTo>
                    <a:pt x="0" y="16"/>
                  </a:lnTo>
                  <a:lnTo>
                    <a:pt x="7" y="16"/>
                  </a:lnTo>
                  <a:lnTo>
                    <a:pt x="7" y="56"/>
                  </a:lnTo>
                  <a:lnTo>
                    <a:pt x="0" y="56"/>
                  </a:lnTo>
                  <a:close/>
                </a:path>
              </a:pathLst>
            </a:custGeom>
            <a:solidFill>
              <a:srgbClr val="000000"/>
            </a:solidFill>
            <a:ln w="0">
              <a:solidFill>
                <a:srgbClr val="000000"/>
              </a:solidFill>
              <a:prstDash val="solid"/>
              <a:round/>
              <a:headEnd/>
              <a:tailEnd/>
            </a:ln>
          </p:spPr>
          <p:txBody>
            <a:bodyPr/>
            <a:lstStyle/>
            <a:p>
              <a:endParaRPr lang="en-US"/>
            </a:p>
          </p:txBody>
        </p:sp>
        <p:sp>
          <p:nvSpPr>
            <p:cNvPr id="386724" name="Freeform 676"/>
            <p:cNvSpPr>
              <a:spLocks/>
            </p:cNvSpPr>
            <p:nvPr/>
          </p:nvSpPr>
          <p:spPr bwMode="auto">
            <a:xfrm>
              <a:off x="2716" y="1790"/>
              <a:ext cx="32" cy="43"/>
            </a:xfrm>
            <a:custGeom>
              <a:avLst/>
              <a:gdLst>
                <a:gd name="T0" fmla="*/ 7 w 32"/>
                <a:gd name="T1" fmla="*/ 30 h 43"/>
                <a:gd name="T2" fmla="*/ 10 w 32"/>
                <a:gd name="T3" fmla="*/ 35 h 43"/>
                <a:gd name="T4" fmla="*/ 17 w 32"/>
                <a:gd name="T5" fmla="*/ 36 h 43"/>
                <a:gd name="T6" fmla="*/ 24 w 32"/>
                <a:gd name="T7" fmla="*/ 35 h 43"/>
                <a:gd name="T8" fmla="*/ 25 w 32"/>
                <a:gd name="T9" fmla="*/ 31 h 43"/>
                <a:gd name="T10" fmla="*/ 23 w 32"/>
                <a:gd name="T11" fmla="*/ 27 h 43"/>
                <a:gd name="T12" fmla="*/ 16 w 32"/>
                <a:gd name="T13" fmla="*/ 25 h 43"/>
                <a:gd name="T14" fmla="*/ 7 w 32"/>
                <a:gd name="T15" fmla="*/ 23 h 43"/>
                <a:gd name="T16" fmla="*/ 2 w 32"/>
                <a:gd name="T17" fmla="*/ 18 h 43"/>
                <a:gd name="T18" fmla="*/ 0 w 32"/>
                <a:gd name="T19" fmla="*/ 13 h 43"/>
                <a:gd name="T20" fmla="*/ 2 w 32"/>
                <a:gd name="T21" fmla="*/ 7 h 43"/>
                <a:gd name="T22" fmla="*/ 4 w 32"/>
                <a:gd name="T23" fmla="*/ 3 h 43"/>
                <a:gd name="T24" fmla="*/ 9 w 32"/>
                <a:gd name="T25" fmla="*/ 2 h 43"/>
                <a:gd name="T26" fmla="*/ 14 w 32"/>
                <a:gd name="T27" fmla="*/ 0 h 43"/>
                <a:gd name="T28" fmla="*/ 23 w 32"/>
                <a:gd name="T29" fmla="*/ 2 h 43"/>
                <a:gd name="T30" fmla="*/ 28 w 32"/>
                <a:gd name="T31" fmla="*/ 6 h 43"/>
                <a:gd name="T32" fmla="*/ 31 w 32"/>
                <a:gd name="T33" fmla="*/ 11 h 43"/>
                <a:gd name="T34" fmla="*/ 23 w 32"/>
                <a:gd name="T35" fmla="*/ 10 h 43"/>
                <a:gd name="T36" fmla="*/ 18 w 32"/>
                <a:gd name="T37" fmla="*/ 7 h 43"/>
                <a:gd name="T38" fmla="*/ 11 w 32"/>
                <a:gd name="T39" fmla="*/ 7 h 43"/>
                <a:gd name="T40" fmla="*/ 9 w 32"/>
                <a:gd name="T41" fmla="*/ 10 h 43"/>
                <a:gd name="T42" fmla="*/ 7 w 32"/>
                <a:gd name="T43" fmla="*/ 13 h 43"/>
                <a:gd name="T44" fmla="*/ 10 w 32"/>
                <a:gd name="T45" fmla="*/ 14 h 43"/>
                <a:gd name="T46" fmla="*/ 13 w 32"/>
                <a:gd name="T47" fmla="*/ 16 h 43"/>
                <a:gd name="T48" fmla="*/ 21 w 32"/>
                <a:gd name="T49" fmla="*/ 18 h 43"/>
                <a:gd name="T50" fmla="*/ 28 w 32"/>
                <a:gd name="T51" fmla="*/ 21 h 43"/>
                <a:gd name="T52" fmla="*/ 32 w 32"/>
                <a:gd name="T53" fmla="*/ 27 h 43"/>
                <a:gd name="T54" fmla="*/ 32 w 32"/>
                <a:gd name="T55" fmla="*/ 34 h 43"/>
                <a:gd name="T56" fmla="*/ 28 w 32"/>
                <a:gd name="T57" fmla="*/ 39 h 43"/>
                <a:gd name="T58" fmla="*/ 21 w 32"/>
                <a:gd name="T59" fmla="*/ 42 h 43"/>
                <a:gd name="T60" fmla="*/ 11 w 32"/>
                <a:gd name="T61" fmla="*/ 42 h 43"/>
                <a:gd name="T62" fmla="*/ 4 w 32"/>
                <a:gd name="T63" fmla="*/ 39 h 43"/>
                <a:gd name="T64" fmla="*/ 0 w 32"/>
                <a:gd name="T6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43">
                  <a:moveTo>
                    <a:pt x="0" y="30"/>
                  </a:moveTo>
                  <a:lnTo>
                    <a:pt x="7" y="30"/>
                  </a:lnTo>
                  <a:lnTo>
                    <a:pt x="7" y="32"/>
                  </a:lnTo>
                  <a:lnTo>
                    <a:pt x="10" y="35"/>
                  </a:lnTo>
                  <a:lnTo>
                    <a:pt x="13" y="36"/>
                  </a:lnTo>
                  <a:lnTo>
                    <a:pt x="17" y="36"/>
                  </a:lnTo>
                  <a:lnTo>
                    <a:pt x="21" y="36"/>
                  </a:lnTo>
                  <a:lnTo>
                    <a:pt x="24" y="35"/>
                  </a:lnTo>
                  <a:lnTo>
                    <a:pt x="25" y="32"/>
                  </a:lnTo>
                  <a:lnTo>
                    <a:pt x="25" y="31"/>
                  </a:lnTo>
                  <a:lnTo>
                    <a:pt x="25" y="28"/>
                  </a:lnTo>
                  <a:lnTo>
                    <a:pt x="23" y="27"/>
                  </a:lnTo>
                  <a:lnTo>
                    <a:pt x="20" y="27"/>
                  </a:lnTo>
                  <a:lnTo>
                    <a:pt x="16" y="25"/>
                  </a:lnTo>
                  <a:lnTo>
                    <a:pt x="10" y="24"/>
                  </a:lnTo>
                  <a:lnTo>
                    <a:pt x="7" y="23"/>
                  </a:lnTo>
                  <a:lnTo>
                    <a:pt x="4" y="20"/>
                  </a:lnTo>
                  <a:lnTo>
                    <a:pt x="2" y="18"/>
                  </a:lnTo>
                  <a:lnTo>
                    <a:pt x="0" y="16"/>
                  </a:lnTo>
                  <a:lnTo>
                    <a:pt x="0" y="13"/>
                  </a:lnTo>
                  <a:lnTo>
                    <a:pt x="0" y="10"/>
                  </a:lnTo>
                  <a:lnTo>
                    <a:pt x="2" y="7"/>
                  </a:lnTo>
                  <a:lnTo>
                    <a:pt x="3" y="6"/>
                  </a:lnTo>
                  <a:lnTo>
                    <a:pt x="4" y="3"/>
                  </a:lnTo>
                  <a:lnTo>
                    <a:pt x="7" y="3"/>
                  </a:lnTo>
                  <a:lnTo>
                    <a:pt x="9" y="2"/>
                  </a:lnTo>
                  <a:lnTo>
                    <a:pt x="11" y="0"/>
                  </a:lnTo>
                  <a:lnTo>
                    <a:pt x="14" y="0"/>
                  </a:lnTo>
                  <a:lnTo>
                    <a:pt x="20" y="0"/>
                  </a:lnTo>
                  <a:lnTo>
                    <a:pt x="23" y="2"/>
                  </a:lnTo>
                  <a:lnTo>
                    <a:pt x="25" y="3"/>
                  </a:lnTo>
                  <a:lnTo>
                    <a:pt x="28" y="6"/>
                  </a:lnTo>
                  <a:lnTo>
                    <a:pt x="29" y="9"/>
                  </a:lnTo>
                  <a:lnTo>
                    <a:pt x="31" y="11"/>
                  </a:lnTo>
                  <a:lnTo>
                    <a:pt x="23" y="13"/>
                  </a:lnTo>
                  <a:lnTo>
                    <a:pt x="23" y="10"/>
                  </a:lnTo>
                  <a:lnTo>
                    <a:pt x="21" y="9"/>
                  </a:lnTo>
                  <a:lnTo>
                    <a:pt x="18" y="7"/>
                  </a:lnTo>
                  <a:lnTo>
                    <a:pt x="16" y="7"/>
                  </a:lnTo>
                  <a:lnTo>
                    <a:pt x="11" y="7"/>
                  </a:lnTo>
                  <a:lnTo>
                    <a:pt x="10" y="9"/>
                  </a:lnTo>
                  <a:lnTo>
                    <a:pt x="9" y="10"/>
                  </a:lnTo>
                  <a:lnTo>
                    <a:pt x="7" y="11"/>
                  </a:lnTo>
                  <a:lnTo>
                    <a:pt x="7" y="13"/>
                  </a:lnTo>
                  <a:lnTo>
                    <a:pt x="9" y="14"/>
                  </a:lnTo>
                  <a:lnTo>
                    <a:pt x="10" y="14"/>
                  </a:lnTo>
                  <a:lnTo>
                    <a:pt x="11" y="16"/>
                  </a:lnTo>
                  <a:lnTo>
                    <a:pt x="13" y="16"/>
                  </a:lnTo>
                  <a:lnTo>
                    <a:pt x="16" y="17"/>
                  </a:lnTo>
                  <a:lnTo>
                    <a:pt x="21" y="18"/>
                  </a:lnTo>
                  <a:lnTo>
                    <a:pt x="25" y="20"/>
                  </a:lnTo>
                  <a:lnTo>
                    <a:pt x="28" y="21"/>
                  </a:lnTo>
                  <a:lnTo>
                    <a:pt x="31" y="24"/>
                  </a:lnTo>
                  <a:lnTo>
                    <a:pt x="32" y="27"/>
                  </a:lnTo>
                  <a:lnTo>
                    <a:pt x="32" y="30"/>
                  </a:lnTo>
                  <a:lnTo>
                    <a:pt x="32" y="34"/>
                  </a:lnTo>
                  <a:lnTo>
                    <a:pt x="31" y="36"/>
                  </a:lnTo>
                  <a:lnTo>
                    <a:pt x="28" y="39"/>
                  </a:lnTo>
                  <a:lnTo>
                    <a:pt x="25" y="41"/>
                  </a:lnTo>
                  <a:lnTo>
                    <a:pt x="21" y="42"/>
                  </a:lnTo>
                  <a:lnTo>
                    <a:pt x="17" y="43"/>
                  </a:lnTo>
                  <a:lnTo>
                    <a:pt x="11" y="42"/>
                  </a:lnTo>
                  <a:lnTo>
                    <a:pt x="9" y="42"/>
                  </a:lnTo>
                  <a:lnTo>
                    <a:pt x="4" y="39"/>
                  </a:lnTo>
                  <a:lnTo>
                    <a:pt x="3" y="36"/>
                  </a:lnTo>
                  <a:lnTo>
                    <a:pt x="0" y="34"/>
                  </a:lnTo>
                  <a:lnTo>
                    <a:pt x="0" y="30"/>
                  </a:lnTo>
                  <a:close/>
                </a:path>
              </a:pathLst>
            </a:custGeom>
            <a:solidFill>
              <a:srgbClr val="000000"/>
            </a:solidFill>
            <a:ln w="0">
              <a:solidFill>
                <a:srgbClr val="000000"/>
              </a:solidFill>
              <a:prstDash val="solid"/>
              <a:round/>
              <a:headEnd/>
              <a:tailEnd/>
            </a:ln>
          </p:spPr>
          <p:txBody>
            <a:bodyPr/>
            <a:lstStyle/>
            <a:p>
              <a:endParaRPr lang="en-US"/>
            </a:p>
          </p:txBody>
        </p:sp>
        <p:sp>
          <p:nvSpPr>
            <p:cNvPr id="386725" name="Freeform 677"/>
            <p:cNvSpPr>
              <a:spLocks/>
            </p:cNvSpPr>
            <p:nvPr/>
          </p:nvSpPr>
          <p:spPr bwMode="auto">
            <a:xfrm>
              <a:off x="2129" y="1864"/>
              <a:ext cx="52" cy="58"/>
            </a:xfrm>
            <a:custGeom>
              <a:avLst/>
              <a:gdLst>
                <a:gd name="T0" fmla="*/ 28 w 52"/>
                <a:gd name="T1" fmla="*/ 36 h 58"/>
                <a:gd name="T2" fmla="*/ 28 w 52"/>
                <a:gd name="T3" fmla="*/ 29 h 58"/>
                <a:gd name="T4" fmla="*/ 52 w 52"/>
                <a:gd name="T5" fmla="*/ 29 h 58"/>
                <a:gd name="T6" fmla="*/ 52 w 52"/>
                <a:gd name="T7" fmla="*/ 50 h 58"/>
                <a:gd name="T8" fmla="*/ 46 w 52"/>
                <a:gd name="T9" fmla="*/ 53 h 58"/>
                <a:gd name="T10" fmla="*/ 41 w 52"/>
                <a:gd name="T11" fmla="*/ 55 h 58"/>
                <a:gd name="T12" fmla="*/ 35 w 52"/>
                <a:gd name="T13" fmla="*/ 58 h 58"/>
                <a:gd name="T14" fmla="*/ 28 w 52"/>
                <a:gd name="T15" fmla="*/ 58 h 58"/>
                <a:gd name="T16" fmla="*/ 21 w 52"/>
                <a:gd name="T17" fmla="*/ 57 h 58"/>
                <a:gd name="T18" fmla="*/ 13 w 52"/>
                <a:gd name="T19" fmla="*/ 54 h 58"/>
                <a:gd name="T20" fmla="*/ 9 w 52"/>
                <a:gd name="T21" fmla="*/ 51 h 58"/>
                <a:gd name="T22" fmla="*/ 6 w 52"/>
                <a:gd name="T23" fmla="*/ 48 h 58"/>
                <a:gd name="T24" fmla="*/ 3 w 52"/>
                <a:gd name="T25" fmla="*/ 44 h 58"/>
                <a:gd name="T26" fmla="*/ 0 w 52"/>
                <a:gd name="T27" fmla="*/ 37 h 58"/>
                <a:gd name="T28" fmla="*/ 0 w 52"/>
                <a:gd name="T29" fmla="*/ 29 h 58"/>
                <a:gd name="T30" fmla="*/ 0 w 52"/>
                <a:gd name="T31" fmla="*/ 22 h 58"/>
                <a:gd name="T32" fmla="*/ 3 w 52"/>
                <a:gd name="T33" fmla="*/ 14 h 58"/>
                <a:gd name="T34" fmla="*/ 6 w 52"/>
                <a:gd name="T35" fmla="*/ 10 h 58"/>
                <a:gd name="T36" fmla="*/ 9 w 52"/>
                <a:gd name="T37" fmla="*/ 7 h 58"/>
                <a:gd name="T38" fmla="*/ 13 w 52"/>
                <a:gd name="T39" fmla="*/ 4 h 58"/>
                <a:gd name="T40" fmla="*/ 20 w 52"/>
                <a:gd name="T41" fmla="*/ 1 h 58"/>
                <a:gd name="T42" fmla="*/ 28 w 52"/>
                <a:gd name="T43" fmla="*/ 0 h 58"/>
                <a:gd name="T44" fmla="*/ 34 w 52"/>
                <a:gd name="T45" fmla="*/ 1 h 58"/>
                <a:gd name="T46" fmla="*/ 39 w 52"/>
                <a:gd name="T47" fmla="*/ 3 h 58"/>
                <a:gd name="T48" fmla="*/ 43 w 52"/>
                <a:gd name="T49" fmla="*/ 5 h 58"/>
                <a:gd name="T50" fmla="*/ 46 w 52"/>
                <a:gd name="T51" fmla="*/ 8 h 58"/>
                <a:gd name="T52" fmla="*/ 49 w 52"/>
                <a:gd name="T53" fmla="*/ 12 h 58"/>
                <a:gd name="T54" fmla="*/ 50 w 52"/>
                <a:gd name="T55" fmla="*/ 18 h 58"/>
                <a:gd name="T56" fmla="*/ 43 w 52"/>
                <a:gd name="T57" fmla="*/ 19 h 58"/>
                <a:gd name="T58" fmla="*/ 42 w 52"/>
                <a:gd name="T59" fmla="*/ 15 h 58"/>
                <a:gd name="T60" fmla="*/ 41 w 52"/>
                <a:gd name="T61" fmla="*/ 12 h 58"/>
                <a:gd name="T62" fmla="*/ 39 w 52"/>
                <a:gd name="T63" fmla="*/ 10 h 58"/>
                <a:gd name="T64" fmla="*/ 35 w 52"/>
                <a:gd name="T65" fmla="*/ 8 h 58"/>
                <a:gd name="T66" fmla="*/ 32 w 52"/>
                <a:gd name="T67" fmla="*/ 7 h 58"/>
                <a:gd name="T68" fmla="*/ 28 w 52"/>
                <a:gd name="T69" fmla="*/ 7 h 58"/>
                <a:gd name="T70" fmla="*/ 23 w 52"/>
                <a:gd name="T71" fmla="*/ 7 h 58"/>
                <a:gd name="T72" fmla="*/ 18 w 52"/>
                <a:gd name="T73" fmla="*/ 8 h 58"/>
                <a:gd name="T74" fmla="*/ 16 w 52"/>
                <a:gd name="T75" fmla="*/ 11 h 58"/>
                <a:gd name="T76" fmla="*/ 13 w 52"/>
                <a:gd name="T77" fmla="*/ 12 h 58"/>
                <a:gd name="T78" fmla="*/ 10 w 52"/>
                <a:gd name="T79" fmla="*/ 15 h 58"/>
                <a:gd name="T80" fmla="*/ 9 w 52"/>
                <a:gd name="T81" fmla="*/ 18 h 58"/>
                <a:gd name="T82" fmla="*/ 7 w 52"/>
                <a:gd name="T83" fmla="*/ 24 h 58"/>
                <a:gd name="T84" fmla="*/ 7 w 52"/>
                <a:gd name="T85" fmla="*/ 29 h 58"/>
                <a:gd name="T86" fmla="*/ 7 w 52"/>
                <a:gd name="T87" fmla="*/ 36 h 58"/>
                <a:gd name="T88" fmla="*/ 10 w 52"/>
                <a:gd name="T89" fmla="*/ 42 h 58"/>
                <a:gd name="T90" fmla="*/ 13 w 52"/>
                <a:gd name="T91" fmla="*/ 46 h 58"/>
                <a:gd name="T92" fmla="*/ 17 w 52"/>
                <a:gd name="T93" fmla="*/ 50 h 58"/>
                <a:gd name="T94" fmla="*/ 23 w 52"/>
                <a:gd name="T95" fmla="*/ 51 h 58"/>
                <a:gd name="T96" fmla="*/ 28 w 52"/>
                <a:gd name="T97" fmla="*/ 51 h 58"/>
                <a:gd name="T98" fmla="*/ 32 w 52"/>
                <a:gd name="T99" fmla="*/ 51 h 58"/>
                <a:gd name="T100" fmla="*/ 38 w 52"/>
                <a:gd name="T101" fmla="*/ 50 h 58"/>
                <a:gd name="T102" fmla="*/ 42 w 52"/>
                <a:gd name="T103" fmla="*/ 48 h 58"/>
                <a:gd name="T104" fmla="*/ 45 w 52"/>
                <a:gd name="T105" fmla="*/ 46 h 58"/>
                <a:gd name="T106" fmla="*/ 45 w 52"/>
                <a:gd name="T107" fmla="*/ 36 h 58"/>
                <a:gd name="T108" fmla="*/ 28 w 52"/>
                <a:gd name="T109"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58">
                  <a:moveTo>
                    <a:pt x="28" y="36"/>
                  </a:moveTo>
                  <a:lnTo>
                    <a:pt x="28" y="29"/>
                  </a:lnTo>
                  <a:lnTo>
                    <a:pt x="52" y="29"/>
                  </a:lnTo>
                  <a:lnTo>
                    <a:pt x="52" y="50"/>
                  </a:lnTo>
                  <a:lnTo>
                    <a:pt x="46" y="53"/>
                  </a:lnTo>
                  <a:lnTo>
                    <a:pt x="41" y="55"/>
                  </a:lnTo>
                  <a:lnTo>
                    <a:pt x="35" y="58"/>
                  </a:lnTo>
                  <a:lnTo>
                    <a:pt x="28" y="58"/>
                  </a:lnTo>
                  <a:lnTo>
                    <a:pt x="21" y="57"/>
                  </a:lnTo>
                  <a:lnTo>
                    <a:pt x="13" y="54"/>
                  </a:lnTo>
                  <a:lnTo>
                    <a:pt x="9" y="51"/>
                  </a:lnTo>
                  <a:lnTo>
                    <a:pt x="6" y="48"/>
                  </a:lnTo>
                  <a:lnTo>
                    <a:pt x="3" y="44"/>
                  </a:lnTo>
                  <a:lnTo>
                    <a:pt x="0" y="37"/>
                  </a:lnTo>
                  <a:lnTo>
                    <a:pt x="0" y="29"/>
                  </a:lnTo>
                  <a:lnTo>
                    <a:pt x="0" y="22"/>
                  </a:lnTo>
                  <a:lnTo>
                    <a:pt x="3" y="14"/>
                  </a:lnTo>
                  <a:lnTo>
                    <a:pt x="6" y="10"/>
                  </a:lnTo>
                  <a:lnTo>
                    <a:pt x="9" y="7"/>
                  </a:lnTo>
                  <a:lnTo>
                    <a:pt x="13" y="4"/>
                  </a:lnTo>
                  <a:lnTo>
                    <a:pt x="20" y="1"/>
                  </a:lnTo>
                  <a:lnTo>
                    <a:pt x="28" y="0"/>
                  </a:lnTo>
                  <a:lnTo>
                    <a:pt x="34" y="1"/>
                  </a:lnTo>
                  <a:lnTo>
                    <a:pt x="39" y="3"/>
                  </a:lnTo>
                  <a:lnTo>
                    <a:pt x="43" y="5"/>
                  </a:lnTo>
                  <a:lnTo>
                    <a:pt x="46" y="8"/>
                  </a:lnTo>
                  <a:lnTo>
                    <a:pt x="49" y="12"/>
                  </a:lnTo>
                  <a:lnTo>
                    <a:pt x="50" y="18"/>
                  </a:lnTo>
                  <a:lnTo>
                    <a:pt x="43" y="19"/>
                  </a:lnTo>
                  <a:lnTo>
                    <a:pt x="42" y="15"/>
                  </a:lnTo>
                  <a:lnTo>
                    <a:pt x="41" y="12"/>
                  </a:lnTo>
                  <a:lnTo>
                    <a:pt x="39" y="10"/>
                  </a:lnTo>
                  <a:lnTo>
                    <a:pt x="35" y="8"/>
                  </a:lnTo>
                  <a:lnTo>
                    <a:pt x="32" y="7"/>
                  </a:lnTo>
                  <a:lnTo>
                    <a:pt x="28" y="7"/>
                  </a:lnTo>
                  <a:lnTo>
                    <a:pt x="23" y="7"/>
                  </a:lnTo>
                  <a:lnTo>
                    <a:pt x="18" y="8"/>
                  </a:lnTo>
                  <a:lnTo>
                    <a:pt x="16" y="11"/>
                  </a:lnTo>
                  <a:lnTo>
                    <a:pt x="13" y="12"/>
                  </a:lnTo>
                  <a:lnTo>
                    <a:pt x="10" y="15"/>
                  </a:lnTo>
                  <a:lnTo>
                    <a:pt x="9" y="18"/>
                  </a:lnTo>
                  <a:lnTo>
                    <a:pt x="7" y="24"/>
                  </a:lnTo>
                  <a:lnTo>
                    <a:pt x="7" y="29"/>
                  </a:lnTo>
                  <a:lnTo>
                    <a:pt x="7" y="36"/>
                  </a:lnTo>
                  <a:lnTo>
                    <a:pt x="10" y="42"/>
                  </a:lnTo>
                  <a:lnTo>
                    <a:pt x="13" y="46"/>
                  </a:lnTo>
                  <a:lnTo>
                    <a:pt x="17" y="50"/>
                  </a:lnTo>
                  <a:lnTo>
                    <a:pt x="23" y="51"/>
                  </a:lnTo>
                  <a:lnTo>
                    <a:pt x="28" y="51"/>
                  </a:lnTo>
                  <a:lnTo>
                    <a:pt x="32" y="51"/>
                  </a:lnTo>
                  <a:lnTo>
                    <a:pt x="38" y="50"/>
                  </a:lnTo>
                  <a:lnTo>
                    <a:pt x="42" y="48"/>
                  </a:lnTo>
                  <a:lnTo>
                    <a:pt x="45" y="46"/>
                  </a:lnTo>
                  <a:lnTo>
                    <a:pt x="45" y="36"/>
                  </a:lnTo>
                  <a:lnTo>
                    <a:pt x="28" y="36"/>
                  </a:lnTo>
                  <a:close/>
                </a:path>
              </a:pathLst>
            </a:custGeom>
            <a:solidFill>
              <a:srgbClr val="000000"/>
            </a:solidFill>
            <a:ln w="0">
              <a:solidFill>
                <a:srgbClr val="000000"/>
              </a:solidFill>
              <a:prstDash val="solid"/>
              <a:round/>
              <a:headEnd/>
              <a:tailEnd/>
            </a:ln>
          </p:spPr>
          <p:txBody>
            <a:bodyPr/>
            <a:lstStyle/>
            <a:p>
              <a:endParaRPr lang="en-US"/>
            </a:p>
          </p:txBody>
        </p:sp>
        <p:sp>
          <p:nvSpPr>
            <p:cNvPr id="386726" name="Freeform 678"/>
            <p:cNvSpPr>
              <a:spLocks noEditPoints="1"/>
            </p:cNvSpPr>
            <p:nvPr/>
          </p:nvSpPr>
          <p:spPr bwMode="auto">
            <a:xfrm>
              <a:off x="2188" y="1881"/>
              <a:ext cx="37" cy="41"/>
            </a:xfrm>
            <a:custGeom>
              <a:avLst/>
              <a:gdLst>
                <a:gd name="T0" fmla="*/ 30 w 37"/>
                <a:gd name="T1" fmla="*/ 29 h 41"/>
                <a:gd name="T2" fmla="*/ 37 w 37"/>
                <a:gd name="T3" fmla="*/ 29 h 41"/>
                <a:gd name="T4" fmla="*/ 34 w 37"/>
                <a:gd name="T5" fmla="*/ 34 h 41"/>
                <a:gd name="T6" fmla="*/ 30 w 37"/>
                <a:gd name="T7" fmla="*/ 38 h 41"/>
                <a:gd name="T8" fmla="*/ 27 w 37"/>
                <a:gd name="T9" fmla="*/ 40 h 41"/>
                <a:gd name="T10" fmla="*/ 23 w 37"/>
                <a:gd name="T11" fmla="*/ 41 h 41"/>
                <a:gd name="T12" fmla="*/ 19 w 37"/>
                <a:gd name="T13" fmla="*/ 41 h 41"/>
                <a:gd name="T14" fmla="*/ 13 w 37"/>
                <a:gd name="T15" fmla="*/ 40 h 41"/>
                <a:gd name="T16" fmla="*/ 9 w 37"/>
                <a:gd name="T17" fmla="*/ 38 h 41"/>
                <a:gd name="T18" fmla="*/ 5 w 37"/>
                <a:gd name="T19" fmla="*/ 36 h 41"/>
                <a:gd name="T20" fmla="*/ 2 w 37"/>
                <a:gd name="T21" fmla="*/ 31 h 41"/>
                <a:gd name="T22" fmla="*/ 1 w 37"/>
                <a:gd name="T23" fmla="*/ 26 h 41"/>
                <a:gd name="T24" fmla="*/ 0 w 37"/>
                <a:gd name="T25" fmla="*/ 20 h 41"/>
                <a:gd name="T26" fmla="*/ 1 w 37"/>
                <a:gd name="T27" fmla="*/ 13 h 41"/>
                <a:gd name="T28" fmla="*/ 2 w 37"/>
                <a:gd name="T29" fmla="*/ 9 h 41"/>
                <a:gd name="T30" fmla="*/ 5 w 37"/>
                <a:gd name="T31" fmla="*/ 5 h 41"/>
                <a:gd name="T32" fmla="*/ 9 w 37"/>
                <a:gd name="T33" fmla="*/ 1 h 41"/>
                <a:gd name="T34" fmla="*/ 13 w 37"/>
                <a:gd name="T35" fmla="*/ 0 h 41"/>
                <a:gd name="T36" fmla="*/ 19 w 37"/>
                <a:gd name="T37" fmla="*/ 0 h 41"/>
                <a:gd name="T38" fmla="*/ 23 w 37"/>
                <a:gd name="T39" fmla="*/ 0 h 41"/>
                <a:gd name="T40" fmla="*/ 29 w 37"/>
                <a:gd name="T41" fmla="*/ 1 h 41"/>
                <a:gd name="T42" fmla="*/ 32 w 37"/>
                <a:gd name="T43" fmla="*/ 5 h 41"/>
                <a:gd name="T44" fmla="*/ 34 w 37"/>
                <a:gd name="T45" fmla="*/ 9 h 41"/>
                <a:gd name="T46" fmla="*/ 37 w 37"/>
                <a:gd name="T47" fmla="*/ 13 h 41"/>
                <a:gd name="T48" fmla="*/ 37 w 37"/>
                <a:gd name="T49" fmla="*/ 20 h 41"/>
                <a:gd name="T50" fmla="*/ 37 w 37"/>
                <a:gd name="T51" fmla="*/ 20 h 41"/>
                <a:gd name="T52" fmla="*/ 37 w 37"/>
                <a:gd name="T53" fmla="*/ 22 h 41"/>
                <a:gd name="T54" fmla="*/ 7 w 37"/>
                <a:gd name="T55" fmla="*/ 22 h 41"/>
                <a:gd name="T56" fmla="*/ 8 w 37"/>
                <a:gd name="T57" fmla="*/ 26 h 41"/>
                <a:gd name="T58" fmla="*/ 9 w 37"/>
                <a:gd name="T59" fmla="*/ 29 h 41"/>
                <a:gd name="T60" fmla="*/ 11 w 37"/>
                <a:gd name="T61" fmla="*/ 31 h 41"/>
                <a:gd name="T62" fmla="*/ 15 w 37"/>
                <a:gd name="T63" fmla="*/ 34 h 41"/>
                <a:gd name="T64" fmla="*/ 19 w 37"/>
                <a:gd name="T65" fmla="*/ 34 h 41"/>
                <a:gd name="T66" fmla="*/ 23 w 37"/>
                <a:gd name="T67" fmla="*/ 34 h 41"/>
                <a:gd name="T68" fmla="*/ 26 w 37"/>
                <a:gd name="T69" fmla="*/ 33 h 41"/>
                <a:gd name="T70" fmla="*/ 27 w 37"/>
                <a:gd name="T71" fmla="*/ 31 h 41"/>
                <a:gd name="T72" fmla="*/ 30 w 37"/>
                <a:gd name="T73" fmla="*/ 29 h 41"/>
                <a:gd name="T74" fmla="*/ 7 w 37"/>
                <a:gd name="T75" fmla="*/ 15 h 41"/>
                <a:gd name="T76" fmla="*/ 30 w 37"/>
                <a:gd name="T77" fmla="*/ 15 h 41"/>
                <a:gd name="T78" fmla="*/ 29 w 37"/>
                <a:gd name="T79" fmla="*/ 12 h 41"/>
                <a:gd name="T80" fmla="*/ 27 w 37"/>
                <a:gd name="T81" fmla="*/ 9 h 41"/>
                <a:gd name="T82" fmla="*/ 23 w 37"/>
                <a:gd name="T83" fmla="*/ 7 h 41"/>
                <a:gd name="T84" fmla="*/ 19 w 37"/>
                <a:gd name="T85" fmla="*/ 5 h 41"/>
                <a:gd name="T86" fmla="*/ 15 w 37"/>
                <a:gd name="T87" fmla="*/ 7 h 41"/>
                <a:gd name="T88" fmla="*/ 11 w 37"/>
                <a:gd name="T89" fmla="*/ 8 h 41"/>
                <a:gd name="T90" fmla="*/ 8 w 37"/>
                <a:gd name="T91" fmla="*/ 11 h 41"/>
                <a:gd name="T92" fmla="*/ 7 w 37"/>
                <a:gd name="T9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41">
                  <a:moveTo>
                    <a:pt x="30" y="29"/>
                  </a:moveTo>
                  <a:lnTo>
                    <a:pt x="37" y="29"/>
                  </a:lnTo>
                  <a:lnTo>
                    <a:pt x="34" y="34"/>
                  </a:lnTo>
                  <a:lnTo>
                    <a:pt x="30" y="38"/>
                  </a:lnTo>
                  <a:lnTo>
                    <a:pt x="27" y="40"/>
                  </a:lnTo>
                  <a:lnTo>
                    <a:pt x="23" y="41"/>
                  </a:lnTo>
                  <a:lnTo>
                    <a:pt x="19" y="41"/>
                  </a:lnTo>
                  <a:lnTo>
                    <a:pt x="13" y="40"/>
                  </a:lnTo>
                  <a:lnTo>
                    <a:pt x="9" y="38"/>
                  </a:lnTo>
                  <a:lnTo>
                    <a:pt x="5" y="36"/>
                  </a:lnTo>
                  <a:lnTo>
                    <a:pt x="2" y="31"/>
                  </a:lnTo>
                  <a:lnTo>
                    <a:pt x="1" y="26"/>
                  </a:lnTo>
                  <a:lnTo>
                    <a:pt x="0" y="20"/>
                  </a:lnTo>
                  <a:lnTo>
                    <a:pt x="1" y="13"/>
                  </a:lnTo>
                  <a:lnTo>
                    <a:pt x="2" y="9"/>
                  </a:lnTo>
                  <a:lnTo>
                    <a:pt x="5" y="5"/>
                  </a:lnTo>
                  <a:lnTo>
                    <a:pt x="9" y="1"/>
                  </a:lnTo>
                  <a:lnTo>
                    <a:pt x="13" y="0"/>
                  </a:lnTo>
                  <a:lnTo>
                    <a:pt x="19" y="0"/>
                  </a:lnTo>
                  <a:lnTo>
                    <a:pt x="23" y="0"/>
                  </a:lnTo>
                  <a:lnTo>
                    <a:pt x="29" y="1"/>
                  </a:lnTo>
                  <a:lnTo>
                    <a:pt x="32" y="5"/>
                  </a:lnTo>
                  <a:lnTo>
                    <a:pt x="34" y="9"/>
                  </a:lnTo>
                  <a:lnTo>
                    <a:pt x="37" y="13"/>
                  </a:lnTo>
                  <a:lnTo>
                    <a:pt x="37" y="20"/>
                  </a:lnTo>
                  <a:lnTo>
                    <a:pt x="37" y="20"/>
                  </a:lnTo>
                  <a:lnTo>
                    <a:pt x="37" y="22"/>
                  </a:lnTo>
                  <a:lnTo>
                    <a:pt x="7" y="22"/>
                  </a:lnTo>
                  <a:lnTo>
                    <a:pt x="8" y="26"/>
                  </a:lnTo>
                  <a:lnTo>
                    <a:pt x="9" y="29"/>
                  </a:lnTo>
                  <a:lnTo>
                    <a:pt x="11" y="31"/>
                  </a:lnTo>
                  <a:lnTo>
                    <a:pt x="15" y="34"/>
                  </a:lnTo>
                  <a:lnTo>
                    <a:pt x="19" y="34"/>
                  </a:lnTo>
                  <a:lnTo>
                    <a:pt x="23" y="34"/>
                  </a:lnTo>
                  <a:lnTo>
                    <a:pt x="26" y="33"/>
                  </a:lnTo>
                  <a:lnTo>
                    <a:pt x="27" y="31"/>
                  </a:lnTo>
                  <a:lnTo>
                    <a:pt x="30" y="29"/>
                  </a:lnTo>
                  <a:close/>
                  <a:moveTo>
                    <a:pt x="7" y="15"/>
                  </a:moveTo>
                  <a:lnTo>
                    <a:pt x="30" y="15"/>
                  </a:lnTo>
                  <a:lnTo>
                    <a:pt x="29" y="12"/>
                  </a:lnTo>
                  <a:lnTo>
                    <a:pt x="27" y="9"/>
                  </a:lnTo>
                  <a:lnTo>
                    <a:pt x="23" y="7"/>
                  </a:lnTo>
                  <a:lnTo>
                    <a:pt x="19" y="5"/>
                  </a:lnTo>
                  <a:lnTo>
                    <a:pt x="15" y="7"/>
                  </a:lnTo>
                  <a:lnTo>
                    <a:pt x="11" y="8"/>
                  </a:lnTo>
                  <a:lnTo>
                    <a:pt x="8" y="11"/>
                  </a:lnTo>
                  <a:lnTo>
                    <a:pt x="7" y="15"/>
                  </a:lnTo>
                  <a:close/>
                </a:path>
              </a:pathLst>
            </a:custGeom>
            <a:solidFill>
              <a:srgbClr val="000000"/>
            </a:solidFill>
            <a:ln w="0">
              <a:solidFill>
                <a:srgbClr val="000000"/>
              </a:solidFill>
              <a:prstDash val="solid"/>
              <a:round/>
              <a:headEnd/>
              <a:tailEnd/>
            </a:ln>
          </p:spPr>
          <p:txBody>
            <a:bodyPr/>
            <a:lstStyle/>
            <a:p>
              <a:endParaRPr lang="en-US"/>
            </a:p>
          </p:txBody>
        </p:sp>
        <p:sp>
          <p:nvSpPr>
            <p:cNvPr id="386727" name="Freeform 679"/>
            <p:cNvSpPr>
              <a:spLocks noEditPoints="1"/>
            </p:cNvSpPr>
            <p:nvPr/>
          </p:nvSpPr>
          <p:spPr bwMode="auto">
            <a:xfrm>
              <a:off x="2232" y="1881"/>
              <a:ext cx="36" cy="41"/>
            </a:xfrm>
            <a:custGeom>
              <a:avLst/>
              <a:gdLst>
                <a:gd name="T0" fmla="*/ 0 w 36"/>
                <a:gd name="T1" fmla="*/ 20 h 41"/>
                <a:gd name="T2" fmla="*/ 0 w 36"/>
                <a:gd name="T3" fmla="*/ 13 h 41"/>
                <a:gd name="T4" fmla="*/ 3 w 36"/>
                <a:gd name="T5" fmla="*/ 8 h 41"/>
                <a:gd name="T6" fmla="*/ 6 w 36"/>
                <a:gd name="T7" fmla="*/ 4 h 41"/>
                <a:gd name="T8" fmla="*/ 10 w 36"/>
                <a:gd name="T9" fmla="*/ 1 h 41"/>
                <a:gd name="T10" fmla="*/ 14 w 36"/>
                <a:gd name="T11" fmla="*/ 0 h 41"/>
                <a:gd name="T12" fmla="*/ 18 w 36"/>
                <a:gd name="T13" fmla="*/ 0 h 41"/>
                <a:gd name="T14" fmla="*/ 22 w 36"/>
                <a:gd name="T15" fmla="*/ 0 h 41"/>
                <a:gd name="T16" fmla="*/ 28 w 36"/>
                <a:gd name="T17" fmla="*/ 1 h 41"/>
                <a:gd name="T18" fmla="*/ 31 w 36"/>
                <a:gd name="T19" fmla="*/ 5 h 41"/>
                <a:gd name="T20" fmla="*/ 33 w 36"/>
                <a:gd name="T21" fmla="*/ 8 h 41"/>
                <a:gd name="T22" fmla="*/ 36 w 36"/>
                <a:gd name="T23" fmla="*/ 13 h 41"/>
                <a:gd name="T24" fmla="*/ 36 w 36"/>
                <a:gd name="T25" fmla="*/ 19 h 41"/>
                <a:gd name="T26" fmla="*/ 36 w 36"/>
                <a:gd name="T27" fmla="*/ 25 h 41"/>
                <a:gd name="T28" fmla="*/ 35 w 36"/>
                <a:gd name="T29" fmla="*/ 29 h 41"/>
                <a:gd name="T30" fmla="*/ 33 w 36"/>
                <a:gd name="T31" fmla="*/ 31 h 41"/>
                <a:gd name="T32" fmla="*/ 31 w 36"/>
                <a:gd name="T33" fmla="*/ 36 h 41"/>
                <a:gd name="T34" fmla="*/ 28 w 36"/>
                <a:gd name="T35" fmla="*/ 38 h 41"/>
                <a:gd name="T36" fmla="*/ 22 w 36"/>
                <a:gd name="T37" fmla="*/ 40 h 41"/>
                <a:gd name="T38" fmla="*/ 18 w 36"/>
                <a:gd name="T39" fmla="*/ 41 h 41"/>
                <a:gd name="T40" fmla="*/ 13 w 36"/>
                <a:gd name="T41" fmla="*/ 40 h 41"/>
                <a:gd name="T42" fmla="*/ 8 w 36"/>
                <a:gd name="T43" fmla="*/ 38 h 41"/>
                <a:gd name="T44" fmla="*/ 4 w 36"/>
                <a:gd name="T45" fmla="*/ 36 h 41"/>
                <a:gd name="T46" fmla="*/ 1 w 36"/>
                <a:gd name="T47" fmla="*/ 31 h 41"/>
                <a:gd name="T48" fmla="*/ 0 w 36"/>
                <a:gd name="T49" fmla="*/ 26 h 41"/>
                <a:gd name="T50" fmla="*/ 0 w 36"/>
                <a:gd name="T51" fmla="*/ 20 h 41"/>
                <a:gd name="T52" fmla="*/ 7 w 36"/>
                <a:gd name="T53" fmla="*/ 20 h 41"/>
                <a:gd name="T54" fmla="*/ 7 w 36"/>
                <a:gd name="T55" fmla="*/ 25 h 41"/>
                <a:gd name="T56" fmla="*/ 8 w 36"/>
                <a:gd name="T57" fmla="*/ 29 h 41"/>
                <a:gd name="T58" fmla="*/ 10 w 36"/>
                <a:gd name="T59" fmla="*/ 31 h 41"/>
                <a:gd name="T60" fmla="*/ 14 w 36"/>
                <a:gd name="T61" fmla="*/ 34 h 41"/>
                <a:gd name="T62" fmla="*/ 18 w 36"/>
                <a:gd name="T63" fmla="*/ 34 h 41"/>
                <a:gd name="T64" fmla="*/ 22 w 36"/>
                <a:gd name="T65" fmla="*/ 34 h 41"/>
                <a:gd name="T66" fmla="*/ 25 w 36"/>
                <a:gd name="T67" fmla="*/ 31 h 41"/>
                <a:gd name="T68" fmla="*/ 28 w 36"/>
                <a:gd name="T69" fmla="*/ 29 h 41"/>
                <a:gd name="T70" fmla="*/ 28 w 36"/>
                <a:gd name="T71" fmla="*/ 25 h 41"/>
                <a:gd name="T72" fmla="*/ 29 w 36"/>
                <a:gd name="T73" fmla="*/ 20 h 41"/>
                <a:gd name="T74" fmla="*/ 28 w 36"/>
                <a:gd name="T75" fmla="*/ 15 h 41"/>
                <a:gd name="T76" fmla="*/ 28 w 36"/>
                <a:gd name="T77" fmla="*/ 12 h 41"/>
                <a:gd name="T78" fmla="*/ 25 w 36"/>
                <a:gd name="T79" fmla="*/ 9 h 41"/>
                <a:gd name="T80" fmla="*/ 22 w 36"/>
                <a:gd name="T81" fmla="*/ 7 h 41"/>
                <a:gd name="T82" fmla="*/ 18 w 36"/>
                <a:gd name="T83" fmla="*/ 5 h 41"/>
                <a:gd name="T84" fmla="*/ 14 w 36"/>
                <a:gd name="T85" fmla="*/ 7 h 41"/>
                <a:gd name="T86" fmla="*/ 10 w 36"/>
                <a:gd name="T87" fmla="*/ 9 h 41"/>
                <a:gd name="T88" fmla="*/ 8 w 36"/>
                <a:gd name="T89" fmla="*/ 12 h 41"/>
                <a:gd name="T90" fmla="*/ 7 w 36"/>
                <a:gd name="T91" fmla="*/ 16 h 41"/>
                <a:gd name="T92" fmla="*/ 7 w 36"/>
                <a:gd name="T9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 h="41">
                  <a:moveTo>
                    <a:pt x="0" y="20"/>
                  </a:moveTo>
                  <a:lnTo>
                    <a:pt x="0" y="13"/>
                  </a:lnTo>
                  <a:lnTo>
                    <a:pt x="3" y="8"/>
                  </a:lnTo>
                  <a:lnTo>
                    <a:pt x="6" y="4"/>
                  </a:lnTo>
                  <a:lnTo>
                    <a:pt x="10" y="1"/>
                  </a:lnTo>
                  <a:lnTo>
                    <a:pt x="14" y="0"/>
                  </a:lnTo>
                  <a:lnTo>
                    <a:pt x="18" y="0"/>
                  </a:lnTo>
                  <a:lnTo>
                    <a:pt x="22" y="0"/>
                  </a:lnTo>
                  <a:lnTo>
                    <a:pt x="28" y="1"/>
                  </a:lnTo>
                  <a:lnTo>
                    <a:pt x="31" y="5"/>
                  </a:lnTo>
                  <a:lnTo>
                    <a:pt x="33" y="8"/>
                  </a:lnTo>
                  <a:lnTo>
                    <a:pt x="36" y="13"/>
                  </a:lnTo>
                  <a:lnTo>
                    <a:pt x="36" y="19"/>
                  </a:lnTo>
                  <a:lnTo>
                    <a:pt x="36" y="25"/>
                  </a:lnTo>
                  <a:lnTo>
                    <a:pt x="35" y="29"/>
                  </a:lnTo>
                  <a:lnTo>
                    <a:pt x="33" y="31"/>
                  </a:lnTo>
                  <a:lnTo>
                    <a:pt x="31" y="36"/>
                  </a:lnTo>
                  <a:lnTo>
                    <a:pt x="28" y="38"/>
                  </a:lnTo>
                  <a:lnTo>
                    <a:pt x="22" y="40"/>
                  </a:lnTo>
                  <a:lnTo>
                    <a:pt x="18" y="41"/>
                  </a:lnTo>
                  <a:lnTo>
                    <a:pt x="13" y="40"/>
                  </a:lnTo>
                  <a:lnTo>
                    <a:pt x="8" y="38"/>
                  </a:lnTo>
                  <a:lnTo>
                    <a:pt x="4" y="36"/>
                  </a:lnTo>
                  <a:lnTo>
                    <a:pt x="1" y="31"/>
                  </a:lnTo>
                  <a:lnTo>
                    <a:pt x="0" y="26"/>
                  </a:lnTo>
                  <a:lnTo>
                    <a:pt x="0" y="20"/>
                  </a:lnTo>
                  <a:close/>
                  <a:moveTo>
                    <a:pt x="7" y="20"/>
                  </a:moveTo>
                  <a:lnTo>
                    <a:pt x="7" y="25"/>
                  </a:lnTo>
                  <a:lnTo>
                    <a:pt x="8" y="29"/>
                  </a:lnTo>
                  <a:lnTo>
                    <a:pt x="10" y="31"/>
                  </a:lnTo>
                  <a:lnTo>
                    <a:pt x="14" y="34"/>
                  </a:lnTo>
                  <a:lnTo>
                    <a:pt x="18" y="34"/>
                  </a:lnTo>
                  <a:lnTo>
                    <a:pt x="22" y="34"/>
                  </a:lnTo>
                  <a:lnTo>
                    <a:pt x="25" y="31"/>
                  </a:lnTo>
                  <a:lnTo>
                    <a:pt x="28" y="29"/>
                  </a:lnTo>
                  <a:lnTo>
                    <a:pt x="28" y="25"/>
                  </a:lnTo>
                  <a:lnTo>
                    <a:pt x="29" y="20"/>
                  </a:lnTo>
                  <a:lnTo>
                    <a:pt x="28" y="15"/>
                  </a:lnTo>
                  <a:lnTo>
                    <a:pt x="28" y="12"/>
                  </a:lnTo>
                  <a:lnTo>
                    <a:pt x="25" y="9"/>
                  </a:lnTo>
                  <a:lnTo>
                    <a:pt x="22" y="7"/>
                  </a:lnTo>
                  <a:lnTo>
                    <a:pt x="18" y="5"/>
                  </a:lnTo>
                  <a:lnTo>
                    <a:pt x="14" y="7"/>
                  </a:lnTo>
                  <a:lnTo>
                    <a:pt x="10" y="9"/>
                  </a:lnTo>
                  <a:lnTo>
                    <a:pt x="8" y="12"/>
                  </a:lnTo>
                  <a:lnTo>
                    <a:pt x="7" y="16"/>
                  </a:lnTo>
                  <a:lnTo>
                    <a:pt x="7" y="20"/>
                  </a:lnTo>
                  <a:close/>
                </a:path>
              </a:pathLst>
            </a:custGeom>
            <a:solidFill>
              <a:srgbClr val="000000"/>
            </a:solidFill>
            <a:ln w="0">
              <a:solidFill>
                <a:srgbClr val="000000"/>
              </a:solidFill>
              <a:prstDash val="solid"/>
              <a:round/>
              <a:headEnd/>
              <a:tailEnd/>
            </a:ln>
          </p:spPr>
          <p:txBody>
            <a:bodyPr/>
            <a:lstStyle/>
            <a:p>
              <a:endParaRPr lang="en-US"/>
            </a:p>
          </p:txBody>
        </p:sp>
        <p:sp>
          <p:nvSpPr>
            <p:cNvPr id="386728" name="Freeform 680"/>
            <p:cNvSpPr>
              <a:spLocks/>
            </p:cNvSpPr>
            <p:nvPr/>
          </p:nvSpPr>
          <p:spPr bwMode="auto">
            <a:xfrm>
              <a:off x="2276" y="1881"/>
              <a:ext cx="56" cy="40"/>
            </a:xfrm>
            <a:custGeom>
              <a:avLst/>
              <a:gdLst>
                <a:gd name="T0" fmla="*/ 0 w 56"/>
                <a:gd name="T1" fmla="*/ 40 h 40"/>
                <a:gd name="T2" fmla="*/ 0 w 56"/>
                <a:gd name="T3" fmla="*/ 0 h 40"/>
                <a:gd name="T4" fmla="*/ 7 w 56"/>
                <a:gd name="T5" fmla="*/ 0 h 40"/>
                <a:gd name="T6" fmla="*/ 7 w 56"/>
                <a:gd name="T7" fmla="*/ 7 h 40"/>
                <a:gd name="T8" fmla="*/ 10 w 56"/>
                <a:gd name="T9" fmla="*/ 4 h 40"/>
                <a:gd name="T10" fmla="*/ 13 w 56"/>
                <a:gd name="T11" fmla="*/ 1 h 40"/>
                <a:gd name="T12" fmla="*/ 16 w 56"/>
                <a:gd name="T13" fmla="*/ 0 h 40"/>
                <a:gd name="T14" fmla="*/ 20 w 56"/>
                <a:gd name="T15" fmla="*/ 0 h 40"/>
                <a:gd name="T16" fmla="*/ 24 w 56"/>
                <a:gd name="T17" fmla="*/ 0 h 40"/>
                <a:gd name="T18" fmla="*/ 27 w 56"/>
                <a:gd name="T19" fmla="*/ 1 h 40"/>
                <a:gd name="T20" fmla="*/ 30 w 56"/>
                <a:gd name="T21" fmla="*/ 4 h 40"/>
                <a:gd name="T22" fmla="*/ 31 w 56"/>
                <a:gd name="T23" fmla="*/ 7 h 40"/>
                <a:gd name="T24" fmla="*/ 34 w 56"/>
                <a:gd name="T25" fmla="*/ 2 h 40"/>
                <a:gd name="T26" fmla="*/ 38 w 56"/>
                <a:gd name="T27" fmla="*/ 0 h 40"/>
                <a:gd name="T28" fmla="*/ 43 w 56"/>
                <a:gd name="T29" fmla="*/ 0 h 40"/>
                <a:gd name="T30" fmla="*/ 48 w 56"/>
                <a:gd name="T31" fmla="*/ 0 h 40"/>
                <a:gd name="T32" fmla="*/ 50 w 56"/>
                <a:gd name="T33" fmla="*/ 1 h 40"/>
                <a:gd name="T34" fmla="*/ 53 w 56"/>
                <a:gd name="T35" fmla="*/ 2 h 40"/>
                <a:gd name="T36" fmla="*/ 55 w 56"/>
                <a:gd name="T37" fmla="*/ 5 h 40"/>
                <a:gd name="T38" fmla="*/ 56 w 56"/>
                <a:gd name="T39" fmla="*/ 8 h 40"/>
                <a:gd name="T40" fmla="*/ 56 w 56"/>
                <a:gd name="T41" fmla="*/ 12 h 40"/>
                <a:gd name="T42" fmla="*/ 56 w 56"/>
                <a:gd name="T43" fmla="*/ 40 h 40"/>
                <a:gd name="T44" fmla="*/ 49 w 56"/>
                <a:gd name="T45" fmla="*/ 40 h 40"/>
                <a:gd name="T46" fmla="*/ 49 w 56"/>
                <a:gd name="T47" fmla="*/ 15 h 40"/>
                <a:gd name="T48" fmla="*/ 49 w 56"/>
                <a:gd name="T49" fmla="*/ 12 h 40"/>
                <a:gd name="T50" fmla="*/ 48 w 56"/>
                <a:gd name="T51" fmla="*/ 9 h 40"/>
                <a:gd name="T52" fmla="*/ 48 w 56"/>
                <a:gd name="T53" fmla="*/ 8 h 40"/>
                <a:gd name="T54" fmla="*/ 46 w 56"/>
                <a:gd name="T55" fmla="*/ 7 h 40"/>
                <a:gd name="T56" fmla="*/ 43 w 56"/>
                <a:gd name="T57" fmla="*/ 5 h 40"/>
                <a:gd name="T58" fmla="*/ 42 w 56"/>
                <a:gd name="T59" fmla="*/ 5 h 40"/>
                <a:gd name="T60" fmla="*/ 38 w 56"/>
                <a:gd name="T61" fmla="*/ 7 h 40"/>
                <a:gd name="T62" fmla="*/ 35 w 56"/>
                <a:gd name="T63" fmla="*/ 8 h 40"/>
                <a:gd name="T64" fmla="*/ 32 w 56"/>
                <a:gd name="T65" fmla="*/ 11 h 40"/>
                <a:gd name="T66" fmla="*/ 32 w 56"/>
                <a:gd name="T67" fmla="*/ 13 h 40"/>
                <a:gd name="T68" fmla="*/ 32 w 56"/>
                <a:gd name="T69" fmla="*/ 18 h 40"/>
                <a:gd name="T70" fmla="*/ 32 w 56"/>
                <a:gd name="T71" fmla="*/ 40 h 40"/>
                <a:gd name="T72" fmla="*/ 24 w 56"/>
                <a:gd name="T73" fmla="*/ 40 h 40"/>
                <a:gd name="T74" fmla="*/ 24 w 56"/>
                <a:gd name="T75" fmla="*/ 15 h 40"/>
                <a:gd name="T76" fmla="*/ 24 w 56"/>
                <a:gd name="T77" fmla="*/ 11 h 40"/>
                <a:gd name="T78" fmla="*/ 23 w 56"/>
                <a:gd name="T79" fmla="*/ 8 h 40"/>
                <a:gd name="T80" fmla="*/ 20 w 56"/>
                <a:gd name="T81" fmla="*/ 7 h 40"/>
                <a:gd name="T82" fmla="*/ 17 w 56"/>
                <a:gd name="T83" fmla="*/ 5 h 40"/>
                <a:gd name="T84" fmla="*/ 14 w 56"/>
                <a:gd name="T85" fmla="*/ 7 h 40"/>
                <a:gd name="T86" fmla="*/ 12 w 56"/>
                <a:gd name="T87" fmla="*/ 7 h 40"/>
                <a:gd name="T88" fmla="*/ 10 w 56"/>
                <a:gd name="T89" fmla="*/ 9 h 40"/>
                <a:gd name="T90" fmla="*/ 9 w 56"/>
                <a:gd name="T91" fmla="*/ 11 h 40"/>
                <a:gd name="T92" fmla="*/ 7 w 56"/>
                <a:gd name="T93" fmla="*/ 15 h 40"/>
                <a:gd name="T94" fmla="*/ 7 w 56"/>
                <a:gd name="T95" fmla="*/ 19 h 40"/>
                <a:gd name="T96" fmla="*/ 7 w 56"/>
                <a:gd name="T97" fmla="*/ 40 h 40"/>
                <a:gd name="T98" fmla="*/ 0 w 56"/>
                <a:gd name="T9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40">
                  <a:moveTo>
                    <a:pt x="0" y="40"/>
                  </a:moveTo>
                  <a:lnTo>
                    <a:pt x="0" y="0"/>
                  </a:lnTo>
                  <a:lnTo>
                    <a:pt x="7" y="0"/>
                  </a:lnTo>
                  <a:lnTo>
                    <a:pt x="7" y="7"/>
                  </a:lnTo>
                  <a:lnTo>
                    <a:pt x="10" y="4"/>
                  </a:lnTo>
                  <a:lnTo>
                    <a:pt x="13" y="1"/>
                  </a:lnTo>
                  <a:lnTo>
                    <a:pt x="16" y="0"/>
                  </a:lnTo>
                  <a:lnTo>
                    <a:pt x="20" y="0"/>
                  </a:lnTo>
                  <a:lnTo>
                    <a:pt x="24" y="0"/>
                  </a:lnTo>
                  <a:lnTo>
                    <a:pt x="27" y="1"/>
                  </a:lnTo>
                  <a:lnTo>
                    <a:pt x="30" y="4"/>
                  </a:lnTo>
                  <a:lnTo>
                    <a:pt x="31" y="7"/>
                  </a:lnTo>
                  <a:lnTo>
                    <a:pt x="34" y="2"/>
                  </a:lnTo>
                  <a:lnTo>
                    <a:pt x="38" y="0"/>
                  </a:lnTo>
                  <a:lnTo>
                    <a:pt x="43" y="0"/>
                  </a:lnTo>
                  <a:lnTo>
                    <a:pt x="48" y="0"/>
                  </a:lnTo>
                  <a:lnTo>
                    <a:pt x="50" y="1"/>
                  </a:lnTo>
                  <a:lnTo>
                    <a:pt x="53" y="2"/>
                  </a:lnTo>
                  <a:lnTo>
                    <a:pt x="55" y="5"/>
                  </a:lnTo>
                  <a:lnTo>
                    <a:pt x="56" y="8"/>
                  </a:lnTo>
                  <a:lnTo>
                    <a:pt x="56" y="12"/>
                  </a:lnTo>
                  <a:lnTo>
                    <a:pt x="56" y="40"/>
                  </a:lnTo>
                  <a:lnTo>
                    <a:pt x="49" y="40"/>
                  </a:lnTo>
                  <a:lnTo>
                    <a:pt x="49" y="15"/>
                  </a:lnTo>
                  <a:lnTo>
                    <a:pt x="49" y="12"/>
                  </a:lnTo>
                  <a:lnTo>
                    <a:pt x="48" y="9"/>
                  </a:lnTo>
                  <a:lnTo>
                    <a:pt x="48" y="8"/>
                  </a:lnTo>
                  <a:lnTo>
                    <a:pt x="46" y="7"/>
                  </a:lnTo>
                  <a:lnTo>
                    <a:pt x="43" y="5"/>
                  </a:lnTo>
                  <a:lnTo>
                    <a:pt x="42" y="5"/>
                  </a:lnTo>
                  <a:lnTo>
                    <a:pt x="38" y="7"/>
                  </a:lnTo>
                  <a:lnTo>
                    <a:pt x="35" y="8"/>
                  </a:lnTo>
                  <a:lnTo>
                    <a:pt x="32" y="11"/>
                  </a:lnTo>
                  <a:lnTo>
                    <a:pt x="32" y="13"/>
                  </a:lnTo>
                  <a:lnTo>
                    <a:pt x="32" y="18"/>
                  </a:lnTo>
                  <a:lnTo>
                    <a:pt x="32" y="40"/>
                  </a:lnTo>
                  <a:lnTo>
                    <a:pt x="24" y="40"/>
                  </a:lnTo>
                  <a:lnTo>
                    <a:pt x="24" y="15"/>
                  </a:lnTo>
                  <a:lnTo>
                    <a:pt x="24" y="11"/>
                  </a:lnTo>
                  <a:lnTo>
                    <a:pt x="23" y="8"/>
                  </a:lnTo>
                  <a:lnTo>
                    <a:pt x="20" y="7"/>
                  </a:lnTo>
                  <a:lnTo>
                    <a:pt x="17" y="5"/>
                  </a:lnTo>
                  <a:lnTo>
                    <a:pt x="14" y="7"/>
                  </a:lnTo>
                  <a:lnTo>
                    <a:pt x="12" y="7"/>
                  </a:lnTo>
                  <a:lnTo>
                    <a:pt x="10" y="9"/>
                  </a:lnTo>
                  <a:lnTo>
                    <a:pt x="9" y="11"/>
                  </a:lnTo>
                  <a:lnTo>
                    <a:pt x="7" y="15"/>
                  </a:lnTo>
                  <a:lnTo>
                    <a:pt x="7" y="19"/>
                  </a:lnTo>
                  <a:lnTo>
                    <a:pt x="7" y="40"/>
                  </a:lnTo>
                  <a:lnTo>
                    <a:pt x="0" y="40"/>
                  </a:lnTo>
                  <a:close/>
                </a:path>
              </a:pathLst>
            </a:custGeom>
            <a:solidFill>
              <a:srgbClr val="000000"/>
            </a:solidFill>
            <a:ln w="0">
              <a:solidFill>
                <a:srgbClr val="000000"/>
              </a:solidFill>
              <a:prstDash val="solid"/>
              <a:round/>
              <a:headEnd/>
              <a:tailEnd/>
            </a:ln>
          </p:spPr>
          <p:txBody>
            <a:bodyPr/>
            <a:lstStyle/>
            <a:p>
              <a:endParaRPr lang="en-US"/>
            </a:p>
          </p:txBody>
        </p:sp>
        <p:sp>
          <p:nvSpPr>
            <p:cNvPr id="386729" name="Freeform 681"/>
            <p:cNvSpPr>
              <a:spLocks noEditPoints="1"/>
            </p:cNvSpPr>
            <p:nvPr/>
          </p:nvSpPr>
          <p:spPr bwMode="auto">
            <a:xfrm>
              <a:off x="2340" y="1881"/>
              <a:ext cx="38" cy="41"/>
            </a:xfrm>
            <a:custGeom>
              <a:avLst/>
              <a:gdLst>
                <a:gd name="T0" fmla="*/ 29 w 38"/>
                <a:gd name="T1" fmla="*/ 29 h 41"/>
                <a:gd name="T2" fmla="*/ 38 w 38"/>
                <a:gd name="T3" fmla="*/ 29 h 41"/>
                <a:gd name="T4" fmla="*/ 35 w 38"/>
                <a:gd name="T5" fmla="*/ 34 h 41"/>
                <a:gd name="T6" fmla="*/ 31 w 38"/>
                <a:gd name="T7" fmla="*/ 38 h 41"/>
                <a:gd name="T8" fmla="*/ 28 w 38"/>
                <a:gd name="T9" fmla="*/ 40 h 41"/>
                <a:gd name="T10" fmla="*/ 24 w 38"/>
                <a:gd name="T11" fmla="*/ 41 h 41"/>
                <a:gd name="T12" fmla="*/ 20 w 38"/>
                <a:gd name="T13" fmla="*/ 41 h 41"/>
                <a:gd name="T14" fmla="*/ 14 w 38"/>
                <a:gd name="T15" fmla="*/ 40 h 41"/>
                <a:gd name="T16" fmla="*/ 9 w 38"/>
                <a:gd name="T17" fmla="*/ 38 h 41"/>
                <a:gd name="T18" fmla="*/ 6 w 38"/>
                <a:gd name="T19" fmla="*/ 36 h 41"/>
                <a:gd name="T20" fmla="*/ 2 w 38"/>
                <a:gd name="T21" fmla="*/ 31 h 41"/>
                <a:gd name="T22" fmla="*/ 0 w 38"/>
                <a:gd name="T23" fmla="*/ 26 h 41"/>
                <a:gd name="T24" fmla="*/ 0 w 38"/>
                <a:gd name="T25" fmla="*/ 20 h 41"/>
                <a:gd name="T26" fmla="*/ 0 w 38"/>
                <a:gd name="T27" fmla="*/ 13 h 41"/>
                <a:gd name="T28" fmla="*/ 3 w 38"/>
                <a:gd name="T29" fmla="*/ 9 h 41"/>
                <a:gd name="T30" fmla="*/ 6 w 38"/>
                <a:gd name="T31" fmla="*/ 5 h 41"/>
                <a:gd name="T32" fmla="*/ 9 w 38"/>
                <a:gd name="T33" fmla="*/ 1 h 41"/>
                <a:gd name="T34" fmla="*/ 14 w 38"/>
                <a:gd name="T35" fmla="*/ 0 h 41"/>
                <a:gd name="T36" fmla="*/ 18 w 38"/>
                <a:gd name="T37" fmla="*/ 0 h 41"/>
                <a:gd name="T38" fmla="*/ 24 w 38"/>
                <a:gd name="T39" fmla="*/ 0 h 41"/>
                <a:gd name="T40" fmla="*/ 28 w 38"/>
                <a:gd name="T41" fmla="*/ 1 h 41"/>
                <a:gd name="T42" fmla="*/ 32 w 38"/>
                <a:gd name="T43" fmla="*/ 5 h 41"/>
                <a:gd name="T44" fmla="*/ 35 w 38"/>
                <a:gd name="T45" fmla="*/ 9 h 41"/>
                <a:gd name="T46" fmla="*/ 36 w 38"/>
                <a:gd name="T47" fmla="*/ 13 h 41"/>
                <a:gd name="T48" fmla="*/ 38 w 38"/>
                <a:gd name="T49" fmla="*/ 20 h 41"/>
                <a:gd name="T50" fmla="*/ 38 w 38"/>
                <a:gd name="T51" fmla="*/ 20 h 41"/>
                <a:gd name="T52" fmla="*/ 38 w 38"/>
                <a:gd name="T53" fmla="*/ 22 h 41"/>
                <a:gd name="T54" fmla="*/ 7 w 38"/>
                <a:gd name="T55" fmla="*/ 22 h 41"/>
                <a:gd name="T56" fmla="*/ 9 w 38"/>
                <a:gd name="T57" fmla="*/ 26 h 41"/>
                <a:gd name="T58" fmla="*/ 9 w 38"/>
                <a:gd name="T59" fmla="*/ 29 h 41"/>
                <a:gd name="T60" fmla="*/ 11 w 38"/>
                <a:gd name="T61" fmla="*/ 31 h 41"/>
                <a:gd name="T62" fmla="*/ 14 w 38"/>
                <a:gd name="T63" fmla="*/ 34 h 41"/>
                <a:gd name="T64" fmla="*/ 20 w 38"/>
                <a:gd name="T65" fmla="*/ 34 h 41"/>
                <a:gd name="T66" fmla="*/ 22 w 38"/>
                <a:gd name="T67" fmla="*/ 34 h 41"/>
                <a:gd name="T68" fmla="*/ 25 w 38"/>
                <a:gd name="T69" fmla="*/ 33 h 41"/>
                <a:gd name="T70" fmla="*/ 28 w 38"/>
                <a:gd name="T71" fmla="*/ 31 h 41"/>
                <a:gd name="T72" fmla="*/ 29 w 38"/>
                <a:gd name="T73" fmla="*/ 29 h 41"/>
                <a:gd name="T74" fmla="*/ 7 w 38"/>
                <a:gd name="T75" fmla="*/ 15 h 41"/>
                <a:gd name="T76" fmla="*/ 29 w 38"/>
                <a:gd name="T77" fmla="*/ 15 h 41"/>
                <a:gd name="T78" fmla="*/ 29 w 38"/>
                <a:gd name="T79" fmla="*/ 12 h 41"/>
                <a:gd name="T80" fmla="*/ 28 w 38"/>
                <a:gd name="T81" fmla="*/ 9 h 41"/>
                <a:gd name="T82" fmla="*/ 24 w 38"/>
                <a:gd name="T83" fmla="*/ 7 h 41"/>
                <a:gd name="T84" fmla="*/ 18 w 38"/>
                <a:gd name="T85" fmla="*/ 5 h 41"/>
                <a:gd name="T86" fmla="*/ 14 w 38"/>
                <a:gd name="T87" fmla="*/ 7 h 41"/>
                <a:gd name="T88" fmla="*/ 11 w 38"/>
                <a:gd name="T89" fmla="*/ 8 h 41"/>
                <a:gd name="T90" fmla="*/ 9 w 38"/>
                <a:gd name="T91" fmla="*/ 11 h 41"/>
                <a:gd name="T92" fmla="*/ 7 w 38"/>
                <a:gd name="T9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41">
                  <a:moveTo>
                    <a:pt x="29" y="29"/>
                  </a:moveTo>
                  <a:lnTo>
                    <a:pt x="38" y="29"/>
                  </a:lnTo>
                  <a:lnTo>
                    <a:pt x="35" y="34"/>
                  </a:lnTo>
                  <a:lnTo>
                    <a:pt x="31" y="38"/>
                  </a:lnTo>
                  <a:lnTo>
                    <a:pt x="28" y="40"/>
                  </a:lnTo>
                  <a:lnTo>
                    <a:pt x="24" y="41"/>
                  </a:lnTo>
                  <a:lnTo>
                    <a:pt x="20" y="41"/>
                  </a:lnTo>
                  <a:lnTo>
                    <a:pt x="14" y="40"/>
                  </a:lnTo>
                  <a:lnTo>
                    <a:pt x="9" y="38"/>
                  </a:lnTo>
                  <a:lnTo>
                    <a:pt x="6" y="36"/>
                  </a:lnTo>
                  <a:lnTo>
                    <a:pt x="2" y="31"/>
                  </a:lnTo>
                  <a:lnTo>
                    <a:pt x="0" y="26"/>
                  </a:lnTo>
                  <a:lnTo>
                    <a:pt x="0" y="20"/>
                  </a:lnTo>
                  <a:lnTo>
                    <a:pt x="0" y="13"/>
                  </a:lnTo>
                  <a:lnTo>
                    <a:pt x="3" y="9"/>
                  </a:lnTo>
                  <a:lnTo>
                    <a:pt x="6" y="5"/>
                  </a:lnTo>
                  <a:lnTo>
                    <a:pt x="9" y="1"/>
                  </a:lnTo>
                  <a:lnTo>
                    <a:pt x="14" y="0"/>
                  </a:lnTo>
                  <a:lnTo>
                    <a:pt x="18" y="0"/>
                  </a:lnTo>
                  <a:lnTo>
                    <a:pt x="24" y="0"/>
                  </a:lnTo>
                  <a:lnTo>
                    <a:pt x="28" y="1"/>
                  </a:lnTo>
                  <a:lnTo>
                    <a:pt x="32" y="5"/>
                  </a:lnTo>
                  <a:lnTo>
                    <a:pt x="35" y="9"/>
                  </a:lnTo>
                  <a:lnTo>
                    <a:pt x="36" y="13"/>
                  </a:lnTo>
                  <a:lnTo>
                    <a:pt x="38" y="20"/>
                  </a:lnTo>
                  <a:lnTo>
                    <a:pt x="38" y="20"/>
                  </a:lnTo>
                  <a:lnTo>
                    <a:pt x="38" y="22"/>
                  </a:lnTo>
                  <a:lnTo>
                    <a:pt x="7" y="22"/>
                  </a:lnTo>
                  <a:lnTo>
                    <a:pt x="9" y="26"/>
                  </a:lnTo>
                  <a:lnTo>
                    <a:pt x="9" y="29"/>
                  </a:lnTo>
                  <a:lnTo>
                    <a:pt x="11" y="31"/>
                  </a:lnTo>
                  <a:lnTo>
                    <a:pt x="14" y="34"/>
                  </a:lnTo>
                  <a:lnTo>
                    <a:pt x="20" y="34"/>
                  </a:lnTo>
                  <a:lnTo>
                    <a:pt x="22" y="34"/>
                  </a:lnTo>
                  <a:lnTo>
                    <a:pt x="25" y="33"/>
                  </a:lnTo>
                  <a:lnTo>
                    <a:pt x="28" y="31"/>
                  </a:lnTo>
                  <a:lnTo>
                    <a:pt x="29" y="29"/>
                  </a:lnTo>
                  <a:close/>
                  <a:moveTo>
                    <a:pt x="7" y="15"/>
                  </a:moveTo>
                  <a:lnTo>
                    <a:pt x="29" y="15"/>
                  </a:lnTo>
                  <a:lnTo>
                    <a:pt x="29" y="12"/>
                  </a:lnTo>
                  <a:lnTo>
                    <a:pt x="28" y="9"/>
                  </a:lnTo>
                  <a:lnTo>
                    <a:pt x="24" y="7"/>
                  </a:lnTo>
                  <a:lnTo>
                    <a:pt x="18" y="5"/>
                  </a:lnTo>
                  <a:lnTo>
                    <a:pt x="14" y="7"/>
                  </a:lnTo>
                  <a:lnTo>
                    <a:pt x="11" y="8"/>
                  </a:lnTo>
                  <a:lnTo>
                    <a:pt x="9" y="11"/>
                  </a:lnTo>
                  <a:lnTo>
                    <a:pt x="7" y="15"/>
                  </a:lnTo>
                  <a:close/>
                </a:path>
              </a:pathLst>
            </a:custGeom>
            <a:solidFill>
              <a:srgbClr val="000000"/>
            </a:solidFill>
            <a:ln w="0">
              <a:solidFill>
                <a:srgbClr val="000000"/>
              </a:solidFill>
              <a:prstDash val="solid"/>
              <a:round/>
              <a:headEnd/>
              <a:tailEnd/>
            </a:ln>
          </p:spPr>
          <p:txBody>
            <a:bodyPr/>
            <a:lstStyle/>
            <a:p>
              <a:endParaRPr lang="en-US"/>
            </a:p>
          </p:txBody>
        </p:sp>
        <p:sp>
          <p:nvSpPr>
            <p:cNvPr id="386730" name="Freeform 682"/>
            <p:cNvSpPr>
              <a:spLocks/>
            </p:cNvSpPr>
            <p:nvPr/>
          </p:nvSpPr>
          <p:spPr bwMode="auto">
            <a:xfrm>
              <a:off x="2382" y="1867"/>
              <a:ext cx="19" cy="55"/>
            </a:xfrm>
            <a:custGeom>
              <a:avLst/>
              <a:gdLst>
                <a:gd name="T0" fmla="*/ 19 w 19"/>
                <a:gd name="T1" fmla="*/ 48 h 55"/>
                <a:gd name="T2" fmla="*/ 19 w 19"/>
                <a:gd name="T3" fmla="*/ 54 h 55"/>
                <a:gd name="T4" fmla="*/ 17 w 19"/>
                <a:gd name="T5" fmla="*/ 55 h 55"/>
                <a:gd name="T6" fmla="*/ 14 w 19"/>
                <a:gd name="T7" fmla="*/ 55 h 55"/>
                <a:gd name="T8" fmla="*/ 11 w 19"/>
                <a:gd name="T9" fmla="*/ 55 h 55"/>
                <a:gd name="T10" fmla="*/ 8 w 19"/>
                <a:gd name="T11" fmla="*/ 54 h 55"/>
                <a:gd name="T12" fmla="*/ 7 w 19"/>
                <a:gd name="T13" fmla="*/ 52 h 55"/>
                <a:gd name="T14" fmla="*/ 5 w 19"/>
                <a:gd name="T15" fmla="*/ 51 h 55"/>
                <a:gd name="T16" fmla="*/ 5 w 19"/>
                <a:gd name="T17" fmla="*/ 48 h 55"/>
                <a:gd name="T18" fmla="*/ 5 w 19"/>
                <a:gd name="T19" fmla="*/ 43 h 55"/>
                <a:gd name="T20" fmla="*/ 5 w 19"/>
                <a:gd name="T21" fmla="*/ 21 h 55"/>
                <a:gd name="T22" fmla="*/ 0 w 19"/>
                <a:gd name="T23" fmla="*/ 21 h 55"/>
                <a:gd name="T24" fmla="*/ 0 w 19"/>
                <a:gd name="T25" fmla="*/ 14 h 55"/>
                <a:gd name="T26" fmla="*/ 5 w 19"/>
                <a:gd name="T27" fmla="*/ 14 h 55"/>
                <a:gd name="T28" fmla="*/ 5 w 19"/>
                <a:gd name="T29" fmla="*/ 4 h 55"/>
                <a:gd name="T30" fmla="*/ 12 w 19"/>
                <a:gd name="T31" fmla="*/ 0 h 55"/>
                <a:gd name="T32" fmla="*/ 12 w 19"/>
                <a:gd name="T33" fmla="*/ 14 h 55"/>
                <a:gd name="T34" fmla="*/ 19 w 19"/>
                <a:gd name="T35" fmla="*/ 14 h 55"/>
                <a:gd name="T36" fmla="*/ 19 w 19"/>
                <a:gd name="T37" fmla="*/ 21 h 55"/>
                <a:gd name="T38" fmla="*/ 12 w 19"/>
                <a:gd name="T39" fmla="*/ 21 h 55"/>
                <a:gd name="T40" fmla="*/ 12 w 19"/>
                <a:gd name="T41" fmla="*/ 43 h 55"/>
                <a:gd name="T42" fmla="*/ 12 w 19"/>
                <a:gd name="T43" fmla="*/ 45 h 55"/>
                <a:gd name="T44" fmla="*/ 12 w 19"/>
                <a:gd name="T45" fmla="*/ 47 h 55"/>
                <a:gd name="T46" fmla="*/ 12 w 19"/>
                <a:gd name="T47" fmla="*/ 47 h 55"/>
                <a:gd name="T48" fmla="*/ 14 w 19"/>
                <a:gd name="T49" fmla="*/ 48 h 55"/>
                <a:gd name="T50" fmla="*/ 15 w 19"/>
                <a:gd name="T51" fmla="*/ 48 h 55"/>
                <a:gd name="T52" fmla="*/ 17 w 19"/>
                <a:gd name="T53" fmla="*/ 48 h 55"/>
                <a:gd name="T54" fmla="*/ 17 w 19"/>
                <a:gd name="T55" fmla="*/ 48 h 55"/>
                <a:gd name="T56" fmla="*/ 19 w 19"/>
                <a:gd name="T57" fmla="*/ 4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55">
                  <a:moveTo>
                    <a:pt x="19" y="48"/>
                  </a:moveTo>
                  <a:lnTo>
                    <a:pt x="19" y="54"/>
                  </a:lnTo>
                  <a:lnTo>
                    <a:pt x="17" y="55"/>
                  </a:lnTo>
                  <a:lnTo>
                    <a:pt x="14" y="55"/>
                  </a:lnTo>
                  <a:lnTo>
                    <a:pt x="11" y="55"/>
                  </a:lnTo>
                  <a:lnTo>
                    <a:pt x="8" y="54"/>
                  </a:lnTo>
                  <a:lnTo>
                    <a:pt x="7" y="52"/>
                  </a:lnTo>
                  <a:lnTo>
                    <a:pt x="5" y="51"/>
                  </a:lnTo>
                  <a:lnTo>
                    <a:pt x="5" y="48"/>
                  </a:lnTo>
                  <a:lnTo>
                    <a:pt x="5" y="43"/>
                  </a:lnTo>
                  <a:lnTo>
                    <a:pt x="5" y="21"/>
                  </a:lnTo>
                  <a:lnTo>
                    <a:pt x="0" y="21"/>
                  </a:lnTo>
                  <a:lnTo>
                    <a:pt x="0" y="14"/>
                  </a:lnTo>
                  <a:lnTo>
                    <a:pt x="5" y="14"/>
                  </a:lnTo>
                  <a:lnTo>
                    <a:pt x="5" y="4"/>
                  </a:lnTo>
                  <a:lnTo>
                    <a:pt x="12" y="0"/>
                  </a:lnTo>
                  <a:lnTo>
                    <a:pt x="12" y="14"/>
                  </a:lnTo>
                  <a:lnTo>
                    <a:pt x="19" y="14"/>
                  </a:lnTo>
                  <a:lnTo>
                    <a:pt x="19" y="21"/>
                  </a:lnTo>
                  <a:lnTo>
                    <a:pt x="12" y="21"/>
                  </a:lnTo>
                  <a:lnTo>
                    <a:pt x="12" y="43"/>
                  </a:lnTo>
                  <a:lnTo>
                    <a:pt x="12" y="45"/>
                  </a:lnTo>
                  <a:lnTo>
                    <a:pt x="12" y="47"/>
                  </a:lnTo>
                  <a:lnTo>
                    <a:pt x="12" y="47"/>
                  </a:lnTo>
                  <a:lnTo>
                    <a:pt x="14" y="48"/>
                  </a:lnTo>
                  <a:lnTo>
                    <a:pt x="15" y="48"/>
                  </a:lnTo>
                  <a:lnTo>
                    <a:pt x="17" y="48"/>
                  </a:lnTo>
                  <a:lnTo>
                    <a:pt x="17" y="48"/>
                  </a:lnTo>
                  <a:lnTo>
                    <a:pt x="19" y="48"/>
                  </a:lnTo>
                  <a:close/>
                </a:path>
              </a:pathLst>
            </a:custGeom>
            <a:solidFill>
              <a:srgbClr val="000000"/>
            </a:solidFill>
            <a:ln w="0">
              <a:solidFill>
                <a:srgbClr val="000000"/>
              </a:solidFill>
              <a:prstDash val="solid"/>
              <a:round/>
              <a:headEnd/>
              <a:tailEnd/>
            </a:ln>
          </p:spPr>
          <p:txBody>
            <a:bodyPr/>
            <a:lstStyle/>
            <a:p>
              <a:endParaRPr lang="en-US"/>
            </a:p>
          </p:txBody>
        </p:sp>
        <p:sp>
          <p:nvSpPr>
            <p:cNvPr id="386731" name="Freeform 683"/>
            <p:cNvSpPr>
              <a:spLocks/>
            </p:cNvSpPr>
            <p:nvPr/>
          </p:nvSpPr>
          <p:spPr bwMode="auto">
            <a:xfrm>
              <a:off x="2408" y="1881"/>
              <a:ext cx="21" cy="40"/>
            </a:xfrm>
            <a:custGeom>
              <a:avLst/>
              <a:gdLst>
                <a:gd name="T0" fmla="*/ 0 w 21"/>
                <a:gd name="T1" fmla="*/ 40 h 40"/>
                <a:gd name="T2" fmla="*/ 0 w 21"/>
                <a:gd name="T3" fmla="*/ 0 h 40"/>
                <a:gd name="T4" fmla="*/ 7 w 21"/>
                <a:gd name="T5" fmla="*/ 0 h 40"/>
                <a:gd name="T6" fmla="*/ 7 w 21"/>
                <a:gd name="T7" fmla="*/ 5 h 40"/>
                <a:gd name="T8" fmla="*/ 9 w 21"/>
                <a:gd name="T9" fmla="*/ 2 h 40"/>
                <a:gd name="T10" fmla="*/ 10 w 21"/>
                <a:gd name="T11" fmla="*/ 0 h 40"/>
                <a:gd name="T12" fmla="*/ 13 w 21"/>
                <a:gd name="T13" fmla="*/ 0 h 40"/>
                <a:gd name="T14" fmla="*/ 14 w 21"/>
                <a:gd name="T15" fmla="*/ 0 h 40"/>
                <a:gd name="T16" fmla="*/ 18 w 21"/>
                <a:gd name="T17" fmla="*/ 0 h 40"/>
                <a:gd name="T18" fmla="*/ 21 w 21"/>
                <a:gd name="T19" fmla="*/ 1 h 40"/>
                <a:gd name="T20" fmla="*/ 18 w 21"/>
                <a:gd name="T21" fmla="*/ 8 h 40"/>
                <a:gd name="T22" fmla="*/ 17 w 21"/>
                <a:gd name="T23" fmla="*/ 7 h 40"/>
                <a:gd name="T24" fmla="*/ 14 w 21"/>
                <a:gd name="T25" fmla="*/ 5 h 40"/>
                <a:gd name="T26" fmla="*/ 13 w 21"/>
                <a:gd name="T27" fmla="*/ 5 h 40"/>
                <a:gd name="T28" fmla="*/ 11 w 21"/>
                <a:gd name="T29" fmla="*/ 7 h 40"/>
                <a:gd name="T30" fmla="*/ 10 w 21"/>
                <a:gd name="T31" fmla="*/ 8 h 40"/>
                <a:gd name="T32" fmla="*/ 9 w 21"/>
                <a:gd name="T33" fmla="*/ 11 h 40"/>
                <a:gd name="T34" fmla="*/ 7 w 21"/>
                <a:gd name="T35" fmla="*/ 15 h 40"/>
                <a:gd name="T36" fmla="*/ 7 w 21"/>
                <a:gd name="T37" fmla="*/ 19 h 40"/>
                <a:gd name="T38" fmla="*/ 7 w 21"/>
                <a:gd name="T39" fmla="*/ 40 h 40"/>
                <a:gd name="T40" fmla="*/ 0 w 21"/>
                <a:gd name="T4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40">
                  <a:moveTo>
                    <a:pt x="0" y="40"/>
                  </a:moveTo>
                  <a:lnTo>
                    <a:pt x="0" y="0"/>
                  </a:lnTo>
                  <a:lnTo>
                    <a:pt x="7" y="0"/>
                  </a:lnTo>
                  <a:lnTo>
                    <a:pt x="7" y="5"/>
                  </a:lnTo>
                  <a:lnTo>
                    <a:pt x="9" y="2"/>
                  </a:lnTo>
                  <a:lnTo>
                    <a:pt x="10" y="0"/>
                  </a:lnTo>
                  <a:lnTo>
                    <a:pt x="13" y="0"/>
                  </a:lnTo>
                  <a:lnTo>
                    <a:pt x="14" y="0"/>
                  </a:lnTo>
                  <a:lnTo>
                    <a:pt x="18" y="0"/>
                  </a:lnTo>
                  <a:lnTo>
                    <a:pt x="21" y="1"/>
                  </a:lnTo>
                  <a:lnTo>
                    <a:pt x="18" y="8"/>
                  </a:lnTo>
                  <a:lnTo>
                    <a:pt x="17" y="7"/>
                  </a:lnTo>
                  <a:lnTo>
                    <a:pt x="14" y="5"/>
                  </a:lnTo>
                  <a:lnTo>
                    <a:pt x="13" y="5"/>
                  </a:lnTo>
                  <a:lnTo>
                    <a:pt x="11" y="7"/>
                  </a:lnTo>
                  <a:lnTo>
                    <a:pt x="10" y="8"/>
                  </a:lnTo>
                  <a:lnTo>
                    <a:pt x="9" y="11"/>
                  </a:lnTo>
                  <a:lnTo>
                    <a:pt x="7" y="15"/>
                  </a:lnTo>
                  <a:lnTo>
                    <a:pt x="7" y="19"/>
                  </a:lnTo>
                  <a:lnTo>
                    <a:pt x="7" y="40"/>
                  </a:lnTo>
                  <a:lnTo>
                    <a:pt x="0" y="40"/>
                  </a:lnTo>
                  <a:close/>
                </a:path>
              </a:pathLst>
            </a:custGeom>
            <a:solidFill>
              <a:srgbClr val="000000"/>
            </a:solidFill>
            <a:ln w="0">
              <a:solidFill>
                <a:srgbClr val="000000"/>
              </a:solidFill>
              <a:prstDash val="solid"/>
              <a:round/>
              <a:headEnd/>
              <a:tailEnd/>
            </a:ln>
          </p:spPr>
          <p:txBody>
            <a:bodyPr/>
            <a:lstStyle/>
            <a:p>
              <a:endParaRPr lang="en-US"/>
            </a:p>
          </p:txBody>
        </p:sp>
        <p:sp>
          <p:nvSpPr>
            <p:cNvPr id="386732" name="Freeform 684"/>
            <p:cNvSpPr>
              <a:spLocks/>
            </p:cNvSpPr>
            <p:nvPr/>
          </p:nvSpPr>
          <p:spPr bwMode="auto">
            <a:xfrm>
              <a:off x="2429" y="1881"/>
              <a:ext cx="38" cy="56"/>
            </a:xfrm>
            <a:custGeom>
              <a:avLst/>
              <a:gdLst>
                <a:gd name="T0" fmla="*/ 4 w 38"/>
                <a:gd name="T1" fmla="*/ 55 h 56"/>
                <a:gd name="T2" fmla="*/ 3 w 38"/>
                <a:gd name="T3" fmla="*/ 50 h 56"/>
                <a:gd name="T4" fmla="*/ 6 w 38"/>
                <a:gd name="T5" fmla="*/ 50 h 56"/>
                <a:gd name="T6" fmla="*/ 7 w 38"/>
                <a:gd name="T7" fmla="*/ 50 h 56"/>
                <a:gd name="T8" fmla="*/ 10 w 38"/>
                <a:gd name="T9" fmla="*/ 50 h 56"/>
                <a:gd name="T10" fmla="*/ 11 w 38"/>
                <a:gd name="T11" fmla="*/ 50 h 56"/>
                <a:gd name="T12" fmla="*/ 11 w 38"/>
                <a:gd name="T13" fmla="*/ 48 h 56"/>
                <a:gd name="T14" fmla="*/ 13 w 38"/>
                <a:gd name="T15" fmla="*/ 47 h 56"/>
                <a:gd name="T16" fmla="*/ 14 w 38"/>
                <a:gd name="T17" fmla="*/ 45 h 56"/>
                <a:gd name="T18" fmla="*/ 15 w 38"/>
                <a:gd name="T19" fmla="*/ 43 h 56"/>
                <a:gd name="T20" fmla="*/ 15 w 38"/>
                <a:gd name="T21" fmla="*/ 41 h 56"/>
                <a:gd name="T22" fmla="*/ 15 w 38"/>
                <a:gd name="T23" fmla="*/ 40 h 56"/>
                <a:gd name="T24" fmla="*/ 0 w 38"/>
                <a:gd name="T25" fmla="*/ 0 h 56"/>
                <a:gd name="T26" fmla="*/ 8 w 38"/>
                <a:gd name="T27" fmla="*/ 0 h 56"/>
                <a:gd name="T28" fmla="*/ 15 w 38"/>
                <a:gd name="T29" fmla="*/ 22 h 56"/>
                <a:gd name="T30" fmla="*/ 17 w 38"/>
                <a:gd name="T31" fmla="*/ 26 h 56"/>
                <a:gd name="T32" fmla="*/ 18 w 38"/>
                <a:gd name="T33" fmla="*/ 31 h 56"/>
                <a:gd name="T34" fmla="*/ 19 w 38"/>
                <a:gd name="T35" fmla="*/ 27 h 56"/>
                <a:gd name="T36" fmla="*/ 21 w 38"/>
                <a:gd name="T37" fmla="*/ 23 h 56"/>
                <a:gd name="T38" fmla="*/ 29 w 38"/>
                <a:gd name="T39" fmla="*/ 0 h 56"/>
                <a:gd name="T40" fmla="*/ 38 w 38"/>
                <a:gd name="T41" fmla="*/ 0 h 56"/>
                <a:gd name="T42" fmla="*/ 22 w 38"/>
                <a:gd name="T43" fmla="*/ 41 h 56"/>
                <a:gd name="T44" fmla="*/ 21 w 38"/>
                <a:gd name="T45" fmla="*/ 47 h 56"/>
                <a:gd name="T46" fmla="*/ 18 w 38"/>
                <a:gd name="T47" fmla="*/ 51 h 56"/>
                <a:gd name="T48" fmla="*/ 17 w 38"/>
                <a:gd name="T49" fmla="*/ 54 h 56"/>
                <a:gd name="T50" fmla="*/ 14 w 38"/>
                <a:gd name="T51" fmla="*/ 55 h 56"/>
                <a:gd name="T52" fmla="*/ 11 w 38"/>
                <a:gd name="T53" fmla="*/ 56 h 56"/>
                <a:gd name="T54" fmla="*/ 8 w 38"/>
                <a:gd name="T55" fmla="*/ 56 h 56"/>
                <a:gd name="T56" fmla="*/ 7 w 38"/>
                <a:gd name="T57" fmla="*/ 56 h 56"/>
                <a:gd name="T58" fmla="*/ 4 w 38"/>
                <a:gd name="T59" fmla="*/ 5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6">
                  <a:moveTo>
                    <a:pt x="4" y="55"/>
                  </a:moveTo>
                  <a:lnTo>
                    <a:pt x="3" y="50"/>
                  </a:lnTo>
                  <a:lnTo>
                    <a:pt x="6" y="50"/>
                  </a:lnTo>
                  <a:lnTo>
                    <a:pt x="7" y="50"/>
                  </a:lnTo>
                  <a:lnTo>
                    <a:pt x="10" y="50"/>
                  </a:lnTo>
                  <a:lnTo>
                    <a:pt x="11" y="50"/>
                  </a:lnTo>
                  <a:lnTo>
                    <a:pt x="11" y="48"/>
                  </a:lnTo>
                  <a:lnTo>
                    <a:pt x="13" y="47"/>
                  </a:lnTo>
                  <a:lnTo>
                    <a:pt x="14" y="45"/>
                  </a:lnTo>
                  <a:lnTo>
                    <a:pt x="15" y="43"/>
                  </a:lnTo>
                  <a:lnTo>
                    <a:pt x="15" y="41"/>
                  </a:lnTo>
                  <a:lnTo>
                    <a:pt x="15" y="40"/>
                  </a:lnTo>
                  <a:lnTo>
                    <a:pt x="0" y="0"/>
                  </a:lnTo>
                  <a:lnTo>
                    <a:pt x="8" y="0"/>
                  </a:lnTo>
                  <a:lnTo>
                    <a:pt x="15" y="22"/>
                  </a:lnTo>
                  <a:lnTo>
                    <a:pt x="17" y="26"/>
                  </a:lnTo>
                  <a:lnTo>
                    <a:pt x="18" y="31"/>
                  </a:lnTo>
                  <a:lnTo>
                    <a:pt x="19" y="27"/>
                  </a:lnTo>
                  <a:lnTo>
                    <a:pt x="21" y="23"/>
                  </a:lnTo>
                  <a:lnTo>
                    <a:pt x="29" y="0"/>
                  </a:lnTo>
                  <a:lnTo>
                    <a:pt x="38" y="0"/>
                  </a:lnTo>
                  <a:lnTo>
                    <a:pt x="22" y="41"/>
                  </a:lnTo>
                  <a:lnTo>
                    <a:pt x="21" y="47"/>
                  </a:lnTo>
                  <a:lnTo>
                    <a:pt x="18" y="51"/>
                  </a:lnTo>
                  <a:lnTo>
                    <a:pt x="17" y="54"/>
                  </a:lnTo>
                  <a:lnTo>
                    <a:pt x="14" y="55"/>
                  </a:lnTo>
                  <a:lnTo>
                    <a:pt x="11" y="56"/>
                  </a:lnTo>
                  <a:lnTo>
                    <a:pt x="8" y="56"/>
                  </a:lnTo>
                  <a:lnTo>
                    <a:pt x="7" y="56"/>
                  </a:lnTo>
                  <a:lnTo>
                    <a:pt x="4" y="55"/>
                  </a:lnTo>
                  <a:close/>
                </a:path>
              </a:pathLst>
            </a:custGeom>
            <a:solidFill>
              <a:srgbClr val="000000"/>
            </a:solidFill>
            <a:ln w="0">
              <a:solidFill>
                <a:srgbClr val="000000"/>
              </a:solidFill>
              <a:prstDash val="solid"/>
              <a:round/>
              <a:headEnd/>
              <a:tailEnd/>
            </a:ln>
          </p:spPr>
          <p:txBody>
            <a:bodyPr/>
            <a:lstStyle/>
            <a:p>
              <a:endParaRPr lang="en-US"/>
            </a:p>
          </p:txBody>
        </p:sp>
        <p:sp>
          <p:nvSpPr>
            <p:cNvPr id="386733" name="Rectangle 685"/>
            <p:cNvSpPr>
              <a:spLocks noChangeArrowheads="1"/>
            </p:cNvSpPr>
            <p:nvPr/>
          </p:nvSpPr>
          <p:spPr bwMode="auto">
            <a:xfrm>
              <a:off x="2496" y="1865"/>
              <a:ext cx="7" cy="56"/>
            </a:xfrm>
            <a:prstGeom prst="rect">
              <a:avLst/>
            </a:prstGeom>
            <a:solidFill>
              <a:srgbClr val="000000"/>
            </a:solidFill>
            <a:ln w="0">
              <a:solidFill>
                <a:srgbClr val="000000"/>
              </a:solidFill>
              <a:miter lim="800000"/>
              <a:headEnd/>
              <a:tailEnd/>
            </a:ln>
          </p:spPr>
          <p:txBody>
            <a:bodyPr/>
            <a:lstStyle/>
            <a:p>
              <a:endParaRPr lang="en-US"/>
            </a:p>
          </p:txBody>
        </p:sp>
        <p:sp>
          <p:nvSpPr>
            <p:cNvPr id="386734" name="Freeform 686"/>
            <p:cNvSpPr>
              <a:spLocks/>
            </p:cNvSpPr>
            <p:nvPr/>
          </p:nvSpPr>
          <p:spPr bwMode="auto">
            <a:xfrm>
              <a:off x="2515" y="1881"/>
              <a:ext cx="56" cy="40"/>
            </a:xfrm>
            <a:custGeom>
              <a:avLst/>
              <a:gdLst>
                <a:gd name="T0" fmla="*/ 0 w 56"/>
                <a:gd name="T1" fmla="*/ 40 h 40"/>
                <a:gd name="T2" fmla="*/ 0 w 56"/>
                <a:gd name="T3" fmla="*/ 0 h 40"/>
                <a:gd name="T4" fmla="*/ 7 w 56"/>
                <a:gd name="T5" fmla="*/ 0 h 40"/>
                <a:gd name="T6" fmla="*/ 7 w 56"/>
                <a:gd name="T7" fmla="*/ 7 h 40"/>
                <a:gd name="T8" fmla="*/ 10 w 56"/>
                <a:gd name="T9" fmla="*/ 4 h 40"/>
                <a:gd name="T10" fmla="*/ 13 w 56"/>
                <a:gd name="T11" fmla="*/ 1 h 40"/>
                <a:gd name="T12" fmla="*/ 15 w 56"/>
                <a:gd name="T13" fmla="*/ 0 h 40"/>
                <a:gd name="T14" fmla="*/ 20 w 56"/>
                <a:gd name="T15" fmla="*/ 0 h 40"/>
                <a:gd name="T16" fmla="*/ 24 w 56"/>
                <a:gd name="T17" fmla="*/ 0 h 40"/>
                <a:gd name="T18" fmla="*/ 26 w 56"/>
                <a:gd name="T19" fmla="*/ 1 h 40"/>
                <a:gd name="T20" fmla="*/ 29 w 56"/>
                <a:gd name="T21" fmla="*/ 4 h 40"/>
                <a:gd name="T22" fmla="*/ 31 w 56"/>
                <a:gd name="T23" fmla="*/ 7 h 40"/>
                <a:gd name="T24" fmla="*/ 33 w 56"/>
                <a:gd name="T25" fmla="*/ 2 h 40"/>
                <a:gd name="T26" fmla="*/ 38 w 56"/>
                <a:gd name="T27" fmla="*/ 0 h 40"/>
                <a:gd name="T28" fmla="*/ 43 w 56"/>
                <a:gd name="T29" fmla="*/ 0 h 40"/>
                <a:gd name="T30" fmla="*/ 47 w 56"/>
                <a:gd name="T31" fmla="*/ 0 h 40"/>
                <a:gd name="T32" fmla="*/ 50 w 56"/>
                <a:gd name="T33" fmla="*/ 1 h 40"/>
                <a:gd name="T34" fmla="*/ 53 w 56"/>
                <a:gd name="T35" fmla="*/ 2 h 40"/>
                <a:gd name="T36" fmla="*/ 54 w 56"/>
                <a:gd name="T37" fmla="*/ 5 h 40"/>
                <a:gd name="T38" fmla="*/ 56 w 56"/>
                <a:gd name="T39" fmla="*/ 8 h 40"/>
                <a:gd name="T40" fmla="*/ 56 w 56"/>
                <a:gd name="T41" fmla="*/ 12 h 40"/>
                <a:gd name="T42" fmla="*/ 56 w 56"/>
                <a:gd name="T43" fmla="*/ 40 h 40"/>
                <a:gd name="T44" fmla="*/ 49 w 56"/>
                <a:gd name="T45" fmla="*/ 40 h 40"/>
                <a:gd name="T46" fmla="*/ 49 w 56"/>
                <a:gd name="T47" fmla="*/ 15 h 40"/>
                <a:gd name="T48" fmla="*/ 49 w 56"/>
                <a:gd name="T49" fmla="*/ 12 h 40"/>
                <a:gd name="T50" fmla="*/ 47 w 56"/>
                <a:gd name="T51" fmla="*/ 9 h 40"/>
                <a:gd name="T52" fmla="*/ 47 w 56"/>
                <a:gd name="T53" fmla="*/ 8 h 40"/>
                <a:gd name="T54" fmla="*/ 46 w 56"/>
                <a:gd name="T55" fmla="*/ 7 h 40"/>
                <a:gd name="T56" fmla="*/ 43 w 56"/>
                <a:gd name="T57" fmla="*/ 5 h 40"/>
                <a:gd name="T58" fmla="*/ 42 w 56"/>
                <a:gd name="T59" fmla="*/ 5 h 40"/>
                <a:gd name="T60" fmla="*/ 38 w 56"/>
                <a:gd name="T61" fmla="*/ 7 h 40"/>
                <a:gd name="T62" fmla="*/ 35 w 56"/>
                <a:gd name="T63" fmla="*/ 8 h 40"/>
                <a:gd name="T64" fmla="*/ 32 w 56"/>
                <a:gd name="T65" fmla="*/ 11 h 40"/>
                <a:gd name="T66" fmla="*/ 32 w 56"/>
                <a:gd name="T67" fmla="*/ 13 h 40"/>
                <a:gd name="T68" fmla="*/ 32 w 56"/>
                <a:gd name="T69" fmla="*/ 18 h 40"/>
                <a:gd name="T70" fmla="*/ 32 w 56"/>
                <a:gd name="T71" fmla="*/ 40 h 40"/>
                <a:gd name="T72" fmla="*/ 24 w 56"/>
                <a:gd name="T73" fmla="*/ 40 h 40"/>
                <a:gd name="T74" fmla="*/ 24 w 56"/>
                <a:gd name="T75" fmla="*/ 15 h 40"/>
                <a:gd name="T76" fmla="*/ 24 w 56"/>
                <a:gd name="T77" fmla="*/ 11 h 40"/>
                <a:gd name="T78" fmla="*/ 22 w 56"/>
                <a:gd name="T79" fmla="*/ 8 h 40"/>
                <a:gd name="T80" fmla="*/ 21 w 56"/>
                <a:gd name="T81" fmla="*/ 7 h 40"/>
                <a:gd name="T82" fmla="*/ 17 w 56"/>
                <a:gd name="T83" fmla="*/ 5 h 40"/>
                <a:gd name="T84" fmla="*/ 14 w 56"/>
                <a:gd name="T85" fmla="*/ 7 h 40"/>
                <a:gd name="T86" fmla="*/ 11 w 56"/>
                <a:gd name="T87" fmla="*/ 7 h 40"/>
                <a:gd name="T88" fmla="*/ 10 w 56"/>
                <a:gd name="T89" fmla="*/ 9 h 40"/>
                <a:gd name="T90" fmla="*/ 8 w 56"/>
                <a:gd name="T91" fmla="*/ 11 h 40"/>
                <a:gd name="T92" fmla="*/ 7 w 56"/>
                <a:gd name="T93" fmla="*/ 15 h 40"/>
                <a:gd name="T94" fmla="*/ 7 w 56"/>
                <a:gd name="T95" fmla="*/ 19 h 40"/>
                <a:gd name="T96" fmla="*/ 7 w 56"/>
                <a:gd name="T97" fmla="*/ 40 h 40"/>
                <a:gd name="T98" fmla="*/ 0 w 56"/>
                <a:gd name="T9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40">
                  <a:moveTo>
                    <a:pt x="0" y="40"/>
                  </a:moveTo>
                  <a:lnTo>
                    <a:pt x="0" y="0"/>
                  </a:lnTo>
                  <a:lnTo>
                    <a:pt x="7" y="0"/>
                  </a:lnTo>
                  <a:lnTo>
                    <a:pt x="7" y="7"/>
                  </a:lnTo>
                  <a:lnTo>
                    <a:pt x="10" y="4"/>
                  </a:lnTo>
                  <a:lnTo>
                    <a:pt x="13" y="1"/>
                  </a:lnTo>
                  <a:lnTo>
                    <a:pt x="15" y="0"/>
                  </a:lnTo>
                  <a:lnTo>
                    <a:pt x="20" y="0"/>
                  </a:lnTo>
                  <a:lnTo>
                    <a:pt x="24" y="0"/>
                  </a:lnTo>
                  <a:lnTo>
                    <a:pt x="26" y="1"/>
                  </a:lnTo>
                  <a:lnTo>
                    <a:pt x="29" y="4"/>
                  </a:lnTo>
                  <a:lnTo>
                    <a:pt x="31" y="7"/>
                  </a:lnTo>
                  <a:lnTo>
                    <a:pt x="33" y="2"/>
                  </a:lnTo>
                  <a:lnTo>
                    <a:pt x="38" y="0"/>
                  </a:lnTo>
                  <a:lnTo>
                    <a:pt x="43" y="0"/>
                  </a:lnTo>
                  <a:lnTo>
                    <a:pt x="47" y="0"/>
                  </a:lnTo>
                  <a:lnTo>
                    <a:pt x="50" y="1"/>
                  </a:lnTo>
                  <a:lnTo>
                    <a:pt x="53" y="2"/>
                  </a:lnTo>
                  <a:lnTo>
                    <a:pt x="54" y="5"/>
                  </a:lnTo>
                  <a:lnTo>
                    <a:pt x="56" y="8"/>
                  </a:lnTo>
                  <a:lnTo>
                    <a:pt x="56" y="12"/>
                  </a:lnTo>
                  <a:lnTo>
                    <a:pt x="56" y="40"/>
                  </a:lnTo>
                  <a:lnTo>
                    <a:pt x="49" y="40"/>
                  </a:lnTo>
                  <a:lnTo>
                    <a:pt x="49" y="15"/>
                  </a:lnTo>
                  <a:lnTo>
                    <a:pt x="49" y="12"/>
                  </a:lnTo>
                  <a:lnTo>
                    <a:pt x="47" y="9"/>
                  </a:lnTo>
                  <a:lnTo>
                    <a:pt x="47" y="8"/>
                  </a:lnTo>
                  <a:lnTo>
                    <a:pt x="46" y="7"/>
                  </a:lnTo>
                  <a:lnTo>
                    <a:pt x="43" y="5"/>
                  </a:lnTo>
                  <a:lnTo>
                    <a:pt x="42" y="5"/>
                  </a:lnTo>
                  <a:lnTo>
                    <a:pt x="38" y="7"/>
                  </a:lnTo>
                  <a:lnTo>
                    <a:pt x="35" y="8"/>
                  </a:lnTo>
                  <a:lnTo>
                    <a:pt x="32" y="11"/>
                  </a:lnTo>
                  <a:lnTo>
                    <a:pt x="32" y="13"/>
                  </a:lnTo>
                  <a:lnTo>
                    <a:pt x="32" y="18"/>
                  </a:lnTo>
                  <a:lnTo>
                    <a:pt x="32" y="40"/>
                  </a:lnTo>
                  <a:lnTo>
                    <a:pt x="24" y="40"/>
                  </a:lnTo>
                  <a:lnTo>
                    <a:pt x="24" y="15"/>
                  </a:lnTo>
                  <a:lnTo>
                    <a:pt x="24" y="11"/>
                  </a:lnTo>
                  <a:lnTo>
                    <a:pt x="22" y="8"/>
                  </a:lnTo>
                  <a:lnTo>
                    <a:pt x="21" y="7"/>
                  </a:lnTo>
                  <a:lnTo>
                    <a:pt x="17" y="5"/>
                  </a:lnTo>
                  <a:lnTo>
                    <a:pt x="14" y="7"/>
                  </a:lnTo>
                  <a:lnTo>
                    <a:pt x="11" y="7"/>
                  </a:lnTo>
                  <a:lnTo>
                    <a:pt x="10" y="9"/>
                  </a:lnTo>
                  <a:lnTo>
                    <a:pt x="8" y="11"/>
                  </a:lnTo>
                  <a:lnTo>
                    <a:pt x="7" y="15"/>
                  </a:lnTo>
                  <a:lnTo>
                    <a:pt x="7" y="19"/>
                  </a:lnTo>
                  <a:lnTo>
                    <a:pt x="7" y="40"/>
                  </a:lnTo>
                  <a:lnTo>
                    <a:pt x="0" y="40"/>
                  </a:lnTo>
                  <a:close/>
                </a:path>
              </a:pathLst>
            </a:custGeom>
            <a:solidFill>
              <a:srgbClr val="000000"/>
            </a:solidFill>
            <a:ln w="0">
              <a:solidFill>
                <a:srgbClr val="000000"/>
              </a:solidFill>
              <a:prstDash val="solid"/>
              <a:round/>
              <a:headEnd/>
              <a:tailEnd/>
            </a:ln>
          </p:spPr>
          <p:txBody>
            <a:bodyPr/>
            <a:lstStyle/>
            <a:p>
              <a:endParaRPr lang="en-US"/>
            </a:p>
          </p:txBody>
        </p:sp>
        <p:sp>
          <p:nvSpPr>
            <p:cNvPr id="386735" name="Freeform 687"/>
            <p:cNvSpPr>
              <a:spLocks noEditPoints="1"/>
            </p:cNvSpPr>
            <p:nvPr/>
          </p:nvSpPr>
          <p:spPr bwMode="auto">
            <a:xfrm>
              <a:off x="2580" y="1881"/>
              <a:ext cx="36" cy="41"/>
            </a:xfrm>
            <a:custGeom>
              <a:avLst/>
              <a:gdLst>
                <a:gd name="T0" fmla="*/ 23 w 36"/>
                <a:gd name="T1" fmla="*/ 38 h 41"/>
                <a:gd name="T2" fmla="*/ 16 w 36"/>
                <a:gd name="T3" fmla="*/ 41 h 41"/>
                <a:gd name="T4" fmla="*/ 9 w 36"/>
                <a:gd name="T5" fmla="*/ 41 h 41"/>
                <a:gd name="T6" fmla="*/ 3 w 36"/>
                <a:gd name="T7" fmla="*/ 38 h 41"/>
                <a:gd name="T8" fmla="*/ 0 w 36"/>
                <a:gd name="T9" fmla="*/ 30 h 41"/>
                <a:gd name="T10" fmla="*/ 0 w 36"/>
                <a:gd name="T11" fmla="*/ 25 h 41"/>
                <a:gd name="T12" fmla="*/ 4 w 36"/>
                <a:gd name="T13" fmla="*/ 20 h 41"/>
                <a:gd name="T14" fmla="*/ 9 w 36"/>
                <a:gd name="T15" fmla="*/ 18 h 41"/>
                <a:gd name="T16" fmla="*/ 14 w 36"/>
                <a:gd name="T17" fmla="*/ 16 h 41"/>
                <a:gd name="T18" fmla="*/ 25 w 36"/>
                <a:gd name="T19" fmla="*/ 15 h 41"/>
                <a:gd name="T20" fmla="*/ 25 w 36"/>
                <a:gd name="T21" fmla="*/ 13 h 41"/>
                <a:gd name="T22" fmla="*/ 24 w 36"/>
                <a:gd name="T23" fmla="*/ 8 h 41"/>
                <a:gd name="T24" fmla="*/ 17 w 36"/>
                <a:gd name="T25" fmla="*/ 5 h 41"/>
                <a:gd name="T26" fmla="*/ 10 w 36"/>
                <a:gd name="T27" fmla="*/ 7 h 41"/>
                <a:gd name="T28" fmla="*/ 7 w 36"/>
                <a:gd name="T29" fmla="*/ 12 h 41"/>
                <a:gd name="T30" fmla="*/ 2 w 36"/>
                <a:gd name="T31" fmla="*/ 8 h 41"/>
                <a:gd name="T32" fmla="*/ 6 w 36"/>
                <a:gd name="T33" fmla="*/ 2 h 41"/>
                <a:gd name="T34" fmla="*/ 13 w 36"/>
                <a:gd name="T35" fmla="*/ 0 h 41"/>
                <a:gd name="T36" fmla="*/ 23 w 36"/>
                <a:gd name="T37" fmla="*/ 0 h 41"/>
                <a:gd name="T38" fmla="*/ 29 w 36"/>
                <a:gd name="T39" fmla="*/ 1 h 41"/>
                <a:gd name="T40" fmla="*/ 32 w 36"/>
                <a:gd name="T41" fmla="*/ 5 h 41"/>
                <a:gd name="T42" fmla="*/ 34 w 36"/>
                <a:gd name="T43" fmla="*/ 11 h 41"/>
                <a:gd name="T44" fmla="*/ 34 w 36"/>
                <a:gd name="T45" fmla="*/ 23 h 41"/>
                <a:gd name="T46" fmla="*/ 34 w 36"/>
                <a:gd name="T47" fmla="*/ 31 h 41"/>
                <a:gd name="T48" fmla="*/ 35 w 36"/>
                <a:gd name="T49" fmla="*/ 37 h 41"/>
                <a:gd name="T50" fmla="*/ 29 w 36"/>
                <a:gd name="T51" fmla="*/ 40 h 41"/>
                <a:gd name="T52" fmla="*/ 27 w 36"/>
                <a:gd name="T53" fmla="*/ 36 h 41"/>
                <a:gd name="T54" fmla="*/ 21 w 36"/>
                <a:gd name="T55" fmla="*/ 22 h 41"/>
                <a:gd name="T56" fmla="*/ 13 w 36"/>
                <a:gd name="T57" fmla="*/ 23 h 41"/>
                <a:gd name="T58" fmla="*/ 9 w 36"/>
                <a:gd name="T59" fmla="*/ 25 h 41"/>
                <a:gd name="T60" fmla="*/ 7 w 36"/>
                <a:gd name="T61" fmla="*/ 27 h 41"/>
                <a:gd name="T62" fmla="*/ 7 w 36"/>
                <a:gd name="T63" fmla="*/ 31 h 41"/>
                <a:gd name="T64" fmla="*/ 11 w 36"/>
                <a:gd name="T65" fmla="*/ 34 h 41"/>
                <a:gd name="T66" fmla="*/ 17 w 36"/>
                <a:gd name="T67" fmla="*/ 34 h 41"/>
                <a:gd name="T68" fmla="*/ 23 w 36"/>
                <a:gd name="T69" fmla="*/ 31 h 41"/>
                <a:gd name="T70" fmla="*/ 25 w 36"/>
                <a:gd name="T71" fmla="*/ 26 h 41"/>
                <a:gd name="T72" fmla="*/ 25 w 36"/>
                <a:gd name="T7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41">
                  <a:moveTo>
                    <a:pt x="27" y="36"/>
                  </a:moveTo>
                  <a:lnTo>
                    <a:pt x="23" y="38"/>
                  </a:lnTo>
                  <a:lnTo>
                    <a:pt x="20" y="40"/>
                  </a:lnTo>
                  <a:lnTo>
                    <a:pt x="16" y="41"/>
                  </a:lnTo>
                  <a:lnTo>
                    <a:pt x="13" y="41"/>
                  </a:lnTo>
                  <a:lnTo>
                    <a:pt x="9" y="41"/>
                  </a:lnTo>
                  <a:lnTo>
                    <a:pt x="6" y="40"/>
                  </a:lnTo>
                  <a:lnTo>
                    <a:pt x="3" y="38"/>
                  </a:lnTo>
                  <a:lnTo>
                    <a:pt x="0" y="34"/>
                  </a:lnTo>
                  <a:lnTo>
                    <a:pt x="0" y="30"/>
                  </a:lnTo>
                  <a:lnTo>
                    <a:pt x="0" y="26"/>
                  </a:lnTo>
                  <a:lnTo>
                    <a:pt x="0" y="25"/>
                  </a:lnTo>
                  <a:lnTo>
                    <a:pt x="2" y="22"/>
                  </a:lnTo>
                  <a:lnTo>
                    <a:pt x="4" y="20"/>
                  </a:lnTo>
                  <a:lnTo>
                    <a:pt x="6" y="19"/>
                  </a:lnTo>
                  <a:lnTo>
                    <a:pt x="9" y="18"/>
                  </a:lnTo>
                  <a:lnTo>
                    <a:pt x="11" y="18"/>
                  </a:lnTo>
                  <a:lnTo>
                    <a:pt x="14" y="16"/>
                  </a:lnTo>
                  <a:lnTo>
                    <a:pt x="21" y="16"/>
                  </a:lnTo>
                  <a:lnTo>
                    <a:pt x="25" y="15"/>
                  </a:lnTo>
                  <a:lnTo>
                    <a:pt x="25" y="13"/>
                  </a:lnTo>
                  <a:lnTo>
                    <a:pt x="25" y="13"/>
                  </a:lnTo>
                  <a:lnTo>
                    <a:pt x="25" y="9"/>
                  </a:lnTo>
                  <a:lnTo>
                    <a:pt x="24" y="8"/>
                  </a:lnTo>
                  <a:lnTo>
                    <a:pt x="21" y="7"/>
                  </a:lnTo>
                  <a:lnTo>
                    <a:pt x="17" y="5"/>
                  </a:lnTo>
                  <a:lnTo>
                    <a:pt x="13" y="7"/>
                  </a:lnTo>
                  <a:lnTo>
                    <a:pt x="10" y="7"/>
                  </a:lnTo>
                  <a:lnTo>
                    <a:pt x="9" y="9"/>
                  </a:lnTo>
                  <a:lnTo>
                    <a:pt x="7" y="12"/>
                  </a:lnTo>
                  <a:lnTo>
                    <a:pt x="0" y="11"/>
                  </a:lnTo>
                  <a:lnTo>
                    <a:pt x="2" y="8"/>
                  </a:lnTo>
                  <a:lnTo>
                    <a:pt x="3" y="4"/>
                  </a:lnTo>
                  <a:lnTo>
                    <a:pt x="6" y="2"/>
                  </a:lnTo>
                  <a:lnTo>
                    <a:pt x="9" y="1"/>
                  </a:lnTo>
                  <a:lnTo>
                    <a:pt x="13" y="0"/>
                  </a:lnTo>
                  <a:lnTo>
                    <a:pt x="18" y="0"/>
                  </a:lnTo>
                  <a:lnTo>
                    <a:pt x="23" y="0"/>
                  </a:lnTo>
                  <a:lnTo>
                    <a:pt x="27" y="0"/>
                  </a:lnTo>
                  <a:lnTo>
                    <a:pt x="29" y="1"/>
                  </a:lnTo>
                  <a:lnTo>
                    <a:pt x="31" y="4"/>
                  </a:lnTo>
                  <a:lnTo>
                    <a:pt x="32" y="5"/>
                  </a:lnTo>
                  <a:lnTo>
                    <a:pt x="34" y="8"/>
                  </a:lnTo>
                  <a:lnTo>
                    <a:pt x="34" y="11"/>
                  </a:lnTo>
                  <a:lnTo>
                    <a:pt x="34" y="13"/>
                  </a:lnTo>
                  <a:lnTo>
                    <a:pt x="34" y="23"/>
                  </a:lnTo>
                  <a:lnTo>
                    <a:pt x="34" y="29"/>
                  </a:lnTo>
                  <a:lnTo>
                    <a:pt x="34" y="31"/>
                  </a:lnTo>
                  <a:lnTo>
                    <a:pt x="34" y="34"/>
                  </a:lnTo>
                  <a:lnTo>
                    <a:pt x="35" y="37"/>
                  </a:lnTo>
                  <a:lnTo>
                    <a:pt x="36" y="40"/>
                  </a:lnTo>
                  <a:lnTo>
                    <a:pt x="29" y="40"/>
                  </a:lnTo>
                  <a:lnTo>
                    <a:pt x="27" y="38"/>
                  </a:lnTo>
                  <a:lnTo>
                    <a:pt x="27" y="36"/>
                  </a:lnTo>
                  <a:close/>
                  <a:moveTo>
                    <a:pt x="25" y="20"/>
                  </a:moveTo>
                  <a:lnTo>
                    <a:pt x="21" y="22"/>
                  </a:lnTo>
                  <a:lnTo>
                    <a:pt x="16" y="23"/>
                  </a:lnTo>
                  <a:lnTo>
                    <a:pt x="13" y="23"/>
                  </a:lnTo>
                  <a:lnTo>
                    <a:pt x="10" y="25"/>
                  </a:lnTo>
                  <a:lnTo>
                    <a:pt x="9" y="25"/>
                  </a:lnTo>
                  <a:lnTo>
                    <a:pt x="7" y="26"/>
                  </a:lnTo>
                  <a:lnTo>
                    <a:pt x="7" y="27"/>
                  </a:lnTo>
                  <a:lnTo>
                    <a:pt x="7" y="29"/>
                  </a:lnTo>
                  <a:lnTo>
                    <a:pt x="7" y="31"/>
                  </a:lnTo>
                  <a:lnTo>
                    <a:pt x="9" y="33"/>
                  </a:lnTo>
                  <a:lnTo>
                    <a:pt x="11" y="34"/>
                  </a:lnTo>
                  <a:lnTo>
                    <a:pt x="14" y="34"/>
                  </a:lnTo>
                  <a:lnTo>
                    <a:pt x="17" y="34"/>
                  </a:lnTo>
                  <a:lnTo>
                    <a:pt x="21" y="33"/>
                  </a:lnTo>
                  <a:lnTo>
                    <a:pt x="23" y="31"/>
                  </a:lnTo>
                  <a:lnTo>
                    <a:pt x="24" y="29"/>
                  </a:lnTo>
                  <a:lnTo>
                    <a:pt x="25" y="26"/>
                  </a:lnTo>
                  <a:lnTo>
                    <a:pt x="25" y="23"/>
                  </a:lnTo>
                  <a:lnTo>
                    <a:pt x="25" y="20"/>
                  </a:lnTo>
                  <a:close/>
                </a:path>
              </a:pathLst>
            </a:custGeom>
            <a:solidFill>
              <a:srgbClr val="000000"/>
            </a:solidFill>
            <a:ln w="0">
              <a:solidFill>
                <a:srgbClr val="000000"/>
              </a:solidFill>
              <a:prstDash val="solid"/>
              <a:round/>
              <a:headEnd/>
              <a:tailEnd/>
            </a:ln>
          </p:spPr>
          <p:txBody>
            <a:bodyPr/>
            <a:lstStyle/>
            <a:p>
              <a:endParaRPr lang="en-US"/>
            </a:p>
          </p:txBody>
        </p:sp>
        <p:sp>
          <p:nvSpPr>
            <p:cNvPr id="386736" name="Freeform 688"/>
            <p:cNvSpPr>
              <a:spLocks noEditPoints="1"/>
            </p:cNvSpPr>
            <p:nvPr/>
          </p:nvSpPr>
          <p:spPr bwMode="auto">
            <a:xfrm>
              <a:off x="2622" y="1881"/>
              <a:ext cx="35" cy="56"/>
            </a:xfrm>
            <a:custGeom>
              <a:avLst/>
              <a:gdLst>
                <a:gd name="T0" fmla="*/ 8 w 35"/>
                <a:gd name="T1" fmla="*/ 44 h 56"/>
                <a:gd name="T2" fmla="*/ 10 w 35"/>
                <a:gd name="T3" fmla="*/ 48 h 56"/>
                <a:gd name="T4" fmla="*/ 17 w 35"/>
                <a:gd name="T5" fmla="*/ 50 h 56"/>
                <a:gd name="T6" fmla="*/ 24 w 35"/>
                <a:gd name="T7" fmla="*/ 48 h 56"/>
                <a:gd name="T8" fmla="*/ 26 w 35"/>
                <a:gd name="T9" fmla="*/ 44 h 56"/>
                <a:gd name="T10" fmla="*/ 28 w 35"/>
                <a:gd name="T11" fmla="*/ 36 h 56"/>
                <a:gd name="T12" fmla="*/ 21 w 35"/>
                <a:gd name="T13" fmla="*/ 40 h 56"/>
                <a:gd name="T14" fmla="*/ 11 w 35"/>
                <a:gd name="T15" fmla="*/ 40 h 56"/>
                <a:gd name="T16" fmla="*/ 4 w 35"/>
                <a:gd name="T17" fmla="*/ 34 h 56"/>
                <a:gd name="T18" fmla="*/ 0 w 35"/>
                <a:gd name="T19" fmla="*/ 25 h 56"/>
                <a:gd name="T20" fmla="*/ 0 w 35"/>
                <a:gd name="T21" fmla="*/ 15 h 56"/>
                <a:gd name="T22" fmla="*/ 4 w 35"/>
                <a:gd name="T23" fmla="*/ 5 h 56"/>
                <a:gd name="T24" fmla="*/ 11 w 35"/>
                <a:gd name="T25" fmla="*/ 0 h 56"/>
                <a:gd name="T26" fmla="*/ 21 w 35"/>
                <a:gd name="T27" fmla="*/ 0 h 56"/>
                <a:gd name="T28" fmla="*/ 28 w 35"/>
                <a:gd name="T29" fmla="*/ 5 h 56"/>
                <a:gd name="T30" fmla="*/ 35 w 35"/>
                <a:gd name="T31" fmla="*/ 0 h 56"/>
                <a:gd name="T32" fmla="*/ 35 w 35"/>
                <a:gd name="T33" fmla="*/ 40 h 56"/>
                <a:gd name="T34" fmla="*/ 33 w 35"/>
                <a:gd name="T35" fmla="*/ 48 h 56"/>
                <a:gd name="T36" fmla="*/ 26 w 35"/>
                <a:gd name="T37" fmla="*/ 54 h 56"/>
                <a:gd name="T38" fmla="*/ 17 w 35"/>
                <a:gd name="T39" fmla="*/ 56 h 56"/>
                <a:gd name="T40" fmla="*/ 8 w 35"/>
                <a:gd name="T41" fmla="*/ 55 h 56"/>
                <a:gd name="T42" fmla="*/ 3 w 35"/>
                <a:gd name="T43" fmla="*/ 51 h 56"/>
                <a:gd name="T44" fmla="*/ 0 w 35"/>
                <a:gd name="T45" fmla="*/ 44 h 56"/>
                <a:gd name="T46" fmla="*/ 7 w 35"/>
                <a:gd name="T47" fmla="*/ 25 h 56"/>
                <a:gd name="T48" fmla="*/ 10 w 35"/>
                <a:gd name="T49" fmla="*/ 30 h 56"/>
                <a:gd name="T50" fmla="*/ 17 w 35"/>
                <a:gd name="T51" fmla="*/ 34 h 56"/>
                <a:gd name="T52" fmla="*/ 25 w 35"/>
                <a:gd name="T53" fmla="*/ 30 h 56"/>
                <a:gd name="T54" fmla="*/ 26 w 35"/>
                <a:gd name="T55" fmla="*/ 25 h 56"/>
                <a:gd name="T56" fmla="*/ 26 w 35"/>
                <a:gd name="T57" fmla="*/ 15 h 56"/>
                <a:gd name="T58" fmla="*/ 25 w 35"/>
                <a:gd name="T59" fmla="*/ 9 h 56"/>
                <a:gd name="T60" fmla="*/ 17 w 35"/>
                <a:gd name="T61" fmla="*/ 5 h 56"/>
                <a:gd name="T62" fmla="*/ 10 w 35"/>
                <a:gd name="T63" fmla="*/ 9 h 56"/>
                <a:gd name="T64" fmla="*/ 7 w 35"/>
                <a:gd name="T65" fmla="*/ 1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56">
                  <a:moveTo>
                    <a:pt x="0" y="44"/>
                  </a:moveTo>
                  <a:lnTo>
                    <a:pt x="8" y="44"/>
                  </a:lnTo>
                  <a:lnTo>
                    <a:pt x="8" y="47"/>
                  </a:lnTo>
                  <a:lnTo>
                    <a:pt x="10" y="48"/>
                  </a:lnTo>
                  <a:lnTo>
                    <a:pt x="12" y="50"/>
                  </a:lnTo>
                  <a:lnTo>
                    <a:pt x="17" y="50"/>
                  </a:lnTo>
                  <a:lnTo>
                    <a:pt x="21" y="50"/>
                  </a:lnTo>
                  <a:lnTo>
                    <a:pt x="24" y="48"/>
                  </a:lnTo>
                  <a:lnTo>
                    <a:pt x="25" y="47"/>
                  </a:lnTo>
                  <a:lnTo>
                    <a:pt x="26" y="44"/>
                  </a:lnTo>
                  <a:lnTo>
                    <a:pt x="28" y="40"/>
                  </a:lnTo>
                  <a:lnTo>
                    <a:pt x="28" y="36"/>
                  </a:lnTo>
                  <a:lnTo>
                    <a:pt x="24" y="38"/>
                  </a:lnTo>
                  <a:lnTo>
                    <a:pt x="21" y="40"/>
                  </a:lnTo>
                  <a:lnTo>
                    <a:pt x="17" y="40"/>
                  </a:lnTo>
                  <a:lnTo>
                    <a:pt x="11" y="40"/>
                  </a:lnTo>
                  <a:lnTo>
                    <a:pt x="7" y="37"/>
                  </a:lnTo>
                  <a:lnTo>
                    <a:pt x="4" y="34"/>
                  </a:lnTo>
                  <a:lnTo>
                    <a:pt x="1" y="30"/>
                  </a:lnTo>
                  <a:lnTo>
                    <a:pt x="0" y="25"/>
                  </a:lnTo>
                  <a:lnTo>
                    <a:pt x="0" y="20"/>
                  </a:lnTo>
                  <a:lnTo>
                    <a:pt x="0" y="15"/>
                  </a:lnTo>
                  <a:lnTo>
                    <a:pt x="1" y="9"/>
                  </a:lnTo>
                  <a:lnTo>
                    <a:pt x="4" y="5"/>
                  </a:lnTo>
                  <a:lnTo>
                    <a:pt x="7" y="2"/>
                  </a:lnTo>
                  <a:lnTo>
                    <a:pt x="11" y="0"/>
                  </a:lnTo>
                  <a:lnTo>
                    <a:pt x="17" y="0"/>
                  </a:lnTo>
                  <a:lnTo>
                    <a:pt x="21" y="0"/>
                  </a:lnTo>
                  <a:lnTo>
                    <a:pt x="24" y="1"/>
                  </a:lnTo>
                  <a:lnTo>
                    <a:pt x="28" y="5"/>
                  </a:lnTo>
                  <a:lnTo>
                    <a:pt x="28" y="0"/>
                  </a:lnTo>
                  <a:lnTo>
                    <a:pt x="35" y="0"/>
                  </a:lnTo>
                  <a:lnTo>
                    <a:pt x="35" y="34"/>
                  </a:lnTo>
                  <a:lnTo>
                    <a:pt x="35" y="40"/>
                  </a:lnTo>
                  <a:lnTo>
                    <a:pt x="33" y="45"/>
                  </a:lnTo>
                  <a:lnTo>
                    <a:pt x="33" y="48"/>
                  </a:lnTo>
                  <a:lnTo>
                    <a:pt x="30" y="51"/>
                  </a:lnTo>
                  <a:lnTo>
                    <a:pt x="26" y="54"/>
                  </a:lnTo>
                  <a:lnTo>
                    <a:pt x="22" y="56"/>
                  </a:lnTo>
                  <a:lnTo>
                    <a:pt x="17" y="56"/>
                  </a:lnTo>
                  <a:lnTo>
                    <a:pt x="12" y="56"/>
                  </a:lnTo>
                  <a:lnTo>
                    <a:pt x="8" y="55"/>
                  </a:lnTo>
                  <a:lnTo>
                    <a:pt x="4" y="54"/>
                  </a:lnTo>
                  <a:lnTo>
                    <a:pt x="3" y="51"/>
                  </a:lnTo>
                  <a:lnTo>
                    <a:pt x="1" y="48"/>
                  </a:lnTo>
                  <a:lnTo>
                    <a:pt x="0" y="44"/>
                  </a:lnTo>
                  <a:close/>
                  <a:moveTo>
                    <a:pt x="7" y="19"/>
                  </a:moveTo>
                  <a:lnTo>
                    <a:pt x="7" y="25"/>
                  </a:lnTo>
                  <a:lnTo>
                    <a:pt x="8" y="27"/>
                  </a:lnTo>
                  <a:lnTo>
                    <a:pt x="10" y="30"/>
                  </a:lnTo>
                  <a:lnTo>
                    <a:pt x="14" y="33"/>
                  </a:lnTo>
                  <a:lnTo>
                    <a:pt x="17" y="34"/>
                  </a:lnTo>
                  <a:lnTo>
                    <a:pt x="21" y="33"/>
                  </a:lnTo>
                  <a:lnTo>
                    <a:pt x="25" y="30"/>
                  </a:lnTo>
                  <a:lnTo>
                    <a:pt x="26" y="27"/>
                  </a:lnTo>
                  <a:lnTo>
                    <a:pt x="26" y="25"/>
                  </a:lnTo>
                  <a:lnTo>
                    <a:pt x="28" y="19"/>
                  </a:lnTo>
                  <a:lnTo>
                    <a:pt x="26" y="15"/>
                  </a:lnTo>
                  <a:lnTo>
                    <a:pt x="26" y="12"/>
                  </a:lnTo>
                  <a:lnTo>
                    <a:pt x="25" y="9"/>
                  </a:lnTo>
                  <a:lnTo>
                    <a:pt x="21" y="7"/>
                  </a:lnTo>
                  <a:lnTo>
                    <a:pt x="17" y="5"/>
                  </a:lnTo>
                  <a:lnTo>
                    <a:pt x="14" y="7"/>
                  </a:lnTo>
                  <a:lnTo>
                    <a:pt x="10" y="9"/>
                  </a:lnTo>
                  <a:lnTo>
                    <a:pt x="8" y="12"/>
                  </a:lnTo>
                  <a:lnTo>
                    <a:pt x="7" y="15"/>
                  </a:lnTo>
                  <a:lnTo>
                    <a:pt x="7" y="19"/>
                  </a:lnTo>
                  <a:close/>
                </a:path>
              </a:pathLst>
            </a:custGeom>
            <a:solidFill>
              <a:srgbClr val="000000"/>
            </a:solidFill>
            <a:ln w="0">
              <a:solidFill>
                <a:srgbClr val="000000"/>
              </a:solidFill>
              <a:prstDash val="solid"/>
              <a:round/>
              <a:headEnd/>
              <a:tailEnd/>
            </a:ln>
          </p:spPr>
          <p:txBody>
            <a:bodyPr/>
            <a:lstStyle/>
            <a:p>
              <a:endParaRPr lang="en-US"/>
            </a:p>
          </p:txBody>
        </p:sp>
        <p:sp>
          <p:nvSpPr>
            <p:cNvPr id="386737" name="Freeform 689"/>
            <p:cNvSpPr>
              <a:spLocks noEditPoints="1"/>
            </p:cNvSpPr>
            <p:nvPr/>
          </p:nvSpPr>
          <p:spPr bwMode="auto">
            <a:xfrm>
              <a:off x="2665" y="1881"/>
              <a:ext cx="37" cy="41"/>
            </a:xfrm>
            <a:custGeom>
              <a:avLst/>
              <a:gdLst>
                <a:gd name="T0" fmla="*/ 29 w 37"/>
                <a:gd name="T1" fmla="*/ 29 h 41"/>
                <a:gd name="T2" fmla="*/ 36 w 37"/>
                <a:gd name="T3" fmla="*/ 29 h 41"/>
                <a:gd name="T4" fmla="*/ 35 w 37"/>
                <a:gd name="T5" fmla="*/ 34 h 41"/>
                <a:gd name="T6" fmla="*/ 30 w 37"/>
                <a:gd name="T7" fmla="*/ 38 h 41"/>
                <a:gd name="T8" fmla="*/ 28 w 37"/>
                <a:gd name="T9" fmla="*/ 40 h 41"/>
                <a:gd name="T10" fmla="*/ 24 w 37"/>
                <a:gd name="T11" fmla="*/ 41 h 41"/>
                <a:gd name="T12" fmla="*/ 19 w 37"/>
                <a:gd name="T13" fmla="*/ 41 h 41"/>
                <a:gd name="T14" fmla="*/ 14 w 37"/>
                <a:gd name="T15" fmla="*/ 40 h 41"/>
                <a:gd name="T16" fmla="*/ 8 w 37"/>
                <a:gd name="T17" fmla="*/ 38 h 41"/>
                <a:gd name="T18" fmla="*/ 4 w 37"/>
                <a:gd name="T19" fmla="*/ 36 h 41"/>
                <a:gd name="T20" fmla="*/ 1 w 37"/>
                <a:gd name="T21" fmla="*/ 31 h 41"/>
                <a:gd name="T22" fmla="*/ 0 w 37"/>
                <a:gd name="T23" fmla="*/ 26 h 41"/>
                <a:gd name="T24" fmla="*/ 0 w 37"/>
                <a:gd name="T25" fmla="*/ 20 h 41"/>
                <a:gd name="T26" fmla="*/ 0 w 37"/>
                <a:gd name="T27" fmla="*/ 13 h 41"/>
                <a:gd name="T28" fmla="*/ 1 w 37"/>
                <a:gd name="T29" fmla="*/ 9 h 41"/>
                <a:gd name="T30" fmla="*/ 6 w 37"/>
                <a:gd name="T31" fmla="*/ 5 h 41"/>
                <a:gd name="T32" fmla="*/ 8 w 37"/>
                <a:gd name="T33" fmla="*/ 1 h 41"/>
                <a:gd name="T34" fmla="*/ 14 w 37"/>
                <a:gd name="T35" fmla="*/ 0 h 41"/>
                <a:gd name="T36" fmla="*/ 18 w 37"/>
                <a:gd name="T37" fmla="*/ 0 h 41"/>
                <a:gd name="T38" fmla="*/ 24 w 37"/>
                <a:gd name="T39" fmla="*/ 0 h 41"/>
                <a:gd name="T40" fmla="*/ 28 w 37"/>
                <a:gd name="T41" fmla="*/ 1 h 41"/>
                <a:gd name="T42" fmla="*/ 32 w 37"/>
                <a:gd name="T43" fmla="*/ 5 h 41"/>
                <a:gd name="T44" fmla="*/ 35 w 37"/>
                <a:gd name="T45" fmla="*/ 9 h 41"/>
                <a:gd name="T46" fmla="*/ 36 w 37"/>
                <a:gd name="T47" fmla="*/ 13 h 41"/>
                <a:gd name="T48" fmla="*/ 37 w 37"/>
                <a:gd name="T49" fmla="*/ 20 h 41"/>
                <a:gd name="T50" fmla="*/ 37 w 37"/>
                <a:gd name="T51" fmla="*/ 20 h 41"/>
                <a:gd name="T52" fmla="*/ 37 w 37"/>
                <a:gd name="T53" fmla="*/ 22 h 41"/>
                <a:gd name="T54" fmla="*/ 7 w 37"/>
                <a:gd name="T55" fmla="*/ 22 h 41"/>
                <a:gd name="T56" fmla="*/ 7 w 37"/>
                <a:gd name="T57" fmla="*/ 26 h 41"/>
                <a:gd name="T58" fmla="*/ 8 w 37"/>
                <a:gd name="T59" fmla="*/ 29 h 41"/>
                <a:gd name="T60" fmla="*/ 11 w 37"/>
                <a:gd name="T61" fmla="*/ 31 h 41"/>
                <a:gd name="T62" fmla="*/ 14 w 37"/>
                <a:gd name="T63" fmla="*/ 34 h 41"/>
                <a:gd name="T64" fmla="*/ 19 w 37"/>
                <a:gd name="T65" fmla="*/ 34 h 41"/>
                <a:gd name="T66" fmla="*/ 22 w 37"/>
                <a:gd name="T67" fmla="*/ 34 h 41"/>
                <a:gd name="T68" fmla="*/ 25 w 37"/>
                <a:gd name="T69" fmla="*/ 33 h 41"/>
                <a:gd name="T70" fmla="*/ 28 w 37"/>
                <a:gd name="T71" fmla="*/ 31 h 41"/>
                <a:gd name="T72" fmla="*/ 29 w 37"/>
                <a:gd name="T73" fmla="*/ 29 h 41"/>
                <a:gd name="T74" fmla="*/ 7 w 37"/>
                <a:gd name="T75" fmla="*/ 15 h 41"/>
                <a:gd name="T76" fmla="*/ 29 w 37"/>
                <a:gd name="T77" fmla="*/ 15 h 41"/>
                <a:gd name="T78" fmla="*/ 29 w 37"/>
                <a:gd name="T79" fmla="*/ 12 h 41"/>
                <a:gd name="T80" fmla="*/ 26 w 37"/>
                <a:gd name="T81" fmla="*/ 9 h 41"/>
                <a:gd name="T82" fmla="*/ 24 w 37"/>
                <a:gd name="T83" fmla="*/ 7 h 41"/>
                <a:gd name="T84" fmla="*/ 18 w 37"/>
                <a:gd name="T85" fmla="*/ 5 h 41"/>
                <a:gd name="T86" fmla="*/ 14 w 37"/>
                <a:gd name="T87" fmla="*/ 7 h 41"/>
                <a:gd name="T88" fmla="*/ 11 w 37"/>
                <a:gd name="T89" fmla="*/ 8 h 41"/>
                <a:gd name="T90" fmla="*/ 8 w 37"/>
                <a:gd name="T91" fmla="*/ 11 h 41"/>
                <a:gd name="T92" fmla="*/ 7 w 37"/>
                <a:gd name="T9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41">
                  <a:moveTo>
                    <a:pt x="29" y="29"/>
                  </a:moveTo>
                  <a:lnTo>
                    <a:pt x="36" y="29"/>
                  </a:lnTo>
                  <a:lnTo>
                    <a:pt x="35" y="34"/>
                  </a:lnTo>
                  <a:lnTo>
                    <a:pt x="30" y="38"/>
                  </a:lnTo>
                  <a:lnTo>
                    <a:pt x="28" y="40"/>
                  </a:lnTo>
                  <a:lnTo>
                    <a:pt x="24" y="41"/>
                  </a:lnTo>
                  <a:lnTo>
                    <a:pt x="19" y="41"/>
                  </a:lnTo>
                  <a:lnTo>
                    <a:pt x="14" y="40"/>
                  </a:lnTo>
                  <a:lnTo>
                    <a:pt x="8" y="38"/>
                  </a:lnTo>
                  <a:lnTo>
                    <a:pt x="4" y="36"/>
                  </a:lnTo>
                  <a:lnTo>
                    <a:pt x="1" y="31"/>
                  </a:lnTo>
                  <a:lnTo>
                    <a:pt x="0" y="26"/>
                  </a:lnTo>
                  <a:lnTo>
                    <a:pt x="0" y="20"/>
                  </a:lnTo>
                  <a:lnTo>
                    <a:pt x="0" y="13"/>
                  </a:lnTo>
                  <a:lnTo>
                    <a:pt x="1" y="9"/>
                  </a:lnTo>
                  <a:lnTo>
                    <a:pt x="6" y="5"/>
                  </a:lnTo>
                  <a:lnTo>
                    <a:pt x="8" y="1"/>
                  </a:lnTo>
                  <a:lnTo>
                    <a:pt x="14" y="0"/>
                  </a:lnTo>
                  <a:lnTo>
                    <a:pt x="18" y="0"/>
                  </a:lnTo>
                  <a:lnTo>
                    <a:pt x="24" y="0"/>
                  </a:lnTo>
                  <a:lnTo>
                    <a:pt x="28" y="1"/>
                  </a:lnTo>
                  <a:lnTo>
                    <a:pt x="32" y="5"/>
                  </a:lnTo>
                  <a:lnTo>
                    <a:pt x="35" y="9"/>
                  </a:lnTo>
                  <a:lnTo>
                    <a:pt x="36" y="13"/>
                  </a:lnTo>
                  <a:lnTo>
                    <a:pt x="37" y="20"/>
                  </a:lnTo>
                  <a:lnTo>
                    <a:pt x="37" y="20"/>
                  </a:lnTo>
                  <a:lnTo>
                    <a:pt x="37" y="22"/>
                  </a:lnTo>
                  <a:lnTo>
                    <a:pt x="7" y="22"/>
                  </a:lnTo>
                  <a:lnTo>
                    <a:pt x="7" y="26"/>
                  </a:lnTo>
                  <a:lnTo>
                    <a:pt x="8" y="29"/>
                  </a:lnTo>
                  <a:lnTo>
                    <a:pt x="11" y="31"/>
                  </a:lnTo>
                  <a:lnTo>
                    <a:pt x="14" y="34"/>
                  </a:lnTo>
                  <a:lnTo>
                    <a:pt x="19" y="34"/>
                  </a:lnTo>
                  <a:lnTo>
                    <a:pt x="22" y="34"/>
                  </a:lnTo>
                  <a:lnTo>
                    <a:pt x="25" y="33"/>
                  </a:lnTo>
                  <a:lnTo>
                    <a:pt x="28" y="31"/>
                  </a:lnTo>
                  <a:lnTo>
                    <a:pt x="29" y="29"/>
                  </a:lnTo>
                  <a:close/>
                  <a:moveTo>
                    <a:pt x="7" y="15"/>
                  </a:moveTo>
                  <a:lnTo>
                    <a:pt x="29" y="15"/>
                  </a:lnTo>
                  <a:lnTo>
                    <a:pt x="29" y="12"/>
                  </a:lnTo>
                  <a:lnTo>
                    <a:pt x="26" y="9"/>
                  </a:lnTo>
                  <a:lnTo>
                    <a:pt x="24" y="7"/>
                  </a:lnTo>
                  <a:lnTo>
                    <a:pt x="18" y="5"/>
                  </a:lnTo>
                  <a:lnTo>
                    <a:pt x="14" y="7"/>
                  </a:lnTo>
                  <a:lnTo>
                    <a:pt x="11" y="8"/>
                  </a:lnTo>
                  <a:lnTo>
                    <a:pt x="8" y="11"/>
                  </a:lnTo>
                  <a:lnTo>
                    <a:pt x="7" y="15"/>
                  </a:lnTo>
                  <a:close/>
                </a:path>
              </a:pathLst>
            </a:custGeom>
            <a:solidFill>
              <a:srgbClr val="000000"/>
            </a:solidFill>
            <a:ln w="0">
              <a:solidFill>
                <a:srgbClr val="000000"/>
              </a:solidFill>
              <a:prstDash val="solid"/>
              <a:round/>
              <a:headEnd/>
              <a:tailEnd/>
            </a:ln>
          </p:spPr>
          <p:txBody>
            <a:bodyPr/>
            <a:lstStyle/>
            <a:p>
              <a:endParaRPr lang="en-US"/>
            </a:p>
          </p:txBody>
        </p:sp>
        <p:sp>
          <p:nvSpPr>
            <p:cNvPr id="386738" name="Freeform 690"/>
            <p:cNvSpPr>
              <a:spLocks noEditPoints="1"/>
            </p:cNvSpPr>
            <p:nvPr/>
          </p:nvSpPr>
          <p:spPr bwMode="auto">
            <a:xfrm>
              <a:off x="2730" y="1881"/>
              <a:ext cx="36" cy="41"/>
            </a:xfrm>
            <a:custGeom>
              <a:avLst/>
              <a:gdLst>
                <a:gd name="T0" fmla="*/ 24 w 36"/>
                <a:gd name="T1" fmla="*/ 38 h 41"/>
                <a:gd name="T2" fmla="*/ 17 w 36"/>
                <a:gd name="T3" fmla="*/ 41 h 41"/>
                <a:gd name="T4" fmla="*/ 9 w 36"/>
                <a:gd name="T5" fmla="*/ 41 h 41"/>
                <a:gd name="T6" fmla="*/ 3 w 36"/>
                <a:gd name="T7" fmla="*/ 38 h 41"/>
                <a:gd name="T8" fmla="*/ 0 w 36"/>
                <a:gd name="T9" fmla="*/ 30 h 41"/>
                <a:gd name="T10" fmla="*/ 2 w 36"/>
                <a:gd name="T11" fmla="*/ 25 h 41"/>
                <a:gd name="T12" fmla="*/ 4 w 36"/>
                <a:gd name="T13" fmla="*/ 20 h 41"/>
                <a:gd name="T14" fmla="*/ 10 w 36"/>
                <a:gd name="T15" fmla="*/ 18 h 41"/>
                <a:gd name="T16" fmla="*/ 15 w 36"/>
                <a:gd name="T17" fmla="*/ 16 h 41"/>
                <a:gd name="T18" fmla="*/ 27 w 36"/>
                <a:gd name="T19" fmla="*/ 15 h 41"/>
                <a:gd name="T20" fmla="*/ 27 w 36"/>
                <a:gd name="T21" fmla="*/ 13 h 41"/>
                <a:gd name="T22" fmla="*/ 24 w 36"/>
                <a:gd name="T23" fmla="*/ 8 h 41"/>
                <a:gd name="T24" fmla="*/ 18 w 36"/>
                <a:gd name="T25" fmla="*/ 5 h 41"/>
                <a:gd name="T26" fmla="*/ 11 w 36"/>
                <a:gd name="T27" fmla="*/ 7 h 41"/>
                <a:gd name="T28" fmla="*/ 9 w 36"/>
                <a:gd name="T29" fmla="*/ 12 h 41"/>
                <a:gd name="T30" fmla="*/ 2 w 36"/>
                <a:gd name="T31" fmla="*/ 8 h 41"/>
                <a:gd name="T32" fmla="*/ 7 w 36"/>
                <a:gd name="T33" fmla="*/ 2 h 41"/>
                <a:gd name="T34" fmla="*/ 14 w 36"/>
                <a:gd name="T35" fmla="*/ 0 h 41"/>
                <a:gd name="T36" fmla="*/ 24 w 36"/>
                <a:gd name="T37" fmla="*/ 0 h 41"/>
                <a:gd name="T38" fmla="*/ 29 w 36"/>
                <a:gd name="T39" fmla="*/ 1 h 41"/>
                <a:gd name="T40" fmla="*/ 33 w 36"/>
                <a:gd name="T41" fmla="*/ 5 h 41"/>
                <a:gd name="T42" fmla="*/ 33 w 36"/>
                <a:gd name="T43" fmla="*/ 11 h 41"/>
                <a:gd name="T44" fmla="*/ 33 w 36"/>
                <a:gd name="T45" fmla="*/ 23 h 41"/>
                <a:gd name="T46" fmla="*/ 35 w 36"/>
                <a:gd name="T47" fmla="*/ 31 h 41"/>
                <a:gd name="T48" fmla="*/ 35 w 36"/>
                <a:gd name="T49" fmla="*/ 37 h 41"/>
                <a:gd name="T50" fmla="*/ 29 w 36"/>
                <a:gd name="T51" fmla="*/ 40 h 41"/>
                <a:gd name="T52" fmla="*/ 27 w 36"/>
                <a:gd name="T53" fmla="*/ 36 h 41"/>
                <a:gd name="T54" fmla="*/ 22 w 36"/>
                <a:gd name="T55" fmla="*/ 22 h 41"/>
                <a:gd name="T56" fmla="*/ 13 w 36"/>
                <a:gd name="T57" fmla="*/ 23 h 41"/>
                <a:gd name="T58" fmla="*/ 10 w 36"/>
                <a:gd name="T59" fmla="*/ 25 h 41"/>
                <a:gd name="T60" fmla="*/ 7 w 36"/>
                <a:gd name="T61" fmla="*/ 27 h 41"/>
                <a:gd name="T62" fmla="*/ 9 w 36"/>
                <a:gd name="T63" fmla="*/ 31 h 41"/>
                <a:gd name="T64" fmla="*/ 11 w 36"/>
                <a:gd name="T65" fmla="*/ 34 h 41"/>
                <a:gd name="T66" fmla="*/ 18 w 36"/>
                <a:gd name="T67" fmla="*/ 34 h 41"/>
                <a:gd name="T68" fmla="*/ 24 w 36"/>
                <a:gd name="T69" fmla="*/ 31 h 41"/>
                <a:gd name="T70" fmla="*/ 25 w 36"/>
                <a:gd name="T71" fmla="*/ 26 h 41"/>
                <a:gd name="T72" fmla="*/ 27 w 36"/>
                <a:gd name="T7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41">
                  <a:moveTo>
                    <a:pt x="27" y="36"/>
                  </a:moveTo>
                  <a:lnTo>
                    <a:pt x="24" y="38"/>
                  </a:lnTo>
                  <a:lnTo>
                    <a:pt x="20" y="40"/>
                  </a:lnTo>
                  <a:lnTo>
                    <a:pt x="17" y="41"/>
                  </a:lnTo>
                  <a:lnTo>
                    <a:pt x="13" y="41"/>
                  </a:lnTo>
                  <a:lnTo>
                    <a:pt x="9" y="41"/>
                  </a:lnTo>
                  <a:lnTo>
                    <a:pt x="6" y="40"/>
                  </a:lnTo>
                  <a:lnTo>
                    <a:pt x="3" y="38"/>
                  </a:lnTo>
                  <a:lnTo>
                    <a:pt x="2" y="34"/>
                  </a:lnTo>
                  <a:lnTo>
                    <a:pt x="0" y="30"/>
                  </a:lnTo>
                  <a:lnTo>
                    <a:pt x="0" y="26"/>
                  </a:lnTo>
                  <a:lnTo>
                    <a:pt x="2" y="25"/>
                  </a:lnTo>
                  <a:lnTo>
                    <a:pt x="3" y="22"/>
                  </a:lnTo>
                  <a:lnTo>
                    <a:pt x="4" y="20"/>
                  </a:lnTo>
                  <a:lnTo>
                    <a:pt x="7" y="19"/>
                  </a:lnTo>
                  <a:lnTo>
                    <a:pt x="10" y="18"/>
                  </a:lnTo>
                  <a:lnTo>
                    <a:pt x="11" y="18"/>
                  </a:lnTo>
                  <a:lnTo>
                    <a:pt x="15" y="16"/>
                  </a:lnTo>
                  <a:lnTo>
                    <a:pt x="21" y="16"/>
                  </a:lnTo>
                  <a:lnTo>
                    <a:pt x="27" y="15"/>
                  </a:lnTo>
                  <a:lnTo>
                    <a:pt x="27" y="13"/>
                  </a:lnTo>
                  <a:lnTo>
                    <a:pt x="27" y="13"/>
                  </a:lnTo>
                  <a:lnTo>
                    <a:pt x="25" y="9"/>
                  </a:lnTo>
                  <a:lnTo>
                    <a:pt x="24" y="8"/>
                  </a:lnTo>
                  <a:lnTo>
                    <a:pt x="21" y="7"/>
                  </a:lnTo>
                  <a:lnTo>
                    <a:pt x="18" y="5"/>
                  </a:lnTo>
                  <a:lnTo>
                    <a:pt x="14" y="7"/>
                  </a:lnTo>
                  <a:lnTo>
                    <a:pt x="11" y="7"/>
                  </a:lnTo>
                  <a:lnTo>
                    <a:pt x="10" y="9"/>
                  </a:lnTo>
                  <a:lnTo>
                    <a:pt x="9" y="12"/>
                  </a:lnTo>
                  <a:lnTo>
                    <a:pt x="2" y="11"/>
                  </a:lnTo>
                  <a:lnTo>
                    <a:pt x="2" y="8"/>
                  </a:lnTo>
                  <a:lnTo>
                    <a:pt x="4" y="4"/>
                  </a:lnTo>
                  <a:lnTo>
                    <a:pt x="7" y="2"/>
                  </a:lnTo>
                  <a:lnTo>
                    <a:pt x="10" y="1"/>
                  </a:lnTo>
                  <a:lnTo>
                    <a:pt x="14" y="0"/>
                  </a:lnTo>
                  <a:lnTo>
                    <a:pt x="18" y="0"/>
                  </a:lnTo>
                  <a:lnTo>
                    <a:pt x="24" y="0"/>
                  </a:lnTo>
                  <a:lnTo>
                    <a:pt x="27" y="0"/>
                  </a:lnTo>
                  <a:lnTo>
                    <a:pt x="29" y="1"/>
                  </a:lnTo>
                  <a:lnTo>
                    <a:pt x="32" y="4"/>
                  </a:lnTo>
                  <a:lnTo>
                    <a:pt x="33" y="5"/>
                  </a:lnTo>
                  <a:lnTo>
                    <a:pt x="33" y="8"/>
                  </a:lnTo>
                  <a:lnTo>
                    <a:pt x="33" y="11"/>
                  </a:lnTo>
                  <a:lnTo>
                    <a:pt x="33" y="13"/>
                  </a:lnTo>
                  <a:lnTo>
                    <a:pt x="33" y="23"/>
                  </a:lnTo>
                  <a:lnTo>
                    <a:pt x="35" y="29"/>
                  </a:lnTo>
                  <a:lnTo>
                    <a:pt x="35" y="31"/>
                  </a:lnTo>
                  <a:lnTo>
                    <a:pt x="35" y="34"/>
                  </a:lnTo>
                  <a:lnTo>
                    <a:pt x="35" y="37"/>
                  </a:lnTo>
                  <a:lnTo>
                    <a:pt x="36" y="40"/>
                  </a:lnTo>
                  <a:lnTo>
                    <a:pt x="29" y="40"/>
                  </a:lnTo>
                  <a:lnTo>
                    <a:pt x="28" y="38"/>
                  </a:lnTo>
                  <a:lnTo>
                    <a:pt x="27" y="36"/>
                  </a:lnTo>
                  <a:close/>
                  <a:moveTo>
                    <a:pt x="27" y="20"/>
                  </a:moveTo>
                  <a:lnTo>
                    <a:pt x="22" y="22"/>
                  </a:lnTo>
                  <a:lnTo>
                    <a:pt x="15" y="23"/>
                  </a:lnTo>
                  <a:lnTo>
                    <a:pt x="13" y="23"/>
                  </a:lnTo>
                  <a:lnTo>
                    <a:pt x="11" y="25"/>
                  </a:lnTo>
                  <a:lnTo>
                    <a:pt x="10" y="25"/>
                  </a:lnTo>
                  <a:lnTo>
                    <a:pt x="9" y="26"/>
                  </a:lnTo>
                  <a:lnTo>
                    <a:pt x="7" y="27"/>
                  </a:lnTo>
                  <a:lnTo>
                    <a:pt x="7" y="29"/>
                  </a:lnTo>
                  <a:lnTo>
                    <a:pt x="9" y="31"/>
                  </a:lnTo>
                  <a:lnTo>
                    <a:pt x="10" y="33"/>
                  </a:lnTo>
                  <a:lnTo>
                    <a:pt x="11" y="34"/>
                  </a:lnTo>
                  <a:lnTo>
                    <a:pt x="14" y="34"/>
                  </a:lnTo>
                  <a:lnTo>
                    <a:pt x="18" y="34"/>
                  </a:lnTo>
                  <a:lnTo>
                    <a:pt x="21" y="33"/>
                  </a:lnTo>
                  <a:lnTo>
                    <a:pt x="24" y="31"/>
                  </a:lnTo>
                  <a:lnTo>
                    <a:pt x="25" y="29"/>
                  </a:lnTo>
                  <a:lnTo>
                    <a:pt x="25" y="26"/>
                  </a:lnTo>
                  <a:lnTo>
                    <a:pt x="27" y="23"/>
                  </a:lnTo>
                  <a:lnTo>
                    <a:pt x="27" y="20"/>
                  </a:lnTo>
                  <a:close/>
                </a:path>
              </a:pathLst>
            </a:custGeom>
            <a:solidFill>
              <a:srgbClr val="000000"/>
            </a:solidFill>
            <a:ln w="0">
              <a:solidFill>
                <a:srgbClr val="000000"/>
              </a:solidFill>
              <a:prstDash val="solid"/>
              <a:round/>
              <a:headEnd/>
              <a:tailEnd/>
            </a:ln>
          </p:spPr>
          <p:txBody>
            <a:bodyPr/>
            <a:lstStyle/>
            <a:p>
              <a:endParaRPr lang="en-US"/>
            </a:p>
          </p:txBody>
        </p:sp>
        <p:sp>
          <p:nvSpPr>
            <p:cNvPr id="386739" name="Freeform 691"/>
            <p:cNvSpPr>
              <a:spLocks/>
            </p:cNvSpPr>
            <p:nvPr/>
          </p:nvSpPr>
          <p:spPr bwMode="auto">
            <a:xfrm>
              <a:off x="2772" y="1867"/>
              <a:ext cx="19" cy="55"/>
            </a:xfrm>
            <a:custGeom>
              <a:avLst/>
              <a:gdLst>
                <a:gd name="T0" fmla="*/ 18 w 19"/>
                <a:gd name="T1" fmla="*/ 48 h 55"/>
                <a:gd name="T2" fmla="*/ 19 w 19"/>
                <a:gd name="T3" fmla="*/ 54 h 55"/>
                <a:gd name="T4" fmla="*/ 16 w 19"/>
                <a:gd name="T5" fmla="*/ 55 h 55"/>
                <a:gd name="T6" fmla="*/ 14 w 19"/>
                <a:gd name="T7" fmla="*/ 55 h 55"/>
                <a:gd name="T8" fmla="*/ 11 w 19"/>
                <a:gd name="T9" fmla="*/ 55 h 55"/>
                <a:gd name="T10" fmla="*/ 8 w 19"/>
                <a:gd name="T11" fmla="*/ 54 h 55"/>
                <a:gd name="T12" fmla="*/ 7 w 19"/>
                <a:gd name="T13" fmla="*/ 52 h 55"/>
                <a:gd name="T14" fmla="*/ 5 w 19"/>
                <a:gd name="T15" fmla="*/ 51 h 55"/>
                <a:gd name="T16" fmla="*/ 4 w 19"/>
                <a:gd name="T17" fmla="*/ 48 h 55"/>
                <a:gd name="T18" fmla="*/ 4 w 19"/>
                <a:gd name="T19" fmla="*/ 43 h 55"/>
                <a:gd name="T20" fmla="*/ 4 w 19"/>
                <a:gd name="T21" fmla="*/ 21 h 55"/>
                <a:gd name="T22" fmla="*/ 0 w 19"/>
                <a:gd name="T23" fmla="*/ 21 h 55"/>
                <a:gd name="T24" fmla="*/ 0 w 19"/>
                <a:gd name="T25" fmla="*/ 14 h 55"/>
                <a:gd name="T26" fmla="*/ 4 w 19"/>
                <a:gd name="T27" fmla="*/ 14 h 55"/>
                <a:gd name="T28" fmla="*/ 4 w 19"/>
                <a:gd name="T29" fmla="*/ 4 h 55"/>
                <a:gd name="T30" fmla="*/ 11 w 19"/>
                <a:gd name="T31" fmla="*/ 0 h 55"/>
                <a:gd name="T32" fmla="*/ 11 w 19"/>
                <a:gd name="T33" fmla="*/ 14 h 55"/>
                <a:gd name="T34" fmla="*/ 18 w 19"/>
                <a:gd name="T35" fmla="*/ 14 h 55"/>
                <a:gd name="T36" fmla="*/ 18 w 19"/>
                <a:gd name="T37" fmla="*/ 21 h 55"/>
                <a:gd name="T38" fmla="*/ 11 w 19"/>
                <a:gd name="T39" fmla="*/ 21 h 55"/>
                <a:gd name="T40" fmla="*/ 11 w 19"/>
                <a:gd name="T41" fmla="*/ 43 h 55"/>
                <a:gd name="T42" fmla="*/ 12 w 19"/>
                <a:gd name="T43" fmla="*/ 45 h 55"/>
                <a:gd name="T44" fmla="*/ 12 w 19"/>
                <a:gd name="T45" fmla="*/ 47 h 55"/>
                <a:gd name="T46" fmla="*/ 12 w 19"/>
                <a:gd name="T47" fmla="*/ 47 h 55"/>
                <a:gd name="T48" fmla="*/ 14 w 19"/>
                <a:gd name="T49" fmla="*/ 48 h 55"/>
                <a:gd name="T50" fmla="*/ 14 w 19"/>
                <a:gd name="T51" fmla="*/ 48 h 55"/>
                <a:gd name="T52" fmla="*/ 15 w 19"/>
                <a:gd name="T53" fmla="*/ 48 h 55"/>
                <a:gd name="T54" fmla="*/ 16 w 19"/>
                <a:gd name="T55" fmla="*/ 48 h 55"/>
                <a:gd name="T56" fmla="*/ 18 w 19"/>
                <a:gd name="T57" fmla="*/ 4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55">
                  <a:moveTo>
                    <a:pt x="18" y="48"/>
                  </a:moveTo>
                  <a:lnTo>
                    <a:pt x="19" y="54"/>
                  </a:lnTo>
                  <a:lnTo>
                    <a:pt x="16" y="55"/>
                  </a:lnTo>
                  <a:lnTo>
                    <a:pt x="14" y="55"/>
                  </a:lnTo>
                  <a:lnTo>
                    <a:pt x="11" y="55"/>
                  </a:lnTo>
                  <a:lnTo>
                    <a:pt x="8" y="54"/>
                  </a:lnTo>
                  <a:lnTo>
                    <a:pt x="7" y="52"/>
                  </a:lnTo>
                  <a:lnTo>
                    <a:pt x="5" y="51"/>
                  </a:lnTo>
                  <a:lnTo>
                    <a:pt x="4" y="48"/>
                  </a:lnTo>
                  <a:lnTo>
                    <a:pt x="4" y="43"/>
                  </a:lnTo>
                  <a:lnTo>
                    <a:pt x="4" y="21"/>
                  </a:lnTo>
                  <a:lnTo>
                    <a:pt x="0" y="21"/>
                  </a:lnTo>
                  <a:lnTo>
                    <a:pt x="0" y="14"/>
                  </a:lnTo>
                  <a:lnTo>
                    <a:pt x="4" y="14"/>
                  </a:lnTo>
                  <a:lnTo>
                    <a:pt x="4" y="4"/>
                  </a:lnTo>
                  <a:lnTo>
                    <a:pt x="11" y="0"/>
                  </a:lnTo>
                  <a:lnTo>
                    <a:pt x="11" y="14"/>
                  </a:lnTo>
                  <a:lnTo>
                    <a:pt x="18" y="14"/>
                  </a:lnTo>
                  <a:lnTo>
                    <a:pt x="18" y="21"/>
                  </a:lnTo>
                  <a:lnTo>
                    <a:pt x="11" y="21"/>
                  </a:lnTo>
                  <a:lnTo>
                    <a:pt x="11" y="43"/>
                  </a:lnTo>
                  <a:lnTo>
                    <a:pt x="12" y="45"/>
                  </a:lnTo>
                  <a:lnTo>
                    <a:pt x="12" y="47"/>
                  </a:lnTo>
                  <a:lnTo>
                    <a:pt x="12" y="47"/>
                  </a:lnTo>
                  <a:lnTo>
                    <a:pt x="14" y="48"/>
                  </a:lnTo>
                  <a:lnTo>
                    <a:pt x="14" y="48"/>
                  </a:lnTo>
                  <a:lnTo>
                    <a:pt x="15" y="48"/>
                  </a:lnTo>
                  <a:lnTo>
                    <a:pt x="16" y="48"/>
                  </a:lnTo>
                  <a:lnTo>
                    <a:pt x="18" y="48"/>
                  </a:lnTo>
                  <a:close/>
                </a:path>
              </a:pathLst>
            </a:custGeom>
            <a:solidFill>
              <a:srgbClr val="000000"/>
            </a:solidFill>
            <a:ln w="0">
              <a:solidFill>
                <a:srgbClr val="000000"/>
              </a:solidFill>
              <a:prstDash val="solid"/>
              <a:round/>
              <a:headEnd/>
              <a:tailEnd/>
            </a:ln>
          </p:spPr>
          <p:txBody>
            <a:bodyPr/>
            <a:lstStyle/>
            <a:p>
              <a:endParaRPr lang="en-US"/>
            </a:p>
          </p:txBody>
        </p:sp>
        <p:sp>
          <p:nvSpPr>
            <p:cNvPr id="386740" name="Freeform 692"/>
            <p:cNvSpPr>
              <a:spLocks/>
            </p:cNvSpPr>
            <p:nvPr/>
          </p:nvSpPr>
          <p:spPr bwMode="auto">
            <a:xfrm>
              <a:off x="2816" y="1865"/>
              <a:ext cx="36" cy="56"/>
            </a:xfrm>
            <a:custGeom>
              <a:avLst/>
              <a:gdLst>
                <a:gd name="T0" fmla="*/ 36 w 36"/>
                <a:gd name="T1" fmla="*/ 49 h 56"/>
                <a:gd name="T2" fmla="*/ 36 w 36"/>
                <a:gd name="T3" fmla="*/ 56 h 56"/>
                <a:gd name="T4" fmla="*/ 0 w 36"/>
                <a:gd name="T5" fmla="*/ 56 h 56"/>
                <a:gd name="T6" fmla="*/ 0 w 36"/>
                <a:gd name="T7" fmla="*/ 54 h 56"/>
                <a:gd name="T8" fmla="*/ 0 w 36"/>
                <a:gd name="T9" fmla="*/ 52 h 56"/>
                <a:gd name="T10" fmla="*/ 3 w 36"/>
                <a:gd name="T11" fmla="*/ 47 h 56"/>
                <a:gd name="T12" fmla="*/ 4 w 36"/>
                <a:gd name="T13" fmla="*/ 43 h 56"/>
                <a:gd name="T14" fmla="*/ 9 w 36"/>
                <a:gd name="T15" fmla="*/ 39 h 56"/>
                <a:gd name="T16" fmla="*/ 14 w 36"/>
                <a:gd name="T17" fmla="*/ 35 h 56"/>
                <a:gd name="T18" fmla="*/ 18 w 36"/>
                <a:gd name="T19" fmla="*/ 31 h 56"/>
                <a:gd name="T20" fmla="*/ 22 w 36"/>
                <a:gd name="T21" fmla="*/ 27 h 56"/>
                <a:gd name="T22" fmla="*/ 25 w 36"/>
                <a:gd name="T23" fmla="*/ 24 h 56"/>
                <a:gd name="T24" fmla="*/ 28 w 36"/>
                <a:gd name="T25" fmla="*/ 20 h 56"/>
                <a:gd name="T26" fmla="*/ 28 w 36"/>
                <a:gd name="T27" fmla="*/ 16 h 56"/>
                <a:gd name="T28" fmla="*/ 28 w 36"/>
                <a:gd name="T29" fmla="*/ 13 h 56"/>
                <a:gd name="T30" fmla="*/ 25 w 36"/>
                <a:gd name="T31" fmla="*/ 10 h 56"/>
                <a:gd name="T32" fmla="*/ 22 w 36"/>
                <a:gd name="T33" fmla="*/ 7 h 56"/>
                <a:gd name="T34" fmla="*/ 18 w 36"/>
                <a:gd name="T35" fmla="*/ 7 h 56"/>
                <a:gd name="T36" fmla="*/ 14 w 36"/>
                <a:gd name="T37" fmla="*/ 7 h 56"/>
                <a:gd name="T38" fmla="*/ 11 w 36"/>
                <a:gd name="T39" fmla="*/ 10 h 56"/>
                <a:gd name="T40" fmla="*/ 9 w 36"/>
                <a:gd name="T41" fmla="*/ 13 h 56"/>
                <a:gd name="T42" fmla="*/ 9 w 36"/>
                <a:gd name="T43" fmla="*/ 17 h 56"/>
                <a:gd name="T44" fmla="*/ 0 w 36"/>
                <a:gd name="T45" fmla="*/ 16 h 56"/>
                <a:gd name="T46" fmla="*/ 2 w 36"/>
                <a:gd name="T47" fmla="*/ 11 h 56"/>
                <a:gd name="T48" fmla="*/ 3 w 36"/>
                <a:gd name="T49" fmla="*/ 7 h 56"/>
                <a:gd name="T50" fmla="*/ 6 w 36"/>
                <a:gd name="T51" fmla="*/ 4 h 56"/>
                <a:gd name="T52" fmla="*/ 10 w 36"/>
                <a:gd name="T53" fmla="*/ 2 h 56"/>
                <a:gd name="T54" fmla="*/ 14 w 36"/>
                <a:gd name="T55" fmla="*/ 0 h 56"/>
                <a:gd name="T56" fmla="*/ 18 w 36"/>
                <a:gd name="T57" fmla="*/ 0 h 56"/>
                <a:gd name="T58" fmla="*/ 24 w 36"/>
                <a:gd name="T59" fmla="*/ 0 h 56"/>
                <a:gd name="T60" fmla="*/ 28 w 36"/>
                <a:gd name="T61" fmla="*/ 2 h 56"/>
                <a:gd name="T62" fmla="*/ 31 w 36"/>
                <a:gd name="T63" fmla="*/ 4 h 56"/>
                <a:gd name="T64" fmla="*/ 34 w 36"/>
                <a:gd name="T65" fmla="*/ 9 h 56"/>
                <a:gd name="T66" fmla="*/ 35 w 36"/>
                <a:gd name="T67" fmla="*/ 11 h 56"/>
                <a:gd name="T68" fmla="*/ 35 w 36"/>
                <a:gd name="T69" fmla="*/ 16 h 56"/>
                <a:gd name="T70" fmla="*/ 35 w 36"/>
                <a:gd name="T71" fmla="*/ 20 h 56"/>
                <a:gd name="T72" fmla="*/ 35 w 36"/>
                <a:gd name="T73" fmla="*/ 23 h 56"/>
                <a:gd name="T74" fmla="*/ 32 w 36"/>
                <a:gd name="T75" fmla="*/ 25 h 56"/>
                <a:gd name="T76" fmla="*/ 31 w 36"/>
                <a:gd name="T77" fmla="*/ 29 h 56"/>
                <a:gd name="T78" fmla="*/ 28 w 36"/>
                <a:gd name="T79" fmla="*/ 32 h 56"/>
                <a:gd name="T80" fmla="*/ 25 w 36"/>
                <a:gd name="T81" fmla="*/ 35 h 56"/>
                <a:gd name="T82" fmla="*/ 20 w 36"/>
                <a:gd name="T83" fmla="*/ 39 h 56"/>
                <a:gd name="T84" fmla="*/ 17 w 36"/>
                <a:gd name="T85" fmla="*/ 42 h 56"/>
                <a:gd name="T86" fmla="*/ 14 w 36"/>
                <a:gd name="T87" fmla="*/ 43 h 56"/>
                <a:gd name="T88" fmla="*/ 13 w 36"/>
                <a:gd name="T89" fmla="*/ 46 h 56"/>
                <a:gd name="T90" fmla="*/ 11 w 36"/>
                <a:gd name="T91" fmla="*/ 47 h 56"/>
                <a:gd name="T92" fmla="*/ 10 w 36"/>
                <a:gd name="T93" fmla="*/ 49 h 56"/>
                <a:gd name="T94" fmla="*/ 36 w 36"/>
                <a:gd name="T95" fmla="*/ 4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56">
                  <a:moveTo>
                    <a:pt x="36" y="49"/>
                  </a:moveTo>
                  <a:lnTo>
                    <a:pt x="36" y="56"/>
                  </a:lnTo>
                  <a:lnTo>
                    <a:pt x="0" y="56"/>
                  </a:lnTo>
                  <a:lnTo>
                    <a:pt x="0" y="54"/>
                  </a:lnTo>
                  <a:lnTo>
                    <a:pt x="0" y="52"/>
                  </a:lnTo>
                  <a:lnTo>
                    <a:pt x="3" y="47"/>
                  </a:lnTo>
                  <a:lnTo>
                    <a:pt x="4" y="43"/>
                  </a:lnTo>
                  <a:lnTo>
                    <a:pt x="9" y="39"/>
                  </a:lnTo>
                  <a:lnTo>
                    <a:pt x="14" y="35"/>
                  </a:lnTo>
                  <a:lnTo>
                    <a:pt x="18" y="31"/>
                  </a:lnTo>
                  <a:lnTo>
                    <a:pt x="22" y="27"/>
                  </a:lnTo>
                  <a:lnTo>
                    <a:pt x="25" y="24"/>
                  </a:lnTo>
                  <a:lnTo>
                    <a:pt x="28" y="20"/>
                  </a:lnTo>
                  <a:lnTo>
                    <a:pt x="28" y="16"/>
                  </a:lnTo>
                  <a:lnTo>
                    <a:pt x="28" y="13"/>
                  </a:lnTo>
                  <a:lnTo>
                    <a:pt x="25" y="10"/>
                  </a:lnTo>
                  <a:lnTo>
                    <a:pt x="22" y="7"/>
                  </a:lnTo>
                  <a:lnTo>
                    <a:pt x="18" y="7"/>
                  </a:lnTo>
                  <a:lnTo>
                    <a:pt x="14" y="7"/>
                  </a:lnTo>
                  <a:lnTo>
                    <a:pt x="11" y="10"/>
                  </a:lnTo>
                  <a:lnTo>
                    <a:pt x="9" y="13"/>
                  </a:lnTo>
                  <a:lnTo>
                    <a:pt x="9" y="17"/>
                  </a:lnTo>
                  <a:lnTo>
                    <a:pt x="0" y="16"/>
                  </a:lnTo>
                  <a:lnTo>
                    <a:pt x="2" y="11"/>
                  </a:lnTo>
                  <a:lnTo>
                    <a:pt x="3" y="7"/>
                  </a:lnTo>
                  <a:lnTo>
                    <a:pt x="6" y="4"/>
                  </a:lnTo>
                  <a:lnTo>
                    <a:pt x="10" y="2"/>
                  </a:lnTo>
                  <a:lnTo>
                    <a:pt x="14" y="0"/>
                  </a:lnTo>
                  <a:lnTo>
                    <a:pt x="18" y="0"/>
                  </a:lnTo>
                  <a:lnTo>
                    <a:pt x="24" y="0"/>
                  </a:lnTo>
                  <a:lnTo>
                    <a:pt x="28" y="2"/>
                  </a:lnTo>
                  <a:lnTo>
                    <a:pt x="31" y="4"/>
                  </a:lnTo>
                  <a:lnTo>
                    <a:pt x="34" y="9"/>
                  </a:lnTo>
                  <a:lnTo>
                    <a:pt x="35" y="11"/>
                  </a:lnTo>
                  <a:lnTo>
                    <a:pt x="35" y="16"/>
                  </a:lnTo>
                  <a:lnTo>
                    <a:pt x="35" y="20"/>
                  </a:lnTo>
                  <a:lnTo>
                    <a:pt x="35" y="23"/>
                  </a:lnTo>
                  <a:lnTo>
                    <a:pt x="32" y="25"/>
                  </a:lnTo>
                  <a:lnTo>
                    <a:pt x="31" y="29"/>
                  </a:lnTo>
                  <a:lnTo>
                    <a:pt x="28" y="32"/>
                  </a:lnTo>
                  <a:lnTo>
                    <a:pt x="25" y="35"/>
                  </a:lnTo>
                  <a:lnTo>
                    <a:pt x="20" y="39"/>
                  </a:lnTo>
                  <a:lnTo>
                    <a:pt x="17" y="42"/>
                  </a:lnTo>
                  <a:lnTo>
                    <a:pt x="14" y="43"/>
                  </a:lnTo>
                  <a:lnTo>
                    <a:pt x="13" y="46"/>
                  </a:lnTo>
                  <a:lnTo>
                    <a:pt x="11" y="47"/>
                  </a:lnTo>
                  <a:lnTo>
                    <a:pt x="10" y="49"/>
                  </a:lnTo>
                  <a:lnTo>
                    <a:pt x="36" y="49"/>
                  </a:lnTo>
                  <a:close/>
                </a:path>
              </a:pathLst>
            </a:custGeom>
            <a:solidFill>
              <a:srgbClr val="000000"/>
            </a:solidFill>
            <a:ln w="0">
              <a:solidFill>
                <a:srgbClr val="000000"/>
              </a:solidFill>
              <a:prstDash val="solid"/>
              <a:round/>
              <a:headEnd/>
              <a:tailEnd/>
            </a:ln>
          </p:spPr>
          <p:txBody>
            <a:bodyPr/>
            <a:lstStyle/>
            <a:p>
              <a:endParaRPr lang="en-US"/>
            </a:p>
          </p:txBody>
        </p:sp>
        <p:sp>
          <p:nvSpPr>
            <p:cNvPr id="386741" name="Freeform 693"/>
            <p:cNvSpPr>
              <a:spLocks noEditPoints="1"/>
            </p:cNvSpPr>
            <p:nvPr/>
          </p:nvSpPr>
          <p:spPr bwMode="auto">
            <a:xfrm>
              <a:off x="2861" y="1865"/>
              <a:ext cx="36" cy="57"/>
            </a:xfrm>
            <a:custGeom>
              <a:avLst/>
              <a:gdLst>
                <a:gd name="T0" fmla="*/ 8 w 36"/>
                <a:gd name="T1" fmla="*/ 56 h 57"/>
                <a:gd name="T2" fmla="*/ 0 w 36"/>
                <a:gd name="T3" fmla="*/ 56 h 57"/>
                <a:gd name="T4" fmla="*/ 0 w 36"/>
                <a:gd name="T5" fmla="*/ 0 h 57"/>
                <a:gd name="T6" fmla="*/ 8 w 36"/>
                <a:gd name="T7" fmla="*/ 0 h 57"/>
                <a:gd name="T8" fmla="*/ 8 w 36"/>
                <a:gd name="T9" fmla="*/ 21 h 57"/>
                <a:gd name="T10" fmla="*/ 11 w 36"/>
                <a:gd name="T11" fmla="*/ 18 h 57"/>
                <a:gd name="T12" fmla="*/ 15 w 36"/>
                <a:gd name="T13" fmla="*/ 16 h 57"/>
                <a:gd name="T14" fmla="*/ 19 w 36"/>
                <a:gd name="T15" fmla="*/ 16 h 57"/>
                <a:gd name="T16" fmla="*/ 22 w 36"/>
                <a:gd name="T17" fmla="*/ 16 h 57"/>
                <a:gd name="T18" fmla="*/ 26 w 36"/>
                <a:gd name="T19" fmla="*/ 17 h 57"/>
                <a:gd name="T20" fmla="*/ 29 w 36"/>
                <a:gd name="T21" fmla="*/ 18 h 57"/>
                <a:gd name="T22" fmla="*/ 30 w 36"/>
                <a:gd name="T23" fmla="*/ 21 h 57"/>
                <a:gd name="T24" fmla="*/ 33 w 36"/>
                <a:gd name="T25" fmla="*/ 24 h 57"/>
                <a:gd name="T26" fmla="*/ 34 w 36"/>
                <a:gd name="T27" fmla="*/ 27 h 57"/>
                <a:gd name="T28" fmla="*/ 34 w 36"/>
                <a:gd name="T29" fmla="*/ 31 h 57"/>
                <a:gd name="T30" fmla="*/ 36 w 36"/>
                <a:gd name="T31" fmla="*/ 35 h 57"/>
                <a:gd name="T32" fmla="*/ 34 w 36"/>
                <a:gd name="T33" fmla="*/ 42 h 57"/>
                <a:gd name="T34" fmla="*/ 33 w 36"/>
                <a:gd name="T35" fmla="*/ 47 h 57"/>
                <a:gd name="T36" fmla="*/ 30 w 36"/>
                <a:gd name="T37" fmla="*/ 52 h 57"/>
                <a:gd name="T38" fmla="*/ 27 w 36"/>
                <a:gd name="T39" fmla="*/ 54 h 57"/>
                <a:gd name="T40" fmla="*/ 23 w 36"/>
                <a:gd name="T41" fmla="*/ 56 h 57"/>
                <a:gd name="T42" fmla="*/ 19 w 36"/>
                <a:gd name="T43" fmla="*/ 57 h 57"/>
                <a:gd name="T44" fmla="*/ 14 w 36"/>
                <a:gd name="T45" fmla="*/ 56 h 57"/>
                <a:gd name="T46" fmla="*/ 11 w 36"/>
                <a:gd name="T47" fmla="*/ 54 h 57"/>
                <a:gd name="T48" fmla="*/ 8 w 36"/>
                <a:gd name="T49" fmla="*/ 50 h 57"/>
                <a:gd name="T50" fmla="*/ 8 w 36"/>
                <a:gd name="T51" fmla="*/ 56 h 57"/>
                <a:gd name="T52" fmla="*/ 8 w 36"/>
                <a:gd name="T53" fmla="*/ 36 h 57"/>
                <a:gd name="T54" fmla="*/ 8 w 36"/>
                <a:gd name="T55" fmla="*/ 41 h 57"/>
                <a:gd name="T56" fmla="*/ 8 w 36"/>
                <a:gd name="T57" fmla="*/ 43 h 57"/>
                <a:gd name="T58" fmla="*/ 9 w 36"/>
                <a:gd name="T59" fmla="*/ 46 h 57"/>
                <a:gd name="T60" fmla="*/ 12 w 36"/>
                <a:gd name="T61" fmla="*/ 49 h 57"/>
                <a:gd name="T62" fmla="*/ 15 w 36"/>
                <a:gd name="T63" fmla="*/ 50 h 57"/>
                <a:gd name="T64" fmla="*/ 18 w 36"/>
                <a:gd name="T65" fmla="*/ 50 h 57"/>
                <a:gd name="T66" fmla="*/ 22 w 36"/>
                <a:gd name="T67" fmla="*/ 50 h 57"/>
                <a:gd name="T68" fmla="*/ 25 w 36"/>
                <a:gd name="T69" fmla="*/ 47 h 57"/>
                <a:gd name="T70" fmla="*/ 26 w 36"/>
                <a:gd name="T71" fmla="*/ 45 h 57"/>
                <a:gd name="T72" fmla="*/ 27 w 36"/>
                <a:gd name="T73" fmla="*/ 41 h 57"/>
                <a:gd name="T74" fmla="*/ 27 w 36"/>
                <a:gd name="T75" fmla="*/ 36 h 57"/>
                <a:gd name="T76" fmla="*/ 27 w 36"/>
                <a:gd name="T77" fmla="*/ 31 h 57"/>
                <a:gd name="T78" fmla="*/ 26 w 36"/>
                <a:gd name="T79" fmla="*/ 28 h 57"/>
                <a:gd name="T80" fmla="*/ 25 w 36"/>
                <a:gd name="T81" fmla="*/ 25 h 57"/>
                <a:gd name="T82" fmla="*/ 22 w 36"/>
                <a:gd name="T83" fmla="*/ 23 h 57"/>
                <a:gd name="T84" fmla="*/ 18 w 36"/>
                <a:gd name="T85" fmla="*/ 21 h 57"/>
                <a:gd name="T86" fmla="*/ 14 w 36"/>
                <a:gd name="T87" fmla="*/ 23 h 57"/>
                <a:gd name="T88" fmla="*/ 11 w 36"/>
                <a:gd name="T89" fmla="*/ 25 h 57"/>
                <a:gd name="T90" fmla="*/ 9 w 36"/>
                <a:gd name="T91" fmla="*/ 28 h 57"/>
                <a:gd name="T92" fmla="*/ 8 w 36"/>
                <a:gd name="T93" fmla="*/ 31 h 57"/>
                <a:gd name="T94" fmla="*/ 8 w 36"/>
                <a:gd name="T95"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57">
                  <a:moveTo>
                    <a:pt x="8" y="56"/>
                  </a:moveTo>
                  <a:lnTo>
                    <a:pt x="0" y="56"/>
                  </a:lnTo>
                  <a:lnTo>
                    <a:pt x="0" y="0"/>
                  </a:lnTo>
                  <a:lnTo>
                    <a:pt x="8" y="0"/>
                  </a:lnTo>
                  <a:lnTo>
                    <a:pt x="8" y="21"/>
                  </a:lnTo>
                  <a:lnTo>
                    <a:pt x="11" y="18"/>
                  </a:lnTo>
                  <a:lnTo>
                    <a:pt x="15" y="16"/>
                  </a:lnTo>
                  <a:lnTo>
                    <a:pt x="19" y="16"/>
                  </a:lnTo>
                  <a:lnTo>
                    <a:pt x="22" y="16"/>
                  </a:lnTo>
                  <a:lnTo>
                    <a:pt x="26" y="17"/>
                  </a:lnTo>
                  <a:lnTo>
                    <a:pt x="29" y="18"/>
                  </a:lnTo>
                  <a:lnTo>
                    <a:pt x="30" y="21"/>
                  </a:lnTo>
                  <a:lnTo>
                    <a:pt x="33" y="24"/>
                  </a:lnTo>
                  <a:lnTo>
                    <a:pt x="34" y="27"/>
                  </a:lnTo>
                  <a:lnTo>
                    <a:pt x="34" y="31"/>
                  </a:lnTo>
                  <a:lnTo>
                    <a:pt x="36" y="35"/>
                  </a:lnTo>
                  <a:lnTo>
                    <a:pt x="34" y="42"/>
                  </a:lnTo>
                  <a:lnTo>
                    <a:pt x="33" y="47"/>
                  </a:lnTo>
                  <a:lnTo>
                    <a:pt x="30" y="52"/>
                  </a:lnTo>
                  <a:lnTo>
                    <a:pt x="27" y="54"/>
                  </a:lnTo>
                  <a:lnTo>
                    <a:pt x="23" y="56"/>
                  </a:lnTo>
                  <a:lnTo>
                    <a:pt x="19" y="57"/>
                  </a:lnTo>
                  <a:lnTo>
                    <a:pt x="14" y="56"/>
                  </a:lnTo>
                  <a:lnTo>
                    <a:pt x="11" y="54"/>
                  </a:lnTo>
                  <a:lnTo>
                    <a:pt x="8" y="50"/>
                  </a:lnTo>
                  <a:lnTo>
                    <a:pt x="8" y="56"/>
                  </a:lnTo>
                  <a:close/>
                  <a:moveTo>
                    <a:pt x="8" y="36"/>
                  </a:moveTo>
                  <a:lnTo>
                    <a:pt x="8" y="41"/>
                  </a:lnTo>
                  <a:lnTo>
                    <a:pt x="8" y="43"/>
                  </a:lnTo>
                  <a:lnTo>
                    <a:pt x="9" y="46"/>
                  </a:lnTo>
                  <a:lnTo>
                    <a:pt x="12" y="49"/>
                  </a:lnTo>
                  <a:lnTo>
                    <a:pt x="15" y="50"/>
                  </a:lnTo>
                  <a:lnTo>
                    <a:pt x="18" y="50"/>
                  </a:lnTo>
                  <a:lnTo>
                    <a:pt x="22" y="50"/>
                  </a:lnTo>
                  <a:lnTo>
                    <a:pt x="25" y="47"/>
                  </a:lnTo>
                  <a:lnTo>
                    <a:pt x="26" y="45"/>
                  </a:lnTo>
                  <a:lnTo>
                    <a:pt x="27" y="41"/>
                  </a:lnTo>
                  <a:lnTo>
                    <a:pt x="27" y="36"/>
                  </a:lnTo>
                  <a:lnTo>
                    <a:pt x="27" y="31"/>
                  </a:lnTo>
                  <a:lnTo>
                    <a:pt x="26" y="28"/>
                  </a:lnTo>
                  <a:lnTo>
                    <a:pt x="25" y="25"/>
                  </a:lnTo>
                  <a:lnTo>
                    <a:pt x="22" y="23"/>
                  </a:lnTo>
                  <a:lnTo>
                    <a:pt x="18" y="21"/>
                  </a:lnTo>
                  <a:lnTo>
                    <a:pt x="14" y="23"/>
                  </a:lnTo>
                  <a:lnTo>
                    <a:pt x="11" y="25"/>
                  </a:lnTo>
                  <a:lnTo>
                    <a:pt x="9" y="28"/>
                  </a:lnTo>
                  <a:lnTo>
                    <a:pt x="8" y="31"/>
                  </a:lnTo>
                  <a:lnTo>
                    <a:pt x="8" y="36"/>
                  </a:lnTo>
                  <a:close/>
                </a:path>
              </a:pathLst>
            </a:custGeom>
            <a:solidFill>
              <a:srgbClr val="000000"/>
            </a:solidFill>
            <a:ln w="0">
              <a:solidFill>
                <a:srgbClr val="000000"/>
              </a:solidFill>
              <a:prstDash val="solid"/>
              <a:round/>
              <a:headEnd/>
              <a:tailEnd/>
            </a:ln>
          </p:spPr>
          <p:txBody>
            <a:bodyPr/>
            <a:lstStyle/>
            <a:p>
              <a:endParaRPr lang="en-US"/>
            </a:p>
          </p:txBody>
        </p:sp>
        <p:sp>
          <p:nvSpPr>
            <p:cNvPr id="386742" name="Freeform 694"/>
            <p:cNvSpPr>
              <a:spLocks noEditPoints="1"/>
            </p:cNvSpPr>
            <p:nvPr/>
          </p:nvSpPr>
          <p:spPr bwMode="auto">
            <a:xfrm>
              <a:off x="2904" y="1881"/>
              <a:ext cx="34" cy="55"/>
            </a:xfrm>
            <a:custGeom>
              <a:avLst/>
              <a:gdLst>
                <a:gd name="T0" fmla="*/ 0 w 34"/>
                <a:gd name="T1" fmla="*/ 55 h 55"/>
                <a:gd name="T2" fmla="*/ 0 w 34"/>
                <a:gd name="T3" fmla="*/ 0 h 55"/>
                <a:gd name="T4" fmla="*/ 8 w 34"/>
                <a:gd name="T5" fmla="*/ 0 h 55"/>
                <a:gd name="T6" fmla="*/ 8 w 34"/>
                <a:gd name="T7" fmla="*/ 7 h 55"/>
                <a:gd name="T8" fmla="*/ 9 w 34"/>
                <a:gd name="T9" fmla="*/ 4 h 55"/>
                <a:gd name="T10" fmla="*/ 12 w 34"/>
                <a:gd name="T11" fmla="*/ 1 h 55"/>
                <a:gd name="T12" fmla="*/ 15 w 34"/>
                <a:gd name="T13" fmla="*/ 0 h 55"/>
                <a:gd name="T14" fmla="*/ 19 w 34"/>
                <a:gd name="T15" fmla="*/ 0 h 55"/>
                <a:gd name="T16" fmla="*/ 23 w 34"/>
                <a:gd name="T17" fmla="*/ 0 h 55"/>
                <a:gd name="T18" fmla="*/ 27 w 34"/>
                <a:gd name="T19" fmla="*/ 1 h 55"/>
                <a:gd name="T20" fmla="*/ 30 w 34"/>
                <a:gd name="T21" fmla="*/ 5 h 55"/>
                <a:gd name="T22" fmla="*/ 33 w 34"/>
                <a:gd name="T23" fmla="*/ 9 h 55"/>
                <a:gd name="T24" fmla="*/ 34 w 34"/>
                <a:gd name="T25" fmla="*/ 15 h 55"/>
                <a:gd name="T26" fmla="*/ 34 w 34"/>
                <a:gd name="T27" fmla="*/ 20 h 55"/>
                <a:gd name="T28" fmla="*/ 34 w 34"/>
                <a:gd name="T29" fmla="*/ 26 h 55"/>
                <a:gd name="T30" fmla="*/ 33 w 34"/>
                <a:gd name="T31" fmla="*/ 31 h 55"/>
                <a:gd name="T32" fmla="*/ 30 w 34"/>
                <a:gd name="T33" fmla="*/ 36 h 55"/>
                <a:gd name="T34" fmla="*/ 26 w 34"/>
                <a:gd name="T35" fmla="*/ 38 h 55"/>
                <a:gd name="T36" fmla="*/ 22 w 34"/>
                <a:gd name="T37" fmla="*/ 40 h 55"/>
                <a:gd name="T38" fmla="*/ 18 w 34"/>
                <a:gd name="T39" fmla="*/ 41 h 55"/>
                <a:gd name="T40" fmla="*/ 15 w 34"/>
                <a:gd name="T41" fmla="*/ 41 h 55"/>
                <a:gd name="T42" fmla="*/ 12 w 34"/>
                <a:gd name="T43" fmla="*/ 40 h 55"/>
                <a:gd name="T44" fmla="*/ 9 w 34"/>
                <a:gd name="T45" fmla="*/ 37 h 55"/>
                <a:gd name="T46" fmla="*/ 8 w 34"/>
                <a:gd name="T47" fmla="*/ 36 h 55"/>
                <a:gd name="T48" fmla="*/ 8 w 34"/>
                <a:gd name="T49" fmla="*/ 55 h 55"/>
                <a:gd name="T50" fmla="*/ 0 w 34"/>
                <a:gd name="T51" fmla="*/ 55 h 55"/>
                <a:gd name="T52" fmla="*/ 8 w 34"/>
                <a:gd name="T53" fmla="*/ 20 h 55"/>
                <a:gd name="T54" fmla="*/ 8 w 34"/>
                <a:gd name="T55" fmla="*/ 25 h 55"/>
                <a:gd name="T56" fmla="*/ 9 w 34"/>
                <a:gd name="T57" fmla="*/ 29 h 55"/>
                <a:gd name="T58" fmla="*/ 11 w 34"/>
                <a:gd name="T59" fmla="*/ 31 h 55"/>
                <a:gd name="T60" fmla="*/ 14 w 34"/>
                <a:gd name="T61" fmla="*/ 34 h 55"/>
                <a:gd name="T62" fmla="*/ 18 w 34"/>
                <a:gd name="T63" fmla="*/ 34 h 55"/>
                <a:gd name="T64" fmla="*/ 22 w 34"/>
                <a:gd name="T65" fmla="*/ 34 h 55"/>
                <a:gd name="T66" fmla="*/ 25 w 34"/>
                <a:gd name="T67" fmla="*/ 31 h 55"/>
                <a:gd name="T68" fmla="*/ 26 w 34"/>
                <a:gd name="T69" fmla="*/ 29 h 55"/>
                <a:gd name="T70" fmla="*/ 27 w 34"/>
                <a:gd name="T71" fmla="*/ 25 h 55"/>
                <a:gd name="T72" fmla="*/ 27 w 34"/>
                <a:gd name="T73" fmla="*/ 20 h 55"/>
                <a:gd name="T74" fmla="*/ 27 w 34"/>
                <a:gd name="T75" fmla="*/ 15 h 55"/>
                <a:gd name="T76" fmla="*/ 26 w 34"/>
                <a:gd name="T77" fmla="*/ 12 h 55"/>
                <a:gd name="T78" fmla="*/ 25 w 34"/>
                <a:gd name="T79" fmla="*/ 9 h 55"/>
                <a:gd name="T80" fmla="*/ 22 w 34"/>
                <a:gd name="T81" fmla="*/ 7 h 55"/>
                <a:gd name="T82" fmla="*/ 18 w 34"/>
                <a:gd name="T83" fmla="*/ 5 h 55"/>
                <a:gd name="T84" fmla="*/ 14 w 34"/>
                <a:gd name="T85" fmla="*/ 7 h 55"/>
                <a:gd name="T86" fmla="*/ 11 w 34"/>
                <a:gd name="T87" fmla="*/ 9 h 55"/>
                <a:gd name="T88" fmla="*/ 9 w 34"/>
                <a:gd name="T89" fmla="*/ 12 h 55"/>
                <a:gd name="T90" fmla="*/ 8 w 34"/>
                <a:gd name="T91" fmla="*/ 16 h 55"/>
                <a:gd name="T92" fmla="*/ 8 w 34"/>
                <a:gd name="T93"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 h="55">
                  <a:moveTo>
                    <a:pt x="0" y="55"/>
                  </a:moveTo>
                  <a:lnTo>
                    <a:pt x="0" y="0"/>
                  </a:lnTo>
                  <a:lnTo>
                    <a:pt x="8" y="0"/>
                  </a:lnTo>
                  <a:lnTo>
                    <a:pt x="8" y="7"/>
                  </a:lnTo>
                  <a:lnTo>
                    <a:pt x="9" y="4"/>
                  </a:lnTo>
                  <a:lnTo>
                    <a:pt x="12" y="1"/>
                  </a:lnTo>
                  <a:lnTo>
                    <a:pt x="15" y="0"/>
                  </a:lnTo>
                  <a:lnTo>
                    <a:pt x="19" y="0"/>
                  </a:lnTo>
                  <a:lnTo>
                    <a:pt x="23" y="0"/>
                  </a:lnTo>
                  <a:lnTo>
                    <a:pt x="27" y="1"/>
                  </a:lnTo>
                  <a:lnTo>
                    <a:pt x="30" y="5"/>
                  </a:lnTo>
                  <a:lnTo>
                    <a:pt x="33" y="9"/>
                  </a:lnTo>
                  <a:lnTo>
                    <a:pt x="34" y="15"/>
                  </a:lnTo>
                  <a:lnTo>
                    <a:pt x="34" y="20"/>
                  </a:lnTo>
                  <a:lnTo>
                    <a:pt x="34" y="26"/>
                  </a:lnTo>
                  <a:lnTo>
                    <a:pt x="33" y="31"/>
                  </a:lnTo>
                  <a:lnTo>
                    <a:pt x="30" y="36"/>
                  </a:lnTo>
                  <a:lnTo>
                    <a:pt x="26" y="38"/>
                  </a:lnTo>
                  <a:lnTo>
                    <a:pt x="22" y="40"/>
                  </a:lnTo>
                  <a:lnTo>
                    <a:pt x="18" y="41"/>
                  </a:lnTo>
                  <a:lnTo>
                    <a:pt x="15" y="41"/>
                  </a:lnTo>
                  <a:lnTo>
                    <a:pt x="12" y="40"/>
                  </a:lnTo>
                  <a:lnTo>
                    <a:pt x="9" y="37"/>
                  </a:lnTo>
                  <a:lnTo>
                    <a:pt x="8" y="36"/>
                  </a:lnTo>
                  <a:lnTo>
                    <a:pt x="8" y="55"/>
                  </a:lnTo>
                  <a:lnTo>
                    <a:pt x="0" y="55"/>
                  </a:lnTo>
                  <a:close/>
                  <a:moveTo>
                    <a:pt x="8" y="20"/>
                  </a:moveTo>
                  <a:lnTo>
                    <a:pt x="8" y="25"/>
                  </a:lnTo>
                  <a:lnTo>
                    <a:pt x="9" y="29"/>
                  </a:lnTo>
                  <a:lnTo>
                    <a:pt x="11" y="31"/>
                  </a:lnTo>
                  <a:lnTo>
                    <a:pt x="14" y="34"/>
                  </a:lnTo>
                  <a:lnTo>
                    <a:pt x="18" y="34"/>
                  </a:lnTo>
                  <a:lnTo>
                    <a:pt x="22" y="34"/>
                  </a:lnTo>
                  <a:lnTo>
                    <a:pt x="25" y="31"/>
                  </a:lnTo>
                  <a:lnTo>
                    <a:pt x="26" y="29"/>
                  </a:lnTo>
                  <a:lnTo>
                    <a:pt x="27" y="25"/>
                  </a:lnTo>
                  <a:lnTo>
                    <a:pt x="27" y="20"/>
                  </a:lnTo>
                  <a:lnTo>
                    <a:pt x="27" y="15"/>
                  </a:lnTo>
                  <a:lnTo>
                    <a:pt x="26" y="12"/>
                  </a:lnTo>
                  <a:lnTo>
                    <a:pt x="25" y="9"/>
                  </a:lnTo>
                  <a:lnTo>
                    <a:pt x="22" y="7"/>
                  </a:lnTo>
                  <a:lnTo>
                    <a:pt x="18" y="5"/>
                  </a:lnTo>
                  <a:lnTo>
                    <a:pt x="14" y="7"/>
                  </a:lnTo>
                  <a:lnTo>
                    <a:pt x="11" y="9"/>
                  </a:lnTo>
                  <a:lnTo>
                    <a:pt x="9" y="12"/>
                  </a:lnTo>
                  <a:lnTo>
                    <a:pt x="8" y="16"/>
                  </a:lnTo>
                  <a:lnTo>
                    <a:pt x="8" y="20"/>
                  </a:lnTo>
                  <a:close/>
                </a:path>
              </a:pathLst>
            </a:custGeom>
            <a:solidFill>
              <a:srgbClr val="000000"/>
            </a:solidFill>
            <a:ln w="0">
              <a:solidFill>
                <a:srgbClr val="000000"/>
              </a:solidFill>
              <a:prstDash val="solid"/>
              <a:round/>
              <a:headEnd/>
              <a:tailEnd/>
            </a:ln>
          </p:spPr>
          <p:txBody>
            <a:bodyPr/>
            <a:lstStyle/>
            <a:p>
              <a:endParaRPr lang="en-US"/>
            </a:p>
          </p:txBody>
        </p:sp>
        <p:sp>
          <p:nvSpPr>
            <p:cNvPr id="386743" name="Freeform 695"/>
            <p:cNvSpPr>
              <a:spLocks/>
            </p:cNvSpPr>
            <p:nvPr/>
          </p:nvSpPr>
          <p:spPr bwMode="auto">
            <a:xfrm>
              <a:off x="2943" y="1881"/>
              <a:ext cx="37" cy="40"/>
            </a:xfrm>
            <a:custGeom>
              <a:avLst/>
              <a:gdLst>
                <a:gd name="T0" fmla="*/ 15 w 37"/>
                <a:gd name="T1" fmla="*/ 40 h 40"/>
                <a:gd name="T2" fmla="*/ 0 w 37"/>
                <a:gd name="T3" fmla="*/ 0 h 40"/>
                <a:gd name="T4" fmla="*/ 8 w 37"/>
                <a:gd name="T5" fmla="*/ 0 h 40"/>
                <a:gd name="T6" fmla="*/ 16 w 37"/>
                <a:gd name="T7" fmla="*/ 25 h 40"/>
                <a:gd name="T8" fmla="*/ 18 w 37"/>
                <a:gd name="T9" fmla="*/ 29 h 40"/>
                <a:gd name="T10" fmla="*/ 19 w 37"/>
                <a:gd name="T11" fmla="*/ 33 h 40"/>
                <a:gd name="T12" fmla="*/ 19 w 37"/>
                <a:gd name="T13" fmla="*/ 29 h 40"/>
                <a:gd name="T14" fmla="*/ 20 w 37"/>
                <a:gd name="T15" fmla="*/ 25 h 40"/>
                <a:gd name="T16" fmla="*/ 29 w 37"/>
                <a:gd name="T17" fmla="*/ 0 h 40"/>
                <a:gd name="T18" fmla="*/ 37 w 37"/>
                <a:gd name="T19" fmla="*/ 0 h 40"/>
                <a:gd name="T20" fmla="*/ 23 w 37"/>
                <a:gd name="T21" fmla="*/ 40 h 40"/>
                <a:gd name="T22" fmla="*/ 15 w 37"/>
                <a:gd name="T2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0">
                  <a:moveTo>
                    <a:pt x="15" y="40"/>
                  </a:moveTo>
                  <a:lnTo>
                    <a:pt x="0" y="0"/>
                  </a:lnTo>
                  <a:lnTo>
                    <a:pt x="8" y="0"/>
                  </a:lnTo>
                  <a:lnTo>
                    <a:pt x="16" y="25"/>
                  </a:lnTo>
                  <a:lnTo>
                    <a:pt x="18" y="29"/>
                  </a:lnTo>
                  <a:lnTo>
                    <a:pt x="19" y="33"/>
                  </a:lnTo>
                  <a:lnTo>
                    <a:pt x="19" y="29"/>
                  </a:lnTo>
                  <a:lnTo>
                    <a:pt x="20" y="25"/>
                  </a:lnTo>
                  <a:lnTo>
                    <a:pt x="29" y="0"/>
                  </a:lnTo>
                  <a:lnTo>
                    <a:pt x="37" y="0"/>
                  </a:lnTo>
                  <a:lnTo>
                    <a:pt x="23" y="40"/>
                  </a:lnTo>
                  <a:lnTo>
                    <a:pt x="15" y="40"/>
                  </a:lnTo>
                  <a:close/>
                </a:path>
              </a:pathLst>
            </a:custGeom>
            <a:solidFill>
              <a:srgbClr val="000000"/>
            </a:solidFill>
            <a:ln w="0">
              <a:solidFill>
                <a:srgbClr val="000000"/>
              </a:solidFill>
              <a:prstDash val="solid"/>
              <a:round/>
              <a:headEnd/>
              <a:tailEnd/>
            </a:ln>
          </p:spPr>
          <p:txBody>
            <a:bodyPr/>
            <a:lstStyle/>
            <a:p>
              <a:endParaRPr lang="en-US"/>
            </a:p>
          </p:txBody>
        </p:sp>
        <p:sp>
          <p:nvSpPr>
            <p:cNvPr id="386744" name="Freeform 696"/>
            <p:cNvSpPr>
              <a:spLocks/>
            </p:cNvSpPr>
            <p:nvPr/>
          </p:nvSpPr>
          <p:spPr bwMode="auto">
            <a:xfrm>
              <a:off x="2129" y="1954"/>
              <a:ext cx="52" cy="57"/>
            </a:xfrm>
            <a:custGeom>
              <a:avLst/>
              <a:gdLst>
                <a:gd name="T0" fmla="*/ 28 w 52"/>
                <a:gd name="T1" fmla="*/ 35 h 57"/>
                <a:gd name="T2" fmla="*/ 28 w 52"/>
                <a:gd name="T3" fmla="*/ 28 h 57"/>
                <a:gd name="T4" fmla="*/ 52 w 52"/>
                <a:gd name="T5" fmla="*/ 28 h 57"/>
                <a:gd name="T6" fmla="*/ 52 w 52"/>
                <a:gd name="T7" fmla="*/ 49 h 57"/>
                <a:gd name="T8" fmla="*/ 46 w 52"/>
                <a:gd name="T9" fmla="*/ 53 h 57"/>
                <a:gd name="T10" fmla="*/ 41 w 52"/>
                <a:gd name="T11" fmla="*/ 56 h 57"/>
                <a:gd name="T12" fmla="*/ 35 w 52"/>
                <a:gd name="T13" fmla="*/ 57 h 57"/>
                <a:gd name="T14" fmla="*/ 28 w 52"/>
                <a:gd name="T15" fmla="*/ 57 h 57"/>
                <a:gd name="T16" fmla="*/ 21 w 52"/>
                <a:gd name="T17" fmla="*/ 57 h 57"/>
                <a:gd name="T18" fmla="*/ 13 w 52"/>
                <a:gd name="T19" fmla="*/ 54 h 57"/>
                <a:gd name="T20" fmla="*/ 9 w 52"/>
                <a:gd name="T21" fmla="*/ 51 h 57"/>
                <a:gd name="T22" fmla="*/ 6 w 52"/>
                <a:gd name="T23" fmla="*/ 47 h 57"/>
                <a:gd name="T24" fmla="*/ 3 w 52"/>
                <a:gd name="T25" fmla="*/ 43 h 57"/>
                <a:gd name="T26" fmla="*/ 0 w 52"/>
                <a:gd name="T27" fmla="*/ 36 h 57"/>
                <a:gd name="T28" fmla="*/ 0 w 52"/>
                <a:gd name="T29" fmla="*/ 29 h 57"/>
                <a:gd name="T30" fmla="*/ 0 w 52"/>
                <a:gd name="T31" fmla="*/ 21 h 57"/>
                <a:gd name="T32" fmla="*/ 3 w 52"/>
                <a:gd name="T33" fmla="*/ 14 h 57"/>
                <a:gd name="T34" fmla="*/ 6 w 52"/>
                <a:gd name="T35" fmla="*/ 10 h 57"/>
                <a:gd name="T36" fmla="*/ 9 w 52"/>
                <a:gd name="T37" fmla="*/ 6 h 57"/>
                <a:gd name="T38" fmla="*/ 13 w 52"/>
                <a:gd name="T39" fmla="*/ 3 h 57"/>
                <a:gd name="T40" fmla="*/ 20 w 52"/>
                <a:gd name="T41" fmla="*/ 0 h 57"/>
                <a:gd name="T42" fmla="*/ 28 w 52"/>
                <a:gd name="T43" fmla="*/ 0 h 57"/>
                <a:gd name="T44" fmla="*/ 34 w 52"/>
                <a:gd name="T45" fmla="*/ 0 h 57"/>
                <a:gd name="T46" fmla="*/ 39 w 52"/>
                <a:gd name="T47" fmla="*/ 2 h 57"/>
                <a:gd name="T48" fmla="*/ 43 w 52"/>
                <a:gd name="T49" fmla="*/ 4 h 57"/>
                <a:gd name="T50" fmla="*/ 46 w 52"/>
                <a:gd name="T51" fmla="*/ 7 h 57"/>
                <a:gd name="T52" fmla="*/ 49 w 52"/>
                <a:gd name="T53" fmla="*/ 11 h 57"/>
                <a:gd name="T54" fmla="*/ 50 w 52"/>
                <a:gd name="T55" fmla="*/ 17 h 57"/>
                <a:gd name="T56" fmla="*/ 43 w 52"/>
                <a:gd name="T57" fmla="*/ 18 h 57"/>
                <a:gd name="T58" fmla="*/ 42 w 52"/>
                <a:gd name="T59" fmla="*/ 14 h 57"/>
                <a:gd name="T60" fmla="*/ 41 w 52"/>
                <a:gd name="T61" fmla="*/ 11 h 57"/>
                <a:gd name="T62" fmla="*/ 39 w 52"/>
                <a:gd name="T63" fmla="*/ 10 h 57"/>
                <a:gd name="T64" fmla="*/ 35 w 52"/>
                <a:gd name="T65" fmla="*/ 8 h 57"/>
                <a:gd name="T66" fmla="*/ 32 w 52"/>
                <a:gd name="T67" fmla="*/ 7 h 57"/>
                <a:gd name="T68" fmla="*/ 28 w 52"/>
                <a:gd name="T69" fmla="*/ 6 h 57"/>
                <a:gd name="T70" fmla="*/ 23 w 52"/>
                <a:gd name="T71" fmla="*/ 7 h 57"/>
                <a:gd name="T72" fmla="*/ 18 w 52"/>
                <a:gd name="T73" fmla="*/ 8 h 57"/>
                <a:gd name="T74" fmla="*/ 16 w 52"/>
                <a:gd name="T75" fmla="*/ 10 h 57"/>
                <a:gd name="T76" fmla="*/ 13 w 52"/>
                <a:gd name="T77" fmla="*/ 13 h 57"/>
                <a:gd name="T78" fmla="*/ 10 w 52"/>
                <a:gd name="T79" fmla="*/ 14 h 57"/>
                <a:gd name="T80" fmla="*/ 9 w 52"/>
                <a:gd name="T81" fmla="*/ 17 h 57"/>
                <a:gd name="T82" fmla="*/ 7 w 52"/>
                <a:gd name="T83" fmla="*/ 22 h 57"/>
                <a:gd name="T84" fmla="*/ 7 w 52"/>
                <a:gd name="T85" fmla="*/ 29 h 57"/>
                <a:gd name="T86" fmla="*/ 7 w 52"/>
                <a:gd name="T87" fmla="*/ 35 h 57"/>
                <a:gd name="T88" fmla="*/ 10 w 52"/>
                <a:gd name="T89" fmla="*/ 40 h 57"/>
                <a:gd name="T90" fmla="*/ 13 w 52"/>
                <a:gd name="T91" fmla="*/ 46 h 57"/>
                <a:gd name="T92" fmla="*/ 17 w 52"/>
                <a:gd name="T93" fmla="*/ 49 h 57"/>
                <a:gd name="T94" fmla="*/ 23 w 52"/>
                <a:gd name="T95" fmla="*/ 50 h 57"/>
                <a:gd name="T96" fmla="*/ 28 w 52"/>
                <a:gd name="T97" fmla="*/ 51 h 57"/>
                <a:gd name="T98" fmla="*/ 32 w 52"/>
                <a:gd name="T99" fmla="*/ 50 h 57"/>
                <a:gd name="T100" fmla="*/ 38 w 52"/>
                <a:gd name="T101" fmla="*/ 49 h 57"/>
                <a:gd name="T102" fmla="*/ 42 w 52"/>
                <a:gd name="T103" fmla="*/ 47 h 57"/>
                <a:gd name="T104" fmla="*/ 45 w 52"/>
                <a:gd name="T105" fmla="*/ 45 h 57"/>
                <a:gd name="T106" fmla="*/ 45 w 52"/>
                <a:gd name="T107" fmla="*/ 35 h 57"/>
                <a:gd name="T108" fmla="*/ 28 w 52"/>
                <a:gd name="T109" fmla="*/ 3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 h="57">
                  <a:moveTo>
                    <a:pt x="28" y="35"/>
                  </a:moveTo>
                  <a:lnTo>
                    <a:pt x="28" y="28"/>
                  </a:lnTo>
                  <a:lnTo>
                    <a:pt x="52" y="28"/>
                  </a:lnTo>
                  <a:lnTo>
                    <a:pt x="52" y="49"/>
                  </a:lnTo>
                  <a:lnTo>
                    <a:pt x="46" y="53"/>
                  </a:lnTo>
                  <a:lnTo>
                    <a:pt x="41" y="56"/>
                  </a:lnTo>
                  <a:lnTo>
                    <a:pt x="35" y="57"/>
                  </a:lnTo>
                  <a:lnTo>
                    <a:pt x="28" y="57"/>
                  </a:lnTo>
                  <a:lnTo>
                    <a:pt x="21" y="57"/>
                  </a:lnTo>
                  <a:lnTo>
                    <a:pt x="13" y="54"/>
                  </a:lnTo>
                  <a:lnTo>
                    <a:pt x="9" y="51"/>
                  </a:lnTo>
                  <a:lnTo>
                    <a:pt x="6" y="47"/>
                  </a:lnTo>
                  <a:lnTo>
                    <a:pt x="3" y="43"/>
                  </a:lnTo>
                  <a:lnTo>
                    <a:pt x="0" y="36"/>
                  </a:lnTo>
                  <a:lnTo>
                    <a:pt x="0" y="29"/>
                  </a:lnTo>
                  <a:lnTo>
                    <a:pt x="0" y="21"/>
                  </a:lnTo>
                  <a:lnTo>
                    <a:pt x="3" y="14"/>
                  </a:lnTo>
                  <a:lnTo>
                    <a:pt x="6" y="10"/>
                  </a:lnTo>
                  <a:lnTo>
                    <a:pt x="9" y="6"/>
                  </a:lnTo>
                  <a:lnTo>
                    <a:pt x="13" y="3"/>
                  </a:lnTo>
                  <a:lnTo>
                    <a:pt x="20" y="0"/>
                  </a:lnTo>
                  <a:lnTo>
                    <a:pt x="28" y="0"/>
                  </a:lnTo>
                  <a:lnTo>
                    <a:pt x="34" y="0"/>
                  </a:lnTo>
                  <a:lnTo>
                    <a:pt x="39" y="2"/>
                  </a:lnTo>
                  <a:lnTo>
                    <a:pt x="43" y="4"/>
                  </a:lnTo>
                  <a:lnTo>
                    <a:pt x="46" y="7"/>
                  </a:lnTo>
                  <a:lnTo>
                    <a:pt x="49" y="11"/>
                  </a:lnTo>
                  <a:lnTo>
                    <a:pt x="50" y="17"/>
                  </a:lnTo>
                  <a:lnTo>
                    <a:pt x="43" y="18"/>
                  </a:lnTo>
                  <a:lnTo>
                    <a:pt x="42" y="14"/>
                  </a:lnTo>
                  <a:lnTo>
                    <a:pt x="41" y="11"/>
                  </a:lnTo>
                  <a:lnTo>
                    <a:pt x="39" y="10"/>
                  </a:lnTo>
                  <a:lnTo>
                    <a:pt x="35" y="8"/>
                  </a:lnTo>
                  <a:lnTo>
                    <a:pt x="32" y="7"/>
                  </a:lnTo>
                  <a:lnTo>
                    <a:pt x="28" y="6"/>
                  </a:lnTo>
                  <a:lnTo>
                    <a:pt x="23" y="7"/>
                  </a:lnTo>
                  <a:lnTo>
                    <a:pt x="18" y="8"/>
                  </a:lnTo>
                  <a:lnTo>
                    <a:pt x="16" y="10"/>
                  </a:lnTo>
                  <a:lnTo>
                    <a:pt x="13" y="13"/>
                  </a:lnTo>
                  <a:lnTo>
                    <a:pt x="10" y="14"/>
                  </a:lnTo>
                  <a:lnTo>
                    <a:pt x="9" y="17"/>
                  </a:lnTo>
                  <a:lnTo>
                    <a:pt x="7" y="22"/>
                  </a:lnTo>
                  <a:lnTo>
                    <a:pt x="7" y="29"/>
                  </a:lnTo>
                  <a:lnTo>
                    <a:pt x="7" y="35"/>
                  </a:lnTo>
                  <a:lnTo>
                    <a:pt x="10" y="40"/>
                  </a:lnTo>
                  <a:lnTo>
                    <a:pt x="13" y="46"/>
                  </a:lnTo>
                  <a:lnTo>
                    <a:pt x="17" y="49"/>
                  </a:lnTo>
                  <a:lnTo>
                    <a:pt x="23" y="50"/>
                  </a:lnTo>
                  <a:lnTo>
                    <a:pt x="28" y="51"/>
                  </a:lnTo>
                  <a:lnTo>
                    <a:pt x="32" y="50"/>
                  </a:lnTo>
                  <a:lnTo>
                    <a:pt x="38" y="49"/>
                  </a:lnTo>
                  <a:lnTo>
                    <a:pt x="42" y="47"/>
                  </a:lnTo>
                  <a:lnTo>
                    <a:pt x="45" y="45"/>
                  </a:lnTo>
                  <a:lnTo>
                    <a:pt x="45" y="35"/>
                  </a:lnTo>
                  <a:lnTo>
                    <a:pt x="28" y="35"/>
                  </a:lnTo>
                  <a:close/>
                </a:path>
              </a:pathLst>
            </a:custGeom>
            <a:solidFill>
              <a:srgbClr val="000000"/>
            </a:solidFill>
            <a:ln w="0">
              <a:solidFill>
                <a:srgbClr val="000000"/>
              </a:solidFill>
              <a:prstDash val="solid"/>
              <a:round/>
              <a:headEnd/>
              <a:tailEnd/>
            </a:ln>
          </p:spPr>
          <p:txBody>
            <a:bodyPr/>
            <a:lstStyle/>
            <a:p>
              <a:endParaRPr lang="en-US"/>
            </a:p>
          </p:txBody>
        </p:sp>
        <p:sp>
          <p:nvSpPr>
            <p:cNvPr id="386745" name="Freeform 697"/>
            <p:cNvSpPr>
              <a:spLocks noEditPoints="1"/>
            </p:cNvSpPr>
            <p:nvPr/>
          </p:nvSpPr>
          <p:spPr bwMode="auto">
            <a:xfrm>
              <a:off x="2188" y="1969"/>
              <a:ext cx="37" cy="42"/>
            </a:xfrm>
            <a:custGeom>
              <a:avLst/>
              <a:gdLst>
                <a:gd name="T0" fmla="*/ 30 w 37"/>
                <a:gd name="T1" fmla="*/ 30 h 42"/>
                <a:gd name="T2" fmla="*/ 37 w 37"/>
                <a:gd name="T3" fmla="*/ 30 h 42"/>
                <a:gd name="T4" fmla="*/ 34 w 37"/>
                <a:gd name="T5" fmla="*/ 35 h 42"/>
                <a:gd name="T6" fmla="*/ 30 w 37"/>
                <a:gd name="T7" fmla="*/ 39 h 42"/>
                <a:gd name="T8" fmla="*/ 27 w 37"/>
                <a:gd name="T9" fmla="*/ 41 h 42"/>
                <a:gd name="T10" fmla="*/ 23 w 37"/>
                <a:gd name="T11" fmla="*/ 42 h 42"/>
                <a:gd name="T12" fmla="*/ 19 w 37"/>
                <a:gd name="T13" fmla="*/ 42 h 42"/>
                <a:gd name="T14" fmla="*/ 13 w 37"/>
                <a:gd name="T15" fmla="*/ 42 h 42"/>
                <a:gd name="T16" fmla="*/ 9 w 37"/>
                <a:gd name="T17" fmla="*/ 41 h 42"/>
                <a:gd name="T18" fmla="*/ 5 w 37"/>
                <a:gd name="T19" fmla="*/ 36 h 42"/>
                <a:gd name="T20" fmla="*/ 2 w 37"/>
                <a:gd name="T21" fmla="*/ 32 h 42"/>
                <a:gd name="T22" fmla="*/ 1 w 37"/>
                <a:gd name="T23" fmla="*/ 28 h 42"/>
                <a:gd name="T24" fmla="*/ 0 w 37"/>
                <a:gd name="T25" fmla="*/ 21 h 42"/>
                <a:gd name="T26" fmla="*/ 1 w 37"/>
                <a:gd name="T27" fmla="*/ 16 h 42"/>
                <a:gd name="T28" fmla="*/ 2 w 37"/>
                <a:gd name="T29" fmla="*/ 10 h 42"/>
                <a:gd name="T30" fmla="*/ 5 w 37"/>
                <a:gd name="T31" fmla="*/ 6 h 42"/>
                <a:gd name="T32" fmla="*/ 9 w 37"/>
                <a:gd name="T33" fmla="*/ 3 h 42"/>
                <a:gd name="T34" fmla="*/ 13 w 37"/>
                <a:gd name="T35" fmla="*/ 0 h 42"/>
                <a:gd name="T36" fmla="*/ 19 w 37"/>
                <a:gd name="T37" fmla="*/ 0 h 42"/>
                <a:gd name="T38" fmla="*/ 23 w 37"/>
                <a:gd name="T39" fmla="*/ 0 h 42"/>
                <a:gd name="T40" fmla="*/ 29 w 37"/>
                <a:gd name="T41" fmla="*/ 3 h 42"/>
                <a:gd name="T42" fmla="*/ 32 w 37"/>
                <a:gd name="T43" fmla="*/ 6 h 42"/>
                <a:gd name="T44" fmla="*/ 34 w 37"/>
                <a:gd name="T45" fmla="*/ 10 h 42"/>
                <a:gd name="T46" fmla="*/ 37 w 37"/>
                <a:gd name="T47" fmla="*/ 16 h 42"/>
                <a:gd name="T48" fmla="*/ 37 w 37"/>
                <a:gd name="T49" fmla="*/ 21 h 42"/>
                <a:gd name="T50" fmla="*/ 37 w 37"/>
                <a:gd name="T51" fmla="*/ 21 h 42"/>
                <a:gd name="T52" fmla="*/ 37 w 37"/>
                <a:gd name="T53" fmla="*/ 23 h 42"/>
                <a:gd name="T54" fmla="*/ 7 w 37"/>
                <a:gd name="T55" fmla="*/ 23 h 42"/>
                <a:gd name="T56" fmla="*/ 8 w 37"/>
                <a:gd name="T57" fmla="*/ 27 h 42"/>
                <a:gd name="T58" fmla="*/ 9 w 37"/>
                <a:gd name="T59" fmla="*/ 30 h 42"/>
                <a:gd name="T60" fmla="*/ 11 w 37"/>
                <a:gd name="T61" fmla="*/ 32 h 42"/>
                <a:gd name="T62" fmla="*/ 15 w 37"/>
                <a:gd name="T63" fmla="*/ 35 h 42"/>
                <a:gd name="T64" fmla="*/ 19 w 37"/>
                <a:gd name="T65" fmla="*/ 36 h 42"/>
                <a:gd name="T66" fmla="*/ 23 w 37"/>
                <a:gd name="T67" fmla="*/ 35 h 42"/>
                <a:gd name="T68" fmla="*/ 26 w 37"/>
                <a:gd name="T69" fmla="*/ 34 h 42"/>
                <a:gd name="T70" fmla="*/ 27 w 37"/>
                <a:gd name="T71" fmla="*/ 32 h 42"/>
                <a:gd name="T72" fmla="*/ 30 w 37"/>
                <a:gd name="T73" fmla="*/ 30 h 42"/>
                <a:gd name="T74" fmla="*/ 7 w 37"/>
                <a:gd name="T75" fmla="*/ 17 h 42"/>
                <a:gd name="T76" fmla="*/ 30 w 37"/>
                <a:gd name="T77" fmla="*/ 17 h 42"/>
                <a:gd name="T78" fmla="*/ 29 w 37"/>
                <a:gd name="T79" fmla="*/ 13 h 42"/>
                <a:gd name="T80" fmla="*/ 27 w 37"/>
                <a:gd name="T81" fmla="*/ 10 h 42"/>
                <a:gd name="T82" fmla="*/ 23 w 37"/>
                <a:gd name="T83" fmla="*/ 7 h 42"/>
                <a:gd name="T84" fmla="*/ 19 w 37"/>
                <a:gd name="T85" fmla="*/ 7 h 42"/>
                <a:gd name="T86" fmla="*/ 15 w 37"/>
                <a:gd name="T87" fmla="*/ 7 h 42"/>
                <a:gd name="T88" fmla="*/ 11 w 37"/>
                <a:gd name="T89" fmla="*/ 9 h 42"/>
                <a:gd name="T90" fmla="*/ 8 w 37"/>
                <a:gd name="T91" fmla="*/ 13 h 42"/>
                <a:gd name="T92" fmla="*/ 7 w 37"/>
                <a:gd name="T93"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42">
                  <a:moveTo>
                    <a:pt x="30" y="30"/>
                  </a:moveTo>
                  <a:lnTo>
                    <a:pt x="37" y="30"/>
                  </a:lnTo>
                  <a:lnTo>
                    <a:pt x="34" y="35"/>
                  </a:lnTo>
                  <a:lnTo>
                    <a:pt x="30" y="39"/>
                  </a:lnTo>
                  <a:lnTo>
                    <a:pt x="27" y="41"/>
                  </a:lnTo>
                  <a:lnTo>
                    <a:pt x="23" y="42"/>
                  </a:lnTo>
                  <a:lnTo>
                    <a:pt x="19" y="42"/>
                  </a:lnTo>
                  <a:lnTo>
                    <a:pt x="13" y="42"/>
                  </a:lnTo>
                  <a:lnTo>
                    <a:pt x="9" y="41"/>
                  </a:lnTo>
                  <a:lnTo>
                    <a:pt x="5" y="36"/>
                  </a:lnTo>
                  <a:lnTo>
                    <a:pt x="2" y="32"/>
                  </a:lnTo>
                  <a:lnTo>
                    <a:pt x="1" y="28"/>
                  </a:lnTo>
                  <a:lnTo>
                    <a:pt x="0" y="21"/>
                  </a:lnTo>
                  <a:lnTo>
                    <a:pt x="1" y="16"/>
                  </a:lnTo>
                  <a:lnTo>
                    <a:pt x="2" y="10"/>
                  </a:lnTo>
                  <a:lnTo>
                    <a:pt x="5" y="6"/>
                  </a:lnTo>
                  <a:lnTo>
                    <a:pt x="9" y="3"/>
                  </a:lnTo>
                  <a:lnTo>
                    <a:pt x="13" y="0"/>
                  </a:lnTo>
                  <a:lnTo>
                    <a:pt x="19" y="0"/>
                  </a:lnTo>
                  <a:lnTo>
                    <a:pt x="23" y="0"/>
                  </a:lnTo>
                  <a:lnTo>
                    <a:pt x="29" y="3"/>
                  </a:lnTo>
                  <a:lnTo>
                    <a:pt x="32" y="6"/>
                  </a:lnTo>
                  <a:lnTo>
                    <a:pt x="34" y="10"/>
                  </a:lnTo>
                  <a:lnTo>
                    <a:pt x="37" y="16"/>
                  </a:lnTo>
                  <a:lnTo>
                    <a:pt x="37" y="21"/>
                  </a:lnTo>
                  <a:lnTo>
                    <a:pt x="37" y="21"/>
                  </a:lnTo>
                  <a:lnTo>
                    <a:pt x="37" y="23"/>
                  </a:lnTo>
                  <a:lnTo>
                    <a:pt x="7" y="23"/>
                  </a:lnTo>
                  <a:lnTo>
                    <a:pt x="8" y="27"/>
                  </a:lnTo>
                  <a:lnTo>
                    <a:pt x="9" y="30"/>
                  </a:lnTo>
                  <a:lnTo>
                    <a:pt x="11" y="32"/>
                  </a:lnTo>
                  <a:lnTo>
                    <a:pt x="15" y="35"/>
                  </a:lnTo>
                  <a:lnTo>
                    <a:pt x="19" y="36"/>
                  </a:lnTo>
                  <a:lnTo>
                    <a:pt x="23" y="35"/>
                  </a:lnTo>
                  <a:lnTo>
                    <a:pt x="26" y="34"/>
                  </a:lnTo>
                  <a:lnTo>
                    <a:pt x="27" y="32"/>
                  </a:lnTo>
                  <a:lnTo>
                    <a:pt x="30" y="30"/>
                  </a:lnTo>
                  <a:close/>
                  <a:moveTo>
                    <a:pt x="7" y="17"/>
                  </a:moveTo>
                  <a:lnTo>
                    <a:pt x="30" y="17"/>
                  </a:lnTo>
                  <a:lnTo>
                    <a:pt x="29" y="13"/>
                  </a:lnTo>
                  <a:lnTo>
                    <a:pt x="27" y="10"/>
                  </a:lnTo>
                  <a:lnTo>
                    <a:pt x="23" y="7"/>
                  </a:lnTo>
                  <a:lnTo>
                    <a:pt x="19" y="7"/>
                  </a:lnTo>
                  <a:lnTo>
                    <a:pt x="15" y="7"/>
                  </a:lnTo>
                  <a:lnTo>
                    <a:pt x="11" y="9"/>
                  </a:lnTo>
                  <a:lnTo>
                    <a:pt x="8" y="13"/>
                  </a:lnTo>
                  <a:lnTo>
                    <a:pt x="7" y="17"/>
                  </a:lnTo>
                  <a:close/>
                </a:path>
              </a:pathLst>
            </a:custGeom>
            <a:solidFill>
              <a:srgbClr val="000000"/>
            </a:solidFill>
            <a:ln w="0">
              <a:solidFill>
                <a:srgbClr val="000000"/>
              </a:solidFill>
              <a:prstDash val="solid"/>
              <a:round/>
              <a:headEnd/>
              <a:tailEnd/>
            </a:ln>
          </p:spPr>
          <p:txBody>
            <a:bodyPr/>
            <a:lstStyle/>
            <a:p>
              <a:endParaRPr lang="en-US"/>
            </a:p>
          </p:txBody>
        </p:sp>
        <p:sp>
          <p:nvSpPr>
            <p:cNvPr id="386746" name="Freeform 698"/>
            <p:cNvSpPr>
              <a:spLocks noEditPoints="1"/>
            </p:cNvSpPr>
            <p:nvPr/>
          </p:nvSpPr>
          <p:spPr bwMode="auto">
            <a:xfrm>
              <a:off x="2232" y="1969"/>
              <a:ext cx="36" cy="42"/>
            </a:xfrm>
            <a:custGeom>
              <a:avLst/>
              <a:gdLst>
                <a:gd name="T0" fmla="*/ 0 w 36"/>
                <a:gd name="T1" fmla="*/ 21 h 42"/>
                <a:gd name="T2" fmla="*/ 0 w 36"/>
                <a:gd name="T3" fmla="*/ 14 h 42"/>
                <a:gd name="T4" fmla="*/ 3 w 36"/>
                <a:gd name="T5" fmla="*/ 9 h 42"/>
                <a:gd name="T6" fmla="*/ 6 w 36"/>
                <a:gd name="T7" fmla="*/ 5 h 42"/>
                <a:gd name="T8" fmla="*/ 10 w 36"/>
                <a:gd name="T9" fmla="*/ 2 h 42"/>
                <a:gd name="T10" fmla="*/ 14 w 36"/>
                <a:gd name="T11" fmla="*/ 0 h 42"/>
                <a:gd name="T12" fmla="*/ 18 w 36"/>
                <a:gd name="T13" fmla="*/ 0 h 42"/>
                <a:gd name="T14" fmla="*/ 22 w 36"/>
                <a:gd name="T15" fmla="*/ 0 h 42"/>
                <a:gd name="T16" fmla="*/ 28 w 36"/>
                <a:gd name="T17" fmla="*/ 3 h 42"/>
                <a:gd name="T18" fmla="*/ 31 w 36"/>
                <a:gd name="T19" fmla="*/ 6 h 42"/>
                <a:gd name="T20" fmla="*/ 33 w 36"/>
                <a:gd name="T21" fmla="*/ 10 h 42"/>
                <a:gd name="T22" fmla="*/ 36 w 36"/>
                <a:gd name="T23" fmla="*/ 14 h 42"/>
                <a:gd name="T24" fmla="*/ 36 w 36"/>
                <a:gd name="T25" fmla="*/ 21 h 42"/>
                <a:gd name="T26" fmla="*/ 36 w 36"/>
                <a:gd name="T27" fmla="*/ 25 h 42"/>
                <a:gd name="T28" fmla="*/ 35 w 36"/>
                <a:gd name="T29" fmla="*/ 30 h 42"/>
                <a:gd name="T30" fmla="*/ 33 w 36"/>
                <a:gd name="T31" fmla="*/ 32 h 42"/>
                <a:gd name="T32" fmla="*/ 31 w 36"/>
                <a:gd name="T33" fmla="*/ 36 h 42"/>
                <a:gd name="T34" fmla="*/ 28 w 36"/>
                <a:gd name="T35" fmla="*/ 39 h 42"/>
                <a:gd name="T36" fmla="*/ 22 w 36"/>
                <a:gd name="T37" fmla="*/ 42 h 42"/>
                <a:gd name="T38" fmla="*/ 18 w 36"/>
                <a:gd name="T39" fmla="*/ 42 h 42"/>
                <a:gd name="T40" fmla="*/ 13 w 36"/>
                <a:gd name="T41" fmla="*/ 42 h 42"/>
                <a:gd name="T42" fmla="*/ 8 w 36"/>
                <a:gd name="T43" fmla="*/ 41 h 42"/>
                <a:gd name="T44" fmla="*/ 4 w 36"/>
                <a:gd name="T45" fmla="*/ 36 h 42"/>
                <a:gd name="T46" fmla="*/ 1 w 36"/>
                <a:gd name="T47" fmla="*/ 32 h 42"/>
                <a:gd name="T48" fmla="*/ 0 w 36"/>
                <a:gd name="T49" fmla="*/ 28 h 42"/>
                <a:gd name="T50" fmla="*/ 0 w 36"/>
                <a:gd name="T51" fmla="*/ 21 h 42"/>
                <a:gd name="T52" fmla="*/ 7 w 36"/>
                <a:gd name="T53" fmla="*/ 21 h 42"/>
                <a:gd name="T54" fmla="*/ 7 w 36"/>
                <a:gd name="T55" fmla="*/ 25 h 42"/>
                <a:gd name="T56" fmla="*/ 8 w 36"/>
                <a:gd name="T57" fmla="*/ 30 h 42"/>
                <a:gd name="T58" fmla="*/ 10 w 36"/>
                <a:gd name="T59" fmla="*/ 32 h 42"/>
                <a:gd name="T60" fmla="*/ 14 w 36"/>
                <a:gd name="T61" fmla="*/ 35 h 42"/>
                <a:gd name="T62" fmla="*/ 18 w 36"/>
                <a:gd name="T63" fmla="*/ 36 h 42"/>
                <a:gd name="T64" fmla="*/ 22 w 36"/>
                <a:gd name="T65" fmla="*/ 35 h 42"/>
                <a:gd name="T66" fmla="*/ 25 w 36"/>
                <a:gd name="T67" fmla="*/ 32 h 42"/>
                <a:gd name="T68" fmla="*/ 28 w 36"/>
                <a:gd name="T69" fmla="*/ 30 h 42"/>
                <a:gd name="T70" fmla="*/ 28 w 36"/>
                <a:gd name="T71" fmla="*/ 25 h 42"/>
                <a:gd name="T72" fmla="*/ 29 w 36"/>
                <a:gd name="T73" fmla="*/ 21 h 42"/>
                <a:gd name="T74" fmla="*/ 28 w 36"/>
                <a:gd name="T75" fmla="*/ 17 h 42"/>
                <a:gd name="T76" fmla="*/ 28 w 36"/>
                <a:gd name="T77" fmla="*/ 13 h 42"/>
                <a:gd name="T78" fmla="*/ 25 w 36"/>
                <a:gd name="T79" fmla="*/ 10 h 42"/>
                <a:gd name="T80" fmla="*/ 22 w 36"/>
                <a:gd name="T81" fmla="*/ 7 h 42"/>
                <a:gd name="T82" fmla="*/ 18 w 36"/>
                <a:gd name="T83" fmla="*/ 7 h 42"/>
                <a:gd name="T84" fmla="*/ 14 w 36"/>
                <a:gd name="T85" fmla="*/ 7 h 42"/>
                <a:gd name="T86" fmla="*/ 10 w 36"/>
                <a:gd name="T87" fmla="*/ 10 h 42"/>
                <a:gd name="T88" fmla="*/ 8 w 36"/>
                <a:gd name="T89" fmla="*/ 13 h 42"/>
                <a:gd name="T90" fmla="*/ 7 w 36"/>
                <a:gd name="T91" fmla="*/ 17 h 42"/>
                <a:gd name="T92" fmla="*/ 7 w 36"/>
                <a:gd name="T93"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 h="42">
                  <a:moveTo>
                    <a:pt x="0" y="21"/>
                  </a:moveTo>
                  <a:lnTo>
                    <a:pt x="0" y="14"/>
                  </a:lnTo>
                  <a:lnTo>
                    <a:pt x="3" y="9"/>
                  </a:lnTo>
                  <a:lnTo>
                    <a:pt x="6" y="5"/>
                  </a:lnTo>
                  <a:lnTo>
                    <a:pt x="10" y="2"/>
                  </a:lnTo>
                  <a:lnTo>
                    <a:pt x="14" y="0"/>
                  </a:lnTo>
                  <a:lnTo>
                    <a:pt x="18" y="0"/>
                  </a:lnTo>
                  <a:lnTo>
                    <a:pt x="22" y="0"/>
                  </a:lnTo>
                  <a:lnTo>
                    <a:pt x="28" y="3"/>
                  </a:lnTo>
                  <a:lnTo>
                    <a:pt x="31" y="6"/>
                  </a:lnTo>
                  <a:lnTo>
                    <a:pt x="33" y="10"/>
                  </a:lnTo>
                  <a:lnTo>
                    <a:pt x="36" y="14"/>
                  </a:lnTo>
                  <a:lnTo>
                    <a:pt x="36" y="21"/>
                  </a:lnTo>
                  <a:lnTo>
                    <a:pt x="36" y="25"/>
                  </a:lnTo>
                  <a:lnTo>
                    <a:pt x="35" y="30"/>
                  </a:lnTo>
                  <a:lnTo>
                    <a:pt x="33" y="32"/>
                  </a:lnTo>
                  <a:lnTo>
                    <a:pt x="31" y="36"/>
                  </a:lnTo>
                  <a:lnTo>
                    <a:pt x="28" y="39"/>
                  </a:lnTo>
                  <a:lnTo>
                    <a:pt x="22" y="42"/>
                  </a:lnTo>
                  <a:lnTo>
                    <a:pt x="18" y="42"/>
                  </a:lnTo>
                  <a:lnTo>
                    <a:pt x="13" y="42"/>
                  </a:lnTo>
                  <a:lnTo>
                    <a:pt x="8" y="41"/>
                  </a:lnTo>
                  <a:lnTo>
                    <a:pt x="4" y="36"/>
                  </a:lnTo>
                  <a:lnTo>
                    <a:pt x="1" y="32"/>
                  </a:lnTo>
                  <a:lnTo>
                    <a:pt x="0" y="28"/>
                  </a:lnTo>
                  <a:lnTo>
                    <a:pt x="0" y="21"/>
                  </a:lnTo>
                  <a:close/>
                  <a:moveTo>
                    <a:pt x="7" y="21"/>
                  </a:moveTo>
                  <a:lnTo>
                    <a:pt x="7" y="25"/>
                  </a:lnTo>
                  <a:lnTo>
                    <a:pt x="8" y="30"/>
                  </a:lnTo>
                  <a:lnTo>
                    <a:pt x="10" y="32"/>
                  </a:lnTo>
                  <a:lnTo>
                    <a:pt x="14" y="35"/>
                  </a:lnTo>
                  <a:lnTo>
                    <a:pt x="18" y="36"/>
                  </a:lnTo>
                  <a:lnTo>
                    <a:pt x="22" y="35"/>
                  </a:lnTo>
                  <a:lnTo>
                    <a:pt x="25" y="32"/>
                  </a:lnTo>
                  <a:lnTo>
                    <a:pt x="28" y="30"/>
                  </a:lnTo>
                  <a:lnTo>
                    <a:pt x="28" y="25"/>
                  </a:lnTo>
                  <a:lnTo>
                    <a:pt x="29" y="21"/>
                  </a:lnTo>
                  <a:lnTo>
                    <a:pt x="28" y="17"/>
                  </a:lnTo>
                  <a:lnTo>
                    <a:pt x="28" y="13"/>
                  </a:lnTo>
                  <a:lnTo>
                    <a:pt x="25" y="10"/>
                  </a:lnTo>
                  <a:lnTo>
                    <a:pt x="22" y="7"/>
                  </a:lnTo>
                  <a:lnTo>
                    <a:pt x="18" y="7"/>
                  </a:lnTo>
                  <a:lnTo>
                    <a:pt x="14" y="7"/>
                  </a:lnTo>
                  <a:lnTo>
                    <a:pt x="10" y="10"/>
                  </a:lnTo>
                  <a:lnTo>
                    <a:pt x="8" y="13"/>
                  </a:lnTo>
                  <a:lnTo>
                    <a:pt x="7" y="17"/>
                  </a:lnTo>
                  <a:lnTo>
                    <a:pt x="7" y="21"/>
                  </a:lnTo>
                  <a:close/>
                </a:path>
              </a:pathLst>
            </a:custGeom>
            <a:solidFill>
              <a:srgbClr val="000000"/>
            </a:solidFill>
            <a:ln w="0">
              <a:solidFill>
                <a:srgbClr val="000000"/>
              </a:solidFill>
              <a:prstDash val="solid"/>
              <a:round/>
              <a:headEnd/>
              <a:tailEnd/>
            </a:ln>
          </p:spPr>
          <p:txBody>
            <a:bodyPr/>
            <a:lstStyle/>
            <a:p>
              <a:endParaRPr lang="en-US"/>
            </a:p>
          </p:txBody>
        </p:sp>
        <p:sp>
          <p:nvSpPr>
            <p:cNvPr id="386747" name="Freeform 699"/>
            <p:cNvSpPr>
              <a:spLocks/>
            </p:cNvSpPr>
            <p:nvPr/>
          </p:nvSpPr>
          <p:spPr bwMode="auto">
            <a:xfrm>
              <a:off x="2276" y="1969"/>
              <a:ext cx="56" cy="42"/>
            </a:xfrm>
            <a:custGeom>
              <a:avLst/>
              <a:gdLst>
                <a:gd name="T0" fmla="*/ 0 w 56"/>
                <a:gd name="T1" fmla="*/ 42 h 42"/>
                <a:gd name="T2" fmla="*/ 0 w 56"/>
                <a:gd name="T3" fmla="*/ 0 h 42"/>
                <a:gd name="T4" fmla="*/ 7 w 56"/>
                <a:gd name="T5" fmla="*/ 0 h 42"/>
                <a:gd name="T6" fmla="*/ 7 w 56"/>
                <a:gd name="T7" fmla="*/ 7 h 42"/>
                <a:gd name="T8" fmla="*/ 10 w 56"/>
                <a:gd name="T9" fmla="*/ 5 h 42"/>
                <a:gd name="T10" fmla="*/ 13 w 56"/>
                <a:gd name="T11" fmla="*/ 2 h 42"/>
                <a:gd name="T12" fmla="*/ 16 w 56"/>
                <a:gd name="T13" fmla="*/ 0 h 42"/>
                <a:gd name="T14" fmla="*/ 20 w 56"/>
                <a:gd name="T15" fmla="*/ 0 h 42"/>
                <a:gd name="T16" fmla="*/ 24 w 56"/>
                <a:gd name="T17" fmla="*/ 0 h 42"/>
                <a:gd name="T18" fmla="*/ 27 w 56"/>
                <a:gd name="T19" fmla="*/ 2 h 42"/>
                <a:gd name="T20" fmla="*/ 30 w 56"/>
                <a:gd name="T21" fmla="*/ 5 h 42"/>
                <a:gd name="T22" fmla="*/ 31 w 56"/>
                <a:gd name="T23" fmla="*/ 7 h 42"/>
                <a:gd name="T24" fmla="*/ 34 w 56"/>
                <a:gd name="T25" fmla="*/ 3 h 42"/>
                <a:gd name="T26" fmla="*/ 38 w 56"/>
                <a:gd name="T27" fmla="*/ 2 h 42"/>
                <a:gd name="T28" fmla="*/ 43 w 56"/>
                <a:gd name="T29" fmla="*/ 0 h 42"/>
                <a:gd name="T30" fmla="*/ 48 w 56"/>
                <a:gd name="T31" fmla="*/ 0 h 42"/>
                <a:gd name="T32" fmla="*/ 50 w 56"/>
                <a:gd name="T33" fmla="*/ 2 h 42"/>
                <a:gd name="T34" fmla="*/ 53 w 56"/>
                <a:gd name="T35" fmla="*/ 3 h 42"/>
                <a:gd name="T36" fmla="*/ 55 w 56"/>
                <a:gd name="T37" fmla="*/ 6 h 42"/>
                <a:gd name="T38" fmla="*/ 56 w 56"/>
                <a:gd name="T39" fmla="*/ 10 h 42"/>
                <a:gd name="T40" fmla="*/ 56 w 56"/>
                <a:gd name="T41" fmla="*/ 14 h 42"/>
                <a:gd name="T42" fmla="*/ 56 w 56"/>
                <a:gd name="T43" fmla="*/ 42 h 42"/>
                <a:gd name="T44" fmla="*/ 49 w 56"/>
                <a:gd name="T45" fmla="*/ 42 h 42"/>
                <a:gd name="T46" fmla="*/ 49 w 56"/>
                <a:gd name="T47" fmla="*/ 17 h 42"/>
                <a:gd name="T48" fmla="*/ 49 w 56"/>
                <a:gd name="T49" fmla="*/ 13 h 42"/>
                <a:gd name="T50" fmla="*/ 48 w 56"/>
                <a:gd name="T51" fmla="*/ 10 h 42"/>
                <a:gd name="T52" fmla="*/ 48 w 56"/>
                <a:gd name="T53" fmla="*/ 9 h 42"/>
                <a:gd name="T54" fmla="*/ 46 w 56"/>
                <a:gd name="T55" fmla="*/ 7 h 42"/>
                <a:gd name="T56" fmla="*/ 43 w 56"/>
                <a:gd name="T57" fmla="*/ 7 h 42"/>
                <a:gd name="T58" fmla="*/ 42 w 56"/>
                <a:gd name="T59" fmla="*/ 7 h 42"/>
                <a:gd name="T60" fmla="*/ 38 w 56"/>
                <a:gd name="T61" fmla="*/ 7 h 42"/>
                <a:gd name="T62" fmla="*/ 35 w 56"/>
                <a:gd name="T63" fmla="*/ 10 h 42"/>
                <a:gd name="T64" fmla="*/ 32 w 56"/>
                <a:gd name="T65" fmla="*/ 11 h 42"/>
                <a:gd name="T66" fmla="*/ 32 w 56"/>
                <a:gd name="T67" fmla="*/ 14 h 42"/>
                <a:gd name="T68" fmla="*/ 32 w 56"/>
                <a:gd name="T69" fmla="*/ 18 h 42"/>
                <a:gd name="T70" fmla="*/ 32 w 56"/>
                <a:gd name="T71" fmla="*/ 42 h 42"/>
                <a:gd name="T72" fmla="*/ 24 w 56"/>
                <a:gd name="T73" fmla="*/ 42 h 42"/>
                <a:gd name="T74" fmla="*/ 24 w 56"/>
                <a:gd name="T75" fmla="*/ 16 h 42"/>
                <a:gd name="T76" fmla="*/ 24 w 56"/>
                <a:gd name="T77" fmla="*/ 11 h 42"/>
                <a:gd name="T78" fmla="*/ 23 w 56"/>
                <a:gd name="T79" fmla="*/ 9 h 42"/>
                <a:gd name="T80" fmla="*/ 20 w 56"/>
                <a:gd name="T81" fmla="*/ 7 h 42"/>
                <a:gd name="T82" fmla="*/ 17 w 56"/>
                <a:gd name="T83" fmla="*/ 7 h 42"/>
                <a:gd name="T84" fmla="*/ 14 w 56"/>
                <a:gd name="T85" fmla="*/ 7 h 42"/>
                <a:gd name="T86" fmla="*/ 12 w 56"/>
                <a:gd name="T87" fmla="*/ 9 h 42"/>
                <a:gd name="T88" fmla="*/ 10 w 56"/>
                <a:gd name="T89" fmla="*/ 10 h 42"/>
                <a:gd name="T90" fmla="*/ 9 w 56"/>
                <a:gd name="T91" fmla="*/ 13 h 42"/>
                <a:gd name="T92" fmla="*/ 7 w 56"/>
                <a:gd name="T93" fmla="*/ 16 h 42"/>
                <a:gd name="T94" fmla="*/ 7 w 56"/>
                <a:gd name="T95" fmla="*/ 21 h 42"/>
                <a:gd name="T96" fmla="*/ 7 w 56"/>
                <a:gd name="T97" fmla="*/ 42 h 42"/>
                <a:gd name="T98" fmla="*/ 0 w 56"/>
                <a:gd name="T9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42">
                  <a:moveTo>
                    <a:pt x="0" y="42"/>
                  </a:moveTo>
                  <a:lnTo>
                    <a:pt x="0" y="0"/>
                  </a:lnTo>
                  <a:lnTo>
                    <a:pt x="7" y="0"/>
                  </a:lnTo>
                  <a:lnTo>
                    <a:pt x="7" y="7"/>
                  </a:lnTo>
                  <a:lnTo>
                    <a:pt x="10" y="5"/>
                  </a:lnTo>
                  <a:lnTo>
                    <a:pt x="13" y="2"/>
                  </a:lnTo>
                  <a:lnTo>
                    <a:pt x="16" y="0"/>
                  </a:lnTo>
                  <a:lnTo>
                    <a:pt x="20" y="0"/>
                  </a:lnTo>
                  <a:lnTo>
                    <a:pt x="24" y="0"/>
                  </a:lnTo>
                  <a:lnTo>
                    <a:pt x="27" y="2"/>
                  </a:lnTo>
                  <a:lnTo>
                    <a:pt x="30" y="5"/>
                  </a:lnTo>
                  <a:lnTo>
                    <a:pt x="31" y="7"/>
                  </a:lnTo>
                  <a:lnTo>
                    <a:pt x="34" y="3"/>
                  </a:lnTo>
                  <a:lnTo>
                    <a:pt x="38" y="2"/>
                  </a:lnTo>
                  <a:lnTo>
                    <a:pt x="43" y="0"/>
                  </a:lnTo>
                  <a:lnTo>
                    <a:pt x="48" y="0"/>
                  </a:lnTo>
                  <a:lnTo>
                    <a:pt x="50" y="2"/>
                  </a:lnTo>
                  <a:lnTo>
                    <a:pt x="53" y="3"/>
                  </a:lnTo>
                  <a:lnTo>
                    <a:pt x="55" y="6"/>
                  </a:lnTo>
                  <a:lnTo>
                    <a:pt x="56" y="10"/>
                  </a:lnTo>
                  <a:lnTo>
                    <a:pt x="56" y="14"/>
                  </a:lnTo>
                  <a:lnTo>
                    <a:pt x="56" y="42"/>
                  </a:lnTo>
                  <a:lnTo>
                    <a:pt x="49" y="42"/>
                  </a:lnTo>
                  <a:lnTo>
                    <a:pt x="49" y="17"/>
                  </a:lnTo>
                  <a:lnTo>
                    <a:pt x="49" y="13"/>
                  </a:lnTo>
                  <a:lnTo>
                    <a:pt x="48" y="10"/>
                  </a:lnTo>
                  <a:lnTo>
                    <a:pt x="48" y="9"/>
                  </a:lnTo>
                  <a:lnTo>
                    <a:pt x="46" y="7"/>
                  </a:lnTo>
                  <a:lnTo>
                    <a:pt x="43" y="7"/>
                  </a:lnTo>
                  <a:lnTo>
                    <a:pt x="42" y="7"/>
                  </a:lnTo>
                  <a:lnTo>
                    <a:pt x="38" y="7"/>
                  </a:lnTo>
                  <a:lnTo>
                    <a:pt x="35" y="10"/>
                  </a:lnTo>
                  <a:lnTo>
                    <a:pt x="32" y="11"/>
                  </a:lnTo>
                  <a:lnTo>
                    <a:pt x="32" y="14"/>
                  </a:lnTo>
                  <a:lnTo>
                    <a:pt x="32" y="18"/>
                  </a:lnTo>
                  <a:lnTo>
                    <a:pt x="32" y="42"/>
                  </a:lnTo>
                  <a:lnTo>
                    <a:pt x="24" y="42"/>
                  </a:lnTo>
                  <a:lnTo>
                    <a:pt x="24" y="16"/>
                  </a:lnTo>
                  <a:lnTo>
                    <a:pt x="24" y="11"/>
                  </a:lnTo>
                  <a:lnTo>
                    <a:pt x="23" y="9"/>
                  </a:lnTo>
                  <a:lnTo>
                    <a:pt x="20" y="7"/>
                  </a:lnTo>
                  <a:lnTo>
                    <a:pt x="17" y="7"/>
                  </a:lnTo>
                  <a:lnTo>
                    <a:pt x="14" y="7"/>
                  </a:lnTo>
                  <a:lnTo>
                    <a:pt x="12" y="9"/>
                  </a:lnTo>
                  <a:lnTo>
                    <a:pt x="10" y="10"/>
                  </a:lnTo>
                  <a:lnTo>
                    <a:pt x="9" y="13"/>
                  </a:lnTo>
                  <a:lnTo>
                    <a:pt x="7" y="16"/>
                  </a:lnTo>
                  <a:lnTo>
                    <a:pt x="7" y="21"/>
                  </a:lnTo>
                  <a:lnTo>
                    <a:pt x="7" y="42"/>
                  </a:lnTo>
                  <a:lnTo>
                    <a:pt x="0" y="42"/>
                  </a:lnTo>
                  <a:close/>
                </a:path>
              </a:pathLst>
            </a:custGeom>
            <a:solidFill>
              <a:srgbClr val="000000"/>
            </a:solidFill>
            <a:ln w="0">
              <a:solidFill>
                <a:srgbClr val="000000"/>
              </a:solidFill>
              <a:prstDash val="solid"/>
              <a:round/>
              <a:headEnd/>
              <a:tailEnd/>
            </a:ln>
          </p:spPr>
          <p:txBody>
            <a:bodyPr/>
            <a:lstStyle/>
            <a:p>
              <a:endParaRPr lang="en-US"/>
            </a:p>
          </p:txBody>
        </p:sp>
        <p:sp>
          <p:nvSpPr>
            <p:cNvPr id="386748" name="Freeform 700"/>
            <p:cNvSpPr>
              <a:spLocks noEditPoints="1"/>
            </p:cNvSpPr>
            <p:nvPr/>
          </p:nvSpPr>
          <p:spPr bwMode="auto">
            <a:xfrm>
              <a:off x="2340" y="1969"/>
              <a:ext cx="38" cy="42"/>
            </a:xfrm>
            <a:custGeom>
              <a:avLst/>
              <a:gdLst>
                <a:gd name="T0" fmla="*/ 29 w 38"/>
                <a:gd name="T1" fmla="*/ 30 h 42"/>
                <a:gd name="T2" fmla="*/ 38 w 38"/>
                <a:gd name="T3" fmla="*/ 30 h 42"/>
                <a:gd name="T4" fmla="*/ 35 w 38"/>
                <a:gd name="T5" fmla="*/ 35 h 42"/>
                <a:gd name="T6" fmla="*/ 31 w 38"/>
                <a:gd name="T7" fmla="*/ 39 h 42"/>
                <a:gd name="T8" fmla="*/ 28 w 38"/>
                <a:gd name="T9" fmla="*/ 41 h 42"/>
                <a:gd name="T10" fmla="*/ 24 w 38"/>
                <a:gd name="T11" fmla="*/ 42 h 42"/>
                <a:gd name="T12" fmla="*/ 20 w 38"/>
                <a:gd name="T13" fmla="*/ 42 h 42"/>
                <a:gd name="T14" fmla="*/ 14 w 38"/>
                <a:gd name="T15" fmla="*/ 42 h 42"/>
                <a:gd name="T16" fmla="*/ 9 w 38"/>
                <a:gd name="T17" fmla="*/ 41 h 42"/>
                <a:gd name="T18" fmla="*/ 6 w 38"/>
                <a:gd name="T19" fmla="*/ 36 h 42"/>
                <a:gd name="T20" fmla="*/ 2 w 38"/>
                <a:gd name="T21" fmla="*/ 32 h 42"/>
                <a:gd name="T22" fmla="*/ 0 w 38"/>
                <a:gd name="T23" fmla="*/ 28 h 42"/>
                <a:gd name="T24" fmla="*/ 0 w 38"/>
                <a:gd name="T25" fmla="*/ 21 h 42"/>
                <a:gd name="T26" fmla="*/ 0 w 38"/>
                <a:gd name="T27" fmla="*/ 16 h 42"/>
                <a:gd name="T28" fmla="*/ 3 w 38"/>
                <a:gd name="T29" fmla="*/ 10 h 42"/>
                <a:gd name="T30" fmla="*/ 6 w 38"/>
                <a:gd name="T31" fmla="*/ 6 h 42"/>
                <a:gd name="T32" fmla="*/ 9 w 38"/>
                <a:gd name="T33" fmla="*/ 3 h 42"/>
                <a:gd name="T34" fmla="*/ 14 w 38"/>
                <a:gd name="T35" fmla="*/ 0 h 42"/>
                <a:gd name="T36" fmla="*/ 18 w 38"/>
                <a:gd name="T37" fmla="*/ 0 h 42"/>
                <a:gd name="T38" fmla="*/ 24 w 38"/>
                <a:gd name="T39" fmla="*/ 0 h 42"/>
                <a:gd name="T40" fmla="*/ 28 w 38"/>
                <a:gd name="T41" fmla="*/ 3 h 42"/>
                <a:gd name="T42" fmla="*/ 32 w 38"/>
                <a:gd name="T43" fmla="*/ 6 h 42"/>
                <a:gd name="T44" fmla="*/ 35 w 38"/>
                <a:gd name="T45" fmla="*/ 10 h 42"/>
                <a:gd name="T46" fmla="*/ 36 w 38"/>
                <a:gd name="T47" fmla="*/ 16 h 42"/>
                <a:gd name="T48" fmla="*/ 38 w 38"/>
                <a:gd name="T49" fmla="*/ 21 h 42"/>
                <a:gd name="T50" fmla="*/ 38 w 38"/>
                <a:gd name="T51" fmla="*/ 21 h 42"/>
                <a:gd name="T52" fmla="*/ 38 w 38"/>
                <a:gd name="T53" fmla="*/ 23 h 42"/>
                <a:gd name="T54" fmla="*/ 7 w 38"/>
                <a:gd name="T55" fmla="*/ 23 h 42"/>
                <a:gd name="T56" fmla="*/ 9 w 38"/>
                <a:gd name="T57" fmla="*/ 27 h 42"/>
                <a:gd name="T58" fmla="*/ 9 w 38"/>
                <a:gd name="T59" fmla="*/ 30 h 42"/>
                <a:gd name="T60" fmla="*/ 11 w 38"/>
                <a:gd name="T61" fmla="*/ 32 h 42"/>
                <a:gd name="T62" fmla="*/ 14 w 38"/>
                <a:gd name="T63" fmla="*/ 35 h 42"/>
                <a:gd name="T64" fmla="*/ 20 w 38"/>
                <a:gd name="T65" fmla="*/ 36 h 42"/>
                <a:gd name="T66" fmla="*/ 22 w 38"/>
                <a:gd name="T67" fmla="*/ 35 h 42"/>
                <a:gd name="T68" fmla="*/ 25 w 38"/>
                <a:gd name="T69" fmla="*/ 34 h 42"/>
                <a:gd name="T70" fmla="*/ 28 w 38"/>
                <a:gd name="T71" fmla="*/ 32 h 42"/>
                <a:gd name="T72" fmla="*/ 29 w 38"/>
                <a:gd name="T73" fmla="*/ 30 h 42"/>
                <a:gd name="T74" fmla="*/ 7 w 38"/>
                <a:gd name="T75" fmla="*/ 17 h 42"/>
                <a:gd name="T76" fmla="*/ 29 w 38"/>
                <a:gd name="T77" fmla="*/ 17 h 42"/>
                <a:gd name="T78" fmla="*/ 29 w 38"/>
                <a:gd name="T79" fmla="*/ 13 h 42"/>
                <a:gd name="T80" fmla="*/ 28 w 38"/>
                <a:gd name="T81" fmla="*/ 10 h 42"/>
                <a:gd name="T82" fmla="*/ 24 w 38"/>
                <a:gd name="T83" fmla="*/ 7 h 42"/>
                <a:gd name="T84" fmla="*/ 18 w 38"/>
                <a:gd name="T85" fmla="*/ 7 h 42"/>
                <a:gd name="T86" fmla="*/ 14 w 38"/>
                <a:gd name="T87" fmla="*/ 7 h 42"/>
                <a:gd name="T88" fmla="*/ 11 w 38"/>
                <a:gd name="T89" fmla="*/ 9 h 42"/>
                <a:gd name="T90" fmla="*/ 9 w 38"/>
                <a:gd name="T91" fmla="*/ 13 h 42"/>
                <a:gd name="T92" fmla="*/ 7 w 38"/>
                <a:gd name="T93"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42">
                  <a:moveTo>
                    <a:pt x="29" y="30"/>
                  </a:moveTo>
                  <a:lnTo>
                    <a:pt x="38" y="30"/>
                  </a:lnTo>
                  <a:lnTo>
                    <a:pt x="35" y="35"/>
                  </a:lnTo>
                  <a:lnTo>
                    <a:pt x="31" y="39"/>
                  </a:lnTo>
                  <a:lnTo>
                    <a:pt x="28" y="41"/>
                  </a:lnTo>
                  <a:lnTo>
                    <a:pt x="24" y="42"/>
                  </a:lnTo>
                  <a:lnTo>
                    <a:pt x="20" y="42"/>
                  </a:lnTo>
                  <a:lnTo>
                    <a:pt x="14" y="42"/>
                  </a:lnTo>
                  <a:lnTo>
                    <a:pt x="9" y="41"/>
                  </a:lnTo>
                  <a:lnTo>
                    <a:pt x="6" y="36"/>
                  </a:lnTo>
                  <a:lnTo>
                    <a:pt x="2" y="32"/>
                  </a:lnTo>
                  <a:lnTo>
                    <a:pt x="0" y="28"/>
                  </a:lnTo>
                  <a:lnTo>
                    <a:pt x="0" y="21"/>
                  </a:lnTo>
                  <a:lnTo>
                    <a:pt x="0" y="16"/>
                  </a:lnTo>
                  <a:lnTo>
                    <a:pt x="3" y="10"/>
                  </a:lnTo>
                  <a:lnTo>
                    <a:pt x="6" y="6"/>
                  </a:lnTo>
                  <a:lnTo>
                    <a:pt x="9" y="3"/>
                  </a:lnTo>
                  <a:lnTo>
                    <a:pt x="14" y="0"/>
                  </a:lnTo>
                  <a:lnTo>
                    <a:pt x="18" y="0"/>
                  </a:lnTo>
                  <a:lnTo>
                    <a:pt x="24" y="0"/>
                  </a:lnTo>
                  <a:lnTo>
                    <a:pt x="28" y="3"/>
                  </a:lnTo>
                  <a:lnTo>
                    <a:pt x="32" y="6"/>
                  </a:lnTo>
                  <a:lnTo>
                    <a:pt x="35" y="10"/>
                  </a:lnTo>
                  <a:lnTo>
                    <a:pt x="36" y="16"/>
                  </a:lnTo>
                  <a:lnTo>
                    <a:pt x="38" y="21"/>
                  </a:lnTo>
                  <a:lnTo>
                    <a:pt x="38" y="21"/>
                  </a:lnTo>
                  <a:lnTo>
                    <a:pt x="38" y="23"/>
                  </a:lnTo>
                  <a:lnTo>
                    <a:pt x="7" y="23"/>
                  </a:lnTo>
                  <a:lnTo>
                    <a:pt x="9" y="27"/>
                  </a:lnTo>
                  <a:lnTo>
                    <a:pt x="9" y="30"/>
                  </a:lnTo>
                  <a:lnTo>
                    <a:pt x="11" y="32"/>
                  </a:lnTo>
                  <a:lnTo>
                    <a:pt x="14" y="35"/>
                  </a:lnTo>
                  <a:lnTo>
                    <a:pt x="20" y="36"/>
                  </a:lnTo>
                  <a:lnTo>
                    <a:pt x="22" y="35"/>
                  </a:lnTo>
                  <a:lnTo>
                    <a:pt x="25" y="34"/>
                  </a:lnTo>
                  <a:lnTo>
                    <a:pt x="28" y="32"/>
                  </a:lnTo>
                  <a:lnTo>
                    <a:pt x="29" y="30"/>
                  </a:lnTo>
                  <a:close/>
                  <a:moveTo>
                    <a:pt x="7" y="17"/>
                  </a:moveTo>
                  <a:lnTo>
                    <a:pt x="29" y="17"/>
                  </a:lnTo>
                  <a:lnTo>
                    <a:pt x="29" y="13"/>
                  </a:lnTo>
                  <a:lnTo>
                    <a:pt x="28" y="10"/>
                  </a:lnTo>
                  <a:lnTo>
                    <a:pt x="24" y="7"/>
                  </a:lnTo>
                  <a:lnTo>
                    <a:pt x="18" y="7"/>
                  </a:lnTo>
                  <a:lnTo>
                    <a:pt x="14" y="7"/>
                  </a:lnTo>
                  <a:lnTo>
                    <a:pt x="11" y="9"/>
                  </a:lnTo>
                  <a:lnTo>
                    <a:pt x="9" y="13"/>
                  </a:lnTo>
                  <a:lnTo>
                    <a:pt x="7" y="17"/>
                  </a:lnTo>
                  <a:close/>
                </a:path>
              </a:pathLst>
            </a:custGeom>
            <a:solidFill>
              <a:srgbClr val="000000"/>
            </a:solidFill>
            <a:ln w="0">
              <a:solidFill>
                <a:srgbClr val="000000"/>
              </a:solidFill>
              <a:prstDash val="solid"/>
              <a:round/>
              <a:headEnd/>
              <a:tailEnd/>
            </a:ln>
          </p:spPr>
          <p:txBody>
            <a:bodyPr/>
            <a:lstStyle/>
            <a:p>
              <a:endParaRPr lang="en-US"/>
            </a:p>
          </p:txBody>
        </p:sp>
        <p:sp>
          <p:nvSpPr>
            <p:cNvPr id="386749" name="Freeform 701"/>
            <p:cNvSpPr>
              <a:spLocks/>
            </p:cNvSpPr>
            <p:nvPr/>
          </p:nvSpPr>
          <p:spPr bwMode="auto">
            <a:xfrm>
              <a:off x="2382" y="1956"/>
              <a:ext cx="19" cy="55"/>
            </a:xfrm>
            <a:custGeom>
              <a:avLst/>
              <a:gdLst>
                <a:gd name="T0" fmla="*/ 19 w 19"/>
                <a:gd name="T1" fmla="*/ 48 h 55"/>
                <a:gd name="T2" fmla="*/ 19 w 19"/>
                <a:gd name="T3" fmla="*/ 55 h 55"/>
                <a:gd name="T4" fmla="*/ 17 w 19"/>
                <a:gd name="T5" fmla="*/ 55 h 55"/>
                <a:gd name="T6" fmla="*/ 14 w 19"/>
                <a:gd name="T7" fmla="*/ 55 h 55"/>
                <a:gd name="T8" fmla="*/ 11 w 19"/>
                <a:gd name="T9" fmla="*/ 55 h 55"/>
                <a:gd name="T10" fmla="*/ 8 w 19"/>
                <a:gd name="T11" fmla="*/ 54 h 55"/>
                <a:gd name="T12" fmla="*/ 7 w 19"/>
                <a:gd name="T13" fmla="*/ 52 h 55"/>
                <a:gd name="T14" fmla="*/ 5 w 19"/>
                <a:gd name="T15" fmla="*/ 51 h 55"/>
                <a:gd name="T16" fmla="*/ 5 w 19"/>
                <a:gd name="T17" fmla="*/ 48 h 55"/>
                <a:gd name="T18" fmla="*/ 5 w 19"/>
                <a:gd name="T19" fmla="*/ 44 h 55"/>
                <a:gd name="T20" fmla="*/ 5 w 19"/>
                <a:gd name="T21" fmla="*/ 20 h 55"/>
                <a:gd name="T22" fmla="*/ 0 w 19"/>
                <a:gd name="T23" fmla="*/ 20 h 55"/>
                <a:gd name="T24" fmla="*/ 0 w 19"/>
                <a:gd name="T25" fmla="*/ 13 h 55"/>
                <a:gd name="T26" fmla="*/ 5 w 19"/>
                <a:gd name="T27" fmla="*/ 13 h 55"/>
                <a:gd name="T28" fmla="*/ 5 w 19"/>
                <a:gd name="T29" fmla="*/ 4 h 55"/>
                <a:gd name="T30" fmla="*/ 12 w 19"/>
                <a:gd name="T31" fmla="*/ 0 h 55"/>
                <a:gd name="T32" fmla="*/ 12 w 19"/>
                <a:gd name="T33" fmla="*/ 13 h 55"/>
                <a:gd name="T34" fmla="*/ 19 w 19"/>
                <a:gd name="T35" fmla="*/ 13 h 55"/>
                <a:gd name="T36" fmla="*/ 19 w 19"/>
                <a:gd name="T37" fmla="*/ 20 h 55"/>
                <a:gd name="T38" fmla="*/ 12 w 19"/>
                <a:gd name="T39" fmla="*/ 20 h 55"/>
                <a:gd name="T40" fmla="*/ 12 w 19"/>
                <a:gd name="T41" fmla="*/ 44 h 55"/>
                <a:gd name="T42" fmla="*/ 12 w 19"/>
                <a:gd name="T43" fmla="*/ 45 h 55"/>
                <a:gd name="T44" fmla="*/ 12 w 19"/>
                <a:gd name="T45" fmla="*/ 47 h 55"/>
                <a:gd name="T46" fmla="*/ 12 w 19"/>
                <a:gd name="T47" fmla="*/ 48 h 55"/>
                <a:gd name="T48" fmla="*/ 14 w 19"/>
                <a:gd name="T49" fmla="*/ 48 h 55"/>
                <a:gd name="T50" fmla="*/ 15 w 19"/>
                <a:gd name="T51" fmla="*/ 48 h 55"/>
                <a:gd name="T52" fmla="*/ 17 w 19"/>
                <a:gd name="T53" fmla="*/ 49 h 55"/>
                <a:gd name="T54" fmla="*/ 17 w 19"/>
                <a:gd name="T55" fmla="*/ 49 h 55"/>
                <a:gd name="T56" fmla="*/ 19 w 19"/>
                <a:gd name="T57" fmla="*/ 4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55">
                  <a:moveTo>
                    <a:pt x="19" y="48"/>
                  </a:moveTo>
                  <a:lnTo>
                    <a:pt x="19" y="55"/>
                  </a:lnTo>
                  <a:lnTo>
                    <a:pt x="17" y="55"/>
                  </a:lnTo>
                  <a:lnTo>
                    <a:pt x="14" y="55"/>
                  </a:lnTo>
                  <a:lnTo>
                    <a:pt x="11" y="55"/>
                  </a:lnTo>
                  <a:lnTo>
                    <a:pt x="8" y="54"/>
                  </a:lnTo>
                  <a:lnTo>
                    <a:pt x="7" y="52"/>
                  </a:lnTo>
                  <a:lnTo>
                    <a:pt x="5" y="51"/>
                  </a:lnTo>
                  <a:lnTo>
                    <a:pt x="5" y="48"/>
                  </a:lnTo>
                  <a:lnTo>
                    <a:pt x="5" y="44"/>
                  </a:lnTo>
                  <a:lnTo>
                    <a:pt x="5" y="20"/>
                  </a:lnTo>
                  <a:lnTo>
                    <a:pt x="0" y="20"/>
                  </a:lnTo>
                  <a:lnTo>
                    <a:pt x="0" y="13"/>
                  </a:lnTo>
                  <a:lnTo>
                    <a:pt x="5" y="13"/>
                  </a:lnTo>
                  <a:lnTo>
                    <a:pt x="5" y="4"/>
                  </a:lnTo>
                  <a:lnTo>
                    <a:pt x="12" y="0"/>
                  </a:lnTo>
                  <a:lnTo>
                    <a:pt x="12" y="13"/>
                  </a:lnTo>
                  <a:lnTo>
                    <a:pt x="19" y="13"/>
                  </a:lnTo>
                  <a:lnTo>
                    <a:pt x="19" y="20"/>
                  </a:lnTo>
                  <a:lnTo>
                    <a:pt x="12" y="20"/>
                  </a:lnTo>
                  <a:lnTo>
                    <a:pt x="12" y="44"/>
                  </a:lnTo>
                  <a:lnTo>
                    <a:pt x="12" y="45"/>
                  </a:lnTo>
                  <a:lnTo>
                    <a:pt x="12" y="47"/>
                  </a:lnTo>
                  <a:lnTo>
                    <a:pt x="12" y="48"/>
                  </a:lnTo>
                  <a:lnTo>
                    <a:pt x="14" y="48"/>
                  </a:lnTo>
                  <a:lnTo>
                    <a:pt x="15" y="48"/>
                  </a:lnTo>
                  <a:lnTo>
                    <a:pt x="17" y="49"/>
                  </a:lnTo>
                  <a:lnTo>
                    <a:pt x="17" y="49"/>
                  </a:lnTo>
                  <a:lnTo>
                    <a:pt x="19" y="48"/>
                  </a:lnTo>
                  <a:close/>
                </a:path>
              </a:pathLst>
            </a:custGeom>
            <a:solidFill>
              <a:srgbClr val="000000"/>
            </a:solidFill>
            <a:ln w="0">
              <a:solidFill>
                <a:srgbClr val="000000"/>
              </a:solidFill>
              <a:prstDash val="solid"/>
              <a:round/>
              <a:headEnd/>
              <a:tailEnd/>
            </a:ln>
          </p:spPr>
          <p:txBody>
            <a:bodyPr/>
            <a:lstStyle/>
            <a:p>
              <a:endParaRPr lang="en-US"/>
            </a:p>
          </p:txBody>
        </p:sp>
        <p:sp>
          <p:nvSpPr>
            <p:cNvPr id="386750" name="Freeform 702"/>
            <p:cNvSpPr>
              <a:spLocks/>
            </p:cNvSpPr>
            <p:nvPr/>
          </p:nvSpPr>
          <p:spPr bwMode="auto">
            <a:xfrm>
              <a:off x="2408" y="1969"/>
              <a:ext cx="21" cy="42"/>
            </a:xfrm>
            <a:custGeom>
              <a:avLst/>
              <a:gdLst>
                <a:gd name="T0" fmla="*/ 0 w 21"/>
                <a:gd name="T1" fmla="*/ 42 h 42"/>
                <a:gd name="T2" fmla="*/ 0 w 21"/>
                <a:gd name="T3" fmla="*/ 0 h 42"/>
                <a:gd name="T4" fmla="*/ 7 w 21"/>
                <a:gd name="T5" fmla="*/ 0 h 42"/>
                <a:gd name="T6" fmla="*/ 7 w 21"/>
                <a:gd name="T7" fmla="*/ 7 h 42"/>
                <a:gd name="T8" fmla="*/ 9 w 21"/>
                <a:gd name="T9" fmla="*/ 3 h 42"/>
                <a:gd name="T10" fmla="*/ 10 w 21"/>
                <a:gd name="T11" fmla="*/ 2 h 42"/>
                <a:gd name="T12" fmla="*/ 13 w 21"/>
                <a:gd name="T13" fmla="*/ 0 h 42"/>
                <a:gd name="T14" fmla="*/ 14 w 21"/>
                <a:gd name="T15" fmla="*/ 0 h 42"/>
                <a:gd name="T16" fmla="*/ 18 w 21"/>
                <a:gd name="T17" fmla="*/ 0 h 42"/>
                <a:gd name="T18" fmla="*/ 21 w 21"/>
                <a:gd name="T19" fmla="*/ 2 h 42"/>
                <a:gd name="T20" fmla="*/ 18 w 21"/>
                <a:gd name="T21" fmla="*/ 9 h 42"/>
                <a:gd name="T22" fmla="*/ 17 w 21"/>
                <a:gd name="T23" fmla="*/ 7 h 42"/>
                <a:gd name="T24" fmla="*/ 14 w 21"/>
                <a:gd name="T25" fmla="*/ 7 h 42"/>
                <a:gd name="T26" fmla="*/ 13 w 21"/>
                <a:gd name="T27" fmla="*/ 7 h 42"/>
                <a:gd name="T28" fmla="*/ 11 w 21"/>
                <a:gd name="T29" fmla="*/ 9 h 42"/>
                <a:gd name="T30" fmla="*/ 10 w 21"/>
                <a:gd name="T31" fmla="*/ 10 h 42"/>
                <a:gd name="T32" fmla="*/ 9 w 21"/>
                <a:gd name="T33" fmla="*/ 11 h 42"/>
                <a:gd name="T34" fmla="*/ 7 w 21"/>
                <a:gd name="T35" fmla="*/ 16 h 42"/>
                <a:gd name="T36" fmla="*/ 7 w 21"/>
                <a:gd name="T37" fmla="*/ 20 h 42"/>
                <a:gd name="T38" fmla="*/ 7 w 21"/>
                <a:gd name="T39" fmla="*/ 42 h 42"/>
                <a:gd name="T40" fmla="*/ 0 w 21"/>
                <a:gd name="T4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42">
                  <a:moveTo>
                    <a:pt x="0" y="42"/>
                  </a:moveTo>
                  <a:lnTo>
                    <a:pt x="0" y="0"/>
                  </a:lnTo>
                  <a:lnTo>
                    <a:pt x="7" y="0"/>
                  </a:lnTo>
                  <a:lnTo>
                    <a:pt x="7" y="7"/>
                  </a:lnTo>
                  <a:lnTo>
                    <a:pt x="9" y="3"/>
                  </a:lnTo>
                  <a:lnTo>
                    <a:pt x="10" y="2"/>
                  </a:lnTo>
                  <a:lnTo>
                    <a:pt x="13" y="0"/>
                  </a:lnTo>
                  <a:lnTo>
                    <a:pt x="14" y="0"/>
                  </a:lnTo>
                  <a:lnTo>
                    <a:pt x="18" y="0"/>
                  </a:lnTo>
                  <a:lnTo>
                    <a:pt x="21" y="2"/>
                  </a:lnTo>
                  <a:lnTo>
                    <a:pt x="18" y="9"/>
                  </a:lnTo>
                  <a:lnTo>
                    <a:pt x="17" y="7"/>
                  </a:lnTo>
                  <a:lnTo>
                    <a:pt x="14" y="7"/>
                  </a:lnTo>
                  <a:lnTo>
                    <a:pt x="13" y="7"/>
                  </a:lnTo>
                  <a:lnTo>
                    <a:pt x="11" y="9"/>
                  </a:lnTo>
                  <a:lnTo>
                    <a:pt x="10" y="10"/>
                  </a:lnTo>
                  <a:lnTo>
                    <a:pt x="9" y="11"/>
                  </a:lnTo>
                  <a:lnTo>
                    <a:pt x="7" y="16"/>
                  </a:lnTo>
                  <a:lnTo>
                    <a:pt x="7" y="20"/>
                  </a:lnTo>
                  <a:lnTo>
                    <a:pt x="7" y="42"/>
                  </a:lnTo>
                  <a:lnTo>
                    <a:pt x="0" y="42"/>
                  </a:lnTo>
                  <a:close/>
                </a:path>
              </a:pathLst>
            </a:custGeom>
            <a:solidFill>
              <a:srgbClr val="000000"/>
            </a:solidFill>
            <a:ln w="0">
              <a:solidFill>
                <a:srgbClr val="000000"/>
              </a:solidFill>
              <a:prstDash val="solid"/>
              <a:round/>
              <a:headEnd/>
              <a:tailEnd/>
            </a:ln>
          </p:spPr>
          <p:txBody>
            <a:bodyPr/>
            <a:lstStyle/>
            <a:p>
              <a:endParaRPr lang="en-US"/>
            </a:p>
          </p:txBody>
        </p:sp>
        <p:sp>
          <p:nvSpPr>
            <p:cNvPr id="386751" name="Freeform 703"/>
            <p:cNvSpPr>
              <a:spLocks/>
            </p:cNvSpPr>
            <p:nvPr/>
          </p:nvSpPr>
          <p:spPr bwMode="auto">
            <a:xfrm>
              <a:off x="2429" y="1969"/>
              <a:ext cx="38" cy="57"/>
            </a:xfrm>
            <a:custGeom>
              <a:avLst/>
              <a:gdLst>
                <a:gd name="T0" fmla="*/ 4 w 38"/>
                <a:gd name="T1" fmla="*/ 57 h 57"/>
                <a:gd name="T2" fmla="*/ 3 w 38"/>
                <a:gd name="T3" fmla="*/ 50 h 57"/>
                <a:gd name="T4" fmla="*/ 6 w 38"/>
                <a:gd name="T5" fmla="*/ 52 h 57"/>
                <a:gd name="T6" fmla="*/ 7 w 38"/>
                <a:gd name="T7" fmla="*/ 52 h 57"/>
                <a:gd name="T8" fmla="*/ 10 w 38"/>
                <a:gd name="T9" fmla="*/ 52 h 57"/>
                <a:gd name="T10" fmla="*/ 11 w 38"/>
                <a:gd name="T11" fmla="*/ 50 h 57"/>
                <a:gd name="T12" fmla="*/ 11 w 38"/>
                <a:gd name="T13" fmla="*/ 49 h 57"/>
                <a:gd name="T14" fmla="*/ 13 w 38"/>
                <a:gd name="T15" fmla="*/ 49 h 57"/>
                <a:gd name="T16" fmla="*/ 14 w 38"/>
                <a:gd name="T17" fmla="*/ 46 h 57"/>
                <a:gd name="T18" fmla="*/ 15 w 38"/>
                <a:gd name="T19" fmla="*/ 43 h 57"/>
                <a:gd name="T20" fmla="*/ 15 w 38"/>
                <a:gd name="T21" fmla="*/ 42 h 57"/>
                <a:gd name="T22" fmla="*/ 15 w 38"/>
                <a:gd name="T23" fmla="*/ 42 h 57"/>
                <a:gd name="T24" fmla="*/ 0 w 38"/>
                <a:gd name="T25" fmla="*/ 0 h 57"/>
                <a:gd name="T26" fmla="*/ 8 w 38"/>
                <a:gd name="T27" fmla="*/ 0 h 57"/>
                <a:gd name="T28" fmla="*/ 15 w 38"/>
                <a:gd name="T29" fmla="*/ 23 h 57"/>
                <a:gd name="T30" fmla="*/ 17 w 38"/>
                <a:gd name="T31" fmla="*/ 28 h 57"/>
                <a:gd name="T32" fmla="*/ 18 w 38"/>
                <a:gd name="T33" fmla="*/ 32 h 57"/>
                <a:gd name="T34" fmla="*/ 19 w 38"/>
                <a:gd name="T35" fmla="*/ 28 h 57"/>
                <a:gd name="T36" fmla="*/ 21 w 38"/>
                <a:gd name="T37" fmla="*/ 24 h 57"/>
                <a:gd name="T38" fmla="*/ 29 w 38"/>
                <a:gd name="T39" fmla="*/ 0 h 57"/>
                <a:gd name="T40" fmla="*/ 38 w 38"/>
                <a:gd name="T41" fmla="*/ 0 h 57"/>
                <a:gd name="T42" fmla="*/ 22 w 38"/>
                <a:gd name="T43" fmla="*/ 43 h 57"/>
                <a:gd name="T44" fmla="*/ 21 w 38"/>
                <a:gd name="T45" fmla="*/ 48 h 57"/>
                <a:gd name="T46" fmla="*/ 18 w 38"/>
                <a:gd name="T47" fmla="*/ 52 h 57"/>
                <a:gd name="T48" fmla="*/ 17 w 38"/>
                <a:gd name="T49" fmla="*/ 55 h 57"/>
                <a:gd name="T50" fmla="*/ 14 w 38"/>
                <a:gd name="T51" fmla="*/ 56 h 57"/>
                <a:gd name="T52" fmla="*/ 11 w 38"/>
                <a:gd name="T53" fmla="*/ 57 h 57"/>
                <a:gd name="T54" fmla="*/ 8 w 38"/>
                <a:gd name="T55" fmla="*/ 57 h 57"/>
                <a:gd name="T56" fmla="*/ 7 w 38"/>
                <a:gd name="T57" fmla="*/ 57 h 57"/>
                <a:gd name="T58" fmla="*/ 4 w 38"/>
                <a:gd name="T5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7">
                  <a:moveTo>
                    <a:pt x="4" y="57"/>
                  </a:moveTo>
                  <a:lnTo>
                    <a:pt x="3" y="50"/>
                  </a:lnTo>
                  <a:lnTo>
                    <a:pt x="6" y="52"/>
                  </a:lnTo>
                  <a:lnTo>
                    <a:pt x="7" y="52"/>
                  </a:lnTo>
                  <a:lnTo>
                    <a:pt x="10" y="52"/>
                  </a:lnTo>
                  <a:lnTo>
                    <a:pt x="11" y="50"/>
                  </a:lnTo>
                  <a:lnTo>
                    <a:pt x="11" y="49"/>
                  </a:lnTo>
                  <a:lnTo>
                    <a:pt x="13" y="49"/>
                  </a:lnTo>
                  <a:lnTo>
                    <a:pt x="14" y="46"/>
                  </a:lnTo>
                  <a:lnTo>
                    <a:pt x="15" y="43"/>
                  </a:lnTo>
                  <a:lnTo>
                    <a:pt x="15" y="42"/>
                  </a:lnTo>
                  <a:lnTo>
                    <a:pt x="15" y="42"/>
                  </a:lnTo>
                  <a:lnTo>
                    <a:pt x="0" y="0"/>
                  </a:lnTo>
                  <a:lnTo>
                    <a:pt x="8" y="0"/>
                  </a:lnTo>
                  <a:lnTo>
                    <a:pt x="15" y="23"/>
                  </a:lnTo>
                  <a:lnTo>
                    <a:pt x="17" y="28"/>
                  </a:lnTo>
                  <a:lnTo>
                    <a:pt x="18" y="32"/>
                  </a:lnTo>
                  <a:lnTo>
                    <a:pt x="19" y="28"/>
                  </a:lnTo>
                  <a:lnTo>
                    <a:pt x="21" y="24"/>
                  </a:lnTo>
                  <a:lnTo>
                    <a:pt x="29" y="0"/>
                  </a:lnTo>
                  <a:lnTo>
                    <a:pt x="38" y="0"/>
                  </a:lnTo>
                  <a:lnTo>
                    <a:pt x="22" y="43"/>
                  </a:lnTo>
                  <a:lnTo>
                    <a:pt x="21" y="48"/>
                  </a:lnTo>
                  <a:lnTo>
                    <a:pt x="18" y="52"/>
                  </a:lnTo>
                  <a:lnTo>
                    <a:pt x="17" y="55"/>
                  </a:lnTo>
                  <a:lnTo>
                    <a:pt x="14" y="56"/>
                  </a:lnTo>
                  <a:lnTo>
                    <a:pt x="11" y="57"/>
                  </a:lnTo>
                  <a:lnTo>
                    <a:pt x="8" y="57"/>
                  </a:lnTo>
                  <a:lnTo>
                    <a:pt x="7" y="57"/>
                  </a:lnTo>
                  <a:lnTo>
                    <a:pt x="4" y="57"/>
                  </a:lnTo>
                  <a:close/>
                </a:path>
              </a:pathLst>
            </a:custGeom>
            <a:solidFill>
              <a:srgbClr val="000000"/>
            </a:solidFill>
            <a:ln w="0">
              <a:solidFill>
                <a:srgbClr val="000000"/>
              </a:solidFill>
              <a:prstDash val="solid"/>
              <a:round/>
              <a:headEnd/>
              <a:tailEnd/>
            </a:ln>
          </p:spPr>
          <p:txBody>
            <a:bodyPr/>
            <a:lstStyle/>
            <a:p>
              <a:endParaRPr lang="en-US"/>
            </a:p>
          </p:txBody>
        </p:sp>
        <p:sp>
          <p:nvSpPr>
            <p:cNvPr id="386752" name="Rectangle 704"/>
            <p:cNvSpPr>
              <a:spLocks noChangeArrowheads="1"/>
            </p:cNvSpPr>
            <p:nvPr/>
          </p:nvSpPr>
          <p:spPr bwMode="auto">
            <a:xfrm>
              <a:off x="2496" y="1954"/>
              <a:ext cx="7" cy="57"/>
            </a:xfrm>
            <a:prstGeom prst="rect">
              <a:avLst/>
            </a:prstGeom>
            <a:solidFill>
              <a:srgbClr val="000000"/>
            </a:solidFill>
            <a:ln w="0">
              <a:solidFill>
                <a:srgbClr val="000000"/>
              </a:solidFill>
              <a:miter lim="800000"/>
              <a:headEnd/>
              <a:tailEnd/>
            </a:ln>
          </p:spPr>
          <p:txBody>
            <a:bodyPr/>
            <a:lstStyle/>
            <a:p>
              <a:endParaRPr lang="en-US"/>
            </a:p>
          </p:txBody>
        </p:sp>
        <p:sp>
          <p:nvSpPr>
            <p:cNvPr id="386753" name="Freeform 705"/>
            <p:cNvSpPr>
              <a:spLocks/>
            </p:cNvSpPr>
            <p:nvPr/>
          </p:nvSpPr>
          <p:spPr bwMode="auto">
            <a:xfrm>
              <a:off x="2515" y="1969"/>
              <a:ext cx="56" cy="42"/>
            </a:xfrm>
            <a:custGeom>
              <a:avLst/>
              <a:gdLst>
                <a:gd name="T0" fmla="*/ 0 w 56"/>
                <a:gd name="T1" fmla="*/ 42 h 42"/>
                <a:gd name="T2" fmla="*/ 0 w 56"/>
                <a:gd name="T3" fmla="*/ 0 h 42"/>
                <a:gd name="T4" fmla="*/ 7 w 56"/>
                <a:gd name="T5" fmla="*/ 0 h 42"/>
                <a:gd name="T6" fmla="*/ 7 w 56"/>
                <a:gd name="T7" fmla="*/ 7 h 42"/>
                <a:gd name="T8" fmla="*/ 10 w 56"/>
                <a:gd name="T9" fmla="*/ 5 h 42"/>
                <a:gd name="T10" fmla="*/ 13 w 56"/>
                <a:gd name="T11" fmla="*/ 2 h 42"/>
                <a:gd name="T12" fmla="*/ 15 w 56"/>
                <a:gd name="T13" fmla="*/ 0 h 42"/>
                <a:gd name="T14" fmla="*/ 20 w 56"/>
                <a:gd name="T15" fmla="*/ 0 h 42"/>
                <a:gd name="T16" fmla="*/ 24 w 56"/>
                <a:gd name="T17" fmla="*/ 0 h 42"/>
                <a:gd name="T18" fmla="*/ 26 w 56"/>
                <a:gd name="T19" fmla="*/ 2 h 42"/>
                <a:gd name="T20" fmla="*/ 29 w 56"/>
                <a:gd name="T21" fmla="*/ 5 h 42"/>
                <a:gd name="T22" fmla="*/ 31 w 56"/>
                <a:gd name="T23" fmla="*/ 7 h 42"/>
                <a:gd name="T24" fmla="*/ 33 w 56"/>
                <a:gd name="T25" fmla="*/ 3 h 42"/>
                <a:gd name="T26" fmla="*/ 38 w 56"/>
                <a:gd name="T27" fmla="*/ 2 h 42"/>
                <a:gd name="T28" fmla="*/ 43 w 56"/>
                <a:gd name="T29" fmla="*/ 0 h 42"/>
                <a:gd name="T30" fmla="*/ 47 w 56"/>
                <a:gd name="T31" fmla="*/ 0 h 42"/>
                <a:gd name="T32" fmla="*/ 50 w 56"/>
                <a:gd name="T33" fmla="*/ 2 h 42"/>
                <a:gd name="T34" fmla="*/ 53 w 56"/>
                <a:gd name="T35" fmla="*/ 3 h 42"/>
                <a:gd name="T36" fmla="*/ 54 w 56"/>
                <a:gd name="T37" fmla="*/ 6 h 42"/>
                <a:gd name="T38" fmla="*/ 56 w 56"/>
                <a:gd name="T39" fmla="*/ 10 h 42"/>
                <a:gd name="T40" fmla="*/ 56 w 56"/>
                <a:gd name="T41" fmla="*/ 14 h 42"/>
                <a:gd name="T42" fmla="*/ 56 w 56"/>
                <a:gd name="T43" fmla="*/ 42 h 42"/>
                <a:gd name="T44" fmla="*/ 49 w 56"/>
                <a:gd name="T45" fmla="*/ 42 h 42"/>
                <a:gd name="T46" fmla="*/ 49 w 56"/>
                <a:gd name="T47" fmla="*/ 17 h 42"/>
                <a:gd name="T48" fmla="*/ 49 w 56"/>
                <a:gd name="T49" fmla="*/ 13 h 42"/>
                <a:gd name="T50" fmla="*/ 47 w 56"/>
                <a:gd name="T51" fmla="*/ 10 h 42"/>
                <a:gd name="T52" fmla="*/ 47 w 56"/>
                <a:gd name="T53" fmla="*/ 9 h 42"/>
                <a:gd name="T54" fmla="*/ 46 w 56"/>
                <a:gd name="T55" fmla="*/ 7 h 42"/>
                <a:gd name="T56" fmla="*/ 43 w 56"/>
                <a:gd name="T57" fmla="*/ 7 h 42"/>
                <a:gd name="T58" fmla="*/ 42 w 56"/>
                <a:gd name="T59" fmla="*/ 7 h 42"/>
                <a:gd name="T60" fmla="*/ 38 w 56"/>
                <a:gd name="T61" fmla="*/ 7 h 42"/>
                <a:gd name="T62" fmla="*/ 35 w 56"/>
                <a:gd name="T63" fmla="*/ 10 h 42"/>
                <a:gd name="T64" fmla="*/ 32 w 56"/>
                <a:gd name="T65" fmla="*/ 11 h 42"/>
                <a:gd name="T66" fmla="*/ 32 w 56"/>
                <a:gd name="T67" fmla="*/ 14 h 42"/>
                <a:gd name="T68" fmla="*/ 32 w 56"/>
                <a:gd name="T69" fmla="*/ 18 h 42"/>
                <a:gd name="T70" fmla="*/ 32 w 56"/>
                <a:gd name="T71" fmla="*/ 42 h 42"/>
                <a:gd name="T72" fmla="*/ 24 w 56"/>
                <a:gd name="T73" fmla="*/ 42 h 42"/>
                <a:gd name="T74" fmla="*/ 24 w 56"/>
                <a:gd name="T75" fmla="*/ 16 h 42"/>
                <a:gd name="T76" fmla="*/ 24 w 56"/>
                <a:gd name="T77" fmla="*/ 11 h 42"/>
                <a:gd name="T78" fmla="*/ 22 w 56"/>
                <a:gd name="T79" fmla="*/ 9 h 42"/>
                <a:gd name="T80" fmla="*/ 21 w 56"/>
                <a:gd name="T81" fmla="*/ 7 h 42"/>
                <a:gd name="T82" fmla="*/ 17 w 56"/>
                <a:gd name="T83" fmla="*/ 7 h 42"/>
                <a:gd name="T84" fmla="*/ 14 w 56"/>
                <a:gd name="T85" fmla="*/ 7 h 42"/>
                <a:gd name="T86" fmla="*/ 11 w 56"/>
                <a:gd name="T87" fmla="*/ 9 h 42"/>
                <a:gd name="T88" fmla="*/ 10 w 56"/>
                <a:gd name="T89" fmla="*/ 10 h 42"/>
                <a:gd name="T90" fmla="*/ 8 w 56"/>
                <a:gd name="T91" fmla="*/ 13 h 42"/>
                <a:gd name="T92" fmla="*/ 7 w 56"/>
                <a:gd name="T93" fmla="*/ 16 h 42"/>
                <a:gd name="T94" fmla="*/ 7 w 56"/>
                <a:gd name="T95" fmla="*/ 21 h 42"/>
                <a:gd name="T96" fmla="*/ 7 w 56"/>
                <a:gd name="T97" fmla="*/ 42 h 42"/>
                <a:gd name="T98" fmla="*/ 0 w 56"/>
                <a:gd name="T9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42">
                  <a:moveTo>
                    <a:pt x="0" y="42"/>
                  </a:moveTo>
                  <a:lnTo>
                    <a:pt x="0" y="0"/>
                  </a:lnTo>
                  <a:lnTo>
                    <a:pt x="7" y="0"/>
                  </a:lnTo>
                  <a:lnTo>
                    <a:pt x="7" y="7"/>
                  </a:lnTo>
                  <a:lnTo>
                    <a:pt x="10" y="5"/>
                  </a:lnTo>
                  <a:lnTo>
                    <a:pt x="13" y="2"/>
                  </a:lnTo>
                  <a:lnTo>
                    <a:pt x="15" y="0"/>
                  </a:lnTo>
                  <a:lnTo>
                    <a:pt x="20" y="0"/>
                  </a:lnTo>
                  <a:lnTo>
                    <a:pt x="24" y="0"/>
                  </a:lnTo>
                  <a:lnTo>
                    <a:pt x="26" y="2"/>
                  </a:lnTo>
                  <a:lnTo>
                    <a:pt x="29" y="5"/>
                  </a:lnTo>
                  <a:lnTo>
                    <a:pt x="31" y="7"/>
                  </a:lnTo>
                  <a:lnTo>
                    <a:pt x="33" y="3"/>
                  </a:lnTo>
                  <a:lnTo>
                    <a:pt x="38" y="2"/>
                  </a:lnTo>
                  <a:lnTo>
                    <a:pt x="43" y="0"/>
                  </a:lnTo>
                  <a:lnTo>
                    <a:pt x="47" y="0"/>
                  </a:lnTo>
                  <a:lnTo>
                    <a:pt x="50" y="2"/>
                  </a:lnTo>
                  <a:lnTo>
                    <a:pt x="53" y="3"/>
                  </a:lnTo>
                  <a:lnTo>
                    <a:pt x="54" y="6"/>
                  </a:lnTo>
                  <a:lnTo>
                    <a:pt x="56" y="10"/>
                  </a:lnTo>
                  <a:lnTo>
                    <a:pt x="56" y="14"/>
                  </a:lnTo>
                  <a:lnTo>
                    <a:pt x="56" y="42"/>
                  </a:lnTo>
                  <a:lnTo>
                    <a:pt x="49" y="42"/>
                  </a:lnTo>
                  <a:lnTo>
                    <a:pt x="49" y="17"/>
                  </a:lnTo>
                  <a:lnTo>
                    <a:pt x="49" y="13"/>
                  </a:lnTo>
                  <a:lnTo>
                    <a:pt x="47" y="10"/>
                  </a:lnTo>
                  <a:lnTo>
                    <a:pt x="47" y="9"/>
                  </a:lnTo>
                  <a:lnTo>
                    <a:pt x="46" y="7"/>
                  </a:lnTo>
                  <a:lnTo>
                    <a:pt x="43" y="7"/>
                  </a:lnTo>
                  <a:lnTo>
                    <a:pt x="42" y="7"/>
                  </a:lnTo>
                  <a:lnTo>
                    <a:pt x="38" y="7"/>
                  </a:lnTo>
                  <a:lnTo>
                    <a:pt x="35" y="10"/>
                  </a:lnTo>
                  <a:lnTo>
                    <a:pt x="32" y="11"/>
                  </a:lnTo>
                  <a:lnTo>
                    <a:pt x="32" y="14"/>
                  </a:lnTo>
                  <a:lnTo>
                    <a:pt x="32" y="18"/>
                  </a:lnTo>
                  <a:lnTo>
                    <a:pt x="32" y="42"/>
                  </a:lnTo>
                  <a:lnTo>
                    <a:pt x="24" y="42"/>
                  </a:lnTo>
                  <a:lnTo>
                    <a:pt x="24" y="16"/>
                  </a:lnTo>
                  <a:lnTo>
                    <a:pt x="24" y="11"/>
                  </a:lnTo>
                  <a:lnTo>
                    <a:pt x="22" y="9"/>
                  </a:lnTo>
                  <a:lnTo>
                    <a:pt x="21" y="7"/>
                  </a:lnTo>
                  <a:lnTo>
                    <a:pt x="17" y="7"/>
                  </a:lnTo>
                  <a:lnTo>
                    <a:pt x="14" y="7"/>
                  </a:lnTo>
                  <a:lnTo>
                    <a:pt x="11" y="9"/>
                  </a:lnTo>
                  <a:lnTo>
                    <a:pt x="10" y="10"/>
                  </a:lnTo>
                  <a:lnTo>
                    <a:pt x="8" y="13"/>
                  </a:lnTo>
                  <a:lnTo>
                    <a:pt x="7" y="16"/>
                  </a:lnTo>
                  <a:lnTo>
                    <a:pt x="7" y="21"/>
                  </a:lnTo>
                  <a:lnTo>
                    <a:pt x="7" y="42"/>
                  </a:lnTo>
                  <a:lnTo>
                    <a:pt x="0" y="42"/>
                  </a:lnTo>
                  <a:close/>
                </a:path>
              </a:pathLst>
            </a:custGeom>
            <a:solidFill>
              <a:srgbClr val="000000"/>
            </a:solidFill>
            <a:ln w="0">
              <a:solidFill>
                <a:srgbClr val="000000"/>
              </a:solidFill>
              <a:prstDash val="solid"/>
              <a:round/>
              <a:headEnd/>
              <a:tailEnd/>
            </a:ln>
          </p:spPr>
          <p:txBody>
            <a:bodyPr/>
            <a:lstStyle/>
            <a:p>
              <a:endParaRPr lang="en-US"/>
            </a:p>
          </p:txBody>
        </p:sp>
        <p:sp>
          <p:nvSpPr>
            <p:cNvPr id="386754" name="Freeform 706"/>
            <p:cNvSpPr>
              <a:spLocks noEditPoints="1"/>
            </p:cNvSpPr>
            <p:nvPr/>
          </p:nvSpPr>
          <p:spPr bwMode="auto">
            <a:xfrm>
              <a:off x="2580" y="1969"/>
              <a:ext cx="36" cy="42"/>
            </a:xfrm>
            <a:custGeom>
              <a:avLst/>
              <a:gdLst>
                <a:gd name="T0" fmla="*/ 23 w 36"/>
                <a:gd name="T1" fmla="*/ 39 h 42"/>
                <a:gd name="T2" fmla="*/ 16 w 36"/>
                <a:gd name="T3" fmla="*/ 42 h 42"/>
                <a:gd name="T4" fmla="*/ 9 w 36"/>
                <a:gd name="T5" fmla="*/ 42 h 42"/>
                <a:gd name="T6" fmla="*/ 3 w 36"/>
                <a:gd name="T7" fmla="*/ 39 h 42"/>
                <a:gd name="T8" fmla="*/ 0 w 36"/>
                <a:gd name="T9" fmla="*/ 31 h 42"/>
                <a:gd name="T10" fmla="*/ 0 w 36"/>
                <a:gd name="T11" fmla="*/ 25 h 42"/>
                <a:gd name="T12" fmla="*/ 4 w 36"/>
                <a:gd name="T13" fmla="*/ 21 h 42"/>
                <a:gd name="T14" fmla="*/ 9 w 36"/>
                <a:gd name="T15" fmla="*/ 18 h 42"/>
                <a:gd name="T16" fmla="*/ 14 w 36"/>
                <a:gd name="T17" fmla="*/ 18 h 42"/>
                <a:gd name="T18" fmla="*/ 25 w 36"/>
                <a:gd name="T19" fmla="*/ 16 h 42"/>
                <a:gd name="T20" fmla="*/ 25 w 36"/>
                <a:gd name="T21" fmla="*/ 14 h 42"/>
                <a:gd name="T22" fmla="*/ 24 w 36"/>
                <a:gd name="T23" fmla="*/ 9 h 42"/>
                <a:gd name="T24" fmla="*/ 17 w 36"/>
                <a:gd name="T25" fmla="*/ 7 h 42"/>
                <a:gd name="T26" fmla="*/ 10 w 36"/>
                <a:gd name="T27" fmla="*/ 9 h 42"/>
                <a:gd name="T28" fmla="*/ 7 w 36"/>
                <a:gd name="T29" fmla="*/ 13 h 42"/>
                <a:gd name="T30" fmla="*/ 2 w 36"/>
                <a:gd name="T31" fmla="*/ 9 h 42"/>
                <a:gd name="T32" fmla="*/ 6 w 36"/>
                <a:gd name="T33" fmla="*/ 3 h 42"/>
                <a:gd name="T34" fmla="*/ 13 w 36"/>
                <a:gd name="T35" fmla="*/ 0 h 42"/>
                <a:gd name="T36" fmla="*/ 23 w 36"/>
                <a:gd name="T37" fmla="*/ 0 h 42"/>
                <a:gd name="T38" fmla="*/ 29 w 36"/>
                <a:gd name="T39" fmla="*/ 3 h 42"/>
                <a:gd name="T40" fmla="*/ 32 w 36"/>
                <a:gd name="T41" fmla="*/ 7 h 42"/>
                <a:gd name="T42" fmla="*/ 34 w 36"/>
                <a:gd name="T43" fmla="*/ 11 h 42"/>
                <a:gd name="T44" fmla="*/ 34 w 36"/>
                <a:gd name="T45" fmla="*/ 24 h 42"/>
                <a:gd name="T46" fmla="*/ 34 w 36"/>
                <a:gd name="T47" fmla="*/ 34 h 42"/>
                <a:gd name="T48" fmla="*/ 35 w 36"/>
                <a:gd name="T49" fmla="*/ 39 h 42"/>
                <a:gd name="T50" fmla="*/ 29 w 36"/>
                <a:gd name="T51" fmla="*/ 42 h 42"/>
                <a:gd name="T52" fmla="*/ 27 w 36"/>
                <a:gd name="T53" fmla="*/ 36 h 42"/>
                <a:gd name="T54" fmla="*/ 21 w 36"/>
                <a:gd name="T55" fmla="*/ 24 h 42"/>
                <a:gd name="T56" fmla="*/ 13 w 36"/>
                <a:gd name="T57" fmla="*/ 25 h 42"/>
                <a:gd name="T58" fmla="*/ 9 w 36"/>
                <a:gd name="T59" fmla="*/ 27 h 42"/>
                <a:gd name="T60" fmla="*/ 7 w 36"/>
                <a:gd name="T61" fmla="*/ 30 h 42"/>
                <a:gd name="T62" fmla="*/ 7 w 36"/>
                <a:gd name="T63" fmla="*/ 32 h 42"/>
                <a:gd name="T64" fmla="*/ 11 w 36"/>
                <a:gd name="T65" fmla="*/ 35 h 42"/>
                <a:gd name="T66" fmla="*/ 17 w 36"/>
                <a:gd name="T67" fmla="*/ 35 h 42"/>
                <a:gd name="T68" fmla="*/ 23 w 36"/>
                <a:gd name="T69" fmla="*/ 32 h 42"/>
                <a:gd name="T70" fmla="*/ 25 w 36"/>
                <a:gd name="T71" fmla="*/ 28 h 42"/>
                <a:gd name="T72" fmla="*/ 25 w 36"/>
                <a:gd name="T73"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42">
                  <a:moveTo>
                    <a:pt x="27" y="36"/>
                  </a:moveTo>
                  <a:lnTo>
                    <a:pt x="23" y="39"/>
                  </a:lnTo>
                  <a:lnTo>
                    <a:pt x="20" y="41"/>
                  </a:lnTo>
                  <a:lnTo>
                    <a:pt x="16" y="42"/>
                  </a:lnTo>
                  <a:lnTo>
                    <a:pt x="13" y="42"/>
                  </a:lnTo>
                  <a:lnTo>
                    <a:pt x="9" y="42"/>
                  </a:lnTo>
                  <a:lnTo>
                    <a:pt x="6" y="41"/>
                  </a:lnTo>
                  <a:lnTo>
                    <a:pt x="3" y="39"/>
                  </a:lnTo>
                  <a:lnTo>
                    <a:pt x="0" y="35"/>
                  </a:lnTo>
                  <a:lnTo>
                    <a:pt x="0" y="31"/>
                  </a:lnTo>
                  <a:lnTo>
                    <a:pt x="0" y="28"/>
                  </a:lnTo>
                  <a:lnTo>
                    <a:pt x="0" y="25"/>
                  </a:lnTo>
                  <a:lnTo>
                    <a:pt x="2" y="23"/>
                  </a:lnTo>
                  <a:lnTo>
                    <a:pt x="4" y="21"/>
                  </a:lnTo>
                  <a:lnTo>
                    <a:pt x="6" y="20"/>
                  </a:lnTo>
                  <a:lnTo>
                    <a:pt x="9" y="18"/>
                  </a:lnTo>
                  <a:lnTo>
                    <a:pt x="11" y="18"/>
                  </a:lnTo>
                  <a:lnTo>
                    <a:pt x="14" y="18"/>
                  </a:lnTo>
                  <a:lnTo>
                    <a:pt x="21" y="17"/>
                  </a:lnTo>
                  <a:lnTo>
                    <a:pt x="25" y="16"/>
                  </a:lnTo>
                  <a:lnTo>
                    <a:pt x="25" y="14"/>
                  </a:lnTo>
                  <a:lnTo>
                    <a:pt x="25" y="14"/>
                  </a:lnTo>
                  <a:lnTo>
                    <a:pt x="25" y="11"/>
                  </a:lnTo>
                  <a:lnTo>
                    <a:pt x="24" y="9"/>
                  </a:lnTo>
                  <a:lnTo>
                    <a:pt x="21" y="7"/>
                  </a:lnTo>
                  <a:lnTo>
                    <a:pt x="17" y="7"/>
                  </a:lnTo>
                  <a:lnTo>
                    <a:pt x="13" y="7"/>
                  </a:lnTo>
                  <a:lnTo>
                    <a:pt x="10" y="9"/>
                  </a:lnTo>
                  <a:lnTo>
                    <a:pt x="9" y="10"/>
                  </a:lnTo>
                  <a:lnTo>
                    <a:pt x="7" y="13"/>
                  </a:lnTo>
                  <a:lnTo>
                    <a:pt x="0" y="13"/>
                  </a:lnTo>
                  <a:lnTo>
                    <a:pt x="2" y="9"/>
                  </a:lnTo>
                  <a:lnTo>
                    <a:pt x="3" y="6"/>
                  </a:lnTo>
                  <a:lnTo>
                    <a:pt x="6" y="3"/>
                  </a:lnTo>
                  <a:lnTo>
                    <a:pt x="9" y="2"/>
                  </a:lnTo>
                  <a:lnTo>
                    <a:pt x="13" y="0"/>
                  </a:lnTo>
                  <a:lnTo>
                    <a:pt x="18" y="0"/>
                  </a:lnTo>
                  <a:lnTo>
                    <a:pt x="23" y="0"/>
                  </a:lnTo>
                  <a:lnTo>
                    <a:pt x="27" y="2"/>
                  </a:lnTo>
                  <a:lnTo>
                    <a:pt x="29" y="3"/>
                  </a:lnTo>
                  <a:lnTo>
                    <a:pt x="31" y="5"/>
                  </a:lnTo>
                  <a:lnTo>
                    <a:pt x="32" y="7"/>
                  </a:lnTo>
                  <a:lnTo>
                    <a:pt x="34" y="9"/>
                  </a:lnTo>
                  <a:lnTo>
                    <a:pt x="34" y="11"/>
                  </a:lnTo>
                  <a:lnTo>
                    <a:pt x="34" y="16"/>
                  </a:lnTo>
                  <a:lnTo>
                    <a:pt x="34" y="24"/>
                  </a:lnTo>
                  <a:lnTo>
                    <a:pt x="34" y="30"/>
                  </a:lnTo>
                  <a:lnTo>
                    <a:pt x="34" y="34"/>
                  </a:lnTo>
                  <a:lnTo>
                    <a:pt x="34" y="36"/>
                  </a:lnTo>
                  <a:lnTo>
                    <a:pt x="35" y="39"/>
                  </a:lnTo>
                  <a:lnTo>
                    <a:pt x="36" y="42"/>
                  </a:lnTo>
                  <a:lnTo>
                    <a:pt x="29" y="42"/>
                  </a:lnTo>
                  <a:lnTo>
                    <a:pt x="27" y="39"/>
                  </a:lnTo>
                  <a:lnTo>
                    <a:pt x="27" y="36"/>
                  </a:lnTo>
                  <a:close/>
                  <a:moveTo>
                    <a:pt x="25" y="23"/>
                  </a:moveTo>
                  <a:lnTo>
                    <a:pt x="21" y="24"/>
                  </a:lnTo>
                  <a:lnTo>
                    <a:pt x="16" y="24"/>
                  </a:lnTo>
                  <a:lnTo>
                    <a:pt x="13" y="25"/>
                  </a:lnTo>
                  <a:lnTo>
                    <a:pt x="10" y="25"/>
                  </a:lnTo>
                  <a:lnTo>
                    <a:pt x="9" y="27"/>
                  </a:lnTo>
                  <a:lnTo>
                    <a:pt x="7" y="28"/>
                  </a:lnTo>
                  <a:lnTo>
                    <a:pt x="7" y="30"/>
                  </a:lnTo>
                  <a:lnTo>
                    <a:pt x="7" y="31"/>
                  </a:lnTo>
                  <a:lnTo>
                    <a:pt x="7" y="32"/>
                  </a:lnTo>
                  <a:lnTo>
                    <a:pt x="9" y="34"/>
                  </a:lnTo>
                  <a:lnTo>
                    <a:pt x="11" y="35"/>
                  </a:lnTo>
                  <a:lnTo>
                    <a:pt x="14" y="36"/>
                  </a:lnTo>
                  <a:lnTo>
                    <a:pt x="17" y="35"/>
                  </a:lnTo>
                  <a:lnTo>
                    <a:pt x="21" y="34"/>
                  </a:lnTo>
                  <a:lnTo>
                    <a:pt x="23" y="32"/>
                  </a:lnTo>
                  <a:lnTo>
                    <a:pt x="24" y="30"/>
                  </a:lnTo>
                  <a:lnTo>
                    <a:pt x="25" y="28"/>
                  </a:lnTo>
                  <a:lnTo>
                    <a:pt x="25" y="24"/>
                  </a:lnTo>
                  <a:lnTo>
                    <a:pt x="25" y="23"/>
                  </a:lnTo>
                  <a:close/>
                </a:path>
              </a:pathLst>
            </a:custGeom>
            <a:solidFill>
              <a:srgbClr val="000000"/>
            </a:solidFill>
            <a:ln w="0">
              <a:solidFill>
                <a:srgbClr val="000000"/>
              </a:solidFill>
              <a:prstDash val="solid"/>
              <a:round/>
              <a:headEnd/>
              <a:tailEnd/>
            </a:ln>
          </p:spPr>
          <p:txBody>
            <a:bodyPr/>
            <a:lstStyle/>
            <a:p>
              <a:endParaRPr lang="en-US"/>
            </a:p>
          </p:txBody>
        </p:sp>
        <p:sp>
          <p:nvSpPr>
            <p:cNvPr id="386755" name="Freeform 707"/>
            <p:cNvSpPr>
              <a:spLocks noEditPoints="1"/>
            </p:cNvSpPr>
            <p:nvPr/>
          </p:nvSpPr>
          <p:spPr bwMode="auto">
            <a:xfrm>
              <a:off x="2622" y="1969"/>
              <a:ext cx="35" cy="57"/>
            </a:xfrm>
            <a:custGeom>
              <a:avLst/>
              <a:gdLst>
                <a:gd name="T0" fmla="*/ 8 w 35"/>
                <a:gd name="T1" fmla="*/ 46 h 57"/>
                <a:gd name="T2" fmla="*/ 10 w 35"/>
                <a:gd name="T3" fmla="*/ 49 h 57"/>
                <a:gd name="T4" fmla="*/ 17 w 35"/>
                <a:gd name="T5" fmla="*/ 52 h 57"/>
                <a:gd name="T6" fmla="*/ 24 w 35"/>
                <a:gd name="T7" fmla="*/ 49 h 57"/>
                <a:gd name="T8" fmla="*/ 26 w 35"/>
                <a:gd name="T9" fmla="*/ 45 h 57"/>
                <a:gd name="T10" fmla="*/ 28 w 35"/>
                <a:gd name="T11" fmla="*/ 36 h 57"/>
                <a:gd name="T12" fmla="*/ 21 w 35"/>
                <a:gd name="T13" fmla="*/ 41 h 57"/>
                <a:gd name="T14" fmla="*/ 11 w 35"/>
                <a:gd name="T15" fmla="*/ 41 h 57"/>
                <a:gd name="T16" fmla="*/ 4 w 35"/>
                <a:gd name="T17" fmla="*/ 35 h 57"/>
                <a:gd name="T18" fmla="*/ 0 w 35"/>
                <a:gd name="T19" fmla="*/ 27 h 57"/>
                <a:gd name="T20" fmla="*/ 0 w 35"/>
                <a:gd name="T21" fmla="*/ 16 h 57"/>
                <a:gd name="T22" fmla="*/ 4 w 35"/>
                <a:gd name="T23" fmla="*/ 6 h 57"/>
                <a:gd name="T24" fmla="*/ 11 w 35"/>
                <a:gd name="T25" fmla="*/ 0 h 57"/>
                <a:gd name="T26" fmla="*/ 21 w 35"/>
                <a:gd name="T27" fmla="*/ 0 h 57"/>
                <a:gd name="T28" fmla="*/ 28 w 35"/>
                <a:gd name="T29" fmla="*/ 6 h 57"/>
                <a:gd name="T30" fmla="*/ 35 w 35"/>
                <a:gd name="T31" fmla="*/ 0 h 57"/>
                <a:gd name="T32" fmla="*/ 35 w 35"/>
                <a:gd name="T33" fmla="*/ 42 h 57"/>
                <a:gd name="T34" fmla="*/ 33 w 35"/>
                <a:gd name="T35" fmla="*/ 49 h 57"/>
                <a:gd name="T36" fmla="*/ 26 w 35"/>
                <a:gd name="T37" fmla="*/ 56 h 57"/>
                <a:gd name="T38" fmla="*/ 17 w 35"/>
                <a:gd name="T39" fmla="*/ 57 h 57"/>
                <a:gd name="T40" fmla="*/ 8 w 35"/>
                <a:gd name="T41" fmla="*/ 56 h 57"/>
                <a:gd name="T42" fmla="*/ 3 w 35"/>
                <a:gd name="T43" fmla="*/ 52 h 57"/>
                <a:gd name="T44" fmla="*/ 0 w 35"/>
                <a:gd name="T45" fmla="*/ 45 h 57"/>
                <a:gd name="T46" fmla="*/ 7 w 35"/>
                <a:gd name="T47" fmla="*/ 25 h 57"/>
                <a:gd name="T48" fmla="*/ 10 w 35"/>
                <a:gd name="T49" fmla="*/ 32 h 57"/>
                <a:gd name="T50" fmla="*/ 17 w 35"/>
                <a:gd name="T51" fmla="*/ 35 h 57"/>
                <a:gd name="T52" fmla="*/ 25 w 35"/>
                <a:gd name="T53" fmla="*/ 32 h 57"/>
                <a:gd name="T54" fmla="*/ 26 w 35"/>
                <a:gd name="T55" fmla="*/ 25 h 57"/>
                <a:gd name="T56" fmla="*/ 26 w 35"/>
                <a:gd name="T57" fmla="*/ 17 h 57"/>
                <a:gd name="T58" fmla="*/ 25 w 35"/>
                <a:gd name="T59" fmla="*/ 10 h 57"/>
                <a:gd name="T60" fmla="*/ 17 w 35"/>
                <a:gd name="T61" fmla="*/ 7 h 57"/>
                <a:gd name="T62" fmla="*/ 10 w 35"/>
                <a:gd name="T63" fmla="*/ 10 h 57"/>
                <a:gd name="T64" fmla="*/ 7 w 35"/>
                <a:gd name="T65" fmla="*/ 1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 h="57">
                  <a:moveTo>
                    <a:pt x="0" y="45"/>
                  </a:moveTo>
                  <a:lnTo>
                    <a:pt x="8" y="46"/>
                  </a:lnTo>
                  <a:lnTo>
                    <a:pt x="8" y="48"/>
                  </a:lnTo>
                  <a:lnTo>
                    <a:pt x="10" y="49"/>
                  </a:lnTo>
                  <a:lnTo>
                    <a:pt x="12" y="50"/>
                  </a:lnTo>
                  <a:lnTo>
                    <a:pt x="17" y="52"/>
                  </a:lnTo>
                  <a:lnTo>
                    <a:pt x="21" y="50"/>
                  </a:lnTo>
                  <a:lnTo>
                    <a:pt x="24" y="49"/>
                  </a:lnTo>
                  <a:lnTo>
                    <a:pt x="25" y="48"/>
                  </a:lnTo>
                  <a:lnTo>
                    <a:pt x="26" y="45"/>
                  </a:lnTo>
                  <a:lnTo>
                    <a:pt x="28" y="42"/>
                  </a:lnTo>
                  <a:lnTo>
                    <a:pt x="28" y="36"/>
                  </a:lnTo>
                  <a:lnTo>
                    <a:pt x="24" y="39"/>
                  </a:lnTo>
                  <a:lnTo>
                    <a:pt x="21" y="41"/>
                  </a:lnTo>
                  <a:lnTo>
                    <a:pt x="17" y="42"/>
                  </a:lnTo>
                  <a:lnTo>
                    <a:pt x="11" y="41"/>
                  </a:lnTo>
                  <a:lnTo>
                    <a:pt x="7" y="39"/>
                  </a:lnTo>
                  <a:lnTo>
                    <a:pt x="4" y="35"/>
                  </a:lnTo>
                  <a:lnTo>
                    <a:pt x="1" y="31"/>
                  </a:lnTo>
                  <a:lnTo>
                    <a:pt x="0" y="27"/>
                  </a:lnTo>
                  <a:lnTo>
                    <a:pt x="0" y="21"/>
                  </a:lnTo>
                  <a:lnTo>
                    <a:pt x="0" y="16"/>
                  </a:lnTo>
                  <a:lnTo>
                    <a:pt x="1" y="10"/>
                  </a:lnTo>
                  <a:lnTo>
                    <a:pt x="4" y="6"/>
                  </a:lnTo>
                  <a:lnTo>
                    <a:pt x="7" y="3"/>
                  </a:lnTo>
                  <a:lnTo>
                    <a:pt x="11" y="0"/>
                  </a:lnTo>
                  <a:lnTo>
                    <a:pt x="17" y="0"/>
                  </a:lnTo>
                  <a:lnTo>
                    <a:pt x="21" y="0"/>
                  </a:lnTo>
                  <a:lnTo>
                    <a:pt x="24" y="3"/>
                  </a:lnTo>
                  <a:lnTo>
                    <a:pt x="28" y="6"/>
                  </a:lnTo>
                  <a:lnTo>
                    <a:pt x="28" y="0"/>
                  </a:lnTo>
                  <a:lnTo>
                    <a:pt x="35" y="0"/>
                  </a:lnTo>
                  <a:lnTo>
                    <a:pt x="35" y="36"/>
                  </a:lnTo>
                  <a:lnTo>
                    <a:pt x="35" y="42"/>
                  </a:lnTo>
                  <a:lnTo>
                    <a:pt x="33" y="46"/>
                  </a:lnTo>
                  <a:lnTo>
                    <a:pt x="33" y="49"/>
                  </a:lnTo>
                  <a:lnTo>
                    <a:pt x="30" y="53"/>
                  </a:lnTo>
                  <a:lnTo>
                    <a:pt x="26" y="56"/>
                  </a:lnTo>
                  <a:lnTo>
                    <a:pt x="22" y="57"/>
                  </a:lnTo>
                  <a:lnTo>
                    <a:pt x="17" y="57"/>
                  </a:lnTo>
                  <a:lnTo>
                    <a:pt x="12" y="57"/>
                  </a:lnTo>
                  <a:lnTo>
                    <a:pt x="8" y="56"/>
                  </a:lnTo>
                  <a:lnTo>
                    <a:pt x="4" y="55"/>
                  </a:lnTo>
                  <a:lnTo>
                    <a:pt x="3" y="52"/>
                  </a:lnTo>
                  <a:lnTo>
                    <a:pt x="1" y="49"/>
                  </a:lnTo>
                  <a:lnTo>
                    <a:pt x="0" y="45"/>
                  </a:lnTo>
                  <a:close/>
                  <a:moveTo>
                    <a:pt x="7" y="21"/>
                  </a:moveTo>
                  <a:lnTo>
                    <a:pt x="7" y="25"/>
                  </a:lnTo>
                  <a:lnTo>
                    <a:pt x="8" y="30"/>
                  </a:lnTo>
                  <a:lnTo>
                    <a:pt x="10" y="32"/>
                  </a:lnTo>
                  <a:lnTo>
                    <a:pt x="14" y="34"/>
                  </a:lnTo>
                  <a:lnTo>
                    <a:pt x="17" y="35"/>
                  </a:lnTo>
                  <a:lnTo>
                    <a:pt x="21" y="34"/>
                  </a:lnTo>
                  <a:lnTo>
                    <a:pt x="25" y="32"/>
                  </a:lnTo>
                  <a:lnTo>
                    <a:pt x="26" y="30"/>
                  </a:lnTo>
                  <a:lnTo>
                    <a:pt x="26" y="25"/>
                  </a:lnTo>
                  <a:lnTo>
                    <a:pt x="28" y="21"/>
                  </a:lnTo>
                  <a:lnTo>
                    <a:pt x="26" y="17"/>
                  </a:lnTo>
                  <a:lnTo>
                    <a:pt x="26" y="13"/>
                  </a:lnTo>
                  <a:lnTo>
                    <a:pt x="25" y="10"/>
                  </a:lnTo>
                  <a:lnTo>
                    <a:pt x="21" y="7"/>
                  </a:lnTo>
                  <a:lnTo>
                    <a:pt x="17" y="7"/>
                  </a:lnTo>
                  <a:lnTo>
                    <a:pt x="14" y="7"/>
                  </a:lnTo>
                  <a:lnTo>
                    <a:pt x="10" y="10"/>
                  </a:lnTo>
                  <a:lnTo>
                    <a:pt x="8" y="13"/>
                  </a:lnTo>
                  <a:lnTo>
                    <a:pt x="7" y="17"/>
                  </a:lnTo>
                  <a:lnTo>
                    <a:pt x="7" y="21"/>
                  </a:lnTo>
                  <a:close/>
                </a:path>
              </a:pathLst>
            </a:custGeom>
            <a:solidFill>
              <a:srgbClr val="000000"/>
            </a:solidFill>
            <a:ln w="0">
              <a:solidFill>
                <a:srgbClr val="000000"/>
              </a:solidFill>
              <a:prstDash val="solid"/>
              <a:round/>
              <a:headEnd/>
              <a:tailEnd/>
            </a:ln>
          </p:spPr>
          <p:txBody>
            <a:bodyPr/>
            <a:lstStyle/>
            <a:p>
              <a:endParaRPr lang="en-US"/>
            </a:p>
          </p:txBody>
        </p:sp>
        <p:sp>
          <p:nvSpPr>
            <p:cNvPr id="386756" name="Freeform 708"/>
            <p:cNvSpPr>
              <a:spLocks noEditPoints="1"/>
            </p:cNvSpPr>
            <p:nvPr/>
          </p:nvSpPr>
          <p:spPr bwMode="auto">
            <a:xfrm>
              <a:off x="2665" y="1969"/>
              <a:ext cx="37" cy="42"/>
            </a:xfrm>
            <a:custGeom>
              <a:avLst/>
              <a:gdLst>
                <a:gd name="T0" fmla="*/ 29 w 37"/>
                <a:gd name="T1" fmla="*/ 30 h 42"/>
                <a:gd name="T2" fmla="*/ 36 w 37"/>
                <a:gd name="T3" fmla="*/ 30 h 42"/>
                <a:gd name="T4" fmla="*/ 35 w 37"/>
                <a:gd name="T5" fmla="*/ 35 h 42"/>
                <a:gd name="T6" fmla="*/ 30 w 37"/>
                <a:gd name="T7" fmla="*/ 39 h 42"/>
                <a:gd name="T8" fmla="*/ 28 w 37"/>
                <a:gd name="T9" fmla="*/ 41 h 42"/>
                <a:gd name="T10" fmla="*/ 24 w 37"/>
                <a:gd name="T11" fmla="*/ 42 h 42"/>
                <a:gd name="T12" fmla="*/ 19 w 37"/>
                <a:gd name="T13" fmla="*/ 42 h 42"/>
                <a:gd name="T14" fmla="*/ 14 w 37"/>
                <a:gd name="T15" fmla="*/ 42 h 42"/>
                <a:gd name="T16" fmla="*/ 8 w 37"/>
                <a:gd name="T17" fmla="*/ 41 h 42"/>
                <a:gd name="T18" fmla="*/ 4 w 37"/>
                <a:gd name="T19" fmla="*/ 36 h 42"/>
                <a:gd name="T20" fmla="*/ 1 w 37"/>
                <a:gd name="T21" fmla="*/ 32 h 42"/>
                <a:gd name="T22" fmla="*/ 0 w 37"/>
                <a:gd name="T23" fmla="*/ 28 h 42"/>
                <a:gd name="T24" fmla="*/ 0 w 37"/>
                <a:gd name="T25" fmla="*/ 21 h 42"/>
                <a:gd name="T26" fmla="*/ 0 w 37"/>
                <a:gd name="T27" fmla="*/ 16 h 42"/>
                <a:gd name="T28" fmla="*/ 1 w 37"/>
                <a:gd name="T29" fmla="*/ 10 h 42"/>
                <a:gd name="T30" fmla="*/ 6 w 37"/>
                <a:gd name="T31" fmla="*/ 6 h 42"/>
                <a:gd name="T32" fmla="*/ 8 w 37"/>
                <a:gd name="T33" fmla="*/ 3 h 42"/>
                <a:gd name="T34" fmla="*/ 14 w 37"/>
                <a:gd name="T35" fmla="*/ 0 h 42"/>
                <a:gd name="T36" fmla="*/ 18 w 37"/>
                <a:gd name="T37" fmla="*/ 0 h 42"/>
                <a:gd name="T38" fmla="*/ 24 w 37"/>
                <a:gd name="T39" fmla="*/ 0 h 42"/>
                <a:gd name="T40" fmla="*/ 28 w 37"/>
                <a:gd name="T41" fmla="*/ 3 h 42"/>
                <a:gd name="T42" fmla="*/ 32 w 37"/>
                <a:gd name="T43" fmla="*/ 6 h 42"/>
                <a:gd name="T44" fmla="*/ 35 w 37"/>
                <a:gd name="T45" fmla="*/ 10 h 42"/>
                <a:gd name="T46" fmla="*/ 36 w 37"/>
                <a:gd name="T47" fmla="*/ 16 h 42"/>
                <a:gd name="T48" fmla="*/ 37 w 37"/>
                <a:gd name="T49" fmla="*/ 21 h 42"/>
                <a:gd name="T50" fmla="*/ 37 w 37"/>
                <a:gd name="T51" fmla="*/ 21 h 42"/>
                <a:gd name="T52" fmla="*/ 37 w 37"/>
                <a:gd name="T53" fmla="*/ 23 h 42"/>
                <a:gd name="T54" fmla="*/ 7 w 37"/>
                <a:gd name="T55" fmla="*/ 23 h 42"/>
                <a:gd name="T56" fmla="*/ 7 w 37"/>
                <a:gd name="T57" fmla="*/ 27 h 42"/>
                <a:gd name="T58" fmla="*/ 8 w 37"/>
                <a:gd name="T59" fmla="*/ 30 h 42"/>
                <a:gd name="T60" fmla="*/ 11 w 37"/>
                <a:gd name="T61" fmla="*/ 32 h 42"/>
                <a:gd name="T62" fmla="*/ 14 w 37"/>
                <a:gd name="T63" fmla="*/ 35 h 42"/>
                <a:gd name="T64" fmla="*/ 19 w 37"/>
                <a:gd name="T65" fmla="*/ 36 h 42"/>
                <a:gd name="T66" fmla="*/ 22 w 37"/>
                <a:gd name="T67" fmla="*/ 35 h 42"/>
                <a:gd name="T68" fmla="*/ 25 w 37"/>
                <a:gd name="T69" fmla="*/ 34 h 42"/>
                <a:gd name="T70" fmla="*/ 28 w 37"/>
                <a:gd name="T71" fmla="*/ 32 h 42"/>
                <a:gd name="T72" fmla="*/ 29 w 37"/>
                <a:gd name="T73" fmla="*/ 30 h 42"/>
                <a:gd name="T74" fmla="*/ 7 w 37"/>
                <a:gd name="T75" fmla="*/ 17 h 42"/>
                <a:gd name="T76" fmla="*/ 29 w 37"/>
                <a:gd name="T77" fmla="*/ 17 h 42"/>
                <a:gd name="T78" fmla="*/ 29 w 37"/>
                <a:gd name="T79" fmla="*/ 13 h 42"/>
                <a:gd name="T80" fmla="*/ 26 w 37"/>
                <a:gd name="T81" fmla="*/ 10 h 42"/>
                <a:gd name="T82" fmla="*/ 24 w 37"/>
                <a:gd name="T83" fmla="*/ 7 h 42"/>
                <a:gd name="T84" fmla="*/ 18 w 37"/>
                <a:gd name="T85" fmla="*/ 7 h 42"/>
                <a:gd name="T86" fmla="*/ 14 w 37"/>
                <a:gd name="T87" fmla="*/ 7 h 42"/>
                <a:gd name="T88" fmla="*/ 11 w 37"/>
                <a:gd name="T89" fmla="*/ 9 h 42"/>
                <a:gd name="T90" fmla="*/ 8 w 37"/>
                <a:gd name="T91" fmla="*/ 13 h 42"/>
                <a:gd name="T92" fmla="*/ 7 w 37"/>
                <a:gd name="T93" fmla="*/ 1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 h="42">
                  <a:moveTo>
                    <a:pt x="29" y="30"/>
                  </a:moveTo>
                  <a:lnTo>
                    <a:pt x="36" y="30"/>
                  </a:lnTo>
                  <a:lnTo>
                    <a:pt x="35" y="35"/>
                  </a:lnTo>
                  <a:lnTo>
                    <a:pt x="30" y="39"/>
                  </a:lnTo>
                  <a:lnTo>
                    <a:pt x="28" y="41"/>
                  </a:lnTo>
                  <a:lnTo>
                    <a:pt x="24" y="42"/>
                  </a:lnTo>
                  <a:lnTo>
                    <a:pt x="19" y="42"/>
                  </a:lnTo>
                  <a:lnTo>
                    <a:pt x="14" y="42"/>
                  </a:lnTo>
                  <a:lnTo>
                    <a:pt x="8" y="41"/>
                  </a:lnTo>
                  <a:lnTo>
                    <a:pt x="4" y="36"/>
                  </a:lnTo>
                  <a:lnTo>
                    <a:pt x="1" y="32"/>
                  </a:lnTo>
                  <a:lnTo>
                    <a:pt x="0" y="28"/>
                  </a:lnTo>
                  <a:lnTo>
                    <a:pt x="0" y="21"/>
                  </a:lnTo>
                  <a:lnTo>
                    <a:pt x="0" y="16"/>
                  </a:lnTo>
                  <a:lnTo>
                    <a:pt x="1" y="10"/>
                  </a:lnTo>
                  <a:lnTo>
                    <a:pt x="6" y="6"/>
                  </a:lnTo>
                  <a:lnTo>
                    <a:pt x="8" y="3"/>
                  </a:lnTo>
                  <a:lnTo>
                    <a:pt x="14" y="0"/>
                  </a:lnTo>
                  <a:lnTo>
                    <a:pt x="18" y="0"/>
                  </a:lnTo>
                  <a:lnTo>
                    <a:pt x="24" y="0"/>
                  </a:lnTo>
                  <a:lnTo>
                    <a:pt x="28" y="3"/>
                  </a:lnTo>
                  <a:lnTo>
                    <a:pt x="32" y="6"/>
                  </a:lnTo>
                  <a:lnTo>
                    <a:pt x="35" y="10"/>
                  </a:lnTo>
                  <a:lnTo>
                    <a:pt x="36" y="16"/>
                  </a:lnTo>
                  <a:lnTo>
                    <a:pt x="37" y="21"/>
                  </a:lnTo>
                  <a:lnTo>
                    <a:pt x="37" y="21"/>
                  </a:lnTo>
                  <a:lnTo>
                    <a:pt x="37" y="23"/>
                  </a:lnTo>
                  <a:lnTo>
                    <a:pt x="7" y="23"/>
                  </a:lnTo>
                  <a:lnTo>
                    <a:pt x="7" y="27"/>
                  </a:lnTo>
                  <a:lnTo>
                    <a:pt x="8" y="30"/>
                  </a:lnTo>
                  <a:lnTo>
                    <a:pt x="11" y="32"/>
                  </a:lnTo>
                  <a:lnTo>
                    <a:pt x="14" y="35"/>
                  </a:lnTo>
                  <a:lnTo>
                    <a:pt x="19" y="36"/>
                  </a:lnTo>
                  <a:lnTo>
                    <a:pt x="22" y="35"/>
                  </a:lnTo>
                  <a:lnTo>
                    <a:pt x="25" y="34"/>
                  </a:lnTo>
                  <a:lnTo>
                    <a:pt x="28" y="32"/>
                  </a:lnTo>
                  <a:lnTo>
                    <a:pt x="29" y="30"/>
                  </a:lnTo>
                  <a:close/>
                  <a:moveTo>
                    <a:pt x="7" y="17"/>
                  </a:moveTo>
                  <a:lnTo>
                    <a:pt x="29" y="17"/>
                  </a:lnTo>
                  <a:lnTo>
                    <a:pt x="29" y="13"/>
                  </a:lnTo>
                  <a:lnTo>
                    <a:pt x="26" y="10"/>
                  </a:lnTo>
                  <a:lnTo>
                    <a:pt x="24" y="7"/>
                  </a:lnTo>
                  <a:lnTo>
                    <a:pt x="18" y="7"/>
                  </a:lnTo>
                  <a:lnTo>
                    <a:pt x="14" y="7"/>
                  </a:lnTo>
                  <a:lnTo>
                    <a:pt x="11" y="9"/>
                  </a:lnTo>
                  <a:lnTo>
                    <a:pt x="8" y="13"/>
                  </a:lnTo>
                  <a:lnTo>
                    <a:pt x="7" y="17"/>
                  </a:lnTo>
                  <a:close/>
                </a:path>
              </a:pathLst>
            </a:custGeom>
            <a:solidFill>
              <a:srgbClr val="000000"/>
            </a:solidFill>
            <a:ln w="0">
              <a:solidFill>
                <a:srgbClr val="000000"/>
              </a:solidFill>
              <a:prstDash val="solid"/>
              <a:round/>
              <a:headEnd/>
              <a:tailEnd/>
            </a:ln>
          </p:spPr>
          <p:txBody>
            <a:bodyPr/>
            <a:lstStyle/>
            <a:p>
              <a:endParaRPr lang="en-US"/>
            </a:p>
          </p:txBody>
        </p:sp>
        <p:sp>
          <p:nvSpPr>
            <p:cNvPr id="386757" name="Freeform 709"/>
            <p:cNvSpPr>
              <a:spLocks noEditPoints="1"/>
            </p:cNvSpPr>
            <p:nvPr/>
          </p:nvSpPr>
          <p:spPr bwMode="auto">
            <a:xfrm>
              <a:off x="2730" y="1969"/>
              <a:ext cx="36" cy="42"/>
            </a:xfrm>
            <a:custGeom>
              <a:avLst/>
              <a:gdLst>
                <a:gd name="T0" fmla="*/ 24 w 36"/>
                <a:gd name="T1" fmla="*/ 39 h 42"/>
                <a:gd name="T2" fmla="*/ 17 w 36"/>
                <a:gd name="T3" fmla="*/ 42 h 42"/>
                <a:gd name="T4" fmla="*/ 9 w 36"/>
                <a:gd name="T5" fmla="*/ 42 h 42"/>
                <a:gd name="T6" fmla="*/ 3 w 36"/>
                <a:gd name="T7" fmla="*/ 39 h 42"/>
                <a:gd name="T8" fmla="*/ 0 w 36"/>
                <a:gd name="T9" fmla="*/ 31 h 42"/>
                <a:gd name="T10" fmla="*/ 2 w 36"/>
                <a:gd name="T11" fmla="*/ 25 h 42"/>
                <a:gd name="T12" fmla="*/ 4 w 36"/>
                <a:gd name="T13" fmla="*/ 21 h 42"/>
                <a:gd name="T14" fmla="*/ 10 w 36"/>
                <a:gd name="T15" fmla="*/ 18 h 42"/>
                <a:gd name="T16" fmla="*/ 15 w 36"/>
                <a:gd name="T17" fmla="*/ 18 h 42"/>
                <a:gd name="T18" fmla="*/ 27 w 36"/>
                <a:gd name="T19" fmla="*/ 16 h 42"/>
                <a:gd name="T20" fmla="*/ 27 w 36"/>
                <a:gd name="T21" fmla="*/ 14 h 42"/>
                <a:gd name="T22" fmla="*/ 24 w 36"/>
                <a:gd name="T23" fmla="*/ 9 h 42"/>
                <a:gd name="T24" fmla="*/ 18 w 36"/>
                <a:gd name="T25" fmla="*/ 7 h 42"/>
                <a:gd name="T26" fmla="*/ 11 w 36"/>
                <a:gd name="T27" fmla="*/ 9 h 42"/>
                <a:gd name="T28" fmla="*/ 9 w 36"/>
                <a:gd name="T29" fmla="*/ 13 h 42"/>
                <a:gd name="T30" fmla="*/ 2 w 36"/>
                <a:gd name="T31" fmla="*/ 9 h 42"/>
                <a:gd name="T32" fmla="*/ 7 w 36"/>
                <a:gd name="T33" fmla="*/ 3 h 42"/>
                <a:gd name="T34" fmla="*/ 14 w 36"/>
                <a:gd name="T35" fmla="*/ 0 h 42"/>
                <a:gd name="T36" fmla="*/ 24 w 36"/>
                <a:gd name="T37" fmla="*/ 0 h 42"/>
                <a:gd name="T38" fmla="*/ 29 w 36"/>
                <a:gd name="T39" fmla="*/ 3 h 42"/>
                <a:gd name="T40" fmla="*/ 33 w 36"/>
                <a:gd name="T41" fmla="*/ 7 h 42"/>
                <a:gd name="T42" fmla="*/ 33 w 36"/>
                <a:gd name="T43" fmla="*/ 11 h 42"/>
                <a:gd name="T44" fmla="*/ 33 w 36"/>
                <a:gd name="T45" fmla="*/ 24 h 42"/>
                <a:gd name="T46" fmla="*/ 35 w 36"/>
                <a:gd name="T47" fmla="*/ 34 h 42"/>
                <a:gd name="T48" fmla="*/ 35 w 36"/>
                <a:gd name="T49" fmla="*/ 39 h 42"/>
                <a:gd name="T50" fmla="*/ 29 w 36"/>
                <a:gd name="T51" fmla="*/ 42 h 42"/>
                <a:gd name="T52" fmla="*/ 27 w 36"/>
                <a:gd name="T53" fmla="*/ 36 h 42"/>
                <a:gd name="T54" fmla="*/ 22 w 36"/>
                <a:gd name="T55" fmla="*/ 24 h 42"/>
                <a:gd name="T56" fmla="*/ 13 w 36"/>
                <a:gd name="T57" fmla="*/ 25 h 42"/>
                <a:gd name="T58" fmla="*/ 10 w 36"/>
                <a:gd name="T59" fmla="*/ 27 h 42"/>
                <a:gd name="T60" fmla="*/ 7 w 36"/>
                <a:gd name="T61" fmla="*/ 30 h 42"/>
                <a:gd name="T62" fmla="*/ 9 w 36"/>
                <a:gd name="T63" fmla="*/ 32 h 42"/>
                <a:gd name="T64" fmla="*/ 11 w 36"/>
                <a:gd name="T65" fmla="*/ 35 h 42"/>
                <a:gd name="T66" fmla="*/ 18 w 36"/>
                <a:gd name="T67" fmla="*/ 35 h 42"/>
                <a:gd name="T68" fmla="*/ 24 w 36"/>
                <a:gd name="T69" fmla="*/ 32 h 42"/>
                <a:gd name="T70" fmla="*/ 25 w 36"/>
                <a:gd name="T71" fmla="*/ 28 h 42"/>
                <a:gd name="T72" fmla="*/ 27 w 36"/>
                <a:gd name="T73"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42">
                  <a:moveTo>
                    <a:pt x="27" y="36"/>
                  </a:moveTo>
                  <a:lnTo>
                    <a:pt x="24" y="39"/>
                  </a:lnTo>
                  <a:lnTo>
                    <a:pt x="20" y="41"/>
                  </a:lnTo>
                  <a:lnTo>
                    <a:pt x="17" y="42"/>
                  </a:lnTo>
                  <a:lnTo>
                    <a:pt x="13" y="42"/>
                  </a:lnTo>
                  <a:lnTo>
                    <a:pt x="9" y="42"/>
                  </a:lnTo>
                  <a:lnTo>
                    <a:pt x="6" y="41"/>
                  </a:lnTo>
                  <a:lnTo>
                    <a:pt x="3" y="39"/>
                  </a:lnTo>
                  <a:lnTo>
                    <a:pt x="2" y="35"/>
                  </a:lnTo>
                  <a:lnTo>
                    <a:pt x="0" y="31"/>
                  </a:lnTo>
                  <a:lnTo>
                    <a:pt x="0" y="28"/>
                  </a:lnTo>
                  <a:lnTo>
                    <a:pt x="2" y="25"/>
                  </a:lnTo>
                  <a:lnTo>
                    <a:pt x="3" y="23"/>
                  </a:lnTo>
                  <a:lnTo>
                    <a:pt x="4" y="21"/>
                  </a:lnTo>
                  <a:lnTo>
                    <a:pt x="7" y="20"/>
                  </a:lnTo>
                  <a:lnTo>
                    <a:pt x="10" y="18"/>
                  </a:lnTo>
                  <a:lnTo>
                    <a:pt x="11" y="18"/>
                  </a:lnTo>
                  <a:lnTo>
                    <a:pt x="15" y="18"/>
                  </a:lnTo>
                  <a:lnTo>
                    <a:pt x="21" y="17"/>
                  </a:lnTo>
                  <a:lnTo>
                    <a:pt x="27" y="16"/>
                  </a:lnTo>
                  <a:lnTo>
                    <a:pt x="27" y="14"/>
                  </a:lnTo>
                  <a:lnTo>
                    <a:pt x="27" y="14"/>
                  </a:lnTo>
                  <a:lnTo>
                    <a:pt x="25" y="11"/>
                  </a:lnTo>
                  <a:lnTo>
                    <a:pt x="24" y="9"/>
                  </a:lnTo>
                  <a:lnTo>
                    <a:pt x="21" y="7"/>
                  </a:lnTo>
                  <a:lnTo>
                    <a:pt x="18" y="7"/>
                  </a:lnTo>
                  <a:lnTo>
                    <a:pt x="14" y="7"/>
                  </a:lnTo>
                  <a:lnTo>
                    <a:pt x="11" y="9"/>
                  </a:lnTo>
                  <a:lnTo>
                    <a:pt x="10" y="10"/>
                  </a:lnTo>
                  <a:lnTo>
                    <a:pt x="9" y="13"/>
                  </a:lnTo>
                  <a:lnTo>
                    <a:pt x="2" y="13"/>
                  </a:lnTo>
                  <a:lnTo>
                    <a:pt x="2" y="9"/>
                  </a:lnTo>
                  <a:lnTo>
                    <a:pt x="4" y="6"/>
                  </a:lnTo>
                  <a:lnTo>
                    <a:pt x="7" y="3"/>
                  </a:lnTo>
                  <a:lnTo>
                    <a:pt x="10" y="2"/>
                  </a:lnTo>
                  <a:lnTo>
                    <a:pt x="14" y="0"/>
                  </a:lnTo>
                  <a:lnTo>
                    <a:pt x="18" y="0"/>
                  </a:lnTo>
                  <a:lnTo>
                    <a:pt x="24" y="0"/>
                  </a:lnTo>
                  <a:lnTo>
                    <a:pt x="27" y="2"/>
                  </a:lnTo>
                  <a:lnTo>
                    <a:pt x="29" y="3"/>
                  </a:lnTo>
                  <a:lnTo>
                    <a:pt x="32" y="5"/>
                  </a:lnTo>
                  <a:lnTo>
                    <a:pt x="33" y="7"/>
                  </a:lnTo>
                  <a:lnTo>
                    <a:pt x="33" y="9"/>
                  </a:lnTo>
                  <a:lnTo>
                    <a:pt x="33" y="11"/>
                  </a:lnTo>
                  <a:lnTo>
                    <a:pt x="33" y="16"/>
                  </a:lnTo>
                  <a:lnTo>
                    <a:pt x="33" y="24"/>
                  </a:lnTo>
                  <a:lnTo>
                    <a:pt x="35" y="30"/>
                  </a:lnTo>
                  <a:lnTo>
                    <a:pt x="35" y="34"/>
                  </a:lnTo>
                  <a:lnTo>
                    <a:pt x="35" y="36"/>
                  </a:lnTo>
                  <a:lnTo>
                    <a:pt x="35" y="39"/>
                  </a:lnTo>
                  <a:lnTo>
                    <a:pt x="36" y="42"/>
                  </a:lnTo>
                  <a:lnTo>
                    <a:pt x="29" y="42"/>
                  </a:lnTo>
                  <a:lnTo>
                    <a:pt x="28" y="39"/>
                  </a:lnTo>
                  <a:lnTo>
                    <a:pt x="27" y="36"/>
                  </a:lnTo>
                  <a:close/>
                  <a:moveTo>
                    <a:pt x="27" y="23"/>
                  </a:moveTo>
                  <a:lnTo>
                    <a:pt x="22" y="24"/>
                  </a:lnTo>
                  <a:lnTo>
                    <a:pt x="15" y="24"/>
                  </a:lnTo>
                  <a:lnTo>
                    <a:pt x="13" y="25"/>
                  </a:lnTo>
                  <a:lnTo>
                    <a:pt x="11" y="25"/>
                  </a:lnTo>
                  <a:lnTo>
                    <a:pt x="10" y="27"/>
                  </a:lnTo>
                  <a:lnTo>
                    <a:pt x="9" y="28"/>
                  </a:lnTo>
                  <a:lnTo>
                    <a:pt x="7" y="30"/>
                  </a:lnTo>
                  <a:lnTo>
                    <a:pt x="7" y="31"/>
                  </a:lnTo>
                  <a:lnTo>
                    <a:pt x="9" y="32"/>
                  </a:lnTo>
                  <a:lnTo>
                    <a:pt x="10" y="34"/>
                  </a:lnTo>
                  <a:lnTo>
                    <a:pt x="11" y="35"/>
                  </a:lnTo>
                  <a:lnTo>
                    <a:pt x="14" y="36"/>
                  </a:lnTo>
                  <a:lnTo>
                    <a:pt x="18" y="35"/>
                  </a:lnTo>
                  <a:lnTo>
                    <a:pt x="21" y="34"/>
                  </a:lnTo>
                  <a:lnTo>
                    <a:pt x="24" y="32"/>
                  </a:lnTo>
                  <a:lnTo>
                    <a:pt x="25" y="30"/>
                  </a:lnTo>
                  <a:lnTo>
                    <a:pt x="25" y="28"/>
                  </a:lnTo>
                  <a:lnTo>
                    <a:pt x="27" y="24"/>
                  </a:lnTo>
                  <a:lnTo>
                    <a:pt x="27" y="23"/>
                  </a:lnTo>
                  <a:close/>
                </a:path>
              </a:pathLst>
            </a:custGeom>
            <a:solidFill>
              <a:srgbClr val="000000"/>
            </a:solidFill>
            <a:ln w="0">
              <a:solidFill>
                <a:srgbClr val="000000"/>
              </a:solidFill>
              <a:prstDash val="solid"/>
              <a:round/>
              <a:headEnd/>
              <a:tailEnd/>
            </a:ln>
          </p:spPr>
          <p:txBody>
            <a:bodyPr/>
            <a:lstStyle/>
            <a:p>
              <a:endParaRPr lang="en-US"/>
            </a:p>
          </p:txBody>
        </p:sp>
        <p:sp>
          <p:nvSpPr>
            <p:cNvPr id="386758" name="Freeform 710"/>
            <p:cNvSpPr>
              <a:spLocks/>
            </p:cNvSpPr>
            <p:nvPr/>
          </p:nvSpPr>
          <p:spPr bwMode="auto">
            <a:xfrm>
              <a:off x="2772" y="1956"/>
              <a:ext cx="19" cy="55"/>
            </a:xfrm>
            <a:custGeom>
              <a:avLst/>
              <a:gdLst>
                <a:gd name="T0" fmla="*/ 18 w 19"/>
                <a:gd name="T1" fmla="*/ 48 h 55"/>
                <a:gd name="T2" fmla="*/ 19 w 19"/>
                <a:gd name="T3" fmla="*/ 55 h 55"/>
                <a:gd name="T4" fmla="*/ 16 w 19"/>
                <a:gd name="T5" fmla="*/ 55 h 55"/>
                <a:gd name="T6" fmla="*/ 14 w 19"/>
                <a:gd name="T7" fmla="*/ 55 h 55"/>
                <a:gd name="T8" fmla="*/ 11 w 19"/>
                <a:gd name="T9" fmla="*/ 55 h 55"/>
                <a:gd name="T10" fmla="*/ 8 w 19"/>
                <a:gd name="T11" fmla="*/ 54 h 55"/>
                <a:gd name="T12" fmla="*/ 7 w 19"/>
                <a:gd name="T13" fmla="*/ 52 h 55"/>
                <a:gd name="T14" fmla="*/ 5 w 19"/>
                <a:gd name="T15" fmla="*/ 51 h 55"/>
                <a:gd name="T16" fmla="*/ 4 w 19"/>
                <a:gd name="T17" fmla="*/ 48 h 55"/>
                <a:gd name="T18" fmla="*/ 4 w 19"/>
                <a:gd name="T19" fmla="*/ 44 h 55"/>
                <a:gd name="T20" fmla="*/ 4 w 19"/>
                <a:gd name="T21" fmla="*/ 20 h 55"/>
                <a:gd name="T22" fmla="*/ 0 w 19"/>
                <a:gd name="T23" fmla="*/ 20 h 55"/>
                <a:gd name="T24" fmla="*/ 0 w 19"/>
                <a:gd name="T25" fmla="*/ 13 h 55"/>
                <a:gd name="T26" fmla="*/ 4 w 19"/>
                <a:gd name="T27" fmla="*/ 13 h 55"/>
                <a:gd name="T28" fmla="*/ 4 w 19"/>
                <a:gd name="T29" fmla="*/ 4 h 55"/>
                <a:gd name="T30" fmla="*/ 11 w 19"/>
                <a:gd name="T31" fmla="*/ 0 h 55"/>
                <a:gd name="T32" fmla="*/ 11 w 19"/>
                <a:gd name="T33" fmla="*/ 13 h 55"/>
                <a:gd name="T34" fmla="*/ 18 w 19"/>
                <a:gd name="T35" fmla="*/ 13 h 55"/>
                <a:gd name="T36" fmla="*/ 18 w 19"/>
                <a:gd name="T37" fmla="*/ 20 h 55"/>
                <a:gd name="T38" fmla="*/ 11 w 19"/>
                <a:gd name="T39" fmla="*/ 20 h 55"/>
                <a:gd name="T40" fmla="*/ 11 w 19"/>
                <a:gd name="T41" fmla="*/ 44 h 55"/>
                <a:gd name="T42" fmla="*/ 12 w 19"/>
                <a:gd name="T43" fmla="*/ 45 h 55"/>
                <a:gd name="T44" fmla="*/ 12 w 19"/>
                <a:gd name="T45" fmla="*/ 47 h 55"/>
                <a:gd name="T46" fmla="*/ 12 w 19"/>
                <a:gd name="T47" fmla="*/ 48 h 55"/>
                <a:gd name="T48" fmla="*/ 14 w 19"/>
                <a:gd name="T49" fmla="*/ 48 h 55"/>
                <a:gd name="T50" fmla="*/ 14 w 19"/>
                <a:gd name="T51" fmla="*/ 48 h 55"/>
                <a:gd name="T52" fmla="*/ 15 w 19"/>
                <a:gd name="T53" fmla="*/ 49 h 55"/>
                <a:gd name="T54" fmla="*/ 16 w 19"/>
                <a:gd name="T55" fmla="*/ 49 h 55"/>
                <a:gd name="T56" fmla="*/ 18 w 19"/>
                <a:gd name="T57" fmla="*/ 4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 h="55">
                  <a:moveTo>
                    <a:pt x="18" y="48"/>
                  </a:moveTo>
                  <a:lnTo>
                    <a:pt x="19" y="55"/>
                  </a:lnTo>
                  <a:lnTo>
                    <a:pt x="16" y="55"/>
                  </a:lnTo>
                  <a:lnTo>
                    <a:pt x="14" y="55"/>
                  </a:lnTo>
                  <a:lnTo>
                    <a:pt x="11" y="55"/>
                  </a:lnTo>
                  <a:lnTo>
                    <a:pt x="8" y="54"/>
                  </a:lnTo>
                  <a:lnTo>
                    <a:pt x="7" y="52"/>
                  </a:lnTo>
                  <a:lnTo>
                    <a:pt x="5" y="51"/>
                  </a:lnTo>
                  <a:lnTo>
                    <a:pt x="4" y="48"/>
                  </a:lnTo>
                  <a:lnTo>
                    <a:pt x="4" y="44"/>
                  </a:lnTo>
                  <a:lnTo>
                    <a:pt x="4" y="20"/>
                  </a:lnTo>
                  <a:lnTo>
                    <a:pt x="0" y="20"/>
                  </a:lnTo>
                  <a:lnTo>
                    <a:pt x="0" y="13"/>
                  </a:lnTo>
                  <a:lnTo>
                    <a:pt x="4" y="13"/>
                  </a:lnTo>
                  <a:lnTo>
                    <a:pt x="4" y="4"/>
                  </a:lnTo>
                  <a:lnTo>
                    <a:pt x="11" y="0"/>
                  </a:lnTo>
                  <a:lnTo>
                    <a:pt x="11" y="13"/>
                  </a:lnTo>
                  <a:lnTo>
                    <a:pt x="18" y="13"/>
                  </a:lnTo>
                  <a:lnTo>
                    <a:pt x="18" y="20"/>
                  </a:lnTo>
                  <a:lnTo>
                    <a:pt x="11" y="20"/>
                  </a:lnTo>
                  <a:lnTo>
                    <a:pt x="11" y="44"/>
                  </a:lnTo>
                  <a:lnTo>
                    <a:pt x="12" y="45"/>
                  </a:lnTo>
                  <a:lnTo>
                    <a:pt x="12" y="47"/>
                  </a:lnTo>
                  <a:lnTo>
                    <a:pt x="12" y="48"/>
                  </a:lnTo>
                  <a:lnTo>
                    <a:pt x="14" y="48"/>
                  </a:lnTo>
                  <a:lnTo>
                    <a:pt x="14" y="48"/>
                  </a:lnTo>
                  <a:lnTo>
                    <a:pt x="15" y="49"/>
                  </a:lnTo>
                  <a:lnTo>
                    <a:pt x="16" y="49"/>
                  </a:lnTo>
                  <a:lnTo>
                    <a:pt x="18" y="48"/>
                  </a:lnTo>
                  <a:close/>
                </a:path>
              </a:pathLst>
            </a:custGeom>
            <a:solidFill>
              <a:srgbClr val="000000"/>
            </a:solidFill>
            <a:ln w="0">
              <a:solidFill>
                <a:srgbClr val="000000"/>
              </a:solidFill>
              <a:prstDash val="solid"/>
              <a:round/>
              <a:headEnd/>
              <a:tailEnd/>
            </a:ln>
          </p:spPr>
          <p:txBody>
            <a:bodyPr/>
            <a:lstStyle/>
            <a:p>
              <a:endParaRPr lang="en-US"/>
            </a:p>
          </p:txBody>
        </p:sp>
        <p:sp>
          <p:nvSpPr>
            <p:cNvPr id="386759" name="Freeform 711"/>
            <p:cNvSpPr>
              <a:spLocks noEditPoints="1"/>
            </p:cNvSpPr>
            <p:nvPr/>
          </p:nvSpPr>
          <p:spPr bwMode="auto">
            <a:xfrm>
              <a:off x="2816" y="1954"/>
              <a:ext cx="36" cy="57"/>
            </a:xfrm>
            <a:custGeom>
              <a:avLst/>
              <a:gdLst>
                <a:gd name="T0" fmla="*/ 7 w 36"/>
                <a:gd name="T1" fmla="*/ 24 h 57"/>
                <a:gd name="T2" fmla="*/ 3 w 36"/>
                <a:gd name="T3" fmla="*/ 18 h 57"/>
                <a:gd name="T4" fmla="*/ 3 w 36"/>
                <a:gd name="T5" fmla="*/ 11 h 57"/>
                <a:gd name="T6" fmla="*/ 7 w 36"/>
                <a:gd name="T7" fmla="*/ 4 h 57"/>
                <a:gd name="T8" fmla="*/ 14 w 36"/>
                <a:gd name="T9" fmla="*/ 2 h 57"/>
                <a:gd name="T10" fmla="*/ 22 w 36"/>
                <a:gd name="T11" fmla="*/ 2 h 57"/>
                <a:gd name="T12" fmla="*/ 31 w 36"/>
                <a:gd name="T13" fmla="*/ 4 h 57"/>
                <a:gd name="T14" fmla="*/ 35 w 36"/>
                <a:gd name="T15" fmla="*/ 11 h 57"/>
                <a:gd name="T16" fmla="*/ 35 w 36"/>
                <a:gd name="T17" fmla="*/ 18 h 57"/>
                <a:gd name="T18" fmla="*/ 31 w 36"/>
                <a:gd name="T19" fmla="*/ 24 h 57"/>
                <a:gd name="T20" fmla="*/ 31 w 36"/>
                <a:gd name="T21" fmla="*/ 28 h 57"/>
                <a:gd name="T22" fmla="*/ 36 w 36"/>
                <a:gd name="T23" fmla="*/ 35 h 57"/>
                <a:gd name="T24" fmla="*/ 36 w 36"/>
                <a:gd name="T25" fmla="*/ 45 h 57"/>
                <a:gd name="T26" fmla="*/ 32 w 36"/>
                <a:gd name="T27" fmla="*/ 53 h 57"/>
                <a:gd name="T28" fmla="*/ 24 w 36"/>
                <a:gd name="T29" fmla="*/ 57 h 57"/>
                <a:gd name="T30" fmla="*/ 14 w 36"/>
                <a:gd name="T31" fmla="*/ 57 h 57"/>
                <a:gd name="T32" fmla="*/ 6 w 36"/>
                <a:gd name="T33" fmla="*/ 53 h 57"/>
                <a:gd name="T34" fmla="*/ 2 w 36"/>
                <a:gd name="T35" fmla="*/ 45 h 57"/>
                <a:gd name="T36" fmla="*/ 2 w 36"/>
                <a:gd name="T37" fmla="*/ 35 h 57"/>
                <a:gd name="T38" fmla="*/ 7 w 36"/>
                <a:gd name="T39" fmla="*/ 28 h 57"/>
                <a:gd name="T40" fmla="*/ 10 w 36"/>
                <a:gd name="T41" fmla="*/ 14 h 57"/>
                <a:gd name="T42" fmla="*/ 11 w 36"/>
                <a:gd name="T43" fmla="*/ 21 h 57"/>
                <a:gd name="T44" fmla="*/ 18 w 36"/>
                <a:gd name="T45" fmla="*/ 22 h 57"/>
                <a:gd name="T46" fmla="*/ 25 w 36"/>
                <a:gd name="T47" fmla="*/ 21 h 57"/>
                <a:gd name="T48" fmla="*/ 28 w 36"/>
                <a:gd name="T49" fmla="*/ 15 h 57"/>
                <a:gd name="T50" fmla="*/ 25 w 36"/>
                <a:gd name="T51" fmla="*/ 10 h 57"/>
                <a:gd name="T52" fmla="*/ 18 w 36"/>
                <a:gd name="T53" fmla="*/ 7 h 57"/>
                <a:gd name="T54" fmla="*/ 13 w 36"/>
                <a:gd name="T55" fmla="*/ 10 h 57"/>
                <a:gd name="T56" fmla="*/ 10 w 36"/>
                <a:gd name="T57" fmla="*/ 14 h 57"/>
                <a:gd name="T58" fmla="*/ 9 w 36"/>
                <a:gd name="T59" fmla="*/ 43 h 57"/>
                <a:gd name="T60" fmla="*/ 11 w 36"/>
                <a:gd name="T61" fmla="*/ 47 h 57"/>
                <a:gd name="T62" fmla="*/ 15 w 36"/>
                <a:gd name="T63" fmla="*/ 50 h 57"/>
                <a:gd name="T64" fmla="*/ 22 w 36"/>
                <a:gd name="T65" fmla="*/ 50 h 57"/>
                <a:gd name="T66" fmla="*/ 28 w 36"/>
                <a:gd name="T67" fmla="*/ 45 h 57"/>
                <a:gd name="T68" fmla="*/ 28 w 36"/>
                <a:gd name="T69" fmla="*/ 36 h 57"/>
                <a:gd name="T70" fmla="*/ 22 w 36"/>
                <a:gd name="T71" fmla="*/ 29 h 57"/>
                <a:gd name="T72" fmla="*/ 14 w 36"/>
                <a:gd name="T73" fmla="*/ 29 h 57"/>
                <a:gd name="T74" fmla="*/ 9 w 36"/>
                <a:gd name="T75"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 h="57">
                  <a:moveTo>
                    <a:pt x="11" y="25"/>
                  </a:moveTo>
                  <a:lnTo>
                    <a:pt x="7" y="24"/>
                  </a:lnTo>
                  <a:lnTo>
                    <a:pt x="4" y="21"/>
                  </a:lnTo>
                  <a:lnTo>
                    <a:pt x="3" y="18"/>
                  </a:lnTo>
                  <a:lnTo>
                    <a:pt x="3" y="14"/>
                  </a:lnTo>
                  <a:lnTo>
                    <a:pt x="3" y="11"/>
                  </a:lnTo>
                  <a:lnTo>
                    <a:pt x="4" y="7"/>
                  </a:lnTo>
                  <a:lnTo>
                    <a:pt x="7" y="4"/>
                  </a:lnTo>
                  <a:lnTo>
                    <a:pt x="10" y="3"/>
                  </a:lnTo>
                  <a:lnTo>
                    <a:pt x="14" y="2"/>
                  </a:lnTo>
                  <a:lnTo>
                    <a:pt x="18" y="0"/>
                  </a:lnTo>
                  <a:lnTo>
                    <a:pt x="22" y="2"/>
                  </a:lnTo>
                  <a:lnTo>
                    <a:pt x="27" y="3"/>
                  </a:lnTo>
                  <a:lnTo>
                    <a:pt x="31" y="4"/>
                  </a:lnTo>
                  <a:lnTo>
                    <a:pt x="32" y="7"/>
                  </a:lnTo>
                  <a:lnTo>
                    <a:pt x="35" y="11"/>
                  </a:lnTo>
                  <a:lnTo>
                    <a:pt x="35" y="15"/>
                  </a:lnTo>
                  <a:lnTo>
                    <a:pt x="35" y="18"/>
                  </a:lnTo>
                  <a:lnTo>
                    <a:pt x="32" y="21"/>
                  </a:lnTo>
                  <a:lnTo>
                    <a:pt x="31" y="24"/>
                  </a:lnTo>
                  <a:lnTo>
                    <a:pt x="27" y="25"/>
                  </a:lnTo>
                  <a:lnTo>
                    <a:pt x="31" y="28"/>
                  </a:lnTo>
                  <a:lnTo>
                    <a:pt x="34" y="31"/>
                  </a:lnTo>
                  <a:lnTo>
                    <a:pt x="36" y="35"/>
                  </a:lnTo>
                  <a:lnTo>
                    <a:pt x="36" y="40"/>
                  </a:lnTo>
                  <a:lnTo>
                    <a:pt x="36" y="45"/>
                  </a:lnTo>
                  <a:lnTo>
                    <a:pt x="35" y="49"/>
                  </a:lnTo>
                  <a:lnTo>
                    <a:pt x="32" y="53"/>
                  </a:lnTo>
                  <a:lnTo>
                    <a:pt x="28" y="56"/>
                  </a:lnTo>
                  <a:lnTo>
                    <a:pt x="24" y="57"/>
                  </a:lnTo>
                  <a:lnTo>
                    <a:pt x="18" y="57"/>
                  </a:lnTo>
                  <a:lnTo>
                    <a:pt x="14" y="57"/>
                  </a:lnTo>
                  <a:lnTo>
                    <a:pt x="10" y="56"/>
                  </a:lnTo>
                  <a:lnTo>
                    <a:pt x="6" y="53"/>
                  </a:lnTo>
                  <a:lnTo>
                    <a:pt x="3" y="49"/>
                  </a:lnTo>
                  <a:lnTo>
                    <a:pt x="2" y="45"/>
                  </a:lnTo>
                  <a:lnTo>
                    <a:pt x="0" y="40"/>
                  </a:lnTo>
                  <a:lnTo>
                    <a:pt x="2" y="35"/>
                  </a:lnTo>
                  <a:lnTo>
                    <a:pt x="3" y="31"/>
                  </a:lnTo>
                  <a:lnTo>
                    <a:pt x="7" y="28"/>
                  </a:lnTo>
                  <a:lnTo>
                    <a:pt x="11" y="25"/>
                  </a:lnTo>
                  <a:close/>
                  <a:moveTo>
                    <a:pt x="10" y="14"/>
                  </a:moveTo>
                  <a:lnTo>
                    <a:pt x="10" y="18"/>
                  </a:lnTo>
                  <a:lnTo>
                    <a:pt x="11" y="21"/>
                  </a:lnTo>
                  <a:lnTo>
                    <a:pt x="15" y="22"/>
                  </a:lnTo>
                  <a:lnTo>
                    <a:pt x="18" y="22"/>
                  </a:lnTo>
                  <a:lnTo>
                    <a:pt x="22" y="22"/>
                  </a:lnTo>
                  <a:lnTo>
                    <a:pt x="25" y="21"/>
                  </a:lnTo>
                  <a:lnTo>
                    <a:pt x="27" y="18"/>
                  </a:lnTo>
                  <a:lnTo>
                    <a:pt x="28" y="15"/>
                  </a:lnTo>
                  <a:lnTo>
                    <a:pt x="27" y="13"/>
                  </a:lnTo>
                  <a:lnTo>
                    <a:pt x="25" y="10"/>
                  </a:lnTo>
                  <a:lnTo>
                    <a:pt x="22" y="7"/>
                  </a:lnTo>
                  <a:lnTo>
                    <a:pt x="18" y="7"/>
                  </a:lnTo>
                  <a:lnTo>
                    <a:pt x="15" y="7"/>
                  </a:lnTo>
                  <a:lnTo>
                    <a:pt x="13" y="10"/>
                  </a:lnTo>
                  <a:lnTo>
                    <a:pt x="10" y="11"/>
                  </a:lnTo>
                  <a:lnTo>
                    <a:pt x="10" y="14"/>
                  </a:lnTo>
                  <a:close/>
                  <a:moveTo>
                    <a:pt x="9" y="40"/>
                  </a:moveTo>
                  <a:lnTo>
                    <a:pt x="9" y="43"/>
                  </a:lnTo>
                  <a:lnTo>
                    <a:pt x="9" y="46"/>
                  </a:lnTo>
                  <a:lnTo>
                    <a:pt x="11" y="47"/>
                  </a:lnTo>
                  <a:lnTo>
                    <a:pt x="13" y="50"/>
                  </a:lnTo>
                  <a:lnTo>
                    <a:pt x="15" y="50"/>
                  </a:lnTo>
                  <a:lnTo>
                    <a:pt x="18" y="51"/>
                  </a:lnTo>
                  <a:lnTo>
                    <a:pt x="22" y="50"/>
                  </a:lnTo>
                  <a:lnTo>
                    <a:pt x="27" y="47"/>
                  </a:lnTo>
                  <a:lnTo>
                    <a:pt x="28" y="45"/>
                  </a:lnTo>
                  <a:lnTo>
                    <a:pt x="29" y="40"/>
                  </a:lnTo>
                  <a:lnTo>
                    <a:pt x="28" y="36"/>
                  </a:lnTo>
                  <a:lnTo>
                    <a:pt x="27" y="32"/>
                  </a:lnTo>
                  <a:lnTo>
                    <a:pt x="22" y="29"/>
                  </a:lnTo>
                  <a:lnTo>
                    <a:pt x="18" y="29"/>
                  </a:lnTo>
                  <a:lnTo>
                    <a:pt x="14" y="29"/>
                  </a:lnTo>
                  <a:lnTo>
                    <a:pt x="11" y="32"/>
                  </a:lnTo>
                  <a:lnTo>
                    <a:pt x="9" y="36"/>
                  </a:lnTo>
                  <a:lnTo>
                    <a:pt x="9" y="40"/>
                  </a:lnTo>
                  <a:close/>
                </a:path>
              </a:pathLst>
            </a:custGeom>
            <a:solidFill>
              <a:srgbClr val="000000"/>
            </a:solidFill>
            <a:ln w="0">
              <a:solidFill>
                <a:srgbClr val="000000"/>
              </a:solidFill>
              <a:prstDash val="solid"/>
              <a:round/>
              <a:headEnd/>
              <a:tailEnd/>
            </a:ln>
          </p:spPr>
          <p:txBody>
            <a:bodyPr/>
            <a:lstStyle/>
            <a:p>
              <a:endParaRPr lang="en-US"/>
            </a:p>
          </p:txBody>
        </p:sp>
        <p:sp>
          <p:nvSpPr>
            <p:cNvPr id="386760" name="Freeform 712"/>
            <p:cNvSpPr>
              <a:spLocks noEditPoints="1"/>
            </p:cNvSpPr>
            <p:nvPr/>
          </p:nvSpPr>
          <p:spPr bwMode="auto">
            <a:xfrm>
              <a:off x="2861" y="1954"/>
              <a:ext cx="36" cy="57"/>
            </a:xfrm>
            <a:custGeom>
              <a:avLst/>
              <a:gdLst>
                <a:gd name="T0" fmla="*/ 8 w 36"/>
                <a:gd name="T1" fmla="*/ 57 h 57"/>
                <a:gd name="T2" fmla="*/ 0 w 36"/>
                <a:gd name="T3" fmla="*/ 57 h 57"/>
                <a:gd name="T4" fmla="*/ 0 w 36"/>
                <a:gd name="T5" fmla="*/ 0 h 57"/>
                <a:gd name="T6" fmla="*/ 8 w 36"/>
                <a:gd name="T7" fmla="*/ 0 h 57"/>
                <a:gd name="T8" fmla="*/ 8 w 36"/>
                <a:gd name="T9" fmla="*/ 21 h 57"/>
                <a:gd name="T10" fmla="*/ 11 w 36"/>
                <a:gd name="T11" fmla="*/ 18 h 57"/>
                <a:gd name="T12" fmla="*/ 15 w 36"/>
                <a:gd name="T13" fmla="*/ 15 h 57"/>
                <a:gd name="T14" fmla="*/ 19 w 36"/>
                <a:gd name="T15" fmla="*/ 15 h 57"/>
                <a:gd name="T16" fmla="*/ 22 w 36"/>
                <a:gd name="T17" fmla="*/ 15 h 57"/>
                <a:gd name="T18" fmla="*/ 26 w 36"/>
                <a:gd name="T19" fmla="*/ 17 h 57"/>
                <a:gd name="T20" fmla="*/ 29 w 36"/>
                <a:gd name="T21" fmla="*/ 18 h 57"/>
                <a:gd name="T22" fmla="*/ 30 w 36"/>
                <a:gd name="T23" fmla="*/ 21 h 57"/>
                <a:gd name="T24" fmla="*/ 33 w 36"/>
                <a:gd name="T25" fmla="*/ 24 h 57"/>
                <a:gd name="T26" fmla="*/ 34 w 36"/>
                <a:gd name="T27" fmla="*/ 28 h 57"/>
                <a:gd name="T28" fmla="*/ 34 w 36"/>
                <a:gd name="T29" fmla="*/ 32 h 57"/>
                <a:gd name="T30" fmla="*/ 36 w 36"/>
                <a:gd name="T31" fmla="*/ 36 h 57"/>
                <a:gd name="T32" fmla="*/ 34 w 36"/>
                <a:gd name="T33" fmla="*/ 42 h 57"/>
                <a:gd name="T34" fmla="*/ 33 w 36"/>
                <a:gd name="T35" fmla="*/ 47 h 57"/>
                <a:gd name="T36" fmla="*/ 30 w 36"/>
                <a:gd name="T37" fmla="*/ 51 h 57"/>
                <a:gd name="T38" fmla="*/ 27 w 36"/>
                <a:gd name="T39" fmla="*/ 54 h 57"/>
                <a:gd name="T40" fmla="*/ 23 w 36"/>
                <a:gd name="T41" fmla="*/ 57 h 57"/>
                <a:gd name="T42" fmla="*/ 19 w 36"/>
                <a:gd name="T43" fmla="*/ 57 h 57"/>
                <a:gd name="T44" fmla="*/ 14 w 36"/>
                <a:gd name="T45" fmla="*/ 57 h 57"/>
                <a:gd name="T46" fmla="*/ 11 w 36"/>
                <a:gd name="T47" fmla="*/ 54 h 57"/>
                <a:gd name="T48" fmla="*/ 8 w 36"/>
                <a:gd name="T49" fmla="*/ 50 h 57"/>
                <a:gd name="T50" fmla="*/ 8 w 36"/>
                <a:gd name="T51" fmla="*/ 57 h 57"/>
                <a:gd name="T52" fmla="*/ 8 w 36"/>
                <a:gd name="T53" fmla="*/ 36 h 57"/>
                <a:gd name="T54" fmla="*/ 8 w 36"/>
                <a:gd name="T55" fmla="*/ 40 h 57"/>
                <a:gd name="T56" fmla="*/ 8 w 36"/>
                <a:gd name="T57" fmla="*/ 43 h 57"/>
                <a:gd name="T58" fmla="*/ 9 w 36"/>
                <a:gd name="T59" fmla="*/ 46 h 57"/>
                <a:gd name="T60" fmla="*/ 12 w 36"/>
                <a:gd name="T61" fmla="*/ 49 h 57"/>
                <a:gd name="T62" fmla="*/ 15 w 36"/>
                <a:gd name="T63" fmla="*/ 50 h 57"/>
                <a:gd name="T64" fmla="*/ 18 w 36"/>
                <a:gd name="T65" fmla="*/ 51 h 57"/>
                <a:gd name="T66" fmla="*/ 22 w 36"/>
                <a:gd name="T67" fmla="*/ 50 h 57"/>
                <a:gd name="T68" fmla="*/ 25 w 36"/>
                <a:gd name="T69" fmla="*/ 47 h 57"/>
                <a:gd name="T70" fmla="*/ 26 w 36"/>
                <a:gd name="T71" fmla="*/ 45 h 57"/>
                <a:gd name="T72" fmla="*/ 27 w 36"/>
                <a:gd name="T73" fmla="*/ 40 h 57"/>
                <a:gd name="T74" fmla="*/ 27 w 36"/>
                <a:gd name="T75" fmla="*/ 36 h 57"/>
                <a:gd name="T76" fmla="*/ 27 w 36"/>
                <a:gd name="T77" fmla="*/ 32 h 57"/>
                <a:gd name="T78" fmla="*/ 26 w 36"/>
                <a:gd name="T79" fmla="*/ 28 h 57"/>
                <a:gd name="T80" fmla="*/ 25 w 36"/>
                <a:gd name="T81" fmla="*/ 25 h 57"/>
                <a:gd name="T82" fmla="*/ 22 w 36"/>
                <a:gd name="T83" fmla="*/ 22 h 57"/>
                <a:gd name="T84" fmla="*/ 18 w 36"/>
                <a:gd name="T85" fmla="*/ 22 h 57"/>
                <a:gd name="T86" fmla="*/ 14 w 36"/>
                <a:gd name="T87" fmla="*/ 22 h 57"/>
                <a:gd name="T88" fmla="*/ 11 w 36"/>
                <a:gd name="T89" fmla="*/ 25 h 57"/>
                <a:gd name="T90" fmla="*/ 9 w 36"/>
                <a:gd name="T91" fmla="*/ 28 h 57"/>
                <a:gd name="T92" fmla="*/ 8 w 36"/>
                <a:gd name="T93" fmla="*/ 32 h 57"/>
                <a:gd name="T94" fmla="*/ 8 w 36"/>
                <a:gd name="T95"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57">
                  <a:moveTo>
                    <a:pt x="8" y="57"/>
                  </a:moveTo>
                  <a:lnTo>
                    <a:pt x="0" y="57"/>
                  </a:lnTo>
                  <a:lnTo>
                    <a:pt x="0" y="0"/>
                  </a:lnTo>
                  <a:lnTo>
                    <a:pt x="8" y="0"/>
                  </a:lnTo>
                  <a:lnTo>
                    <a:pt x="8" y="21"/>
                  </a:lnTo>
                  <a:lnTo>
                    <a:pt x="11" y="18"/>
                  </a:lnTo>
                  <a:lnTo>
                    <a:pt x="15" y="15"/>
                  </a:lnTo>
                  <a:lnTo>
                    <a:pt x="19" y="15"/>
                  </a:lnTo>
                  <a:lnTo>
                    <a:pt x="22" y="15"/>
                  </a:lnTo>
                  <a:lnTo>
                    <a:pt x="26" y="17"/>
                  </a:lnTo>
                  <a:lnTo>
                    <a:pt x="29" y="18"/>
                  </a:lnTo>
                  <a:lnTo>
                    <a:pt x="30" y="21"/>
                  </a:lnTo>
                  <a:lnTo>
                    <a:pt x="33" y="24"/>
                  </a:lnTo>
                  <a:lnTo>
                    <a:pt x="34" y="28"/>
                  </a:lnTo>
                  <a:lnTo>
                    <a:pt x="34" y="32"/>
                  </a:lnTo>
                  <a:lnTo>
                    <a:pt x="36" y="36"/>
                  </a:lnTo>
                  <a:lnTo>
                    <a:pt x="34" y="42"/>
                  </a:lnTo>
                  <a:lnTo>
                    <a:pt x="33" y="47"/>
                  </a:lnTo>
                  <a:lnTo>
                    <a:pt x="30" y="51"/>
                  </a:lnTo>
                  <a:lnTo>
                    <a:pt x="27" y="54"/>
                  </a:lnTo>
                  <a:lnTo>
                    <a:pt x="23" y="57"/>
                  </a:lnTo>
                  <a:lnTo>
                    <a:pt x="19" y="57"/>
                  </a:lnTo>
                  <a:lnTo>
                    <a:pt x="14" y="57"/>
                  </a:lnTo>
                  <a:lnTo>
                    <a:pt x="11" y="54"/>
                  </a:lnTo>
                  <a:lnTo>
                    <a:pt x="8" y="50"/>
                  </a:lnTo>
                  <a:lnTo>
                    <a:pt x="8" y="57"/>
                  </a:lnTo>
                  <a:close/>
                  <a:moveTo>
                    <a:pt x="8" y="36"/>
                  </a:moveTo>
                  <a:lnTo>
                    <a:pt x="8" y="40"/>
                  </a:lnTo>
                  <a:lnTo>
                    <a:pt x="8" y="43"/>
                  </a:lnTo>
                  <a:lnTo>
                    <a:pt x="9" y="46"/>
                  </a:lnTo>
                  <a:lnTo>
                    <a:pt x="12" y="49"/>
                  </a:lnTo>
                  <a:lnTo>
                    <a:pt x="15" y="50"/>
                  </a:lnTo>
                  <a:lnTo>
                    <a:pt x="18" y="51"/>
                  </a:lnTo>
                  <a:lnTo>
                    <a:pt x="22" y="50"/>
                  </a:lnTo>
                  <a:lnTo>
                    <a:pt x="25" y="47"/>
                  </a:lnTo>
                  <a:lnTo>
                    <a:pt x="26" y="45"/>
                  </a:lnTo>
                  <a:lnTo>
                    <a:pt x="27" y="40"/>
                  </a:lnTo>
                  <a:lnTo>
                    <a:pt x="27" y="36"/>
                  </a:lnTo>
                  <a:lnTo>
                    <a:pt x="27" y="32"/>
                  </a:lnTo>
                  <a:lnTo>
                    <a:pt x="26" y="28"/>
                  </a:lnTo>
                  <a:lnTo>
                    <a:pt x="25" y="25"/>
                  </a:lnTo>
                  <a:lnTo>
                    <a:pt x="22" y="22"/>
                  </a:lnTo>
                  <a:lnTo>
                    <a:pt x="18" y="22"/>
                  </a:lnTo>
                  <a:lnTo>
                    <a:pt x="14" y="22"/>
                  </a:lnTo>
                  <a:lnTo>
                    <a:pt x="11" y="25"/>
                  </a:lnTo>
                  <a:lnTo>
                    <a:pt x="9" y="28"/>
                  </a:lnTo>
                  <a:lnTo>
                    <a:pt x="8" y="32"/>
                  </a:lnTo>
                  <a:lnTo>
                    <a:pt x="8" y="36"/>
                  </a:lnTo>
                  <a:close/>
                </a:path>
              </a:pathLst>
            </a:custGeom>
            <a:solidFill>
              <a:srgbClr val="000000"/>
            </a:solidFill>
            <a:ln w="0">
              <a:solidFill>
                <a:srgbClr val="000000"/>
              </a:solidFill>
              <a:prstDash val="solid"/>
              <a:round/>
              <a:headEnd/>
              <a:tailEnd/>
            </a:ln>
          </p:spPr>
          <p:txBody>
            <a:bodyPr/>
            <a:lstStyle/>
            <a:p>
              <a:endParaRPr lang="en-US"/>
            </a:p>
          </p:txBody>
        </p:sp>
        <p:sp>
          <p:nvSpPr>
            <p:cNvPr id="386761" name="Freeform 713"/>
            <p:cNvSpPr>
              <a:spLocks noEditPoints="1"/>
            </p:cNvSpPr>
            <p:nvPr/>
          </p:nvSpPr>
          <p:spPr bwMode="auto">
            <a:xfrm>
              <a:off x="2904" y="1969"/>
              <a:ext cx="34" cy="57"/>
            </a:xfrm>
            <a:custGeom>
              <a:avLst/>
              <a:gdLst>
                <a:gd name="T0" fmla="*/ 0 w 34"/>
                <a:gd name="T1" fmla="*/ 57 h 57"/>
                <a:gd name="T2" fmla="*/ 0 w 34"/>
                <a:gd name="T3" fmla="*/ 0 h 57"/>
                <a:gd name="T4" fmla="*/ 8 w 34"/>
                <a:gd name="T5" fmla="*/ 0 h 57"/>
                <a:gd name="T6" fmla="*/ 8 w 34"/>
                <a:gd name="T7" fmla="*/ 7 h 57"/>
                <a:gd name="T8" fmla="*/ 9 w 34"/>
                <a:gd name="T9" fmla="*/ 5 h 57"/>
                <a:gd name="T10" fmla="*/ 12 w 34"/>
                <a:gd name="T11" fmla="*/ 2 h 57"/>
                <a:gd name="T12" fmla="*/ 15 w 34"/>
                <a:gd name="T13" fmla="*/ 0 h 57"/>
                <a:gd name="T14" fmla="*/ 19 w 34"/>
                <a:gd name="T15" fmla="*/ 0 h 57"/>
                <a:gd name="T16" fmla="*/ 23 w 34"/>
                <a:gd name="T17" fmla="*/ 0 h 57"/>
                <a:gd name="T18" fmla="*/ 27 w 34"/>
                <a:gd name="T19" fmla="*/ 3 h 57"/>
                <a:gd name="T20" fmla="*/ 30 w 34"/>
                <a:gd name="T21" fmla="*/ 6 h 57"/>
                <a:gd name="T22" fmla="*/ 33 w 34"/>
                <a:gd name="T23" fmla="*/ 10 h 57"/>
                <a:gd name="T24" fmla="*/ 34 w 34"/>
                <a:gd name="T25" fmla="*/ 16 h 57"/>
                <a:gd name="T26" fmla="*/ 34 w 34"/>
                <a:gd name="T27" fmla="*/ 21 h 57"/>
                <a:gd name="T28" fmla="*/ 34 w 34"/>
                <a:gd name="T29" fmla="*/ 27 h 57"/>
                <a:gd name="T30" fmla="*/ 33 w 34"/>
                <a:gd name="T31" fmla="*/ 32 h 57"/>
                <a:gd name="T32" fmla="*/ 30 w 34"/>
                <a:gd name="T33" fmla="*/ 36 h 57"/>
                <a:gd name="T34" fmla="*/ 26 w 34"/>
                <a:gd name="T35" fmla="*/ 39 h 57"/>
                <a:gd name="T36" fmla="*/ 22 w 34"/>
                <a:gd name="T37" fmla="*/ 42 h 57"/>
                <a:gd name="T38" fmla="*/ 18 w 34"/>
                <a:gd name="T39" fmla="*/ 42 h 57"/>
                <a:gd name="T40" fmla="*/ 15 w 34"/>
                <a:gd name="T41" fmla="*/ 42 h 57"/>
                <a:gd name="T42" fmla="*/ 12 w 34"/>
                <a:gd name="T43" fmla="*/ 41 h 57"/>
                <a:gd name="T44" fmla="*/ 9 w 34"/>
                <a:gd name="T45" fmla="*/ 39 h 57"/>
                <a:gd name="T46" fmla="*/ 8 w 34"/>
                <a:gd name="T47" fmla="*/ 36 h 57"/>
                <a:gd name="T48" fmla="*/ 8 w 34"/>
                <a:gd name="T49" fmla="*/ 57 h 57"/>
                <a:gd name="T50" fmla="*/ 0 w 34"/>
                <a:gd name="T51" fmla="*/ 57 h 57"/>
                <a:gd name="T52" fmla="*/ 8 w 34"/>
                <a:gd name="T53" fmla="*/ 21 h 57"/>
                <a:gd name="T54" fmla="*/ 8 w 34"/>
                <a:gd name="T55" fmla="*/ 27 h 57"/>
                <a:gd name="T56" fmla="*/ 9 w 34"/>
                <a:gd name="T57" fmla="*/ 30 h 57"/>
                <a:gd name="T58" fmla="*/ 11 w 34"/>
                <a:gd name="T59" fmla="*/ 32 h 57"/>
                <a:gd name="T60" fmla="*/ 14 w 34"/>
                <a:gd name="T61" fmla="*/ 35 h 57"/>
                <a:gd name="T62" fmla="*/ 18 w 34"/>
                <a:gd name="T63" fmla="*/ 36 h 57"/>
                <a:gd name="T64" fmla="*/ 22 w 34"/>
                <a:gd name="T65" fmla="*/ 35 h 57"/>
                <a:gd name="T66" fmla="*/ 25 w 34"/>
                <a:gd name="T67" fmla="*/ 32 h 57"/>
                <a:gd name="T68" fmla="*/ 26 w 34"/>
                <a:gd name="T69" fmla="*/ 30 h 57"/>
                <a:gd name="T70" fmla="*/ 27 w 34"/>
                <a:gd name="T71" fmla="*/ 25 h 57"/>
                <a:gd name="T72" fmla="*/ 27 w 34"/>
                <a:gd name="T73" fmla="*/ 21 h 57"/>
                <a:gd name="T74" fmla="*/ 27 w 34"/>
                <a:gd name="T75" fmla="*/ 17 h 57"/>
                <a:gd name="T76" fmla="*/ 26 w 34"/>
                <a:gd name="T77" fmla="*/ 13 h 57"/>
                <a:gd name="T78" fmla="*/ 25 w 34"/>
                <a:gd name="T79" fmla="*/ 10 h 57"/>
                <a:gd name="T80" fmla="*/ 22 w 34"/>
                <a:gd name="T81" fmla="*/ 7 h 57"/>
                <a:gd name="T82" fmla="*/ 18 w 34"/>
                <a:gd name="T83" fmla="*/ 7 h 57"/>
                <a:gd name="T84" fmla="*/ 14 w 34"/>
                <a:gd name="T85" fmla="*/ 7 h 57"/>
                <a:gd name="T86" fmla="*/ 11 w 34"/>
                <a:gd name="T87" fmla="*/ 10 h 57"/>
                <a:gd name="T88" fmla="*/ 9 w 34"/>
                <a:gd name="T89" fmla="*/ 13 h 57"/>
                <a:gd name="T90" fmla="*/ 8 w 34"/>
                <a:gd name="T91" fmla="*/ 17 h 57"/>
                <a:gd name="T92" fmla="*/ 8 w 34"/>
                <a:gd name="T93" fmla="*/ 2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 h="57">
                  <a:moveTo>
                    <a:pt x="0" y="57"/>
                  </a:moveTo>
                  <a:lnTo>
                    <a:pt x="0" y="0"/>
                  </a:lnTo>
                  <a:lnTo>
                    <a:pt x="8" y="0"/>
                  </a:lnTo>
                  <a:lnTo>
                    <a:pt x="8" y="7"/>
                  </a:lnTo>
                  <a:lnTo>
                    <a:pt x="9" y="5"/>
                  </a:lnTo>
                  <a:lnTo>
                    <a:pt x="12" y="2"/>
                  </a:lnTo>
                  <a:lnTo>
                    <a:pt x="15" y="0"/>
                  </a:lnTo>
                  <a:lnTo>
                    <a:pt x="19" y="0"/>
                  </a:lnTo>
                  <a:lnTo>
                    <a:pt x="23" y="0"/>
                  </a:lnTo>
                  <a:lnTo>
                    <a:pt x="27" y="3"/>
                  </a:lnTo>
                  <a:lnTo>
                    <a:pt x="30" y="6"/>
                  </a:lnTo>
                  <a:lnTo>
                    <a:pt x="33" y="10"/>
                  </a:lnTo>
                  <a:lnTo>
                    <a:pt x="34" y="16"/>
                  </a:lnTo>
                  <a:lnTo>
                    <a:pt x="34" y="21"/>
                  </a:lnTo>
                  <a:lnTo>
                    <a:pt x="34" y="27"/>
                  </a:lnTo>
                  <a:lnTo>
                    <a:pt x="33" y="32"/>
                  </a:lnTo>
                  <a:lnTo>
                    <a:pt x="30" y="36"/>
                  </a:lnTo>
                  <a:lnTo>
                    <a:pt x="26" y="39"/>
                  </a:lnTo>
                  <a:lnTo>
                    <a:pt x="22" y="42"/>
                  </a:lnTo>
                  <a:lnTo>
                    <a:pt x="18" y="42"/>
                  </a:lnTo>
                  <a:lnTo>
                    <a:pt x="15" y="42"/>
                  </a:lnTo>
                  <a:lnTo>
                    <a:pt x="12" y="41"/>
                  </a:lnTo>
                  <a:lnTo>
                    <a:pt x="9" y="39"/>
                  </a:lnTo>
                  <a:lnTo>
                    <a:pt x="8" y="36"/>
                  </a:lnTo>
                  <a:lnTo>
                    <a:pt x="8" y="57"/>
                  </a:lnTo>
                  <a:lnTo>
                    <a:pt x="0" y="57"/>
                  </a:lnTo>
                  <a:close/>
                  <a:moveTo>
                    <a:pt x="8" y="21"/>
                  </a:moveTo>
                  <a:lnTo>
                    <a:pt x="8" y="27"/>
                  </a:lnTo>
                  <a:lnTo>
                    <a:pt x="9" y="30"/>
                  </a:lnTo>
                  <a:lnTo>
                    <a:pt x="11" y="32"/>
                  </a:lnTo>
                  <a:lnTo>
                    <a:pt x="14" y="35"/>
                  </a:lnTo>
                  <a:lnTo>
                    <a:pt x="18" y="36"/>
                  </a:lnTo>
                  <a:lnTo>
                    <a:pt x="22" y="35"/>
                  </a:lnTo>
                  <a:lnTo>
                    <a:pt x="25" y="32"/>
                  </a:lnTo>
                  <a:lnTo>
                    <a:pt x="26" y="30"/>
                  </a:lnTo>
                  <a:lnTo>
                    <a:pt x="27" y="25"/>
                  </a:lnTo>
                  <a:lnTo>
                    <a:pt x="27" y="21"/>
                  </a:lnTo>
                  <a:lnTo>
                    <a:pt x="27" y="17"/>
                  </a:lnTo>
                  <a:lnTo>
                    <a:pt x="26" y="13"/>
                  </a:lnTo>
                  <a:lnTo>
                    <a:pt x="25" y="10"/>
                  </a:lnTo>
                  <a:lnTo>
                    <a:pt x="22" y="7"/>
                  </a:lnTo>
                  <a:lnTo>
                    <a:pt x="18" y="7"/>
                  </a:lnTo>
                  <a:lnTo>
                    <a:pt x="14" y="7"/>
                  </a:lnTo>
                  <a:lnTo>
                    <a:pt x="11" y="10"/>
                  </a:lnTo>
                  <a:lnTo>
                    <a:pt x="9" y="13"/>
                  </a:lnTo>
                  <a:lnTo>
                    <a:pt x="8" y="17"/>
                  </a:lnTo>
                  <a:lnTo>
                    <a:pt x="8" y="21"/>
                  </a:lnTo>
                  <a:close/>
                </a:path>
              </a:pathLst>
            </a:custGeom>
            <a:solidFill>
              <a:srgbClr val="000000"/>
            </a:solidFill>
            <a:ln w="0">
              <a:solidFill>
                <a:srgbClr val="000000"/>
              </a:solidFill>
              <a:prstDash val="solid"/>
              <a:round/>
              <a:headEnd/>
              <a:tailEnd/>
            </a:ln>
          </p:spPr>
          <p:txBody>
            <a:bodyPr/>
            <a:lstStyle/>
            <a:p>
              <a:endParaRPr lang="en-US"/>
            </a:p>
          </p:txBody>
        </p:sp>
        <p:sp>
          <p:nvSpPr>
            <p:cNvPr id="386762" name="Freeform 714"/>
            <p:cNvSpPr>
              <a:spLocks/>
            </p:cNvSpPr>
            <p:nvPr/>
          </p:nvSpPr>
          <p:spPr bwMode="auto">
            <a:xfrm>
              <a:off x="2943" y="1969"/>
              <a:ext cx="37" cy="42"/>
            </a:xfrm>
            <a:custGeom>
              <a:avLst/>
              <a:gdLst>
                <a:gd name="T0" fmla="*/ 15 w 37"/>
                <a:gd name="T1" fmla="*/ 42 h 42"/>
                <a:gd name="T2" fmla="*/ 0 w 37"/>
                <a:gd name="T3" fmla="*/ 0 h 42"/>
                <a:gd name="T4" fmla="*/ 8 w 37"/>
                <a:gd name="T5" fmla="*/ 0 h 42"/>
                <a:gd name="T6" fmla="*/ 16 w 37"/>
                <a:gd name="T7" fmla="*/ 25 h 42"/>
                <a:gd name="T8" fmla="*/ 18 w 37"/>
                <a:gd name="T9" fmla="*/ 30 h 42"/>
                <a:gd name="T10" fmla="*/ 19 w 37"/>
                <a:gd name="T11" fmla="*/ 34 h 42"/>
                <a:gd name="T12" fmla="*/ 19 w 37"/>
                <a:gd name="T13" fmla="*/ 30 h 42"/>
                <a:gd name="T14" fmla="*/ 20 w 37"/>
                <a:gd name="T15" fmla="*/ 25 h 42"/>
                <a:gd name="T16" fmla="*/ 29 w 37"/>
                <a:gd name="T17" fmla="*/ 0 h 42"/>
                <a:gd name="T18" fmla="*/ 37 w 37"/>
                <a:gd name="T19" fmla="*/ 0 h 42"/>
                <a:gd name="T20" fmla="*/ 23 w 37"/>
                <a:gd name="T21" fmla="*/ 42 h 42"/>
                <a:gd name="T22" fmla="*/ 15 w 37"/>
                <a:gd name="T2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2">
                  <a:moveTo>
                    <a:pt x="15" y="42"/>
                  </a:moveTo>
                  <a:lnTo>
                    <a:pt x="0" y="0"/>
                  </a:lnTo>
                  <a:lnTo>
                    <a:pt x="8" y="0"/>
                  </a:lnTo>
                  <a:lnTo>
                    <a:pt x="16" y="25"/>
                  </a:lnTo>
                  <a:lnTo>
                    <a:pt x="18" y="30"/>
                  </a:lnTo>
                  <a:lnTo>
                    <a:pt x="19" y="34"/>
                  </a:lnTo>
                  <a:lnTo>
                    <a:pt x="19" y="30"/>
                  </a:lnTo>
                  <a:lnTo>
                    <a:pt x="20" y="25"/>
                  </a:lnTo>
                  <a:lnTo>
                    <a:pt x="29" y="0"/>
                  </a:lnTo>
                  <a:lnTo>
                    <a:pt x="37" y="0"/>
                  </a:lnTo>
                  <a:lnTo>
                    <a:pt x="23" y="42"/>
                  </a:lnTo>
                  <a:lnTo>
                    <a:pt x="15" y="42"/>
                  </a:lnTo>
                  <a:close/>
                </a:path>
              </a:pathLst>
            </a:custGeom>
            <a:solidFill>
              <a:srgbClr val="000000"/>
            </a:solidFill>
            <a:ln w="0">
              <a:solidFill>
                <a:srgbClr val="000000"/>
              </a:solidFill>
              <a:prstDash val="solid"/>
              <a:round/>
              <a:headEnd/>
              <a:tailEnd/>
            </a:ln>
          </p:spPr>
          <p:txBody>
            <a:bodyPr/>
            <a:lstStyle/>
            <a:p>
              <a:endParaRPr lang="en-US"/>
            </a:p>
          </p:txBody>
        </p:sp>
        <p:sp>
          <p:nvSpPr>
            <p:cNvPr id="386763" name="Line 715"/>
            <p:cNvSpPr>
              <a:spLocks noChangeShapeType="1"/>
            </p:cNvSpPr>
            <p:nvPr/>
          </p:nvSpPr>
          <p:spPr bwMode="auto">
            <a:xfrm>
              <a:off x="1952" y="1717"/>
              <a:ext cx="129" cy="1"/>
            </a:xfrm>
            <a:prstGeom prst="line">
              <a:avLst/>
            </a:prstGeom>
            <a:noFill/>
            <a:ln w="1746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64" name="Freeform 716"/>
            <p:cNvSpPr>
              <a:spLocks/>
            </p:cNvSpPr>
            <p:nvPr/>
          </p:nvSpPr>
          <p:spPr bwMode="auto">
            <a:xfrm>
              <a:off x="2000" y="1695"/>
              <a:ext cx="34" cy="43"/>
            </a:xfrm>
            <a:custGeom>
              <a:avLst/>
              <a:gdLst>
                <a:gd name="T0" fmla="*/ 17 w 34"/>
                <a:gd name="T1" fmla="*/ 43 h 43"/>
                <a:gd name="T2" fmla="*/ 34 w 34"/>
                <a:gd name="T3" fmla="*/ 22 h 43"/>
                <a:gd name="T4" fmla="*/ 17 w 34"/>
                <a:gd name="T5" fmla="*/ 0 h 43"/>
                <a:gd name="T6" fmla="*/ 0 w 34"/>
                <a:gd name="T7" fmla="*/ 22 h 43"/>
                <a:gd name="T8" fmla="*/ 17 w 34"/>
                <a:gd name="T9" fmla="*/ 43 h 43"/>
              </a:gdLst>
              <a:ahLst/>
              <a:cxnLst>
                <a:cxn ang="0">
                  <a:pos x="T0" y="T1"/>
                </a:cxn>
                <a:cxn ang="0">
                  <a:pos x="T2" y="T3"/>
                </a:cxn>
                <a:cxn ang="0">
                  <a:pos x="T4" y="T5"/>
                </a:cxn>
                <a:cxn ang="0">
                  <a:pos x="T6" y="T7"/>
                </a:cxn>
                <a:cxn ang="0">
                  <a:pos x="T8" y="T9"/>
                </a:cxn>
              </a:cxnLst>
              <a:rect l="0" t="0" r="r" b="b"/>
              <a:pathLst>
                <a:path w="34" h="43">
                  <a:moveTo>
                    <a:pt x="17" y="43"/>
                  </a:moveTo>
                  <a:lnTo>
                    <a:pt x="34" y="22"/>
                  </a:lnTo>
                  <a:lnTo>
                    <a:pt x="17" y="0"/>
                  </a:lnTo>
                  <a:lnTo>
                    <a:pt x="0" y="22"/>
                  </a:lnTo>
                  <a:lnTo>
                    <a:pt x="17" y="43"/>
                  </a:lnTo>
                </a:path>
              </a:pathLst>
            </a:custGeom>
            <a:noFill/>
            <a:ln w="1746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765" name="Line 717"/>
            <p:cNvSpPr>
              <a:spLocks noChangeShapeType="1"/>
            </p:cNvSpPr>
            <p:nvPr/>
          </p:nvSpPr>
          <p:spPr bwMode="auto">
            <a:xfrm>
              <a:off x="1952" y="1806"/>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66" name="Line 718"/>
            <p:cNvSpPr>
              <a:spLocks noChangeShapeType="1"/>
            </p:cNvSpPr>
            <p:nvPr/>
          </p:nvSpPr>
          <p:spPr bwMode="auto">
            <a:xfrm>
              <a:off x="1977" y="1806"/>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67" name="Line 719"/>
            <p:cNvSpPr>
              <a:spLocks noChangeShapeType="1"/>
            </p:cNvSpPr>
            <p:nvPr/>
          </p:nvSpPr>
          <p:spPr bwMode="auto">
            <a:xfrm>
              <a:off x="2002" y="1806"/>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68" name="Line 720"/>
            <p:cNvSpPr>
              <a:spLocks noChangeShapeType="1"/>
            </p:cNvSpPr>
            <p:nvPr/>
          </p:nvSpPr>
          <p:spPr bwMode="auto">
            <a:xfrm>
              <a:off x="2027" y="1806"/>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69" name="Line 721"/>
            <p:cNvSpPr>
              <a:spLocks noChangeShapeType="1"/>
            </p:cNvSpPr>
            <p:nvPr/>
          </p:nvSpPr>
          <p:spPr bwMode="auto">
            <a:xfrm>
              <a:off x="2052" y="1806"/>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70" name="Line 722"/>
            <p:cNvSpPr>
              <a:spLocks noChangeShapeType="1"/>
            </p:cNvSpPr>
            <p:nvPr/>
          </p:nvSpPr>
          <p:spPr bwMode="auto">
            <a:xfrm>
              <a:off x="2077" y="1806"/>
              <a:ext cx="2" cy="1"/>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71" name="Freeform 723"/>
            <p:cNvSpPr>
              <a:spLocks/>
            </p:cNvSpPr>
            <p:nvPr/>
          </p:nvSpPr>
          <p:spPr bwMode="auto">
            <a:xfrm>
              <a:off x="2000" y="1789"/>
              <a:ext cx="34" cy="33"/>
            </a:xfrm>
            <a:custGeom>
              <a:avLst/>
              <a:gdLst>
                <a:gd name="T0" fmla="*/ 34 w 34"/>
                <a:gd name="T1" fmla="*/ 17 h 33"/>
                <a:gd name="T2" fmla="*/ 32 w 34"/>
                <a:gd name="T3" fmla="*/ 22 h 33"/>
                <a:gd name="T4" fmla="*/ 29 w 34"/>
                <a:gd name="T5" fmla="*/ 26 h 33"/>
                <a:gd name="T6" fmla="*/ 27 w 34"/>
                <a:gd name="T7" fmla="*/ 31 h 33"/>
                <a:gd name="T8" fmla="*/ 21 w 34"/>
                <a:gd name="T9" fmla="*/ 32 h 33"/>
                <a:gd name="T10" fmla="*/ 17 w 34"/>
                <a:gd name="T11" fmla="*/ 33 h 33"/>
                <a:gd name="T12" fmla="*/ 11 w 34"/>
                <a:gd name="T13" fmla="*/ 32 h 33"/>
                <a:gd name="T14" fmla="*/ 7 w 34"/>
                <a:gd name="T15" fmla="*/ 31 h 33"/>
                <a:gd name="T16" fmla="*/ 3 w 34"/>
                <a:gd name="T17" fmla="*/ 26 h 33"/>
                <a:gd name="T18" fmla="*/ 0 w 34"/>
                <a:gd name="T19" fmla="*/ 22 h 33"/>
                <a:gd name="T20" fmla="*/ 0 w 34"/>
                <a:gd name="T21" fmla="*/ 17 h 33"/>
                <a:gd name="T22" fmla="*/ 0 w 34"/>
                <a:gd name="T23" fmla="*/ 11 h 33"/>
                <a:gd name="T24" fmla="*/ 3 w 34"/>
                <a:gd name="T25" fmla="*/ 7 h 33"/>
                <a:gd name="T26" fmla="*/ 7 w 34"/>
                <a:gd name="T27" fmla="*/ 3 h 33"/>
                <a:gd name="T28" fmla="*/ 11 w 34"/>
                <a:gd name="T29" fmla="*/ 1 h 33"/>
                <a:gd name="T30" fmla="*/ 17 w 34"/>
                <a:gd name="T31" fmla="*/ 0 h 33"/>
                <a:gd name="T32" fmla="*/ 21 w 34"/>
                <a:gd name="T33" fmla="*/ 1 h 33"/>
                <a:gd name="T34" fmla="*/ 27 w 34"/>
                <a:gd name="T35" fmla="*/ 3 h 33"/>
                <a:gd name="T36" fmla="*/ 29 w 34"/>
                <a:gd name="T37" fmla="*/ 7 h 33"/>
                <a:gd name="T38" fmla="*/ 32 w 34"/>
                <a:gd name="T39" fmla="*/ 11 h 33"/>
                <a:gd name="T40" fmla="*/ 34 w 34"/>
                <a:gd name="T4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3">
                  <a:moveTo>
                    <a:pt x="34" y="17"/>
                  </a:moveTo>
                  <a:lnTo>
                    <a:pt x="32" y="22"/>
                  </a:lnTo>
                  <a:lnTo>
                    <a:pt x="29" y="26"/>
                  </a:lnTo>
                  <a:lnTo>
                    <a:pt x="27" y="31"/>
                  </a:lnTo>
                  <a:lnTo>
                    <a:pt x="21" y="32"/>
                  </a:lnTo>
                  <a:lnTo>
                    <a:pt x="17" y="33"/>
                  </a:lnTo>
                  <a:lnTo>
                    <a:pt x="11" y="32"/>
                  </a:lnTo>
                  <a:lnTo>
                    <a:pt x="7" y="31"/>
                  </a:lnTo>
                  <a:lnTo>
                    <a:pt x="3" y="26"/>
                  </a:lnTo>
                  <a:lnTo>
                    <a:pt x="0" y="22"/>
                  </a:lnTo>
                  <a:lnTo>
                    <a:pt x="0" y="17"/>
                  </a:lnTo>
                  <a:lnTo>
                    <a:pt x="0" y="11"/>
                  </a:lnTo>
                  <a:lnTo>
                    <a:pt x="3" y="7"/>
                  </a:lnTo>
                  <a:lnTo>
                    <a:pt x="7" y="3"/>
                  </a:lnTo>
                  <a:lnTo>
                    <a:pt x="11" y="1"/>
                  </a:lnTo>
                  <a:lnTo>
                    <a:pt x="17" y="0"/>
                  </a:lnTo>
                  <a:lnTo>
                    <a:pt x="21" y="1"/>
                  </a:lnTo>
                  <a:lnTo>
                    <a:pt x="27" y="3"/>
                  </a:lnTo>
                  <a:lnTo>
                    <a:pt x="29" y="7"/>
                  </a:lnTo>
                  <a:lnTo>
                    <a:pt x="32" y="11"/>
                  </a:lnTo>
                  <a:lnTo>
                    <a:pt x="34" y="17"/>
                  </a:lnTo>
                </a:path>
              </a:pathLst>
            </a:custGeom>
            <a:noFill/>
            <a:ln w="1746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772" name="Line 724"/>
            <p:cNvSpPr>
              <a:spLocks noChangeShapeType="1"/>
            </p:cNvSpPr>
            <p:nvPr/>
          </p:nvSpPr>
          <p:spPr bwMode="auto">
            <a:xfrm>
              <a:off x="1952" y="1896"/>
              <a:ext cx="33"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73" name="Line 725"/>
            <p:cNvSpPr>
              <a:spLocks noChangeShapeType="1"/>
            </p:cNvSpPr>
            <p:nvPr/>
          </p:nvSpPr>
          <p:spPr bwMode="auto">
            <a:xfrm>
              <a:off x="2018" y="1896"/>
              <a:ext cx="34" cy="1"/>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74" name="Rectangle 726"/>
            <p:cNvSpPr>
              <a:spLocks noChangeArrowheads="1"/>
            </p:cNvSpPr>
            <p:nvPr/>
          </p:nvSpPr>
          <p:spPr bwMode="auto">
            <a:xfrm>
              <a:off x="2003" y="1882"/>
              <a:ext cx="26" cy="26"/>
            </a:xfrm>
            <a:prstGeom prst="rect">
              <a:avLst/>
            </a:prstGeom>
            <a:noFill/>
            <a:ln w="17463">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6775" name="Line 727"/>
            <p:cNvSpPr>
              <a:spLocks noChangeShapeType="1"/>
            </p:cNvSpPr>
            <p:nvPr/>
          </p:nvSpPr>
          <p:spPr bwMode="auto">
            <a:xfrm>
              <a:off x="1952" y="1985"/>
              <a:ext cx="2"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76" name="Line 728"/>
            <p:cNvSpPr>
              <a:spLocks noChangeShapeType="1"/>
            </p:cNvSpPr>
            <p:nvPr/>
          </p:nvSpPr>
          <p:spPr bwMode="auto">
            <a:xfrm>
              <a:off x="1977" y="1985"/>
              <a:ext cx="3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77" name="Line 729"/>
            <p:cNvSpPr>
              <a:spLocks noChangeShapeType="1"/>
            </p:cNvSpPr>
            <p:nvPr/>
          </p:nvSpPr>
          <p:spPr bwMode="auto">
            <a:xfrm>
              <a:off x="2032" y="1985"/>
              <a:ext cx="3"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78" name="Line 730"/>
            <p:cNvSpPr>
              <a:spLocks noChangeShapeType="1"/>
            </p:cNvSpPr>
            <p:nvPr/>
          </p:nvSpPr>
          <p:spPr bwMode="auto">
            <a:xfrm>
              <a:off x="2057" y="1985"/>
              <a:ext cx="24" cy="1"/>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79" name="Line 731"/>
            <p:cNvSpPr>
              <a:spLocks noChangeShapeType="1"/>
            </p:cNvSpPr>
            <p:nvPr/>
          </p:nvSpPr>
          <p:spPr bwMode="auto">
            <a:xfrm>
              <a:off x="2004" y="1974"/>
              <a:ext cx="24"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6780" name="Line 732"/>
            <p:cNvSpPr>
              <a:spLocks noChangeShapeType="1"/>
            </p:cNvSpPr>
            <p:nvPr/>
          </p:nvSpPr>
          <p:spPr bwMode="auto">
            <a:xfrm flipH="1">
              <a:off x="2004" y="1974"/>
              <a:ext cx="24" cy="2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advTm="61888"/>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C60DA55E-5304-4A6B-9364-D115F064588C}" type="slidenum">
              <a:rPr lang="en-US"/>
              <a:pPr/>
              <a:t>29</a:t>
            </a:fld>
            <a:endParaRPr lang="en-US"/>
          </a:p>
        </p:txBody>
      </p:sp>
      <p:sp>
        <p:nvSpPr>
          <p:cNvPr id="389122" name="Rectangle 2"/>
          <p:cNvSpPr>
            <a:spLocks noGrp="1" noChangeArrowheads="1"/>
          </p:cNvSpPr>
          <p:nvPr>
            <p:ph type="title"/>
          </p:nvPr>
        </p:nvSpPr>
        <p:spPr/>
        <p:txBody>
          <a:bodyPr/>
          <a:lstStyle/>
          <a:p>
            <a:r>
              <a:rPr lang="en-US"/>
              <a:t>Transformations: Global vs. Local</a:t>
            </a:r>
          </a:p>
        </p:txBody>
      </p:sp>
      <p:sp>
        <p:nvSpPr>
          <p:cNvPr id="389123" name="Rectangle 3"/>
          <p:cNvSpPr>
            <a:spLocks noGrp="1" noChangeArrowheads="1"/>
          </p:cNvSpPr>
          <p:nvPr>
            <p:ph type="body" idx="1"/>
          </p:nvPr>
        </p:nvSpPr>
        <p:spPr>
          <a:xfrm>
            <a:off x="769938" y="1585913"/>
            <a:ext cx="8123237" cy="2016125"/>
          </a:xfrm>
        </p:spPr>
        <p:txBody>
          <a:bodyPr/>
          <a:lstStyle/>
          <a:p>
            <a:endParaRPr lang="en-US"/>
          </a:p>
        </p:txBody>
      </p:sp>
      <p:pic>
        <p:nvPicPr>
          <p:cNvPr id="389124" name="Picture 4"/>
          <p:cNvPicPr>
            <a:picLocks noChangeAspect="1" noChangeArrowheads="1"/>
          </p:cNvPicPr>
          <p:nvPr/>
        </p:nvPicPr>
        <p:blipFill>
          <a:blip r:embed="rId3">
            <a:extLst>
              <a:ext uri="{28A0092B-C50C-407E-A947-70E740481C1C}">
                <a14:useLocalDpi xmlns:a14="http://schemas.microsoft.com/office/drawing/2010/main" val="0"/>
              </a:ext>
            </a:extLst>
          </a:blip>
          <a:srcRect l="4375" r="9669"/>
          <a:stretch>
            <a:fillRect/>
          </a:stretch>
        </p:blipFill>
        <p:spPr bwMode="auto">
          <a:xfrm>
            <a:off x="136525" y="1439863"/>
            <a:ext cx="564515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436813"/>
            <a:ext cx="3741738" cy="396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73376"/>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D6E6F92A-99FF-4904-BB2A-2316241E9757}" type="slidenum">
              <a:rPr lang="en-US"/>
              <a:pPr/>
              <a:t>3</a:t>
            </a:fld>
            <a:endParaRPr lang="en-US"/>
          </a:p>
        </p:txBody>
      </p:sp>
      <p:sp>
        <p:nvSpPr>
          <p:cNvPr id="372738" name="Rectangle 1026"/>
          <p:cNvSpPr>
            <a:spLocks noGrp="1" noChangeArrowheads="1"/>
          </p:cNvSpPr>
          <p:nvPr>
            <p:ph type="title"/>
          </p:nvPr>
        </p:nvSpPr>
        <p:spPr/>
        <p:txBody>
          <a:bodyPr/>
          <a:lstStyle/>
          <a:p>
            <a:r>
              <a:rPr lang="en-US"/>
              <a:t>Problem: Sharing 3D Animations</a:t>
            </a:r>
          </a:p>
        </p:txBody>
      </p:sp>
      <p:sp>
        <p:nvSpPr>
          <p:cNvPr id="372739" name="Rectangle 1027"/>
          <p:cNvSpPr>
            <a:spLocks noGrp="1" noChangeArrowheads="1"/>
          </p:cNvSpPr>
          <p:nvPr>
            <p:ph type="body" idx="1"/>
          </p:nvPr>
        </p:nvSpPr>
        <p:spPr>
          <a:xfrm>
            <a:off x="762000" y="1371600"/>
            <a:ext cx="8123238" cy="4665663"/>
          </a:xfrm>
        </p:spPr>
        <p:txBody>
          <a:bodyPr/>
          <a:lstStyle/>
          <a:p>
            <a:r>
              <a:rPr lang="en-US"/>
              <a:t>Render a Video of the animation</a:t>
            </a:r>
          </a:p>
          <a:p>
            <a:r>
              <a:rPr lang="en-US"/>
              <a:t>Use the similar software and/or hardware</a:t>
            </a:r>
          </a:p>
          <a:p>
            <a:r>
              <a:rPr lang="en-US"/>
              <a:t>Use static mesh compression for each frame</a:t>
            </a:r>
          </a:p>
          <a:p>
            <a:pPr lvl="1"/>
            <a:endParaRPr lang="en-US"/>
          </a:p>
        </p:txBody>
      </p:sp>
      <p:pic>
        <p:nvPicPr>
          <p:cNvPr id="372740"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138" y="3822700"/>
            <a:ext cx="2371725" cy="24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2741"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3790950"/>
            <a:ext cx="2643187"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2744" name="Picture 1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9013" y="4005263"/>
            <a:ext cx="2728912" cy="216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2748" name="Text Box 1036">
            <a:hlinkClick r:id="rId6" action="ppaction://program"/>
          </p:cNvPr>
          <p:cNvSpPr txBox="1">
            <a:spLocks noChangeArrowheads="1"/>
          </p:cNvSpPr>
          <p:nvPr/>
        </p:nvSpPr>
        <p:spPr bwMode="auto">
          <a:xfrm>
            <a:off x="7048500" y="3429000"/>
            <a:ext cx="815975" cy="376238"/>
          </a:xfrm>
          <a:prstGeom prst="rect">
            <a:avLst/>
          </a:prstGeom>
          <a:solidFill>
            <a:srgbClr val="FF0000"/>
          </a:solidFill>
          <a:ln w="9525">
            <a:solidFill>
              <a:srgbClr val="3AAA4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DEMO</a:t>
            </a:r>
          </a:p>
        </p:txBody>
      </p:sp>
      <p:sp>
        <p:nvSpPr>
          <p:cNvPr id="372749" name="Text Box 1037">
            <a:hlinkClick r:id="rId7" action="ppaction://program"/>
          </p:cNvPr>
          <p:cNvSpPr txBox="1">
            <a:spLocks noChangeArrowheads="1"/>
          </p:cNvSpPr>
          <p:nvPr/>
        </p:nvSpPr>
        <p:spPr bwMode="auto">
          <a:xfrm>
            <a:off x="7913688" y="3429000"/>
            <a:ext cx="815975" cy="376238"/>
          </a:xfrm>
          <a:prstGeom prst="rect">
            <a:avLst/>
          </a:prstGeom>
          <a:solidFill>
            <a:srgbClr val="FF0000"/>
          </a:solidFill>
          <a:ln w="9525">
            <a:solidFill>
              <a:srgbClr val="3AAA4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DEMO</a:t>
            </a:r>
          </a:p>
        </p:txBody>
      </p:sp>
    </p:spTree>
  </p:cSld>
  <p:clrMapOvr>
    <a:masterClrMapping/>
  </p:clrMapOvr>
  <p:transition advTm="77424"/>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A16017AF-579B-4A6F-BAF5-D4F5063215F9}" type="slidenum">
              <a:rPr lang="en-US"/>
              <a:pPr/>
              <a:t>30</a:t>
            </a:fld>
            <a:endParaRPr lang="en-US"/>
          </a:p>
        </p:txBody>
      </p:sp>
      <p:sp>
        <p:nvSpPr>
          <p:cNvPr id="388098" name="Rectangle 2"/>
          <p:cNvSpPr>
            <a:spLocks noGrp="1" noChangeArrowheads="1"/>
          </p:cNvSpPr>
          <p:nvPr>
            <p:ph type="title"/>
          </p:nvPr>
        </p:nvSpPr>
        <p:spPr>
          <a:xfrm>
            <a:off x="465138" y="304800"/>
            <a:ext cx="8428037" cy="865188"/>
          </a:xfrm>
        </p:spPr>
        <p:txBody>
          <a:bodyPr/>
          <a:lstStyle/>
          <a:p>
            <a:r>
              <a:rPr lang="en-US"/>
              <a:t>Transformation Performance</a:t>
            </a:r>
          </a:p>
        </p:txBody>
      </p:sp>
      <p:sp>
        <p:nvSpPr>
          <p:cNvPr id="388099" name="Rectangle 3"/>
          <p:cNvSpPr>
            <a:spLocks noGrp="1" noChangeArrowheads="1"/>
          </p:cNvSpPr>
          <p:nvPr>
            <p:ph type="body" idx="1"/>
          </p:nvPr>
        </p:nvSpPr>
        <p:spPr/>
        <p:txBody>
          <a:bodyPr/>
          <a:lstStyle/>
          <a:p>
            <a:endParaRPr lang="en-US"/>
          </a:p>
        </p:txBody>
      </p:sp>
      <p:pic>
        <p:nvPicPr>
          <p:cNvPr id="388103" name="Picture 7"/>
          <p:cNvPicPr>
            <a:picLocks noChangeAspect="1" noChangeArrowheads="1"/>
          </p:cNvPicPr>
          <p:nvPr/>
        </p:nvPicPr>
        <p:blipFill>
          <a:blip r:embed="rId3">
            <a:extLst>
              <a:ext uri="{28A0092B-C50C-407E-A947-70E740481C1C}">
                <a14:useLocalDpi xmlns:a14="http://schemas.microsoft.com/office/drawing/2010/main" val="0"/>
              </a:ext>
            </a:extLst>
          </a:blip>
          <a:srcRect b="2847"/>
          <a:stretch>
            <a:fillRect/>
          </a:stretch>
        </p:blipFill>
        <p:spPr bwMode="auto">
          <a:xfrm>
            <a:off x="1066800" y="1201738"/>
            <a:ext cx="6934200" cy="519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8104" name="Text Box 8">
            <a:hlinkClick r:id="rId4" action="ppaction://program"/>
          </p:cNvPr>
          <p:cNvSpPr txBox="1">
            <a:spLocks noChangeArrowheads="1"/>
          </p:cNvSpPr>
          <p:nvPr/>
        </p:nvSpPr>
        <p:spPr bwMode="auto">
          <a:xfrm>
            <a:off x="8018463" y="5818188"/>
            <a:ext cx="815975" cy="376237"/>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DEMO</a:t>
            </a:r>
          </a:p>
        </p:txBody>
      </p:sp>
      <p:sp>
        <p:nvSpPr>
          <p:cNvPr id="388105" name="Text Box 9"/>
          <p:cNvSpPr txBox="1">
            <a:spLocks noChangeArrowheads="1"/>
          </p:cNvSpPr>
          <p:nvPr/>
        </p:nvSpPr>
        <p:spPr bwMode="auto">
          <a:xfrm>
            <a:off x="6899275" y="3616325"/>
            <a:ext cx="874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2bpv P</a:t>
            </a:r>
          </a:p>
        </p:txBody>
      </p:sp>
      <p:sp>
        <p:nvSpPr>
          <p:cNvPr id="388106" name="Text Box 10"/>
          <p:cNvSpPr txBox="1">
            <a:spLocks noChangeArrowheads="1"/>
          </p:cNvSpPr>
          <p:nvPr/>
        </p:nvSpPr>
        <p:spPr bwMode="auto">
          <a:xfrm>
            <a:off x="6877050" y="4214813"/>
            <a:ext cx="1736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8bpv I Baseline</a:t>
            </a:r>
          </a:p>
        </p:txBody>
      </p:sp>
      <p:sp>
        <p:nvSpPr>
          <p:cNvPr id="388107" name="Text Box 11"/>
          <p:cNvSpPr txBox="1">
            <a:spLocks noChangeArrowheads="1"/>
          </p:cNvSpPr>
          <p:nvPr/>
        </p:nvSpPr>
        <p:spPr bwMode="auto">
          <a:xfrm>
            <a:off x="6877050" y="4732338"/>
            <a:ext cx="8747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4bpv P</a:t>
            </a:r>
          </a:p>
        </p:txBody>
      </p:sp>
      <p:sp>
        <p:nvSpPr>
          <p:cNvPr id="388108" name="Text Box 12"/>
          <p:cNvSpPr txBox="1">
            <a:spLocks noChangeArrowheads="1"/>
          </p:cNvSpPr>
          <p:nvPr/>
        </p:nvSpPr>
        <p:spPr bwMode="auto">
          <a:xfrm>
            <a:off x="6877050" y="5597525"/>
            <a:ext cx="874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8bpv P</a:t>
            </a:r>
          </a:p>
        </p:txBody>
      </p:sp>
      <p:sp>
        <p:nvSpPr>
          <p:cNvPr id="388109" name="Text Box 13"/>
          <p:cNvSpPr txBox="1">
            <a:spLocks noChangeArrowheads="1"/>
          </p:cNvSpPr>
          <p:nvPr/>
        </p:nvSpPr>
        <p:spPr bwMode="auto">
          <a:xfrm>
            <a:off x="6877050" y="5367338"/>
            <a:ext cx="8842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8bpv B</a:t>
            </a:r>
          </a:p>
        </p:txBody>
      </p:sp>
      <p:sp>
        <p:nvSpPr>
          <p:cNvPr id="388112" name="AutoShape 16">
            <a:hlinkClick r:id="rId5" action="ppaction://program"/>
          </p:cNvPr>
          <p:cNvSpPr>
            <a:spLocks noChangeArrowheads="1"/>
          </p:cNvSpPr>
          <p:nvPr/>
        </p:nvSpPr>
        <p:spPr bwMode="auto">
          <a:xfrm>
            <a:off x="8201025" y="6510338"/>
            <a:ext cx="173038" cy="3175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s</a:t>
            </a:r>
          </a:p>
        </p:txBody>
      </p:sp>
      <p:sp>
        <p:nvSpPr>
          <p:cNvPr id="388114" name="AutoShape 18">
            <a:hlinkClick r:id="rId6" action="ppaction://program"/>
          </p:cNvPr>
          <p:cNvSpPr>
            <a:spLocks noChangeArrowheads="1"/>
          </p:cNvSpPr>
          <p:nvPr/>
        </p:nvSpPr>
        <p:spPr bwMode="auto">
          <a:xfrm>
            <a:off x="8661400" y="6510338"/>
            <a:ext cx="173038" cy="317500"/>
          </a:xfrm>
          <a:prstGeom prst="roundRect">
            <a:avLst>
              <a:gd name="adj" fmla="val 500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t>d</a:t>
            </a:r>
          </a:p>
        </p:txBody>
      </p:sp>
    </p:spTree>
  </p:cSld>
  <p:clrMapOvr>
    <a:masterClrMapping/>
  </p:clrMapOvr>
  <p:transition advTm="61856"/>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00DEEF7B-A6B8-40B4-B213-83974C642547}" type="slidenum">
              <a:rPr lang="en-US"/>
              <a:pPr/>
              <a:t>31</a:t>
            </a:fld>
            <a:endParaRPr lang="en-US"/>
          </a:p>
        </p:txBody>
      </p:sp>
      <p:sp>
        <p:nvSpPr>
          <p:cNvPr id="503810" name="Rectangle 2"/>
          <p:cNvSpPr>
            <a:spLocks noGrp="1" noChangeArrowheads="1"/>
          </p:cNvSpPr>
          <p:nvPr>
            <p:ph type="title"/>
          </p:nvPr>
        </p:nvSpPr>
        <p:spPr/>
        <p:txBody>
          <a:bodyPr/>
          <a:lstStyle/>
          <a:p>
            <a:r>
              <a:rPr lang="en-US"/>
              <a:t>Performance Timings</a:t>
            </a:r>
          </a:p>
        </p:txBody>
      </p:sp>
      <p:sp>
        <p:nvSpPr>
          <p:cNvPr id="503811" name="Rectangle 3"/>
          <p:cNvSpPr>
            <a:spLocks noGrp="1" noChangeArrowheads="1"/>
          </p:cNvSpPr>
          <p:nvPr>
            <p:ph type="body" idx="1"/>
          </p:nvPr>
        </p:nvSpPr>
        <p:spPr/>
        <p:txBody>
          <a:bodyPr/>
          <a:lstStyle/>
          <a:p>
            <a:r>
              <a:rPr lang="en-US"/>
              <a:t>Finding Cut (one frame): 2-7 mins</a:t>
            </a:r>
          </a:p>
          <a:p>
            <a:r>
              <a:rPr lang="en-US"/>
              <a:t>Finding Cut (100 frames): 3-5 hrs</a:t>
            </a:r>
          </a:p>
          <a:p>
            <a:r>
              <a:rPr lang="en-US"/>
              <a:t>Parametrization: 2-6 mins</a:t>
            </a:r>
          </a:p>
          <a:p>
            <a:r>
              <a:rPr lang="en-US"/>
              <a:t>Encoding: 2-3 fps @ 256x256</a:t>
            </a:r>
          </a:p>
          <a:p>
            <a:r>
              <a:rPr lang="en-US"/>
              <a:t>Encoding: 6-16 fps @ 64x64</a:t>
            </a:r>
          </a:p>
          <a:p>
            <a:r>
              <a:rPr lang="en-US"/>
              <a:t>Decoding: 10 fps @ 256x256</a:t>
            </a:r>
          </a:p>
          <a:p>
            <a:r>
              <a:rPr lang="en-US"/>
              <a:t>Decoding: 30-60 fps @ 64x64</a:t>
            </a:r>
          </a:p>
          <a:p>
            <a:endParaRPr lang="en-US"/>
          </a:p>
          <a:p>
            <a:endParaRPr lang="en-US"/>
          </a:p>
          <a:p>
            <a:endParaRPr lang="en-US"/>
          </a:p>
        </p:txBody>
      </p:sp>
      <p:sp>
        <p:nvSpPr>
          <p:cNvPr id="503812" name="Text Box 4"/>
          <p:cNvSpPr txBox="1">
            <a:spLocks noChangeArrowheads="1"/>
          </p:cNvSpPr>
          <p:nvPr/>
        </p:nvSpPr>
        <p:spPr bwMode="auto">
          <a:xfrm>
            <a:off x="1806575" y="573405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80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655F3599-DB0B-4B41-B22B-EE8D81A58321}" type="slidenum">
              <a:rPr lang="en-US"/>
              <a:pPr/>
              <a:t>32</a:t>
            </a:fld>
            <a:endParaRPr lang="en-US"/>
          </a:p>
        </p:txBody>
      </p:sp>
      <p:sp>
        <p:nvSpPr>
          <p:cNvPr id="509954" name="Rectangle 2"/>
          <p:cNvSpPr>
            <a:spLocks noGrp="1" noChangeArrowheads="1"/>
          </p:cNvSpPr>
          <p:nvPr>
            <p:ph type="title"/>
          </p:nvPr>
        </p:nvSpPr>
        <p:spPr/>
        <p:txBody>
          <a:bodyPr/>
          <a:lstStyle/>
          <a:p>
            <a:r>
              <a:rPr lang="en-US"/>
              <a:t>Level of Detail</a:t>
            </a:r>
          </a:p>
        </p:txBody>
      </p:sp>
      <p:sp>
        <p:nvSpPr>
          <p:cNvPr id="509955" name="Rectangle 3"/>
          <p:cNvSpPr>
            <a:spLocks noGrp="1" noChangeArrowheads="1"/>
          </p:cNvSpPr>
          <p:nvPr>
            <p:ph type="body" idx="1"/>
          </p:nvPr>
        </p:nvSpPr>
        <p:spPr>
          <a:xfrm>
            <a:off x="769938" y="1585913"/>
            <a:ext cx="7535862" cy="1382712"/>
          </a:xfrm>
        </p:spPr>
        <p:txBody>
          <a:bodyPr/>
          <a:lstStyle/>
          <a:p>
            <a:endParaRPr lang="en-US"/>
          </a:p>
        </p:txBody>
      </p:sp>
      <p:pic>
        <p:nvPicPr>
          <p:cNvPr id="509956" name="Picture 4"/>
          <p:cNvPicPr>
            <a:picLocks noChangeAspect="1" noChangeArrowheads="1"/>
          </p:cNvPicPr>
          <p:nvPr/>
        </p:nvPicPr>
        <p:blipFill>
          <a:blip r:embed="rId3">
            <a:extLst>
              <a:ext uri="{28A0092B-C50C-407E-A947-70E740481C1C}">
                <a14:useLocalDpi xmlns:a14="http://schemas.microsoft.com/office/drawing/2010/main" val="0"/>
              </a:ext>
            </a:extLst>
          </a:blip>
          <a:srcRect b="8879"/>
          <a:stretch>
            <a:fillRect/>
          </a:stretch>
        </p:blipFill>
        <p:spPr bwMode="auto">
          <a:xfrm>
            <a:off x="482600" y="1584325"/>
            <a:ext cx="823753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4488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4DA86F3-54EC-434D-B9E4-5056E001522E}" type="slidenum">
              <a:rPr lang="en-US"/>
              <a:pPr/>
              <a:t>33</a:t>
            </a:fld>
            <a:endParaRPr lang="en-US"/>
          </a:p>
        </p:txBody>
      </p:sp>
      <p:sp>
        <p:nvSpPr>
          <p:cNvPr id="418818" name="Rectangle 2"/>
          <p:cNvSpPr>
            <a:spLocks noGrp="1" noChangeArrowheads="1"/>
          </p:cNvSpPr>
          <p:nvPr>
            <p:ph type="title"/>
          </p:nvPr>
        </p:nvSpPr>
        <p:spPr>
          <a:xfrm>
            <a:off x="465138" y="663575"/>
            <a:ext cx="8428037" cy="865188"/>
          </a:xfrm>
        </p:spPr>
        <p:txBody>
          <a:bodyPr/>
          <a:lstStyle/>
          <a:p>
            <a:r>
              <a:rPr lang="en-US"/>
              <a:t>Future Work</a:t>
            </a:r>
          </a:p>
        </p:txBody>
      </p:sp>
      <p:sp>
        <p:nvSpPr>
          <p:cNvPr id="418819" name="Rectangle 3"/>
          <p:cNvSpPr>
            <a:spLocks noGrp="1" noChangeArrowheads="1"/>
          </p:cNvSpPr>
          <p:nvPr>
            <p:ph type="body" idx="1"/>
          </p:nvPr>
        </p:nvSpPr>
        <p:spPr>
          <a:xfrm>
            <a:off x="769938" y="1874838"/>
            <a:ext cx="8123237" cy="4665662"/>
          </a:xfrm>
        </p:spPr>
        <p:txBody>
          <a:bodyPr/>
          <a:lstStyle/>
          <a:p>
            <a:r>
              <a:rPr lang="en-US"/>
              <a:t>Video Compression</a:t>
            </a:r>
          </a:p>
          <a:p>
            <a:r>
              <a:rPr lang="en-US"/>
              <a:t>Transformations</a:t>
            </a:r>
          </a:p>
          <a:p>
            <a:r>
              <a:rPr lang="en-US"/>
              <a:t>Chartification</a:t>
            </a:r>
          </a:p>
          <a:p>
            <a:r>
              <a:rPr lang="en-US"/>
              <a:t>Parametrization</a:t>
            </a:r>
          </a:p>
          <a:p>
            <a:r>
              <a:rPr lang="en-US"/>
              <a:t>Non-manifold objects</a:t>
            </a:r>
          </a:p>
        </p:txBody>
      </p:sp>
    </p:spTree>
  </p:cSld>
  <p:clrMapOvr>
    <a:masterClrMapping/>
  </p:clrMapOvr>
  <p:transition advTm="175408"/>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26B971E-ED51-482B-B2BA-024533514CCA}" type="slidenum">
              <a:rPr lang="en-US"/>
              <a:pPr/>
              <a:t>34</a:t>
            </a:fld>
            <a:endParaRPr lang="en-US"/>
          </a:p>
        </p:txBody>
      </p:sp>
      <p:sp>
        <p:nvSpPr>
          <p:cNvPr id="11266" name="Rectangle 2"/>
          <p:cNvSpPr>
            <a:spLocks noGrp="1" noChangeArrowheads="1"/>
          </p:cNvSpPr>
          <p:nvPr>
            <p:ph type="title"/>
          </p:nvPr>
        </p:nvSpPr>
        <p:spPr/>
        <p:txBody>
          <a:bodyPr/>
          <a:lstStyle/>
          <a:p>
            <a:r>
              <a:rPr lang="en-US"/>
              <a:t>Conclusions</a:t>
            </a:r>
          </a:p>
        </p:txBody>
      </p:sp>
      <p:sp>
        <p:nvSpPr>
          <p:cNvPr id="11267" name="Rectangle 3"/>
          <p:cNvSpPr>
            <a:spLocks noGrp="1" noChangeArrowheads="1"/>
          </p:cNvSpPr>
          <p:nvPr>
            <p:ph type="body" idx="1"/>
          </p:nvPr>
        </p:nvSpPr>
        <p:spPr/>
        <p:txBody>
          <a:bodyPr/>
          <a:lstStyle/>
          <a:p>
            <a:r>
              <a:rPr lang="en-US"/>
              <a:t>Geometry Video as way to encode and represent 3D animations</a:t>
            </a:r>
          </a:p>
          <a:p>
            <a:r>
              <a:rPr lang="en-US"/>
              <a:t>Can use many of the 2D Video Techniques/Features</a:t>
            </a:r>
          </a:p>
          <a:p>
            <a:pPr lvl="1"/>
            <a:r>
              <a:rPr lang="en-US"/>
              <a:t>Spatial/Temporal scalability</a:t>
            </a:r>
          </a:p>
          <a:p>
            <a:pPr lvl="1"/>
            <a:r>
              <a:rPr lang="en-US"/>
              <a:t>Error resiliency</a:t>
            </a:r>
          </a:p>
          <a:p>
            <a:r>
              <a:rPr lang="en-US"/>
              <a:t>Many other features to be exploited, i.e. fast clipping and hardware implementation…</a:t>
            </a:r>
          </a:p>
          <a:p>
            <a:pPr>
              <a:buFont typeface="Wingdings" pitchFamily="2" charset="2"/>
              <a:buNone/>
            </a:pPr>
            <a:endParaRPr lang="en-US"/>
          </a:p>
        </p:txBody>
      </p:sp>
    </p:spTree>
  </p:cSld>
  <p:clrMapOvr>
    <a:masterClrMapping/>
  </p:clrMapOvr>
  <p:transition advTm="2384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AC079EC6-A9C8-4E83-BC4B-CE08C8C42572}" type="slidenum">
              <a:rPr lang="en-US"/>
              <a:pPr/>
              <a:t>35</a:t>
            </a:fld>
            <a:endParaRPr lang="en-US"/>
          </a:p>
        </p:txBody>
      </p:sp>
      <p:sp>
        <p:nvSpPr>
          <p:cNvPr id="468994" name="Rectangle 2"/>
          <p:cNvSpPr>
            <a:spLocks noGrp="1" noChangeArrowheads="1"/>
          </p:cNvSpPr>
          <p:nvPr>
            <p:ph type="title"/>
          </p:nvPr>
        </p:nvSpPr>
        <p:spPr/>
        <p:txBody>
          <a:bodyPr/>
          <a:lstStyle/>
          <a:p>
            <a:r>
              <a:rPr lang="en-US"/>
              <a:t>Acknowledgements</a:t>
            </a:r>
          </a:p>
        </p:txBody>
      </p:sp>
      <p:sp>
        <p:nvSpPr>
          <p:cNvPr id="468995" name="Rectangle 3"/>
          <p:cNvSpPr>
            <a:spLocks noGrp="1" noChangeArrowheads="1"/>
          </p:cNvSpPr>
          <p:nvPr>
            <p:ph type="body" idx="1"/>
          </p:nvPr>
        </p:nvSpPr>
        <p:spPr/>
        <p:txBody>
          <a:bodyPr/>
          <a:lstStyle/>
          <a:p>
            <a:r>
              <a:rPr lang="en-US"/>
              <a:t>Collaborators: Pedro Sander, Leonard McMillan, Steven Gortler, Hughes Hoppe, and Gu Xianfen.</a:t>
            </a:r>
          </a:p>
          <a:p>
            <a:r>
              <a:rPr lang="en-US"/>
              <a:t>Animations: Matthias Mueller and Daniel Vlasic</a:t>
            </a:r>
          </a:p>
        </p:txBody>
      </p:sp>
      <p:sp>
        <p:nvSpPr>
          <p:cNvPr id="468996" name="Rectangle 4"/>
          <p:cNvSpPr>
            <a:spLocks noChangeArrowheads="1"/>
          </p:cNvSpPr>
          <p:nvPr/>
        </p:nvSpPr>
        <p:spPr bwMode="auto">
          <a:xfrm>
            <a:off x="3362325" y="4351338"/>
            <a:ext cx="3052763"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US" sz="4400">
                <a:solidFill>
                  <a:schemeClr val="tx2"/>
                </a:solidFill>
              </a:rPr>
              <a:t>Questions?</a:t>
            </a:r>
          </a:p>
        </p:txBody>
      </p:sp>
    </p:spTree>
  </p:cSld>
  <p:clrMapOvr>
    <a:masterClrMapping/>
  </p:clrMapOvr>
  <p:transition advTm="38704"/>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p:txBody>
          <a:bodyPr/>
          <a:lstStyle/>
          <a:p>
            <a:fld id="{E824B9FA-E1B1-4066-BE97-4C23E6751B63}" type="slidenum">
              <a:rPr lang="en-US"/>
              <a:pPr/>
              <a:t>4</a:t>
            </a:fld>
            <a:endParaRPr lang="en-US"/>
          </a:p>
        </p:txBody>
      </p:sp>
      <p:sp>
        <p:nvSpPr>
          <p:cNvPr id="7170" name="Rectangle 2"/>
          <p:cNvSpPr>
            <a:spLocks noGrp="1" noChangeArrowheads="1"/>
          </p:cNvSpPr>
          <p:nvPr>
            <p:ph type="title"/>
          </p:nvPr>
        </p:nvSpPr>
        <p:spPr/>
        <p:txBody>
          <a:bodyPr/>
          <a:lstStyle/>
          <a:p>
            <a:r>
              <a:rPr lang="en-US"/>
              <a:t>Approach:</a:t>
            </a:r>
          </a:p>
        </p:txBody>
      </p:sp>
      <p:sp>
        <p:nvSpPr>
          <p:cNvPr id="7171" name="Rectangle 3"/>
          <p:cNvSpPr>
            <a:spLocks noGrp="1" noChangeArrowheads="1"/>
          </p:cNvSpPr>
          <p:nvPr>
            <p:ph type="body" idx="1"/>
          </p:nvPr>
        </p:nvSpPr>
        <p:spPr>
          <a:xfrm>
            <a:off x="457200" y="1371600"/>
            <a:ext cx="8229600" cy="4525963"/>
          </a:xfrm>
        </p:spPr>
        <p:txBody>
          <a:bodyPr/>
          <a:lstStyle/>
          <a:p>
            <a:r>
              <a:rPr lang="en-US" sz="2800" i="1"/>
              <a:t>By representing manifold 3D objects using a global 2D parametrization (mapping) it is possible to use existing video techniques to represent 3D animations.</a:t>
            </a:r>
            <a:endParaRPr lang="en-US" sz="2400"/>
          </a:p>
        </p:txBody>
      </p:sp>
      <p:pic>
        <p:nvPicPr>
          <p:cNvPr id="718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3336925"/>
            <a:ext cx="1935163" cy="193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1113" y="3336925"/>
            <a:ext cx="1935162" cy="193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1388" y="3313113"/>
            <a:ext cx="1935162" cy="193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3" y="3255963"/>
            <a:ext cx="1935162" cy="193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7">
            <a:extLst>
              <a:ext uri="{28A0092B-C50C-407E-A947-70E740481C1C}">
                <a14:useLocalDpi xmlns:a14="http://schemas.microsoft.com/office/drawing/2010/main" val="0"/>
              </a:ext>
            </a:extLst>
          </a:blip>
          <a:srcRect r="45071" b="-3906"/>
          <a:stretch>
            <a:fillRect/>
          </a:stretch>
        </p:blipFill>
        <p:spPr bwMode="auto">
          <a:xfrm>
            <a:off x="3592513" y="5329238"/>
            <a:ext cx="922337" cy="97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r="45027"/>
          <a:stretch>
            <a:fillRect/>
          </a:stretch>
        </p:blipFill>
        <p:spPr bwMode="auto">
          <a:xfrm>
            <a:off x="4687888" y="5330825"/>
            <a:ext cx="9207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187" name="AutoShape 19"/>
          <p:cNvCxnSpPr>
            <a:cxnSpLocks noChangeShapeType="1"/>
            <a:stCxn id="7174" idx="2"/>
            <a:endCxn id="7173" idx="1"/>
          </p:cNvCxnSpPr>
          <p:nvPr/>
        </p:nvCxnSpPr>
        <p:spPr bwMode="auto">
          <a:xfrm rot="16200000" flipH="1">
            <a:off x="2149476" y="4376737"/>
            <a:ext cx="628650" cy="2257425"/>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88" name="AutoShape 20"/>
          <p:cNvCxnSpPr>
            <a:cxnSpLocks noChangeShapeType="1"/>
            <a:stCxn id="7178" idx="3"/>
            <a:endCxn id="7181" idx="2"/>
          </p:cNvCxnSpPr>
          <p:nvPr/>
        </p:nvCxnSpPr>
        <p:spPr bwMode="auto">
          <a:xfrm flipV="1">
            <a:off x="5608638" y="5272088"/>
            <a:ext cx="2236787" cy="530225"/>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advTm="46448"/>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37FE4FA-103E-4780-BBC3-CF5A5CFE30F6}" type="slidenum">
              <a:rPr lang="en-US"/>
              <a:pPr/>
              <a:t>5</a:t>
            </a:fld>
            <a:endParaRPr lang="en-US"/>
          </a:p>
        </p:txBody>
      </p:sp>
      <p:sp>
        <p:nvSpPr>
          <p:cNvPr id="474114" name="Rectangle 2"/>
          <p:cNvSpPr>
            <a:spLocks noGrp="1" noChangeArrowheads="1"/>
          </p:cNvSpPr>
          <p:nvPr>
            <p:ph type="title"/>
          </p:nvPr>
        </p:nvSpPr>
        <p:spPr/>
        <p:txBody>
          <a:bodyPr/>
          <a:lstStyle/>
          <a:p>
            <a:r>
              <a:rPr lang="en-US"/>
              <a:t>Assumptions of Geometry Videos</a:t>
            </a:r>
          </a:p>
        </p:txBody>
      </p:sp>
      <p:sp>
        <p:nvSpPr>
          <p:cNvPr id="474115" name="Rectangle 3"/>
          <p:cNvSpPr>
            <a:spLocks noGrp="1" noChangeArrowheads="1"/>
          </p:cNvSpPr>
          <p:nvPr>
            <p:ph type="body" idx="1"/>
          </p:nvPr>
        </p:nvSpPr>
        <p:spPr/>
        <p:txBody>
          <a:bodyPr/>
          <a:lstStyle/>
          <a:p>
            <a:r>
              <a:rPr lang="en-US"/>
              <a:t>One or more manifold surfaces</a:t>
            </a:r>
          </a:p>
          <a:p>
            <a:r>
              <a:rPr lang="en-US"/>
              <a:t>Consistent connectivity through the duration of the animation</a:t>
            </a:r>
          </a:p>
          <a:p>
            <a:r>
              <a:rPr lang="en-US"/>
              <a:t>No changes in topology</a:t>
            </a:r>
          </a:p>
          <a:p>
            <a:r>
              <a:rPr lang="en-US"/>
              <a:t>Can undergo arbitrary deformations as well as rigid-body transformations</a:t>
            </a:r>
          </a:p>
          <a:p>
            <a:endParaRPr lang="en-US"/>
          </a:p>
          <a:p>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460F398-B355-4CA6-81EF-5290F915DD9D}" type="slidenum">
              <a:rPr lang="en-US"/>
              <a:pPr/>
              <a:t>6</a:t>
            </a:fld>
            <a:endParaRPr lang="en-US"/>
          </a:p>
        </p:txBody>
      </p:sp>
      <p:sp>
        <p:nvSpPr>
          <p:cNvPr id="18434" name="Rectangle 2"/>
          <p:cNvSpPr>
            <a:spLocks noGrp="1" noChangeArrowheads="1"/>
          </p:cNvSpPr>
          <p:nvPr>
            <p:ph type="title"/>
          </p:nvPr>
        </p:nvSpPr>
        <p:spPr/>
        <p:txBody>
          <a:bodyPr/>
          <a:lstStyle/>
          <a:p>
            <a:r>
              <a:rPr lang="en-US"/>
              <a:t>Outline</a:t>
            </a:r>
          </a:p>
        </p:txBody>
      </p:sp>
      <p:sp>
        <p:nvSpPr>
          <p:cNvPr id="18435" name="Rectangle 3"/>
          <p:cNvSpPr>
            <a:spLocks noGrp="1" noChangeArrowheads="1"/>
          </p:cNvSpPr>
          <p:nvPr>
            <p:ph type="body" idx="1"/>
          </p:nvPr>
        </p:nvSpPr>
        <p:spPr/>
        <p:txBody>
          <a:bodyPr/>
          <a:lstStyle/>
          <a:p>
            <a:r>
              <a:rPr lang="en-US" sz="3300"/>
              <a:t>Related Work</a:t>
            </a:r>
          </a:p>
          <a:p>
            <a:r>
              <a:rPr lang="en-US" sz="3300"/>
              <a:t>Geometry Images and Geometry Videos</a:t>
            </a:r>
          </a:p>
          <a:p>
            <a:pPr lvl="1"/>
            <a:r>
              <a:rPr lang="en-US" sz="2900"/>
              <a:t>Cuts</a:t>
            </a:r>
          </a:p>
          <a:p>
            <a:pPr lvl="1"/>
            <a:r>
              <a:rPr lang="en-US" sz="2900"/>
              <a:t>Parametrization</a:t>
            </a:r>
          </a:p>
          <a:p>
            <a:pPr lvl="1"/>
            <a:r>
              <a:rPr lang="en-US" sz="2900"/>
              <a:t>Compression</a:t>
            </a:r>
          </a:p>
          <a:p>
            <a:r>
              <a:rPr lang="en-US" sz="3300"/>
              <a:t>Exploiting Temporal Coherence</a:t>
            </a:r>
          </a:p>
          <a:p>
            <a:r>
              <a:rPr lang="en-US" sz="3300"/>
              <a:t>Results</a:t>
            </a:r>
          </a:p>
          <a:p>
            <a:r>
              <a:rPr lang="en-US" sz="3300"/>
              <a:t>Future Work and Conclusions</a:t>
            </a:r>
          </a:p>
          <a:p>
            <a:endParaRPr lang="en-US" sz="3300"/>
          </a:p>
        </p:txBody>
      </p:sp>
    </p:spTree>
  </p:cSld>
  <p:clrMapOvr>
    <a:masterClrMapping/>
  </p:clrMapOvr>
  <p:transition advTm="27536"/>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1D83AB22-57B0-45E7-B388-C42B9FA7EBB2}" type="slidenum">
              <a:rPr lang="en-US"/>
              <a:pPr/>
              <a:t>7</a:t>
            </a:fld>
            <a:endParaRPr lang="en-US"/>
          </a:p>
        </p:txBody>
      </p:sp>
      <p:sp>
        <p:nvSpPr>
          <p:cNvPr id="6146" name="Rectangle 2"/>
          <p:cNvSpPr>
            <a:spLocks noGrp="1" noChangeArrowheads="1"/>
          </p:cNvSpPr>
          <p:nvPr>
            <p:ph type="title"/>
          </p:nvPr>
        </p:nvSpPr>
        <p:spPr>
          <a:xfrm>
            <a:off x="465138" y="354013"/>
            <a:ext cx="8428037" cy="865187"/>
          </a:xfrm>
        </p:spPr>
        <p:txBody>
          <a:bodyPr/>
          <a:lstStyle/>
          <a:p>
            <a:r>
              <a:rPr lang="en-US" sz="4000"/>
              <a:t>Related Work: Mesh Compression</a:t>
            </a:r>
          </a:p>
        </p:txBody>
      </p:sp>
      <p:sp>
        <p:nvSpPr>
          <p:cNvPr id="6147" name="Rectangle 3"/>
          <p:cNvSpPr>
            <a:spLocks noGrp="1" noChangeArrowheads="1"/>
          </p:cNvSpPr>
          <p:nvPr>
            <p:ph type="body" idx="1"/>
          </p:nvPr>
        </p:nvSpPr>
        <p:spPr>
          <a:xfrm>
            <a:off x="228600" y="1585913"/>
            <a:ext cx="5334000" cy="4665662"/>
          </a:xfrm>
        </p:spPr>
        <p:txBody>
          <a:bodyPr/>
          <a:lstStyle/>
          <a:p>
            <a:r>
              <a:rPr lang="en-US" sz="2800"/>
              <a:t>Maintaining connectivity:</a:t>
            </a:r>
          </a:p>
          <a:p>
            <a:pPr lvl="1"/>
            <a:r>
              <a:rPr lang="en-US" sz="2400"/>
              <a:t>Topological Surgery [Taubin98]</a:t>
            </a:r>
          </a:p>
          <a:p>
            <a:pPr lvl="1"/>
            <a:r>
              <a:rPr lang="en-US" sz="2400"/>
              <a:t>Progressive Meshes [Hoppe96]</a:t>
            </a:r>
          </a:p>
          <a:p>
            <a:pPr lvl="1"/>
            <a:r>
              <a:rPr lang="en-US" sz="2400"/>
              <a:t>Spectral Compression [Karni00]</a:t>
            </a:r>
          </a:p>
          <a:p>
            <a:r>
              <a:rPr lang="en-US" sz="2800"/>
              <a:t>Re-parametrizing: </a:t>
            </a:r>
          </a:p>
          <a:p>
            <a:pPr lvl="1"/>
            <a:r>
              <a:rPr lang="en-US" sz="2400"/>
              <a:t>Semi-regular: Progressive Compression [Khodakovsky00]</a:t>
            </a:r>
          </a:p>
          <a:p>
            <a:pPr lvl="1"/>
            <a:r>
              <a:rPr lang="en-US" sz="2400"/>
              <a:t>Fully regular: Geometry Images: fully regular [Gu02]</a:t>
            </a:r>
          </a:p>
          <a:p>
            <a:pPr lvl="2"/>
            <a:endParaRPr lang="en-US" sz="200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3581400"/>
            <a:ext cx="2295525"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295400"/>
            <a:ext cx="2824163"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t="4831" b="2415"/>
          <a:stretch>
            <a:fillRect/>
          </a:stretch>
        </p:blipFill>
        <p:spPr bwMode="auto">
          <a:xfrm>
            <a:off x="5867400" y="2286000"/>
            <a:ext cx="2819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5029200"/>
            <a:ext cx="2628900"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246064"/>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13C50CA-0AFF-4179-B1A6-429BBE2EFFD5}" type="slidenum">
              <a:rPr lang="en-US"/>
              <a:pPr/>
              <a:t>8</a:t>
            </a:fld>
            <a:endParaRPr lang="en-US"/>
          </a:p>
        </p:txBody>
      </p:sp>
      <p:sp>
        <p:nvSpPr>
          <p:cNvPr id="12290" name="Rectangle 2"/>
          <p:cNvSpPr>
            <a:spLocks noGrp="1" noChangeArrowheads="1"/>
          </p:cNvSpPr>
          <p:nvPr>
            <p:ph type="title"/>
          </p:nvPr>
        </p:nvSpPr>
        <p:spPr/>
        <p:txBody>
          <a:bodyPr/>
          <a:lstStyle/>
          <a:p>
            <a:r>
              <a:rPr lang="en-US"/>
              <a:t>Related Work: Animated Meshes</a:t>
            </a:r>
          </a:p>
        </p:txBody>
      </p:sp>
      <p:sp>
        <p:nvSpPr>
          <p:cNvPr id="12291" name="Rectangle 3"/>
          <p:cNvSpPr>
            <a:spLocks noGrp="1" noChangeArrowheads="1"/>
          </p:cNvSpPr>
          <p:nvPr>
            <p:ph type="body" idx="1"/>
          </p:nvPr>
        </p:nvSpPr>
        <p:spPr>
          <a:xfrm>
            <a:off x="423863" y="1471613"/>
            <a:ext cx="8237537" cy="4665662"/>
          </a:xfrm>
        </p:spPr>
        <p:txBody>
          <a:bodyPr/>
          <a:lstStyle/>
          <a:p>
            <a:r>
              <a:rPr lang="en-US" sz="2400"/>
              <a:t>MPEG4, VRML Animated Meshes</a:t>
            </a:r>
          </a:p>
          <a:p>
            <a:r>
              <a:rPr lang="en-US" sz="2000"/>
              <a:t>“</a:t>
            </a:r>
            <a:r>
              <a:rPr lang="en-US" sz="2400"/>
              <a:t>Multi-Resolution Dynamic Meshes with Arbitrary Deformations” [Shamir00]</a:t>
            </a:r>
          </a:p>
          <a:p>
            <a:r>
              <a:rPr lang="en-US" sz="2400"/>
              <a:t>“Representing Animations by PCA” [Alexa00] </a:t>
            </a:r>
          </a:p>
          <a:p>
            <a:r>
              <a:rPr lang="en-US" sz="2400"/>
              <a:t>“Compression of Time-dependent geometry” [Lengyel99]</a:t>
            </a:r>
          </a:p>
          <a:p>
            <a:r>
              <a:rPr lang="en-US" sz="2400"/>
              <a:t>“Dynapack” [Ibarria03]</a:t>
            </a:r>
          </a:p>
        </p:txBody>
      </p:sp>
      <p:pic>
        <p:nvPicPr>
          <p:cNvPr id="12295" name="Picture 7"/>
          <p:cNvPicPr>
            <a:picLocks noChangeAspect="1" noChangeArrowheads="1"/>
          </p:cNvPicPr>
          <p:nvPr/>
        </p:nvPicPr>
        <p:blipFill>
          <a:blip r:embed="rId3">
            <a:extLst>
              <a:ext uri="{28A0092B-C50C-407E-A947-70E740481C1C}">
                <a14:useLocalDpi xmlns:a14="http://schemas.microsoft.com/office/drawing/2010/main" val="0"/>
              </a:ext>
            </a:extLst>
          </a:blip>
          <a:srcRect r="84782"/>
          <a:stretch>
            <a:fillRect/>
          </a:stretch>
        </p:blipFill>
        <p:spPr bwMode="auto">
          <a:xfrm>
            <a:off x="533400" y="4714875"/>
            <a:ext cx="73342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3">
            <a:extLst>
              <a:ext uri="{28A0092B-C50C-407E-A947-70E740481C1C}">
                <a14:useLocalDpi xmlns:a14="http://schemas.microsoft.com/office/drawing/2010/main" val="0"/>
              </a:ext>
            </a:extLst>
          </a:blip>
          <a:srcRect l="28459" r="395"/>
          <a:stretch>
            <a:fillRect/>
          </a:stretch>
        </p:blipFill>
        <p:spPr bwMode="auto">
          <a:xfrm>
            <a:off x="1371600" y="4638675"/>
            <a:ext cx="34290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529138"/>
            <a:ext cx="3486150" cy="171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6792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9064489-223D-4D2B-936A-791EB4CE4C26}" type="slidenum">
              <a:rPr lang="en-US"/>
              <a:pPr/>
              <a:t>9</a:t>
            </a:fld>
            <a:endParaRPr lang="en-US"/>
          </a:p>
        </p:txBody>
      </p:sp>
      <p:sp>
        <p:nvSpPr>
          <p:cNvPr id="15362" name="Rectangle 2"/>
          <p:cNvSpPr>
            <a:spLocks noGrp="1" noChangeArrowheads="1"/>
          </p:cNvSpPr>
          <p:nvPr>
            <p:ph type="title"/>
          </p:nvPr>
        </p:nvSpPr>
        <p:spPr/>
        <p:txBody>
          <a:bodyPr/>
          <a:lstStyle/>
          <a:p>
            <a:r>
              <a:rPr lang="en-US"/>
              <a:t>Related Work: Video</a:t>
            </a:r>
          </a:p>
        </p:txBody>
      </p:sp>
      <p:sp>
        <p:nvSpPr>
          <p:cNvPr id="15363" name="Rectangle 3"/>
          <p:cNvSpPr>
            <a:spLocks noGrp="1" noChangeArrowheads="1"/>
          </p:cNvSpPr>
          <p:nvPr>
            <p:ph type="body" idx="1"/>
          </p:nvPr>
        </p:nvSpPr>
        <p:spPr/>
        <p:txBody>
          <a:bodyPr/>
          <a:lstStyle/>
          <a:p>
            <a:r>
              <a:rPr lang="en-US"/>
              <a:t>MPEG</a:t>
            </a:r>
          </a:p>
          <a:p>
            <a:pPr lvl="1"/>
            <a:r>
              <a:rPr lang="en-US"/>
              <a:t>Spatial, Temporal, SNR Scalability, Motion Compensation, High Compression, VBR…</a:t>
            </a:r>
          </a:p>
          <a:p>
            <a:r>
              <a:rPr lang="en-US"/>
              <a:t>Other…</a:t>
            </a:r>
          </a:p>
          <a:p>
            <a:pPr lvl="1"/>
            <a:r>
              <a:rPr lang="en-US"/>
              <a:t>Layered Coding L-DCT [Amir96]</a:t>
            </a:r>
          </a:p>
          <a:p>
            <a:pPr lvl="1"/>
            <a:r>
              <a:rPr lang="en-US"/>
              <a:t>Multi-resolution Video [Finkelstein96] </a:t>
            </a:r>
          </a:p>
          <a:p>
            <a:pPr lvl="2"/>
            <a:r>
              <a:rPr lang="en-US"/>
              <a:t>LOD both time and space.</a:t>
            </a:r>
          </a:p>
          <a:p>
            <a:pPr lvl="1"/>
            <a:r>
              <a:rPr lang="en-US"/>
              <a:t>NAIVE [Briceno99]</a:t>
            </a:r>
          </a:p>
          <a:p>
            <a:pPr lvl="2"/>
            <a:r>
              <a:rPr lang="en-US"/>
              <a:t>Graceful degradation, error resilience</a:t>
            </a:r>
          </a:p>
        </p:txBody>
      </p:sp>
    </p:spTree>
  </p:cSld>
  <p:clrMapOvr>
    <a:masterClrMapping/>
  </p:clrMapOvr>
  <p:transition advTm="77088"/>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Template>
  <TotalTime>9520</TotalTime>
  <Words>3503</Words>
  <Application>Microsoft Office PowerPoint</Application>
  <PresentationFormat>On-screen Show (4:3)</PresentationFormat>
  <Paragraphs>461</Paragraphs>
  <Slides>35</Slides>
  <Notes>34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4" baseType="lpstr">
      <vt:lpstr>Arial</vt:lpstr>
      <vt:lpstr>Tahoma</vt:lpstr>
      <vt:lpstr>Wingdings</vt:lpstr>
      <vt:lpstr>eurostyle</vt:lpstr>
      <vt:lpstr>Arial Unicode MS</vt:lpstr>
      <vt:lpstr>Times New Roman</vt:lpstr>
      <vt:lpstr>Blends</vt:lpstr>
      <vt:lpstr>Adobe Illustrator Artwork 10.0</vt:lpstr>
      <vt:lpstr>Adobe Photoshop Image</vt:lpstr>
      <vt:lpstr>Geometry Videos Symposium on Computer Animation 2003</vt:lpstr>
      <vt:lpstr>Motivation</vt:lpstr>
      <vt:lpstr>Problem: Sharing 3D Animations</vt:lpstr>
      <vt:lpstr>Approach:</vt:lpstr>
      <vt:lpstr>Assumptions of Geometry Videos</vt:lpstr>
      <vt:lpstr>Outline</vt:lpstr>
      <vt:lpstr>Related Work: Mesh Compression</vt:lpstr>
      <vt:lpstr>Related Work: Animated Meshes</vt:lpstr>
      <vt:lpstr>Related Work: Video</vt:lpstr>
      <vt:lpstr>Geometry Images</vt:lpstr>
      <vt:lpstr>Parametrization</vt:lpstr>
      <vt:lpstr>Rasterization/Compression</vt:lpstr>
      <vt:lpstr>Cutting: Geometry Image</vt:lpstr>
      <vt:lpstr>Animated Meshes: Approach</vt:lpstr>
      <vt:lpstr>Cutting: Animations</vt:lpstr>
      <vt:lpstr>Cuts, how to pick?</vt:lpstr>
      <vt:lpstr>Global Cut</vt:lpstr>
      <vt:lpstr>Global Cut: how it works</vt:lpstr>
      <vt:lpstr>Parametrization: Animation</vt:lpstr>
      <vt:lpstr>Compression</vt:lpstr>
      <vt:lpstr>Encoder Architecture</vt:lpstr>
      <vt:lpstr>Transformations: Global</vt:lpstr>
      <vt:lpstr>Transformations: Global con’t</vt:lpstr>
      <vt:lpstr>Transformations: Local</vt:lpstr>
      <vt:lpstr>Transformations: Local w/ Spread &amp; Blend</vt:lpstr>
      <vt:lpstr>Results</vt:lpstr>
      <vt:lpstr>Comparing Geometry Images: Snake</vt:lpstr>
      <vt:lpstr>Comparison to PCA</vt:lpstr>
      <vt:lpstr>Transformations: Global vs. Local</vt:lpstr>
      <vt:lpstr>Transformation Performance</vt:lpstr>
      <vt:lpstr>Performance Timings</vt:lpstr>
      <vt:lpstr>Level of Detail</vt:lpstr>
      <vt:lpstr>Future Work</vt:lpstr>
      <vt:lpstr>Conclusions</vt:lpstr>
      <vt:lpstr>Acknowledgements</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Geometry Videos</dc:title>
  <dc:creator>Preferred Customer</dc:creator>
  <cp:lastModifiedBy>Hugues Hoppe</cp:lastModifiedBy>
  <cp:revision>493</cp:revision>
  <dcterms:created xsi:type="dcterms:W3CDTF">2003-02-06T22:21:54Z</dcterms:created>
  <dcterms:modified xsi:type="dcterms:W3CDTF">2012-05-25T21:25:03Z</dcterms:modified>
</cp:coreProperties>
</file>