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97" r:id="rId2"/>
    <p:sldId id="348" r:id="rId3"/>
    <p:sldId id="303" r:id="rId4"/>
    <p:sldId id="305" r:id="rId5"/>
    <p:sldId id="310" r:id="rId6"/>
    <p:sldId id="311" r:id="rId7"/>
    <p:sldId id="346" r:id="rId8"/>
    <p:sldId id="313" r:id="rId9"/>
    <p:sldId id="319" r:id="rId10"/>
    <p:sldId id="322" r:id="rId11"/>
    <p:sldId id="354" r:id="rId12"/>
    <p:sldId id="347" r:id="rId13"/>
    <p:sldId id="331" r:id="rId14"/>
    <p:sldId id="333" r:id="rId15"/>
    <p:sldId id="334" r:id="rId16"/>
    <p:sldId id="353" r:id="rId17"/>
    <p:sldId id="350" r:id="rId18"/>
    <p:sldId id="343" r:id="rId19"/>
    <p:sldId id="344" r:id="rId20"/>
    <p:sldId id="345"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232"/>
    <a:srgbClr val="006600"/>
    <a:srgbClr val="CCFF99"/>
    <a:srgbClr val="5F5F5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9" autoAdjust="0"/>
    <p:restoredTop sz="75105" autoAdjust="0"/>
  </p:normalViewPr>
  <p:slideViewPr>
    <p:cSldViewPr>
      <p:cViewPr>
        <p:scale>
          <a:sx n="125" d="100"/>
          <a:sy n="125" d="100"/>
        </p:scale>
        <p:origin x="-2880"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662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3D51A0A-3EEE-47C8-AC02-DCD9F9183C1A}" type="slidenum">
              <a:rPr lang="en-US"/>
              <a:pPr/>
              <a:t>‹#›</a:t>
            </a:fld>
            <a:endParaRPr lang="en-US"/>
          </a:p>
        </p:txBody>
      </p:sp>
    </p:spTree>
    <p:extLst>
      <p:ext uri="{BB962C8B-B14F-4D97-AF65-F5344CB8AC3E}">
        <p14:creationId xmlns:p14="http://schemas.microsoft.com/office/powerpoint/2010/main" val="1142554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AFEDB20-7B54-4C6B-B338-73F0E7C25AA8}" type="slidenum">
              <a:rPr lang="en-US"/>
              <a:pPr/>
              <a:t>‹#›</a:t>
            </a:fld>
            <a:endParaRPr lang="en-US"/>
          </a:p>
        </p:txBody>
      </p:sp>
    </p:spTree>
    <p:extLst>
      <p:ext uri="{BB962C8B-B14F-4D97-AF65-F5344CB8AC3E}">
        <p14:creationId xmlns:p14="http://schemas.microsoft.com/office/powerpoint/2010/main" val="37809190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7B8AC-B9E1-4D98-9464-3648F034F821}" type="slidenum">
              <a:rPr lang="en-US"/>
              <a:pPr/>
              <a:t>2</a:t>
            </a:fld>
            <a:endParaRPr lang="en-US"/>
          </a:p>
        </p:txBody>
      </p:sp>
      <p:sp>
        <p:nvSpPr>
          <p:cNvPr id="257026" name="Rectangle 2"/>
          <p:cNvSpPr>
            <a:spLocks noChangeArrowheads="1" noTextEdit="1"/>
          </p:cNvSpPr>
          <p:nvPr>
            <p:ph type="sldImg"/>
          </p:nvPr>
        </p:nvSpPr>
        <p:spPr>
          <a:xfrm>
            <a:off x="1152525" y="688975"/>
            <a:ext cx="4552950" cy="3414713"/>
          </a:xfrm>
          <a:ln/>
        </p:spPr>
      </p:sp>
      <p:sp>
        <p:nvSpPr>
          <p:cNvPr id="257027" name="Rectangle 3"/>
          <p:cNvSpPr>
            <a:spLocks noGrp="1" noChangeArrowheads="1"/>
          </p:cNvSpPr>
          <p:nvPr>
            <p:ph type="body" idx="1"/>
          </p:nvPr>
        </p:nvSpPr>
        <p:spPr>
          <a:xfrm>
            <a:off x="912813" y="4340225"/>
            <a:ext cx="5032375" cy="4117975"/>
          </a:xfrm>
        </p:spPr>
        <p:txBody>
          <a:bodyPr/>
          <a:lstStyle/>
          <a:p>
            <a:pPr defTabSz="901700"/>
            <a:r>
              <a:rPr lang="en-US"/>
              <a:t>Terrains are just grids of height values….</a:t>
            </a:r>
          </a:p>
          <a:p>
            <a:pPr defTabSz="901700"/>
            <a:r>
              <a:rPr lang="en-US"/>
              <a:t>The trick is to find a good way to convert these height values into geometry that can be efficiently rendered by a computer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B55EB-DD64-46D3-9499-9AA4D5D3AA5E}" type="slidenum">
              <a:rPr lang="en-US"/>
              <a:pPr/>
              <a:t>3</a:t>
            </a:fld>
            <a:endParaRPr lang="en-US"/>
          </a:p>
        </p:txBody>
      </p:sp>
      <p:sp>
        <p:nvSpPr>
          <p:cNvPr id="190466" name="Rectangle 2"/>
          <p:cNvSpPr>
            <a:spLocks noChangeArrowheads="1" noTextEdit="1"/>
          </p:cNvSpPr>
          <p:nvPr>
            <p:ph type="sldImg"/>
          </p:nvPr>
        </p:nvSpPr>
        <p:spPr>
          <a:xfrm>
            <a:off x="1152525" y="688975"/>
            <a:ext cx="4552950" cy="3414713"/>
          </a:xfrm>
          <a:ln/>
        </p:spPr>
      </p:sp>
      <p:sp>
        <p:nvSpPr>
          <p:cNvPr id="190467" name="Rectangle 3"/>
          <p:cNvSpPr>
            <a:spLocks noGrp="1" noChangeArrowheads="1"/>
          </p:cNvSpPr>
          <p:nvPr>
            <p:ph type="body" idx="1"/>
          </p:nvPr>
        </p:nvSpPr>
        <p:spPr>
          <a:xfrm>
            <a:off x="912813" y="4340225"/>
            <a:ext cx="5032375" cy="4117975"/>
          </a:xfrm>
        </p:spPr>
        <p:txBody>
          <a:bodyPr/>
          <a:lstStyle/>
          <a:p>
            <a:pPr defTabSz="901700"/>
            <a:r>
              <a:rPr lang="en-US"/>
              <a:t>We want to get interactive frame rates</a:t>
            </a:r>
          </a:p>
          <a:p>
            <a:pPr defTabSz="901700"/>
            <a:r>
              <a:rPr lang="en-US"/>
              <a:t>Traditionally, the rendering time was the limiting factor, so research focused on minimizing the polygon count</a:t>
            </a:r>
          </a:p>
          <a:p>
            <a:pPr defTabSz="901700"/>
            <a:r>
              <a:rPr lang="en-US"/>
              <a:t>Now as rendering hardware becomes faster, the strict “number” of polygons is no longer a grave concern -- we need to look at other bottlenecks. Therefore, r</a:t>
            </a:r>
            <a:r>
              <a:rPr lang="en-US">
                <a:effectLst>
                  <a:outerShdw blurRad="38100" dist="38100" dir="2700000" algn="tl">
                    <a:srgbClr val="C0C0C0"/>
                  </a:outerShdw>
                </a:effectLst>
              </a:rPr>
              <a:t>ecent methods focus on geometry regularity, optimized for graphics hardware.</a:t>
            </a:r>
          </a:p>
          <a:p>
            <a:pPr defTabSz="901700"/>
            <a:endParaRPr lang="en-US"/>
          </a:p>
          <a:p>
            <a:pPr defTabSz="901700"/>
            <a:r>
              <a:rPr lang="en-US"/>
              <a:t>3 papers we see the evolution of this idea:</a:t>
            </a:r>
          </a:p>
          <a:p>
            <a:pPr defTabSz="901700"/>
            <a:r>
              <a:rPr lang="en-US"/>
              <a:t>Hoppe 98 was very good at minimizing the number of triangles drawn to the screen, at the expense of having highly irregular geometry</a:t>
            </a:r>
          </a:p>
          <a:p>
            <a:pPr defTabSz="901700"/>
            <a:r>
              <a:rPr lang="en-US"/>
              <a:t>Lindstrom had a somewhat more regular layout of the geometry, but triangle size was dependent on the topography of the terrain</a:t>
            </a:r>
          </a:p>
          <a:p>
            <a:pPr defTabSz="901700"/>
            <a:r>
              <a:rPr lang="en-US"/>
              <a:t>Hoppe 04 has highly regular triangle sizes, irrespective of the terrain itself.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2AE3FA-5CFB-4889-94D1-BB057E4CF0BD}" type="slidenum">
              <a:rPr lang="en-US"/>
              <a:pPr/>
              <a:t>4</a:t>
            </a:fld>
            <a:endParaRPr lang="en-US"/>
          </a:p>
        </p:txBody>
      </p:sp>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a:xfrm>
            <a:off x="685800" y="4343400"/>
            <a:ext cx="5486400" cy="4114800"/>
          </a:xfrm>
        </p:spPr>
        <p:txBody>
          <a:bodyPr/>
          <a:lstStyle/>
          <a:p>
            <a:r>
              <a:rPr lang="en-US"/>
              <a:t>The clipmap hierarchy itself can be seen as a pyramid similar to a mipmap pyramid.</a:t>
            </a:r>
          </a:p>
          <a:p>
            <a:endParaRPr lang="en-US"/>
          </a:p>
          <a:p>
            <a:r>
              <a:rPr lang="en-US"/>
              <a:t>The full hierarchy is a prefiltered sequence of power-of-two sized grids, where the finest level contains the whole terrain at the finest resolution.</a:t>
            </a:r>
          </a:p>
          <a:p>
            <a:endParaRPr lang="en-US"/>
          </a:p>
          <a:p>
            <a:r>
              <a:rPr lang="en-US"/>
              <a:t>&lt;click&gt; //The clipmap is a clipped version of this pyramid consisting of windows at each level.</a:t>
            </a:r>
          </a:p>
          <a:p>
            <a:r>
              <a:rPr lang="en-US"/>
              <a:t>The clipmap can be thought of as a window into this pyramid at each level.</a:t>
            </a:r>
          </a:p>
          <a:p>
            <a:endParaRPr lang="en-US"/>
          </a:p>
          <a:p>
            <a:r>
              <a:rPr lang="en-US"/>
              <a:t>Each cached and rendered level is of a predetermined size centered around the viewer.  </a:t>
            </a:r>
          </a:p>
          <a:p>
            <a:r>
              <a:rPr lang="en-US"/>
              <a:t>&lt;click&gt; Here we see the finest level closest to the viewer</a:t>
            </a:r>
          </a:p>
          <a:p>
            <a:r>
              <a:rPr lang="en-US"/>
              <a:t>&lt;click&gt; The next coarser level, which has a region cut out where the next finer level would be rendered.</a:t>
            </a:r>
          </a:p>
          <a:p>
            <a:r>
              <a:rPr lang="en-US"/>
              <a:t>&lt;click&gt; &lt;click&gt; Which is the way it looks for all of the other levels</a:t>
            </a:r>
          </a:p>
          <a:p>
            <a:r>
              <a:rPr lang="en-US"/>
              <a:t>At the coarsest level, the</a:t>
            </a:r>
            <a:r>
              <a:rPr lang="en-US">
                <a:sym typeface="Wingdings" pitchFamily="2" charset="2"/>
              </a:rPr>
              <a:t> entire terrain extents have been rendered.</a:t>
            </a:r>
          </a:p>
          <a:p>
            <a:endParaRPr lang="en-US">
              <a:sym typeface="Wingdings" pitchFamily="2" charset="2"/>
            </a:endParaRPr>
          </a:p>
          <a:p>
            <a:r>
              <a:rPr lang="en-US">
                <a:sym typeface="Wingdings" pitchFamily="2" charset="2"/>
              </a:rPr>
              <a:t>Top right shows a coarse example.</a:t>
            </a:r>
          </a:p>
          <a:p>
            <a:endParaRPr lang="en-US"/>
          </a:p>
          <a:p>
            <a:r>
              <a:rPr lang="en-US"/>
              <a:t>As the viewer moves,</a:t>
            </a:r>
            <a:r>
              <a:rPr lang="en-US">
                <a:sym typeface="Wingdings" pitchFamily="2" charset="2"/>
              </a:rPr>
              <a:t> clipmap levels incrementally updated and shifted.</a:t>
            </a:r>
          </a:p>
          <a:p>
            <a:r>
              <a:rPr lang="en-US">
                <a:sym typeface="Wingdings" pitchFamily="2" charset="2"/>
              </a:rPr>
              <a:t>I’ll be talking more about this later.</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5C648-868A-45E0-80B0-50DE69F362FD}" type="slidenum">
              <a:rPr lang="en-US"/>
              <a:pPr/>
              <a:t>5</a:t>
            </a:fld>
            <a:endParaRPr lang="en-US"/>
          </a:p>
        </p:txBody>
      </p:sp>
      <p:sp>
        <p:nvSpPr>
          <p:cNvPr id="203778" name="Rectangle 2"/>
          <p:cNvSpPr>
            <a:spLocks noChangeArrowheads="1" noTextEdit="1"/>
          </p:cNvSpPr>
          <p:nvPr>
            <p:ph type="sldImg"/>
          </p:nvPr>
        </p:nvSpPr>
        <p:spPr>
          <a:ln/>
        </p:spPr>
      </p:sp>
      <p:sp>
        <p:nvSpPr>
          <p:cNvPr id="203779" name="Rectangle 3"/>
          <p:cNvSpPr>
            <a:spLocks noGrp="1" noChangeArrowheads="1"/>
          </p:cNvSpPr>
          <p:nvPr>
            <p:ph type="body" idx="1"/>
          </p:nvPr>
        </p:nvSpPr>
        <p:spPr>
          <a:xfrm>
            <a:off x="685800" y="4343400"/>
            <a:ext cx="5486400" cy="4114800"/>
          </a:xfrm>
        </p:spPr>
        <p:txBody>
          <a:bodyPr/>
          <a:lstStyle/>
          <a:p>
            <a:r>
              <a:rPr lang="en-US"/>
              <a:t>The version of Geometry clipmaps that appeared at Siggraph this year had most of its components implemented on the CPU.</a:t>
            </a:r>
          </a:p>
          <a:p>
            <a:endParaRPr lang="en-US"/>
          </a:p>
          <a:p>
            <a:r>
              <a:rPr lang="en-US"/>
              <a:t>The current system has most of its components on the GPU. So why do we want to do this on the GPU?</a:t>
            </a:r>
          </a:p>
          <a:p>
            <a:endParaRPr lang="en-US"/>
          </a:p>
          <a:p>
            <a:r>
              <a:rPr lang="en-US"/>
              <a:t>Firstly, this leads to very little CPU utilization. The CPU is used only for decompression, which I’ll be talking about later. If the data is synthesized the CPU’s role is very minimal.</a:t>
            </a:r>
          </a:p>
          <a:p>
            <a:endParaRPr lang="en-US"/>
          </a:p>
          <a:p>
            <a:r>
              <a:rPr lang="en-US"/>
              <a:t>Secondly, there is very little bus utilization. The bus needs to be used only for upload of decompressed terrain residuals.</a:t>
            </a:r>
          </a:p>
          <a:p>
            <a:endParaRPr lang="en-US"/>
          </a:p>
          <a:p>
            <a:r>
              <a:rPr lang="en-US"/>
              <a:t>We used shared vertex and index buffers in all levels resulting in a very little video memory requirement. I’ll be talking more about this later duirng the talk.</a:t>
            </a:r>
          </a:p>
          <a:p>
            <a:endParaRPr lang="en-US"/>
          </a:p>
          <a:p>
            <a:r>
              <a:rPr lang="en-US"/>
              <a:t>Finally , we hope to attain much better frame-rates than a similar implementation on the CPU.</a:t>
            </a:r>
          </a:p>
          <a:p>
            <a:endParaRPr lang="en-US"/>
          </a:p>
          <a:p>
            <a:r>
              <a:rPr lang="en-US"/>
              <a:t>Please note that using the GPU is possible only because each of the clipmap levels is a fully regular grid.</a:t>
            </a:r>
          </a:p>
          <a:p>
            <a:endParaRPr lang="en-US"/>
          </a:p>
          <a:p>
            <a:r>
              <a:rPr lang="en-US"/>
              <a:t>Our implementation uses DirectX 9 and Shader model 3 supported by the nvidia geforce 6800 card.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D30A4-776D-4A3E-B61A-C88F8B4D5854}" type="slidenum">
              <a:rPr lang="en-US"/>
              <a:pPr/>
              <a:t>8</a:t>
            </a:fld>
            <a:endParaRPr lang="en-US"/>
          </a:p>
        </p:txBody>
      </p:sp>
      <p:sp>
        <p:nvSpPr>
          <p:cNvPr id="207874" name="Rectangle 2"/>
          <p:cNvSpPr>
            <a:spLocks noChangeArrowheads="1" noTextEdit="1"/>
          </p:cNvSpPr>
          <p:nvPr>
            <p:ph type="sldImg"/>
          </p:nvPr>
        </p:nvSpPr>
        <p:spPr>
          <a:ln/>
        </p:spPr>
      </p:sp>
      <p:sp>
        <p:nvSpPr>
          <p:cNvPr id="207875" name="Rectangle 3"/>
          <p:cNvSpPr>
            <a:spLocks noGrp="1" noChangeArrowheads="1"/>
          </p:cNvSpPr>
          <p:nvPr>
            <p:ph type="body" idx="1"/>
          </p:nvPr>
        </p:nvSpPr>
        <p:spPr>
          <a:xfrm>
            <a:off x="685800" y="4343400"/>
            <a:ext cx="5486400" cy="4114800"/>
          </a:xfrm>
        </p:spPr>
        <p:txBody>
          <a:bodyPr/>
          <a:lstStyle/>
          <a:p>
            <a:r>
              <a:rPr lang="en-US"/>
              <a:t>As the viewer moves, the clipmaps need to be shifted accordingly.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B4D2A-3DD3-496C-8160-B4B981BC9370}" type="slidenum">
              <a:rPr lang="en-US"/>
              <a:pPr/>
              <a:t>12</a:t>
            </a:fld>
            <a:endParaRPr lang="en-US"/>
          </a:p>
        </p:txBody>
      </p:sp>
      <p:sp>
        <p:nvSpPr>
          <p:cNvPr id="254978" name="Rectangle 2"/>
          <p:cNvSpPr>
            <a:spLocks noChangeArrowheads="1" noTextEdit="1"/>
          </p:cNvSpPr>
          <p:nvPr>
            <p:ph type="sldImg"/>
          </p:nvPr>
        </p:nvSpPr>
        <p:spPr>
          <a:ln/>
        </p:spPr>
      </p:sp>
      <p:sp>
        <p:nvSpPr>
          <p:cNvPr id="254979" name="Rectangle 3"/>
          <p:cNvSpPr>
            <a:spLocks noGrp="1" noChangeArrowheads="1"/>
          </p:cNvSpPr>
          <p:nvPr>
            <p:ph type="body" idx="1"/>
          </p:nvPr>
        </p:nvSpPr>
        <p:spPr>
          <a:xfrm>
            <a:off x="685800" y="4343400"/>
            <a:ext cx="5486400" cy="4114800"/>
          </a:xfrm>
        </p:spPr>
        <p:txBody>
          <a:bodyPr/>
          <a:lstStyle/>
          <a:p>
            <a:r>
              <a:rPr lang="en-US" sz="1000"/>
              <a:t>Here we show the block structure of the clipmaps. </a:t>
            </a:r>
          </a:p>
          <a:p>
            <a:r>
              <a:rPr lang="en-US" sz="1000"/>
              <a:t>Each clipmap level of size nxn is represented by 16 blocks of size n/4xn/4 and a few more blocks o patch up the gaps between the blocks.</a:t>
            </a:r>
          </a:p>
          <a:p>
            <a:r>
              <a:rPr lang="en-US" sz="1000"/>
              <a:t>We create 1 index and vertex buffer for the block and reuse it for all levels, and within a level. The vertex buffer consist of x,y values which can be translated to different parts of the clipmap and then scaled based on the level it belongs to. The z value comes from a texture lookup in a 1 channel vertex texture containing the z value. </a:t>
            </a:r>
          </a:p>
          <a:p>
            <a:endParaRPr lang="en-US" sz="1000"/>
          </a:p>
          <a:p>
            <a:r>
              <a:rPr lang="en-US" sz="1000"/>
              <a:t>These blocks are made up of triangle strips whose lengths give optimal vertex caching.</a:t>
            </a:r>
          </a:p>
          <a:p>
            <a:r>
              <a:rPr lang="en-US" sz="1000"/>
              <a:t>Generally the clipmap is of size 255x255 leading to a block size of 64x64. In this case we found that a strip length of 22 was optimal for good cache performance on the GeForce 6800.</a:t>
            </a:r>
          </a:p>
          <a:p>
            <a:endParaRPr lang="en-US" sz="1000"/>
          </a:p>
          <a:p>
            <a:r>
              <a:rPr lang="en-US" sz="1000"/>
              <a:t>In addition to these blocks we need a few more blocks to fill in the holes between them shown here in green.</a:t>
            </a:r>
          </a:p>
          <a:p>
            <a:endParaRPr lang="en-US" sz="1000"/>
          </a:p>
          <a:p>
            <a:r>
              <a:rPr lang="en-US" sz="1000"/>
              <a:t>We also have an L shaped strip of triangle on inner perimeter of ring shown in blue. The location of this strip location varies with the viewpoint.</a:t>
            </a:r>
          </a:p>
          <a:p>
            <a:r>
              <a:rPr lang="en-US" sz="1000"/>
              <a:t>we render one of 4 static geometry buffers. </a:t>
            </a:r>
          </a:p>
          <a:p>
            <a:endParaRPr lang="en-US" sz="1000"/>
          </a:p>
          <a:p>
            <a:r>
              <a:rPr lang="en-US" sz="1000"/>
              <a:t>Finally, we have line of degenerate triangles on outer perimeter to avoid T-junctions with next coarser level here shown in red.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F0764-3FE4-4EBD-83DF-9C0FE1BCC259}" type="slidenum">
              <a:rPr lang="en-US"/>
              <a:pPr/>
              <a:t>13</a:t>
            </a:fld>
            <a:endParaRPr lang="en-US"/>
          </a:p>
        </p:txBody>
      </p:sp>
      <p:sp>
        <p:nvSpPr>
          <p:cNvPr id="233474" name="Rectangle 2"/>
          <p:cNvSpPr>
            <a:spLocks noChangeArrowheads="1" noTextEdit="1"/>
          </p:cNvSpPr>
          <p:nvPr>
            <p:ph type="sldImg"/>
          </p:nvPr>
        </p:nvSpPr>
        <p:spPr>
          <a:ln/>
        </p:spPr>
      </p:sp>
      <p:sp>
        <p:nvSpPr>
          <p:cNvPr id="233475" name="Rectangle 3"/>
          <p:cNvSpPr>
            <a:spLocks noGrp="1" noChangeArrowheads="1"/>
          </p:cNvSpPr>
          <p:nvPr>
            <p:ph type="body" idx="1"/>
          </p:nvPr>
        </p:nvSpPr>
        <p:spPr>
          <a:xfrm>
            <a:off x="685800" y="4343400"/>
            <a:ext cx="5486400" cy="4114800"/>
          </a:xfrm>
        </p:spPr>
        <p:txBody>
          <a:bodyPr/>
          <a:lstStyle/>
          <a:p>
            <a:r>
              <a:rPr lang="en-US"/>
              <a:t>We do view frustum culling at the block level. A complete block is rendered or discarded depending on whether it inside the view frustum. Depending on where the viewer is looking, we get a 2-3x speedup.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5E659-2C45-441C-BDA9-310FB600F79B}" type="slidenum">
              <a:rPr lang="en-US"/>
              <a:pPr/>
              <a:t>16</a:t>
            </a:fld>
            <a:endParaRPr lang="en-US"/>
          </a:p>
        </p:txBody>
      </p:sp>
      <p:sp>
        <p:nvSpPr>
          <p:cNvPr id="269314" name="Rectangle 2"/>
          <p:cNvSpPr>
            <a:spLocks noChangeArrowheads="1" noTextEdit="1"/>
          </p:cNvSpPr>
          <p:nvPr>
            <p:ph type="sldImg"/>
          </p:nvPr>
        </p:nvSpPr>
        <p:spPr>
          <a:ln/>
        </p:spPr>
      </p:sp>
      <p:sp>
        <p:nvSpPr>
          <p:cNvPr id="269315" name="Rectangle 3"/>
          <p:cNvSpPr>
            <a:spLocks noGrp="1" noChangeArrowheads="1"/>
          </p:cNvSpPr>
          <p:nvPr>
            <p:ph type="body" idx="1"/>
          </p:nvPr>
        </p:nvSpPr>
        <p:spPr>
          <a:xfrm>
            <a:off x="685800" y="4343400"/>
            <a:ext cx="5486400" cy="4114800"/>
          </a:xfrm>
        </p:spPr>
        <p:txBody>
          <a:bodyPr/>
          <a:lstStyle/>
          <a:p>
            <a:r>
              <a:rPr lang="en-US"/>
              <a:t>I’ll start off by giving a demo of our terrain rendering system.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3363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434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4600" y="685800"/>
            <a:ext cx="18288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685800"/>
            <a:ext cx="53340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5054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15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76400"/>
            <a:ext cx="35814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676400"/>
            <a:ext cx="3581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4267200"/>
            <a:ext cx="3581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340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152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76400"/>
            <a:ext cx="35814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676400"/>
            <a:ext cx="3581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4267200"/>
            <a:ext cx="3581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26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152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676400"/>
            <a:ext cx="7315200" cy="5029200"/>
          </a:xfrm>
        </p:spPr>
        <p:txBody>
          <a:bodyPr/>
          <a:lstStyle/>
          <a:p>
            <a:endParaRPr lang="en-US"/>
          </a:p>
        </p:txBody>
      </p:sp>
    </p:spTree>
    <p:extLst>
      <p:ext uri="{BB962C8B-B14F-4D97-AF65-F5344CB8AC3E}">
        <p14:creationId xmlns:p14="http://schemas.microsoft.com/office/powerpoint/2010/main" val="142015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245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3461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76400"/>
            <a:ext cx="35814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76400"/>
            <a:ext cx="35814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09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69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3710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60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34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430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8" name="Picture 34" descr="GDC_Side_Pane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747000" y="0"/>
            <a:ext cx="139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838200" y="685800"/>
            <a:ext cx="731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38200" y="1676400"/>
            <a:ext cx="7315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44" name="Picture 20" descr="stopsigns"/>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5562600"/>
            <a:ext cx="11779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gdclogo- bw"/>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0"/>
            <a:ext cx="2667000" cy="666750"/>
          </a:xfrm>
          <a:prstGeom prst="rect">
            <a:avLst/>
          </a:prstGeom>
          <a:noFill/>
          <a:extLst>
            <a:ext uri="{909E8E84-426E-40DD-AFC4-6F175D3DCCD1}">
              <a14:hiddenFill xmlns:a14="http://schemas.microsoft.com/office/drawing/2010/main">
                <a:solidFill>
                  <a:srgbClr val="FFFFFF"/>
                </a:solidFill>
              </a14:hiddenFill>
            </a:ext>
          </a:extLst>
        </p:spPr>
      </p:pic>
      <p:sp>
        <p:nvSpPr>
          <p:cNvPr id="1048" name="Line 24"/>
          <p:cNvSpPr>
            <a:spLocks noChangeShapeType="1"/>
          </p:cNvSpPr>
          <p:nvPr userDrawn="1"/>
        </p:nvSpPr>
        <p:spPr bwMode="auto">
          <a:xfrm>
            <a:off x="0" y="6858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57" name="Picture 33" descr="GDC_Side_Panel"/>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747000" y="0"/>
            <a:ext cx="1397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fontAlgn="base">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200" b="1">
          <a:solidFill>
            <a:schemeClr val="tx2"/>
          </a:solidFill>
          <a:effectLst>
            <a:outerShdw blurRad="38100" dist="38100" dir="2700000" algn="tl">
              <a:srgbClr val="C0C0C0"/>
            </a:outerShdw>
          </a:effectLst>
          <a:latin typeface="Trebuchet MS" pitchFamily="34" charset="0"/>
        </a:defRPr>
      </a:lvl2pPr>
      <a:lvl3pPr algn="l" rtl="0" fontAlgn="base">
        <a:spcBef>
          <a:spcPct val="0"/>
        </a:spcBef>
        <a:spcAft>
          <a:spcPct val="0"/>
        </a:spcAft>
        <a:defRPr sz="3200" b="1">
          <a:solidFill>
            <a:schemeClr val="tx2"/>
          </a:solidFill>
          <a:effectLst>
            <a:outerShdw blurRad="38100" dist="38100" dir="2700000" algn="tl">
              <a:srgbClr val="C0C0C0"/>
            </a:outerShdw>
          </a:effectLst>
          <a:latin typeface="Trebuchet MS" pitchFamily="34" charset="0"/>
        </a:defRPr>
      </a:lvl3pPr>
      <a:lvl4pPr algn="l" rtl="0" fontAlgn="base">
        <a:spcBef>
          <a:spcPct val="0"/>
        </a:spcBef>
        <a:spcAft>
          <a:spcPct val="0"/>
        </a:spcAft>
        <a:defRPr sz="3200" b="1">
          <a:solidFill>
            <a:schemeClr val="tx2"/>
          </a:solidFill>
          <a:effectLst>
            <a:outerShdw blurRad="38100" dist="38100" dir="2700000" algn="tl">
              <a:srgbClr val="C0C0C0"/>
            </a:outerShdw>
          </a:effectLst>
          <a:latin typeface="Trebuchet MS" pitchFamily="34" charset="0"/>
        </a:defRPr>
      </a:lvl4pPr>
      <a:lvl5pPr algn="l" rtl="0" fontAlgn="base">
        <a:spcBef>
          <a:spcPct val="0"/>
        </a:spcBef>
        <a:spcAft>
          <a:spcPct val="0"/>
        </a:spcAft>
        <a:defRPr sz="3200" b="1">
          <a:solidFill>
            <a:schemeClr val="tx2"/>
          </a:solidFill>
          <a:effectLst>
            <a:outerShdw blurRad="38100" dist="38100" dir="2700000" algn="tl">
              <a:srgbClr val="C0C0C0"/>
            </a:outerShdw>
          </a:effectLst>
          <a:latin typeface="Trebuchet MS" pitchFamily="34" charset="0"/>
        </a:defRPr>
      </a:lvl5pPr>
      <a:lvl6pPr marL="457200" algn="l" rtl="0" fontAlgn="base">
        <a:spcBef>
          <a:spcPct val="0"/>
        </a:spcBef>
        <a:spcAft>
          <a:spcPct val="0"/>
        </a:spcAft>
        <a:defRPr sz="3200" b="1">
          <a:solidFill>
            <a:schemeClr val="tx2"/>
          </a:solidFill>
          <a:effectLst>
            <a:outerShdw blurRad="38100" dist="38100" dir="2700000" algn="tl">
              <a:srgbClr val="C0C0C0"/>
            </a:outerShdw>
          </a:effectLst>
          <a:latin typeface="Trebuchet MS" pitchFamily="34" charset="0"/>
        </a:defRPr>
      </a:lvl6pPr>
      <a:lvl7pPr marL="914400" algn="l" rtl="0" fontAlgn="base">
        <a:spcBef>
          <a:spcPct val="0"/>
        </a:spcBef>
        <a:spcAft>
          <a:spcPct val="0"/>
        </a:spcAft>
        <a:defRPr sz="3200" b="1">
          <a:solidFill>
            <a:schemeClr val="tx2"/>
          </a:solidFill>
          <a:effectLst>
            <a:outerShdw blurRad="38100" dist="38100" dir="2700000" algn="tl">
              <a:srgbClr val="C0C0C0"/>
            </a:outerShdw>
          </a:effectLst>
          <a:latin typeface="Trebuchet MS" pitchFamily="34" charset="0"/>
        </a:defRPr>
      </a:lvl7pPr>
      <a:lvl8pPr marL="1371600" algn="l" rtl="0" fontAlgn="base">
        <a:spcBef>
          <a:spcPct val="0"/>
        </a:spcBef>
        <a:spcAft>
          <a:spcPct val="0"/>
        </a:spcAft>
        <a:defRPr sz="3200" b="1">
          <a:solidFill>
            <a:schemeClr val="tx2"/>
          </a:solidFill>
          <a:effectLst>
            <a:outerShdw blurRad="38100" dist="38100" dir="2700000" algn="tl">
              <a:srgbClr val="C0C0C0"/>
            </a:outerShdw>
          </a:effectLst>
          <a:latin typeface="Trebuchet MS" pitchFamily="34" charset="0"/>
        </a:defRPr>
      </a:lvl8pPr>
      <a:lvl9pPr marL="1828800" algn="l" rtl="0" fontAlgn="base">
        <a:spcBef>
          <a:spcPct val="0"/>
        </a:spcBef>
        <a:spcAft>
          <a:spcPct val="0"/>
        </a:spcAft>
        <a:defRPr sz="3200" b="1">
          <a:solidFill>
            <a:schemeClr val="tx2"/>
          </a:solidFill>
          <a:effectLst>
            <a:outerShdw blurRad="38100" dist="38100" dir="2700000" algn="tl">
              <a:srgbClr val="C0C0C0"/>
            </a:outerShdw>
          </a:effectLst>
          <a:latin typeface="Trebuchet MS" pitchFamily="34" charset="0"/>
        </a:defRPr>
      </a:lvl9pPr>
    </p:titleStyle>
    <p:bodyStyle>
      <a:lvl1pPr marL="342900" indent="-342900" algn="l" rtl="0" fontAlgn="base">
        <a:spcBef>
          <a:spcPct val="20000"/>
        </a:spcBef>
        <a:spcAft>
          <a:spcPct val="0"/>
        </a:spcAft>
        <a:buChar char="•"/>
        <a:defRPr sz="2800" b="1">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har char="–"/>
        <a:defRPr sz="2400" b="1">
          <a:solidFill>
            <a:schemeClr val="tx1"/>
          </a:solidFill>
          <a:effectLst>
            <a:outerShdw blurRad="38100" dist="38100" dir="2700000" algn="tl">
              <a:srgbClr val="C0C0C0"/>
            </a:outerShdw>
          </a:effectLst>
          <a:latin typeface="Stone Sans ITC TT" pitchFamily="2" charset="0"/>
        </a:defRPr>
      </a:lvl2pPr>
      <a:lvl3pPr marL="1143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3pPr>
      <a:lvl4pPr marL="1600200" indent="-228600" algn="l" rtl="0" fontAlgn="base">
        <a:spcBef>
          <a:spcPct val="20000"/>
        </a:spcBef>
        <a:spcAft>
          <a:spcPct val="0"/>
        </a:spcAft>
        <a:buChar char="–"/>
        <a:defRPr b="1">
          <a:solidFill>
            <a:schemeClr val="tx1"/>
          </a:solidFill>
          <a:effectLst>
            <a:outerShdw blurRad="38100" dist="38100" dir="2700000" algn="tl">
              <a:srgbClr val="C0C0C0"/>
            </a:outerShdw>
          </a:effectLst>
          <a:latin typeface="Stone Sans ITC TT" pitchFamily="2" charset="0"/>
        </a:defRPr>
      </a:lvl4pPr>
      <a:lvl5pPr marL="2057400" indent="-228600" algn="l" rtl="0" fontAlgn="base">
        <a:spcBef>
          <a:spcPct val="20000"/>
        </a:spcBef>
        <a:spcAft>
          <a:spcPct val="0"/>
        </a:spcAft>
        <a:buChar char="»"/>
        <a:defRPr b="1">
          <a:solidFill>
            <a:schemeClr val="tx1"/>
          </a:solidFill>
          <a:effectLst>
            <a:outerShdw blurRad="38100" dist="38100" dir="2700000" algn="tl">
              <a:srgbClr val="C0C0C0"/>
            </a:outerShdw>
          </a:effectLst>
          <a:latin typeface="Stone Sans ITC TT" pitchFamily="2" charset="0"/>
        </a:defRPr>
      </a:lvl5pPr>
      <a:lvl6pPr marL="2514600" indent="-228600" algn="l" rtl="0" fontAlgn="base">
        <a:spcBef>
          <a:spcPct val="20000"/>
        </a:spcBef>
        <a:spcAft>
          <a:spcPct val="0"/>
        </a:spcAft>
        <a:buChar char="»"/>
        <a:defRPr b="1">
          <a:solidFill>
            <a:schemeClr val="tx1"/>
          </a:solidFill>
          <a:effectLst>
            <a:outerShdw blurRad="38100" dist="38100" dir="2700000" algn="tl">
              <a:srgbClr val="C0C0C0"/>
            </a:outerShdw>
          </a:effectLst>
          <a:latin typeface="Stone Sans ITC TT" pitchFamily="2" charset="0"/>
        </a:defRPr>
      </a:lvl6pPr>
      <a:lvl7pPr marL="2971800" indent="-228600" algn="l" rtl="0" fontAlgn="base">
        <a:spcBef>
          <a:spcPct val="20000"/>
        </a:spcBef>
        <a:spcAft>
          <a:spcPct val="0"/>
        </a:spcAft>
        <a:buChar char="»"/>
        <a:defRPr b="1">
          <a:solidFill>
            <a:schemeClr val="tx1"/>
          </a:solidFill>
          <a:effectLst>
            <a:outerShdw blurRad="38100" dist="38100" dir="2700000" algn="tl">
              <a:srgbClr val="C0C0C0"/>
            </a:outerShdw>
          </a:effectLst>
          <a:latin typeface="Stone Sans ITC TT" pitchFamily="2" charset="0"/>
        </a:defRPr>
      </a:lvl7pPr>
      <a:lvl8pPr marL="3429000" indent="-228600" algn="l" rtl="0" fontAlgn="base">
        <a:spcBef>
          <a:spcPct val="20000"/>
        </a:spcBef>
        <a:spcAft>
          <a:spcPct val="0"/>
        </a:spcAft>
        <a:buChar char="»"/>
        <a:defRPr b="1">
          <a:solidFill>
            <a:schemeClr val="tx1"/>
          </a:solidFill>
          <a:effectLst>
            <a:outerShdw blurRad="38100" dist="38100" dir="2700000" algn="tl">
              <a:srgbClr val="C0C0C0"/>
            </a:outerShdw>
          </a:effectLst>
          <a:latin typeface="Stone Sans ITC TT" pitchFamily="2" charset="0"/>
        </a:defRPr>
      </a:lvl8pPr>
      <a:lvl9pPr marL="3886200" indent="-228600" algn="l" rtl="0" fontAlgn="base">
        <a:spcBef>
          <a:spcPct val="20000"/>
        </a:spcBef>
        <a:spcAft>
          <a:spcPct val="0"/>
        </a:spcAft>
        <a:buChar char="»"/>
        <a:defRPr b="1">
          <a:solidFill>
            <a:schemeClr val="tx1"/>
          </a:solidFill>
          <a:effectLst>
            <a:outerShdw blurRad="38100" dist="38100" dir="2700000" algn="tl">
              <a:srgbClr val="C0C0C0"/>
            </a:outerShdw>
          </a:effectLst>
          <a:latin typeface="Stone Sans ITC TT"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file:///C:\RA\gpugcm\code\dxviewer\version2\puget.ba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rul@cs.utah.edu" TargetMode="External"/><Relationship Id="rId2" Type="http://schemas.openxmlformats.org/officeDocument/2006/relationships/hyperlink" Target="http://developer.nvidia.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video" Target="file:///C:\Documents%20and%20Settings\Frank%20Losasso\Desktop\Siggraph%20Talks\Clipmap\Pyramid.wmv" TargetMode="External"/><Relationship Id="rId1" Type="http://schemas.microsoft.com/office/2007/relationships/media" Target="file:///C:\Documents%20and%20Settings\Frank%20Losasso\Desktop\Siggraph%20Talks\Clipmap\Pyramid.wmv" TargetMode="Externa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notesSlide" Target="../notesSlides/notesSlide3.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ctrTitle"/>
          </p:nvPr>
        </p:nvSpPr>
        <p:spPr/>
        <p:txBody>
          <a:bodyPr/>
          <a:lstStyle/>
          <a:p>
            <a:pPr algn="ctr"/>
            <a:r>
              <a:rPr lang="en-US" b="0"/>
              <a:t>Terrain Rendering using</a:t>
            </a:r>
            <a:br>
              <a:rPr lang="en-US" b="0"/>
            </a:br>
            <a:r>
              <a:rPr lang="en-US" b="0"/>
              <a:t>GPU-Based Geometry Clipmaps</a:t>
            </a:r>
          </a:p>
        </p:txBody>
      </p:sp>
      <p:sp>
        <p:nvSpPr>
          <p:cNvPr id="76805" name="Rectangle 5"/>
          <p:cNvSpPr>
            <a:spLocks noGrp="1" noChangeArrowheads="1"/>
          </p:cNvSpPr>
          <p:nvPr>
            <p:ph type="subTitle" idx="1"/>
          </p:nvPr>
        </p:nvSpPr>
        <p:spPr>
          <a:xfrm>
            <a:off x="685800" y="3886200"/>
            <a:ext cx="7467600" cy="1752600"/>
          </a:xfrm>
        </p:spPr>
        <p:txBody>
          <a:bodyPr/>
          <a:lstStyle/>
          <a:p>
            <a:r>
              <a:rPr lang="en-US"/>
              <a:t>Arul Prakash		     Hugues Hoppe</a:t>
            </a:r>
          </a:p>
          <a:p>
            <a:r>
              <a:rPr lang="en-US"/>
              <a:t>University of Utah         Microsoft Research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t>Add residuals</a:t>
            </a:r>
          </a:p>
        </p:txBody>
      </p:sp>
      <p:pic>
        <p:nvPicPr>
          <p:cNvPr id="220163" name="Picture 3" descr="upsampled"/>
          <p:cNvPicPr>
            <a:picLocks noChangeAspect="1" noChangeArrowheads="1"/>
          </p:cNvPicPr>
          <p:nvPr/>
        </p:nvPicPr>
        <p:blipFill>
          <a:blip r:embed="rId2">
            <a:extLst>
              <a:ext uri="{28A0092B-C50C-407E-A947-70E740481C1C}">
                <a14:useLocalDpi xmlns:a14="http://schemas.microsoft.com/office/drawing/2010/main" val="0"/>
              </a:ext>
            </a:extLst>
          </a:blip>
          <a:srcRect l="57210" t="53113" r="10915" b="17726"/>
          <a:stretch>
            <a:fillRect/>
          </a:stretch>
        </p:blipFill>
        <p:spPr bwMode="auto">
          <a:xfrm>
            <a:off x="228600" y="1295400"/>
            <a:ext cx="29718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20164" name="Picture 4" descr="finer_level"/>
          <p:cNvPicPr>
            <a:picLocks noChangeAspect="1" noChangeArrowheads="1"/>
          </p:cNvPicPr>
          <p:nvPr/>
        </p:nvPicPr>
        <p:blipFill>
          <a:blip r:embed="rId3">
            <a:extLst>
              <a:ext uri="{28A0092B-C50C-407E-A947-70E740481C1C}">
                <a14:useLocalDpi xmlns:a14="http://schemas.microsoft.com/office/drawing/2010/main" val="0"/>
              </a:ext>
            </a:extLst>
          </a:blip>
          <a:srcRect l="62524" t="50638" r="6418" b="20200"/>
          <a:stretch>
            <a:fillRect/>
          </a:stretch>
        </p:blipFill>
        <p:spPr bwMode="auto">
          <a:xfrm>
            <a:off x="5867400" y="1219200"/>
            <a:ext cx="2895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20165" name="Picture 5" descr="upsampled_i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900488"/>
            <a:ext cx="241935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20166" name="Picture 6" descr="finer_level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916363"/>
            <a:ext cx="2422525" cy="2422525"/>
          </a:xfrm>
          <a:prstGeom prst="rect">
            <a:avLst/>
          </a:prstGeom>
          <a:noFill/>
          <a:extLst>
            <a:ext uri="{909E8E84-426E-40DD-AFC4-6F175D3DCCD1}">
              <a14:hiddenFill xmlns:a14="http://schemas.microsoft.com/office/drawing/2010/main">
                <a:solidFill>
                  <a:srgbClr val="FFFFFF"/>
                </a:solidFill>
              </a14:hiddenFill>
            </a:ext>
          </a:extLst>
        </p:spPr>
      </p:pic>
      <p:grpSp>
        <p:nvGrpSpPr>
          <p:cNvPr id="220167" name="Group 7"/>
          <p:cNvGrpSpPr>
            <a:grpSpLocks/>
          </p:cNvGrpSpPr>
          <p:nvPr/>
        </p:nvGrpSpPr>
        <p:grpSpPr bwMode="auto">
          <a:xfrm>
            <a:off x="2579688" y="4662488"/>
            <a:ext cx="914400" cy="914400"/>
            <a:chOff x="1728" y="2448"/>
            <a:chExt cx="576" cy="576"/>
          </a:xfrm>
        </p:grpSpPr>
        <p:sp>
          <p:nvSpPr>
            <p:cNvPr id="220168" name="Text Box 8"/>
            <p:cNvSpPr txBox="1">
              <a:spLocks noChangeArrowheads="1"/>
            </p:cNvSpPr>
            <p:nvPr/>
          </p:nvSpPr>
          <p:spPr bwMode="auto">
            <a:xfrm>
              <a:off x="1824" y="2544"/>
              <a:ext cx="28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rgbClr val="FF0033"/>
                  </a:solidFill>
                  <a:latin typeface="Arial" charset="0"/>
                </a:rPr>
                <a:t>+</a:t>
              </a:r>
            </a:p>
          </p:txBody>
        </p:sp>
        <p:sp>
          <p:nvSpPr>
            <p:cNvPr id="220169" name="Text Box 9"/>
            <p:cNvSpPr txBox="1">
              <a:spLocks noChangeArrowheads="1"/>
            </p:cNvSpPr>
            <p:nvPr/>
          </p:nvSpPr>
          <p:spPr bwMode="auto">
            <a:xfrm>
              <a:off x="1728" y="2448"/>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0033"/>
                  </a:solidFill>
                  <a:latin typeface="Arial" charset="0"/>
                </a:rPr>
                <a:t>GPU</a:t>
              </a:r>
            </a:p>
          </p:txBody>
        </p:sp>
      </p:grpSp>
      <p:sp>
        <p:nvSpPr>
          <p:cNvPr id="220170" name="Line 10"/>
          <p:cNvSpPr>
            <a:spLocks noChangeShapeType="1"/>
          </p:cNvSpPr>
          <p:nvPr/>
        </p:nvSpPr>
        <p:spPr bwMode="auto">
          <a:xfrm>
            <a:off x="5856288" y="5119688"/>
            <a:ext cx="533400" cy="0"/>
          </a:xfrm>
          <a:prstGeom prst="line">
            <a:avLst/>
          </a:prstGeom>
          <a:noFill/>
          <a:ln w="349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0171" name="Group 11"/>
          <p:cNvGrpSpPr>
            <a:grpSpLocks/>
          </p:cNvGrpSpPr>
          <p:nvPr/>
        </p:nvGrpSpPr>
        <p:grpSpPr bwMode="auto">
          <a:xfrm>
            <a:off x="3146425" y="1524000"/>
            <a:ext cx="2667000" cy="1752600"/>
            <a:chOff x="1982" y="720"/>
            <a:chExt cx="1680" cy="1104"/>
          </a:xfrm>
        </p:grpSpPr>
        <p:sp>
          <p:nvSpPr>
            <p:cNvPr id="220172" name="Rectangle 12"/>
            <p:cNvSpPr>
              <a:spLocks noChangeArrowheads="1"/>
            </p:cNvSpPr>
            <p:nvPr/>
          </p:nvSpPr>
          <p:spPr bwMode="auto">
            <a:xfrm>
              <a:off x="2064" y="720"/>
              <a:ext cx="1536" cy="110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73" name="Text Box 13"/>
            <p:cNvSpPr txBox="1">
              <a:spLocks noChangeArrowheads="1"/>
            </p:cNvSpPr>
            <p:nvPr/>
          </p:nvSpPr>
          <p:spPr bwMode="auto">
            <a:xfrm>
              <a:off x="1982" y="1248"/>
              <a:ext cx="16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bg1"/>
                  </a:solidFill>
                  <a:latin typeface="Trebuchet MS" pitchFamily="34" charset="0"/>
                </a:rPr>
                <a:t>Compressed residuals (350MB for US)</a:t>
              </a:r>
            </a:p>
          </p:txBody>
        </p:sp>
        <p:sp>
          <p:nvSpPr>
            <p:cNvPr id="220174" name="Text Box 14"/>
            <p:cNvSpPr txBox="1">
              <a:spLocks noChangeArrowheads="1"/>
            </p:cNvSpPr>
            <p:nvPr/>
          </p:nvSpPr>
          <p:spPr bwMode="auto">
            <a:xfrm>
              <a:off x="2064" y="720"/>
              <a:ext cx="15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latin typeface="Trebuchet MS" pitchFamily="34" charset="0"/>
                </a:rPr>
                <a:t>System Memory</a:t>
              </a:r>
            </a:p>
          </p:txBody>
        </p:sp>
      </p:grpSp>
      <p:grpSp>
        <p:nvGrpSpPr>
          <p:cNvPr id="220182" name="Group 22"/>
          <p:cNvGrpSpPr>
            <a:grpSpLocks/>
          </p:cNvGrpSpPr>
          <p:nvPr/>
        </p:nvGrpSpPr>
        <p:grpSpPr bwMode="auto">
          <a:xfrm>
            <a:off x="4343400" y="3352800"/>
            <a:ext cx="3505200" cy="471488"/>
            <a:chOff x="2736" y="2112"/>
            <a:chExt cx="1968" cy="297"/>
          </a:xfrm>
        </p:grpSpPr>
        <p:sp>
          <p:nvSpPr>
            <p:cNvPr id="220176" name="Line 16"/>
            <p:cNvSpPr>
              <a:spLocks noChangeShapeType="1"/>
            </p:cNvSpPr>
            <p:nvPr/>
          </p:nvSpPr>
          <p:spPr bwMode="auto">
            <a:xfrm>
              <a:off x="2736" y="2112"/>
              <a:ext cx="0" cy="297"/>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177" name="Text Box 17"/>
            <p:cNvSpPr txBox="1">
              <a:spLocks noChangeArrowheads="1"/>
            </p:cNvSpPr>
            <p:nvPr/>
          </p:nvSpPr>
          <p:spPr bwMode="auto">
            <a:xfrm>
              <a:off x="2784" y="2139"/>
              <a:ext cx="19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00FF"/>
                  </a:solidFill>
                  <a:latin typeface="Trebuchet MS" pitchFamily="34" charset="0"/>
                </a:rPr>
                <a:t>ROI decompression (CPU)</a:t>
              </a:r>
            </a:p>
          </p:txBody>
        </p:sp>
      </p:grpSp>
      <p:grpSp>
        <p:nvGrpSpPr>
          <p:cNvPr id="220189" name="Group 29"/>
          <p:cNvGrpSpPr>
            <a:grpSpLocks/>
          </p:cNvGrpSpPr>
          <p:nvPr/>
        </p:nvGrpSpPr>
        <p:grpSpPr bwMode="auto">
          <a:xfrm>
            <a:off x="2971800" y="3886200"/>
            <a:ext cx="3810000" cy="2743200"/>
            <a:chOff x="1872" y="2448"/>
            <a:chExt cx="2400" cy="1728"/>
          </a:xfrm>
        </p:grpSpPr>
        <p:sp>
          <p:nvSpPr>
            <p:cNvPr id="220180" name="Text Box 20"/>
            <p:cNvSpPr txBox="1">
              <a:spLocks noChangeArrowheads="1"/>
            </p:cNvSpPr>
            <p:nvPr/>
          </p:nvSpPr>
          <p:spPr bwMode="auto">
            <a:xfrm>
              <a:off x="1872" y="3945"/>
              <a:ext cx="24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Trebuchet MS" pitchFamily="34" charset="0"/>
                </a:rPr>
                <a:t>Residual Image in video memory</a:t>
              </a:r>
            </a:p>
          </p:txBody>
        </p:sp>
        <p:sp>
          <p:nvSpPr>
            <p:cNvPr id="220187" name="Rectangle 27"/>
            <p:cNvSpPr>
              <a:spLocks noChangeArrowheads="1"/>
            </p:cNvSpPr>
            <p:nvPr/>
          </p:nvSpPr>
          <p:spPr bwMode="auto">
            <a:xfrm>
              <a:off x="2112" y="2448"/>
              <a:ext cx="1536" cy="14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01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01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01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01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01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01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0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Incremental update</a:t>
            </a:r>
          </a:p>
        </p:txBody>
      </p:sp>
      <p:pic>
        <p:nvPicPr>
          <p:cNvPr id="270339" name="Picture 3" descr="before_update"/>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2362200"/>
            <a:ext cx="2438400"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0340" name="Picture 4" descr="update_region"/>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403600" y="2362200"/>
            <a:ext cx="2235200" cy="2441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0341" name="Picture 5" descr="after_update"/>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324600" y="2362200"/>
            <a:ext cx="2438400"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0342" name="Text Box 6"/>
          <p:cNvSpPr txBox="1">
            <a:spLocks noChangeArrowheads="1"/>
          </p:cNvSpPr>
          <p:nvPr/>
        </p:nvSpPr>
        <p:spPr bwMode="auto">
          <a:xfrm>
            <a:off x="762000" y="51816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Trebuchet MS" pitchFamily="34" charset="0"/>
              </a:rPr>
              <a:t>Before update</a:t>
            </a:r>
          </a:p>
        </p:txBody>
      </p:sp>
      <p:sp>
        <p:nvSpPr>
          <p:cNvPr id="270343" name="Text Box 7"/>
          <p:cNvSpPr txBox="1">
            <a:spLocks noChangeArrowheads="1"/>
          </p:cNvSpPr>
          <p:nvPr/>
        </p:nvSpPr>
        <p:spPr bwMode="auto">
          <a:xfrm>
            <a:off x="3581400" y="5181600"/>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Trebuchet MS" pitchFamily="34" charset="0"/>
              </a:rPr>
              <a:t>Update region</a:t>
            </a:r>
          </a:p>
        </p:txBody>
      </p:sp>
      <p:sp>
        <p:nvSpPr>
          <p:cNvPr id="270344" name="Text Box 8"/>
          <p:cNvSpPr txBox="1">
            <a:spLocks noChangeArrowheads="1"/>
          </p:cNvSpPr>
          <p:nvPr/>
        </p:nvSpPr>
        <p:spPr bwMode="auto">
          <a:xfrm>
            <a:off x="6629400" y="51816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Trebuchet MS" pitchFamily="34" charset="0"/>
              </a:rPr>
              <a:t>After update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t>Individual Clipmap Levels</a:t>
            </a:r>
          </a:p>
        </p:txBody>
      </p:sp>
      <p:sp>
        <p:nvSpPr>
          <p:cNvPr id="253955" name="Rectangle 3"/>
          <p:cNvSpPr>
            <a:spLocks noChangeArrowheads="1"/>
          </p:cNvSpPr>
          <p:nvPr/>
        </p:nvSpPr>
        <p:spPr bwMode="blackGray">
          <a:xfrm>
            <a:off x="1676400" y="1524000"/>
            <a:ext cx="3200400" cy="320040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72" name="Line 20"/>
          <p:cNvSpPr>
            <a:spLocks noChangeShapeType="1"/>
          </p:cNvSpPr>
          <p:nvPr/>
        </p:nvSpPr>
        <p:spPr bwMode="blackGray">
          <a:xfrm>
            <a:off x="1676400" y="4953000"/>
            <a:ext cx="32004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73" name="Text Box 21"/>
          <p:cNvSpPr txBox="1">
            <a:spLocks noChangeArrowheads="1"/>
          </p:cNvSpPr>
          <p:nvPr/>
        </p:nvSpPr>
        <p:spPr bwMode="blackGray">
          <a:xfrm>
            <a:off x="2501900" y="4786313"/>
            <a:ext cx="1549400" cy="366712"/>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ctr" eaLnBrk="0" hangingPunct="0"/>
            <a:r>
              <a:rPr lang="en-US" sz="1800">
                <a:effectLst>
                  <a:outerShdw blurRad="38100" dist="38100" dir="2700000" algn="tl">
                    <a:srgbClr val="C0C0C0"/>
                  </a:outerShdw>
                </a:effectLst>
                <a:latin typeface="Arial" charset="0"/>
              </a:rPr>
              <a:t>n=15 vertices</a:t>
            </a:r>
          </a:p>
        </p:txBody>
      </p:sp>
      <p:grpSp>
        <p:nvGrpSpPr>
          <p:cNvPr id="253974" name="Group 22"/>
          <p:cNvGrpSpPr>
            <a:grpSpLocks/>
          </p:cNvGrpSpPr>
          <p:nvPr/>
        </p:nvGrpSpPr>
        <p:grpSpPr bwMode="auto">
          <a:xfrm>
            <a:off x="1676400" y="1524000"/>
            <a:ext cx="685800" cy="685800"/>
            <a:chOff x="1824" y="1632"/>
            <a:chExt cx="432" cy="432"/>
          </a:xfrm>
        </p:grpSpPr>
        <p:sp>
          <p:nvSpPr>
            <p:cNvPr id="253975" name="Rectangle 23"/>
            <p:cNvSpPr>
              <a:spLocks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76" name="Rectangle 24"/>
            <p:cNvSpPr>
              <a:spLocks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77" name="Rectangle 25"/>
            <p:cNvSpPr>
              <a:spLocks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78" name="Rectangle 26"/>
            <p:cNvSpPr>
              <a:spLocks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79" name="Rectangle 27"/>
            <p:cNvSpPr>
              <a:spLocks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80" name="Rectangle 28"/>
            <p:cNvSpPr>
              <a:spLocks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81" name="Rectangle 29"/>
            <p:cNvSpPr>
              <a:spLocks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82" name="Rectangle 30"/>
            <p:cNvSpPr>
              <a:spLocks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83" name="Rectangle 31"/>
            <p:cNvSpPr>
              <a:spLocks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84" name="Rectangle 32"/>
            <p:cNvSpPr>
              <a:spLocks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85" name="Line 33"/>
            <p:cNvSpPr>
              <a:spLocks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86" name="Line 34"/>
            <p:cNvSpPr>
              <a:spLocks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87" name="Line 35"/>
            <p:cNvSpPr>
              <a:spLocks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3988" name="Line 36"/>
            <p:cNvSpPr>
              <a:spLocks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3989" name="Line 37"/>
            <p:cNvSpPr>
              <a:spLocks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3990" name="Group 38"/>
          <p:cNvGrpSpPr>
            <a:grpSpLocks/>
          </p:cNvGrpSpPr>
          <p:nvPr/>
        </p:nvGrpSpPr>
        <p:grpSpPr bwMode="auto">
          <a:xfrm>
            <a:off x="2362200" y="1524000"/>
            <a:ext cx="685800" cy="685800"/>
            <a:chOff x="1824" y="1632"/>
            <a:chExt cx="432" cy="432"/>
          </a:xfrm>
        </p:grpSpPr>
        <p:sp>
          <p:nvSpPr>
            <p:cNvPr id="253991" name="Rectangle 39"/>
            <p:cNvSpPr>
              <a:spLocks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92" name="Rectangle 40"/>
            <p:cNvSpPr>
              <a:spLocks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93" name="Rectangle 41"/>
            <p:cNvSpPr>
              <a:spLocks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94" name="Rectangle 42"/>
            <p:cNvSpPr>
              <a:spLocks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95" name="Rectangle 43"/>
            <p:cNvSpPr>
              <a:spLocks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96" name="Rectangle 44"/>
            <p:cNvSpPr>
              <a:spLocks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97" name="Rectangle 45"/>
            <p:cNvSpPr>
              <a:spLocks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98" name="Rectangle 46"/>
            <p:cNvSpPr>
              <a:spLocks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3999" name="Rectangle 47"/>
            <p:cNvSpPr>
              <a:spLocks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00" name="Rectangle 48"/>
            <p:cNvSpPr>
              <a:spLocks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01" name="Line 49"/>
            <p:cNvSpPr>
              <a:spLocks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02" name="Line 50"/>
            <p:cNvSpPr>
              <a:spLocks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03" name="Line 51"/>
            <p:cNvSpPr>
              <a:spLocks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004" name="Line 52"/>
            <p:cNvSpPr>
              <a:spLocks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005" name="Line 53"/>
            <p:cNvSpPr>
              <a:spLocks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006" name="Group 54"/>
          <p:cNvGrpSpPr>
            <a:grpSpLocks/>
          </p:cNvGrpSpPr>
          <p:nvPr/>
        </p:nvGrpSpPr>
        <p:grpSpPr bwMode="auto">
          <a:xfrm>
            <a:off x="3505200" y="1524000"/>
            <a:ext cx="685800" cy="685800"/>
            <a:chOff x="1824" y="1632"/>
            <a:chExt cx="432" cy="432"/>
          </a:xfrm>
        </p:grpSpPr>
        <p:sp>
          <p:nvSpPr>
            <p:cNvPr id="254007" name="Rectangle 55"/>
            <p:cNvSpPr>
              <a:spLocks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08" name="Rectangle 56"/>
            <p:cNvSpPr>
              <a:spLocks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09" name="Rectangle 57"/>
            <p:cNvSpPr>
              <a:spLocks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10" name="Rectangle 58"/>
            <p:cNvSpPr>
              <a:spLocks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11" name="Rectangle 59"/>
            <p:cNvSpPr>
              <a:spLocks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12" name="Rectangle 60"/>
            <p:cNvSpPr>
              <a:spLocks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13" name="Rectangle 61"/>
            <p:cNvSpPr>
              <a:spLocks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14" name="Rectangle 62"/>
            <p:cNvSpPr>
              <a:spLocks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15" name="Rectangle 63"/>
            <p:cNvSpPr>
              <a:spLocks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16" name="Rectangle 64"/>
            <p:cNvSpPr>
              <a:spLocks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17" name="Line 65"/>
            <p:cNvSpPr>
              <a:spLocks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18" name="Line 66"/>
            <p:cNvSpPr>
              <a:spLocks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19" name="Line 67"/>
            <p:cNvSpPr>
              <a:spLocks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020" name="Line 68"/>
            <p:cNvSpPr>
              <a:spLocks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021" name="Line 69"/>
            <p:cNvSpPr>
              <a:spLocks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022" name="Group 70"/>
          <p:cNvGrpSpPr>
            <a:grpSpLocks/>
          </p:cNvGrpSpPr>
          <p:nvPr/>
        </p:nvGrpSpPr>
        <p:grpSpPr bwMode="auto">
          <a:xfrm>
            <a:off x="4191000" y="1524000"/>
            <a:ext cx="685800" cy="685800"/>
            <a:chOff x="1824" y="1632"/>
            <a:chExt cx="432" cy="432"/>
          </a:xfrm>
        </p:grpSpPr>
        <p:sp>
          <p:nvSpPr>
            <p:cNvPr id="254023" name="Rectangle 71"/>
            <p:cNvSpPr>
              <a:spLocks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24" name="Rectangle 72"/>
            <p:cNvSpPr>
              <a:spLocks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25" name="Rectangle 73"/>
            <p:cNvSpPr>
              <a:spLocks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26" name="Rectangle 74"/>
            <p:cNvSpPr>
              <a:spLocks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27" name="Rectangle 75"/>
            <p:cNvSpPr>
              <a:spLocks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28" name="Rectangle 76"/>
            <p:cNvSpPr>
              <a:spLocks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29" name="Rectangle 77"/>
            <p:cNvSpPr>
              <a:spLocks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30" name="Rectangle 78"/>
            <p:cNvSpPr>
              <a:spLocks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31" name="Rectangle 79"/>
            <p:cNvSpPr>
              <a:spLocks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32" name="Rectangle 80"/>
            <p:cNvSpPr>
              <a:spLocks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33" name="Line 81"/>
            <p:cNvSpPr>
              <a:spLocks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34" name="Line 82"/>
            <p:cNvSpPr>
              <a:spLocks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35" name="Line 83"/>
            <p:cNvSpPr>
              <a:spLocks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036" name="Line 84"/>
            <p:cNvSpPr>
              <a:spLocks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037" name="Line 85"/>
            <p:cNvSpPr>
              <a:spLocks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038" name="Group 86"/>
          <p:cNvGrpSpPr>
            <a:grpSpLocks/>
          </p:cNvGrpSpPr>
          <p:nvPr/>
        </p:nvGrpSpPr>
        <p:grpSpPr bwMode="auto">
          <a:xfrm>
            <a:off x="1676400" y="2209800"/>
            <a:ext cx="685800" cy="685800"/>
            <a:chOff x="1824" y="1632"/>
            <a:chExt cx="432" cy="432"/>
          </a:xfrm>
        </p:grpSpPr>
        <p:sp>
          <p:nvSpPr>
            <p:cNvPr id="254039" name="Rectangle 87"/>
            <p:cNvSpPr>
              <a:spLocks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40" name="Rectangle 88"/>
            <p:cNvSpPr>
              <a:spLocks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41" name="Rectangle 89"/>
            <p:cNvSpPr>
              <a:spLocks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42" name="Rectangle 90"/>
            <p:cNvSpPr>
              <a:spLocks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43" name="Rectangle 91"/>
            <p:cNvSpPr>
              <a:spLocks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44" name="Rectangle 92"/>
            <p:cNvSpPr>
              <a:spLocks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45" name="Rectangle 93"/>
            <p:cNvSpPr>
              <a:spLocks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46" name="Rectangle 94"/>
            <p:cNvSpPr>
              <a:spLocks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47" name="Rectangle 95"/>
            <p:cNvSpPr>
              <a:spLocks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48" name="Rectangle 96"/>
            <p:cNvSpPr>
              <a:spLocks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49" name="Line 97"/>
            <p:cNvSpPr>
              <a:spLocks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50" name="Line 98"/>
            <p:cNvSpPr>
              <a:spLocks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51" name="Line 99"/>
            <p:cNvSpPr>
              <a:spLocks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052" name="Line 100"/>
            <p:cNvSpPr>
              <a:spLocks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053" name="Line 101"/>
            <p:cNvSpPr>
              <a:spLocks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054" name="Group 102"/>
          <p:cNvGrpSpPr>
            <a:grpSpLocks/>
          </p:cNvGrpSpPr>
          <p:nvPr/>
        </p:nvGrpSpPr>
        <p:grpSpPr bwMode="auto">
          <a:xfrm>
            <a:off x="1676400" y="3352800"/>
            <a:ext cx="685800" cy="685800"/>
            <a:chOff x="1824" y="1632"/>
            <a:chExt cx="432" cy="432"/>
          </a:xfrm>
        </p:grpSpPr>
        <p:sp>
          <p:nvSpPr>
            <p:cNvPr id="254055" name="Rectangle 103"/>
            <p:cNvSpPr>
              <a:spLocks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56" name="Rectangle 104"/>
            <p:cNvSpPr>
              <a:spLocks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57" name="Rectangle 105"/>
            <p:cNvSpPr>
              <a:spLocks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58" name="Rectangle 106"/>
            <p:cNvSpPr>
              <a:spLocks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59" name="Rectangle 107"/>
            <p:cNvSpPr>
              <a:spLocks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60" name="Rectangle 108"/>
            <p:cNvSpPr>
              <a:spLocks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61" name="Rectangle 109"/>
            <p:cNvSpPr>
              <a:spLocks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62" name="Rectangle 110"/>
            <p:cNvSpPr>
              <a:spLocks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63" name="Rectangle 111"/>
            <p:cNvSpPr>
              <a:spLocks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64" name="Rectangle 112"/>
            <p:cNvSpPr>
              <a:spLocks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65" name="Line 113"/>
            <p:cNvSpPr>
              <a:spLocks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66" name="Line 114"/>
            <p:cNvSpPr>
              <a:spLocks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67" name="Line 115"/>
            <p:cNvSpPr>
              <a:spLocks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068" name="Line 116"/>
            <p:cNvSpPr>
              <a:spLocks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069" name="Line 117"/>
            <p:cNvSpPr>
              <a:spLocks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070" name="Group 118"/>
          <p:cNvGrpSpPr>
            <a:grpSpLocks/>
          </p:cNvGrpSpPr>
          <p:nvPr/>
        </p:nvGrpSpPr>
        <p:grpSpPr bwMode="auto">
          <a:xfrm>
            <a:off x="4191000" y="3352800"/>
            <a:ext cx="685800" cy="685800"/>
            <a:chOff x="1824" y="1632"/>
            <a:chExt cx="432" cy="432"/>
          </a:xfrm>
        </p:grpSpPr>
        <p:sp>
          <p:nvSpPr>
            <p:cNvPr id="254071" name="Rectangle 119"/>
            <p:cNvSpPr>
              <a:spLocks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72" name="Rectangle 120"/>
            <p:cNvSpPr>
              <a:spLocks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73" name="Rectangle 121"/>
            <p:cNvSpPr>
              <a:spLocks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74" name="Rectangle 122"/>
            <p:cNvSpPr>
              <a:spLocks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75" name="Rectangle 123"/>
            <p:cNvSpPr>
              <a:spLocks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76" name="Rectangle 124"/>
            <p:cNvSpPr>
              <a:spLocks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77" name="Rectangle 125"/>
            <p:cNvSpPr>
              <a:spLocks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78" name="Rectangle 126"/>
            <p:cNvSpPr>
              <a:spLocks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79" name="Rectangle 127"/>
            <p:cNvSpPr>
              <a:spLocks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80" name="Rectangle 128"/>
            <p:cNvSpPr>
              <a:spLocks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81" name="Line 129"/>
            <p:cNvSpPr>
              <a:spLocks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82" name="Line 130"/>
            <p:cNvSpPr>
              <a:spLocks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83" name="Line 131"/>
            <p:cNvSpPr>
              <a:spLocks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084" name="Line 132"/>
            <p:cNvSpPr>
              <a:spLocks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085" name="Line 133"/>
            <p:cNvSpPr>
              <a:spLocks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086" name="Group 134"/>
          <p:cNvGrpSpPr>
            <a:grpSpLocks/>
          </p:cNvGrpSpPr>
          <p:nvPr/>
        </p:nvGrpSpPr>
        <p:grpSpPr bwMode="auto">
          <a:xfrm>
            <a:off x="4191000" y="2209800"/>
            <a:ext cx="685800" cy="685800"/>
            <a:chOff x="1824" y="1632"/>
            <a:chExt cx="432" cy="432"/>
          </a:xfrm>
        </p:grpSpPr>
        <p:sp>
          <p:nvSpPr>
            <p:cNvPr id="254087" name="Rectangle 135"/>
            <p:cNvSpPr>
              <a:spLocks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88" name="Rectangle 136"/>
            <p:cNvSpPr>
              <a:spLocks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89" name="Rectangle 137"/>
            <p:cNvSpPr>
              <a:spLocks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90" name="Rectangle 138"/>
            <p:cNvSpPr>
              <a:spLocks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91" name="Rectangle 139"/>
            <p:cNvSpPr>
              <a:spLocks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92" name="Rectangle 140"/>
            <p:cNvSpPr>
              <a:spLocks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93" name="Rectangle 141"/>
            <p:cNvSpPr>
              <a:spLocks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94" name="Rectangle 142"/>
            <p:cNvSpPr>
              <a:spLocks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95" name="Rectangle 143"/>
            <p:cNvSpPr>
              <a:spLocks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96" name="Rectangle 144"/>
            <p:cNvSpPr>
              <a:spLocks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97" name="Line 145"/>
            <p:cNvSpPr>
              <a:spLocks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98" name="Line 146"/>
            <p:cNvSpPr>
              <a:spLocks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099" name="Line 147"/>
            <p:cNvSpPr>
              <a:spLocks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100" name="Line 148"/>
            <p:cNvSpPr>
              <a:spLocks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101" name="Line 149"/>
            <p:cNvSpPr>
              <a:spLocks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102" name="Group 150"/>
          <p:cNvGrpSpPr>
            <a:grpSpLocks/>
          </p:cNvGrpSpPr>
          <p:nvPr/>
        </p:nvGrpSpPr>
        <p:grpSpPr bwMode="auto">
          <a:xfrm>
            <a:off x="1676400" y="4038600"/>
            <a:ext cx="685800" cy="685800"/>
            <a:chOff x="1824" y="1632"/>
            <a:chExt cx="432" cy="432"/>
          </a:xfrm>
        </p:grpSpPr>
        <p:sp>
          <p:nvSpPr>
            <p:cNvPr id="254103" name="Rectangle 151"/>
            <p:cNvSpPr>
              <a:spLocks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04" name="Rectangle 152"/>
            <p:cNvSpPr>
              <a:spLocks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05" name="Rectangle 153"/>
            <p:cNvSpPr>
              <a:spLocks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06" name="Rectangle 154"/>
            <p:cNvSpPr>
              <a:spLocks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07" name="Rectangle 155"/>
            <p:cNvSpPr>
              <a:spLocks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08" name="Rectangle 156"/>
            <p:cNvSpPr>
              <a:spLocks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09" name="Rectangle 157"/>
            <p:cNvSpPr>
              <a:spLocks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10" name="Rectangle 158"/>
            <p:cNvSpPr>
              <a:spLocks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11" name="Rectangle 159"/>
            <p:cNvSpPr>
              <a:spLocks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12" name="Rectangle 160"/>
            <p:cNvSpPr>
              <a:spLocks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13" name="Line 161"/>
            <p:cNvSpPr>
              <a:spLocks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14" name="Line 162"/>
            <p:cNvSpPr>
              <a:spLocks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15" name="Line 163"/>
            <p:cNvSpPr>
              <a:spLocks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116" name="Line 164"/>
            <p:cNvSpPr>
              <a:spLocks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117" name="Line 165"/>
            <p:cNvSpPr>
              <a:spLocks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118" name="Group 166"/>
          <p:cNvGrpSpPr>
            <a:grpSpLocks/>
          </p:cNvGrpSpPr>
          <p:nvPr/>
        </p:nvGrpSpPr>
        <p:grpSpPr bwMode="auto">
          <a:xfrm>
            <a:off x="2362200" y="4038600"/>
            <a:ext cx="685800" cy="685800"/>
            <a:chOff x="1824" y="1632"/>
            <a:chExt cx="432" cy="432"/>
          </a:xfrm>
        </p:grpSpPr>
        <p:sp>
          <p:nvSpPr>
            <p:cNvPr id="254119" name="Rectangle 167"/>
            <p:cNvSpPr>
              <a:spLocks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20" name="Rectangle 168"/>
            <p:cNvSpPr>
              <a:spLocks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21" name="Rectangle 169"/>
            <p:cNvSpPr>
              <a:spLocks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22" name="Rectangle 170"/>
            <p:cNvSpPr>
              <a:spLocks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23" name="Rectangle 171"/>
            <p:cNvSpPr>
              <a:spLocks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24" name="Rectangle 172"/>
            <p:cNvSpPr>
              <a:spLocks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25" name="Rectangle 173"/>
            <p:cNvSpPr>
              <a:spLocks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26" name="Rectangle 174"/>
            <p:cNvSpPr>
              <a:spLocks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27" name="Rectangle 175"/>
            <p:cNvSpPr>
              <a:spLocks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28" name="Rectangle 176"/>
            <p:cNvSpPr>
              <a:spLocks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29" name="Line 177"/>
            <p:cNvSpPr>
              <a:spLocks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30" name="Line 178"/>
            <p:cNvSpPr>
              <a:spLocks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31" name="Line 179"/>
            <p:cNvSpPr>
              <a:spLocks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132" name="Line 180"/>
            <p:cNvSpPr>
              <a:spLocks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133" name="Line 181"/>
            <p:cNvSpPr>
              <a:spLocks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134" name="Group 182"/>
          <p:cNvGrpSpPr>
            <a:grpSpLocks/>
          </p:cNvGrpSpPr>
          <p:nvPr/>
        </p:nvGrpSpPr>
        <p:grpSpPr bwMode="auto">
          <a:xfrm>
            <a:off x="4191000" y="4038600"/>
            <a:ext cx="685800" cy="685800"/>
            <a:chOff x="1824" y="1632"/>
            <a:chExt cx="432" cy="432"/>
          </a:xfrm>
        </p:grpSpPr>
        <p:sp>
          <p:nvSpPr>
            <p:cNvPr id="254135" name="Rectangle 183"/>
            <p:cNvSpPr>
              <a:spLocks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36" name="Rectangle 184"/>
            <p:cNvSpPr>
              <a:spLocks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37" name="Rectangle 185"/>
            <p:cNvSpPr>
              <a:spLocks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38" name="Rectangle 186"/>
            <p:cNvSpPr>
              <a:spLocks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39" name="Rectangle 187"/>
            <p:cNvSpPr>
              <a:spLocks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40" name="Rectangle 188"/>
            <p:cNvSpPr>
              <a:spLocks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41" name="Rectangle 189"/>
            <p:cNvSpPr>
              <a:spLocks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42" name="Rectangle 190"/>
            <p:cNvSpPr>
              <a:spLocks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43" name="Rectangle 191"/>
            <p:cNvSpPr>
              <a:spLocks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44" name="Rectangle 192"/>
            <p:cNvSpPr>
              <a:spLocks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45" name="Line 193"/>
            <p:cNvSpPr>
              <a:spLocks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46" name="Line 194"/>
            <p:cNvSpPr>
              <a:spLocks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47" name="Line 195"/>
            <p:cNvSpPr>
              <a:spLocks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148" name="Line 196"/>
            <p:cNvSpPr>
              <a:spLocks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149" name="Line 197"/>
            <p:cNvSpPr>
              <a:spLocks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150" name="Group 198"/>
          <p:cNvGrpSpPr>
            <a:grpSpLocks/>
          </p:cNvGrpSpPr>
          <p:nvPr/>
        </p:nvGrpSpPr>
        <p:grpSpPr bwMode="auto">
          <a:xfrm>
            <a:off x="3505200" y="4038600"/>
            <a:ext cx="685800" cy="685800"/>
            <a:chOff x="1824" y="1632"/>
            <a:chExt cx="432" cy="432"/>
          </a:xfrm>
        </p:grpSpPr>
        <p:sp>
          <p:nvSpPr>
            <p:cNvPr id="254151" name="Rectangle 199"/>
            <p:cNvSpPr>
              <a:spLocks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52" name="Rectangle 200"/>
            <p:cNvSpPr>
              <a:spLocks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53" name="Rectangle 201"/>
            <p:cNvSpPr>
              <a:spLocks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54" name="Rectangle 202"/>
            <p:cNvSpPr>
              <a:spLocks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55" name="Rectangle 203"/>
            <p:cNvSpPr>
              <a:spLocks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56" name="Rectangle 204"/>
            <p:cNvSpPr>
              <a:spLocks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57" name="Rectangle 205"/>
            <p:cNvSpPr>
              <a:spLocks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58" name="Rectangle 206"/>
            <p:cNvSpPr>
              <a:spLocks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59" name="Rectangle 207"/>
            <p:cNvSpPr>
              <a:spLocks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60" name="Rectangle 208"/>
            <p:cNvSpPr>
              <a:spLocks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61" name="Line 209"/>
            <p:cNvSpPr>
              <a:spLocks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62" name="Line 210"/>
            <p:cNvSpPr>
              <a:spLocks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63" name="Line 211"/>
            <p:cNvSpPr>
              <a:spLocks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164" name="Line 212"/>
            <p:cNvSpPr>
              <a:spLocks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165" name="Line 213"/>
            <p:cNvSpPr>
              <a:spLocks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166" name="Group 214"/>
          <p:cNvGrpSpPr>
            <a:grpSpLocks/>
          </p:cNvGrpSpPr>
          <p:nvPr/>
        </p:nvGrpSpPr>
        <p:grpSpPr bwMode="auto">
          <a:xfrm>
            <a:off x="3048000" y="1524000"/>
            <a:ext cx="457200" cy="685800"/>
            <a:chOff x="1920" y="1248"/>
            <a:chExt cx="288" cy="432"/>
          </a:xfrm>
        </p:grpSpPr>
        <p:sp>
          <p:nvSpPr>
            <p:cNvPr id="254167" name="Rectangle 215"/>
            <p:cNvSpPr>
              <a:spLocks noChangeArrowheads="1"/>
            </p:cNvSpPr>
            <p:nvPr/>
          </p:nvSpPr>
          <p:spPr bwMode="blackGray">
            <a:xfrm>
              <a:off x="1920" y="1248"/>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68" name="Rectangle 216"/>
            <p:cNvSpPr>
              <a:spLocks noChangeArrowheads="1"/>
            </p:cNvSpPr>
            <p:nvPr/>
          </p:nvSpPr>
          <p:spPr bwMode="blackGray">
            <a:xfrm>
              <a:off x="2064" y="1248"/>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69" name="Line 217"/>
            <p:cNvSpPr>
              <a:spLocks noChangeShapeType="1"/>
            </p:cNvSpPr>
            <p:nvPr/>
          </p:nvSpPr>
          <p:spPr bwMode="blackGray">
            <a:xfrm flipV="1">
              <a:off x="1920" y="12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70" name="Line 218"/>
            <p:cNvSpPr>
              <a:spLocks noChangeShapeType="1"/>
            </p:cNvSpPr>
            <p:nvPr/>
          </p:nvSpPr>
          <p:spPr bwMode="blackGray">
            <a:xfrm flipV="1">
              <a:off x="2064" y="12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171" name="Rectangle 219"/>
            <p:cNvSpPr>
              <a:spLocks noChangeArrowheads="1"/>
            </p:cNvSpPr>
            <p:nvPr/>
          </p:nvSpPr>
          <p:spPr bwMode="blackGray">
            <a:xfrm>
              <a:off x="1920" y="1392"/>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72" name="Rectangle 220"/>
            <p:cNvSpPr>
              <a:spLocks noChangeArrowheads="1"/>
            </p:cNvSpPr>
            <p:nvPr/>
          </p:nvSpPr>
          <p:spPr bwMode="blackGray">
            <a:xfrm>
              <a:off x="2064" y="1392"/>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73" name="Line 221"/>
            <p:cNvSpPr>
              <a:spLocks noChangeShapeType="1"/>
            </p:cNvSpPr>
            <p:nvPr/>
          </p:nvSpPr>
          <p:spPr bwMode="blackGray">
            <a:xfrm flipV="1">
              <a:off x="1920" y="1392"/>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74" name="Line 222"/>
            <p:cNvSpPr>
              <a:spLocks noChangeShapeType="1"/>
            </p:cNvSpPr>
            <p:nvPr/>
          </p:nvSpPr>
          <p:spPr bwMode="blackGray">
            <a:xfrm flipV="1">
              <a:off x="2064" y="1392"/>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175" name="Rectangle 223"/>
            <p:cNvSpPr>
              <a:spLocks noChangeArrowheads="1"/>
            </p:cNvSpPr>
            <p:nvPr/>
          </p:nvSpPr>
          <p:spPr bwMode="blackGray">
            <a:xfrm>
              <a:off x="1920" y="153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76" name="Rectangle 224"/>
            <p:cNvSpPr>
              <a:spLocks noChangeArrowheads="1"/>
            </p:cNvSpPr>
            <p:nvPr/>
          </p:nvSpPr>
          <p:spPr bwMode="blackGray">
            <a:xfrm>
              <a:off x="2064" y="153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77" name="Line 225"/>
            <p:cNvSpPr>
              <a:spLocks noChangeShapeType="1"/>
            </p:cNvSpPr>
            <p:nvPr/>
          </p:nvSpPr>
          <p:spPr bwMode="blackGray">
            <a:xfrm flipV="1">
              <a:off x="1920" y="153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78" name="Line 226"/>
            <p:cNvSpPr>
              <a:spLocks noChangeShapeType="1"/>
            </p:cNvSpPr>
            <p:nvPr/>
          </p:nvSpPr>
          <p:spPr bwMode="blackGray">
            <a:xfrm flipV="1">
              <a:off x="2064" y="153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179" name="Group 227"/>
          <p:cNvGrpSpPr>
            <a:grpSpLocks/>
          </p:cNvGrpSpPr>
          <p:nvPr/>
        </p:nvGrpSpPr>
        <p:grpSpPr bwMode="auto">
          <a:xfrm>
            <a:off x="1676400" y="2895600"/>
            <a:ext cx="685800" cy="457200"/>
            <a:chOff x="1056" y="2112"/>
            <a:chExt cx="432" cy="288"/>
          </a:xfrm>
        </p:grpSpPr>
        <p:sp>
          <p:nvSpPr>
            <p:cNvPr id="254180" name="Rectangle 228"/>
            <p:cNvSpPr>
              <a:spLocks noChangeArrowheads="1"/>
            </p:cNvSpPr>
            <p:nvPr/>
          </p:nvSpPr>
          <p:spPr bwMode="blackGray">
            <a:xfrm>
              <a:off x="1344" y="2112"/>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81" name="Line 229"/>
            <p:cNvSpPr>
              <a:spLocks noChangeShapeType="1"/>
            </p:cNvSpPr>
            <p:nvPr/>
          </p:nvSpPr>
          <p:spPr bwMode="blackGray">
            <a:xfrm flipV="1">
              <a:off x="1344" y="2112"/>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82" name="Rectangle 230"/>
            <p:cNvSpPr>
              <a:spLocks noChangeArrowheads="1"/>
            </p:cNvSpPr>
            <p:nvPr/>
          </p:nvSpPr>
          <p:spPr bwMode="blackGray">
            <a:xfrm>
              <a:off x="1344" y="225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83" name="Line 231"/>
            <p:cNvSpPr>
              <a:spLocks noChangeShapeType="1"/>
            </p:cNvSpPr>
            <p:nvPr/>
          </p:nvSpPr>
          <p:spPr bwMode="blackGray">
            <a:xfrm flipV="1">
              <a:off x="1344" y="225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84" name="Rectangle 232"/>
            <p:cNvSpPr>
              <a:spLocks noChangeArrowheads="1"/>
            </p:cNvSpPr>
            <p:nvPr/>
          </p:nvSpPr>
          <p:spPr bwMode="blackGray">
            <a:xfrm>
              <a:off x="1056" y="2112"/>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85" name="Rectangle 233"/>
            <p:cNvSpPr>
              <a:spLocks noChangeArrowheads="1"/>
            </p:cNvSpPr>
            <p:nvPr/>
          </p:nvSpPr>
          <p:spPr bwMode="blackGray">
            <a:xfrm>
              <a:off x="1200" y="2112"/>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86" name="Line 234"/>
            <p:cNvSpPr>
              <a:spLocks noChangeShapeType="1"/>
            </p:cNvSpPr>
            <p:nvPr/>
          </p:nvSpPr>
          <p:spPr bwMode="blackGray">
            <a:xfrm flipV="1">
              <a:off x="1056" y="2112"/>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87" name="Line 235"/>
            <p:cNvSpPr>
              <a:spLocks noChangeShapeType="1"/>
            </p:cNvSpPr>
            <p:nvPr/>
          </p:nvSpPr>
          <p:spPr bwMode="blackGray">
            <a:xfrm flipV="1">
              <a:off x="1200" y="2112"/>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188" name="Rectangle 236"/>
            <p:cNvSpPr>
              <a:spLocks noChangeArrowheads="1"/>
            </p:cNvSpPr>
            <p:nvPr/>
          </p:nvSpPr>
          <p:spPr bwMode="blackGray">
            <a:xfrm>
              <a:off x="1056" y="225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89" name="Rectangle 237"/>
            <p:cNvSpPr>
              <a:spLocks noChangeArrowheads="1"/>
            </p:cNvSpPr>
            <p:nvPr/>
          </p:nvSpPr>
          <p:spPr bwMode="blackGray">
            <a:xfrm>
              <a:off x="1200" y="225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90" name="Line 238"/>
            <p:cNvSpPr>
              <a:spLocks noChangeShapeType="1"/>
            </p:cNvSpPr>
            <p:nvPr/>
          </p:nvSpPr>
          <p:spPr bwMode="blackGray">
            <a:xfrm flipV="1">
              <a:off x="1056" y="225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91" name="Line 239"/>
            <p:cNvSpPr>
              <a:spLocks noChangeShapeType="1"/>
            </p:cNvSpPr>
            <p:nvPr/>
          </p:nvSpPr>
          <p:spPr bwMode="blackGray">
            <a:xfrm flipV="1">
              <a:off x="1200" y="225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192" name="Group 240"/>
          <p:cNvGrpSpPr>
            <a:grpSpLocks/>
          </p:cNvGrpSpPr>
          <p:nvPr/>
        </p:nvGrpSpPr>
        <p:grpSpPr bwMode="auto">
          <a:xfrm>
            <a:off x="4191000" y="2895600"/>
            <a:ext cx="685800" cy="457200"/>
            <a:chOff x="2640" y="2112"/>
            <a:chExt cx="432" cy="288"/>
          </a:xfrm>
        </p:grpSpPr>
        <p:sp>
          <p:nvSpPr>
            <p:cNvPr id="254193" name="Rectangle 241"/>
            <p:cNvSpPr>
              <a:spLocks noChangeArrowheads="1"/>
            </p:cNvSpPr>
            <p:nvPr/>
          </p:nvSpPr>
          <p:spPr bwMode="blackGray">
            <a:xfrm>
              <a:off x="2784" y="2112"/>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94" name="Rectangle 242"/>
            <p:cNvSpPr>
              <a:spLocks noChangeArrowheads="1"/>
            </p:cNvSpPr>
            <p:nvPr/>
          </p:nvSpPr>
          <p:spPr bwMode="blackGray">
            <a:xfrm>
              <a:off x="2928" y="2112"/>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95" name="Line 243"/>
            <p:cNvSpPr>
              <a:spLocks noChangeShapeType="1"/>
            </p:cNvSpPr>
            <p:nvPr/>
          </p:nvSpPr>
          <p:spPr bwMode="blackGray">
            <a:xfrm flipV="1">
              <a:off x="2784" y="2112"/>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96" name="Line 244"/>
            <p:cNvSpPr>
              <a:spLocks noChangeShapeType="1"/>
            </p:cNvSpPr>
            <p:nvPr/>
          </p:nvSpPr>
          <p:spPr bwMode="blackGray">
            <a:xfrm flipV="1">
              <a:off x="2928" y="2112"/>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197" name="Rectangle 245"/>
            <p:cNvSpPr>
              <a:spLocks noChangeArrowheads="1"/>
            </p:cNvSpPr>
            <p:nvPr/>
          </p:nvSpPr>
          <p:spPr bwMode="blackGray">
            <a:xfrm>
              <a:off x="2784" y="225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98" name="Rectangle 246"/>
            <p:cNvSpPr>
              <a:spLocks noChangeArrowheads="1"/>
            </p:cNvSpPr>
            <p:nvPr/>
          </p:nvSpPr>
          <p:spPr bwMode="blackGray">
            <a:xfrm>
              <a:off x="2928" y="225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199" name="Line 247"/>
            <p:cNvSpPr>
              <a:spLocks noChangeShapeType="1"/>
            </p:cNvSpPr>
            <p:nvPr/>
          </p:nvSpPr>
          <p:spPr bwMode="blackGray">
            <a:xfrm flipV="1">
              <a:off x="2784" y="225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00" name="Line 248"/>
            <p:cNvSpPr>
              <a:spLocks noChangeShapeType="1"/>
            </p:cNvSpPr>
            <p:nvPr/>
          </p:nvSpPr>
          <p:spPr bwMode="blackGray">
            <a:xfrm flipV="1">
              <a:off x="2928" y="225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201" name="Rectangle 249"/>
            <p:cNvSpPr>
              <a:spLocks noChangeArrowheads="1"/>
            </p:cNvSpPr>
            <p:nvPr/>
          </p:nvSpPr>
          <p:spPr bwMode="blackGray">
            <a:xfrm>
              <a:off x="2640" y="2112"/>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02" name="Line 250"/>
            <p:cNvSpPr>
              <a:spLocks noChangeShapeType="1"/>
            </p:cNvSpPr>
            <p:nvPr/>
          </p:nvSpPr>
          <p:spPr bwMode="blackGray">
            <a:xfrm flipV="1">
              <a:off x="2640" y="2112"/>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203" name="Rectangle 251"/>
            <p:cNvSpPr>
              <a:spLocks noChangeArrowheads="1"/>
            </p:cNvSpPr>
            <p:nvPr/>
          </p:nvSpPr>
          <p:spPr bwMode="blackGray">
            <a:xfrm>
              <a:off x="2640" y="225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04" name="Line 252"/>
            <p:cNvSpPr>
              <a:spLocks noChangeShapeType="1"/>
            </p:cNvSpPr>
            <p:nvPr/>
          </p:nvSpPr>
          <p:spPr bwMode="blackGray">
            <a:xfrm flipV="1">
              <a:off x="2640" y="225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205" name="Group 253"/>
          <p:cNvGrpSpPr>
            <a:grpSpLocks/>
          </p:cNvGrpSpPr>
          <p:nvPr/>
        </p:nvGrpSpPr>
        <p:grpSpPr bwMode="auto">
          <a:xfrm>
            <a:off x="3048000" y="4038600"/>
            <a:ext cx="457200" cy="685800"/>
            <a:chOff x="1920" y="2832"/>
            <a:chExt cx="288" cy="432"/>
          </a:xfrm>
        </p:grpSpPr>
        <p:sp>
          <p:nvSpPr>
            <p:cNvPr id="254206" name="Rectangle 254"/>
            <p:cNvSpPr>
              <a:spLocks noChangeArrowheads="1"/>
            </p:cNvSpPr>
            <p:nvPr/>
          </p:nvSpPr>
          <p:spPr bwMode="blackGray">
            <a:xfrm>
              <a:off x="1920" y="2832"/>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07" name="Rectangle 255"/>
            <p:cNvSpPr>
              <a:spLocks noChangeArrowheads="1"/>
            </p:cNvSpPr>
            <p:nvPr/>
          </p:nvSpPr>
          <p:spPr bwMode="blackGray">
            <a:xfrm>
              <a:off x="2064" y="2832"/>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08" name="Line 256"/>
            <p:cNvSpPr>
              <a:spLocks noChangeShapeType="1"/>
            </p:cNvSpPr>
            <p:nvPr/>
          </p:nvSpPr>
          <p:spPr bwMode="blackGray">
            <a:xfrm flipV="1">
              <a:off x="1920" y="2832"/>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09" name="Line 257"/>
            <p:cNvSpPr>
              <a:spLocks noChangeShapeType="1"/>
            </p:cNvSpPr>
            <p:nvPr/>
          </p:nvSpPr>
          <p:spPr bwMode="blackGray">
            <a:xfrm flipV="1">
              <a:off x="2064" y="2832"/>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210" name="Rectangle 258"/>
            <p:cNvSpPr>
              <a:spLocks noChangeArrowheads="1"/>
            </p:cNvSpPr>
            <p:nvPr/>
          </p:nvSpPr>
          <p:spPr bwMode="blackGray">
            <a:xfrm>
              <a:off x="1920" y="297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11" name="Rectangle 259"/>
            <p:cNvSpPr>
              <a:spLocks noChangeArrowheads="1"/>
            </p:cNvSpPr>
            <p:nvPr/>
          </p:nvSpPr>
          <p:spPr bwMode="blackGray">
            <a:xfrm>
              <a:off x="2064" y="297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12" name="Line 260"/>
            <p:cNvSpPr>
              <a:spLocks noChangeShapeType="1"/>
            </p:cNvSpPr>
            <p:nvPr/>
          </p:nvSpPr>
          <p:spPr bwMode="blackGray">
            <a:xfrm flipV="1">
              <a:off x="1920" y="297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13" name="Line 261"/>
            <p:cNvSpPr>
              <a:spLocks noChangeShapeType="1"/>
            </p:cNvSpPr>
            <p:nvPr/>
          </p:nvSpPr>
          <p:spPr bwMode="blackGray">
            <a:xfrm flipV="1">
              <a:off x="2064" y="297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214" name="Rectangle 262"/>
            <p:cNvSpPr>
              <a:spLocks noChangeArrowheads="1"/>
            </p:cNvSpPr>
            <p:nvPr/>
          </p:nvSpPr>
          <p:spPr bwMode="blackGray">
            <a:xfrm>
              <a:off x="1920" y="3120"/>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15" name="Rectangle 263"/>
            <p:cNvSpPr>
              <a:spLocks noChangeArrowheads="1"/>
            </p:cNvSpPr>
            <p:nvPr/>
          </p:nvSpPr>
          <p:spPr bwMode="blackGray">
            <a:xfrm>
              <a:off x="2064" y="3120"/>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16" name="Line 264"/>
            <p:cNvSpPr>
              <a:spLocks noChangeShapeType="1"/>
            </p:cNvSpPr>
            <p:nvPr/>
          </p:nvSpPr>
          <p:spPr bwMode="blackGray">
            <a:xfrm flipV="1">
              <a:off x="1920" y="3120"/>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17" name="Line 265"/>
            <p:cNvSpPr>
              <a:spLocks noChangeShapeType="1"/>
            </p:cNvSpPr>
            <p:nvPr/>
          </p:nvSpPr>
          <p:spPr bwMode="blackGray">
            <a:xfrm flipV="1">
              <a:off x="2064" y="3120"/>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sp>
        <p:nvSpPr>
          <p:cNvPr id="254218" name="Rectangle 266"/>
          <p:cNvSpPr>
            <a:spLocks noChangeArrowheads="1"/>
          </p:cNvSpPr>
          <p:nvPr/>
        </p:nvSpPr>
        <p:spPr bwMode="blackGray">
          <a:xfrm>
            <a:off x="5715000" y="1143000"/>
            <a:ext cx="229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ctr" eaLnBrk="0" hangingPunct="0"/>
            <a:r>
              <a:rPr lang="en-US" sz="1800" u="sng">
                <a:effectLst>
                  <a:outerShdw blurRad="38100" dist="38100" dir="2700000" algn="tl">
                    <a:srgbClr val="C0C0C0"/>
                  </a:outerShdw>
                </a:effectLst>
                <a:latin typeface="Arial" charset="0"/>
              </a:rPr>
              <a:t>Example</a:t>
            </a:r>
            <a:r>
              <a:rPr lang="en-US" sz="1800">
                <a:effectLst>
                  <a:outerShdw blurRad="38100" dist="38100" dir="2700000" algn="tl">
                    <a:srgbClr val="C0C0C0"/>
                  </a:outerShdw>
                </a:effectLst>
                <a:latin typeface="Arial" charset="0"/>
              </a:rPr>
              <a:t>: n=15, m=4</a:t>
            </a:r>
          </a:p>
        </p:txBody>
      </p:sp>
      <p:grpSp>
        <p:nvGrpSpPr>
          <p:cNvPr id="254219" name="Group 267"/>
          <p:cNvGrpSpPr>
            <a:grpSpLocks/>
          </p:cNvGrpSpPr>
          <p:nvPr/>
        </p:nvGrpSpPr>
        <p:grpSpPr bwMode="auto">
          <a:xfrm>
            <a:off x="5962650" y="1966913"/>
            <a:ext cx="685800" cy="685800"/>
            <a:chOff x="1824" y="1632"/>
            <a:chExt cx="432" cy="432"/>
          </a:xfrm>
        </p:grpSpPr>
        <p:sp>
          <p:nvSpPr>
            <p:cNvPr id="254220" name="Rectangle 268"/>
            <p:cNvSpPr>
              <a:spLocks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21" name="Rectangle 269"/>
            <p:cNvSpPr>
              <a:spLocks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22" name="Rectangle 270"/>
            <p:cNvSpPr>
              <a:spLocks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23" name="Rectangle 271"/>
            <p:cNvSpPr>
              <a:spLocks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24" name="Rectangle 272"/>
            <p:cNvSpPr>
              <a:spLocks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25" name="Rectangle 273"/>
            <p:cNvSpPr>
              <a:spLocks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26" name="Rectangle 274"/>
            <p:cNvSpPr>
              <a:spLocks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27" name="Rectangle 275"/>
            <p:cNvSpPr>
              <a:spLocks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28" name="Rectangle 276"/>
            <p:cNvSpPr>
              <a:spLocks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29" name="Rectangle 277"/>
            <p:cNvSpPr>
              <a:spLocks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30" name="Line 278"/>
            <p:cNvSpPr>
              <a:spLocks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31" name="Line 279"/>
            <p:cNvSpPr>
              <a:spLocks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32" name="Line 280"/>
            <p:cNvSpPr>
              <a:spLocks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233" name="Line 281"/>
            <p:cNvSpPr>
              <a:spLocks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234" name="Line 282"/>
            <p:cNvSpPr>
              <a:spLocks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sp>
        <p:nvSpPr>
          <p:cNvPr id="254235" name="Text Box 283"/>
          <p:cNvSpPr txBox="1">
            <a:spLocks noChangeArrowheads="1"/>
          </p:cNvSpPr>
          <p:nvPr/>
        </p:nvSpPr>
        <p:spPr bwMode="blackGray">
          <a:xfrm>
            <a:off x="6648450" y="2116138"/>
            <a:ext cx="1287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eaLnBrk="0" hangingPunct="0"/>
            <a:r>
              <a:rPr lang="en-US" sz="1800">
                <a:effectLst>
                  <a:outerShdw blurRad="38100" dist="38100" dir="2700000" algn="tl">
                    <a:srgbClr val="C0C0C0"/>
                  </a:outerShdw>
                </a:effectLst>
                <a:latin typeface="Arial" charset="0"/>
              </a:rPr>
              <a:t>m</a:t>
            </a:r>
            <a:r>
              <a:rPr lang="en-US" sz="1800">
                <a:effectLst>
                  <a:outerShdw blurRad="38100" dist="38100" dir="2700000" algn="tl">
                    <a:srgbClr val="C0C0C0"/>
                  </a:outerShdw>
                </a:effectLst>
                <a:latin typeface="Arial" charset="0"/>
                <a:sym typeface="Symbol" pitchFamily="18" charset="2"/>
              </a:rPr>
              <a:t></a:t>
            </a:r>
            <a:r>
              <a:rPr lang="en-US" sz="1800">
                <a:effectLst>
                  <a:outerShdw blurRad="38100" dist="38100" dir="2700000" algn="tl">
                    <a:srgbClr val="C0C0C0"/>
                  </a:outerShdw>
                </a:effectLst>
                <a:latin typeface="Arial" charset="0"/>
              </a:rPr>
              <a:t>m block</a:t>
            </a:r>
          </a:p>
        </p:txBody>
      </p:sp>
      <p:sp>
        <p:nvSpPr>
          <p:cNvPr id="254236" name="Rectangle 284"/>
          <p:cNvSpPr>
            <a:spLocks noChangeArrowheads="1"/>
          </p:cNvSpPr>
          <p:nvPr/>
        </p:nvSpPr>
        <p:spPr bwMode="blackGray">
          <a:xfrm>
            <a:off x="6267450" y="3886200"/>
            <a:ext cx="228600" cy="228600"/>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37" name="Line 285"/>
          <p:cNvSpPr>
            <a:spLocks noChangeShapeType="1"/>
          </p:cNvSpPr>
          <p:nvPr/>
        </p:nvSpPr>
        <p:spPr bwMode="blackGray">
          <a:xfrm flipV="1">
            <a:off x="6267450" y="3886200"/>
            <a:ext cx="228600" cy="22860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38" name="Rectangle 286"/>
          <p:cNvSpPr>
            <a:spLocks noChangeArrowheads="1"/>
          </p:cNvSpPr>
          <p:nvPr/>
        </p:nvSpPr>
        <p:spPr bwMode="blackGray">
          <a:xfrm>
            <a:off x="6038850" y="3886200"/>
            <a:ext cx="228600" cy="228600"/>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39" name="Line 287"/>
          <p:cNvSpPr>
            <a:spLocks noChangeShapeType="1"/>
          </p:cNvSpPr>
          <p:nvPr/>
        </p:nvSpPr>
        <p:spPr bwMode="blackGray">
          <a:xfrm flipV="1">
            <a:off x="6038850" y="3886200"/>
            <a:ext cx="228600" cy="22860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40" name="Rectangle 288"/>
          <p:cNvSpPr>
            <a:spLocks noChangeArrowheads="1"/>
          </p:cNvSpPr>
          <p:nvPr/>
        </p:nvSpPr>
        <p:spPr bwMode="blackGray">
          <a:xfrm>
            <a:off x="5810250" y="3886200"/>
            <a:ext cx="228600" cy="228600"/>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41" name="Line 289"/>
          <p:cNvSpPr>
            <a:spLocks noChangeShapeType="1"/>
          </p:cNvSpPr>
          <p:nvPr/>
        </p:nvSpPr>
        <p:spPr bwMode="blackGray">
          <a:xfrm flipV="1">
            <a:off x="5810250" y="3886200"/>
            <a:ext cx="228600" cy="22860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42" name="Rectangle 290"/>
          <p:cNvSpPr>
            <a:spLocks noChangeArrowheads="1"/>
          </p:cNvSpPr>
          <p:nvPr/>
        </p:nvSpPr>
        <p:spPr bwMode="blackGray">
          <a:xfrm>
            <a:off x="5581650" y="3886200"/>
            <a:ext cx="228600" cy="228600"/>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43" name="Line 291"/>
          <p:cNvSpPr>
            <a:spLocks noChangeShapeType="1"/>
          </p:cNvSpPr>
          <p:nvPr/>
        </p:nvSpPr>
        <p:spPr bwMode="blackGray">
          <a:xfrm flipV="1">
            <a:off x="5581650" y="3886200"/>
            <a:ext cx="228600" cy="22860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44" name="Text Box 292"/>
          <p:cNvSpPr txBox="1">
            <a:spLocks noChangeArrowheads="1"/>
          </p:cNvSpPr>
          <p:nvPr/>
        </p:nvSpPr>
        <p:spPr bwMode="blackGray">
          <a:xfrm>
            <a:off x="6496050" y="4264025"/>
            <a:ext cx="2373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eaLnBrk="0" hangingPunct="0"/>
            <a:r>
              <a:rPr lang="en-US" sz="1800">
                <a:effectLst>
                  <a:outerShdw blurRad="38100" dist="38100" dir="2700000" algn="tl">
                    <a:srgbClr val="C0C0C0"/>
                  </a:outerShdw>
                </a:effectLst>
                <a:latin typeface="Arial" charset="0"/>
              </a:rPr>
              <a:t>(2m+1)</a:t>
            </a:r>
            <a:r>
              <a:rPr lang="en-US" sz="1800">
                <a:effectLst>
                  <a:outerShdw blurRad="38100" dist="38100" dir="2700000" algn="tl">
                    <a:srgbClr val="C0C0C0"/>
                  </a:outerShdw>
                </a:effectLst>
                <a:latin typeface="Arial" charset="0"/>
                <a:sym typeface="Symbol" pitchFamily="18" charset="2"/>
              </a:rPr>
              <a:t></a:t>
            </a:r>
            <a:r>
              <a:rPr lang="en-US" sz="1800">
                <a:effectLst>
                  <a:outerShdw blurRad="38100" dist="38100" dir="2700000" algn="tl">
                    <a:srgbClr val="C0C0C0"/>
                  </a:outerShdw>
                </a:effectLst>
                <a:latin typeface="Arial" charset="0"/>
              </a:rPr>
              <a:t>2 interior trim</a:t>
            </a:r>
          </a:p>
        </p:txBody>
      </p:sp>
      <p:grpSp>
        <p:nvGrpSpPr>
          <p:cNvPr id="254245" name="Group 293"/>
          <p:cNvGrpSpPr>
            <a:grpSpLocks/>
          </p:cNvGrpSpPr>
          <p:nvPr/>
        </p:nvGrpSpPr>
        <p:grpSpPr bwMode="auto">
          <a:xfrm>
            <a:off x="6038850" y="2805113"/>
            <a:ext cx="457200" cy="685800"/>
            <a:chOff x="3804" y="2055"/>
            <a:chExt cx="288" cy="432"/>
          </a:xfrm>
        </p:grpSpPr>
        <p:sp>
          <p:nvSpPr>
            <p:cNvPr id="254246" name="Rectangle 294"/>
            <p:cNvSpPr>
              <a:spLocks noChangeArrowheads="1"/>
            </p:cNvSpPr>
            <p:nvPr/>
          </p:nvSpPr>
          <p:spPr bwMode="blackGray">
            <a:xfrm>
              <a:off x="3804" y="2055"/>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47" name="Rectangle 295"/>
            <p:cNvSpPr>
              <a:spLocks noChangeArrowheads="1"/>
            </p:cNvSpPr>
            <p:nvPr/>
          </p:nvSpPr>
          <p:spPr bwMode="blackGray">
            <a:xfrm>
              <a:off x="3948" y="2055"/>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48" name="Line 296"/>
            <p:cNvSpPr>
              <a:spLocks noChangeShapeType="1"/>
            </p:cNvSpPr>
            <p:nvPr/>
          </p:nvSpPr>
          <p:spPr bwMode="blackGray">
            <a:xfrm flipV="1">
              <a:off x="3804" y="2055"/>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49" name="Line 297"/>
            <p:cNvSpPr>
              <a:spLocks noChangeShapeType="1"/>
            </p:cNvSpPr>
            <p:nvPr/>
          </p:nvSpPr>
          <p:spPr bwMode="blackGray">
            <a:xfrm flipV="1">
              <a:off x="3948" y="2055"/>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250" name="Rectangle 298"/>
            <p:cNvSpPr>
              <a:spLocks noChangeArrowheads="1"/>
            </p:cNvSpPr>
            <p:nvPr/>
          </p:nvSpPr>
          <p:spPr bwMode="blackGray">
            <a:xfrm>
              <a:off x="3804" y="2199"/>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51" name="Rectangle 299"/>
            <p:cNvSpPr>
              <a:spLocks noChangeArrowheads="1"/>
            </p:cNvSpPr>
            <p:nvPr/>
          </p:nvSpPr>
          <p:spPr bwMode="blackGray">
            <a:xfrm>
              <a:off x="3948" y="2199"/>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52" name="Line 300"/>
            <p:cNvSpPr>
              <a:spLocks noChangeShapeType="1"/>
            </p:cNvSpPr>
            <p:nvPr/>
          </p:nvSpPr>
          <p:spPr bwMode="blackGray">
            <a:xfrm flipV="1">
              <a:off x="3804" y="2199"/>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53" name="Line 301"/>
            <p:cNvSpPr>
              <a:spLocks noChangeShapeType="1"/>
            </p:cNvSpPr>
            <p:nvPr/>
          </p:nvSpPr>
          <p:spPr bwMode="blackGray">
            <a:xfrm flipV="1">
              <a:off x="3948" y="2199"/>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254" name="Rectangle 302"/>
            <p:cNvSpPr>
              <a:spLocks noChangeArrowheads="1"/>
            </p:cNvSpPr>
            <p:nvPr/>
          </p:nvSpPr>
          <p:spPr bwMode="blackGray">
            <a:xfrm>
              <a:off x="3804" y="2343"/>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55" name="Rectangle 303"/>
            <p:cNvSpPr>
              <a:spLocks noChangeArrowheads="1"/>
            </p:cNvSpPr>
            <p:nvPr/>
          </p:nvSpPr>
          <p:spPr bwMode="blackGray">
            <a:xfrm>
              <a:off x="3948" y="2343"/>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56" name="Line 304"/>
            <p:cNvSpPr>
              <a:spLocks noChangeShapeType="1"/>
            </p:cNvSpPr>
            <p:nvPr/>
          </p:nvSpPr>
          <p:spPr bwMode="blackGray">
            <a:xfrm flipV="1">
              <a:off x="3804" y="2343"/>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57" name="Line 305"/>
            <p:cNvSpPr>
              <a:spLocks noChangeShapeType="1"/>
            </p:cNvSpPr>
            <p:nvPr/>
          </p:nvSpPr>
          <p:spPr bwMode="blackGray">
            <a:xfrm flipV="1">
              <a:off x="3948" y="2343"/>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sp>
        <p:nvSpPr>
          <p:cNvPr id="254258" name="Text Box 306"/>
          <p:cNvSpPr txBox="1">
            <a:spLocks noChangeArrowheads="1"/>
          </p:cNvSpPr>
          <p:nvPr/>
        </p:nvSpPr>
        <p:spPr bwMode="blackGray">
          <a:xfrm>
            <a:off x="6496050" y="2954338"/>
            <a:ext cx="1693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eaLnBrk="0" hangingPunct="0"/>
            <a:r>
              <a:rPr lang="en-US" sz="1800">
                <a:effectLst>
                  <a:outerShdw blurRad="38100" dist="38100" dir="2700000" algn="tl">
                    <a:srgbClr val="C0C0C0"/>
                  </a:outerShdw>
                </a:effectLst>
                <a:latin typeface="Arial" charset="0"/>
              </a:rPr>
              <a:t>m</a:t>
            </a:r>
            <a:r>
              <a:rPr lang="en-US" sz="1800">
                <a:effectLst>
                  <a:outerShdw blurRad="38100" dist="38100" dir="2700000" algn="tl">
                    <a:srgbClr val="C0C0C0"/>
                  </a:outerShdw>
                </a:effectLst>
                <a:latin typeface="Arial" charset="0"/>
                <a:sym typeface="Symbol" pitchFamily="18" charset="2"/>
              </a:rPr>
              <a:t></a:t>
            </a:r>
            <a:r>
              <a:rPr lang="en-US" sz="1800">
                <a:effectLst>
                  <a:outerShdw blurRad="38100" dist="38100" dir="2700000" algn="tl">
                    <a:srgbClr val="C0C0C0"/>
                  </a:outerShdw>
                </a:effectLst>
                <a:latin typeface="Arial" charset="0"/>
              </a:rPr>
              <a:t>3 ring fix-up</a:t>
            </a:r>
          </a:p>
        </p:txBody>
      </p:sp>
      <p:sp>
        <p:nvSpPr>
          <p:cNvPr id="254259" name="Freeform 307"/>
          <p:cNvSpPr>
            <a:spLocks/>
          </p:cNvSpPr>
          <p:nvPr/>
        </p:nvSpPr>
        <p:spPr bwMode="blackGray">
          <a:xfrm>
            <a:off x="6473825" y="4481513"/>
            <a:ext cx="22225" cy="457200"/>
          </a:xfrm>
          <a:custGeom>
            <a:avLst/>
            <a:gdLst>
              <a:gd name="T0" fmla="*/ 14 w 14"/>
              <a:gd name="T1" fmla="*/ 0 h 288"/>
              <a:gd name="T2" fmla="*/ 14 w 14"/>
              <a:gd name="T3" fmla="*/ 288 h 288"/>
              <a:gd name="T4" fmla="*/ 0 w 14"/>
              <a:gd name="T5" fmla="*/ 139 h 288"/>
              <a:gd name="T6" fmla="*/ 14 w 14"/>
              <a:gd name="T7" fmla="*/ 0 h 288"/>
            </a:gdLst>
            <a:ahLst/>
            <a:cxnLst>
              <a:cxn ang="0">
                <a:pos x="T0" y="T1"/>
              </a:cxn>
              <a:cxn ang="0">
                <a:pos x="T2" y="T3"/>
              </a:cxn>
              <a:cxn ang="0">
                <a:pos x="T4" y="T5"/>
              </a:cxn>
              <a:cxn ang="0">
                <a:pos x="T6" y="T7"/>
              </a:cxn>
            </a:cxnLst>
            <a:rect l="0" t="0" r="r" b="b"/>
            <a:pathLst>
              <a:path w="14" h="288">
                <a:moveTo>
                  <a:pt x="14" y="0"/>
                </a:moveTo>
                <a:lnTo>
                  <a:pt x="14" y="288"/>
                </a:lnTo>
                <a:lnTo>
                  <a:pt x="0" y="139"/>
                </a:lnTo>
                <a:lnTo>
                  <a:pt x="14" y="0"/>
                </a:lnTo>
                <a:close/>
              </a:path>
            </a:pathLst>
          </a:custGeom>
          <a:noFill/>
          <a:ln w="19050" cap="flat" cmpd="sng">
            <a:solidFill>
              <a:srgbClr val="FF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60" name="Text Box 308"/>
          <p:cNvSpPr txBox="1">
            <a:spLocks noChangeArrowheads="1"/>
          </p:cNvSpPr>
          <p:nvPr/>
        </p:nvSpPr>
        <p:spPr bwMode="blackGray">
          <a:xfrm>
            <a:off x="6400800" y="4970463"/>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eaLnBrk="0" hangingPunct="0"/>
            <a:r>
              <a:rPr lang="en-US" sz="1800">
                <a:effectLst>
                  <a:outerShdw blurRad="38100" dist="38100" dir="2700000" algn="tl">
                    <a:srgbClr val="C0C0C0"/>
                  </a:outerShdw>
                </a:effectLst>
                <a:latin typeface="Arial" charset="0"/>
              </a:rPr>
              <a:t>  outer degenerate tri.</a:t>
            </a:r>
            <a:endParaRPr lang="en-US" sz="1800">
              <a:effectLst>
                <a:outerShdw blurRad="38100" dist="38100" dir="2700000" algn="tl">
                  <a:srgbClr val="C0C0C0"/>
                </a:outerShdw>
              </a:effectLst>
              <a:latin typeface="Arial" charset="0"/>
              <a:sym typeface="Symbol" pitchFamily="18" charset="2"/>
            </a:endParaRPr>
          </a:p>
        </p:txBody>
      </p:sp>
      <p:grpSp>
        <p:nvGrpSpPr>
          <p:cNvPr id="254261" name="Group 309"/>
          <p:cNvGrpSpPr>
            <a:grpSpLocks/>
          </p:cNvGrpSpPr>
          <p:nvPr/>
        </p:nvGrpSpPr>
        <p:grpSpPr bwMode="auto">
          <a:xfrm>
            <a:off x="2362200" y="2209800"/>
            <a:ext cx="914400" cy="228600"/>
            <a:chOff x="3024" y="3648"/>
            <a:chExt cx="576" cy="144"/>
          </a:xfrm>
        </p:grpSpPr>
        <p:sp>
          <p:nvSpPr>
            <p:cNvPr id="254262" name="Rectangle 310"/>
            <p:cNvSpPr>
              <a:spLocks noChangeArrowheads="1"/>
            </p:cNvSpPr>
            <p:nvPr/>
          </p:nvSpPr>
          <p:spPr bwMode="blackGray">
            <a:xfrm>
              <a:off x="3456" y="364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63" name="Line 311"/>
            <p:cNvSpPr>
              <a:spLocks noChangeShapeType="1"/>
            </p:cNvSpPr>
            <p:nvPr/>
          </p:nvSpPr>
          <p:spPr bwMode="blackGray">
            <a:xfrm flipV="1">
              <a:off x="3456" y="36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64" name="Rectangle 312"/>
            <p:cNvSpPr>
              <a:spLocks noChangeArrowheads="1"/>
            </p:cNvSpPr>
            <p:nvPr/>
          </p:nvSpPr>
          <p:spPr bwMode="blackGray">
            <a:xfrm>
              <a:off x="3312" y="364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65" name="Line 313"/>
            <p:cNvSpPr>
              <a:spLocks noChangeShapeType="1"/>
            </p:cNvSpPr>
            <p:nvPr/>
          </p:nvSpPr>
          <p:spPr bwMode="blackGray">
            <a:xfrm flipV="1">
              <a:off x="3312" y="36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66" name="Rectangle 314"/>
            <p:cNvSpPr>
              <a:spLocks noChangeArrowheads="1"/>
            </p:cNvSpPr>
            <p:nvPr/>
          </p:nvSpPr>
          <p:spPr bwMode="blackGray">
            <a:xfrm>
              <a:off x="3168" y="364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67" name="Line 315"/>
            <p:cNvSpPr>
              <a:spLocks noChangeShapeType="1"/>
            </p:cNvSpPr>
            <p:nvPr/>
          </p:nvSpPr>
          <p:spPr bwMode="blackGray">
            <a:xfrm flipV="1">
              <a:off x="3168" y="36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68" name="Rectangle 316"/>
            <p:cNvSpPr>
              <a:spLocks noChangeArrowheads="1"/>
            </p:cNvSpPr>
            <p:nvPr/>
          </p:nvSpPr>
          <p:spPr bwMode="blackGray">
            <a:xfrm>
              <a:off x="3024" y="364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69" name="Line 317"/>
            <p:cNvSpPr>
              <a:spLocks noChangeShapeType="1"/>
            </p:cNvSpPr>
            <p:nvPr/>
          </p:nvSpPr>
          <p:spPr bwMode="blackGray">
            <a:xfrm flipV="1">
              <a:off x="3024" y="36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grpSp>
        <p:nvGrpSpPr>
          <p:cNvPr id="254270" name="Group 318"/>
          <p:cNvGrpSpPr>
            <a:grpSpLocks/>
          </p:cNvGrpSpPr>
          <p:nvPr/>
        </p:nvGrpSpPr>
        <p:grpSpPr bwMode="auto">
          <a:xfrm>
            <a:off x="3276600" y="2209800"/>
            <a:ext cx="914400" cy="228600"/>
            <a:chOff x="3024" y="3648"/>
            <a:chExt cx="576" cy="144"/>
          </a:xfrm>
        </p:grpSpPr>
        <p:sp>
          <p:nvSpPr>
            <p:cNvPr id="254271" name="Rectangle 319"/>
            <p:cNvSpPr>
              <a:spLocks noChangeArrowheads="1"/>
            </p:cNvSpPr>
            <p:nvPr/>
          </p:nvSpPr>
          <p:spPr bwMode="blackGray">
            <a:xfrm>
              <a:off x="3456" y="364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72" name="Line 320"/>
            <p:cNvSpPr>
              <a:spLocks noChangeShapeType="1"/>
            </p:cNvSpPr>
            <p:nvPr/>
          </p:nvSpPr>
          <p:spPr bwMode="blackGray">
            <a:xfrm flipV="1">
              <a:off x="3456" y="36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73" name="Rectangle 321"/>
            <p:cNvSpPr>
              <a:spLocks noChangeArrowheads="1"/>
            </p:cNvSpPr>
            <p:nvPr/>
          </p:nvSpPr>
          <p:spPr bwMode="blackGray">
            <a:xfrm>
              <a:off x="3312" y="364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74" name="Line 322"/>
            <p:cNvSpPr>
              <a:spLocks noChangeShapeType="1"/>
            </p:cNvSpPr>
            <p:nvPr/>
          </p:nvSpPr>
          <p:spPr bwMode="blackGray">
            <a:xfrm flipV="1">
              <a:off x="3312" y="36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75" name="Rectangle 323"/>
            <p:cNvSpPr>
              <a:spLocks noChangeArrowheads="1"/>
            </p:cNvSpPr>
            <p:nvPr/>
          </p:nvSpPr>
          <p:spPr bwMode="blackGray">
            <a:xfrm>
              <a:off x="3168" y="364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76" name="Line 324"/>
            <p:cNvSpPr>
              <a:spLocks noChangeShapeType="1"/>
            </p:cNvSpPr>
            <p:nvPr/>
          </p:nvSpPr>
          <p:spPr bwMode="blackGray">
            <a:xfrm flipV="1">
              <a:off x="3168" y="36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77" name="Rectangle 325"/>
            <p:cNvSpPr>
              <a:spLocks noChangeArrowheads="1"/>
            </p:cNvSpPr>
            <p:nvPr/>
          </p:nvSpPr>
          <p:spPr bwMode="blackGray">
            <a:xfrm>
              <a:off x="3024" y="364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78" name="Line 326"/>
            <p:cNvSpPr>
              <a:spLocks noChangeShapeType="1"/>
            </p:cNvSpPr>
            <p:nvPr/>
          </p:nvSpPr>
          <p:spPr bwMode="blackGray">
            <a:xfrm flipV="1">
              <a:off x="3024" y="36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grpSp>
        <p:nvGrpSpPr>
          <p:cNvPr id="254279" name="Group 327"/>
          <p:cNvGrpSpPr>
            <a:grpSpLocks/>
          </p:cNvGrpSpPr>
          <p:nvPr/>
        </p:nvGrpSpPr>
        <p:grpSpPr bwMode="auto">
          <a:xfrm rot="5400000">
            <a:off x="3619500" y="2552700"/>
            <a:ext cx="914400" cy="228600"/>
            <a:chOff x="3024" y="3648"/>
            <a:chExt cx="576" cy="144"/>
          </a:xfrm>
        </p:grpSpPr>
        <p:sp>
          <p:nvSpPr>
            <p:cNvPr id="254280" name="Rectangle 328"/>
            <p:cNvSpPr>
              <a:spLocks noChangeArrowheads="1"/>
            </p:cNvSpPr>
            <p:nvPr/>
          </p:nvSpPr>
          <p:spPr bwMode="blackGray">
            <a:xfrm>
              <a:off x="3456" y="364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81" name="Line 329"/>
            <p:cNvSpPr>
              <a:spLocks noChangeShapeType="1"/>
            </p:cNvSpPr>
            <p:nvPr/>
          </p:nvSpPr>
          <p:spPr bwMode="blackGray">
            <a:xfrm flipV="1">
              <a:off x="3456" y="36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82" name="Rectangle 330"/>
            <p:cNvSpPr>
              <a:spLocks noChangeArrowheads="1"/>
            </p:cNvSpPr>
            <p:nvPr/>
          </p:nvSpPr>
          <p:spPr bwMode="blackGray">
            <a:xfrm>
              <a:off x="3312" y="364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83" name="Line 331"/>
            <p:cNvSpPr>
              <a:spLocks noChangeShapeType="1"/>
            </p:cNvSpPr>
            <p:nvPr/>
          </p:nvSpPr>
          <p:spPr bwMode="blackGray">
            <a:xfrm flipV="1">
              <a:off x="3312" y="36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84" name="Rectangle 332"/>
            <p:cNvSpPr>
              <a:spLocks noChangeArrowheads="1"/>
            </p:cNvSpPr>
            <p:nvPr/>
          </p:nvSpPr>
          <p:spPr bwMode="blackGray">
            <a:xfrm>
              <a:off x="3168" y="364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85" name="Line 333"/>
            <p:cNvSpPr>
              <a:spLocks noChangeShapeType="1"/>
            </p:cNvSpPr>
            <p:nvPr/>
          </p:nvSpPr>
          <p:spPr bwMode="blackGray">
            <a:xfrm flipV="1">
              <a:off x="3168" y="36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86" name="Rectangle 334"/>
            <p:cNvSpPr>
              <a:spLocks noChangeArrowheads="1"/>
            </p:cNvSpPr>
            <p:nvPr/>
          </p:nvSpPr>
          <p:spPr bwMode="blackGray">
            <a:xfrm>
              <a:off x="3024" y="364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87" name="Line 335"/>
            <p:cNvSpPr>
              <a:spLocks noChangeShapeType="1"/>
            </p:cNvSpPr>
            <p:nvPr/>
          </p:nvSpPr>
          <p:spPr bwMode="blackGray">
            <a:xfrm flipV="1">
              <a:off x="3024" y="36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grpSp>
        <p:nvGrpSpPr>
          <p:cNvPr id="254288" name="Group 336"/>
          <p:cNvGrpSpPr>
            <a:grpSpLocks/>
          </p:cNvGrpSpPr>
          <p:nvPr/>
        </p:nvGrpSpPr>
        <p:grpSpPr bwMode="auto">
          <a:xfrm rot="5400000">
            <a:off x="3619500" y="3467100"/>
            <a:ext cx="914400" cy="228600"/>
            <a:chOff x="3024" y="3648"/>
            <a:chExt cx="576" cy="144"/>
          </a:xfrm>
        </p:grpSpPr>
        <p:sp>
          <p:nvSpPr>
            <p:cNvPr id="254289" name="Rectangle 337"/>
            <p:cNvSpPr>
              <a:spLocks noChangeArrowheads="1"/>
            </p:cNvSpPr>
            <p:nvPr/>
          </p:nvSpPr>
          <p:spPr bwMode="blackGray">
            <a:xfrm>
              <a:off x="3456" y="364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90" name="Line 338"/>
            <p:cNvSpPr>
              <a:spLocks noChangeShapeType="1"/>
            </p:cNvSpPr>
            <p:nvPr/>
          </p:nvSpPr>
          <p:spPr bwMode="blackGray">
            <a:xfrm flipV="1">
              <a:off x="3456" y="36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91" name="Rectangle 339"/>
            <p:cNvSpPr>
              <a:spLocks noChangeArrowheads="1"/>
            </p:cNvSpPr>
            <p:nvPr/>
          </p:nvSpPr>
          <p:spPr bwMode="blackGray">
            <a:xfrm>
              <a:off x="3312" y="364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92" name="Line 340"/>
            <p:cNvSpPr>
              <a:spLocks noChangeShapeType="1"/>
            </p:cNvSpPr>
            <p:nvPr/>
          </p:nvSpPr>
          <p:spPr bwMode="blackGray">
            <a:xfrm flipV="1">
              <a:off x="3312" y="36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93" name="Rectangle 341"/>
            <p:cNvSpPr>
              <a:spLocks noChangeArrowheads="1"/>
            </p:cNvSpPr>
            <p:nvPr/>
          </p:nvSpPr>
          <p:spPr bwMode="blackGray">
            <a:xfrm>
              <a:off x="3168" y="364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94" name="Line 342"/>
            <p:cNvSpPr>
              <a:spLocks noChangeShapeType="1"/>
            </p:cNvSpPr>
            <p:nvPr/>
          </p:nvSpPr>
          <p:spPr bwMode="blackGray">
            <a:xfrm flipV="1">
              <a:off x="3168" y="36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95" name="Rectangle 343"/>
            <p:cNvSpPr>
              <a:spLocks noChangeArrowheads="1"/>
            </p:cNvSpPr>
            <p:nvPr/>
          </p:nvSpPr>
          <p:spPr bwMode="blackGray">
            <a:xfrm>
              <a:off x="3024" y="364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296" name="Line 344"/>
            <p:cNvSpPr>
              <a:spLocks noChangeShapeType="1"/>
            </p:cNvSpPr>
            <p:nvPr/>
          </p:nvSpPr>
          <p:spPr bwMode="blackGray">
            <a:xfrm flipV="1">
              <a:off x="3024" y="364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sp>
        <p:nvSpPr>
          <p:cNvPr id="254297" name="Rectangle 345"/>
          <p:cNvSpPr>
            <a:spLocks noChangeArrowheads="1"/>
          </p:cNvSpPr>
          <p:nvPr/>
        </p:nvSpPr>
        <p:spPr bwMode="blackGray">
          <a:xfrm>
            <a:off x="1676400" y="1524000"/>
            <a:ext cx="3200400" cy="3200400"/>
          </a:xfrm>
          <a:prstGeom prst="rect">
            <a:avLst/>
          </a:prstGeom>
          <a:noFill/>
          <a:ln w="19050" algn="ctr">
            <a:solidFill>
              <a:srgbClr val="FF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nvGrpSpPr>
          <p:cNvPr id="254298" name="Group 346"/>
          <p:cNvGrpSpPr>
            <a:grpSpLocks noChangeAspect="1"/>
          </p:cNvGrpSpPr>
          <p:nvPr/>
        </p:nvGrpSpPr>
        <p:grpSpPr bwMode="auto">
          <a:xfrm rot="-10800000">
            <a:off x="2362200" y="2438400"/>
            <a:ext cx="1600200" cy="1600200"/>
            <a:chOff x="1824" y="1632"/>
            <a:chExt cx="2016" cy="2016"/>
          </a:xfrm>
        </p:grpSpPr>
        <p:sp>
          <p:nvSpPr>
            <p:cNvPr id="254299" name="Rectangle 347"/>
            <p:cNvSpPr>
              <a:spLocks noChangeAspect="1" noChangeArrowheads="1"/>
            </p:cNvSpPr>
            <p:nvPr/>
          </p:nvSpPr>
          <p:spPr bwMode="blackGray">
            <a:xfrm>
              <a:off x="2688" y="1632"/>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00" name="Rectangle 348"/>
            <p:cNvSpPr>
              <a:spLocks noChangeAspect="1" noChangeArrowheads="1"/>
            </p:cNvSpPr>
            <p:nvPr/>
          </p:nvSpPr>
          <p:spPr bwMode="blackGray">
            <a:xfrm>
              <a:off x="2832" y="1632"/>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01" name="Line 349"/>
            <p:cNvSpPr>
              <a:spLocks noChangeAspect="1" noChangeShapeType="1"/>
            </p:cNvSpPr>
            <p:nvPr/>
          </p:nvSpPr>
          <p:spPr bwMode="blackGray">
            <a:xfrm flipV="1">
              <a:off x="2688" y="1632"/>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02" name="Line 350"/>
            <p:cNvSpPr>
              <a:spLocks noChangeAspect="1" noChangeShapeType="1"/>
            </p:cNvSpPr>
            <p:nvPr/>
          </p:nvSpPr>
          <p:spPr bwMode="blackGray">
            <a:xfrm flipV="1">
              <a:off x="2832" y="1632"/>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303" name="Rectangle 351"/>
            <p:cNvSpPr>
              <a:spLocks noChangeAspect="1" noChangeArrowheads="1"/>
            </p:cNvSpPr>
            <p:nvPr/>
          </p:nvSpPr>
          <p:spPr bwMode="blackGray">
            <a:xfrm>
              <a:off x="2688" y="177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04" name="Rectangle 352"/>
            <p:cNvSpPr>
              <a:spLocks noChangeAspect="1" noChangeArrowheads="1"/>
            </p:cNvSpPr>
            <p:nvPr/>
          </p:nvSpPr>
          <p:spPr bwMode="blackGray">
            <a:xfrm>
              <a:off x="2832" y="177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05" name="Line 353"/>
            <p:cNvSpPr>
              <a:spLocks noChangeAspect="1" noChangeShapeType="1"/>
            </p:cNvSpPr>
            <p:nvPr/>
          </p:nvSpPr>
          <p:spPr bwMode="blackGray">
            <a:xfrm flipV="1">
              <a:off x="2688" y="177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06" name="Line 354"/>
            <p:cNvSpPr>
              <a:spLocks noChangeAspect="1" noChangeShapeType="1"/>
            </p:cNvSpPr>
            <p:nvPr/>
          </p:nvSpPr>
          <p:spPr bwMode="blackGray">
            <a:xfrm flipV="1">
              <a:off x="2832" y="177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307" name="Rectangle 355"/>
            <p:cNvSpPr>
              <a:spLocks noChangeAspect="1" noChangeArrowheads="1"/>
            </p:cNvSpPr>
            <p:nvPr/>
          </p:nvSpPr>
          <p:spPr bwMode="blackGray">
            <a:xfrm>
              <a:off x="2688" y="1920"/>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08" name="Rectangle 356"/>
            <p:cNvSpPr>
              <a:spLocks noChangeAspect="1" noChangeArrowheads="1"/>
            </p:cNvSpPr>
            <p:nvPr/>
          </p:nvSpPr>
          <p:spPr bwMode="blackGray">
            <a:xfrm>
              <a:off x="2832" y="1920"/>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09" name="Line 357"/>
            <p:cNvSpPr>
              <a:spLocks noChangeAspect="1" noChangeShapeType="1"/>
            </p:cNvSpPr>
            <p:nvPr/>
          </p:nvSpPr>
          <p:spPr bwMode="blackGray">
            <a:xfrm flipV="1">
              <a:off x="2688" y="1920"/>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10" name="Line 358"/>
            <p:cNvSpPr>
              <a:spLocks noChangeAspect="1" noChangeShapeType="1"/>
            </p:cNvSpPr>
            <p:nvPr/>
          </p:nvSpPr>
          <p:spPr bwMode="blackGray">
            <a:xfrm flipV="1">
              <a:off x="2832" y="1920"/>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311" name="Rectangle 359"/>
            <p:cNvSpPr>
              <a:spLocks noChangeAspect="1" noChangeArrowheads="1"/>
            </p:cNvSpPr>
            <p:nvPr/>
          </p:nvSpPr>
          <p:spPr bwMode="blackGray">
            <a:xfrm>
              <a:off x="2688" y="321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12" name="Rectangle 360"/>
            <p:cNvSpPr>
              <a:spLocks noChangeAspect="1" noChangeArrowheads="1"/>
            </p:cNvSpPr>
            <p:nvPr/>
          </p:nvSpPr>
          <p:spPr bwMode="blackGray">
            <a:xfrm>
              <a:off x="2832" y="321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13" name="Line 361"/>
            <p:cNvSpPr>
              <a:spLocks noChangeAspect="1" noChangeShapeType="1"/>
            </p:cNvSpPr>
            <p:nvPr/>
          </p:nvSpPr>
          <p:spPr bwMode="blackGray">
            <a:xfrm flipV="1">
              <a:off x="2688" y="321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14" name="Line 362"/>
            <p:cNvSpPr>
              <a:spLocks noChangeAspect="1" noChangeShapeType="1"/>
            </p:cNvSpPr>
            <p:nvPr/>
          </p:nvSpPr>
          <p:spPr bwMode="blackGray">
            <a:xfrm flipV="1">
              <a:off x="2832" y="321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315" name="Rectangle 363"/>
            <p:cNvSpPr>
              <a:spLocks noChangeAspect="1" noChangeArrowheads="1"/>
            </p:cNvSpPr>
            <p:nvPr/>
          </p:nvSpPr>
          <p:spPr bwMode="blackGray">
            <a:xfrm>
              <a:off x="2688" y="3360"/>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16" name="Rectangle 364"/>
            <p:cNvSpPr>
              <a:spLocks noChangeAspect="1" noChangeArrowheads="1"/>
            </p:cNvSpPr>
            <p:nvPr/>
          </p:nvSpPr>
          <p:spPr bwMode="blackGray">
            <a:xfrm>
              <a:off x="2832" y="3360"/>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17" name="Line 365"/>
            <p:cNvSpPr>
              <a:spLocks noChangeAspect="1" noChangeShapeType="1"/>
            </p:cNvSpPr>
            <p:nvPr/>
          </p:nvSpPr>
          <p:spPr bwMode="blackGray">
            <a:xfrm flipV="1">
              <a:off x="2688" y="3360"/>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18" name="Line 366"/>
            <p:cNvSpPr>
              <a:spLocks noChangeAspect="1" noChangeShapeType="1"/>
            </p:cNvSpPr>
            <p:nvPr/>
          </p:nvSpPr>
          <p:spPr bwMode="blackGray">
            <a:xfrm flipV="1">
              <a:off x="2832" y="3360"/>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319" name="Rectangle 367"/>
            <p:cNvSpPr>
              <a:spLocks noChangeAspect="1" noChangeArrowheads="1"/>
            </p:cNvSpPr>
            <p:nvPr/>
          </p:nvSpPr>
          <p:spPr bwMode="blackGray">
            <a:xfrm>
              <a:off x="2688" y="3504"/>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20" name="Rectangle 368"/>
            <p:cNvSpPr>
              <a:spLocks noChangeAspect="1" noChangeArrowheads="1"/>
            </p:cNvSpPr>
            <p:nvPr/>
          </p:nvSpPr>
          <p:spPr bwMode="blackGray">
            <a:xfrm>
              <a:off x="2832" y="3504"/>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21" name="Line 369"/>
            <p:cNvSpPr>
              <a:spLocks noChangeAspect="1" noChangeShapeType="1"/>
            </p:cNvSpPr>
            <p:nvPr/>
          </p:nvSpPr>
          <p:spPr bwMode="blackGray">
            <a:xfrm flipV="1">
              <a:off x="2688" y="3504"/>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22" name="Line 370"/>
            <p:cNvSpPr>
              <a:spLocks noChangeAspect="1" noChangeShapeType="1"/>
            </p:cNvSpPr>
            <p:nvPr/>
          </p:nvSpPr>
          <p:spPr bwMode="blackGray">
            <a:xfrm flipV="1">
              <a:off x="2832" y="3504"/>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323" name="Rectangle 371"/>
            <p:cNvSpPr>
              <a:spLocks noChangeAspect="1" noChangeArrowheads="1"/>
            </p:cNvSpPr>
            <p:nvPr/>
          </p:nvSpPr>
          <p:spPr bwMode="blackGray">
            <a:xfrm>
              <a:off x="3264" y="2640"/>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24" name="Line 372"/>
            <p:cNvSpPr>
              <a:spLocks noChangeAspect="1" noChangeShapeType="1"/>
            </p:cNvSpPr>
            <p:nvPr/>
          </p:nvSpPr>
          <p:spPr bwMode="blackGray">
            <a:xfrm flipV="1">
              <a:off x="3264" y="2640"/>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25" name="Rectangle 373"/>
            <p:cNvSpPr>
              <a:spLocks noChangeAspect="1" noChangeArrowheads="1"/>
            </p:cNvSpPr>
            <p:nvPr/>
          </p:nvSpPr>
          <p:spPr bwMode="blackGray">
            <a:xfrm>
              <a:off x="2112" y="249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26" name="Line 374"/>
            <p:cNvSpPr>
              <a:spLocks noChangeAspect="1" noChangeShapeType="1"/>
            </p:cNvSpPr>
            <p:nvPr/>
          </p:nvSpPr>
          <p:spPr bwMode="blackGray">
            <a:xfrm flipV="1">
              <a:off x="2112" y="249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27" name="Rectangle 375"/>
            <p:cNvSpPr>
              <a:spLocks noChangeAspect="1" noChangeArrowheads="1"/>
            </p:cNvSpPr>
            <p:nvPr/>
          </p:nvSpPr>
          <p:spPr bwMode="blackGray">
            <a:xfrm>
              <a:off x="2112" y="2640"/>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28" name="Line 376"/>
            <p:cNvSpPr>
              <a:spLocks noChangeAspect="1" noChangeShapeType="1"/>
            </p:cNvSpPr>
            <p:nvPr/>
          </p:nvSpPr>
          <p:spPr bwMode="blackGray">
            <a:xfrm flipV="1">
              <a:off x="2112" y="2640"/>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29" name="Rectangle 377"/>
            <p:cNvSpPr>
              <a:spLocks noChangeAspect="1" noChangeArrowheads="1"/>
            </p:cNvSpPr>
            <p:nvPr/>
          </p:nvSpPr>
          <p:spPr bwMode="blackGray">
            <a:xfrm>
              <a:off x="1824" y="249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30" name="Rectangle 378"/>
            <p:cNvSpPr>
              <a:spLocks noChangeAspect="1" noChangeArrowheads="1"/>
            </p:cNvSpPr>
            <p:nvPr/>
          </p:nvSpPr>
          <p:spPr bwMode="blackGray">
            <a:xfrm>
              <a:off x="1968" y="249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31" name="Line 379"/>
            <p:cNvSpPr>
              <a:spLocks noChangeAspect="1" noChangeShapeType="1"/>
            </p:cNvSpPr>
            <p:nvPr/>
          </p:nvSpPr>
          <p:spPr bwMode="blackGray">
            <a:xfrm flipV="1">
              <a:off x="1824" y="249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32" name="Line 380"/>
            <p:cNvSpPr>
              <a:spLocks noChangeAspect="1" noChangeShapeType="1"/>
            </p:cNvSpPr>
            <p:nvPr/>
          </p:nvSpPr>
          <p:spPr bwMode="blackGray">
            <a:xfrm flipV="1">
              <a:off x="1968" y="249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333" name="Rectangle 381"/>
            <p:cNvSpPr>
              <a:spLocks noChangeAspect="1" noChangeArrowheads="1"/>
            </p:cNvSpPr>
            <p:nvPr/>
          </p:nvSpPr>
          <p:spPr bwMode="blackGray">
            <a:xfrm>
              <a:off x="1824" y="2640"/>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34" name="Rectangle 382"/>
            <p:cNvSpPr>
              <a:spLocks noChangeAspect="1" noChangeArrowheads="1"/>
            </p:cNvSpPr>
            <p:nvPr/>
          </p:nvSpPr>
          <p:spPr bwMode="blackGray">
            <a:xfrm>
              <a:off x="1968" y="2640"/>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35" name="Line 383"/>
            <p:cNvSpPr>
              <a:spLocks noChangeAspect="1" noChangeShapeType="1"/>
            </p:cNvSpPr>
            <p:nvPr/>
          </p:nvSpPr>
          <p:spPr bwMode="blackGray">
            <a:xfrm flipV="1">
              <a:off x="1824" y="2640"/>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36" name="Line 384"/>
            <p:cNvSpPr>
              <a:spLocks noChangeAspect="1" noChangeShapeType="1"/>
            </p:cNvSpPr>
            <p:nvPr/>
          </p:nvSpPr>
          <p:spPr bwMode="blackGray">
            <a:xfrm flipV="1">
              <a:off x="1968" y="2640"/>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337" name="Rectangle 385"/>
            <p:cNvSpPr>
              <a:spLocks noChangeAspect="1" noChangeArrowheads="1"/>
            </p:cNvSpPr>
            <p:nvPr/>
          </p:nvSpPr>
          <p:spPr bwMode="blackGray">
            <a:xfrm>
              <a:off x="3552" y="249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38" name="Rectangle 386"/>
            <p:cNvSpPr>
              <a:spLocks noChangeAspect="1" noChangeArrowheads="1"/>
            </p:cNvSpPr>
            <p:nvPr/>
          </p:nvSpPr>
          <p:spPr bwMode="blackGray">
            <a:xfrm>
              <a:off x="3696" y="249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39" name="Line 387"/>
            <p:cNvSpPr>
              <a:spLocks noChangeAspect="1" noChangeShapeType="1"/>
            </p:cNvSpPr>
            <p:nvPr/>
          </p:nvSpPr>
          <p:spPr bwMode="blackGray">
            <a:xfrm flipV="1">
              <a:off x="3552" y="249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40" name="Line 388"/>
            <p:cNvSpPr>
              <a:spLocks noChangeAspect="1" noChangeShapeType="1"/>
            </p:cNvSpPr>
            <p:nvPr/>
          </p:nvSpPr>
          <p:spPr bwMode="blackGray">
            <a:xfrm flipV="1">
              <a:off x="3696" y="249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341" name="Rectangle 389"/>
            <p:cNvSpPr>
              <a:spLocks noChangeAspect="1" noChangeArrowheads="1"/>
            </p:cNvSpPr>
            <p:nvPr/>
          </p:nvSpPr>
          <p:spPr bwMode="blackGray">
            <a:xfrm>
              <a:off x="3552" y="2640"/>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42" name="Rectangle 390"/>
            <p:cNvSpPr>
              <a:spLocks noChangeAspect="1" noChangeArrowheads="1"/>
            </p:cNvSpPr>
            <p:nvPr/>
          </p:nvSpPr>
          <p:spPr bwMode="blackGray">
            <a:xfrm>
              <a:off x="3696" y="2640"/>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43" name="Line 391"/>
            <p:cNvSpPr>
              <a:spLocks noChangeAspect="1" noChangeShapeType="1"/>
            </p:cNvSpPr>
            <p:nvPr/>
          </p:nvSpPr>
          <p:spPr bwMode="blackGray">
            <a:xfrm flipV="1">
              <a:off x="3552" y="2640"/>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44" name="Line 392"/>
            <p:cNvSpPr>
              <a:spLocks noChangeAspect="1" noChangeShapeType="1"/>
            </p:cNvSpPr>
            <p:nvPr/>
          </p:nvSpPr>
          <p:spPr bwMode="blackGray">
            <a:xfrm flipV="1">
              <a:off x="3696" y="2640"/>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345" name="Rectangle 393"/>
            <p:cNvSpPr>
              <a:spLocks noChangeAspect="1" noChangeArrowheads="1"/>
            </p:cNvSpPr>
            <p:nvPr/>
          </p:nvSpPr>
          <p:spPr bwMode="blackGray">
            <a:xfrm>
              <a:off x="3408" y="2496"/>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46" name="Line 394"/>
            <p:cNvSpPr>
              <a:spLocks noChangeAspect="1" noChangeShapeType="1"/>
            </p:cNvSpPr>
            <p:nvPr/>
          </p:nvSpPr>
          <p:spPr bwMode="blackGray">
            <a:xfrm flipV="1">
              <a:off x="3408" y="249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347" name="Rectangle 395"/>
            <p:cNvSpPr>
              <a:spLocks noChangeAspect="1" noChangeArrowheads="1"/>
            </p:cNvSpPr>
            <p:nvPr/>
          </p:nvSpPr>
          <p:spPr bwMode="blackGray">
            <a:xfrm>
              <a:off x="3408" y="2640"/>
              <a:ext cx="144" cy="144"/>
            </a:xfrm>
            <a:prstGeom prst="rect">
              <a:avLst/>
            </a:prstGeom>
            <a:solidFill>
              <a:srgbClr val="AAFF8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48" name="Line 396"/>
            <p:cNvSpPr>
              <a:spLocks noChangeAspect="1" noChangeShapeType="1"/>
            </p:cNvSpPr>
            <p:nvPr/>
          </p:nvSpPr>
          <p:spPr bwMode="blackGray">
            <a:xfrm flipV="1">
              <a:off x="3408" y="2640"/>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349" name="Rectangle 397"/>
            <p:cNvSpPr>
              <a:spLocks noChangeAspect="1" noChangeArrowheads="1"/>
            </p:cNvSpPr>
            <p:nvPr/>
          </p:nvSpPr>
          <p:spPr bwMode="blackGray">
            <a:xfrm>
              <a:off x="3264" y="2784"/>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50" name="Line 398"/>
            <p:cNvSpPr>
              <a:spLocks noChangeAspect="1" noChangeShapeType="1"/>
            </p:cNvSpPr>
            <p:nvPr/>
          </p:nvSpPr>
          <p:spPr bwMode="blackGray">
            <a:xfrm flipV="1">
              <a:off x="3264" y="2784"/>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51" name="Rectangle 399"/>
            <p:cNvSpPr>
              <a:spLocks noChangeAspect="1" noChangeArrowheads="1"/>
            </p:cNvSpPr>
            <p:nvPr/>
          </p:nvSpPr>
          <p:spPr bwMode="blackGray">
            <a:xfrm>
              <a:off x="3264" y="292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52" name="Line 400"/>
            <p:cNvSpPr>
              <a:spLocks noChangeAspect="1" noChangeShapeType="1"/>
            </p:cNvSpPr>
            <p:nvPr/>
          </p:nvSpPr>
          <p:spPr bwMode="blackGray">
            <a:xfrm flipV="1">
              <a:off x="3264" y="292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53" name="Rectangle 401"/>
            <p:cNvSpPr>
              <a:spLocks noChangeAspect="1" noChangeArrowheads="1"/>
            </p:cNvSpPr>
            <p:nvPr/>
          </p:nvSpPr>
          <p:spPr bwMode="blackGray">
            <a:xfrm>
              <a:off x="3264" y="3072"/>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54" name="Line 402"/>
            <p:cNvSpPr>
              <a:spLocks noChangeAspect="1" noChangeShapeType="1"/>
            </p:cNvSpPr>
            <p:nvPr/>
          </p:nvSpPr>
          <p:spPr bwMode="blackGray">
            <a:xfrm flipV="1">
              <a:off x="3264" y="3072"/>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nvGrpSpPr>
            <p:cNvPr id="254355" name="Group 403"/>
            <p:cNvGrpSpPr>
              <a:grpSpLocks noChangeAspect="1"/>
            </p:cNvGrpSpPr>
            <p:nvPr/>
          </p:nvGrpSpPr>
          <p:grpSpPr bwMode="auto">
            <a:xfrm>
              <a:off x="1824" y="1632"/>
              <a:ext cx="432" cy="432"/>
              <a:chOff x="1824" y="1632"/>
              <a:chExt cx="432" cy="432"/>
            </a:xfrm>
          </p:grpSpPr>
          <p:sp>
            <p:nvSpPr>
              <p:cNvPr id="254356" name="Rectangle 404"/>
              <p:cNvSpPr>
                <a:spLocks noChangeAspect="1"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57" name="Rectangle 405"/>
              <p:cNvSpPr>
                <a:spLocks noChangeAspect="1"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58" name="Rectangle 406"/>
              <p:cNvSpPr>
                <a:spLocks noChangeAspect="1"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59" name="Rectangle 407"/>
              <p:cNvSpPr>
                <a:spLocks noChangeAspect="1"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60" name="Rectangle 408"/>
              <p:cNvSpPr>
                <a:spLocks noChangeAspect="1"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61" name="Rectangle 409"/>
              <p:cNvSpPr>
                <a:spLocks noChangeAspect="1"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62" name="Rectangle 410"/>
              <p:cNvSpPr>
                <a:spLocks noChangeAspect="1"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63" name="Rectangle 411"/>
              <p:cNvSpPr>
                <a:spLocks noChangeAspect="1"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64" name="Rectangle 412"/>
              <p:cNvSpPr>
                <a:spLocks noChangeAspect="1"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65" name="Rectangle 413"/>
              <p:cNvSpPr>
                <a:spLocks noChangeAspect="1"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66" name="Line 414"/>
              <p:cNvSpPr>
                <a:spLocks noChangeAspect="1"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67" name="Line 415"/>
              <p:cNvSpPr>
                <a:spLocks noChangeAspect="1"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68" name="Line 416"/>
              <p:cNvSpPr>
                <a:spLocks noChangeAspect="1"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369" name="Line 417"/>
              <p:cNvSpPr>
                <a:spLocks noChangeAspect="1"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370" name="Line 418"/>
              <p:cNvSpPr>
                <a:spLocks noChangeAspect="1"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371" name="Group 419"/>
            <p:cNvGrpSpPr>
              <a:grpSpLocks noChangeAspect="1"/>
            </p:cNvGrpSpPr>
            <p:nvPr/>
          </p:nvGrpSpPr>
          <p:grpSpPr bwMode="auto">
            <a:xfrm>
              <a:off x="2256" y="1632"/>
              <a:ext cx="432" cy="432"/>
              <a:chOff x="1824" y="1632"/>
              <a:chExt cx="432" cy="432"/>
            </a:xfrm>
          </p:grpSpPr>
          <p:sp>
            <p:nvSpPr>
              <p:cNvPr id="254372" name="Rectangle 420"/>
              <p:cNvSpPr>
                <a:spLocks noChangeAspect="1"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73" name="Rectangle 421"/>
              <p:cNvSpPr>
                <a:spLocks noChangeAspect="1"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74" name="Rectangle 422"/>
              <p:cNvSpPr>
                <a:spLocks noChangeAspect="1"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75" name="Rectangle 423"/>
              <p:cNvSpPr>
                <a:spLocks noChangeAspect="1"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76" name="Rectangle 424"/>
              <p:cNvSpPr>
                <a:spLocks noChangeAspect="1"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77" name="Rectangle 425"/>
              <p:cNvSpPr>
                <a:spLocks noChangeAspect="1"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78" name="Rectangle 426"/>
              <p:cNvSpPr>
                <a:spLocks noChangeAspect="1"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79" name="Rectangle 427"/>
              <p:cNvSpPr>
                <a:spLocks noChangeAspect="1"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80" name="Rectangle 428"/>
              <p:cNvSpPr>
                <a:spLocks noChangeAspect="1"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81" name="Rectangle 429"/>
              <p:cNvSpPr>
                <a:spLocks noChangeAspect="1"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82" name="Line 430"/>
              <p:cNvSpPr>
                <a:spLocks noChangeAspect="1"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83" name="Line 431"/>
              <p:cNvSpPr>
                <a:spLocks noChangeAspect="1"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84" name="Line 432"/>
              <p:cNvSpPr>
                <a:spLocks noChangeAspect="1"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385" name="Line 433"/>
              <p:cNvSpPr>
                <a:spLocks noChangeAspect="1"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386" name="Line 434"/>
              <p:cNvSpPr>
                <a:spLocks noChangeAspect="1"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387" name="Group 435"/>
            <p:cNvGrpSpPr>
              <a:grpSpLocks noChangeAspect="1"/>
            </p:cNvGrpSpPr>
            <p:nvPr/>
          </p:nvGrpSpPr>
          <p:grpSpPr bwMode="auto">
            <a:xfrm>
              <a:off x="3408" y="1632"/>
              <a:ext cx="432" cy="432"/>
              <a:chOff x="1824" y="1632"/>
              <a:chExt cx="432" cy="432"/>
            </a:xfrm>
          </p:grpSpPr>
          <p:sp>
            <p:nvSpPr>
              <p:cNvPr id="254388" name="Rectangle 436"/>
              <p:cNvSpPr>
                <a:spLocks noChangeAspect="1"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89" name="Rectangle 437"/>
              <p:cNvSpPr>
                <a:spLocks noChangeAspect="1"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90" name="Rectangle 438"/>
              <p:cNvSpPr>
                <a:spLocks noChangeAspect="1"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91" name="Rectangle 439"/>
              <p:cNvSpPr>
                <a:spLocks noChangeAspect="1"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92" name="Rectangle 440"/>
              <p:cNvSpPr>
                <a:spLocks noChangeAspect="1"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93" name="Rectangle 441"/>
              <p:cNvSpPr>
                <a:spLocks noChangeAspect="1"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94" name="Rectangle 442"/>
              <p:cNvSpPr>
                <a:spLocks noChangeAspect="1"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95" name="Rectangle 443"/>
              <p:cNvSpPr>
                <a:spLocks noChangeAspect="1"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96" name="Rectangle 444"/>
              <p:cNvSpPr>
                <a:spLocks noChangeAspect="1"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97" name="Rectangle 445"/>
              <p:cNvSpPr>
                <a:spLocks noChangeAspect="1"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98" name="Line 446"/>
              <p:cNvSpPr>
                <a:spLocks noChangeAspect="1"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399" name="Line 447"/>
              <p:cNvSpPr>
                <a:spLocks noChangeAspect="1"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00" name="Line 448"/>
              <p:cNvSpPr>
                <a:spLocks noChangeAspect="1"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401" name="Line 449"/>
              <p:cNvSpPr>
                <a:spLocks noChangeAspect="1"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402" name="Line 450"/>
              <p:cNvSpPr>
                <a:spLocks noChangeAspect="1"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403" name="Group 451"/>
            <p:cNvGrpSpPr>
              <a:grpSpLocks noChangeAspect="1"/>
            </p:cNvGrpSpPr>
            <p:nvPr/>
          </p:nvGrpSpPr>
          <p:grpSpPr bwMode="auto">
            <a:xfrm>
              <a:off x="2976" y="1632"/>
              <a:ext cx="432" cy="432"/>
              <a:chOff x="1824" y="1632"/>
              <a:chExt cx="432" cy="432"/>
            </a:xfrm>
          </p:grpSpPr>
          <p:sp>
            <p:nvSpPr>
              <p:cNvPr id="254404" name="Rectangle 452"/>
              <p:cNvSpPr>
                <a:spLocks noChangeAspect="1"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05" name="Rectangle 453"/>
              <p:cNvSpPr>
                <a:spLocks noChangeAspect="1"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06" name="Rectangle 454"/>
              <p:cNvSpPr>
                <a:spLocks noChangeAspect="1"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07" name="Rectangle 455"/>
              <p:cNvSpPr>
                <a:spLocks noChangeAspect="1"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08" name="Rectangle 456"/>
              <p:cNvSpPr>
                <a:spLocks noChangeAspect="1"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09" name="Rectangle 457"/>
              <p:cNvSpPr>
                <a:spLocks noChangeAspect="1"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10" name="Rectangle 458"/>
              <p:cNvSpPr>
                <a:spLocks noChangeAspect="1"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11" name="Rectangle 459"/>
              <p:cNvSpPr>
                <a:spLocks noChangeAspect="1"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12" name="Rectangle 460"/>
              <p:cNvSpPr>
                <a:spLocks noChangeAspect="1"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13" name="Rectangle 461"/>
              <p:cNvSpPr>
                <a:spLocks noChangeAspect="1"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14" name="Line 462"/>
              <p:cNvSpPr>
                <a:spLocks noChangeAspect="1"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15" name="Line 463"/>
              <p:cNvSpPr>
                <a:spLocks noChangeAspect="1"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16" name="Line 464"/>
              <p:cNvSpPr>
                <a:spLocks noChangeAspect="1"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417" name="Line 465"/>
              <p:cNvSpPr>
                <a:spLocks noChangeAspect="1"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418" name="Line 466"/>
              <p:cNvSpPr>
                <a:spLocks noChangeAspect="1"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419" name="Group 467"/>
            <p:cNvGrpSpPr>
              <a:grpSpLocks noChangeAspect="1"/>
            </p:cNvGrpSpPr>
            <p:nvPr/>
          </p:nvGrpSpPr>
          <p:grpSpPr bwMode="auto">
            <a:xfrm>
              <a:off x="1824" y="2064"/>
              <a:ext cx="432" cy="432"/>
              <a:chOff x="1824" y="1632"/>
              <a:chExt cx="432" cy="432"/>
            </a:xfrm>
          </p:grpSpPr>
          <p:sp>
            <p:nvSpPr>
              <p:cNvPr id="254420" name="Rectangle 468"/>
              <p:cNvSpPr>
                <a:spLocks noChangeAspect="1"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21" name="Rectangle 469"/>
              <p:cNvSpPr>
                <a:spLocks noChangeAspect="1"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22" name="Rectangle 470"/>
              <p:cNvSpPr>
                <a:spLocks noChangeAspect="1"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23" name="Rectangle 471"/>
              <p:cNvSpPr>
                <a:spLocks noChangeAspect="1"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24" name="Rectangle 472"/>
              <p:cNvSpPr>
                <a:spLocks noChangeAspect="1"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25" name="Rectangle 473"/>
              <p:cNvSpPr>
                <a:spLocks noChangeAspect="1"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26" name="Rectangle 474"/>
              <p:cNvSpPr>
                <a:spLocks noChangeAspect="1"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27" name="Rectangle 475"/>
              <p:cNvSpPr>
                <a:spLocks noChangeAspect="1"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28" name="Rectangle 476"/>
              <p:cNvSpPr>
                <a:spLocks noChangeAspect="1"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29" name="Rectangle 477"/>
              <p:cNvSpPr>
                <a:spLocks noChangeAspect="1"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30" name="Line 478"/>
              <p:cNvSpPr>
                <a:spLocks noChangeAspect="1"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31" name="Line 479"/>
              <p:cNvSpPr>
                <a:spLocks noChangeAspect="1"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32" name="Line 480"/>
              <p:cNvSpPr>
                <a:spLocks noChangeAspect="1"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433" name="Line 481"/>
              <p:cNvSpPr>
                <a:spLocks noChangeAspect="1"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434" name="Line 482"/>
              <p:cNvSpPr>
                <a:spLocks noChangeAspect="1"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435" name="Group 483"/>
            <p:cNvGrpSpPr>
              <a:grpSpLocks noChangeAspect="1"/>
            </p:cNvGrpSpPr>
            <p:nvPr/>
          </p:nvGrpSpPr>
          <p:grpSpPr bwMode="auto">
            <a:xfrm>
              <a:off x="1824" y="2784"/>
              <a:ext cx="432" cy="432"/>
              <a:chOff x="1824" y="1632"/>
              <a:chExt cx="432" cy="432"/>
            </a:xfrm>
          </p:grpSpPr>
          <p:sp>
            <p:nvSpPr>
              <p:cNvPr id="254436" name="Rectangle 484"/>
              <p:cNvSpPr>
                <a:spLocks noChangeAspect="1"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37" name="Rectangle 485"/>
              <p:cNvSpPr>
                <a:spLocks noChangeAspect="1"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38" name="Rectangle 486"/>
              <p:cNvSpPr>
                <a:spLocks noChangeAspect="1"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39" name="Rectangle 487"/>
              <p:cNvSpPr>
                <a:spLocks noChangeAspect="1"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40" name="Rectangle 488"/>
              <p:cNvSpPr>
                <a:spLocks noChangeAspect="1"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41" name="Rectangle 489"/>
              <p:cNvSpPr>
                <a:spLocks noChangeAspect="1"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42" name="Rectangle 490"/>
              <p:cNvSpPr>
                <a:spLocks noChangeAspect="1"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43" name="Rectangle 491"/>
              <p:cNvSpPr>
                <a:spLocks noChangeAspect="1"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44" name="Rectangle 492"/>
              <p:cNvSpPr>
                <a:spLocks noChangeAspect="1"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45" name="Rectangle 493"/>
              <p:cNvSpPr>
                <a:spLocks noChangeAspect="1"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46" name="Line 494"/>
              <p:cNvSpPr>
                <a:spLocks noChangeAspect="1"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47" name="Line 495"/>
              <p:cNvSpPr>
                <a:spLocks noChangeAspect="1"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48" name="Line 496"/>
              <p:cNvSpPr>
                <a:spLocks noChangeAspect="1"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449" name="Line 497"/>
              <p:cNvSpPr>
                <a:spLocks noChangeAspect="1"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450" name="Line 498"/>
              <p:cNvSpPr>
                <a:spLocks noChangeAspect="1"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451" name="Group 499"/>
            <p:cNvGrpSpPr>
              <a:grpSpLocks noChangeAspect="1"/>
            </p:cNvGrpSpPr>
            <p:nvPr/>
          </p:nvGrpSpPr>
          <p:grpSpPr bwMode="auto">
            <a:xfrm>
              <a:off x="3408" y="2784"/>
              <a:ext cx="432" cy="432"/>
              <a:chOff x="1824" y="1632"/>
              <a:chExt cx="432" cy="432"/>
            </a:xfrm>
          </p:grpSpPr>
          <p:sp>
            <p:nvSpPr>
              <p:cNvPr id="254452" name="Rectangle 500"/>
              <p:cNvSpPr>
                <a:spLocks noChangeAspect="1"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53" name="Rectangle 501"/>
              <p:cNvSpPr>
                <a:spLocks noChangeAspect="1"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54" name="Rectangle 502"/>
              <p:cNvSpPr>
                <a:spLocks noChangeAspect="1"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55" name="Rectangle 503"/>
              <p:cNvSpPr>
                <a:spLocks noChangeAspect="1"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56" name="Rectangle 504"/>
              <p:cNvSpPr>
                <a:spLocks noChangeAspect="1"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57" name="Rectangle 505"/>
              <p:cNvSpPr>
                <a:spLocks noChangeAspect="1"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58" name="Rectangle 506"/>
              <p:cNvSpPr>
                <a:spLocks noChangeAspect="1"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59" name="Rectangle 507"/>
              <p:cNvSpPr>
                <a:spLocks noChangeAspect="1"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60" name="Rectangle 508"/>
              <p:cNvSpPr>
                <a:spLocks noChangeAspect="1"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61" name="Rectangle 509"/>
              <p:cNvSpPr>
                <a:spLocks noChangeAspect="1"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62" name="Line 510"/>
              <p:cNvSpPr>
                <a:spLocks noChangeAspect="1"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63" name="Line 511"/>
              <p:cNvSpPr>
                <a:spLocks noChangeAspect="1"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64" name="Line 512"/>
              <p:cNvSpPr>
                <a:spLocks noChangeAspect="1"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465" name="Line 513"/>
              <p:cNvSpPr>
                <a:spLocks noChangeAspect="1"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466" name="Line 514"/>
              <p:cNvSpPr>
                <a:spLocks noChangeAspect="1"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467" name="Group 515"/>
            <p:cNvGrpSpPr>
              <a:grpSpLocks noChangeAspect="1"/>
            </p:cNvGrpSpPr>
            <p:nvPr/>
          </p:nvGrpSpPr>
          <p:grpSpPr bwMode="auto">
            <a:xfrm>
              <a:off x="3408" y="2064"/>
              <a:ext cx="432" cy="432"/>
              <a:chOff x="1824" y="1632"/>
              <a:chExt cx="432" cy="432"/>
            </a:xfrm>
          </p:grpSpPr>
          <p:sp>
            <p:nvSpPr>
              <p:cNvPr id="254468" name="Rectangle 516"/>
              <p:cNvSpPr>
                <a:spLocks noChangeAspect="1"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69" name="Rectangle 517"/>
              <p:cNvSpPr>
                <a:spLocks noChangeAspect="1"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70" name="Rectangle 518"/>
              <p:cNvSpPr>
                <a:spLocks noChangeAspect="1"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71" name="Rectangle 519"/>
              <p:cNvSpPr>
                <a:spLocks noChangeAspect="1"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72" name="Rectangle 520"/>
              <p:cNvSpPr>
                <a:spLocks noChangeAspect="1"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73" name="Rectangle 521"/>
              <p:cNvSpPr>
                <a:spLocks noChangeAspect="1"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74" name="Rectangle 522"/>
              <p:cNvSpPr>
                <a:spLocks noChangeAspect="1"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75" name="Rectangle 523"/>
              <p:cNvSpPr>
                <a:spLocks noChangeAspect="1"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76" name="Rectangle 524"/>
              <p:cNvSpPr>
                <a:spLocks noChangeAspect="1"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77" name="Rectangle 525"/>
              <p:cNvSpPr>
                <a:spLocks noChangeAspect="1"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78" name="Line 526"/>
              <p:cNvSpPr>
                <a:spLocks noChangeAspect="1"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79" name="Line 527"/>
              <p:cNvSpPr>
                <a:spLocks noChangeAspect="1"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80" name="Line 528"/>
              <p:cNvSpPr>
                <a:spLocks noChangeAspect="1"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481" name="Line 529"/>
              <p:cNvSpPr>
                <a:spLocks noChangeAspect="1"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482" name="Line 530"/>
              <p:cNvSpPr>
                <a:spLocks noChangeAspect="1"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483" name="Group 531"/>
            <p:cNvGrpSpPr>
              <a:grpSpLocks noChangeAspect="1"/>
            </p:cNvGrpSpPr>
            <p:nvPr/>
          </p:nvGrpSpPr>
          <p:grpSpPr bwMode="auto">
            <a:xfrm>
              <a:off x="1824" y="3216"/>
              <a:ext cx="432" cy="432"/>
              <a:chOff x="1824" y="1632"/>
              <a:chExt cx="432" cy="432"/>
            </a:xfrm>
          </p:grpSpPr>
          <p:sp>
            <p:nvSpPr>
              <p:cNvPr id="254484" name="Rectangle 532"/>
              <p:cNvSpPr>
                <a:spLocks noChangeAspect="1"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85" name="Rectangle 533"/>
              <p:cNvSpPr>
                <a:spLocks noChangeAspect="1"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86" name="Rectangle 534"/>
              <p:cNvSpPr>
                <a:spLocks noChangeAspect="1"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87" name="Rectangle 535"/>
              <p:cNvSpPr>
                <a:spLocks noChangeAspect="1"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88" name="Rectangle 536"/>
              <p:cNvSpPr>
                <a:spLocks noChangeAspect="1"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89" name="Rectangle 537"/>
              <p:cNvSpPr>
                <a:spLocks noChangeAspect="1"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90" name="Rectangle 538"/>
              <p:cNvSpPr>
                <a:spLocks noChangeAspect="1"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91" name="Rectangle 539"/>
              <p:cNvSpPr>
                <a:spLocks noChangeAspect="1"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92" name="Rectangle 540"/>
              <p:cNvSpPr>
                <a:spLocks noChangeAspect="1"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93" name="Rectangle 541"/>
              <p:cNvSpPr>
                <a:spLocks noChangeAspect="1"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94" name="Line 542"/>
              <p:cNvSpPr>
                <a:spLocks noChangeAspect="1"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95" name="Line 543"/>
              <p:cNvSpPr>
                <a:spLocks noChangeAspect="1"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496" name="Line 544"/>
              <p:cNvSpPr>
                <a:spLocks noChangeAspect="1"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497" name="Line 545"/>
              <p:cNvSpPr>
                <a:spLocks noChangeAspect="1"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498" name="Line 546"/>
              <p:cNvSpPr>
                <a:spLocks noChangeAspect="1"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499" name="Group 547"/>
            <p:cNvGrpSpPr>
              <a:grpSpLocks noChangeAspect="1"/>
            </p:cNvGrpSpPr>
            <p:nvPr/>
          </p:nvGrpSpPr>
          <p:grpSpPr bwMode="auto">
            <a:xfrm>
              <a:off x="2256" y="3216"/>
              <a:ext cx="432" cy="432"/>
              <a:chOff x="1824" y="1632"/>
              <a:chExt cx="432" cy="432"/>
            </a:xfrm>
          </p:grpSpPr>
          <p:sp>
            <p:nvSpPr>
              <p:cNvPr id="254500" name="Rectangle 548"/>
              <p:cNvSpPr>
                <a:spLocks noChangeAspect="1"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01" name="Rectangle 549"/>
              <p:cNvSpPr>
                <a:spLocks noChangeAspect="1"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02" name="Rectangle 550"/>
              <p:cNvSpPr>
                <a:spLocks noChangeAspect="1"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03" name="Rectangle 551"/>
              <p:cNvSpPr>
                <a:spLocks noChangeAspect="1"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04" name="Rectangle 552"/>
              <p:cNvSpPr>
                <a:spLocks noChangeAspect="1"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05" name="Rectangle 553"/>
              <p:cNvSpPr>
                <a:spLocks noChangeAspect="1"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06" name="Rectangle 554"/>
              <p:cNvSpPr>
                <a:spLocks noChangeAspect="1"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07" name="Rectangle 555"/>
              <p:cNvSpPr>
                <a:spLocks noChangeAspect="1"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08" name="Rectangle 556"/>
              <p:cNvSpPr>
                <a:spLocks noChangeAspect="1"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09" name="Rectangle 557"/>
              <p:cNvSpPr>
                <a:spLocks noChangeAspect="1"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10" name="Line 558"/>
              <p:cNvSpPr>
                <a:spLocks noChangeAspect="1"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11" name="Line 559"/>
              <p:cNvSpPr>
                <a:spLocks noChangeAspect="1"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12" name="Line 560"/>
              <p:cNvSpPr>
                <a:spLocks noChangeAspect="1"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513" name="Line 561"/>
              <p:cNvSpPr>
                <a:spLocks noChangeAspect="1"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514" name="Line 562"/>
              <p:cNvSpPr>
                <a:spLocks noChangeAspect="1"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515" name="Group 563"/>
            <p:cNvGrpSpPr>
              <a:grpSpLocks noChangeAspect="1"/>
            </p:cNvGrpSpPr>
            <p:nvPr/>
          </p:nvGrpSpPr>
          <p:grpSpPr bwMode="auto">
            <a:xfrm>
              <a:off x="3408" y="3216"/>
              <a:ext cx="432" cy="432"/>
              <a:chOff x="1824" y="1632"/>
              <a:chExt cx="432" cy="432"/>
            </a:xfrm>
          </p:grpSpPr>
          <p:sp>
            <p:nvSpPr>
              <p:cNvPr id="254516" name="Rectangle 564"/>
              <p:cNvSpPr>
                <a:spLocks noChangeAspect="1"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17" name="Rectangle 565"/>
              <p:cNvSpPr>
                <a:spLocks noChangeAspect="1"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18" name="Rectangle 566"/>
              <p:cNvSpPr>
                <a:spLocks noChangeAspect="1"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19" name="Rectangle 567"/>
              <p:cNvSpPr>
                <a:spLocks noChangeAspect="1"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20" name="Rectangle 568"/>
              <p:cNvSpPr>
                <a:spLocks noChangeAspect="1"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21" name="Rectangle 569"/>
              <p:cNvSpPr>
                <a:spLocks noChangeAspect="1"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22" name="Rectangle 570"/>
              <p:cNvSpPr>
                <a:spLocks noChangeAspect="1"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23" name="Rectangle 571"/>
              <p:cNvSpPr>
                <a:spLocks noChangeAspect="1"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24" name="Rectangle 572"/>
              <p:cNvSpPr>
                <a:spLocks noChangeAspect="1"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25" name="Rectangle 573"/>
              <p:cNvSpPr>
                <a:spLocks noChangeAspect="1"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26" name="Line 574"/>
              <p:cNvSpPr>
                <a:spLocks noChangeAspect="1"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27" name="Line 575"/>
              <p:cNvSpPr>
                <a:spLocks noChangeAspect="1"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28" name="Line 576"/>
              <p:cNvSpPr>
                <a:spLocks noChangeAspect="1"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529" name="Line 577"/>
              <p:cNvSpPr>
                <a:spLocks noChangeAspect="1"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530" name="Line 578"/>
              <p:cNvSpPr>
                <a:spLocks noChangeAspect="1"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54531" name="Group 579"/>
            <p:cNvGrpSpPr>
              <a:grpSpLocks noChangeAspect="1"/>
            </p:cNvGrpSpPr>
            <p:nvPr/>
          </p:nvGrpSpPr>
          <p:grpSpPr bwMode="auto">
            <a:xfrm>
              <a:off x="2976" y="3216"/>
              <a:ext cx="432" cy="432"/>
              <a:chOff x="1824" y="1632"/>
              <a:chExt cx="432" cy="432"/>
            </a:xfrm>
          </p:grpSpPr>
          <p:sp>
            <p:nvSpPr>
              <p:cNvPr id="254532" name="Rectangle 580"/>
              <p:cNvSpPr>
                <a:spLocks noChangeAspect="1" noChangeArrowheads="1"/>
              </p:cNvSpPr>
              <p:nvPr/>
            </p:nvSpPr>
            <p:spPr bwMode="blackGray">
              <a:xfrm>
                <a:off x="1824"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33" name="Rectangle 581"/>
              <p:cNvSpPr>
                <a:spLocks noChangeAspect="1" noChangeArrowheads="1"/>
              </p:cNvSpPr>
              <p:nvPr/>
            </p:nvSpPr>
            <p:spPr bwMode="blackGray">
              <a:xfrm>
                <a:off x="1968"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34" name="Rectangle 582"/>
              <p:cNvSpPr>
                <a:spLocks noChangeAspect="1" noChangeArrowheads="1"/>
              </p:cNvSpPr>
              <p:nvPr/>
            </p:nvSpPr>
            <p:spPr bwMode="blackGray">
              <a:xfrm>
                <a:off x="2112" y="1632"/>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35" name="Rectangle 583"/>
              <p:cNvSpPr>
                <a:spLocks noChangeAspect="1" noChangeArrowheads="1"/>
              </p:cNvSpPr>
              <p:nvPr/>
            </p:nvSpPr>
            <p:spPr bwMode="blackGray">
              <a:xfrm>
                <a:off x="1824"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36" name="Rectangle 584"/>
              <p:cNvSpPr>
                <a:spLocks noChangeAspect="1" noChangeArrowheads="1"/>
              </p:cNvSpPr>
              <p:nvPr/>
            </p:nvSpPr>
            <p:spPr bwMode="blackGray">
              <a:xfrm>
                <a:off x="1968"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37" name="Rectangle 585"/>
              <p:cNvSpPr>
                <a:spLocks noChangeAspect="1" noChangeArrowheads="1"/>
              </p:cNvSpPr>
              <p:nvPr/>
            </p:nvSpPr>
            <p:spPr bwMode="blackGray">
              <a:xfrm>
                <a:off x="2112" y="1776"/>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38" name="Rectangle 586"/>
              <p:cNvSpPr>
                <a:spLocks noChangeAspect="1" noChangeArrowheads="1"/>
              </p:cNvSpPr>
              <p:nvPr/>
            </p:nvSpPr>
            <p:spPr bwMode="blackGray">
              <a:xfrm>
                <a:off x="1824"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39" name="Rectangle 587"/>
              <p:cNvSpPr>
                <a:spLocks noChangeAspect="1" noChangeArrowheads="1"/>
              </p:cNvSpPr>
              <p:nvPr/>
            </p:nvSpPr>
            <p:spPr bwMode="blackGray">
              <a:xfrm>
                <a:off x="1968"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40" name="Rectangle 588"/>
              <p:cNvSpPr>
                <a:spLocks noChangeAspect="1" noChangeArrowheads="1"/>
              </p:cNvSpPr>
              <p:nvPr/>
            </p:nvSpPr>
            <p:spPr bwMode="blackGray">
              <a:xfrm>
                <a:off x="2112" y="1920"/>
                <a:ext cx="144" cy="144"/>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41" name="Rectangle 589"/>
              <p:cNvSpPr>
                <a:spLocks noChangeAspect="1" noChangeArrowheads="1"/>
              </p:cNvSpPr>
              <p:nvPr/>
            </p:nvSpPr>
            <p:spPr bwMode="blackGray">
              <a:xfrm>
                <a:off x="1824" y="1632"/>
                <a:ext cx="432" cy="43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42" name="Line 590"/>
              <p:cNvSpPr>
                <a:spLocks noChangeAspect="1" noChangeShapeType="1"/>
              </p:cNvSpPr>
              <p:nvPr/>
            </p:nvSpPr>
            <p:spPr bwMode="blackGray">
              <a:xfrm flipV="1">
                <a:off x="1824" y="1632"/>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43" name="Line 591"/>
              <p:cNvSpPr>
                <a:spLocks noChangeAspect="1" noChangeShapeType="1"/>
              </p:cNvSpPr>
              <p:nvPr/>
            </p:nvSpPr>
            <p:spPr bwMode="blackGray">
              <a:xfrm flipV="1">
                <a:off x="2112" y="1920"/>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44" name="Line 592"/>
              <p:cNvSpPr>
                <a:spLocks noChangeAspect="1" noChangeShapeType="1"/>
              </p:cNvSpPr>
              <p:nvPr/>
            </p:nvSpPr>
            <p:spPr bwMode="blackGray">
              <a:xfrm flipV="1">
                <a:off x="1968" y="177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545" name="Line 593"/>
              <p:cNvSpPr>
                <a:spLocks noChangeAspect="1" noChangeShapeType="1"/>
              </p:cNvSpPr>
              <p:nvPr/>
            </p:nvSpPr>
            <p:spPr bwMode="blackGray">
              <a:xfrm flipV="1">
                <a:off x="1824" y="1632"/>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54546" name="Line 594"/>
              <p:cNvSpPr>
                <a:spLocks noChangeAspect="1" noChangeShapeType="1"/>
              </p:cNvSpPr>
              <p:nvPr/>
            </p:nvSpPr>
            <p:spPr bwMode="blackGray">
              <a:xfrm flipV="1">
                <a:off x="1824" y="1632"/>
                <a:ext cx="43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sp>
          <p:nvSpPr>
            <p:cNvPr id="254547" name="Rectangle 595"/>
            <p:cNvSpPr>
              <a:spLocks noChangeAspect="1" noChangeArrowheads="1"/>
            </p:cNvSpPr>
            <p:nvPr/>
          </p:nvSpPr>
          <p:spPr bwMode="blackGray">
            <a:xfrm>
              <a:off x="3264" y="2064"/>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48" name="Line 596"/>
            <p:cNvSpPr>
              <a:spLocks noChangeAspect="1" noChangeShapeType="1"/>
            </p:cNvSpPr>
            <p:nvPr/>
          </p:nvSpPr>
          <p:spPr bwMode="blackGray">
            <a:xfrm flipV="1">
              <a:off x="3264" y="2064"/>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49" name="Rectangle 597"/>
            <p:cNvSpPr>
              <a:spLocks noChangeAspect="1" noChangeArrowheads="1"/>
            </p:cNvSpPr>
            <p:nvPr/>
          </p:nvSpPr>
          <p:spPr bwMode="blackGray">
            <a:xfrm>
              <a:off x="3264" y="2208"/>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50" name="Line 598"/>
            <p:cNvSpPr>
              <a:spLocks noChangeAspect="1" noChangeShapeType="1"/>
            </p:cNvSpPr>
            <p:nvPr/>
          </p:nvSpPr>
          <p:spPr bwMode="blackGray">
            <a:xfrm flipV="1">
              <a:off x="3264" y="2208"/>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51" name="Rectangle 599"/>
            <p:cNvSpPr>
              <a:spLocks noChangeAspect="1" noChangeArrowheads="1"/>
            </p:cNvSpPr>
            <p:nvPr/>
          </p:nvSpPr>
          <p:spPr bwMode="blackGray">
            <a:xfrm>
              <a:off x="3264" y="2352"/>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52" name="Line 600"/>
            <p:cNvSpPr>
              <a:spLocks noChangeAspect="1" noChangeShapeType="1"/>
            </p:cNvSpPr>
            <p:nvPr/>
          </p:nvSpPr>
          <p:spPr bwMode="blackGray">
            <a:xfrm flipV="1">
              <a:off x="3264" y="2352"/>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53" name="Rectangle 601"/>
            <p:cNvSpPr>
              <a:spLocks noChangeAspect="1" noChangeArrowheads="1"/>
            </p:cNvSpPr>
            <p:nvPr/>
          </p:nvSpPr>
          <p:spPr bwMode="blackGray">
            <a:xfrm>
              <a:off x="3264" y="2496"/>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54" name="Line 602"/>
            <p:cNvSpPr>
              <a:spLocks noChangeAspect="1" noChangeShapeType="1"/>
            </p:cNvSpPr>
            <p:nvPr/>
          </p:nvSpPr>
          <p:spPr bwMode="blackGray">
            <a:xfrm flipV="1">
              <a:off x="3264" y="2496"/>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55" name="Rectangle 603"/>
            <p:cNvSpPr>
              <a:spLocks noChangeAspect="1" noChangeArrowheads="1"/>
            </p:cNvSpPr>
            <p:nvPr/>
          </p:nvSpPr>
          <p:spPr bwMode="blackGray">
            <a:xfrm>
              <a:off x="3120" y="2064"/>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56" name="Line 604"/>
            <p:cNvSpPr>
              <a:spLocks noChangeAspect="1" noChangeShapeType="1"/>
            </p:cNvSpPr>
            <p:nvPr/>
          </p:nvSpPr>
          <p:spPr bwMode="blackGray">
            <a:xfrm flipV="1">
              <a:off x="3120" y="2064"/>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57" name="Rectangle 605"/>
            <p:cNvSpPr>
              <a:spLocks noChangeAspect="1" noChangeArrowheads="1"/>
            </p:cNvSpPr>
            <p:nvPr/>
          </p:nvSpPr>
          <p:spPr bwMode="blackGray">
            <a:xfrm>
              <a:off x="2976" y="2064"/>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58" name="Line 606"/>
            <p:cNvSpPr>
              <a:spLocks noChangeAspect="1" noChangeShapeType="1"/>
            </p:cNvSpPr>
            <p:nvPr/>
          </p:nvSpPr>
          <p:spPr bwMode="blackGray">
            <a:xfrm flipV="1">
              <a:off x="2976" y="2064"/>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59" name="Rectangle 607"/>
            <p:cNvSpPr>
              <a:spLocks noChangeAspect="1" noChangeArrowheads="1"/>
            </p:cNvSpPr>
            <p:nvPr/>
          </p:nvSpPr>
          <p:spPr bwMode="blackGray">
            <a:xfrm>
              <a:off x="2832" y="2064"/>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60" name="Line 608"/>
            <p:cNvSpPr>
              <a:spLocks noChangeAspect="1" noChangeShapeType="1"/>
            </p:cNvSpPr>
            <p:nvPr/>
          </p:nvSpPr>
          <p:spPr bwMode="blackGray">
            <a:xfrm flipV="1">
              <a:off x="2832" y="2064"/>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61" name="Rectangle 609"/>
            <p:cNvSpPr>
              <a:spLocks noChangeAspect="1" noChangeArrowheads="1"/>
            </p:cNvSpPr>
            <p:nvPr/>
          </p:nvSpPr>
          <p:spPr bwMode="blackGray">
            <a:xfrm>
              <a:off x="2688" y="2064"/>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62" name="Line 610"/>
            <p:cNvSpPr>
              <a:spLocks noChangeAspect="1" noChangeShapeType="1"/>
            </p:cNvSpPr>
            <p:nvPr/>
          </p:nvSpPr>
          <p:spPr bwMode="blackGray">
            <a:xfrm flipV="1">
              <a:off x="2688" y="2064"/>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63" name="Rectangle 611"/>
            <p:cNvSpPr>
              <a:spLocks noChangeAspect="1" noChangeArrowheads="1"/>
            </p:cNvSpPr>
            <p:nvPr/>
          </p:nvSpPr>
          <p:spPr bwMode="blackGray">
            <a:xfrm>
              <a:off x="2544" y="2064"/>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64" name="Line 612"/>
            <p:cNvSpPr>
              <a:spLocks noChangeAspect="1" noChangeShapeType="1"/>
            </p:cNvSpPr>
            <p:nvPr/>
          </p:nvSpPr>
          <p:spPr bwMode="blackGray">
            <a:xfrm flipV="1">
              <a:off x="2544" y="2064"/>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65" name="Rectangle 613"/>
            <p:cNvSpPr>
              <a:spLocks noChangeAspect="1" noChangeArrowheads="1"/>
            </p:cNvSpPr>
            <p:nvPr/>
          </p:nvSpPr>
          <p:spPr bwMode="blackGray">
            <a:xfrm>
              <a:off x="2400" y="2064"/>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66" name="Line 614"/>
            <p:cNvSpPr>
              <a:spLocks noChangeAspect="1" noChangeShapeType="1"/>
            </p:cNvSpPr>
            <p:nvPr/>
          </p:nvSpPr>
          <p:spPr bwMode="blackGray">
            <a:xfrm flipV="1">
              <a:off x="2400" y="2064"/>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67" name="Rectangle 615"/>
            <p:cNvSpPr>
              <a:spLocks noChangeAspect="1" noChangeArrowheads="1"/>
            </p:cNvSpPr>
            <p:nvPr/>
          </p:nvSpPr>
          <p:spPr bwMode="blackGray">
            <a:xfrm>
              <a:off x="2256" y="2064"/>
              <a:ext cx="144" cy="144"/>
            </a:xfrm>
            <a:prstGeom prst="rect">
              <a:avLst/>
            </a:prstGeom>
            <a:solidFill>
              <a:srgbClr val="BDBD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68" name="Line 616"/>
            <p:cNvSpPr>
              <a:spLocks noChangeAspect="1" noChangeShapeType="1"/>
            </p:cNvSpPr>
            <p:nvPr/>
          </p:nvSpPr>
          <p:spPr bwMode="blackGray">
            <a:xfrm flipV="1">
              <a:off x="2256" y="2064"/>
              <a:ext cx="144" cy="144"/>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54569" name="Rectangle 617"/>
            <p:cNvSpPr>
              <a:spLocks noChangeAspect="1" noChangeArrowheads="1"/>
            </p:cNvSpPr>
            <p:nvPr/>
          </p:nvSpPr>
          <p:spPr bwMode="blackGray">
            <a:xfrm>
              <a:off x="1824" y="1632"/>
              <a:ext cx="2016" cy="2016"/>
            </a:xfrm>
            <a:prstGeom prst="rect">
              <a:avLst/>
            </a:prstGeom>
            <a:noFill/>
            <a:ln w="19050" algn="ctr">
              <a:solidFill>
                <a:srgbClr val="FF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sp>
        <p:nvSpPr>
          <p:cNvPr id="254570" name="Oval 618"/>
          <p:cNvSpPr>
            <a:spLocks noChangeArrowheads="1"/>
          </p:cNvSpPr>
          <p:nvPr/>
        </p:nvSpPr>
        <p:spPr bwMode="blackGray">
          <a:xfrm>
            <a:off x="3105150" y="3108325"/>
            <a:ext cx="92075" cy="92075"/>
          </a:xfrm>
          <a:prstGeom prst="ellipse">
            <a:avLst/>
          </a:prstGeom>
          <a:solidFill>
            <a:schemeClr val="hlink"/>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algn="ctr"/>
            <a:endParaRPr lang="en-US" sz="1800">
              <a:latin typeface="Arial" charset="0"/>
            </a:endParaRPr>
          </a:p>
        </p:txBody>
      </p:sp>
      <p:sp>
        <p:nvSpPr>
          <p:cNvPr id="254571" name="Text Box 619"/>
          <p:cNvSpPr txBox="1">
            <a:spLocks noChangeArrowheads="1"/>
          </p:cNvSpPr>
          <p:nvPr/>
        </p:nvSpPr>
        <p:spPr bwMode="blackGray">
          <a:xfrm>
            <a:off x="2782888" y="2849563"/>
            <a:ext cx="8159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ctr" eaLnBrk="0" hangingPunct="0"/>
            <a:r>
              <a:rPr lang="en-US" sz="1200">
                <a:effectLst>
                  <a:outerShdw blurRad="38100" dist="38100" dir="2700000" algn="tl">
                    <a:srgbClr val="C0C0C0"/>
                  </a:outerShdw>
                </a:effectLst>
                <a:latin typeface="Arial" charset="0"/>
              </a:rPr>
              <a:t>viewpoint</a:t>
            </a:r>
          </a:p>
        </p:txBody>
      </p:sp>
      <p:sp>
        <p:nvSpPr>
          <p:cNvPr id="254572" name="Rectangle 620"/>
          <p:cNvSpPr>
            <a:spLocks noGrp="1" noChangeArrowheads="1"/>
          </p:cNvSpPr>
          <p:nvPr>
            <p:ph type="body" idx="1"/>
          </p:nvPr>
        </p:nvSpPr>
        <p:spPr>
          <a:xfrm>
            <a:off x="1066800" y="5373688"/>
            <a:ext cx="7315200" cy="1331912"/>
          </a:xfrm>
          <a:noFill/>
          <a:ln/>
        </p:spPr>
        <p:txBody>
          <a:bodyPr/>
          <a:lstStyle/>
          <a:p>
            <a:r>
              <a:rPr lang="en-US"/>
              <a:t>See Section 2.3.2 in book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t>View-frustum culling</a:t>
            </a:r>
          </a:p>
        </p:txBody>
      </p:sp>
      <p:sp>
        <p:nvSpPr>
          <p:cNvPr id="232451" name="Rectangle 3"/>
          <p:cNvSpPr>
            <a:spLocks noGrp="1" noChangeArrowheads="1"/>
          </p:cNvSpPr>
          <p:nvPr>
            <p:ph type="body" idx="1"/>
          </p:nvPr>
        </p:nvSpPr>
        <p:spPr>
          <a:xfrm>
            <a:off x="1066800" y="5373688"/>
            <a:ext cx="7315200" cy="1331912"/>
          </a:xfrm>
          <a:noFill/>
          <a:ln/>
        </p:spPr>
        <p:txBody>
          <a:bodyPr/>
          <a:lstStyle/>
          <a:p>
            <a:r>
              <a:rPr lang="en-US"/>
              <a:t>Culling done at block level on CPU</a:t>
            </a:r>
          </a:p>
          <a:p>
            <a:r>
              <a:rPr lang="en-US"/>
              <a:t>2-3x speedup</a:t>
            </a:r>
          </a:p>
        </p:txBody>
      </p:sp>
      <p:pic>
        <p:nvPicPr>
          <p:cNvPr id="232452" name="Picture 4" descr="v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82713"/>
            <a:ext cx="6783388"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a:t>Timing Results</a:t>
            </a:r>
          </a:p>
        </p:txBody>
      </p:sp>
      <p:graphicFrame>
        <p:nvGraphicFramePr>
          <p:cNvPr id="235523" name="Group 3"/>
          <p:cNvGraphicFramePr>
            <a:graphicFrameLocks noGrp="1"/>
          </p:cNvGraphicFramePr>
          <p:nvPr>
            <p:ph idx="1"/>
          </p:nvPr>
        </p:nvGraphicFramePr>
        <p:xfrm>
          <a:off x="838200" y="1447800"/>
          <a:ext cx="7315200" cy="4419600"/>
        </p:xfrm>
        <a:graphic>
          <a:graphicData uri="http://schemas.openxmlformats.org/drawingml/2006/table">
            <a:tbl>
              <a:tblPr/>
              <a:tblGrid>
                <a:gridCol w="2438400"/>
                <a:gridCol w="2438400"/>
                <a:gridCol w="2438400"/>
              </a:tblGrid>
              <a:tr h="1104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outerShdw blurRad="38100" dist="38100" dir="2700000" algn="tl">
                            <a:srgbClr val="C0C0C0"/>
                          </a:outerShdw>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rebuchet MS" pitchFamily="34" charset="0"/>
                        </a:rPr>
                        <a:t>Previous Implementation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rebuchet MS" pitchFamily="34" charset="0"/>
                        </a:rPr>
                        <a:t>Current Implementation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4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rebuchet MS" pitchFamily="34" charset="0"/>
                        </a:rPr>
                        <a:t>Upsampling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rebuchet MS" pitchFamily="34" charset="0"/>
                        </a:rPr>
                        <a:t>3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rebuchet MS" pitchFamily="34" charset="0"/>
                        </a:rPr>
                        <a:t>1.3ms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4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rebuchet MS" pitchFamily="34" charset="0"/>
                        </a:rPr>
                        <a:t>Decompression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rebuchet MS" pitchFamily="34" charset="0"/>
                        </a:rPr>
                        <a:t>8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rebuchet MS" pitchFamily="34" charset="0"/>
                        </a:rPr>
                        <a:t>8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4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rebuchet MS" pitchFamily="34" charset="0"/>
                        </a:rPr>
                        <a:t>Normal Map Computation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rebuchet MS" pitchFamily="34" charset="0"/>
                        </a:rPr>
                        <a:t>11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rebuchet MS" pitchFamily="34" charset="0"/>
                        </a:rPr>
                        <a:t>0.6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t>Performance</a:t>
            </a:r>
          </a:p>
        </p:txBody>
      </p:sp>
      <p:sp>
        <p:nvSpPr>
          <p:cNvPr id="236547" name="Rectangle 3"/>
          <p:cNvSpPr>
            <a:spLocks noGrp="1" noChangeArrowheads="1"/>
          </p:cNvSpPr>
          <p:nvPr>
            <p:ph type="body" idx="1"/>
          </p:nvPr>
        </p:nvSpPr>
        <p:spPr>
          <a:xfrm>
            <a:off x="533400" y="1371600"/>
            <a:ext cx="8229600" cy="5181600"/>
          </a:xfrm>
        </p:spPr>
        <p:txBody>
          <a:bodyPr/>
          <a:lstStyle/>
          <a:p>
            <a:r>
              <a:rPr lang="en-US"/>
              <a:t>Synthesized terrain</a:t>
            </a:r>
          </a:p>
          <a:p>
            <a:pPr lvl="1"/>
            <a:r>
              <a:rPr lang="en-US"/>
              <a:t>130 frames/second (render-bound)</a:t>
            </a:r>
          </a:p>
          <a:p>
            <a:pPr lvl="1"/>
            <a:r>
              <a:rPr lang="en-US"/>
              <a:t>120 frames/second (synthesized)</a:t>
            </a:r>
          </a:p>
          <a:p>
            <a:pPr lvl="1"/>
            <a:r>
              <a:rPr lang="en-US"/>
              <a:t>60 million triangles per second</a:t>
            </a:r>
          </a:p>
          <a:p>
            <a:pPr lvl="1"/>
            <a:r>
              <a:rPr lang="en-US"/>
              <a:t>CPU utilization: ~0 </a:t>
            </a:r>
          </a:p>
          <a:p>
            <a:pPr lvl="1"/>
            <a:r>
              <a:rPr lang="en-US"/>
              <a:t>AGP bus utilization: ~0</a:t>
            </a:r>
          </a:p>
          <a:p>
            <a:pPr lvl="1"/>
            <a:endParaRPr lang="en-US"/>
          </a:p>
          <a:p>
            <a:r>
              <a:rPr lang="en-US"/>
              <a:t>Decompressed terrain</a:t>
            </a:r>
          </a:p>
          <a:p>
            <a:pPr lvl="1"/>
            <a:r>
              <a:rPr lang="en-US"/>
              <a:t>87 frames/second during viewer motion</a:t>
            </a:r>
          </a:p>
          <a:p>
            <a:pPr lvl="1"/>
            <a:r>
              <a:rPr lang="en-US"/>
              <a:t>Decompression on CPU bottleneck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descr="puget_soun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35088"/>
            <a:ext cx="6553200" cy="5141912"/>
          </a:xfrm>
          <a:prstGeom prst="rect">
            <a:avLst/>
          </a:prstGeom>
          <a:noFill/>
          <a:extLst>
            <a:ext uri="{909E8E84-426E-40DD-AFC4-6F175D3DCCD1}">
              <a14:hiddenFill xmlns:a14="http://schemas.microsoft.com/office/drawing/2010/main">
                <a:solidFill>
                  <a:srgbClr val="FFFFFF"/>
                </a:solidFill>
              </a14:hiddenFill>
            </a:ext>
          </a:extLst>
        </p:spPr>
      </p:pic>
      <p:sp>
        <p:nvSpPr>
          <p:cNvPr id="268291" name="AutoShape 3">
            <a:hlinkClick r:id="rId4" action="ppaction://program" highlightClick="1"/>
          </p:cNvPr>
          <p:cNvSpPr>
            <a:spLocks noChangeArrowheads="1"/>
          </p:cNvSpPr>
          <p:nvPr/>
        </p:nvSpPr>
        <p:spPr bwMode="auto">
          <a:xfrm>
            <a:off x="1371600" y="1524000"/>
            <a:ext cx="6477000" cy="5089525"/>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92" name="Rectangle 4"/>
          <p:cNvSpPr>
            <a:spLocks noGrp="1" noChangeArrowheads="1"/>
          </p:cNvSpPr>
          <p:nvPr>
            <p:ph type="title"/>
          </p:nvPr>
        </p:nvSpPr>
        <p:spPr/>
        <p:txBody>
          <a:bodyPr/>
          <a:lstStyle/>
          <a:p>
            <a:r>
              <a:rPr lang="en-US"/>
              <a:t>Demo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t>Summary</a:t>
            </a:r>
          </a:p>
        </p:txBody>
      </p:sp>
      <p:sp>
        <p:nvSpPr>
          <p:cNvPr id="260099" name="Rectangle 3"/>
          <p:cNvSpPr>
            <a:spLocks noGrp="1" noChangeArrowheads="1"/>
          </p:cNvSpPr>
          <p:nvPr>
            <p:ph type="body" idx="1"/>
          </p:nvPr>
        </p:nvSpPr>
        <p:spPr>
          <a:xfrm>
            <a:off x="838200" y="1524000"/>
            <a:ext cx="7315200" cy="5029200"/>
          </a:xfrm>
        </p:spPr>
        <p:txBody>
          <a:bodyPr/>
          <a:lstStyle/>
          <a:p>
            <a:r>
              <a:rPr lang="en-US"/>
              <a:t>Simplicity</a:t>
            </a:r>
          </a:p>
          <a:p>
            <a:r>
              <a:rPr lang="en-US"/>
              <a:t>Optimal rendering throughput</a:t>
            </a:r>
          </a:p>
          <a:p>
            <a:r>
              <a:rPr lang="en-US"/>
              <a:t>Visual continuity</a:t>
            </a:r>
          </a:p>
          <a:p>
            <a:r>
              <a:rPr lang="en-US"/>
              <a:t>Steady rendering</a:t>
            </a:r>
          </a:p>
          <a:p>
            <a:r>
              <a:rPr lang="en-US"/>
              <a:t>Graceful degradation</a:t>
            </a:r>
          </a:p>
          <a:p>
            <a:pPr lvl="1">
              <a:buFontTx/>
              <a:buNone/>
            </a:pPr>
            <a:endParaRPr lang="en-US"/>
          </a:p>
          <a:p>
            <a:r>
              <a:rPr lang="en-US"/>
              <a:t>Compression</a:t>
            </a:r>
          </a:p>
          <a:p>
            <a:r>
              <a:rPr lang="en-US"/>
              <a:t>Synthesis</a:t>
            </a:r>
          </a:p>
          <a:p>
            <a:pPr lvl="1">
              <a:buFontTx/>
              <a:buNone/>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t>Questions?</a:t>
            </a:r>
          </a:p>
        </p:txBody>
      </p:sp>
      <p:sp>
        <p:nvSpPr>
          <p:cNvPr id="247811" name="Rectangle 3"/>
          <p:cNvSpPr>
            <a:spLocks noGrp="1" noChangeArrowheads="1"/>
          </p:cNvSpPr>
          <p:nvPr>
            <p:ph type="body" idx="1"/>
          </p:nvPr>
        </p:nvSpPr>
        <p:spPr>
          <a:xfrm>
            <a:off x="838200" y="1905000"/>
            <a:ext cx="7315200" cy="3505200"/>
          </a:xfrm>
        </p:spPr>
        <p:txBody>
          <a:bodyPr/>
          <a:lstStyle/>
          <a:p>
            <a:pPr>
              <a:lnSpc>
                <a:spcPct val="90000"/>
              </a:lnSpc>
            </a:pPr>
            <a:r>
              <a:rPr lang="en-US"/>
              <a:t>See GPU Gems 2, Chapter 2</a:t>
            </a:r>
            <a:br>
              <a:rPr lang="en-US"/>
            </a:br>
            <a:endParaRPr lang="en-US"/>
          </a:p>
          <a:p>
            <a:pPr>
              <a:lnSpc>
                <a:spcPct val="90000"/>
              </a:lnSpc>
            </a:pPr>
            <a:r>
              <a:rPr lang="en-US">
                <a:hlinkClick r:id="rId2"/>
              </a:rPr>
              <a:t>http://developer.nvidia.com</a:t>
            </a:r>
            <a:r>
              <a:rPr lang="en-US"/>
              <a:t/>
            </a:r>
            <a:br>
              <a:rPr lang="en-US"/>
            </a:br>
            <a:r>
              <a:rPr lang="en-US"/>
              <a:t>The Source for GPU Programming</a:t>
            </a:r>
            <a:br>
              <a:rPr lang="en-US"/>
            </a:br>
            <a:endParaRPr lang="en-US"/>
          </a:p>
          <a:p>
            <a:pPr>
              <a:lnSpc>
                <a:spcPct val="90000"/>
              </a:lnSpc>
            </a:pPr>
            <a:r>
              <a:rPr lang="en-US">
                <a:hlinkClick r:id="rId3"/>
              </a:rPr>
              <a:t>arul@cs.utah.edu</a:t>
            </a:r>
            <a:r>
              <a:rPr lang="en-US"/>
              <a:t/>
            </a:r>
            <a:br>
              <a:rPr lang="en-US"/>
            </a:br>
            <a:endParaRPr lang="en-US"/>
          </a:p>
          <a:p>
            <a:pPr>
              <a:lnSpc>
                <a:spcPct val="90000"/>
              </a:lnSpc>
            </a:pPr>
            <a:r>
              <a:rPr lang="en-US"/>
              <a:t>Slides available online</a:t>
            </a:r>
          </a:p>
          <a:p>
            <a:pPr>
              <a:lnSpc>
                <a:spcPct val="90000"/>
              </a:lnSpc>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35" name="Rectangle 3"/>
          <p:cNvSpPr>
            <a:spLocks noGrp="1" noChangeArrowheads="1"/>
          </p:cNvSpPr>
          <p:nvPr>
            <p:ph type="title"/>
          </p:nvPr>
        </p:nvSpPr>
        <p:spPr>
          <a:xfrm>
            <a:off x="152400" y="76200"/>
            <a:ext cx="6400800" cy="1158875"/>
          </a:xfrm>
          <a:noFill/>
        </p:spPr>
        <p:txBody>
          <a:bodyPr/>
          <a:lstStyle/>
          <a:p>
            <a:r>
              <a:rPr lang="en-US" sz="2400">
                <a:solidFill>
                  <a:srgbClr val="006600"/>
                </a:solidFill>
              </a:rPr>
              <a:t>GPU Gems 2</a:t>
            </a:r>
            <a:r>
              <a:rPr lang="en-US" sz="2000">
                <a:solidFill>
                  <a:srgbClr val="006600"/>
                </a:solidFill>
              </a:rPr>
              <a:t> </a:t>
            </a:r>
            <a:br>
              <a:rPr lang="en-US" sz="2000">
                <a:solidFill>
                  <a:srgbClr val="006600"/>
                </a:solidFill>
              </a:rPr>
            </a:br>
            <a:r>
              <a:rPr lang="en-US" sz="1900" b="0">
                <a:solidFill>
                  <a:srgbClr val="006600"/>
                </a:solidFill>
              </a:rPr>
              <a:t>Programming Techniques for High-Performance</a:t>
            </a:r>
            <a:br>
              <a:rPr lang="en-US" sz="1900" b="0">
                <a:solidFill>
                  <a:srgbClr val="006600"/>
                </a:solidFill>
              </a:rPr>
            </a:br>
            <a:r>
              <a:rPr lang="en-US" sz="1900" b="0">
                <a:solidFill>
                  <a:srgbClr val="006600"/>
                </a:solidFill>
              </a:rPr>
              <a:t>Graphics and General-Purpose Computation</a:t>
            </a:r>
          </a:p>
        </p:txBody>
      </p:sp>
      <p:sp>
        <p:nvSpPr>
          <p:cNvPr id="248836" name="Rectangle 4"/>
          <p:cNvSpPr>
            <a:spLocks noGrp="1" noChangeArrowheads="1"/>
          </p:cNvSpPr>
          <p:nvPr>
            <p:ph type="body" idx="1"/>
          </p:nvPr>
        </p:nvSpPr>
        <p:spPr>
          <a:xfrm>
            <a:off x="228600" y="1524000"/>
            <a:ext cx="8229600" cy="1143000"/>
          </a:xfrm>
        </p:spPr>
        <p:txBody>
          <a:bodyPr/>
          <a:lstStyle/>
          <a:p>
            <a:r>
              <a:rPr lang="en-US" sz="2000"/>
              <a:t>880 full-color pages, 330 figures, hard cover</a:t>
            </a:r>
          </a:p>
          <a:p>
            <a:r>
              <a:rPr lang="en-US" sz="2000"/>
              <a:t>$59.99</a:t>
            </a:r>
          </a:p>
          <a:p>
            <a:r>
              <a:rPr lang="en-US" sz="2000"/>
              <a:t>Experts from universities and industry</a:t>
            </a:r>
            <a:endParaRPr lang="en-US" sz="2400"/>
          </a:p>
        </p:txBody>
      </p:sp>
      <p:pic>
        <p:nvPicPr>
          <p:cNvPr id="248837" name="Picture 5" descr="Cover_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963" y="76200"/>
            <a:ext cx="2890837" cy="3505200"/>
          </a:xfrm>
          <a:prstGeom prst="rect">
            <a:avLst/>
          </a:prstGeom>
          <a:noFill/>
          <a:extLst>
            <a:ext uri="{909E8E84-426E-40DD-AFC4-6F175D3DCCD1}">
              <a14:hiddenFill xmlns:a14="http://schemas.microsoft.com/office/drawing/2010/main">
                <a:solidFill>
                  <a:srgbClr val="FFFFFF"/>
                </a:solidFill>
              </a14:hiddenFill>
            </a:ext>
          </a:extLst>
        </p:spPr>
      </p:pic>
      <p:sp>
        <p:nvSpPr>
          <p:cNvPr id="248838" name="Text Box 6"/>
          <p:cNvSpPr txBox="1">
            <a:spLocks noChangeArrowheads="1"/>
          </p:cNvSpPr>
          <p:nvPr/>
        </p:nvSpPr>
        <p:spPr bwMode="auto">
          <a:xfrm>
            <a:off x="228600" y="3732213"/>
            <a:ext cx="89154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800">
                <a:solidFill>
                  <a:srgbClr val="006600"/>
                </a:solidFill>
                <a:latin typeface="Trebuchet MS" pitchFamily="34" charset="0"/>
              </a:rPr>
              <a:t>“The topics covered in </a:t>
            </a:r>
            <a:r>
              <a:rPr lang="en-US" sz="1800" i="1">
                <a:solidFill>
                  <a:srgbClr val="006600"/>
                </a:solidFill>
                <a:latin typeface="Trebuchet MS" pitchFamily="34" charset="0"/>
              </a:rPr>
              <a:t>GPU Gems 2</a:t>
            </a:r>
            <a:r>
              <a:rPr lang="en-US" sz="1800">
                <a:solidFill>
                  <a:srgbClr val="006600"/>
                </a:solidFill>
                <a:latin typeface="Trebuchet MS" pitchFamily="34" charset="0"/>
              </a:rPr>
              <a:t> are critical to the next generation of game engines.”</a:t>
            </a:r>
            <a:endParaRPr lang="en-US" sz="1500" i="1">
              <a:latin typeface="Trebuchet MS" pitchFamily="34" charset="0"/>
            </a:endParaRPr>
          </a:p>
          <a:p>
            <a:pPr>
              <a:spcBef>
                <a:spcPct val="20000"/>
              </a:spcBef>
            </a:pPr>
            <a:r>
              <a:rPr lang="en-US" sz="1500" b="1" i="1">
                <a:latin typeface="Trebuchet MS" pitchFamily="34" charset="0"/>
              </a:rPr>
              <a:t>— Gary McTaggart, Software Engineer at Valve, Creators of Half-Life and Counter-Strike</a:t>
            </a:r>
            <a:endParaRPr lang="en-US" sz="1500" i="1">
              <a:latin typeface="Trebuchet MS" pitchFamily="34" charset="0"/>
            </a:endParaRPr>
          </a:p>
        </p:txBody>
      </p:sp>
      <p:sp>
        <p:nvSpPr>
          <p:cNvPr id="248839" name="Text Box 7"/>
          <p:cNvSpPr txBox="1">
            <a:spLocks noChangeArrowheads="1"/>
          </p:cNvSpPr>
          <p:nvPr/>
        </p:nvSpPr>
        <p:spPr bwMode="auto">
          <a:xfrm>
            <a:off x="228600" y="5087938"/>
            <a:ext cx="8915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800">
                <a:solidFill>
                  <a:srgbClr val="006600"/>
                </a:solidFill>
                <a:latin typeface="Trebuchet MS" pitchFamily="34" charset="0"/>
              </a:rPr>
              <a:t>“</a:t>
            </a:r>
            <a:r>
              <a:rPr lang="en-US" sz="1800" i="1">
                <a:solidFill>
                  <a:srgbClr val="006600"/>
                </a:solidFill>
                <a:latin typeface="Trebuchet MS" pitchFamily="34" charset="0"/>
              </a:rPr>
              <a:t>GPU Gems 2</a:t>
            </a:r>
            <a:r>
              <a:rPr lang="en-US" sz="1800">
                <a:solidFill>
                  <a:srgbClr val="006600"/>
                </a:solidFill>
                <a:latin typeface="Trebuchet MS" pitchFamily="34" charset="0"/>
              </a:rPr>
              <a:t> isn’t meant to simply adorn your bookshelf—it’s required reading for anyone trying to keep pace with the rapid evolution of programmable graphics. If you’re serious about graphics, this book will take you to the edge of what the GPU can do.”</a:t>
            </a:r>
          </a:p>
          <a:p>
            <a:pPr>
              <a:spcBef>
                <a:spcPct val="20000"/>
              </a:spcBef>
            </a:pPr>
            <a:r>
              <a:rPr lang="en-US" sz="1500" b="1" i="1">
                <a:latin typeface="Trebuchet MS" pitchFamily="34" charset="0"/>
              </a:rPr>
              <a:t>—Rémi Arnaud, Graphics Architect at Sony Computer Entertainment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sz="2800"/>
              <a:t>Terrain Rendering Challenges</a:t>
            </a:r>
          </a:p>
        </p:txBody>
      </p:sp>
      <p:sp>
        <p:nvSpPr>
          <p:cNvPr id="256003" name="Rectangle 3"/>
          <p:cNvSpPr>
            <a:spLocks noGrp="1" noChangeArrowheads="1"/>
          </p:cNvSpPr>
          <p:nvPr>
            <p:ph type="body" sz="half" idx="1"/>
          </p:nvPr>
        </p:nvSpPr>
        <p:spPr>
          <a:xfrm>
            <a:off x="990600" y="1524000"/>
            <a:ext cx="7086600" cy="5334000"/>
          </a:xfrm>
        </p:spPr>
        <p:txBody>
          <a:bodyPr/>
          <a:lstStyle/>
          <a:p>
            <a:r>
              <a:rPr lang="en-US"/>
              <a:t>Regular grid (image) of height values</a:t>
            </a:r>
          </a:p>
          <a:p>
            <a:endParaRPr lang="en-US"/>
          </a:p>
          <a:p>
            <a:endParaRPr lang="en-US" sz="2400"/>
          </a:p>
          <a:p>
            <a:endParaRPr lang="en-US" sz="2400"/>
          </a:p>
          <a:p>
            <a:endParaRPr lang="en-US" sz="2400"/>
          </a:p>
          <a:p>
            <a:endParaRPr lang="en-US" sz="2400"/>
          </a:p>
          <a:p>
            <a:endParaRPr lang="en-US" sz="2400"/>
          </a:p>
          <a:p>
            <a:r>
              <a:rPr lang="en-US"/>
              <a:t>Concise storage </a:t>
            </a:r>
            <a:r>
              <a:rPr lang="en-US">
                <a:sym typeface="Wingdings" pitchFamily="2" charset="2"/>
              </a:rPr>
              <a:t> No paging hiccups</a:t>
            </a:r>
            <a:endParaRPr lang="en-US"/>
          </a:p>
          <a:p>
            <a:r>
              <a:rPr lang="en-US"/>
              <a:t>Real-Time frame rates </a:t>
            </a:r>
            <a:r>
              <a:rPr lang="en-US">
                <a:sym typeface="Wingdings" pitchFamily="2" charset="2"/>
              </a:rPr>
              <a:t> 60 fps</a:t>
            </a:r>
            <a:endParaRPr lang="en-US"/>
          </a:p>
          <a:p>
            <a:r>
              <a:rPr lang="en-US"/>
              <a:t>Visual continuity </a:t>
            </a:r>
            <a:r>
              <a:rPr lang="en-US">
                <a:sym typeface="Wingdings" pitchFamily="2" charset="2"/>
              </a:rPr>
              <a:t> No temporal pops</a:t>
            </a:r>
          </a:p>
        </p:txBody>
      </p:sp>
      <p:pic>
        <p:nvPicPr>
          <p:cNvPr id="256004" name="Picture 4" descr="overhead_terrain"/>
          <p:cNvPicPr>
            <a:picLocks noChangeAspect="1" noChangeArrowheads="1"/>
          </p:cNvPicPr>
          <p:nvPr>
            <p:ph sz="quarter" idx="2"/>
          </p:nvPr>
        </p:nvPicPr>
        <p:blipFill>
          <a:blip r:embed="rId3">
            <a:lum contrast="-24000"/>
            <a:extLst>
              <a:ext uri="{28A0092B-C50C-407E-A947-70E740481C1C}">
                <a14:useLocalDpi xmlns:a14="http://schemas.microsoft.com/office/drawing/2010/main" val="0"/>
              </a:ext>
            </a:extLst>
          </a:blip>
          <a:srcRect/>
          <a:stretch>
            <a:fillRect/>
          </a:stretch>
        </p:blipFill>
        <p:spPr>
          <a:xfrm>
            <a:off x="1219200" y="2209800"/>
            <a:ext cx="2828925" cy="2436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05" name="Picture 5" descr="uscont_full"/>
          <p:cNvPicPr>
            <a:picLocks noChangeAspect="1" noChangeArrowheads="1"/>
          </p:cNvPicPr>
          <p:nvPr>
            <p:ph sz="quarter" idx="3"/>
          </p:nvPr>
        </p:nvPicPr>
        <p:blipFill>
          <a:blip r:embed="rId4">
            <a:clrChange>
              <a:clrFrom>
                <a:srgbClr val="FEFFFF"/>
              </a:clrFrom>
              <a:clrTo>
                <a:srgbClr val="FEFFFF">
                  <a:alpha val="0"/>
                </a:srgbClr>
              </a:clrTo>
            </a:clrChange>
            <a:lum bright="12000" contrast="12000"/>
            <a:extLst>
              <a:ext uri="{28A0092B-C50C-407E-A947-70E740481C1C}">
                <a14:useLocalDpi xmlns:a14="http://schemas.microsoft.com/office/drawing/2010/main" val="0"/>
              </a:ext>
            </a:extLst>
          </a:blip>
          <a:srcRect t="1634" b="362"/>
          <a:stretch>
            <a:fillRect/>
          </a:stretch>
        </p:blipFill>
        <p:spPr>
          <a:xfrm>
            <a:off x="5095875" y="2209800"/>
            <a:ext cx="2828925" cy="2435225"/>
          </a:xfr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13500000" algn="ctr" rotWithShape="0">
                    <a:srgbClr val="808080">
                      <a:alpha val="50000"/>
                    </a:srgbClr>
                  </a:outerShdw>
                </a:effectLst>
              </a14:hiddenEffects>
            </a:ext>
          </a:extLst>
        </p:spPr>
      </p:pic>
      <p:sp>
        <p:nvSpPr>
          <p:cNvPr id="256007" name="Line 7"/>
          <p:cNvSpPr>
            <a:spLocks noChangeShapeType="1"/>
          </p:cNvSpPr>
          <p:nvPr/>
        </p:nvSpPr>
        <p:spPr bwMode="auto">
          <a:xfrm>
            <a:off x="4114800" y="3429000"/>
            <a:ext cx="838200" cy="0"/>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endParaRPr lang="en-US"/>
          </a:p>
        </p:txBody>
      </p:sp>
      <p:sp>
        <p:nvSpPr>
          <p:cNvPr id="249859" name="Rectangle 3"/>
          <p:cNvSpPr>
            <a:spLocks noGrp="1" noChangeArrowheads="1"/>
          </p:cNvSpPr>
          <p:nvPr>
            <p:ph type="body" idx="1"/>
          </p:nvPr>
        </p:nvSpPr>
        <p:spPr/>
        <p:txBody>
          <a:bodyPr/>
          <a:lstStyle/>
          <a:p>
            <a:endParaRPr lang="en-US"/>
          </a:p>
        </p:txBody>
      </p:sp>
      <p:pic>
        <p:nvPicPr>
          <p:cNvPr id="249860" name="Picture 4" descr="NV_04_NVSDK_9x7_OCT04_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
            <a:ext cx="9144000" cy="7131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sz="2800"/>
              <a:t>A Change of Focus</a:t>
            </a:r>
          </a:p>
        </p:txBody>
      </p:sp>
      <p:sp>
        <p:nvSpPr>
          <p:cNvPr id="189443" name="Rectangle 3"/>
          <p:cNvSpPr>
            <a:spLocks noGrp="1" noChangeArrowheads="1"/>
          </p:cNvSpPr>
          <p:nvPr>
            <p:ph type="body" sz="half" idx="1"/>
          </p:nvPr>
        </p:nvSpPr>
        <p:spPr>
          <a:xfrm>
            <a:off x="838200" y="1676400"/>
            <a:ext cx="3589338" cy="5029200"/>
          </a:xfrm>
        </p:spPr>
        <p:txBody>
          <a:bodyPr/>
          <a:lstStyle/>
          <a:p>
            <a:r>
              <a:rPr lang="en-US" sz="2400"/>
              <a:t>Hoppe 1998 – Highly irregular Connectivity</a:t>
            </a:r>
          </a:p>
          <a:p>
            <a:endParaRPr lang="en-US" sz="2400"/>
          </a:p>
          <a:p>
            <a:r>
              <a:rPr lang="en-US" sz="2400"/>
              <a:t>Lindstrom 1996 – Semi-regular Connectivity</a:t>
            </a:r>
          </a:p>
          <a:p>
            <a:endParaRPr lang="en-US" sz="2400"/>
          </a:p>
          <a:p>
            <a:r>
              <a:rPr lang="en-US" sz="2400"/>
              <a:t>Losasso &amp; Hoppe 2004 – Totally regular Connectivity</a:t>
            </a:r>
          </a:p>
        </p:txBody>
      </p:sp>
      <p:pic>
        <p:nvPicPr>
          <p:cNvPr id="189444" name="Picture 4" descr="v"/>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t="14063" b="28032"/>
          <a:stretch>
            <a:fillRect/>
          </a:stretch>
        </p:blipFill>
        <p:spPr>
          <a:xfrm>
            <a:off x="5334000" y="1447800"/>
            <a:ext cx="2038350" cy="1646238"/>
          </a:xfr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9445" name="Picture 5" descr="level0"/>
          <p:cNvPicPr>
            <a:picLocks noChangeAspect="1" noChangeArrowheads="1"/>
          </p:cNvPicPr>
          <p:nvPr>
            <p:ph sz="quarter" idx="3"/>
          </p:nvPr>
        </p:nvPicPr>
        <p:blipFill>
          <a:blip r:embed="rId4">
            <a:lum bright="18000" contrast="12000"/>
            <a:extLst>
              <a:ext uri="{28A0092B-C50C-407E-A947-70E740481C1C}">
                <a14:useLocalDpi xmlns:a14="http://schemas.microsoft.com/office/drawing/2010/main" val="0"/>
              </a:ext>
            </a:extLst>
          </a:blip>
          <a:srcRect/>
          <a:stretch>
            <a:fillRect/>
          </a:stretch>
        </p:blipFill>
        <p:spPr>
          <a:xfrm>
            <a:off x="5334000" y="4983163"/>
            <a:ext cx="2038350" cy="1646237"/>
          </a:xfr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pic>
      <p:pic>
        <p:nvPicPr>
          <p:cNvPr id="189446" name="Picture 6" descr="v4"/>
          <p:cNvPicPr>
            <a:picLocks noChangeAspect="1" noChangeArrowheads="1"/>
          </p:cNvPicPr>
          <p:nvPr/>
        </p:nvPicPr>
        <p:blipFill>
          <a:blip r:embed="rId5">
            <a:lum bright="18000" contrast="6000"/>
            <a:extLst>
              <a:ext uri="{28A0092B-C50C-407E-A947-70E740481C1C}">
                <a14:useLocalDpi xmlns:a14="http://schemas.microsoft.com/office/drawing/2010/main" val="0"/>
              </a:ext>
            </a:extLst>
          </a:blip>
          <a:srcRect l="600" t="14558" r="27472" b="8640"/>
          <a:stretch>
            <a:fillRect/>
          </a:stretch>
        </p:blipFill>
        <p:spPr bwMode="auto">
          <a:xfrm>
            <a:off x="5334000" y="3200400"/>
            <a:ext cx="2057400" cy="1647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838200" y="685800"/>
            <a:ext cx="4495800" cy="685800"/>
          </a:xfrm>
        </p:spPr>
        <p:txBody>
          <a:bodyPr/>
          <a:lstStyle/>
          <a:p>
            <a:r>
              <a:rPr lang="en-US"/>
              <a:t>Geometry Clipmaps</a:t>
            </a:r>
          </a:p>
        </p:txBody>
      </p:sp>
      <p:grpSp>
        <p:nvGrpSpPr>
          <p:cNvPr id="193539" name="Group 3"/>
          <p:cNvGrpSpPr>
            <a:grpSpLocks/>
          </p:cNvGrpSpPr>
          <p:nvPr/>
        </p:nvGrpSpPr>
        <p:grpSpPr bwMode="auto">
          <a:xfrm>
            <a:off x="2066925" y="5518150"/>
            <a:ext cx="3533775" cy="447675"/>
            <a:chOff x="1637" y="3032"/>
            <a:chExt cx="2226" cy="282"/>
          </a:xfrm>
        </p:grpSpPr>
        <p:grpSp>
          <p:nvGrpSpPr>
            <p:cNvPr id="193540" name="Group 4"/>
            <p:cNvGrpSpPr>
              <a:grpSpLocks/>
            </p:cNvGrpSpPr>
            <p:nvPr/>
          </p:nvGrpSpPr>
          <p:grpSpPr bwMode="auto">
            <a:xfrm>
              <a:off x="2312" y="3032"/>
              <a:ext cx="351" cy="67"/>
              <a:chOff x="2585" y="3137"/>
              <a:chExt cx="351" cy="67"/>
            </a:xfrm>
          </p:grpSpPr>
          <p:sp>
            <p:nvSpPr>
              <p:cNvPr id="193541" name="Oval 5"/>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42" name="Oval 6"/>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43" name="Oval 7"/>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44" name="Oval 8"/>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545" name="Group 9"/>
            <p:cNvGrpSpPr>
              <a:grpSpLocks/>
            </p:cNvGrpSpPr>
            <p:nvPr/>
          </p:nvGrpSpPr>
          <p:grpSpPr bwMode="auto">
            <a:xfrm>
              <a:off x="2715" y="3032"/>
              <a:ext cx="351" cy="67"/>
              <a:chOff x="2585" y="3137"/>
              <a:chExt cx="351" cy="67"/>
            </a:xfrm>
          </p:grpSpPr>
          <p:sp>
            <p:nvSpPr>
              <p:cNvPr id="193546" name="Oval 10"/>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47" name="Oval 11"/>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48" name="Oval 12"/>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49" name="Oval 13"/>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550" name="Group 14"/>
            <p:cNvGrpSpPr>
              <a:grpSpLocks/>
            </p:cNvGrpSpPr>
            <p:nvPr/>
          </p:nvGrpSpPr>
          <p:grpSpPr bwMode="auto">
            <a:xfrm>
              <a:off x="1775" y="3137"/>
              <a:ext cx="351" cy="67"/>
              <a:chOff x="2585" y="3137"/>
              <a:chExt cx="351" cy="67"/>
            </a:xfrm>
          </p:grpSpPr>
          <p:sp>
            <p:nvSpPr>
              <p:cNvPr id="193551" name="Oval 15"/>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52" name="Oval 16"/>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53" name="Oval 17"/>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54" name="Oval 18"/>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555" name="Group 19"/>
            <p:cNvGrpSpPr>
              <a:grpSpLocks/>
            </p:cNvGrpSpPr>
            <p:nvPr/>
          </p:nvGrpSpPr>
          <p:grpSpPr bwMode="auto">
            <a:xfrm>
              <a:off x="2173" y="3137"/>
              <a:ext cx="351" cy="67"/>
              <a:chOff x="2585" y="3137"/>
              <a:chExt cx="351" cy="67"/>
            </a:xfrm>
          </p:grpSpPr>
          <p:sp>
            <p:nvSpPr>
              <p:cNvPr id="193556" name="Oval 20"/>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57" name="Oval 21"/>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58" name="Oval 22"/>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59" name="Oval 23"/>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560" name="Group 24"/>
            <p:cNvGrpSpPr>
              <a:grpSpLocks/>
            </p:cNvGrpSpPr>
            <p:nvPr/>
          </p:nvGrpSpPr>
          <p:grpSpPr bwMode="auto">
            <a:xfrm>
              <a:off x="1914" y="3032"/>
              <a:ext cx="351" cy="67"/>
              <a:chOff x="2585" y="3137"/>
              <a:chExt cx="351" cy="67"/>
            </a:xfrm>
          </p:grpSpPr>
          <p:sp>
            <p:nvSpPr>
              <p:cNvPr id="193561" name="Oval 25"/>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62" name="Oval 26"/>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63" name="Oval 27"/>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64" name="Oval 28"/>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565" name="Group 29"/>
            <p:cNvGrpSpPr>
              <a:grpSpLocks/>
            </p:cNvGrpSpPr>
            <p:nvPr/>
          </p:nvGrpSpPr>
          <p:grpSpPr bwMode="auto">
            <a:xfrm>
              <a:off x="1637" y="3247"/>
              <a:ext cx="351" cy="67"/>
              <a:chOff x="2585" y="3137"/>
              <a:chExt cx="351" cy="67"/>
            </a:xfrm>
          </p:grpSpPr>
          <p:sp>
            <p:nvSpPr>
              <p:cNvPr id="193566" name="Oval 30"/>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67" name="Oval 31"/>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68" name="Oval 32"/>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69" name="Oval 33"/>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570" name="Group 34"/>
            <p:cNvGrpSpPr>
              <a:grpSpLocks/>
            </p:cNvGrpSpPr>
            <p:nvPr/>
          </p:nvGrpSpPr>
          <p:grpSpPr bwMode="auto">
            <a:xfrm>
              <a:off x="2035" y="3247"/>
              <a:ext cx="351" cy="67"/>
              <a:chOff x="2585" y="3137"/>
              <a:chExt cx="351" cy="67"/>
            </a:xfrm>
          </p:grpSpPr>
          <p:sp>
            <p:nvSpPr>
              <p:cNvPr id="193571" name="Oval 35"/>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72" name="Oval 36"/>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73" name="Oval 37"/>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74" name="Oval 38"/>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575" name="Group 39"/>
            <p:cNvGrpSpPr>
              <a:grpSpLocks/>
            </p:cNvGrpSpPr>
            <p:nvPr/>
          </p:nvGrpSpPr>
          <p:grpSpPr bwMode="auto">
            <a:xfrm>
              <a:off x="2576" y="3137"/>
              <a:ext cx="351" cy="67"/>
              <a:chOff x="2585" y="3137"/>
              <a:chExt cx="351" cy="67"/>
            </a:xfrm>
          </p:grpSpPr>
          <p:sp>
            <p:nvSpPr>
              <p:cNvPr id="193576" name="Oval 40"/>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77" name="Oval 41"/>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78" name="Oval 42"/>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79" name="Oval 43"/>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580" name="Group 44"/>
            <p:cNvGrpSpPr>
              <a:grpSpLocks/>
            </p:cNvGrpSpPr>
            <p:nvPr/>
          </p:nvGrpSpPr>
          <p:grpSpPr bwMode="auto">
            <a:xfrm>
              <a:off x="2975" y="3137"/>
              <a:ext cx="351" cy="67"/>
              <a:chOff x="2585" y="3137"/>
              <a:chExt cx="351" cy="67"/>
            </a:xfrm>
          </p:grpSpPr>
          <p:sp>
            <p:nvSpPr>
              <p:cNvPr id="193581" name="Oval 45"/>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82" name="Oval 46"/>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83" name="Oval 47"/>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84" name="Oval 48"/>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585" name="Group 49"/>
            <p:cNvGrpSpPr>
              <a:grpSpLocks/>
            </p:cNvGrpSpPr>
            <p:nvPr/>
          </p:nvGrpSpPr>
          <p:grpSpPr bwMode="auto">
            <a:xfrm>
              <a:off x="3373" y="3137"/>
              <a:ext cx="351" cy="67"/>
              <a:chOff x="2585" y="3137"/>
              <a:chExt cx="351" cy="67"/>
            </a:xfrm>
          </p:grpSpPr>
          <p:sp>
            <p:nvSpPr>
              <p:cNvPr id="193586" name="Oval 50"/>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87" name="Oval 51"/>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88" name="Oval 52"/>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89" name="Oval 53"/>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590" name="Group 54"/>
            <p:cNvGrpSpPr>
              <a:grpSpLocks/>
            </p:cNvGrpSpPr>
            <p:nvPr/>
          </p:nvGrpSpPr>
          <p:grpSpPr bwMode="auto">
            <a:xfrm>
              <a:off x="3114" y="3032"/>
              <a:ext cx="351" cy="67"/>
              <a:chOff x="2585" y="3137"/>
              <a:chExt cx="351" cy="67"/>
            </a:xfrm>
          </p:grpSpPr>
          <p:sp>
            <p:nvSpPr>
              <p:cNvPr id="193591" name="Oval 55"/>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92" name="Oval 56"/>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93" name="Oval 57"/>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94" name="Oval 58"/>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595" name="Group 59"/>
            <p:cNvGrpSpPr>
              <a:grpSpLocks/>
            </p:cNvGrpSpPr>
            <p:nvPr/>
          </p:nvGrpSpPr>
          <p:grpSpPr bwMode="auto">
            <a:xfrm>
              <a:off x="3512" y="3032"/>
              <a:ext cx="351" cy="67"/>
              <a:chOff x="2585" y="3137"/>
              <a:chExt cx="351" cy="67"/>
            </a:xfrm>
          </p:grpSpPr>
          <p:sp>
            <p:nvSpPr>
              <p:cNvPr id="193596" name="Oval 60"/>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97" name="Oval 61"/>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98" name="Oval 62"/>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599" name="Oval 63"/>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600" name="Group 64"/>
            <p:cNvGrpSpPr>
              <a:grpSpLocks/>
            </p:cNvGrpSpPr>
            <p:nvPr/>
          </p:nvGrpSpPr>
          <p:grpSpPr bwMode="auto">
            <a:xfrm>
              <a:off x="2438" y="3247"/>
              <a:ext cx="351" cy="67"/>
              <a:chOff x="2585" y="3137"/>
              <a:chExt cx="351" cy="67"/>
            </a:xfrm>
          </p:grpSpPr>
          <p:sp>
            <p:nvSpPr>
              <p:cNvPr id="193601" name="Oval 65"/>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02" name="Oval 66"/>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03" name="Oval 67"/>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04" name="Oval 68"/>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605" name="Group 69"/>
            <p:cNvGrpSpPr>
              <a:grpSpLocks/>
            </p:cNvGrpSpPr>
            <p:nvPr/>
          </p:nvGrpSpPr>
          <p:grpSpPr bwMode="auto">
            <a:xfrm>
              <a:off x="2837" y="3247"/>
              <a:ext cx="351" cy="67"/>
              <a:chOff x="2585" y="3137"/>
              <a:chExt cx="351" cy="67"/>
            </a:xfrm>
          </p:grpSpPr>
          <p:sp>
            <p:nvSpPr>
              <p:cNvPr id="193606" name="Oval 70"/>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07" name="Oval 71"/>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08" name="Oval 72"/>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09" name="Oval 73"/>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610" name="Group 74"/>
            <p:cNvGrpSpPr>
              <a:grpSpLocks/>
            </p:cNvGrpSpPr>
            <p:nvPr/>
          </p:nvGrpSpPr>
          <p:grpSpPr bwMode="auto">
            <a:xfrm>
              <a:off x="3235" y="3247"/>
              <a:ext cx="351" cy="67"/>
              <a:chOff x="2585" y="3137"/>
              <a:chExt cx="351" cy="67"/>
            </a:xfrm>
          </p:grpSpPr>
          <p:sp>
            <p:nvSpPr>
              <p:cNvPr id="193611" name="Oval 75"/>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12" name="Oval 76"/>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13" name="Oval 77"/>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14" name="Oval 78"/>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grpSp>
        <p:nvGrpSpPr>
          <p:cNvPr id="193615" name="Group 79"/>
          <p:cNvGrpSpPr>
            <a:grpSpLocks/>
          </p:cNvGrpSpPr>
          <p:nvPr/>
        </p:nvGrpSpPr>
        <p:grpSpPr bwMode="auto">
          <a:xfrm>
            <a:off x="2698750" y="4002088"/>
            <a:ext cx="2270125" cy="447675"/>
            <a:chOff x="2035" y="2077"/>
            <a:chExt cx="1430" cy="282"/>
          </a:xfrm>
        </p:grpSpPr>
        <p:grpSp>
          <p:nvGrpSpPr>
            <p:cNvPr id="193616" name="Group 80"/>
            <p:cNvGrpSpPr>
              <a:grpSpLocks/>
            </p:cNvGrpSpPr>
            <p:nvPr/>
          </p:nvGrpSpPr>
          <p:grpSpPr bwMode="auto">
            <a:xfrm>
              <a:off x="2173" y="2182"/>
              <a:ext cx="351" cy="67"/>
              <a:chOff x="2585" y="3137"/>
              <a:chExt cx="351" cy="67"/>
            </a:xfrm>
          </p:grpSpPr>
          <p:sp>
            <p:nvSpPr>
              <p:cNvPr id="193617" name="Oval 81"/>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18" name="Oval 82"/>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19" name="Oval 83"/>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20" name="Oval 84"/>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621" name="Group 85"/>
            <p:cNvGrpSpPr>
              <a:grpSpLocks/>
            </p:cNvGrpSpPr>
            <p:nvPr/>
          </p:nvGrpSpPr>
          <p:grpSpPr bwMode="auto">
            <a:xfrm>
              <a:off x="2715" y="2077"/>
              <a:ext cx="351" cy="67"/>
              <a:chOff x="2585" y="3137"/>
              <a:chExt cx="351" cy="67"/>
            </a:xfrm>
          </p:grpSpPr>
          <p:sp>
            <p:nvSpPr>
              <p:cNvPr id="193622" name="Oval 86"/>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23" name="Oval 87"/>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24" name="Oval 88"/>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25" name="Oval 89"/>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626" name="Group 90"/>
            <p:cNvGrpSpPr>
              <a:grpSpLocks/>
            </p:cNvGrpSpPr>
            <p:nvPr/>
          </p:nvGrpSpPr>
          <p:grpSpPr bwMode="auto">
            <a:xfrm>
              <a:off x="2438" y="2292"/>
              <a:ext cx="351" cy="67"/>
              <a:chOff x="2585" y="3137"/>
              <a:chExt cx="351" cy="67"/>
            </a:xfrm>
          </p:grpSpPr>
          <p:sp>
            <p:nvSpPr>
              <p:cNvPr id="193627" name="Oval 91"/>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28" name="Oval 92"/>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29" name="Oval 93"/>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30" name="Oval 94"/>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631" name="Group 95"/>
            <p:cNvGrpSpPr>
              <a:grpSpLocks/>
            </p:cNvGrpSpPr>
            <p:nvPr/>
          </p:nvGrpSpPr>
          <p:grpSpPr bwMode="auto">
            <a:xfrm>
              <a:off x="2312" y="2077"/>
              <a:ext cx="351" cy="67"/>
              <a:chOff x="2585" y="3137"/>
              <a:chExt cx="351" cy="67"/>
            </a:xfrm>
          </p:grpSpPr>
          <p:sp>
            <p:nvSpPr>
              <p:cNvPr id="193632" name="Oval 96"/>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33" name="Oval 97"/>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34" name="Oval 98"/>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35" name="Oval 99"/>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636" name="Group 100"/>
            <p:cNvGrpSpPr>
              <a:grpSpLocks/>
            </p:cNvGrpSpPr>
            <p:nvPr/>
          </p:nvGrpSpPr>
          <p:grpSpPr bwMode="auto">
            <a:xfrm>
              <a:off x="2035" y="2292"/>
              <a:ext cx="351" cy="67"/>
              <a:chOff x="2585" y="3137"/>
              <a:chExt cx="351" cy="67"/>
            </a:xfrm>
          </p:grpSpPr>
          <p:sp>
            <p:nvSpPr>
              <p:cNvPr id="193637" name="Oval 101"/>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38" name="Oval 102"/>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39" name="Oval 103"/>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40" name="Oval 104"/>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641" name="Group 105"/>
            <p:cNvGrpSpPr>
              <a:grpSpLocks/>
            </p:cNvGrpSpPr>
            <p:nvPr/>
          </p:nvGrpSpPr>
          <p:grpSpPr bwMode="auto">
            <a:xfrm>
              <a:off x="2576" y="2182"/>
              <a:ext cx="351" cy="67"/>
              <a:chOff x="2585" y="3137"/>
              <a:chExt cx="351" cy="67"/>
            </a:xfrm>
          </p:grpSpPr>
          <p:sp>
            <p:nvSpPr>
              <p:cNvPr id="193642" name="Oval 106"/>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43" name="Oval 107"/>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44" name="Oval 108"/>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45" name="Oval 109"/>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646" name="Group 110"/>
            <p:cNvGrpSpPr>
              <a:grpSpLocks/>
            </p:cNvGrpSpPr>
            <p:nvPr/>
          </p:nvGrpSpPr>
          <p:grpSpPr bwMode="auto">
            <a:xfrm>
              <a:off x="2975" y="2182"/>
              <a:ext cx="351" cy="67"/>
              <a:chOff x="2585" y="3137"/>
              <a:chExt cx="351" cy="67"/>
            </a:xfrm>
          </p:grpSpPr>
          <p:sp>
            <p:nvSpPr>
              <p:cNvPr id="193647" name="Oval 111"/>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48" name="Oval 112"/>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49" name="Oval 113"/>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50" name="Oval 114"/>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651" name="Group 115"/>
            <p:cNvGrpSpPr>
              <a:grpSpLocks/>
            </p:cNvGrpSpPr>
            <p:nvPr/>
          </p:nvGrpSpPr>
          <p:grpSpPr bwMode="auto">
            <a:xfrm>
              <a:off x="3114" y="2077"/>
              <a:ext cx="351" cy="67"/>
              <a:chOff x="2585" y="3137"/>
              <a:chExt cx="351" cy="67"/>
            </a:xfrm>
          </p:grpSpPr>
          <p:sp>
            <p:nvSpPr>
              <p:cNvPr id="193652" name="Oval 116"/>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53" name="Oval 117"/>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54" name="Oval 118"/>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55" name="Oval 119"/>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656" name="Group 120"/>
            <p:cNvGrpSpPr>
              <a:grpSpLocks/>
            </p:cNvGrpSpPr>
            <p:nvPr/>
          </p:nvGrpSpPr>
          <p:grpSpPr bwMode="auto">
            <a:xfrm>
              <a:off x="2837" y="2292"/>
              <a:ext cx="351" cy="67"/>
              <a:chOff x="2585" y="3137"/>
              <a:chExt cx="351" cy="67"/>
            </a:xfrm>
          </p:grpSpPr>
          <p:sp>
            <p:nvSpPr>
              <p:cNvPr id="193657" name="Oval 121"/>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58" name="Oval 122"/>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59" name="Oval 123"/>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60" name="Oval 124"/>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grpSp>
        <p:nvGrpSpPr>
          <p:cNvPr id="193661" name="Group 125"/>
          <p:cNvGrpSpPr>
            <a:grpSpLocks/>
          </p:cNvGrpSpPr>
          <p:nvPr/>
        </p:nvGrpSpPr>
        <p:grpSpPr bwMode="auto">
          <a:xfrm>
            <a:off x="3557588" y="3025775"/>
            <a:ext cx="557212" cy="106363"/>
            <a:chOff x="2585" y="3137"/>
            <a:chExt cx="351" cy="67"/>
          </a:xfrm>
        </p:grpSpPr>
        <p:sp>
          <p:nvSpPr>
            <p:cNvPr id="193662" name="Oval 126"/>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63" name="Oval 127"/>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64" name="Oval 128"/>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65" name="Oval 129"/>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666" name="Group 130"/>
          <p:cNvGrpSpPr>
            <a:grpSpLocks/>
          </p:cNvGrpSpPr>
          <p:nvPr/>
        </p:nvGrpSpPr>
        <p:grpSpPr bwMode="auto">
          <a:xfrm>
            <a:off x="3184525" y="3322638"/>
            <a:ext cx="1343025" cy="249237"/>
            <a:chOff x="681" y="1688"/>
            <a:chExt cx="846" cy="157"/>
          </a:xfrm>
        </p:grpSpPr>
        <p:grpSp>
          <p:nvGrpSpPr>
            <p:cNvPr id="193667" name="Group 131"/>
            <p:cNvGrpSpPr>
              <a:grpSpLocks/>
            </p:cNvGrpSpPr>
            <p:nvPr/>
          </p:nvGrpSpPr>
          <p:grpSpPr bwMode="auto">
            <a:xfrm>
              <a:off x="815" y="1688"/>
              <a:ext cx="351" cy="67"/>
              <a:chOff x="2585" y="3137"/>
              <a:chExt cx="351" cy="67"/>
            </a:xfrm>
          </p:grpSpPr>
          <p:sp>
            <p:nvSpPr>
              <p:cNvPr id="193668" name="Oval 132"/>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69" name="Oval 133"/>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70" name="Oval 134"/>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71" name="Oval 135"/>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672" name="Group 136"/>
            <p:cNvGrpSpPr>
              <a:grpSpLocks/>
            </p:cNvGrpSpPr>
            <p:nvPr/>
          </p:nvGrpSpPr>
          <p:grpSpPr bwMode="auto">
            <a:xfrm>
              <a:off x="1176" y="1688"/>
              <a:ext cx="351" cy="67"/>
              <a:chOff x="2585" y="3137"/>
              <a:chExt cx="351" cy="67"/>
            </a:xfrm>
          </p:grpSpPr>
          <p:sp>
            <p:nvSpPr>
              <p:cNvPr id="193673" name="Oval 137"/>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74" name="Oval 138"/>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75" name="Oval 139"/>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76" name="Oval 140"/>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677" name="Group 141"/>
            <p:cNvGrpSpPr>
              <a:grpSpLocks/>
            </p:cNvGrpSpPr>
            <p:nvPr/>
          </p:nvGrpSpPr>
          <p:grpSpPr bwMode="auto">
            <a:xfrm>
              <a:off x="681" y="1778"/>
              <a:ext cx="351" cy="67"/>
              <a:chOff x="2585" y="3137"/>
              <a:chExt cx="351" cy="67"/>
            </a:xfrm>
          </p:grpSpPr>
          <p:sp>
            <p:nvSpPr>
              <p:cNvPr id="193678" name="Oval 142"/>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79" name="Oval 143"/>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80" name="Oval 144"/>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81" name="Oval 145"/>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682" name="Group 146"/>
            <p:cNvGrpSpPr>
              <a:grpSpLocks/>
            </p:cNvGrpSpPr>
            <p:nvPr/>
          </p:nvGrpSpPr>
          <p:grpSpPr bwMode="auto">
            <a:xfrm>
              <a:off x="1042" y="1778"/>
              <a:ext cx="351" cy="67"/>
              <a:chOff x="2585" y="3137"/>
              <a:chExt cx="351" cy="67"/>
            </a:xfrm>
          </p:grpSpPr>
          <p:sp>
            <p:nvSpPr>
              <p:cNvPr id="193683" name="Oval 147"/>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84" name="Oval 148"/>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85" name="Oval 149"/>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86" name="Oval 150"/>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grpSp>
        <p:nvGrpSpPr>
          <p:cNvPr id="193687" name="Group 151"/>
          <p:cNvGrpSpPr>
            <a:grpSpLocks/>
          </p:cNvGrpSpPr>
          <p:nvPr/>
        </p:nvGrpSpPr>
        <p:grpSpPr bwMode="auto">
          <a:xfrm>
            <a:off x="3390900" y="5661025"/>
            <a:ext cx="893763" cy="168275"/>
            <a:chOff x="2808" y="3372"/>
            <a:chExt cx="563" cy="106"/>
          </a:xfrm>
        </p:grpSpPr>
        <p:sp>
          <p:nvSpPr>
            <p:cNvPr id="193688" name="Line 152"/>
            <p:cNvSpPr>
              <a:spLocks noChangeShapeType="1"/>
            </p:cNvSpPr>
            <p:nvPr/>
          </p:nvSpPr>
          <p:spPr bwMode="blackGray">
            <a:xfrm flipV="1">
              <a:off x="2810" y="3372"/>
              <a:ext cx="132" cy="103"/>
            </a:xfrm>
            <a:prstGeom prst="line">
              <a:avLst/>
            </a:prstGeom>
            <a:noFill/>
            <a:ln w="190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193689" name="Line 153"/>
            <p:cNvSpPr>
              <a:spLocks noChangeShapeType="1"/>
            </p:cNvSpPr>
            <p:nvPr/>
          </p:nvSpPr>
          <p:spPr bwMode="blackGray">
            <a:xfrm>
              <a:off x="2942" y="3372"/>
              <a:ext cx="424" cy="0"/>
            </a:xfrm>
            <a:prstGeom prst="line">
              <a:avLst/>
            </a:prstGeom>
            <a:noFill/>
            <a:ln w="190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nvGrpSpPr>
            <p:cNvPr id="193690" name="Group 154"/>
            <p:cNvGrpSpPr>
              <a:grpSpLocks/>
            </p:cNvGrpSpPr>
            <p:nvPr/>
          </p:nvGrpSpPr>
          <p:grpSpPr bwMode="auto">
            <a:xfrm>
              <a:off x="2808" y="3372"/>
              <a:ext cx="563" cy="106"/>
              <a:chOff x="2808" y="3372"/>
              <a:chExt cx="563" cy="106"/>
            </a:xfrm>
          </p:grpSpPr>
          <p:sp>
            <p:nvSpPr>
              <p:cNvPr id="193691" name="Freeform 155"/>
              <p:cNvSpPr>
                <a:spLocks noChangeAspect="1"/>
              </p:cNvSpPr>
              <p:nvPr/>
            </p:nvSpPr>
            <p:spPr bwMode="blackGray">
              <a:xfrm>
                <a:off x="2808" y="3372"/>
                <a:ext cx="563" cy="106"/>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solidFill>
                <a:srgbClr val="6D6DFF"/>
              </a:solidFill>
              <a:ln>
                <a:noFill/>
              </a:ln>
              <a:effectLst/>
              <a:extLst>
                <a:ext uri="{91240B29-F687-4F45-9708-019B960494DF}">
                  <a14:hiddenLine xmlns:a14="http://schemas.microsoft.com/office/drawing/2010/main" w="19050" cap="flat" cmpd="sng">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193692" name="Freeform 156"/>
              <p:cNvSpPr>
                <a:spLocks/>
              </p:cNvSpPr>
              <p:nvPr/>
            </p:nvSpPr>
            <p:spPr bwMode="blackGray">
              <a:xfrm>
                <a:off x="2810" y="3372"/>
                <a:ext cx="556" cy="103"/>
              </a:xfrm>
              <a:custGeom>
                <a:avLst/>
                <a:gdLst>
                  <a:gd name="T0" fmla="*/ 0 w 4326"/>
                  <a:gd name="T1" fmla="*/ 805 h 805"/>
                  <a:gd name="T2" fmla="*/ 3515 w 4326"/>
                  <a:gd name="T3" fmla="*/ 805 h 805"/>
                  <a:gd name="T4" fmla="*/ 4326 w 4326"/>
                  <a:gd name="T5" fmla="*/ 0 h 805"/>
                </a:gdLst>
                <a:ahLst/>
                <a:cxnLst>
                  <a:cxn ang="0">
                    <a:pos x="T0" y="T1"/>
                  </a:cxn>
                  <a:cxn ang="0">
                    <a:pos x="T2" y="T3"/>
                  </a:cxn>
                  <a:cxn ang="0">
                    <a:pos x="T4" y="T5"/>
                  </a:cxn>
                </a:cxnLst>
                <a:rect l="0" t="0" r="r" b="b"/>
                <a:pathLst>
                  <a:path w="4326" h="805">
                    <a:moveTo>
                      <a:pt x="0" y="805"/>
                    </a:moveTo>
                    <a:lnTo>
                      <a:pt x="3515" y="805"/>
                    </a:lnTo>
                    <a:lnTo>
                      <a:pt x="4326" y="0"/>
                    </a:lnTo>
                  </a:path>
                </a:pathLst>
              </a:custGeom>
              <a:noFill/>
              <a:ln w="190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grpSp>
        <p:nvGrpSpPr>
          <p:cNvPr id="193693" name="Group 157"/>
          <p:cNvGrpSpPr>
            <a:grpSpLocks/>
          </p:cNvGrpSpPr>
          <p:nvPr/>
        </p:nvGrpSpPr>
        <p:grpSpPr bwMode="auto">
          <a:xfrm>
            <a:off x="3394075" y="3000375"/>
            <a:ext cx="865188" cy="2824163"/>
            <a:chOff x="2810" y="1696"/>
            <a:chExt cx="545" cy="1779"/>
          </a:xfrm>
        </p:grpSpPr>
        <p:sp>
          <p:nvSpPr>
            <p:cNvPr id="193694" name="Line 158"/>
            <p:cNvSpPr>
              <a:spLocks noChangeShapeType="1"/>
            </p:cNvSpPr>
            <p:nvPr/>
          </p:nvSpPr>
          <p:spPr bwMode="blackGray">
            <a:xfrm flipV="1">
              <a:off x="2948" y="1696"/>
              <a:ext cx="0" cy="1671"/>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95" name="Line 159"/>
            <p:cNvSpPr>
              <a:spLocks noChangeShapeType="1"/>
            </p:cNvSpPr>
            <p:nvPr/>
          </p:nvSpPr>
          <p:spPr bwMode="blackGray">
            <a:xfrm flipV="1">
              <a:off x="2810" y="1804"/>
              <a:ext cx="0" cy="1671"/>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96" name="Line 160"/>
            <p:cNvSpPr>
              <a:spLocks noChangeShapeType="1"/>
            </p:cNvSpPr>
            <p:nvPr/>
          </p:nvSpPr>
          <p:spPr bwMode="blackGray">
            <a:xfrm flipV="1">
              <a:off x="3355" y="1708"/>
              <a:ext cx="0" cy="1671"/>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697" name="Line 161"/>
            <p:cNvSpPr>
              <a:spLocks noChangeShapeType="1"/>
            </p:cNvSpPr>
            <p:nvPr/>
          </p:nvSpPr>
          <p:spPr bwMode="blackGray">
            <a:xfrm flipV="1">
              <a:off x="3267" y="1804"/>
              <a:ext cx="0" cy="1671"/>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698" name="Group 162"/>
          <p:cNvGrpSpPr>
            <a:grpSpLocks/>
          </p:cNvGrpSpPr>
          <p:nvPr/>
        </p:nvGrpSpPr>
        <p:grpSpPr bwMode="auto">
          <a:xfrm>
            <a:off x="3384550" y="3355975"/>
            <a:ext cx="893763" cy="168275"/>
            <a:chOff x="2804" y="1920"/>
            <a:chExt cx="563" cy="106"/>
          </a:xfrm>
        </p:grpSpPr>
        <p:sp>
          <p:nvSpPr>
            <p:cNvPr id="193699" name="Line 163"/>
            <p:cNvSpPr>
              <a:spLocks noChangeShapeType="1"/>
            </p:cNvSpPr>
            <p:nvPr/>
          </p:nvSpPr>
          <p:spPr bwMode="blackGray">
            <a:xfrm flipV="1">
              <a:off x="2810" y="1920"/>
              <a:ext cx="132" cy="103"/>
            </a:xfrm>
            <a:prstGeom prst="line">
              <a:avLst/>
            </a:prstGeom>
            <a:noFill/>
            <a:ln w="190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193700" name="Line 164"/>
            <p:cNvSpPr>
              <a:spLocks noChangeShapeType="1"/>
            </p:cNvSpPr>
            <p:nvPr/>
          </p:nvSpPr>
          <p:spPr bwMode="blackGray">
            <a:xfrm>
              <a:off x="2942" y="1920"/>
              <a:ext cx="424" cy="0"/>
            </a:xfrm>
            <a:prstGeom prst="line">
              <a:avLst/>
            </a:prstGeom>
            <a:noFill/>
            <a:ln w="190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nvGrpSpPr>
            <p:cNvPr id="193701" name="Group 165"/>
            <p:cNvGrpSpPr>
              <a:grpSpLocks/>
            </p:cNvGrpSpPr>
            <p:nvPr/>
          </p:nvGrpSpPr>
          <p:grpSpPr bwMode="auto">
            <a:xfrm>
              <a:off x="2804" y="1920"/>
              <a:ext cx="563" cy="106"/>
              <a:chOff x="2804" y="1920"/>
              <a:chExt cx="563" cy="106"/>
            </a:xfrm>
          </p:grpSpPr>
          <p:grpSp>
            <p:nvGrpSpPr>
              <p:cNvPr id="193702" name="Group 166"/>
              <p:cNvGrpSpPr>
                <a:grpSpLocks/>
              </p:cNvGrpSpPr>
              <p:nvPr/>
            </p:nvGrpSpPr>
            <p:grpSpPr bwMode="auto">
              <a:xfrm>
                <a:off x="2804" y="1920"/>
                <a:ext cx="563" cy="106"/>
                <a:chOff x="432" y="2084"/>
                <a:chExt cx="563" cy="106"/>
              </a:xfrm>
            </p:grpSpPr>
            <p:sp>
              <p:nvSpPr>
                <p:cNvPr id="193703" name="Freeform 167"/>
                <p:cNvSpPr>
                  <a:spLocks noChangeAspect="1"/>
                </p:cNvSpPr>
                <p:nvPr/>
              </p:nvSpPr>
              <p:spPr bwMode="blackGray">
                <a:xfrm>
                  <a:off x="432" y="2084"/>
                  <a:ext cx="563" cy="106"/>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solidFill>
                  <a:srgbClr val="00CC00"/>
                </a:solidFill>
                <a:ln>
                  <a:noFill/>
                </a:ln>
                <a:effectLst/>
                <a:extLst>
                  <a:ext uri="{91240B29-F687-4F45-9708-019B960494DF}">
                    <a14:hiddenLine xmlns:a14="http://schemas.microsoft.com/office/drawing/2010/main" w="19050" cap="flat" cmpd="sng">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193704" name="Freeform 168"/>
                <p:cNvSpPr>
                  <a:spLocks noChangeAspect="1"/>
                </p:cNvSpPr>
                <p:nvPr/>
              </p:nvSpPr>
              <p:spPr bwMode="blackGray">
                <a:xfrm>
                  <a:off x="586" y="2110"/>
                  <a:ext cx="276" cy="52"/>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solidFill>
                  <a:schemeClr val="tx1"/>
                </a:solidFill>
                <a:ln>
                  <a:noFill/>
                </a:ln>
                <a:effectLst/>
                <a:extLst>
                  <a:ext uri="{91240B29-F687-4F45-9708-019B960494DF}">
                    <a14:hiddenLine xmlns:a14="http://schemas.microsoft.com/office/drawing/2010/main" w="19050" cap="flat" cmpd="sng">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sp>
            <p:nvSpPr>
              <p:cNvPr id="193705" name="Freeform 169"/>
              <p:cNvSpPr>
                <a:spLocks/>
              </p:cNvSpPr>
              <p:nvPr/>
            </p:nvSpPr>
            <p:spPr bwMode="blackGray">
              <a:xfrm>
                <a:off x="2810" y="1920"/>
                <a:ext cx="556" cy="103"/>
              </a:xfrm>
              <a:custGeom>
                <a:avLst/>
                <a:gdLst>
                  <a:gd name="T0" fmla="*/ 0 w 4326"/>
                  <a:gd name="T1" fmla="*/ 805 h 805"/>
                  <a:gd name="T2" fmla="*/ 3515 w 4326"/>
                  <a:gd name="T3" fmla="*/ 805 h 805"/>
                  <a:gd name="T4" fmla="*/ 4326 w 4326"/>
                  <a:gd name="T5" fmla="*/ 0 h 805"/>
                </a:gdLst>
                <a:ahLst/>
                <a:cxnLst>
                  <a:cxn ang="0">
                    <a:pos x="T0" y="T1"/>
                  </a:cxn>
                  <a:cxn ang="0">
                    <a:pos x="T2" y="T3"/>
                  </a:cxn>
                  <a:cxn ang="0">
                    <a:pos x="T4" y="T5"/>
                  </a:cxn>
                </a:cxnLst>
                <a:rect l="0" t="0" r="r" b="b"/>
                <a:pathLst>
                  <a:path w="4326" h="805">
                    <a:moveTo>
                      <a:pt x="0" y="805"/>
                    </a:moveTo>
                    <a:lnTo>
                      <a:pt x="3515" y="805"/>
                    </a:lnTo>
                    <a:lnTo>
                      <a:pt x="4326" y="0"/>
                    </a:lnTo>
                  </a:path>
                </a:pathLst>
              </a:custGeom>
              <a:noFill/>
              <a:ln w="190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grpSp>
        <p:nvGrpSpPr>
          <p:cNvPr id="193706" name="Group 170"/>
          <p:cNvGrpSpPr>
            <a:grpSpLocks/>
          </p:cNvGrpSpPr>
          <p:nvPr/>
        </p:nvGrpSpPr>
        <p:grpSpPr bwMode="auto">
          <a:xfrm>
            <a:off x="3384550" y="4124325"/>
            <a:ext cx="893763" cy="168275"/>
            <a:chOff x="2804" y="2404"/>
            <a:chExt cx="563" cy="106"/>
          </a:xfrm>
        </p:grpSpPr>
        <p:sp>
          <p:nvSpPr>
            <p:cNvPr id="193707" name="Line 171"/>
            <p:cNvSpPr>
              <a:spLocks noChangeShapeType="1"/>
            </p:cNvSpPr>
            <p:nvPr/>
          </p:nvSpPr>
          <p:spPr bwMode="blackGray">
            <a:xfrm flipV="1">
              <a:off x="2810" y="2407"/>
              <a:ext cx="132" cy="103"/>
            </a:xfrm>
            <a:prstGeom prst="line">
              <a:avLst/>
            </a:prstGeom>
            <a:noFill/>
            <a:ln w="190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193708" name="Line 172"/>
            <p:cNvSpPr>
              <a:spLocks noChangeShapeType="1"/>
            </p:cNvSpPr>
            <p:nvPr/>
          </p:nvSpPr>
          <p:spPr bwMode="blackGray">
            <a:xfrm>
              <a:off x="2942" y="2407"/>
              <a:ext cx="424" cy="0"/>
            </a:xfrm>
            <a:prstGeom prst="line">
              <a:avLst/>
            </a:prstGeom>
            <a:noFill/>
            <a:ln w="190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nvGrpSpPr>
            <p:cNvPr id="193709" name="Group 173"/>
            <p:cNvGrpSpPr>
              <a:grpSpLocks/>
            </p:cNvGrpSpPr>
            <p:nvPr/>
          </p:nvGrpSpPr>
          <p:grpSpPr bwMode="auto">
            <a:xfrm>
              <a:off x="2804" y="2404"/>
              <a:ext cx="563" cy="106"/>
              <a:chOff x="2804" y="2404"/>
              <a:chExt cx="563" cy="106"/>
            </a:xfrm>
          </p:grpSpPr>
          <p:grpSp>
            <p:nvGrpSpPr>
              <p:cNvPr id="193710" name="Group 174"/>
              <p:cNvGrpSpPr>
                <a:grpSpLocks/>
              </p:cNvGrpSpPr>
              <p:nvPr/>
            </p:nvGrpSpPr>
            <p:grpSpPr bwMode="auto">
              <a:xfrm>
                <a:off x="2804" y="2404"/>
                <a:ext cx="563" cy="106"/>
                <a:chOff x="432" y="2084"/>
                <a:chExt cx="563" cy="106"/>
              </a:xfrm>
            </p:grpSpPr>
            <p:sp>
              <p:nvSpPr>
                <p:cNvPr id="193711" name="Freeform 175"/>
                <p:cNvSpPr>
                  <a:spLocks noChangeAspect="1"/>
                </p:cNvSpPr>
                <p:nvPr/>
              </p:nvSpPr>
              <p:spPr bwMode="blackGray">
                <a:xfrm>
                  <a:off x="432" y="2084"/>
                  <a:ext cx="563" cy="106"/>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solidFill>
                  <a:srgbClr val="FF6565"/>
                </a:solidFill>
                <a:ln>
                  <a:noFill/>
                </a:ln>
                <a:effectLst/>
                <a:extLst>
                  <a:ext uri="{91240B29-F687-4F45-9708-019B960494DF}">
                    <a14:hiddenLine xmlns:a14="http://schemas.microsoft.com/office/drawing/2010/main" w="19050" cap="flat" cmpd="sng">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193712" name="Freeform 176"/>
                <p:cNvSpPr>
                  <a:spLocks noChangeAspect="1"/>
                </p:cNvSpPr>
                <p:nvPr/>
              </p:nvSpPr>
              <p:spPr bwMode="blackGray">
                <a:xfrm>
                  <a:off x="586" y="2110"/>
                  <a:ext cx="276" cy="52"/>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solidFill>
                  <a:schemeClr val="tx1"/>
                </a:solidFill>
                <a:ln>
                  <a:noFill/>
                </a:ln>
                <a:effectLst/>
                <a:extLst>
                  <a:ext uri="{91240B29-F687-4F45-9708-019B960494DF}">
                    <a14:hiddenLine xmlns:a14="http://schemas.microsoft.com/office/drawing/2010/main" w="19050" cap="flat" cmpd="sng">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sp>
            <p:nvSpPr>
              <p:cNvPr id="193713" name="Freeform 177"/>
              <p:cNvSpPr>
                <a:spLocks/>
              </p:cNvSpPr>
              <p:nvPr/>
            </p:nvSpPr>
            <p:spPr bwMode="blackGray">
              <a:xfrm>
                <a:off x="2810" y="2407"/>
                <a:ext cx="556" cy="103"/>
              </a:xfrm>
              <a:custGeom>
                <a:avLst/>
                <a:gdLst>
                  <a:gd name="T0" fmla="*/ 0 w 4326"/>
                  <a:gd name="T1" fmla="*/ 805 h 805"/>
                  <a:gd name="T2" fmla="*/ 3515 w 4326"/>
                  <a:gd name="T3" fmla="*/ 805 h 805"/>
                  <a:gd name="T4" fmla="*/ 4326 w 4326"/>
                  <a:gd name="T5" fmla="*/ 0 h 805"/>
                </a:gdLst>
                <a:ahLst/>
                <a:cxnLst>
                  <a:cxn ang="0">
                    <a:pos x="T0" y="T1"/>
                  </a:cxn>
                  <a:cxn ang="0">
                    <a:pos x="T2" y="T3"/>
                  </a:cxn>
                  <a:cxn ang="0">
                    <a:pos x="T4" y="T5"/>
                  </a:cxn>
                </a:cxnLst>
                <a:rect l="0" t="0" r="r" b="b"/>
                <a:pathLst>
                  <a:path w="4326" h="805">
                    <a:moveTo>
                      <a:pt x="0" y="805"/>
                    </a:moveTo>
                    <a:lnTo>
                      <a:pt x="3515" y="805"/>
                    </a:lnTo>
                    <a:lnTo>
                      <a:pt x="4326" y="0"/>
                    </a:lnTo>
                  </a:path>
                </a:pathLst>
              </a:custGeom>
              <a:noFill/>
              <a:ln w="190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grpSp>
        <p:nvGrpSpPr>
          <p:cNvPr id="193714" name="Group 178"/>
          <p:cNvGrpSpPr>
            <a:grpSpLocks/>
          </p:cNvGrpSpPr>
          <p:nvPr/>
        </p:nvGrpSpPr>
        <p:grpSpPr bwMode="auto">
          <a:xfrm>
            <a:off x="304800" y="2971800"/>
            <a:ext cx="6867525" cy="3414713"/>
            <a:chOff x="864" y="1678"/>
            <a:chExt cx="4326" cy="2151"/>
          </a:xfrm>
        </p:grpSpPr>
        <p:grpSp>
          <p:nvGrpSpPr>
            <p:cNvPr id="193715" name="Group 179"/>
            <p:cNvGrpSpPr>
              <a:grpSpLocks/>
            </p:cNvGrpSpPr>
            <p:nvPr/>
          </p:nvGrpSpPr>
          <p:grpSpPr bwMode="auto">
            <a:xfrm>
              <a:off x="2566" y="1877"/>
              <a:ext cx="1058" cy="196"/>
              <a:chOff x="192" y="3168"/>
              <a:chExt cx="4326" cy="805"/>
            </a:xfrm>
          </p:grpSpPr>
          <p:sp>
            <p:nvSpPr>
              <p:cNvPr id="193716" name="Line 180"/>
              <p:cNvSpPr>
                <a:spLocks noChangeShapeType="1"/>
              </p:cNvSpPr>
              <p:nvPr/>
            </p:nvSpPr>
            <p:spPr bwMode="blackGray">
              <a:xfrm flipV="1">
                <a:off x="192" y="3168"/>
                <a:ext cx="1025" cy="80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193717" name="Line 181"/>
              <p:cNvSpPr>
                <a:spLocks noChangeShapeType="1"/>
              </p:cNvSpPr>
              <p:nvPr/>
            </p:nvSpPr>
            <p:spPr bwMode="blackGray">
              <a:xfrm>
                <a:off x="1217" y="3168"/>
                <a:ext cx="3301"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718" name="Freeform 182"/>
              <p:cNvSpPr>
                <a:spLocks/>
              </p:cNvSpPr>
              <p:nvPr/>
            </p:nvSpPr>
            <p:spPr bwMode="blackGray">
              <a:xfrm>
                <a:off x="192" y="3168"/>
                <a:ext cx="4326" cy="805"/>
              </a:xfrm>
              <a:custGeom>
                <a:avLst/>
                <a:gdLst>
                  <a:gd name="T0" fmla="*/ 0 w 4326"/>
                  <a:gd name="T1" fmla="*/ 805 h 805"/>
                  <a:gd name="T2" fmla="*/ 3515 w 4326"/>
                  <a:gd name="T3" fmla="*/ 805 h 805"/>
                  <a:gd name="T4" fmla="*/ 4326 w 4326"/>
                  <a:gd name="T5" fmla="*/ 0 h 805"/>
                </a:gdLst>
                <a:ahLst/>
                <a:cxnLst>
                  <a:cxn ang="0">
                    <a:pos x="T0" y="T1"/>
                  </a:cxn>
                  <a:cxn ang="0">
                    <a:pos x="T2" y="T3"/>
                  </a:cxn>
                  <a:cxn ang="0">
                    <a:pos x="T4" y="T5"/>
                  </a:cxn>
                </a:cxnLst>
                <a:rect l="0" t="0" r="r" b="b"/>
                <a:pathLst>
                  <a:path w="4326" h="805">
                    <a:moveTo>
                      <a:pt x="0" y="805"/>
                    </a:moveTo>
                    <a:lnTo>
                      <a:pt x="3515" y="805"/>
                    </a:lnTo>
                    <a:lnTo>
                      <a:pt x="4326" y="0"/>
                    </a:lnTo>
                  </a:path>
                </a:pathLst>
              </a:custGeom>
              <a:noFill/>
              <a:ln w="190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193719" name="Group 183"/>
            <p:cNvGrpSpPr>
              <a:grpSpLocks/>
            </p:cNvGrpSpPr>
            <p:nvPr/>
          </p:nvGrpSpPr>
          <p:grpSpPr bwMode="auto">
            <a:xfrm>
              <a:off x="1962" y="2267"/>
              <a:ext cx="2202" cy="410"/>
              <a:chOff x="192" y="3168"/>
              <a:chExt cx="4326" cy="805"/>
            </a:xfrm>
          </p:grpSpPr>
          <p:sp>
            <p:nvSpPr>
              <p:cNvPr id="193720" name="Line 184"/>
              <p:cNvSpPr>
                <a:spLocks noChangeShapeType="1"/>
              </p:cNvSpPr>
              <p:nvPr/>
            </p:nvSpPr>
            <p:spPr bwMode="blackGray">
              <a:xfrm flipV="1">
                <a:off x="192" y="3168"/>
                <a:ext cx="1025" cy="80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193721" name="Line 185"/>
              <p:cNvSpPr>
                <a:spLocks noChangeShapeType="1"/>
              </p:cNvSpPr>
              <p:nvPr/>
            </p:nvSpPr>
            <p:spPr bwMode="blackGray">
              <a:xfrm>
                <a:off x="1217" y="3168"/>
                <a:ext cx="3301"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722" name="Freeform 186"/>
              <p:cNvSpPr>
                <a:spLocks/>
              </p:cNvSpPr>
              <p:nvPr/>
            </p:nvSpPr>
            <p:spPr bwMode="blackGray">
              <a:xfrm>
                <a:off x="192" y="3168"/>
                <a:ext cx="4326" cy="805"/>
              </a:xfrm>
              <a:custGeom>
                <a:avLst/>
                <a:gdLst>
                  <a:gd name="T0" fmla="*/ 0 w 4326"/>
                  <a:gd name="T1" fmla="*/ 805 h 805"/>
                  <a:gd name="T2" fmla="*/ 3515 w 4326"/>
                  <a:gd name="T3" fmla="*/ 805 h 805"/>
                  <a:gd name="T4" fmla="*/ 4326 w 4326"/>
                  <a:gd name="T5" fmla="*/ 0 h 805"/>
                </a:gdLst>
                <a:ahLst/>
                <a:cxnLst>
                  <a:cxn ang="0">
                    <a:pos x="T0" y="T1"/>
                  </a:cxn>
                  <a:cxn ang="0">
                    <a:pos x="T2" y="T3"/>
                  </a:cxn>
                  <a:cxn ang="0">
                    <a:pos x="T4" y="T5"/>
                  </a:cxn>
                </a:cxnLst>
                <a:rect l="0" t="0" r="r" b="b"/>
                <a:pathLst>
                  <a:path w="4326" h="805">
                    <a:moveTo>
                      <a:pt x="0" y="805"/>
                    </a:moveTo>
                    <a:lnTo>
                      <a:pt x="3515" y="805"/>
                    </a:lnTo>
                    <a:lnTo>
                      <a:pt x="4326" y="0"/>
                    </a:lnTo>
                  </a:path>
                </a:pathLst>
              </a:custGeom>
              <a:noFill/>
              <a:ln w="190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grpSp>
          <p:nvGrpSpPr>
            <p:cNvPr id="193723" name="Group 187"/>
            <p:cNvGrpSpPr>
              <a:grpSpLocks/>
            </p:cNvGrpSpPr>
            <p:nvPr/>
          </p:nvGrpSpPr>
          <p:grpSpPr bwMode="auto">
            <a:xfrm>
              <a:off x="864" y="3024"/>
              <a:ext cx="4326" cy="805"/>
              <a:chOff x="192" y="3168"/>
              <a:chExt cx="4326" cy="805"/>
            </a:xfrm>
          </p:grpSpPr>
          <p:sp>
            <p:nvSpPr>
              <p:cNvPr id="193724" name="Line 188"/>
              <p:cNvSpPr>
                <a:spLocks noChangeShapeType="1"/>
              </p:cNvSpPr>
              <p:nvPr/>
            </p:nvSpPr>
            <p:spPr bwMode="blackGray">
              <a:xfrm flipV="1">
                <a:off x="192" y="3168"/>
                <a:ext cx="1025" cy="80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193725" name="Line 189"/>
              <p:cNvSpPr>
                <a:spLocks noChangeShapeType="1"/>
              </p:cNvSpPr>
              <p:nvPr/>
            </p:nvSpPr>
            <p:spPr bwMode="blackGray">
              <a:xfrm>
                <a:off x="1217" y="3168"/>
                <a:ext cx="3301"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193726" name="Freeform 190"/>
              <p:cNvSpPr>
                <a:spLocks/>
              </p:cNvSpPr>
              <p:nvPr/>
            </p:nvSpPr>
            <p:spPr bwMode="blackGray">
              <a:xfrm>
                <a:off x="192" y="3168"/>
                <a:ext cx="4326" cy="805"/>
              </a:xfrm>
              <a:custGeom>
                <a:avLst/>
                <a:gdLst>
                  <a:gd name="T0" fmla="*/ 0 w 4326"/>
                  <a:gd name="T1" fmla="*/ 805 h 805"/>
                  <a:gd name="T2" fmla="*/ 3515 w 4326"/>
                  <a:gd name="T3" fmla="*/ 805 h 805"/>
                  <a:gd name="T4" fmla="*/ 4326 w 4326"/>
                  <a:gd name="T5" fmla="*/ 0 h 805"/>
                </a:gdLst>
                <a:ahLst/>
                <a:cxnLst>
                  <a:cxn ang="0">
                    <a:pos x="T0" y="T1"/>
                  </a:cxn>
                  <a:cxn ang="0">
                    <a:pos x="T2" y="T3"/>
                  </a:cxn>
                  <a:cxn ang="0">
                    <a:pos x="T4" y="T5"/>
                  </a:cxn>
                </a:cxnLst>
                <a:rect l="0" t="0" r="r" b="b"/>
                <a:pathLst>
                  <a:path w="4326" h="805">
                    <a:moveTo>
                      <a:pt x="0" y="805"/>
                    </a:moveTo>
                    <a:lnTo>
                      <a:pt x="3515" y="805"/>
                    </a:lnTo>
                    <a:lnTo>
                      <a:pt x="4326" y="0"/>
                    </a:lnTo>
                  </a:path>
                </a:pathLst>
              </a:custGeom>
              <a:noFill/>
              <a:ln w="190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grpSp>
          <p:nvGrpSpPr>
            <p:cNvPr id="193727" name="Group 191"/>
            <p:cNvGrpSpPr>
              <a:grpSpLocks/>
            </p:cNvGrpSpPr>
            <p:nvPr/>
          </p:nvGrpSpPr>
          <p:grpSpPr bwMode="auto">
            <a:xfrm>
              <a:off x="870" y="1678"/>
              <a:ext cx="4320" cy="2151"/>
              <a:chOff x="192" y="1689"/>
              <a:chExt cx="4320" cy="2151"/>
            </a:xfrm>
          </p:grpSpPr>
          <p:sp>
            <p:nvSpPr>
              <p:cNvPr id="193728" name="Line 192"/>
              <p:cNvSpPr>
                <a:spLocks noChangeShapeType="1"/>
              </p:cNvSpPr>
              <p:nvPr/>
            </p:nvSpPr>
            <p:spPr bwMode="blackGray">
              <a:xfrm flipV="1">
                <a:off x="192" y="1800"/>
                <a:ext cx="1954" cy="2040"/>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729" name="Line 193"/>
              <p:cNvSpPr>
                <a:spLocks noChangeShapeType="1"/>
              </p:cNvSpPr>
              <p:nvPr/>
            </p:nvSpPr>
            <p:spPr bwMode="blackGray">
              <a:xfrm flipH="1" flipV="1">
                <a:off x="2589" y="1812"/>
                <a:ext cx="1118" cy="2028"/>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730" name="Line 194"/>
              <p:cNvSpPr>
                <a:spLocks noChangeShapeType="1"/>
              </p:cNvSpPr>
              <p:nvPr/>
            </p:nvSpPr>
            <p:spPr bwMode="blackGray">
              <a:xfrm flipV="1">
                <a:off x="1217" y="1689"/>
                <a:ext cx="1053" cy="1346"/>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731" name="Line 195"/>
              <p:cNvSpPr>
                <a:spLocks noChangeShapeType="1"/>
              </p:cNvSpPr>
              <p:nvPr/>
            </p:nvSpPr>
            <p:spPr bwMode="blackGray">
              <a:xfrm flipH="1" flipV="1">
                <a:off x="2681" y="1689"/>
                <a:ext cx="1831" cy="1346"/>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grpSp>
        <p:nvGrpSpPr>
          <p:cNvPr id="193732" name="Group 196"/>
          <p:cNvGrpSpPr>
            <a:grpSpLocks/>
          </p:cNvGrpSpPr>
          <p:nvPr/>
        </p:nvGrpSpPr>
        <p:grpSpPr bwMode="auto">
          <a:xfrm>
            <a:off x="3384550" y="3000375"/>
            <a:ext cx="893763" cy="168275"/>
            <a:chOff x="432" y="2084"/>
            <a:chExt cx="563" cy="106"/>
          </a:xfrm>
        </p:grpSpPr>
        <p:sp>
          <p:nvSpPr>
            <p:cNvPr id="193733" name="Freeform 197"/>
            <p:cNvSpPr>
              <a:spLocks noChangeAspect="1"/>
            </p:cNvSpPr>
            <p:nvPr/>
          </p:nvSpPr>
          <p:spPr bwMode="blackGray">
            <a:xfrm>
              <a:off x="432" y="2084"/>
              <a:ext cx="563" cy="106"/>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solidFill>
              <a:srgbClr val="6D6DFF"/>
            </a:solidFill>
            <a:ln>
              <a:noFill/>
            </a:ln>
            <a:effectLst/>
            <a:extLst>
              <a:ext uri="{91240B29-F687-4F45-9708-019B960494DF}">
                <a14:hiddenLine xmlns:a14="http://schemas.microsoft.com/office/drawing/2010/main" w="19050" cap="flat" cmpd="sng">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193734" name="Freeform 198"/>
            <p:cNvSpPr>
              <a:spLocks noChangeAspect="1"/>
            </p:cNvSpPr>
            <p:nvPr/>
          </p:nvSpPr>
          <p:spPr bwMode="blackGray">
            <a:xfrm>
              <a:off x="586" y="2110"/>
              <a:ext cx="276" cy="52"/>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solidFill>
              <a:schemeClr val="tx1"/>
            </a:solidFill>
            <a:ln>
              <a:noFill/>
            </a:ln>
            <a:effectLst/>
            <a:extLst>
              <a:ext uri="{91240B29-F687-4F45-9708-019B960494DF}">
                <a14:hiddenLine xmlns:a14="http://schemas.microsoft.com/office/drawing/2010/main" w="19050" cap="flat" cmpd="sng">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sp>
        <p:nvSpPr>
          <p:cNvPr id="193735" name="Freeform 199"/>
          <p:cNvSpPr>
            <a:spLocks noChangeAspect="1"/>
          </p:cNvSpPr>
          <p:nvPr/>
        </p:nvSpPr>
        <p:spPr bwMode="blackGray">
          <a:xfrm>
            <a:off x="3394075" y="3000375"/>
            <a:ext cx="893763" cy="168275"/>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noFill/>
          <a:ln w="190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193736" name="Text Box 200"/>
          <p:cNvSpPr txBox="1">
            <a:spLocks noChangeArrowheads="1"/>
          </p:cNvSpPr>
          <p:nvPr/>
        </p:nvSpPr>
        <p:spPr bwMode="auto">
          <a:xfrm>
            <a:off x="1219200" y="28194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olidFill>
                  <a:srgbClr val="000000"/>
                </a:solidFill>
                <a:latin typeface="Trebuchet MS" pitchFamily="34" charset="0"/>
              </a:rPr>
              <a:t>Coarsest Level</a:t>
            </a:r>
          </a:p>
        </p:txBody>
      </p:sp>
      <p:sp>
        <p:nvSpPr>
          <p:cNvPr id="193737" name="Text Box 201"/>
          <p:cNvSpPr txBox="1">
            <a:spLocks noChangeArrowheads="1"/>
          </p:cNvSpPr>
          <p:nvPr/>
        </p:nvSpPr>
        <p:spPr bwMode="auto">
          <a:xfrm>
            <a:off x="1219200" y="60198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olidFill>
                  <a:srgbClr val="000000"/>
                </a:solidFill>
                <a:latin typeface="Trebuchet MS" pitchFamily="34" charset="0"/>
              </a:rPr>
              <a:t>Finest Level</a:t>
            </a:r>
          </a:p>
        </p:txBody>
      </p:sp>
      <p:sp>
        <p:nvSpPr>
          <p:cNvPr id="193738" name="Rectangle 202"/>
          <p:cNvSpPr>
            <a:spLocks noChangeAspect="1" noChangeArrowheads="1"/>
          </p:cNvSpPr>
          <p:nvPr/>
        </p:nvSpPr>
        <p:spPr bwMode="blackGray">
          <a:xfrm>
            <a:off x="7007225" y="3044825"/>
            <a:ext cx="1828800" cy="1828800"/>
          </a:xfrm>
          <a:prstGeom prst="rect">
            <a:avLst/>
          </a:prstGeom>
          <a:solidFill>
            <a:srgbClr val="6D6D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739" name="Rectangle 203"/>
          <p:cNvSpPr>
            <a:spLocks noChangeAspect="1" noChangeArrowheads="1"/>
          </p:cNvSpPr>
          <p:nvPr/>
        </p:nvSpPr>
        <p:spPr bwMode="blackGray">
          <a:xfrm>
            <a:off x="7467600" y="3505200"/>
            <a:ext cx="914400" cy="914400"/>
          </a:xfrm>
          <a:prstGeom prst="rect">
            <a:avLst/>
          </a:prstGeom>
          <a:solidFill>
            <a:srgbClr val="00CC00"/>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740" name="Rectangle 204"/>
          <p:cNvSpPr>
            <a:spLocks noChangeAspect="1" noChangeArrowheads="1"/>
          </p:cNvSpPr>
          <p:nvPr/>
        </p:nvSpPr>
        <p:spPr bwMode="blackGray">
          <a:xfrm>
            <a:off x="7699375" y="3736975"/>
            <a:ext cx="457200" cy="457200"/>
          </a:xfrm>
          <a:prstGeom prst="rect">
            <a:avLst/>
          </a:prstGeom>
          <a:solidFill>
            <a:srgbClr val="FF6565"/>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193741" name="Rectangle 205"/>
          <p:cNvSpPr>
            <a:spLocks noChangeArrowheads="1"/>
          </p:cNvSpPr>
          <p:nvPr/>
        </p:nvSpPr>
        <p:spPr bwMode="blackGray">
          <a:xfrm>
            <a:off x="7816850" y="3851275"/>
            <a:ext cx="231775" cy="233363"/>
          </a:xfrm>
          <a:prstGeom prst="rect">
            <a:avLst/>
          </a:prstGeom>
          <a:solidFill>
            <a:srgbClr val="6D6DFF"/>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742" name="Rectangle 206"/>
          <p:cNvSpPr>
            <a:spLocks noChangeAspect="1" noChangeArrowheads="1"/>
          </p:cNvSpPr>
          <p:nvPr/>
        </p:nvSpPr>
        <p:spPr bwMode="blackGray">
          <a:xfrm>
            <a:off x="7007225" y="3044825"/>
            <a:ext cx="1828800" cy="1828800"/>
          </a:xfrm>
          <a:prstGeom prst="rect">
            <a:avLst/>
          </a:prstGeom>
          <a:noFill/>
          <a:ln w="19050" algn="ctr">
            <a:solidFill>
              <a:srgbClr val="000000"/>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193743" name="AutoShape 207"/>
          <p:cNvSpPr>
            <a:spLocks noChangeArrowheads="1"/>
          </p:cNvSpPr>
          <p:nvPr/>
        </p:nvSpPr>
        <p:spPr bwMode="auto">
          <a:xfrm>
            <a:off x="7858125" y="3890963"/>
            <a:ext cx="152400" cy="152400"/>
          </a:xfrm>
          <a:prstGeom prst="smileyFace">
            <a:avLst>
              <a:gd name="adj" fmla="val 4653"/>
            </a:avLst>
          </a:prstGeom>
          <a:noFill/>
          <a:ln w="9525">
            <a:solidFill>
              <a:srgbClr val="000000"/>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3744" name="Group 208"/>
          <p:cNvGrpSpPr>
            <a:grpSpLocks/>
          </p:cNvGrpSpPr>
          <p:nvPr/>
        </p:nvGrpSpPr>
        <p:grpSpPr bwMode="auto">
          <a:xfrm>
            <a:off x="3384550" y="2971800"/>
            <a:ext cx="1090613" cy="3162300"/>
            <a:chOff x="2276" y="1992"/>
            <a:chExt cx="687" cy="1992"/>
          </a:xfrm>
        </p:grpSpPr>
        <p:sp>
          <p:nvSpPr>
            <p:cNvPr id="193745" name="Freeform 209"/>
            <p:cNvSpPr>
              <a:spLocks noChangeAspect="1"/>
            </p:cNvSpPr>
            <p:nvPr/>
          </p:nvSpPr>
          <p:spPr bwMode="blackGray">
            <a:xfrm>
              <a:off x="2400" y="3746"/>
              <a:ext cx="563" cy="106"/>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solidFill>
              <a:srgbClr val="FFB52F"/>
            </a:solidFill>
            <a:ln w="1905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193746" name="Freeform 210"/>
            <p:cNvSpPr>
              <a:spLocks noChangeAspect="1"/>
            </p:cNvSpPr>
            <p:nvPr/>
          </p:nvSpPr>
          <p:spPr bwMode="blackGray">
            <a:xfrm>
              <a:off x="2322" y="2750"/>
              <a:ext cx="563" cy="106"/>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solidFill>
              <a:srgbClr val="FFB52F"/>
            </a:solidFill>
            <a:ln w="1905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193747" name="Freeform 211"/>
            <p:cNvSpPr>
              <a:spLocks noChangeAspect="1"/>
            </p:cNvSpPr>
            <p:nvPr/>
          </p:nvSpPr>
          <p:spPr bwMode="blackGray">
            <a:xfrm>
              <a:off x="2292" y="2246"/>
              <a:ext cx="563" cy="106"/>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solidFill>
              <a:srgbClr val="FFB52F"/>
            </a:solidFill>
            <a:ln w="1905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nvGrpSpPr>
            <p:cNvPr id="193748" name="Group 212"/>
            <p:cNvGrpSpPr>
              <a:grpSpLocks/>
            </p:cNvGrpSpPr>
            <p:nvPr/>
          </p:nvGrpSpPr>
          <p:grpSpPr bwMode="auto">
            <a:xfrm>
              <a:off x="2276" y="1992"/>
              <a:ext cx="672" cy="1869"/>
              <a:chOff x="2366" y="1497"/>
              <a:chExt cx="672" cy="1869"/>
            </a:xfrm>
          </p:grpSpPr>
          <p:sp>
            <p:nvSpPr>
              <p:cNvPr id="193749" name="Line 213"/>
              <p:cNvSpPr>
                <a:spLocks noChangeShapeType="1"/>
              </p:cNvSpPr>
              <p:nvPr/>
            </p:nvSpPr>
            <p:spPr bwMode="blackGray">
              <a:xfrm flipH="1" flipV="1">
                <a:off x="2366" y="1605"/>
                <a:ext cx="138" cy="1749"/>
              </a:xfrm>
              <a:prstGeom prst="line">
                <a:avLst/>
              </a:prstGeom>
              <a:noFill/>
              <a:ln w="19050">
                <a:solidFill>
                  <a:srgbClr val="FF00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750" name="Line 214"/>
              <p:cNvSpPr>
                <a:spLocks noChangeShapeType="1"/>
              </p:cNvSpPr>
              <p:nvPr/>
            </p:nvSpPr>
            <p:spPr bwMode="blackGray">
              <a:xfrm flipH="1" flipV="1">
                <a:off x="2828" y="1611"/>
                <a:ext cx="120" cy="1755"/>
              </a:xfrm>
              <a:prstGeom prst="line">
                <a:avLst/>
              </a:prstGeom>
              <a:noFill/>
              <a:ln w="19050">
                <a:solidFill>
                  <a:srgbClr val="FF00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751" name="Line 215"/>
              <p:cNvSpPr>
                <a:spLocks noChangeShapeType="1"/>
              </p:cNvSpPr>
              <p:nvPr/>
            </p:nvSpPr>
            <p:spPr bwMode="blackGray">
              <a:xfrm flipH="1" flipV="1">
                <a:off x="2936" y="1497"/>
                <a:ext cx="102" cy="1749"/>
              </a:xfrm>
              <a:prstGeom prst="line">
                <a:avLst/>
              </a:prstGeom>
              <a:noFill/>
              <a:ln w="19050">
                <a:solidFill>
                  <a:srgbClr val="FF00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93752" name="Line 216"/>
              <p:cNvSpPr>
                <a:spLocks noChangeShapeType="1"/>
              </p:cNvSpPr>
              <p:nvPr/>
            </p:nvSpPr>
            <p:spPr bwMode="blackGray">
              <a:xfrm flipH="1" flipV="1">
                <a:off x="2504" y="1503"/>
                <a:ext cx="138" cy="1749"/>
              </a:xfrm>
              <a:prstGeom prst="line">
                <a:avLst/>
              </a:prstGeom>
              <a:noFill/>
              <a:ln w="19050">
                <a:solidFill>
                  <a:srgbClr val="FF00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sp>
          <p:nvSpPr>
            <p:cNvPr id="193753" name="Line 217"/>
            <p:cNvSpPr>
              <a:spLocks noChangeShapeType="1"/>
            </p:cNvSpPr>
            <p:nvPr/>
          </p:nvSpPr>
          <p:spPr bwMode="blackGray">
            <a:xfrm>
              <a:off x="2552" y="3709"/>
              <a:ext cx="280" cy="275"/>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pic>
        <p:nvPicPr>
          <p:cNvPr id="193754" name="Picture 218" descr="level9"/>
          <p:cNvPicPr>
            <a:picLocks noChangeAspect="1" noChangeArrowheads="1"/>
          </p:cNvPicPr>
          <p:nvPr/>
        </p:nvPicPr>
        <p:blipFill>
          <a:blip r:embed="rId5">
            <a:lum bright="18000" contrast="12000"/>
            <a:extLst>
              <a:ext uri="{28A0092B-C50C-407E-A947-70E740481C1C}">
                <a14:useLocalDpi xmlns:a14="http://schemas.microsoft.com/office/drawing/2010/main" val="0"/>
              </a:ext>
            </a:extLst>
          </a:blip>
          <a:srcRect/>
          <a:stretch>
            <a:fillRect/>
          </a:stretch>
        </p:blipFill>
        <p:spPr bwMode="auto">
          <a:xfrm>
            <a:off x="5334000" y="76200"/>
            <a:ext cx="3656013" cy="2741613"/>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pic>
      <p:pic>
        <p:nvPicPr>
          <p:cNvPr id="193755" name="Picture 219" descr="level8"/>
          <p:cNvPicPr>
            <a:picLocks noChangeAspect="1" noChangeArrowheads="1"/>
          </p:cNvPicPr>
          <p:nvPr/>
        </p:nvPicPr>
        <p:blipFill>
          <a:blip r:embed="rId6">
            <a:lum bright="18000" contrast="12000"/>
            <a:extLst>
              <a:ext uri="{28A0092B-C50C-407E-A947-70E740481C1C}">
                <a14:useLocalDpi xmlns:a14="http://schemas.microsoft.com/office/drawing/2010/main" val="0"/>
              </a:ext>
            </a:extLst>
          </a:blip>
          <a:srcRect/>
          <a:stretch>
            <a:fillRect/>
          </a:stretch>
        </p:blipFill>
        <p:spPr bwMode="auto">
          <a:xfrm>
            <a:off x="5334000" y="76200"/>
            <a:ext cx="3656013" cy="2741613"/>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pic>
      <p:pic>
        <p:nvPicPr>
          <p:cNvPr id="193756" name="Picture 220" descr="level7"/>
          <p:cNvPicPr>
            <a:picLocks noChangeAspect="1" noChangeArrowheads="1"/>
          </p:cNvPicPr>
          <p:nvPr/>
        </p:nvPicPr>
        <p:blipFill>
          <a:blip r:embed="rId7">
            <a:lum bright="18000" contrast="12000"/>
            <a:extLst>
              <a:ext uri="{28A0092B-C50C-407E-A947-70E740481C1C}">
                <a14:useLocalDpi xmlns:a14="http://schemas.microsoft.com/office/drawing/2010/main" val="0"/>
              </a:ext>
            </a:extLst>
          </a:blip>
          <a:srcRect/>
          <a:stretch>
            <a:fillRect/>
          </a:stretch>
        </p:blipFill>
        <p:spPr bwMode="auto">
          <a:xfrm>
            <a:off x="5334000" y="76200"/>
            <a:ext cx="3656013" cy="2741613"/>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pic>
      <p:pic>
        <p:nvPicPr>
          <p:cNvPr id="193757" name="Picture 221" descr="level0"/>
          <p:cNvPicPr>
            <a:picLocks noChangeAspect="1" noChangeArrowheads="1"/>
          </p:cNvPicPr>
          <p:nvPr/>
        </p:nvPicPr>
        <p:blipFill>
          <a:blip r:embed="rId8">
            <a:lum bright="18000" contrast="12000"/>
            <a:extLst>
              <a:ext uri="{28A0092B-C50C-407E-A947-70E740481C1C}">
                <a14:useLocalDpi xmlns:a14="http://schemas.microsoft.com/office/drawing/2010/main" val="0"/>
              </a:ext>
            </a:extLst>
          </a:blip>
          <a:srcRect/>
          <a:stretch>
            <a:fillRect/>
          </a:stretch>
        </p:blipFill>
        <p:spPr bwMode="auto">
          <a:xfrm>
            <a:off x="5334000" y="76200"/>
            <a:ext cx="3656013" cy="2741613"/>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pic>
      <p:pic>
        <p:nvPicPr>
          <p:cNvPr id="193758" name="Pyramid.wmv">
            <a:hlinkClick r:id="" action="ppaction://media"/>
          </p:cNvPr>
          <p:cNvPicPr>
            <a:picLocks noChangeAspect="1" noChangeArrowheads="1"/>
          </p:cNvPicPr>
          <p:nvPr>
            <p:ph idx="1"/>
            <a:vide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a:xfrm>
            <a:off x="5334000" y="76200"/>
            <a:ext cx="3657600" cy="2743200"/>
          </a:xfrm>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3759" name="Rectangle 223"/>
          <p:cNvSpPr>
            <a:spLocks noChangeArrowheads="1"/>
          </p:cNvSpPr>
          <p:nvPr/>
        </p:nvSpPr>
        <p:spPr bwMode="auto">
          <a:xfrm>
            <a:off x="304800" y="1295400"/>
            <a:ext cx="5867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800" b="1">
                <a:effectLst>
                  <a:outerShdw blurRad="38100" dist="38100" dir="2700000" algn="tl">
                    <a:srgbClr val="C0C0C0"/>
                  </a:outerShdw>
                </a:effectLst>
                <a:latin typeface="Trebuchet MS" pitchFamily="34" charset="0"/>
              </a:rPr>
              <a:t>Terrain as mipmap pyramid</a:t>
            </a:r>
          </a:p>
          <a:p>
            <a:pPr marL="342900" indent="-342900">
              <a:spcBef>
                <a:spcPct val="20000"/>
              </a:spcBef>
              <a:buFontTx/>
              <a:buChar char="•"/>
            </a:pPr>
            <a:r>
              <a:rPr lang="en-US" sz="2800" b="1">
                <a:effectLst>
                  <a:outerShdw blurRad="38100" dist="38100" dir="2700000" algn="tl">
                    <a:srgbClr val="C0C0C0"/>
                  </a:outerShdw>
                </a:effectLst>
                <a:latin typeface="Trebuchet MS" pitchFamily="34" charset="0"/>
              </a:rPr>
              <a:t>LOD using nested grids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36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37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37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36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37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37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37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37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375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369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37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375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37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37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375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937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3758"/>
                                        </p:tgtEl>
                                        <p:attrNameLst>
                                          <p:attrName>style.visibility</p:attrName>
                                        </p:attrNameLst>
                                      </p:cBhvr>
                                      <p:to>
                                        <p:strVal val="visible"/>
                                      </p:to>
                                    </p:set>
                                  </p:childTnLst>
                                </p:cTn>
                              </p:par>
                              <p:par>
                                <p:cTn id="49" presetID="1" presetClass="mediacall" presetSubtype="0" fill="hold" nodeType="withEffect">
                                  <p:stCondLst>
                                    <p:cond delay="0"/>
                                  </p:stCondLst>
                                  <p:childTnLst>
                                    <p:cmd type="call" cmd="playFrom(0.0)">
                                      <p:cBhvr>
                                        <p:cTn id="50" dur="7599" fill="hold"/>
                                        <p:tgtEl>
                                          <p:spTgt spid="19375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51" repeatCount="indefinite" fill="hold" display="0">
                  <p:stCondLst>
                    <p:cond delay="indefinite"/>
                  </p:stCondLst>
                  <p:endCondLst>
                    <p:cond evt="onNext" delay="0">
                      <p:tgtEl>
                        <p:sldTgt/>
                      </p:tgtEl>
                    </p:cond>
                    <p:cond evt="onPrev" delay="0">
                      <p:tgtEl>
                        <p:sldTgt/>
                      </p:tgtEl>
                    </p:cond>
                  </p:endCondLst>
                </p:cTn>
                <p:tgtEl>
                  <p:spTgt spid="193758"/>
                </p:tgtEl>
              </p:cMediaNode>
            </p:video>
          </p:childTnLst>
        </p:cTn>
      </p:par>
    </p:tnLst>
    <p:bldLst>
      <p:bldP spid="193738" grpId="0" animBg="1"/>
      <p:bldP spid="193739" grpId="0" animBg="1"/>
      <p:bldP spid="193740" grpId="0" animBg="1"/>
      <p:bldP spid="193741" grpId="0" animBg="1"/>
      <p:bldP spid="193742" grpId="0" animBg="1"/>
      <p:bldP spid="1937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t>Why GPU?</a:t>
            </a:r>
          </a:p>
        </p:txBody>
      </p:sp>
      <p:sp>
        <p:nvSpPr>
          <p:cNvPr id="202755" name="Rectangle 3"/>
          <p:cNvSpPr>
            <a:spLocks noGrp="1" noChangeArrowheads="1"/>
          </p:cNvSpPr>
          <p:nvPr>
            <p:ph type="body" idx="1"/>
          </p:nvPr>
        </p:nvSpPr>
        <p:spPr>
          <a:xfrm>
            <a:off x="838200" y="1971675"/>
            <a:ext cx="7315200" cy="4511675"/>
          </a:xfrm>
        </p:spPr>
        <p:txBody>
          <a:bodyPr/>
          <a:lstStyle/>
          <a:p>
            <a:r>
              <a:rPr lang="en-US"/>
              <a:t>Much less CPU utilization </a:t>
            </a:r>
          </a:p>
          <a:p>
            <a:r>
              <a:rPr lang="en-US"/>
              <a:t>Very little AGP/PCIe bus utilization</a:t>
            </a:r>
          </a:p>
          <a:p>
            <a:r>
              <a:rPr lang="en-US"/>
              <a:t>Small system memory requirement </a:t>
            </a:r>
          </a:p>
          <a:p>
            <a:r>
              <a:rPr lang="en-US"/>
              <a:t>Small video memory requirement </a:t>
            </a:r>
          </a:p>
          <a:p>
            <a:r>
              <a:rPr lang="en-US"/>
              <a:t>Significant rendering speedup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t>GPU Implementation Overview</a:t>
            </a:r>
          </a:p>
        </p:txBody>
      </p:sp>
      <p:sp>
        <p:nvSpPr>
          <p:cNvPr id="204803" name="Rectangle 3"/>
          <p:cNvSpPr>
            <a:spLocks noGrp="1" noChangeArrowheads="1"/>
          </p:cNvSpPr>
          <p:nvPr>
            <p:ph type="body" idx="1"/>
          </p:nvPr>
        </p:nvSpPr>
        <p:spPr>
          <a:xfrm>
            <a:off x="457200" y="1600200"/>
            <a:ext cx="8458200" cy="4648200"/>
          </a:xfrm>
        </p:spPr>
        <p:txBody>
          <a:bodyPr/>
          <a:lstStyle/>
          <a:p>
            <a:r>
              <a:rPr lang="en-US"/>
              <a:t>DirectX 9.0c – support for Shader Model 3.0</a:t>
            </a:r>
          </a:p>
          <a:p>
            <a:r>
              <a:rPr lang="en-US"/>
              <a:t>HLSL code on book’s CD</a:t>
            </a:r>
          </a:p>
          <a:p>
            <a:endParaRPr lang="en-US"/>
          </a:p>
          <a:p>
            <a:endParaRPr lang="en-US"/>
          </a:p>
          <a:p>
            <a:r>
              <a:rPr lang="en-US"/>
              <a:t>Store data as textures (in video memory)</a:t>
            </a:r>
          </a:p>
          <a:p>
            <a:pPr lvl="1"/>
            <a:r>
              <a:rPr lang="en-US"/>
              <a:t>Elevation data – 32-bit 1-channel texture</a:t>
            </a:r>
          </a:p>
          <a:p>
            <a:pPr lvl="1"/>
            <a:r>
              <a:rPr lang="en-US"/>
              <a:t>Normal data – 8-bit 4-channel texture </a:t>
            </a:r>
          </a:p>
          <a:p>
            <a:r>
              <a:rPr lang="en-US"/>
              <a:t>Update parts of texture that change</a:t>
            </a:r>
          </a:p>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5715000" y="1371600"/>
            <a:ext cx="281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latin typeface="Trebuchet MS" pitchFamily="34" charset="0"/>
              </a:rPr>
              <a:t>Rendering</a:t>
            </a:r>
          </a:p>
        </p:txBody>
      </p:sp>
      <p:sp>
        <p:nvSpPr>
          <p:cNvPr id="250883" name="Rectangle 3"/>
          <p:cNvSpPr>
            <a:spLocks noGrp="1" noChangeArrowheads="1"/>
          </p:cNvSpPr>
          <p:nvPr>
            <p:ph type="title"/>
          </p:nvPr>
        </p:nvSpPr>
        <p:spPr/>
        <p:txBody>
          <a:bodyPr/>
          <a:lstStyle/>
          <a:p>
            <a:r>
              <a:rPr lang="en-US"/>
              <a:t>System Design</a:t>
            </a:r>
          </a:p>
        </p:txBody>
      </p:sp>
      <p:sp>
        <p:nvSpPr>
          <p:cNvPr id="250884" name="Rectangle 4"/>
          <p:cNvSpPr>
            <a:spLocks noChangeArrowheads="1"/>
          </p:cNvSpPr>
          <p:nvPr/>
        </p:nvSpPr>
        <p:spPr bwMode="auto">
          <a:xfrm>
            <a:off x="381000" y="2057400"/>
            <a:ext cx="3962400" cy="4038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5" name="Text Box 5"/>
          <p:cNvSpPr txBox="1">
            <a:spLocks noChangeArrowheads="1"/>
          </p:cNvSpPr>
          <p:nvPr/>
        </p:nvSpPr>
        <p:spPr bwMode="auto">
          <a:xfrm>
            <a:off x="1295400" y="1371600"/>
            <a:ext cx="198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latin typeface="Trebuchet MS" pitchFamily="34" charset="0"/>
              </a:rPr>
              <a:t>Update</a:t>
            </a:r>
          </a:p>
        </p:txBody>
      </p:sp>
      <p:sp>
        <p:nvSpPr>
          <p:cNvPr id="250886" name="Rectangle 6"/>
          <p:cNvSpPr>
            <a:spLocks noChangeArrowheads="1"/>
          </p:cNvSpPr>
          <p:nvPr/>
        </p:nvSpPr>
        <p:spPr bwMode="auto">
          <a:xfrm>
            <a:off x="5105400" y="2057400"/>
            <a:ext cx="3886200" cy="4038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7" name="Text Box 7"/>
          <p:cNvSpPr txBox="1">
            <a:spLocks noChangeArrowheads="1"/>
          </p:cNvSpPr>
          <p:nvPr/>
        </p:nvSpPr>
        <p:spPr bwMode="auto">
          <a:xfrm>
            <a:off x="5410200" y="2527300"/>
            <a:ext cx="37338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800" b="1">
                <a:effectLst>
                  <a:outerShdw blurRad="38100" dist="38100" dir="2700000" algn="tl">
                    <a:srgbClr val="C0C0C0"/>
                  </a:outerShdw>
                </a:effectLst>
                <a:latin typeface="Stone Sans ITC TT" pitchFamily="2" charset="0"/>
              </a:rPr>
              <a:t>Use (x, y) to lookup z value in elevation texture</a:t>
            </a:r>
          </a:p>
          <a:p>
            <a:pPr>
              <a:spcBef>
                <a:spcPct val="50000"/>
              </a:spcBef>
              <a:buFontTx/>
              <a:buChar char="-"/>
            </a:pPr>
            <a:r>
              <a:rPr lang="en-US" sz="1800" b="1">
                <a:effectLst>
                  <a:outerShdw blurRad="38100" dist="38100" dir="2700000" algn="tl">
                    <a:srgbClr val="C0C0C0"/>
                  </a:outerShdw>
                </a:effectLst>
                <a:latin typeface="Stone Sans ITC TT" pitchFamily="2" charset="0"/>
              </a:rPr>
              <a:t>Compute </a:t>
            </a:r>
            <a:r>
              <a:rPr lang="el-GR" sz="1800" b="1">
                <a:effectLst>
                  <a:outerShdw blurRad="38100" dist="38100" dir="2700000" algn="tl">
                    <a:srgbClr val="C0C0C0"/>
                  </a:outerShdw>
                </a:effectLst>
                <a:latin typeface="Stone Sans ITC TT" pitchFamily="2" charset="0"/>
              </a:rPr>
              <a:t>α</a:t>
            </a:r>
            <a:r>
              <a:rPr lang="en-US" sz="1800" b="1">
                <a:effectLst>
                  <a:outerShdw blurRad="38100" dist="38100" dir="2700000" algn="tl">
                    <a:srgbClr val="C0C0C0"/>
                  </a:outerShdw>
                </a:effectLst>
                <a:latin typeface="Stone Sans ITC TT" pitchFamily="2" charset="0"/>
              </a:rPr>
              <a:t> </a:t>
            </a:r>
          </a:p>
          <a:p>
            <a:pPr>
              <a:spcBef>
                <a:spcPct val="50000"/>
              </a:spcBef>
              <a:buFontTx/>
              <a:buChar char="-"/>
            </a:pPr>
            <a:r>
              <a:rPr lang="en-US" sz="1800" b="1">
                <a:effectLst>
                  <a:outerShdw blurRad="38100" dist="38100" dir="2700000" algn="tl">
                    <a:srgbClr val="C0C0C0"/>
                  </a:outerShdw>
                </a:effectLst>
                <a:latin typeface="Stone Sans ITC TT" pitchFamily="2" charset="0"/>
              </a:rPr>
              <a:t> Blend Geometry</a:t>
            </a:r>
          </a:p>
        </p:txBody>
      </p:sp>
      <p:sp>
        <p:nvSpPr>
          <p:cNvPr id="250888" name="Line 8"/>
          <p:cNvSpPr>
            <a:spLocks noChangeShapeType="1"/>
          </p:cNvSpPr>
          <p:nvPr/>
        </p:nvSpPr>
        <p:spPr bwMode="auto">
          <a:xfrm>
            <a:off x="5105400" y="4114800"/>
            <a:ext cx="3810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889" name="Text Box 9"/>
          <p:cNvSpPr txBox="1">
            <a:spLocks noChangeArrowheads="1"/>
          </p:cNvSpPr>
          <p:nvPr/>
        </p:nvSpPr>
        <p:spPr bwMode="auto">
          <a:xfrm>
            <a:off x="5410200" y="4724400"/>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Trebuchet MS" pitchFamily="34" charset="0"/>
              </a:rPr>
              <a:t>- Blend normals</a:t>
            </a:r>
          </a:p>
        </p:txBody>
      </p:sp>
      <p:sp>
        <p:nvSpPr>
          <p:cNvPr id="250890" name="Text Box 10"/>
          <p:cNvSpPr txBox="1">
            <a:spLocks noChangeArrowheads="1"/>
          </p:cNvSpPr>
          <p:nvPr/>
        </p:nvSpPr>
        <p:spPr bwMode="auto">
          <a:xfrm>
            <a:off x="5400675" y="5105400"/>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Trebuchet MS" pitchFamily="34" charset="0"/>
              </a:rPr>
              <a:t>- Does the shading</a:t>
            </a:r>
          </a:p>
        </p:txBody>
      </p:sp>
      <p:sp>
        <p:nvSpPr>
          <p:cNvPr id="250891" name="Text Box 11"/>
          <p:cNvSpPr txBox="1">
            <a:spLocks noChangeArrowheads="1"/>
          </p:cNvSpPr>
          <p:nvPr/>
        </p:nvSpPr>
        <p:spPr bwMode="auto">
          <a:xfrm>
            <a:off x="5410200" y="5497513"/>
            <a:ext cx="3733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Trebuchet MS" pitchFamily="34" charset="0"/>
              </a:rPr>
              <a:t>- Texture lookup</a:t>
            </a:r>
          </a:p>
        </p:txBody>
      </p:sp>
      <p:sp>
        <p:nvSpPr>
          <p:cNvPr id="250892" name="Text Box 12"/>
          <p:cNvSpPr txBox="1">
            <a:spLocks noChangeArrowheads="1"/>
          </p:cNvSpPr>
          <p:nvPr/>
        </p:nvSpPr>
        <p:spPr bwMode="auto">
          <a:xfrm>
            <a:off x="5105400" y="20574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rebuchet MS" pitchFamily="34" charset="0"/>
              </a:rPr>
              <a:t>Vertex Shader</a:t>
            </a:r>
          </a:p>
        </p:txBody>
      </p:sp>
      <p:sp>
        <p:nvSpPr>
          <p:cNvPr id="250893" name="Text Box 13"/>
          <p:cNvSpPr txBox="1">
            <a:spLocks noChangeArrowheads="1"/>
          </p:cNvSpPr>
          <p:nvPr/>
        </p:nvSpPr>
        <p:spPr bwMode="auto">
          <a:xfrm>
            <a:off x="5105400" y="41910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rebuchet MS" pitchFamily="34" charset="0"/>
              </a:rPr>
              <a:t>Pixel Shader</a:t>
            </a:r>
          </a:p>
        </p:txBody>
      </p:sp>
      <p:sp>
        <p:nvSpPr>
          <p:cNvPr id="250894" name="Text Box 14"/>
          <p:cNvSpPr txBox="1">
            <a:spLocks noChangeArrowheads="1"/>
          </p:cNvSpPr>
          <p:nvPr/>
        </p:nvSpPr>
        <p:spPr bwMode="auto">
          <a:xfrm>
            <a:off x="685800" y="2286000"/>
            <a:ext cx="3124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b="1">
                <a:latin typeface="Trebuchet MS" pitchFamily="34" charset="0"/>
              </a:rPr>
              <a:t>Predict fine level data from coarse level data</a:t>
            </a:r>
          </a:p>
          <a:p>
            <a:pPr>
              <a:buFontTx/>
              <a:buChar char="•"/>
            </a:pPr>
            <a:endParaRPr lang="en-US" b="1">
              <a:latin typeface="Trebuchet MS" pitchFamily="34" charset="0"/>
            </a:endParaRPr>
          </a:p>
          <a:p>
            <a:pPr>
              <a:buFontTx/>
              <a:buChar char="•"/>
            </a:pPr>
            <a:endParaRPr lang="en-US" b="1">
              <a:latin typeface="Trebuchet MS" pitchFamily="34" charset="0"/>
            </a:endParaRPr>
          </a:p>
          <a:p>
            <a:pPr>
              <a:buFontTx/>
              <a:buChar char="•"/>
            </a:pPr>
            <a:r>
              <a:rPr lang="en-US" b="1">
                <a:latin typeface="Trebuchet MS" pitchFamily="34" charset="0"/>
              </a:rPr>
              <a:t>Add residuals</a:t>
            </a:r>
          </a:p>
          <a:p>
            <a:pPr>
              <a:buFontTx/>
              <a:buChar char="•"/>
            </a:pPr>
            <a:endParaRPr lang="en-US" b="1">
              <a:latin typeface="Trebuchet MS" pitchFamily="34" charset="0"/>
            </a:endParaRPr>
          </a:p>
          <a:p>
            <a:pPr>
              <a:buFontTx/>
              <a:buChar char="•"/>
            </a:pPr>
            <a:endParaRPr lang="en-US" b="1">
              <a:latin typeface="Trebuchet MS" pitchFamily="34" charset="0"/>
            </a:endParaRPr>
          </a:p>
          <a:p>
            <a:pPr>
              <a:buFontTx/>
              <a:buChar char="•"/>
            </a:pPr>
            <a:r>
              <a:rPr lang="en-US" b="1">
                <a:latin typeface="Trebuchet MS" pitchFamily="34" charset="0"/>
              </a:rPr>
              <a:t>Update normal map texture</a:t>
            </a:r>
          </a:p>
        </p:txBody>
      </p:sp>
      <p:sp>
        <p:nvSpPr>
          <p:cNvPr id="250895" name="AutoShape 15"/>
          <p:cNvSpPr>
            <a:spLocks noChangeArrowheads="1"/>
          </p:cNvSpPr>
          <p:nvPr/>
        </p:nvSpPr>
        <p:spPr bwMode="auto">
          <a:xfrm>
            <a:off x="3429000" y="53975"/>
            <a:ext cx="4191000" cy="2057400"/>
          </a:xfrm>
          <a:prstGeom prst="wedgeEllipseCallout">
            <a:avLst>
              <a:gd name="adj1" fmla="val -23407"/>
              <a:gd name="adj2" fmla="val 9089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800" b="1">
                <a:solidFill>
                  <a:schemeClr val="bg1"/>
                </a:solidFill>
                <a:latin typeface="Trebuchet MS" pitchFamily="34" charset="0"/>
              </a:rPr>
              <a:t>Vertex Textures</a:t>
            </a:r>
          </a:p>
          <a:p>
            <a:pPr algn="ctr"/>
            <a:endParaRPr lang="en-US" sz="1800" b="1">
              <a:solidFill>
                <a:schemeClr val="bg1"/>
              </a:solidFill>
              <a:latin typeface="Trebuchet MS" pitchFamily="34" charset="0"/>
            </a:endParaRPr>
          </a:p>
          <a:p>
            <a:pPr algn="ctr"/>
            <a:r>
              <a:rPr lang="en-US" sz="1800" b="1">
                <a:solidFill>
                  <a:schemeClr val="bg1"/>
                </a:solidFill>
                <a:latin typeface="Trebuchet MS" pitchFamily="34" charset="0"/>
              </a:rPr>
              <a:t>Supported in DirectX 9.0c &amp; Shader Model 3.0 on NVIDIA</a:t>
            </a:r>
          </a:p>
          <a:p>
            <a:pPr algn="ctr"/>
            <a:r>
              <a:rPr lang="en-US" sz="1800" b="1">
                <a:solidFill>
                  <a:schemeClr val="bg1"/>
                </a:solidFill>
                <a:latin typeface="Trebuchet MS" pitchFamily="34" charset="0"/>
              </a:rPr>
              <a:t>GeForce 6800</a:t>
            </a:r>
          </a:p>
        </p:txBody>
      </p:sp>
      <p:sp>
        <p:nvSpPr>
          <p:cNvPr id="250896" name="Line 16"/>
          <p:cNvSpPr>
            <a:spLocks noChangeShapeType="1"/>
          </p:cNvSpPr>
          <p:nvPr/>
        </p:nvSpPr>
        <p:spPr bwMode="auto">
          <a:xfrm flipV="1">
            <a:off x="3810000" y="2895600"/>
            <a:ext cx="1600200" cy="76200"/>
          </a:xfrm>
          <a:prstGeom prst="line">
            <a:avLst/>
          </a:prstGeom>
          <a:noFill/>
          <a:ln w="38100">
            <a:solidFill>
              <a:srgbClr val="FF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8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0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95" grpId="0" animBg="1"/>
      <p:bldP spid="2508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t>Clipmap Update</a:t>
            </a:r>
          </a:p>
        </p:txBody>
      </p:sp>
      <p:sp>
        <p:nvSpPr>
          <p:cNvPr id="206851" name="Rectangle 3"/>
          <p:cNvSpPr>
            <a:spLocks noGrp="1" noChangeArrowheads="1"/>
          </p:cNvSpPr>
          <p:nvPr>
            <p:ph type="body" idx="1"/>
          </p:nvPr>
        </p:nvSpPr>
        <p:spPr>
          <a:xfrm>
            <a:off x="838200" y="1676400"/>
            <a:ext cx="7315200" cy="592138"/>
          </a:xfrm>
        </p:spPr>
        <p:txBody>
          <a:bodyPr/>
          <a:lstStyle/>
          <a:p>
            <a:r>
              <a:rPr lang="en-US"/>
              <a:t>Shift clipmap levels as user moves</a:t>
            </a:r>
          </a:p>
        </p:txBody>
      </p:sp>
      <p:grpSp>
        <p:nvGrpSpPr>
          <p:cNvPr id="206852" name="Group 4"/>
          <p:cNvGrpSpPr>
            <a:grpSpLocks/>
          </p:cNvGrpSpPr>
          <p:nvPr/>
        </p:nvGrpSpPr>
        <p:grpSpPr bwMode="auto">
          <a:xfrm>
            <a:off x="2600325" y="5075238"/>
            <a:ext cx="3533775" cy="447675"/>
            <a:chOff x="1637" y="3032"/>
            <a:chExt cx="2226" cy="282"/>
          </a:xfrm>
        </p:grpSpPr>
        <p:grpSp>
          <p:nvGrpSpPr>
            <p:cNvPr id="206853" name="Group 5"/>
            <p:cNvGrpSpPr>
              <a:grpSpLocks/>
            </p:cNvGrpSpPr>
            <p:nvPr/>
          </p:nvGrpSpPr>
          <p:grpSpPr bwMode="auto">
            <a:xfrm>
              <a:off x="2312" y="3032"/>
              <a:ext cx="351" cy="67"/>
              <a:chOff x="2585" y="3137"/>
              <a:chExt cx="351" cy="67"/>
            </a:xfrm>
          </p:grpSpPr>
          <p:sp>
            <p:nvSpPr>
              <p:cNvPr id="206854" name="Oval 6"/>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55" name="Oval 7"/>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56" name="Oval 8"/>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57" name="Oval 9"/>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858" name="Group 10"/>
            <p:cNvGrpSpPr>
              <a:grpSpLocks/>
            </p:cNvGrpSpPr>
            <p:nvPr/>
          </p:nvGrpSpPr>
          <p:grpSpPr bwMode="auto">
            <a:xfrm>
              <a:off x="2715" y="3032"/>
              <a:ext cx="351" cy="67"/>
              <a:chOff x="2585" y="3137"/>
              <a:chExt cx="351" cy="67"/>
            </a:xfrm>
          </p:grpSpPr>
          <p:sp>
            <p:nvSpPr>
              <p:cNvPr id="206859" name="Oval 11"/>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60" name="Oval 12"/>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61" name="Oval 13"/>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62" name="Oval 14"/>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863" name="Group 15"/>
            <p:cNvGrpSpPr>
              <a:grpSpLocks/>
            </p:cNvGrpSpPr>
            <p:nvPr/>
          </p:nvGrpSpPr>
          <p:grpSpPr bwMode="auto">
            <a:xfrm>
              <a:off x="1775" y="3137"/>
              <a:ext cx="351" cy="67"/>
              <a:chOff x="2585" y="3137"/>
              <a:chExt cx="351" cy="67"/>
            </a:xfrm>
          </p:grpSpPr>
          <p:sp>
            <p:nvSpPr>
              <p:cNvPr id="206864" name="Oval 16"/>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65" name="Oval 17"/>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66" name="Oval 18"/>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67" name="Oval 19"/>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868" name="Group 20"/>
            <p:cNvGrpSpPr>
              <a:grpSpLocks/>
            </p:cNvGrpSpPr>
            <p:nvPr/>
          </p:nvGrpSpPr>
          <p:grpSpPr bwMode="auto">
            <a:xfrm>
              <a:off x="2173" y="3137"/>
              <a:ext cx="351" cy="67"/>
              <a:chOff x="2585" y="3137"/>
              <a:chExt cx="351" cy="67"/>
            </a:xfrm>
          </p:grpSpPr>
          <p:sp>
            <p:nvSpPr>
              <p:cNvPr id="206869" name="Oval 21"/>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70" name="Oval 22"/>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71" name="Oval 23"/>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72" name="Oval 24"/>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873" name="Group 25"/>
            <p:cNvGrpSpPr>
              <a:grpSpLocks/>
            </p:cNvGrpSpPr>
            <p:nvPr/>
          </p:nvGrpSpPr>
          <p:grpSpPr bwMode="auto">
            <a:xfrm>
              <a:off x="1914" y="3032"/>
              <a:ext cx="351" cy="67"/>
              <a:chOff x="2585" y="3137"/>
              <a:chExt cx="351" cy="67"/>
            </a:xfrm>
          </p:grpSpPr>
          <p:sp>
            <p:nvSpPr>
              <p:cNvPr id="206874" name="Oval 26"/>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75" name="Oval 27"/>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76" name="Oval 28"/>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77" name="Oval 29"/>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878" name="Group 30"/>
            <p:cNvGrpSpPr>
              <a:grpSpLocks/>
            </p:cNvGrpSpPr>
            <p:nvPr/>
          </p:nvGrpSpPr>
          <p:grpSpPr bwMode="auto">
            <a:xfrm>
              <a:off x="1637" y="3247"/>
              <a:ext cx="351" cy="67"/>
              <a:chOff x="2585" y="3137"/>
              <a:chExt cx="351" cy="67"/>
            </a:xfrm>
          </p:grpSpPr>
          <p:sp>
            <p:nvSpPr>
              <p:cNvPr id="206879" name="Oval 31"/>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80" name="Oval 32"/>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81" name="Oval 33"/>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82" name="Oval 34"/>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883" name="Group 35"/>
            <p:cNvGrpSpPr>
              <a:grpSpLocks/>
            </p:cNvGrpSpPr>
            <p:nvPr/>
          </p:nvGrpSpPr>
          <p:grpSpPr bwMode="auto">
            <a:xfrm>
              <a:off x="2035" y="3247"/>
              <a:ext cx="351" cy="67"/>
              <a:chOff x="2585" y="3137"/>
              <a:chExt cx="351" cy="67"/>
            </a:xfrm>
          </p:grpSpPr>
          <p:sp>
            <p:nvSpPr>
              <p:cNvPr id="206884" name="Oval 36"/>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85" name="Oval 37"/>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86" name="Oval 38"/>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87" name="Oval 39"/>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888" name="Group 40"/>
            <p:cNvGrpSpPr>
              <a:grpSpLocks/>
            </p:cNvGrpSpPr>
            <p:nvPr/>
          </p:nvGrpSpPr>
          <p:grpSpPr bwMode="auto">
            <a:xfrm>
              <a:off x="2576" y="3137"/>
              <a:ext cx="351" cy="67"/>
              <a:chOff x="2585" y="3137"/>
              <a:chExt cx="351" cy="67"/>
            </a:xfrm>
          </p:grpSpPr>
          <p:sp>
            <p:nvSpPr>
              <p:cNvPr id="206889" name="Oval 41"/>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90" name="Oval 42"/>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91" name="Oval 43"/>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92" name="Oval 44"/>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893" name="Group 45"/>
            <p:cNvGrpSpPr>
              <a:grpSpLocks/>
            </p:cNvGrpSpPr>
            <p:nvPr/>
          </p:nvGrpSpPr>
          <p:grpSpPr bwMode="auto">
            <a:xfrm>
              <a:off x="2975" y="3137"/>
              <a:ext cx="351" cy="67"/>
              <a:chOff x="2585" y="3137"/>
              <a:chExt cx="351" cy="67"/>
            </a:xfrm>
          </p:grpSpPr>
          <p:sp>
            <p:nvSpPr>
              <p:cNvPr id="206894" name="Oval 46"/>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95" name="Oval 47"/>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96" name="Oval 48"/>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897" name="Oval 49"/>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898" name="Group 50"/>
            <p:cNvGrpSpPr>
              <a:grpSpLocks/>
            </p:cNvGrpSpPr>
            <p:nvPr/>
          </p:nvGrpSpPr>
          <p:grpSpPr bwMode="auto">
            <a:xfrm>
              <a:off x="3373" y="3137"/>
              <a:ext cx="351" cy="67"/>
              <a:chOff x="2585" y="3137"/>
              <a:chExt cx="351" cy="67"/>
            </a:xfrm>
          </p:grpSpPr>
          <p:sp>
            <p:nvSpPr>
              <p:cNvPr id="206899" name="Oval 51"/>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00" name="Oval 52"/>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01" name="Oval 53"/>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02" name="Oval 54"/>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903" name="Group 55"/>
            <p:cNvGrpSpPr>
              <a:grpSpLocks/>
            </p:cNvGrpSpPr>
            <p:nvPr/>
          </p:nvGrpSpPr>
          <p:grpSpPr bwMode="auto">
            <a:xfrm>
              <a:off x="3114" y="3032"/>
              <a:ext cx="351" cy="67"/>
              <a:chOff x="2585" y="3137"/>
              <a:chExt cx="351" cy="67"/>
            </a:xfrm>
          </p:grpSpPr>
          <p:sp>
            <p:nvSpPr>
              <p:cNvPr id="206904" name="Oval 56"/>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05" name="Oval 57"/>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06" name="Oval 58"/>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07" name="Oval 59"/>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908" name="Group 60"/>
            <p:cNvGrpSpPr>
              <a:grpSpLocks/>
            </p:cNvGrpSpPr>
            <p:nvPr/>
          </p:nvGrpSpPr>
          <p:grpSpPr bwMode="auto">
            <a:xfrm>
              <a:off x="3512" y="3032"/>
              <a:ext cx="351" cy="67"/>
              <a:chOff x="2585" y="3137"/>
              <a:chExt cx="351" cy="67"/>
            </a:xfrm>
          </p:grpSpPr>
          <p:sp>
            <p:nvSpPr>
              <p:cNvPr id="206909" name="Oval 61"/>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10" name="Oval 62"/>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11" name="Oval 63"/>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12" name="Oval 64"/>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913" name="Group 65"/>
            <p:cNvGrpSpPr>
              <a:grpSpLocks/>
            </p:cNvGrpSpPr>
            <p:nvPr/>
          </p:nvGrpSpPr>
          <p:grpSpPr bwMode="auto">
            <a:xfrm>
              <a:off x="2438" y="3247"/>
              <a:ext cx="351" cy="67"/>
              <a:chOff x="2585" y="3137"/>
              <a:chExt cx="351" cy="67"/>
            </a:xfrm>
          </p:grpSpPr>
          <p:sp>
            <p:nvSpPr>
              <p:cNvPr id="206914" name="Oval 66"/>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15" name="Oval 67"/>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16" name="Oval 68"/>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17" name="Oval 69"/>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918" name="Group 70"/>
            <p:cNvGrpSpPr>
              <a:grpSpLocks/>
            </p:cNvGrpSpPr>
            <p:nvPr/>
          </p:nvGrpSpPr>
          <p:grpSpPr bwMode="auto">
            <a:xfrm>
              <a:off x="2837" y="3247"/>
              <a:ext cx="351" cy="67"/>
              <a:chOff x="2585" y="3137"/>
              <a:chExt cx="351" cy="67"/>
            </a:xfrm>
          </p:grpSpPr>
          <p:sp>
            <p:nvSpPr>
              <p:cNvPr id="206919" name="Oval 71"/>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20" name="Oval 72"/>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21" name="Oval 73"/>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22" name="Oval 74"/>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923" name="Group 75"/>
            <p:cNvGrpSpPr>
              <a:grpSpLocks/>
            </p:cNvGrpSpPr>
            <p:nvPr/>
          </p:nvGrpSpPr>
          <p:grpSpPr bwMode="auto">
            <a:xfrm>
              <a:off x="3235" y="3247"/>
              <a:ext cx="351" cy="67"/>
              <a:chOff x="2585" y="3137"/>
              <a:chExt cx="351" cy="67"/>
            </a:xfrm>
          </p:grpSpPr>
          <p:sp>
            <p:nvSpPr>
              <p:cNvPr id="206924" name="Oval 76"/>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25" name="Oval 77"/>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26" name="Oval 78"/>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27" name="Oval 79"/>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grpSp>
        <p:nvGrpSpPr>
          <p:cNvPr id="206928" name="Group 80"/>
          <p:cNvGrpSpPr>
            <a:grpSpLocks/>
          </p:cNvGrpSpPr>
          <p:nvPr/>
        </p:nvGrpSpPr>
        <p:grpSpPr bwMode="auto">
          <a:xfrm>
            <a:off x="3232150" y="3559175"/>
            <a:ext cx="2270125" cy="447675"/>
            <a:chOff x="2035" y="2077"/>
            <a:chExt cx="1430" cy="282"/>
          </a:xfrm>
        </p:grpSpPr>
        <p:grpSp>
          <p:nvGrpSpPr>
            <p:cNvPr id="206929" name="Group 81"/>
            <p:cNvGrpSpPr>
              <a:grpSpLocks/>
            </p:cNvGrpSpPr>
            <p:nvPr/>
          </p:nvGrpSpPr>
          <p:grpSpPr bwMode="auto">
            <a:xfrm>
              <a:off x="2173" y="2182"/>
              <a:ext cx="351" cy="67"/>
              <a:chOff x="2585" y="3137"/>
              <a:chExt cx="351" cy="67"/>
            </a:xfrm>
          </p:grpSpPr>
          <p:sp>
            <p:nvSpPr>
              <p:cNvPr id="206930" name="Oval 82"/>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31" name="Oval 83"/>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32" name="Oval 84"/>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33" name="Oval 85"/>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934" name="Group 86"/>
            <p:cNvGrpSpPr>
              <a:grpSpLocks/>
            </p:cNvGrpSpPr>
            <p:nvPr/>
          </p:nvGrpSpPr>
          <p:grpSpPr bwMode="auto">
            <a:xfrm>
              <a:off x="2715" y="2077"/>
              <a:ext cx="351" cy="67"/>
              <a:chOff x="2585" y="3137"/>
              <a:chExt cx="351" cy="67"/>
            </a:xfrm>
          </p:grpSpPr>
          <p:sp>
            <p:nvSpPr>
              <p:cNvPr id="206935" name="Oval 87"/>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36" name="Oval 88"/>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37" name="Oval 89"/>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38" name="Oval 90"/>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939" name="Group 91"/>
            <p:cNvGrpSpPr>
              <a:grpSpLocks/>
            </p:cNvGrpSpPr>
            <p:nvPr/>
          </p:nvGrpSpPr>
          <p:grpSpPr bwMode="auto">
            <a:xfrm>
              <a:off x="2438" y="2292"/>
              <a:ext cx="351" cy="67"/>
              <a:chOff x="2585" y="3137"/>
              <a:chExt cx="351" cy="67"/>
            </a:xfrm>
          </p:grpSpPr>
          <p:sp>
            <p:nvSpPr>
              <p:cNvPr id="206940" name="Oval 92"/>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41" name="Oval 93"/>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42" name="Oval 94"/>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43" name="Oval 95"/>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944" name="Group 96"/>
            <p:cNvGrpSpPr>
              <a:grpSpLocks/>
            </p:cNvGrpSpPr>
            <p:nvPr/>
          </p:nvGrpSpPr>
          <p:grpSpPr bwMode="auto">
            <a:xfrm>
              <a:off x="2312" y="2077"/>
              <a:ext cx="351" cy="67"/>
              <a:chOff x="2585" y="3137"/>
              <a:chExt cx="351" cy="67"/>
            </a:xfrm>
          </p:grpSpPr>
          <p:sp>
            <p:nvSpPr>
              <p:cNvPr id="206945" name="Oval 97"/>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46" name="Oval 98"/>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47" name="Oval 99"/>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48" name="Oval 100"/>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949" name="Group 101"/>
            <p:cNvGrpSpPr>
              <a:grpSpLocks/>
            </p:cNvGrpSpPr>
            <p:nvPr/>
          </p:nvGrpSpPr>
          <p:grpSpPr bwMode="auto">
            <a:xfrm>
              <a:off x="2035" y="2292"/>
              <a:ext cx="351" cy="67"/>
              <a:chOff x="2585" y="3137"/>
              <a:chExt cx="351" cy="67"/>
            </a:xfrm>
          </p:grpSpPr>
          <p:sp>
            <p:nvSpPr>
              <p:cNvPr id="206950" name="Oval 102"/>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51" name="Oval 103"/>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52" name="Oval 104"/>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53" name="Oval 105"/>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954" name="Group 106"/>
            <p:cNvGrpSpPr>
              <a:grpSpLocks/>
            </p:cNvGrpSpPr>
            <p:nvPr/>
          </p:nvGrpSpPr>
          <p:grpSpPr bwMode="auto">
            <a:xfrm>
              <a:off x="2576" y="2182"/>
              <a:ext cx="351" cy="67"/>
              <a:chOff x="2585" y="3137"/>
              <a:chExt cx="351" cy="67"/>
            </a:xfrm>
          </p:grpSpPr>
          <p:sp>
            <p:nvSpPr>
              <p:cNvPr id="206955" name="Oval 107"/>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56" name="Oval 108"/>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57" name="Oval 109"/>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58" name="Oval 110"/>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959" name="Group 111"/>
            <p:cNvGrpSpPr>
              <a:grpSpLocks/>
            </p:cNvGrpSpPr>
            <p:nvPr/>
          </p:nvGrpSpPr>
          <p:grpSpPr bwMode="auto">
            <a:xfrm>
              <a:off x="2975" y="2182"/>
              <a:ext cx="351" cy="67"/>
              <a:chOff x="2585" y="3137"/>
              <a:chExt cx="351" cy="67"/>
            </a:xfrm>
          </p:grpSpPr>
          <p:sp>
            <p:nvSpPr>
              <p:cNvPr id="206960" name="Oval 112"/>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61" name="Oval 113"/>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62" name="Oval 114"/>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63" name="Oval 115"/>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964" name="Group 116"/>
            <p:cNvGrpSpPr>
              <a:grpSpLocks/>
            </p:cNvGrpSpPr>
            <p:nvPr/>
          </p:nvGrpSpPr>
          <p:grpSpPr bwMode="auto">
            <a:xfrm>
              <a:off x="3114" y="2077"/>
              <a:ext cx="351" cy="67"/>
              <a:chOff x="2585" y="3137"/>
              <a:chExt cx="351" cy="67"/>
            </a:xfrm>
          </p:grpSpPr>
          <p:sp>
            <p:nvSpPr>
              <p:cNvPr id="206965" name="Oval 117"/>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66" name="Oval 118"/>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67" name="Oval 119"/>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68" name="Oval 120"/>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969" name="Group 121"/>
            <p:cNvGrpSpPr>
              <a:grpSpLocks/>
            </p:cNvGrpSpPr>
            <p:nvPr/>
          </p:nvGrpSpPr>
          <p:grpSpPr bwMode="auto">
            <a:xfrm>
              <a:off x="2837" y="2292"/>
              <a:ext cx="351" cy="67"/>
              <a:chOff x="2585" y="3137"/>
              <a:chExt cx="351" cy="67"/>
            </a:xfrm>
          </p:grpSpPr>
          <p:sp>
            <p:nvSpPr>
              <p:cNvPr id="206970" name="Oval 122"/>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71" name="Oval 123"/>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72" name="Oval 124"/>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73" name="Oval 125"/>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grpSp>
        <p:nvGrpSpPr>
          <p:cNvPr id="206974" name="Group 126"/>
          <p:cNvGrpSpPr>
            <a:grpSpLocks/>
          </p:cNvGrpSpPr>
          <p:nvPr/>
        </p:nvGrpSpPr>
        <p:grpSpPr bwMode="auto">
          <a:xfrm>
            <a:off x="4090988" y="2582863"/>
            <a:ext cx="557212" cy="106362"/>
            <a:chOff x="2585" y="3137"/>
            <a:chExt cx="351" cy="67"/>
          </a:xfrm>
        </p:grpSpPr>
        <p:sp>
          <p:nvSpPr>
            <p:cNvPr id="206975" name="Oval 127"/>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76" name="Oval 128"/>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77" name="Oval 129"/>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78" name="Oval 130"/>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979" name="Group 131"/>
          <p:cNvGrpSpPr>
            <a:grpSpLocks/>
          </p:cNvGrpSpPr>
          <p:nvPr/>
        </p:nvGrpSpPr>
        <p:grpSpPr bwMode="auto">
          <a:xfrm>
            <a:off x="3717925" y="2879725"/>
            <a:ext cx="1343025" cy="249238"/>
            <a:chOff x="681" y="1688"/>
            <a:chExt cx="846" cy="157"/>
          </a:xfrm>
        </p:grpSpPr>
        <p:grpSp>
          <p:nvGrpSpPr>
            <p:cNvPr id="206980" name="Group 132"/>
            <p:cNvGrpSpPr>
              <a:grpSpLocks/>
            </p:cNvGrpSpPr>
            <p:nvPr/>
          </p:nvGrpSpPr>
          <p:grpSpPr bwMode="auto">
            <a:xfrm>
              <a:off x="815" y="1688"/>
              <a:ext cx="351" cy="67"/>
              <a:chOff x="2585" y="3137"/>
              <a:chExt cx="351" cy="67"/>
            </a:xfrm>
          </p:grpSpPr>
          <p:sp>
            <p:nvSpPr>
              <p:cNvPr id="206981" name="Oval 133"/>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82" name="Oval 134"/>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83" name="Oval 135"/>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84" name="Oval 136"/>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985" name="Group 137"/>
            <p:cNvGrpSpPr>
              <a:grpSpLocks/>
            </p:cNvGrpSpPr>
            <p:nvPr/>
          </p:nvGrpSpPr>
          <p:grpSpPr bwMode="auto">
            <a:xfrm>
              <a:off x="1176" y="1688"/>
              <a:ext cx="351" cy="67"/>
              <a:chOff x="2585" y="3137"/>
              <a:chExt cx="351" cy="67"/>
            </a:xfrm>
          </p:grpSpPr>
          <p:sp>
            <p:nvSpPr>
              <p:cNvPr id="206986" name="Oval 138"/>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87" name="Oval 139"/>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88" name="Oval 140"/>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89" name="Oval 141"/>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990" name="Group 142"/>
            <p:cNvGrpSpPr>
              <a:grpSpLocks/>
            </p:cNvGrpSpPr>
            <p:nvPr/>
          </p:nvGrpSpPr>
          <p:grpSpPr bwMode="auto">
            <a:xfrm>
              <a:off x="681" y="1778"/>
              <a:ext cx="351" cy="67"/>
              <a:chOff x="2585" y="3137"/>
              <a:chExt cx="351" cy="67"/>
            </a:xfrm>
          </p:grpSpPr>
          <p:sp>
            <p:nvSpPr>
              <p:cNvPr id="206991" name="Oval 143"/>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92" name="Oval 144"/>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93" name="Oval 145"/>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94" name="Oval 146"/>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6995" name="Group 147"/>
            <p:cNvGrpSpPr>
              <a:grpSpLocks/>
            </p:cNvGrpSpPr>
            <p:nvPr/>
          </p:nvGrpSpPr>
          <p:grpSpPr bwMode="auto">
            <a:xfrm>
              <a:off x="1042" y="1778"/>
              <a:ext cx="351" cy="67"/>
              <a:chOff x="2585" y="3137"/>
              <a:chExt cx="351" cy="67"/>
            </a:xfrm>
          </p:grpSpPr>
          <p:sp>
            <p:nvSpPr>
              <p:cNvPr id="206996" name="Oval 148"/>
              <p:cNvSpPr>
                <a:spLocks noChangeArrowheads="1"/>
              </p:cNvSpPr>
              <p:nvPr/>
            </p:nvSpPr>
            <p:spPr bwMode="blackGray">
              <a:xfrm>
                <a:off x="2648"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97" name="Oval 149"/>
              <p:cNvSpPr>
                <a:spLocks noChangeArrowheads="1"/>
              </p:cNvSpPr>
              <p:nvPr/>
            </p:nvSpPr>
            <p:spPr bwMode="blackGray">
              <a:xfrm>
                <a:off x="2840" y="313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98" name="Oval 150"/>
              <p:cNvSpPr>
                <a:spLocks noChangeArrowheads="1"/>
              </p:cNvSpPr>
              <p:nvPr/>
            </p:nvSpPr>
            <p:spPr bwMode="blackGray">
              <a:xfrm>
                <a:off x="2585"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6999" name="Oval 151"/>
              <p:cNvSpPr>
                <a:spLocks noChangeArrowheads="1"/>
              </p:cNvSpPr>
              <p:nvPr/>
            </p:nvSpPr>
            <p:spPr bwMode="blackGray">
              <a:xfrm>
                <a:off x="2777" y="3177"/>
                <a:ext cx="96" cy="27"/>
              </a:xfrm>
              <a:prstGeom prst="ellipse">
                <a:avLst/>
              </a:prstGeom>
              <a:solidFill>
                <a:srgbClr val="C0C0C0"/>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sp>
        <p:nvSpPr>
          <p:cNvPr id="207000" name="Line 152"/>
          <p:cNvSpPr>
            <a:spLocks noChangeShapeType="1"/>
          </p:cNvSpPr>
          <p:nvPr/>
        </p:nvSpPr>
        <p:spPr bwMode="blackGray">
          <a:xfrm flipV="1">
            <a:off x="4146550" y="2557463"/>
            <a:ext cx="0" cy="2652712"/>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7001" name="Freeform 153"/>
          <p:cNvSpPr>
            <a:spLocks noChangeAspect="1"/>
          </p:cNvSpPr>
          <p:nvPr/>
        </p:nvSpPr>
        <p:spPr bwMode="blackGray">
          <a:xfrm>
            <a:off x="3924300" y="5218113"/>
            <a:ext cx="893763" cy="168275"/>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solidFill>
            <a:schemeClr val="accent2"/>
          </a:solidFill>
          <a:ln>
            <a:noFill/>
          </a:ln>
          <a:effectLst/>
          <a:extLst>
            <a:ext uri="{91240B29-F687-4F45-9708-019B960494DF}">
              <a14:hiddenLine xmlns:a14="http://schemas.microsoft.com/office/drawing/2010/main" w="19050" cap="flat" cmpd="sng">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nvGrpSpPr>
          <p:cNvPr id="207002" name="Group 154"/>
          <p:cNvGrpSpPr>
            <a:grpSpLocks/>
          </p:cNvGrpSpPr>
          <p:nvPr/>
        </p:nvGrpSpPr>
        <p:grpSpPr bwMode="auto">
          <a:xfrm>
            <a:off x="3540125" y="2844800"/>
            <a:ext cx="1679575" cy="311150"/>
            <a:chOff x="192" y="3168"/>
            <a:chExt cx="4326" cy="805"/>
          </a:xfrm>
        </p:grpSpPr>
        <p:sp>
          <p:nvSpPr>
            <p:cNvPr id="207003" name="Line 155"/>
            <p:cNvSpPr>
              <a:spLocks noChangeShapeType="1"/>
            </p:cNvSpPr>
            <p:nvPr/>
          </p:nvSpPr>
          <p:spPr bwMode="blackGray">
            <a:xfrm flipV="1">
              <a:off x="192" y="3168"/>
              <a:ext cx="1025" cy="805"/>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07004" name="Line 156"/>
            <p:cNvSpPr>
              <a:spLocks noChangeShapeType="1"/>
            </p:cNvSpPr>
            <p:nvPr/>
          </p:nvSpPr>
          <p:spPr bwMode="blackGray">
            <a:xfrm>
              <a:off x="1217" y="3168"/>
              <a:ext cx="3301"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7005" name="Freeform 157"/>
            <p:cNvSpPr>
              <a:spLocks/>
            </p:cNvSpPr>
            <p:nvPr/>
          </p:nvSpPr>
          <p:spPr bwMode="blackGray">
            <a:xfrm>
              <a:off x="192" y="3168"/>
              <a:ext cx="4326" cy="805"/>
            </a:xfrm>
            <a:custGeom>
              <a:avLst/>
              <a:gdLst>
                <a:gd name="T0" fmla="*/ 0 w 4326"/>
                <a:gd name="T1" fmla="*/ 805 h 805"/>
                <a:gd name="T2" fmla="*/ 3515 w 4326"/>
                <a:gd name="T3" fmla="*/ 805 h 805"/>
                <a:gd name="T4" fmla="*/ 4326 w 4326"/>
                <a:gd name="T5" fmla="*/ 0 h 805"/>
              </a:gdLst>
              <a:ahLst/>
              <a:cxnLst>
                <a:cxn ang="0">
                  <a:pos x="T0" y="T1"/>
                </a:cxn>
                <a:cxn ang="0">
                  <a:pos x="T2" y="T3"/>
                </a:cxn>
                <a:cxn ang="0">
                  <a:pos x="T4" y="T5"/>
                </a:cxn>
              </a:cxnLst>
              <a:rect l="0" t="0" r="r" b="b"/>
              <a:pathLst>
                <a:path w="4326" h="805">
                  <a:moveTo>
                    <a:pt x="0" y="805"/>
                  </a:moveTo>
                  <a:lnTo>
                    <a:pt x="3515" y="805"/>
                  </a:lnTo>
                  <a:lnTo>
                    <a:pt x="4326" y="0"/>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7006" name="Group 158"/>
          <p:cNvGrpSpPr>
            <a:grpSpLocks/>
          </p:cNvGrpSpPr>
          <p:nvPr/>
        </p:nvGrpSpPr>
        <p:grpSpPr bwMode="auto">
          <a:xfrm>
            <a:off x="2581275" y="3463925"/>
            <a:ext cx="3495675" cy="650875"/>
            <a:chOff x="192" y="3168"/>
            <a:chExt cx="4326" cy="805"/>
          </a:xfrm>
        </p:grpSpPr>
        <p:sp>
          <p:nvSpPr>
            <p:cNvPr id="207007" name="Line 159"/>
            <p:cNvSpPr>
              <a:spLocks noChangeShapeType="1"/>
            </p:cNvSpPr>
            <p:nvPr/>
          </p:nvSpPr>
          <p:spPr bwMode="blackGray">
            <a:xfrm flipV="1">
              <a:off x="192" y="3168"/>
              <a:ext cx="1025" cy="805"/>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07008" name="Line 160"/>
            <p:cNvSpPr>
              <a:spLocks noChangeShapeType="1"/>
            </p:cNvSpPr>
            <p:nvPr/>
          </p:nvSpPr>
          <p:spPr bwMode="blackGray">
            <a:xfrm>
              <a:off x="1217" y="3168"/>
              <a:ext cx="3301"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7009" name="Freeform 161"/>
            <p:cNvSpPr>
              <a:spLocks/>
            </p:cNvSpPr>
            <p:nvPr/>
          </p:nvSpPr>
          <p:spPr bwMode="blackGray">
            <a:xfrm>
              <a:off x="192" y="3168"/>
              <a:ext cx="4326" cy="805"/>
            </a:xfrm>
            <a:custGeom>
              <a:avLst/>
              <a:gdLst>
                <a:gd name="T0" fmla="*/ 0 w 4326"/>
                <a:gd name="T1" fmla="*/ 805 h 805"/>
                <a:gd name="T2" fmla="*/ 3515 w 4326"/>
                <a:gd name="T3" fmla="*/ 805 h 805"/>
                <a:gd name="T4" fmla="*/ 4326 w 4326"/>
                <a:gd name="T5" fmla="*/ 0 h 805"/>
              </a:gdLst>
              <a:ahLst/>
              <a:cxnLst>
                <a:cxn ang="0">
                  <a:pos x="T0" y="T1"/>
                </a:cxn>
                <a:cxn ang="0">
                  <a:pos x="T2" y="T3"/>
                </a:cxn>
                <a:cxn ang="0">
                  <a:pos x="T4" y="T5"/>
                </a:cxn>
              </a:cxnLst>
              <a:rect l="0" t="0" r="r" b="b"/>
              <a:pathLst>
                <a:path w="4326" h="805">
                  <a:moveTo>
                    <a:pt x="0" y="805"/>
                  </a:moveTo>
                  <a:lnTo>
                    <a:pt x="3515" y="805"/>
                  </a:lnTo>
                  <a:lnTo>
                    <a:pt x="4326" y="0"/>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grpSp>
        <p:nvGrpSpPr>
          <p:cNvPr id="207010" name="Group 162"/>
          <p:cNvGrpSpPr>
            <a:grpSpLocks/>
          </p:cNvGrpSpPr>
          <p:nvPr/>
        </p:nvGrpSpPr>
        <p:grpSpPr bwMode="auto">
          <a:xfrm>
            <a:off x="838200" y="4665663"/>
            <a:ext cx="6867525" cy="1277937"/>
            <a:chOff x="192" y="3168"/>
            <a:chExt cx="4326" cy="805"/>
          </a:xfrm>
        </p:grpSpPr>
        <p:sp>
          <p:nvSpPr>
            <p:cNvPr id="207011" name="Line 163"/>
            <p:cNvSpPr>
              <a:spLocks noChangeShapeType="1"/>
            </p:cNvSpPr>
            <p:nvPr/>
          </p:nvSpPr>
          <p:spPr bwMode="blackGray">
            <a:xfrm flipV="1">
              <a:off x="192" y="3168"/>
              <a:ext cx="1025" cy="805"/>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07012" name="Line 164"/>
            <p:cNvSpPr>
              <a:spLocks noChangeShapeType="1"/>
            </p:cNvSpPr>
            <p:nvPr/>
          </p:nvSpPr>
          <p:spPr bwMode="blackGray">
            <a:xfrm>
              <a:off x="1217" y="3168"/>
              <a:ext cx="3301"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07013" name="Freeform 165"/>
            <p:cNvSpPr>
              <a:spLocks/>
            </p:cNvSpPr>
            <p:nvPr/>
          </p:nvSpPr>
          <p:spPr bwMode="blackGray">
            <a:xfrm>
              <a:off x="192" y="3168"/>
              <a:ext cx="4326" cy="805"/>
            </a:xfrm>
            <a:custGeom>
              <a:avLst/>
              <a:gdLst>
                <a:gd name="T0" fmla="*/ 0 w 4326"/>
                <a:gd name="T1" fmla="*/ 805 h 805"/>
                <a:gd name="T2" fmla="*/ 3515 w 4326"/>
                <a:gd name="T3" fmla="*/ 805 h 805"/>
                <a:gd name="T4" fmla="*/ 4326 w 4326"/>
                <a:gd name="T5" fmla="*/ 0 h 805"/>
              </a:gdLst>
              <a:ahLst/>
              <a:cxnLst>
                <a:cxn ang="0">
                  <a:pos x="T0" y="T1"/>
                </a:cxn>
                <a:cxn ang="0">
                  <a:pos x="T2" y="T3"/>
                </a:cxn>
                <a:cxn ang="0">
                  <a:pos x="T4" y="T5"/>
                </a:cxn>
              </a:cxnLst>
              <a:rect l="0" t="0" r="r" b="b"/>
              <a:pathLst>
                <a:path w="4326" h="805">
                  <a:moveTo>
                    <a:pt x="0" y="805"/>
                  </a:moveTo>
                  <a:lnTo>
                    <a:pt x="3515" y="805"/>
                  </a:lnTo>
                  <a:lnTo>
                    <a:pt x="4326" y="0"/>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sp>
        <p:nvSpPr>
          <p:cNvPr id="207014" name="Freeform 166"/>
          <p:cNvSpPr>
            <a:spLocks noChangeAspect="1"/>
          </p:cNvSpPr>
          <p:nvPr/>
        </p:nvSpPr>
        <p:spPr bwMode="blackGray">
          <a:xfrm>
            <a:off x="3927475" y="2557463"/>
            <a:ext cx="893763" cy="168275"/>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07015" name="Text Box 167"/>
          <p:cNvSpPr txBox="1">
            <a:spLocks noChangeArrowheads="1"/>
          </p:cNvSpPr>
          <p:nvPr/>
        </p:nvSpPr>
        <p:spPr bwMode="blackGray">
          <a:xfrm>
            <a:off x="7199313" y="4953000"/>
            <a:ext cx="9937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ctr" eaLnBrk="0" hangingPunct="0">
              <a:lnSpc>
                <a:spcPct val="90000"/>
              </a:lnSpc>
            </a:pPr>
            <a:r>
              <a:rPr lang="en-US" b="1">
                <a:effectLst>
                  <a:outerShdw blurRad="38100" dist="38100" dir="2700000" algn="tl">
                    <a:srgbClr val="C0C0C0"/>
                  </a:outerShdw>
                </a:effectLst>
                <a:latin typeface="Trebuchet MS" pitchFamily="34" charset="0"/>
              </a:rPr>
              <a:t>finest</a:t>
            </a:r>
            <a:br>
              <a:rPr lang="en-US" b="1">
                <a:effectLst>
                  <a:outerShdw blurRad="38100" dist="38100" dir="2700000" algn="tl">
                    <a:srgbClr val="C0C0C0"/>
                  </a:outerShdw>
                </a:effectLst>
                <a:latin typeface="Trebuchet MS" pitchFamily="34" charset="0"/>
              </a:rPr>
            </a:br>
            <a:r>
              <a:rPr lang="en-US" b="1">
                <a:effectLst>
                  <a:outerShdw blurRad="38100" dist="38100" dir="2700000" algn="tl">
                    <a:srgbClr val="C0C0C0"/>
                  </a:outerShdw>
                </a:effectLst>
                <a:latin typeface="Trebuchet MS" pitchFamily="34" charset="0"/>
              </a:rPr>
              <a:t>level</a:t>
            </a:r>
          </a:p>
        </p:txBody>
      </p:sp>
      <p:sp>
        <p:nvSpPr>
          <p:cNvPr id="207016" name="Text Box 168"/>
          <p:cNvSpPr txBox="1">
            <a:spLocks noChangeArrowheads="1"/>
          </p:cNvSpPr>
          <p:nvPr/>
        </p:nvSpPr>
        <p:spPr bwMode="blackGray">
          <a:xfrm>
            <a:off x="4983163" y="2166938"/>
            <a:ext cx="136366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ctr" eaLnBrk="0" hangingPunct="0">
              <a:lnSpc>
                <a:spcPct val="90000"/>
              </a:lnSpc>
            </a:pPr>
            <a:r>
              <a:rPr lang="en-US" b="1">
                <a:effectLst>
                  <a:outerShdw blurRad="38100" dist="38100" dir="2700000" algn="tl">
                    <a:srgbClr val="C0C0C0"/>
                  </a:outerShdw>
                </a:effectLst>
                <a:latin typeface="Trebuchet MS" pitchFamily="34" charset="0"/>
              </a:rPr>
              <a:t>coarsest</a:t>
            </a:r>
            <a:br>
              <a:rPr lang="en-US" b="1">
                <a:effectLst>
                  <a:outerShdw blurRad="38100" dist="38100" dir="2700000" algn="tl">
                    <a:srgbClr val="C0C0C0"/>
                  </a:outerShdw>
                </a:effectLst>
                <a:latin typeface="Trebuchet MS" pitchFamily="34" charset="0"/>
              </a:rPr>
            </a:br>
            <a:r>
              <a:rPr lang="en-US" b="1">
                <a:effectLst>
                  <a:outerShdw blurRad="38100" dist="38100" dir="2700000" algn="tl">
                    <a:srgbClr val="C0C0C0"/>
                  </a:outerShdw>
                </a:effectLst>
                <a:latin typeface="Trebuchet MS" pitchFamily="34" charset="0"/>
              </a:rPr>
              <a:t>level</a:t>
            </a:r>
          </a:p>
        </p:txBody>
      </p:sp>
      <p:grpSp>
        <p:nvGrpSpPr>
          <p:cNvPr id="207017" name="Group 169"/>
          <p:cNvGrpSpPr>
            <a:grpSpLocks/>
          </p:cNvGrpSpPr>
          <p:nvPr/>
        </p:nvGrpSpPr>
        <p:grpSpPr bwMode="auto">
          <a:xfrm>
            <a:off x="3927475" y="2913063"/>
            <a:ext cx="882650" cy="163512"/>
            <a:chOff x="192" y="3168"/>
            <a:chExt cx="4326" cy="805"/>
          </a:xfrm>
        </p:grpSpPr>
        <p:sp>
          <p:nvSpPr>
            <p:cNvPr id="207018" name="Line 170"/>
            <p:cNvSpPr>
              <a:spLocks noChangeShapeType="1"/>
            </p:cNvSpPr>
            <p:nvPr/>
          </p:nvSpPr>
          <p:spPr bwMode="blackGray">
            <a:xfrm flipV="1">
              <a:off x="192" y="3168"/>
              <a:ext cx="1025" cy="805"/>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07019" name="Line 171"/>
            <p:cNvSpPr>
              <a:spLocks noChangeShapeType="1"/>
            </p:cNvSpPr>
            <p:nvPr/>
          </p:nvSpPr>
          <p:spPr bwMode="blackGray">
            <a:xfrm>
              <a:off x="1217" y="3168"/>
              <a:ext cx="3301"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7020" name="Freeform 172"/>
            <p:cNvSpPr>
              <a:spLocks/>
            </p:cNvSpPr>
            <p:nvPr/>
          </p:nvSpPr>
          <p:spPr bwMode="blackGray">
            <a:xfrm>
              <a:off x="192" y="3168"/>
              <a:ext cx="4326" cy="805"/>
            </a:xfrm>
            <a:custGeom>
              <a:avLst/>
              <a:gdLst>
                <a:gd name="T0" fmla="*/ 0 w 4326"/>
                <a:gd name="T1" fmla="*/ 805 h 805"/>
                <a:gd name="T2" fmla="*/ 3515 w 4326"/>
                <a:gd name="T3" fmla="*/ 805 h 805"/>
                <a:gd name="T4" fmla="*/ 4326 w 4326"/>
                <a:gd name="T5" fmla="*/ 0 h 805"/>
              </a:gdLst>
              <a:ahLst/>
              <a:cxnLst>
                <a:cxn ang="0">
                  <a:pos x="T0" y="T1"/>
                </a:cxn>
                <a:cxn ang="0">
                  <a:pos x="T2" y="T3"/>
                </a:cxn>
                <a:cxn ang="0">
                  <a:pos x="T4" y="T5"/>
                </a:cxn>
              </a:cxnLst>
              <a:rect l="0" t="0" r="r" b="b"/>
              <a:pathLst>
                <a:path w="4326" h="805">
                  <a:moveTo>
                    <a:pt x="0" y="805"/>
                  </a:moveTo>
                  <a:lnTo>
                    <a:pt x="3515" y="805"/>
                  </a:lnTo>
                  <a:lnTo>
                    <a:pt x="4326" y="0"/>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7021" name="Group 173"/>
          <p:cNvGrpSpPr>
            <a:grpSpLocks/>
          </p:cNvGrpSpPr>
          <p:nvPr/>
        </p:nvGrpSpPr>
        <p:grpSpPr bwMode="auto">
          <a:xfrm>
            <a:off x="3927475" y="5218113"/>
            <a:ext cx="882650" cy="163512"/>
            <a:chOff x="192" y="3168"/>
            <a:chExt cx="4326" cy="805"/>
          </a:xfrm>
        </p:grpSpPr>
        <p:sp>
          <p:nvSpPr>
            <p:cNvPr id="207022" name="Line 174"/>
            <p:cNvSpPr>
              <a:spLocks noChangeShapeType="1"/>
            </p:cNvSpPr>
            <p:nvPr/>
          </p:nvSpPr>
          <p:spPr bwMode="blackGray">
            <a:xfrm flipV="1">
              <a:off x="192" y="3168"/>
              <a:ext cx="1025" cy="805"/>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07023" name="Line 175"/>
            <p:cNvSpPr>
              <a:spLocks noChangeShapeType="1"/>
            </p:cNvSpPr>
            <p:nvPr/>
          </p:nvSpPr>
          <p:spPr bwMode="blackGray">
            <a:xfrm>
              <a:off x="1217" y="3168"/>
              <a:ext cx="3301"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7024" name="Freeform 176"/>
            <p:cNvSpPr>
              <a:spLocks/>
            </p:cNvSpPr>
            <p:nvPr/>
          </p:nvSpPr>
          <p:spPr bwMode="blackGray">
            <a:xfrm>
              <a:off x="192" y="3168"/>
              <a:ext cx="4326" cy="805"/>
            </a:xfrm>
            <a:custGeom>
              <a:avLst/>
              <a:gdLst>
                <a:gd name="T0" fmla="*/ 0 w 4326"/>
                <a:gd name="T1" fmla="*/ 805 h 805"/>
                <a:gd name="T2" fmla="*/ 3515 w 4326"/>
                <a:gd name="T3" fmla="*/ 805 h 805"/>
                <a:gd name="T4" fmla="*/ 4326 w 4326"/>
                <a:gd name="T5" fmla="*/ 0 h 805"/>
              </a:gdLst>
              <a:ahLst/>
              <a:cxnLst>
                <a:cxn ang="0">
                  <a:pos x="T0" y="T1"/>
                </a:cxn>
                <a:cxn ang="0">
                  <a:pos x="T2" y="T3"/>
                </a:cxn>
                <a:cxn ang="0">
                  <a:pos x="T4" y="T5"/>
                </a:cxn>
              </a:cxnLst>
              <a:rect l="0" t="0" r="r" b="b"/>
              <a:pathLst>
                <a:path w="4326" h="805">
                  <a:moveTo>
                    <a:pt x="0" y="805"/>
                  </a:moveTo>
                  <a:lnTo>
                    <a:pt x="3515" y="805"/>
                  </a:lnTo>
                  <a:lnTo>
                    <a:pt x="4326" y="0"/>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sp>
        <p:nvSpPr>
          <p:cNvPr id="207025" name="Line 177"/>
          <p:cNvSpPr>
            <a:spLocks noChangeShapeType="1"/>
          </p:cNvSpPr>
          <p:nvPr/>
        </p:nvSpPr>
        <p:spPr bwMode="blackGray">
          <a:xfrm flipV="1">
            <a:off x="3927475" y="2728913"/>
            <a:ext cx="0" cy="2652712"/>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7026" name="Line 178"/>
          <p:cNvSpPr>
            <a:spLocks noChangeShapeType="1"/>
          </p:cNvSpPr>
          <p:nvPr/>
        </p:nvSpPr>
        <p:spPr bwMode="blackGray">
          <a:xfrm flipV="1">
            <a:off x="4792663" y="2576513"/>
            <a:ext cx="0" cy="2652712"/>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nvGrpSpPr>
          <p:cNvPr id="207027" name="Group 179"/>
          <p:cNvGrpSpPr>
            <a:grpSpLocks/>
          </p:cNvGrpSpPr>
          <p:nvPr/>
        </p:nvGrpSpPr>
        <p:grpSpPr bwMode="auto">
          <a:xfrm>
            <a:off x="3927475" y="3686175"/>
            <a:ext cx="882650" cy="163513"/>
            <a:chOff x="192" y="3168"/>
            <a:chExt cx="4326" cy="805"/>
          </a:xfrm>
        </p:grpSpPr>
        <p:sp>
          <p:nvSpPr>
            <p:cNvPr id="207028" name="Line 180"/>
            <p:cNvSpPr>
              <a:spLocks noChangeShapeType="1"/>
            </p:cNvSpPr>
            <p:nvPr/>
          </p:nvSpPr>
          <p:spPr bwMode="blackGray">
            <a:xfrm flipV="1">
              <a:off x="192" y="3168"/>
              <a:ext cx="1025" cy="805"/>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07029" name="Line 181"/>
            <p:cNvSpPr>
              <a:spLocks noChangeShapeType="1"/>
            </p:cNvSpPr>
            <p:nvPr/>
          </p:nvSpPr>
          <p:spPr bwMode="blackGray">
            <a:xfrm>
              <a:off x="1217" y="3168"/>
              <a:ext cx="3301"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7030" name="Freeform 182"/>
            <p:cNvSpPr>
              <a:spLocks/>
            </p:cNvSpPr>
            <p:nvPr/>
          </p:nvSpPr>
          <p:spPr bwMode="blackGray">
            <a:xfrm>
              <a:off x="192" y="3168"/>
              <a:ext cx="4326" cy="805"/>
            </a:xfrm>
            <a:custGeom>
              <a:avLst/>
              <a:gdLst>
                <a:gd name="T0" fmla="*/ 0 w 4326"/>
                <a:gd name="T1" fmla="*/ 805 h 805"/>
                <a:gd name="T2" fmla="*/ 3515 w 4326"/>
                <a:gd name="T3" fmla="*/ 805 h 805"/>
                <a:gd name="T4" fmla="*/ 4326 w 4326"/>
                <a:gd name="T5" fmla="*/ 0 h 805"/>
              </a:gdLst>
              <a:ahLst/>
              <a:cxnLst>
                <a:cxn ang="0">
                  <a:pos x="T0" y="T1"/>
                </a:cxn>
                <a:cxn ang="0">
                  <a:pos x="T2" y="T3"/>
                </a:cxn>
                <a:cxn ang="0">
                  <a:pos x="T4" y="T5"/>
                </a:cxn>
              </a:cxnLst>
              <a:rect l="0" t="0" r="r" b="b"/>
              <a:pathLst>
                <a:path w="4326" h="805">
                  <a:moveTo>
                    <a:pt x="0" y="805"/>
                  </a:moveTo>
                  <a:lnTo>
                    <a:pt x="3515" y="805"/>
                  </a:lnTo>
                  <a:lnTo>
                    <a:pt x="4326" y="0"/>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207031" name="Group 183"/>
          <p:cNvGrpSpPr>
            <a:grpSpLocks/>
          </p:cNvGrpSpPr>
          <p:nvPr/>
        </p:nvGrpSpPr>
        <p:grpSpPr bwMode="auto">
          <a:xfrm>
            <a:off x="847725" y="2528888"/>
            <a:ext cx="6858000" cy="3414712"/>
            <a:chOff x="192" y="1689"/>
            <a:chExt cx="4320" cy="2151"/>
          </a:xfrm>
        </p:grpSpPr>
        <p:sp>
          <p:nvSpPr>
            <p:cNvPr id="207032" name="Line 184"/>
            <p:cNvSpPr>
              <a:spLocks noChangeShapeType="1"/>
            </p:cNvSpPr>
            <p:nvPr/>
          </p:nvSpPr>
          <p:spPr bwMode="blackGray">
            <a:xfrm flipV="1">
              <a:off x="192" y="1800"/>
              <a:ext cx="1954" cy="204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7033" name="Line 185"/>
            <p:cNvSpPr>
              <a:spLocks noChangeShapeType="1"/>
            </p:cNvSpPr>
            <p:nvPr/>
          </p:nvSpPr>
          <p:spPr bwMode="blackGray">
            <a:xfrm flipH="1" flipV="1">
              <a:off x="2589" y="1812"/>
              <a:ext cx="1118" cy="2028"/>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7034" name="Line 186"/>
            <p:cNvSpPr>
              <a:spLocks noChangeShapeType="1"/>
            </p:cNvSpPr>
            <p:nvPr/>
          </p:nvSpPr>
          <p:spPr bwMode="blackGray">
            <a:xfrm flipV="1">
              <a:off x="1217" y="1689"/>
              <a:ext cx="1053" cy="1346"/>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7035" name="Line 187"/>
            <p:cNvSpPr>
              <a:spLocks noChangeShapeType="1"/>
            </p:cNvSpPr>
            <p:nvPr/>
          </p:nvSpPr>
          <p:spPr bwMode="blackGray">
            <a:xfrm flipH="1" flipV="1">
              <a:off x="2681" y="1689"/>
              <a:ext cx="1831" cy="1346"/>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sp>
        <p:nvSpPr>
          <p:cNvPr id="207036" name="Freeform 188"/>
          <p:cNvSpPr>
            <a:spLocks noChangeAspect="1"/>
          </p:cNvSpPr>
          <p:nvPr/>
        </p:nvSpPr>
        <p:spPr bwMode="blackGray">
          <a:xfrm>
            <a:off x="3924300" y="3676650"/>
            <a:ext cx="893763" cy="168275"/>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solidFill>
            <a:schemeClr val="accent2"/>
          </a:solidFill>
          <a:ln>
            <a:noFill/>
          </a:ln>
          <a:effectLst/>
          <a:extLst>
            <a:ext uri="{91240B29-F687-4F45-9708-019B960494DF}">
              <a14:hiddenLine xmlns:a14="http://schemas.microsoft.com/office/drawing/2010/main" w="19050" cap="flat" cmpd="sng">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07037" name="Freeform 189"/>
          <p:cNvSpPr>
            <a:spLocks noChangeAspect="1"/>
          </p:cNvSpPr>
          <p:nvPr/>
        </p:nvSpPr>
        <p:spPr bwMode="blackGray">
          <a:xfrm>
            <a:off x="3914775" y="2895600"/>
            <a:ext cx="893763" cy="168275"/>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solidFill>
            <a:schemeClr val="accent2"/>
          </a:solidFill>
          <a:ln>
            <a:noFill/>
          </a:ln>
          <a:effectLst/>
          <a:extLst>
            <a:ext uri="{91240B29-F687-4F45-9708-019B960494DF}">
              <a14:hiddenLine xmlns:a14="http://schemas.microsoft.com/office/drawing/2010/main" w="19050" cap="flat" cmpd="sng">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07038" name="Freeform 190"/>
          <p:cNvSpPr>
            <a:spLocks noChangeAspect="1"/>
          </p:cNvSpPr>
          <p:nvPr/>
        </p:nvSpPr>
        <p:spPr bwMode="blackGray">
          <a:xfrm>
            <a:off x="3914775" y="2562225"/>
            <a:ext cx="893763" cy="168275"/>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solidFill>
            <a:schemeClr val="accent2"/>
          </a:solidFill>
          <a:ln>
            <a:noFill/>
          </a:ln>
          <a:effectLst/>
          <a:extLst>
            <a:ext uri="{91240B29-F687-4F45-9708-019B960494DF}">
              <a14:hiddenLine xmlns:a14="http://schemas.microsoft.com/office/drawing/2010/main" w="19050" cap="flat" cmpd="sng">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07039" name="Line 191"/>
          <p:cNvSpPr>
            <a:spLocks noChangeShapeType="1"/>
          </p:cNvSpPr>
          <p:nvPr/>
        </p:nvSpPr>
        <p:spPr bwMode="blackGray">
          <a:xfrm flipV="1">
            <a:off x="4652963" y="2728913"/>
            <a:ext cx="0" cy="2652712"/>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7040" name="Freeform 192"/>
          <p:cNvSpPr>
            <a:spLocks noChangeAspect="1"/>
          </p:cNvSpPr>
          <p:nvPr/>
        </p:nvSpPr>
        <p:spPr bwMode="blackGray">
          <a:xfrm>
            <a:off x="4105275" y="5313363"/>
            <a:ext cx="893763" cy="168275"/>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solidFill>
            <a:srgbClr val="FF0033"/>
          </a:solidFill>
          <a:ln>
            <a:noFill/>
          </a:ln>
          <a:effectLst/>
          <a:extLst>
            <a:ext uri="{91240B29-F687-4F45-9708-019B960494DF}">
              <a14:hiddenLine xmlns:a14="http://schemas.microsoft.com/office/drawing/2010/main" w="19050" cap="flat" cmpd="sng">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07041" name="Freeform 193"/>
          <p:cNvSpPr>
            <a:spLocks noChangeAspect="1"/>
          </p:cNvSpPr>
          <p:nvPr/>
        </p:nvSpPr>
        <p:spPr bwMode="blackGray">
          <a:xfrm>
            <a:off x="3981450" y="3732213"/>
            <a:ext cx="893763" cy="168275"/>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solidFill>
            <a:srgbClr val="FF0033"/>
          </a:solidFill>
          <a:ln>
            <a:noFill/>
          </a:ln>
          <a:effectLst/>
          <a:extLst>
            <a:ext uri="{91240B29-F687-4F45-9708-019B960494DF}">
              <a14:hiddenLine xmlns:a14="http://schemas.microsoft.com/office/drawing/2010/main" w="19050" cap="flat" cmpd="sng">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207042" name="Freeform 194"/>
          <p:cNvSpPr>
            <a:spLocks noChangeAspect="1"/>
          </p:cNvSpPr>
          <p:nvPr/>
        </p:nvSpPr>
        <p:spPr bwMode="blackGray">
          <a:xfrm>
            <a:off x="3933825" y="2932113"/>
            <a:ext cx="893763" cy="168275"/>
          </a:xfrm>
          <a:custGeom>
            <a:avLst/>
            <a:gdLst>
              <a:gd name="T0" fmla="*/ 0 w 2832"/>
              <a:gd name="T1" fmla="*/ 528 h 528"/>
              <a:gd name="T2" fmla="*/ 2304 w 2832"/>
              <a:gd name="T3" fmla="*/ 528 h 528"/>
              <a:gd name="T4" fmla="*/ 2832 w 2832"/>
              <a:gd name="T5" fmla="*/ 0 h 528"/>
              <a:gd name="T6" fmla="*/ 672 w 2832"/>
              <a:gd name="T7" fmla="*/ 0 h 528"/>
              <a:gd name="T8" fmla="*/ 0 w 2832"/>
              <a:gd name="T9" fmla="*/ 528 h 528"/>
            </a:gdLst>
            <a:ahLst/>
            <a:cxnLst>
              <a:cxn ang="0">
                <a:pos x="T0" y="T1"/>
              </a:cxn>
              <a:cxn ang="0">
                <a:pos x="T2" y="T3"/>
              </a:cxn>
              <a:cxn ang="0">
                <a:pos x="T4" y="T5"/>
              </a:cxn>
              <a:cxn ang="0">
                <a:pos x="T6" y="T7"/>
              </a:cxn>
              <a:cxn ang="0">
                <a:pos x="T8" y="T9"/>
              </a:cxn>
            </a:cxnLst>
            <a:rect l="0" t="0" r="r" b="b"/>
            <a:pathLst>
              <a:path w="2832" h="528">
                <a:moveTo>
                  <a:pt x="0" y="528"/>
                </a:moveTo>
                <a:lnTo>
                  <a:pt x="2304" y="528"/>
                </a:lnTo>
                <a:lnTo>
                  <a:pt x="2832" y="0"/>
                </a:lnTo>
                <a:lnTo>
                  <a:pt x="672" y="0"/>
                </a:lnTo>
                <a:lnTo>
                  <a:pt x="0" y="528"/>
                </a:lnTo>
                <a:close/>
              </a:path>
            </a:pathLst>
          </a:custGeom>
          <a:solidFill>
            <a:srgbClr val="FF0033"/>
          </a:solidFill>
          <a:ln>
            <a:noFill/>
          </a:ln>
          <a:effectLst/>
          <a:extLst>
            <a:ext uri="{91240B29-F687-4F45-9708-019B960494DF}">
              <a14:hiddenLine xmlns:a14="http://schemas.microsoft.com/office/drawing/2010/main" w="19050" cap="flat" cmpd="sng">
                <a:solidFill>
                  <a:schemeClr val="accent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nvGrpSpPr>
          <p:cNvPr id="207043" name="Group 195"/>
          <p:cNvGrpSpPr>
            <a:grpSpLocks/>
          </p:cNvGrpSpPr>
          <p:nvPr/>
        </p:nvGrpSpPr>
        <p:grpSpPr bwMode="auto">
          <a:xfrm>
            <a:off x="3908425" y="2528888"/>
            <a:ext cx="1066800" cy="2967037"/>
            <a:chOff x="2366" y="1497"/>
            <a:chExt cx="672" cy="1869"/>
          </a:xfrm>
        </p:grpSpPr>
        <p:sp>
          <p:nvSpPr>
            <p:cNvPr id="207044" name="Line 196"/>
            <p:cNvSpPr>
              <a:spLocks noChangeShapeType="1"/>
            </p:cNvSpPr>
            <p:nvPr/>
          </p:nvSpPr>
          <p:spPr bwMode="blackGray">
            <a:xfrm flipH="1" flipV="1">
              <a:off x="2366" y="1605"/>
              <a:ext cx="138" cy="1749"/>
            </a:xfrm>
            <a:prstGeom prst="line">
              <a:avLst/>
            </a:prstGeom>
            <a:noFill/>
            <a:ln w="1905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7045" name="Line 197"/>
            <p:cNvSpPr>
              <a:spLocks noChangeShapeType="1"/>
            </p:cNvSpPr>
            <p:nvPr/>
          </p:nvSpPr>
          <p:spPr bwMode="blackGray">
            <a:xfrm flipH="1" flipV="1">
              <a:off x="2828" y="1611"/>
              <a:ext cx="120" cy="1755"/>
            </a:xfrm>
            <a:prstGeom prst="line">
              <a:avLst/>
            </a:prstGeom>
            <a:noFill/>
            <a:ln w="1905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7046" name="Line 198"/>
            <p:cNvSpPr>
              <a:spLocks noChangeShapeType="1"/>
            </p:cNvSpPr>
            <p:nvPr/>
          </p:nvSpPr>
          <p:spPr bwMode="blackGray">
            <a:xfrm flipH="1" flipV="1">
              <a:off x="2936" y="1497"/>
              <a:ext cx="102" cy="1749"/>
            </a:xfrm>
            <a:prstGeom prst="line">
              <a:avLst/>
            </a:prstGeom>
            <a:noFill/>
            <a:ln w="1905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07047" name="Line 199"/>
            <p:cNvSpPr>
              <a:spLocks noChangeShapeType="1"/>
            </p:cNvSpPr>
            <p:nvPr/>
          </p:nvSpPr>
          <p:spPr bwMode="blackGray">
            <a:xfrm flipH="1" flipV="1">
              <a:off x="2504" y="1503"/>
              <a:ext cx="138" cy="1749"/>
            </a:xfrm>
            <a:prstGeom prst="line">
              <a:avLst/>
            </a:prstGeom>
            <a:noFill/>
            <a:ln w="1905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sp>
        <p:nvSpPr>
          <p:cNvPr id="207048" name="Line 200"/>
          <p:cNvSpPr>
            <a:spLocks noChangeShapeType="1"/>
          </p:cNvSpPr>
          <p:nvPr/>
        </p:nvSpPr>
        <p:spPr bwMode="blackGray">
          <a:xfrm>
            <a:off x="4371975" y="5276850"/>
            <a:ext cx="295275" cy="30480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0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70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70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70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7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40" grpId="0" animBg="1"/>
      <p:bldP spid="207041" grpId="0" animBg="1"/>
      <p:bldP spid="207042" grpId="0" animBg="1"/>
      <p:bldP spid="2070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a:t>Upsample</a:t>
            </a:r>
          </a:p>
        </p:txBody>
      </p:sp>
      <p:pic>
        <p:nvPicPr>
          <p:cNvPr id="216067" name="Picture 3" descr="upsampled"/>
          <p:cNvPicPr>
            <a:picLocks noChangeAspect="1" noChangeArrowheads="1"/>
          </p:cNvPicPr>
          <p:nvPr/>
        </p:nvPicPr>
        <p:blipFill>
          <a:blip r:embed="rId2">
            <a:extLst>
              <a:ext uri="{28A0092B-C50C-407E-A947-70E740481C1C}">
                <a14:useLocalDpi xmlns:a14="http://schemas.microsoft.com/office/drawing/2010/main" val="0"/>
              </a:ext>
            </a:extLst>
          </a:blip>
          <a:srcRect l="57210" t="53113" r="10915" b="17726"/>
          <a:stretch>
            <a:fillRect/>
          </a:stretch>
        </p:blipFill>
        <p:spPr bwMode="auto">
          <a:xfrm>
            <a:off x="4953000" y="1295400"/>
            <a:ext cx="29718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16068" name="Picture 4" descr="upsampled_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3981450"/>
            <a:ext cx="241935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16069" name="Picture 5" descr="coarser_level_i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962400"/>
            <a:ext cx="2439988" cy="2439988"/>
          </a:xfrm>
          <a:prstGeom prst="rect">
            <a:avLst/>
          </a:prstGeom>
          <a:noFill/>
          <a:extLst>
            <a:ext uri="{909E8E84-426E-40DD-AFC4-6F175D3DCCD1}">
              <a14:hiddenFill xmlns:a14="http://schemas.microsoft.com/office/drawing/2010/main">
                <a:solidFill>
                  <a:srgbClr val="FFFFFF"/>
                </a:solidFill>
              </a14:hiddenFill>
            </a:ext>
          </a:extLst>
        </p:spPr>
      </p:pic>
      <p:sp>
        <p:nvSpPr>
          <p:cNvPr id="216070" name="Rectangle 6"/>
          <p:cNvSpPr>
            <a:spLocks noChangeArrowheads="1"/>
          </p:cNvSpPr>
          <p:nvPr/>
        </p:nvSpPr>
        <p:spPr bwMode="auto">
          <a:xfrm>
            <a:off x="1949450" y="4625975"/>
            <a:ext cx="1066800" cy="1066800"/>
          </a:xfrm>
          <a:prstGeom prst="rect">
            <a:avLst/>
          </a:prstGeom>
          <a:noFill/>
          <a:ln w="15875">
            <a:solidFill>
              <a:srgbClr val="FF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16071" name="Picture 7" descr="coarser_level"/>
          <p:cNvPicPr>
            <a:picLocks noChangeArrowheads="1"/>
          </p:cNvPicPr>
          <p:nvPr/>
        </p:nvPicPr>
        <p:blipFill>
          <a:blip r:embed="rId5">
            <a:extLst>
              <a:ext uri="{28A0092B-C50C-407E-A947-70E740481C1C}">
                <a14:useLocalDpi xmlns:a14="http://schemas.microsoft.com/office/drawing/2010/main" val="0"/>
              </a:ext>
            </a:extLst>
          </a:blip>
          <a:srcRect l="40001" t="40874" r="1158" b="2953"/>
          <a:stretch>
            <a:fillRect/>
          </a:stretch>
        </p:blipFill>
        <p:spPr bwMode="auto">
          <a:xfrm>
            <a:off x="990600" y="1295400"/>
            <a:ext cx="2743200" cy="2130425"/>
          </a:xfrm>
          <a:prstGeom prst="rect">
            <a:avLst/>
          </a:prstGeom>
          <a:noFill/>
          <a:extLst>
            <a:ext uri="{909E8E84-426E-40DD-AFC4-6F175D3DCCD1}">
              <a14:hiddenFill xmlns:a14="http://schemas.microsoft.com/office/drawing/2010/main">
                <a:solidFill>
                  <a:srgbClr val="FFFFFF"/>
                </a:solidFill>
              </a14:hiddenFill>
            </a:ext>
          </a:extLst>
        </p:spPr>
      </p:pic>
      <p:sp>
        <p:nvSpPr>
          <p:cNvPr id="216072" name="Rectangle 8"/>
          <p:cNvSpPr>
            <a:spLocks noChangeArrowheads="1"/>
          </p:cNvSpPr>
          <p:nvPr/>
        </p:nvSpPr>
        <p:spPr bwMode="auto">
          <a:xfrm>
            <a:off x="1676400" y="1752600"/>
            <a:ext cx="1295400" cy="1066800"/>
          </a:xfrm>
          <a:prstGeom prst="rect">
            <a:avLst/>
          </a:prstGeom>
          <a:noFill/>
          <a:ln w="19050">
            <a:solidFill>
              <a:srgbClr val="FF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6073" name="Group 9"/>
          <p:cNvGrpSpPr>
            <a:grpSpLocks/>
          </p:cNvGrpSpPr>
          <p:nvPr/>
        </p:nvGrpSpPr>
        <p:grpSpPr bwMode="auto">
          <a:xfrm>
            <a:off x="4191000" y="4876800"/>
            <a:ext cx="838200" cy="381000"/>
            <a:chOff x="1584" y="3072"/>
            <a:chExt cx="528" cy="240"/>
          </a:xfrm>
        </p:grpSpPr>
        <p:sp>
          <p:nvSpPr>
            <p:cNvPr id="216074" name="Line 10"/>
            <p:cNvSpPr>
              <a:spLocks noChangeShapeType="1"/>
            </p:cNvSpPr>
            <p:nvPr/>
          </p:nvSpPr>
          <p:spPr bwMode="auto">
            <a:xfrm>
              <a:off x="1584" y="3312"/>
              <a:ext cx="52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75" name="Text Box 11"/>
            <p:cNvSpPr txBox="1">
              <a:spLocks noChangeArrowheads="1"/>
            </p:cNvSpPr>
            <p:nvPr/>
          </p:nvSpPr>
          <p:spPr bwMode="auto">
            <a:xfrm>
              <a:off x="1584" y="307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olidFill>
                    <a:srgbClr val="FF0033"/>
                  </a:solidFill>
                  <a:latin typeface="Arial" charset="0"/>
                </a:rPr>
                <a:t>GPU</a:t>
              </a:r>
            </a:p>
          </p:txBody>
        </p:sp>
      </p:grpSp>
      <p:pic>
        <p:nvPicPr>
          <p:cNvPr id="216076" name="Picture 12" descr="coarser_level_i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962400"/>
            <a:ext cx="2439988" cy="2439988"/>
          </a:xfrm>
          <a:prstGeom prst="rect">
            <a:avLst/>
          </a:prstGeom>
          <a:noFill/>
          <a:extLst>
            <a:ext uri="{909E8E84-426E-40DD-AFC4-6F175D3DCCD1}">
              <a14:hiddenFill xmlns:a14="http://schemas.microsoft.com/office/drawing/2010/main">
                <a:solidFill>
                  <a:srgbClr val="FFFFFF"/>
                </a:solidFill>
              </a14:hiddenFill>
            </a:ext>
          </a:extLst>
        </p:spPr>
      </p:pic>
      <p:sp>
        <p:nvSpPr>
          <p:cNvPr id="216077" name="Rectangle 13"/>
          <p:cNvSpPr>
            <a:spLocks noChangeArrowheads="1"/>
          </p:cNvSpPr>
          <p:nvPr/>
        </p:nvSpPr>
        <p:spPr bwMode="auto">
          <a:xfrm>
            <a:off x="1828800" y="4572000"/>
            <a:ext cx="1219200" cy="1066800"/>
          </a:xfrm>
          <a:prstGeom prst="rect">
            <a:avLst/>
          </a:prstGeom>
          <a:noFill/>
          <a:ln w="19050">
            <a:solidFill>
              <a:srgbClr val="FF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60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60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60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60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6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0" grpId="0" animBg="1"/>
      <p:bldP spid="216072" grpId="0" animBg="1"/>
      <p:bldP spid="216077" grpId="0" animBg="1"/>
    </p:bldLst>
  </p:timing>
</p:sld>
</file>

<file path=ppt/theme/theme1.xml><?xml version="1.0" encoding="utf-8"?>
<a:theme xmlns:a="http://schemas.openxmlformats.org/drawingml/2006/main" name="~2628977">
  <a:themeElements>
    <a:clrScheme name="~2628977 9">
      <a:dk1>
        <a:srgbClr val="000000"/>
      </a:dk1>
      <a:lt1>
        <a:srgbClr val="FFFFFF"/>
      </a:lt1>
      <a:dk2>
        <a:srgbClr val="CC6600"/>
      </a:dk2>
      <a:lt2>
        <a:srgbClr val="808080"/>
      </a:lt2>
      <a:accent1>
        <a:srgbClr val="006600"/>
      </a:accent1>
      <a:accent2>
        <a:srgbClr val="000099"/>
      </a:accent2>
      <a:accent3>
        <a:srgbClr val="FFFFFF"/>
      </a:accent3>
      <a:accent4>
        <a:srgbClr val="000000"/>
      </a:accent4>
      <a:accent5>
        <a:srgbClr val="AAB8AA"/>
      </a:accent5>
      <a:accent6>
        <a:srgbClr val="00008A"/>
      </a:accent6>
      <a:hlink>
        <a:srgbClr val="0000FF"/>
      </a:hlink>
      <a:folHlink>
        <a:srgbClr val="9900CC"/>
      </a:folHlink>
    </a:clrScheme>
    <a:fontScheme name="~2628977">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62897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62897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62897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62897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62897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62897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62897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628977 8">
        <a:dk1>
          <a:srgbClr val="000000"/>
        </a:dk1>
        <a:lt1>
          <a:srgbClr val="FFFFFF"/>
        </a:lt1>
        <a:dk2>
          <a:srgbClr val="CC66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628977 9">
        <a:dk1>
          <a:srgbClr val="000000"/>
        </a:dk1>
        <a:lt1>
          <a:srgbClr val="FFFFFF"/>
        </a:lt1>
        <a:dk2>
          <a:srgbClr val="CC6600"/>
        </a:dk2>
        <a:lt2>
          <a:srgbClr val="808080"/>
        </a:lt2>
        <a:accent1>
          <a:srgbClr val="006600"/>
        </a:accent1>
        <a:accent2>
          <a:srgbClr val="000099"/>
        </a:accent2>
        <a:accent3>
          <a:srgbClr val="FFFFFF"/>
        </a:accent3>
        <a:accent4>
          <a:srgbClr val="000000"/>
        </a:accent4>
        <a:accent5>
          <a:srgbClr val="AAB8AA"/>
        </a:accent5>
        <a:accent6>
          <a:srgbClr val="00008A"/>
        </a:accent6>
        <a:hlink>
          <a:srgbClr val="00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C:\windows\TEMP\c.notes.data\~2628977.pot</Template>
  <TotalTime>6645</TotalTime>
  <Words>1348</Words>
  <Application>Microsoft Office PowerPoint</Application>
  <PresentationFormat>On-screen Show (4:3)</PresentationFormat>
  <Paragraphs>203</Paragraphs>
  <Slides>20</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Times New Roman</vt:lpstr>
      <vt:lpstr>Trebuchet MS</vt:lpstr>
      <vt:lpstr>Stone Sans ITC TT</vt:lpstr>
      <vt:lpstr>Wingdings</vt:lpstr>
      <vt:lpstr>Arial</vt:lpstr>
      <vt:lpstr>Symbol</vt:lpstr>
      <vt:lpstr>~2628977</vt:lpstr>
      <vt:lpstr>Terrain Rendering using GPU-Based Geometry Clipmaps</vt:lpstr>
      <vt:lpstr>Terrain Rendering Challenges</vt:lpstr>
      <vt:lpstr>A Change of Focus</vt:lpstr>
      <vt:lpstr>Geometry Clipmaps</vt:lpstr>
      <vt:lpstr>Why GPU?</vt:lpstr>
      <vt:lpstr>GPU Implementation Overview</vt:lpstr>
      <vt:lpstr>System Design</vt:lpstr>
      <vt:lpstr>Clipmap Update</vt:lpstr>
      <vt:lpstr>Upsample</vt:lpstr>
      <vt:lpstr>Add residuals</vt:lpstr>
      <vt:lpstr>Incremental update</vt:lpstr>
      <vt:lpstr>Individual Clipmap Levels</vt:lpstr>
      <vt:lpstr>View-frustum culling</vt:lpstr>
      <vt:lpstr>Timing Results</vt:lpstr>
      <vt:lpstr>Performance</vt:lpstr>
      <vt:lpstr>Demo</vt:lpstr>
      <vt:lpstr>Summary</vt:lpstr>
      <vt:lpstr>Questions?</vt:lpstr>
      <vt:lpstr>GPU Gems 2  Programming Techniques for High-Performance Graphics and General-Purpose Computation</vt:lpstr>
      <vt:lpstr>PowerPoint Presentation</vt:lpstr>
    </vt:vector>
  </TitlesOfParts>
  <Company>CMP Media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CMP WS</dc:creator>
  <cp:lastModifiedBy>Hugues Hoppe</cp:lastModifiedBy>
  <cp:revision>154</cp:revision>
  <dcterms:created xsi:type="dcterms:W3CDTF">2004-04-21T16:23:17Z</dcterms:created>
  <dcterms:modified xsi:type="dcterms:W3CDTF">2012-05-25T21:39:49Z</dcterms:modified>
</cp:coreProperties>
</file>