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8" r:id="rId2"/>
    <p:sldId id="263" r:id="rId3"/>
    <p:sldId id="294" r:id="rId4"/>
    <p:sldId id="281" r:id="rId5"/>
    <p:sldId id="264" r:id="rId6"/>
    <p:sldId id="265" r:id="rId7"/>
    <p:sldId id="267" r:id="rId8"/>
    <p:sldId id="295" r:id="rId9"/>
    <p:sldId id="293" r:id="rId10"/>
    <p:sldId id="296" r:id="rId11"/>
    <p:sldId id="268" r:id="rId12"/>
    <p:sldId id="270" r:id="rId13"/>
    <p:sldId id="271" r:id="rId14"/>
    <p:sldId id="290" r:id="rId15"/>
    <p:sldId id="276" r:id="rId16"/>
    <p:sldId id="273" r:id="rId17"/>
    <p:sldId id="278" r:id="rId18"/>
    <p:sldId id="274" r:id="rId19"/>
    <p:sldId id="275" r:id="rId20"/>
    <p:sldId id="287" r:id="rId21"/>
    <p:sldId id="277" r:id="rId22"/>
    <p:sldId id="279" r:id="rId23"/>
    <p:sldId id="285" r:id="rId24"/>
    <p:sldId id="297" r:id="rId25"/>
    <p:sldId id="284" r:id="rId26"/>
    <p:sldId id="292" r:id="rId27"/>
    <p:sldId id="283" r:id="rId28"/>
    <p:sldId id="288" r:id="rId29"/>
    <p:sldId id="282" r:id="rId30"/>
    <p:sldId id="286" r:id="rId31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009900"/>
    <a:srgbClr val="9933FF"/>
    <a:srgbClr val="6600FF"/>
    <a:srgbClr val="00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1" autoAdjust="0"/>
    <p:restoredTop sz="79289" autoAdjust="0"/>
  </p:normalViewPr>
  <p:slideViewPr>
    <p:cSldViewPr snapToGrid="0" snapToObjects="1">
      <p:cViewPr varScale="1">
        <p:scale>
          <a:sx n="154" d="100"/>
          <a:sy n="154" d="100"/>
        </p:scale>
        <p:origin x="-20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8" y="-78"/>
      </p:cViewPr>
      <p:guideLst>
        <p:guide orient="horz" pos="3120"/>
        <p:guide pos="214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AB143-1AAF-4946-9E10-2F562B08D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6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BC5A4C-1195-4E6C-A3DD-568B756D2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B054E-6567-42E0-8BA8-6027FE2E996F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title of my talk 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C929D-50DF-408A-AF22-B5D8D91531CE}" type="slidenum">
              <a:rPr lang="en-US"/>
              <a:pPr/>
              <a:t>10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algorithm is based on the idea of unfolding the sequence of 3D triangles</a:t>
            </a:r>
          </a:p>
          <a:p>
            <a:r>
              <a:rPr lang="en-US"/>
              <a:t>containing this path into the plane.</a:t>
            </a:r>
          </a:p>
          <a:p>
            <a:endParaRPr lang="en-US"/>
          </a:p>
          <a:p>
            <a:r>
              <a:rPr lang="en-US"/>
              <a:t>If the path does not contain any vertices it should be unfolded into a straight line,</a:t>
            </a:r>
          </a:p>
          <a:p>
            <a:r>
              <a:rPr lang="en-US"/>
              <a:t>which is natural since the shortest path between two points in the plane is a straight line.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63F09-653F-498B-B152-F5F43386E5AC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unfold the source vertex into the plane of a triangle that contains the part of the geodesic.</a:t>
            </a:r>
          </a:p>
          <a:p>
            <a:r>
              <a:rPr lang="en-US"/>
              <a:t>The unfolded source in the plane of this triangle can be computed using the distances from the two different points of the triangle to the source.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37899-2B73-40B6-BCD8-4D723DBDEB13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two points on the edge P_0P_1 and the distances d_0 and d_1 from these points to the source we can</a:t>
            </a:r>
          </a:p>
          <a:p>
            <a:r>
              <a:rPr lang="en-US"/>
              <a:t>find the 2D coordinates of the unfolded source in the plane of the triangle.</a:t>
            </a:r>
          </a:p>
          <a:p>
            <a:r>
              <a:rPr lang="en-US"/>
              <a:t>This computation is simple if we use appropriate local coordinate system.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03865-A5BC-4974-9C21-9055E5CF77F9}" type="slidenum">
              <a:rPr lang="en-US"/>
              <a:pPr/>
              <a:t>13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basic concept that we use for the algorithm is a window.</a:t>
            </a:r>
          </a:p>
          <a:p>
            <a:r>
              <a:rPr lang="en-US"/>
              <a:t>Technically it is defined as a segments of the edge over which the exact distance computation can be performed atomically.</a:t>
            </a:r>
          </a:p>
          <a:p>
            <a:r>
              <a:rPr lang="en-US"/>
              <a:t>or using one unfolded source.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DFACF-F107-4C86-BB1A-D3F9DADDEBE8}" type="slidenum">
              <a:rPr lang="en-US"/>
              <a:pPr/>
              <a:t>14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associate the following scalar attributes with each window:</a:t>
            </a:r>
          </a:p>
          <a:p>
            <a:r>
              <a:rPr lang="en-US"/>
              <a:t>b_0 and b_1 are local x-coordinates of the end-points</a:t>
            </a:r>
          </a:p>
          <a:p>
            <a:endParaRPr lang="en-US"/>
          </a:p>
          <a:p>
            <a:r>
              <a:rPr lang="en-US"/>
              <a:t>d_0 and d_1 are the distances from the end-points to the source</a:t>
            </a:r>
          </a:p>
          <a:p>
            <a:endParaRPr lang="en-US"/>
          </a:p>
          <a:p>
            <a:r>
              <a:rPr lang="en-US"/>
              <a:t>and \tau - binary direction to the source.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E4F9A-A3C2-47D3-A5BF-342A1380ADF1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main step of our algorithm is propagating existing windows to the edges of the adjacent triangle further from the source.</a:t>
            </a:r>
          </a:p>
          <a:p>
            <a:r>
              <a:rPr lang="en-US"/>
              <a:t>We reconstruct the unfolded source in the plane of the new triangle and create new windows</a:t>
            </a:r>
          </a:p>
          <a:p>
            <a:r>
              <a:rPr lang="en-US"/>
              <a:t>that are illuminated by this source on its edges.</a:t>
            </a:r>
          </a:p>
          <a:p>
            <a:endParaRPr lang="en-US"/>
          </a:p>
          <a:p>
            <a:r>
              <a:rPr lang="en-US"/>
              <a:t>This can result in either one, or  two, or even 3 new windows.</a:t>
            </a:r>
          </a:p>
          <a:p>
            <a:endParaRPr lang="en-US"/>
          </a:p>
          <a:p>
            <a:r>
              <a:rPr lang="en-US"/>
              <a:t>The last case is special since we add may two additional red windows “around the corner” when an end-point of the window coincides</a:t>
            </a:r>
          </a:p>
          <a:p>
            <a:r>
              <a:rPr lang="en-US"/>
              <a:t>with an end-point of the edge.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CD21E-381D-4641-ACC3-7A86856417E3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900"/>
              <a:t>We mentioned before that the geodesics that does not contain vertices are unfolded into a straight line.</a:t>
            </a:r>
          </a:p>
          <a:p>
            <a:pPr>
              <a:lnSpc>
                <a:spcPct val="80000"/>
              </a:lnSpc>
            </a:pPr>
            <a:r>
              <a:rPr lang="en-US" sz="900"/>
              <a:t>But some geodesics actually pass through the vertices and are not unfolded into straight lines.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Here you see the example of  the window propagation.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Suppose we have the source vertex and the following triangular mesh.</a:t>
            </a:r>
          </a:p>
          <a:p>
            <a:pPr>
              <a:lnSpc>
                <a:spcPct val="80000"/>
              </a:lnSpc>
            </a:pPr>
            <a:r>
              <a:rPr lang="en-US" sz="900"/>
              <a:t>First we create windows on the opposite edges of the adjacent triangles and</a:t>
            </a:r>
          </a:p>
          <a:p>
            <a:pPr>
              <a:lnSpc>
                <a:spcPct val="80000"/>
              </a:lnSpc>
            </a:pPr>
            <a:r>
              <a:rPr lang="en-US" sz="900"/>
              <a:t>then propagate them.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Here we get the “hole”, the propagated windows do not cover the entire edge.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If we unfold this mesh into the plane of the last triangle we get the following:</a:t>
            </a:r>
          </a:p>
          <a:p>
            <a:pPr>
              <a:lnSpc>
                <a:spcPct val="80000"/>
              </a:lnSpc>
            </a:pPr>
            <a:r>
              <a:rPr lang="en-US" sz="900"/>
              <a:t>None of the two unfolded sources “illuminates” the points in the hole.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This happens when we have a saddle vertex (total angle = the sum of incident angles is more than 2 pi),</a:t>
            </a:r>
          </a:p>
          <a:p>
            <a:pPr>
              <a:lnSpc>
                <a:spcPct val="80000"/>
              </a:lnSpc>
            </a:pPr>
            <a:r>
              <a:rPr lang="en-US" sz="900"/>
              <a:t>such vertices are also called hyperbolic vertices.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Thus the shortest paths from the source vertex to the red window go through the saddle vertex.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Therefore this vertex can be considered as a new source for the red window where we must add an additional distance</a:t>
            </a:r>
          </a:p>
          <a:p>
            <a:pPr>
              <a:lnSpc>
                <a:spcPct val="80000"/>
              </a:lnSpc>
            </a:pPr>
            <a:r>
              <a:rPr lang="en-US" sz="900"/>
              <a:t>term - distance from the original source vertex to the saddle vertex, or a pseudo-source.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Boundary vertices can also cause the same situation and become pseudo-sources.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So we represent a window by 6 scalar values: local x-coordinates of the end-points, distances from</a:t>
            </a:r>
          </a:p>
          <a:p>
            <a:pPr>
              <a:lnSpc>
                <a:spcPct val="80000"/>
              </a:lnSpc>
            </a:pPr>
            <a:r>
              <a:rPr lang="en-US" sz="900"/>
              <a:t>the pseudo-source to the end-points, the distance from the pseudo-source to the source - \sigma, and</a:t>
            </a:r>
          </a:p>
          <a:p>
            <a:pPr>
              <a:lnSpc>
                <a:spcPct val="80000"/>
              </a:lnSpc>
            </a:pPr>
            <a:r>
              <a:rPr lang="en-US" sz="900"/>
              <a:t>binary direction to the source.</a:t>
            </a:r>
          </a:p>
          <a:p>
            <a:pPr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</a:pPr>
            <a:endParaRPr lang="en-US"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BEACA-EE08-44E8-AF48-5EFC74F55EF0}" type="slidenum">
              <a:rPr lang="en-US"/>
              <a:pPr/>
              <a:t>17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propagation new windows may overlap with the existing ones.</a:t>
            </a:r>
          </a:p>
          <a:p>
            <a:r>
              <a:rPr lang="en-US"/>
              <a:t>We must decide which windows define the shortest distances on the edge and cover the edge with the set of mutually disjoint windows.</a:t>
            </a:r>
          </a:p>
          <a:p>
            <a:endParaRPr lang="en-US"/>
          </a:p>
          <a:p>
            <a:r>
              <a:rPr lang="en-US"/>
              <a:t>We discard the parts of the window that defines larger distances in the intersection.</a:t>
            </a:r>
          </a:p>
          <a:p>
            <a:endParaRPr lang="en-US"/>
          </a:p>
          <a:p>
            <a:r>
              <a:rPr lang="en-US"/>
              <a:t>We find the equidistant point on the edge and cut off the parts defining larger distances.</a:t>
            </a:r>
          </a:p>
          <a:p>
            <a:endParaRPr lang="en-US"/>
          </a:p>
          <a:p>
            <a:r>
              <a:rPr lang="en-US"/>
              <a:t>Note that the distance function is continuous on the edge.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F5B09-D0E9-486A-8AFB-40221BE91E78}" type="slidenum">
              <a:rPr lang="en-US"/>
              <a:pPr/>
              <a:t>18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example of window intersection.</a:t>
            </a:r>
          </a:p>
          <a:p>
            <a:r>
              <a:rPr lang="en-US"/>
              <a:t>We get unfolded sources in the plane of the triangle, 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757E4-FC44-4014-BE60-0EDD1E0D644B}" type="slidenum">
              <a:rPr lang="en-US"/>
              <a:pPr/>
              <a:t>19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propagate the distance information from the source in Dijkstra-like fashion.</a:t>
            </a:r>
          </a:p>
          <a:p>
            <a:r>
              <a:rPr lang="en-US"/>
              <a:t>Windows are placed in a priority queue sorted by the distance from the source.</a:t>
            </a:r>
          </a:p>
          <a:p>
            <a:endParaRPr lang="en-US"/>
          </a:p>
          <a:p>
            <a:r>
              <a:rPr lang="en-US"/>
              <a:t>First we initialize the queue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 with a window for each edge adjacent to the source </a:t>
            </a: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Then we </a:t>
            </a:r>
            <a:r>
              <a:rPr lang="en-US" sz="1400" b="1">
                <a:solidFill>
                  <a:srgbClr val="006600"/>
                </a:solidFill>
              </a:rPr>
              <a:t>select</a:t>
            </a:r>
            <a:r>
              <a:rPr lang="en-US" sz="1400"/>
              <a:t> (and remove) a window from the queue; </a:t>
            </a:r>
            <a:r>
              <a:rPr lang="en-US" sz="1400" b="1">
                <a:solidFill>
                  <a:srgbClr val="006600"/>
                </a:solidFill>
              </a:rPr>
              <a:t>propagate</a:t>
            </a:r>
            <a:r>
              <a:rPr lang="en-US" sz="1400"/>
              <a:t> the selected window,</a:t>
            </a:r>
          </a:p>
          <a:p>
            <a:r>
              <a:rPr lang="en-US" sz="1400"/>
              <a:t>cut overlapping windows and update the queue.</a:t>
            </a:r>
          </a:p>
          <a:p>
            <a:endParaRPr lang="en-US" sz="1400"/>
          </a:p>
          <a:p>
            <a:r>
              <a:rPr lang="en-US"/>
              <a:t>The algorithm produces </a:t>
            </a:r>
            <a:r>
              <a:rPr lang="en-US" b="1">
                <a:solidFill>
                  <a:srgbClr val="006600"/>
                </a:solidFill>
              </a:rPr>
              <a:t>full coverage</a:t>
            </a:r>
            <a:r>
              <a:rPr lang="en-US"/>
              <a:t> for each edge by </a:t>
            </a:r>
            <a:r>
              <a:rPr lang="en-US" b="1">
                <a:solidFill>
                  <a:srgbClr val="006600"/>
                </a:solidFill>
              </a:rPr>
              <a:t>mutually disjoint</a:t>
            </a:r>
            <a:r>
              <a:rPr lang="en-US"/>
              <a:t> windows</a:t>
            </a:r>
          </a:p>
          <a:p>
            <a:endParaRPr 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C42E-4F28-49FC-9595-C1BAD5AEB72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term “geodesics” refers to shortest paths and distances over the meshes.</a:t>
            </a:r>
          </a:p>
          <a:p>
            <a:r>
              <a:rPr lang="en-US"/>
              <a:t>In our work we fix the source vertex v_s on the mesh and compute shortest distances to all other points (not necessarily vertices) on the mesh.</a:t>
            </a:r>
          </a:p>
          <a:p>
            <a:r>
              <a:rPr lang="en-US"/>
              <a:t>The shortest path between two vertices usually cuts across the faces,</a:t>
            </a:r>
          </a:p>
          <a:p>
            <a:r>
              <a:rPr lang="en-US"/>
              <a:t>and therefore the traditional Dijkstra algorithm cannot be used for the problem.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A91D8-9A3C-495C-BC47-FE44DA696414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Worst case complexity O(n^2 log n) is reached for the meshes that resemble a long strip, since the path may cross O(n) edges,</a:t>
            </a:r>
          </a:p>
          <a:p>
            <a:r>
              <a:rPr lang="en-US"/>
              <a:t>but usually the longest shortest path on the typical mesh crosses order square root of n edges, not n edges.</a:t>
            </a:r>
          </a:p>
          <a:p>
            <a:endParaRPr lang="en-US"/>
          </a:p>
          <a:p>
            <a:r>
              <a:rPr lang="en-US"/>
              <a:t>The shortest path from any surface point back to the source is reconstructed using </a:t>
            </a:r>
            <a:r>
              <a:rPr lang="en-US" b="1">
                <a:solidFill>
                  <a:srgbClr val="006600"/>
                </a:solidFill>
              </a:rPr>
              <a:t>backtracing:</a:t>
            </a:r>
            <a:r>
              <a:rPr lang="en-US">
                <a:solidFill>
                  <a:srgbClr val="006600"/>
                </a:solidFill>
              </a:rPr>
              <a:t> we reconstruct the path</a:t>
            </a:r>
          </a:p>
          <a:p>
            <a:r>
              <a:rPr lang="en-US">
                <a:solidFill>
                  <a:srgbClr val="006600"/>
                </a:solidFill>
              </a:rPr>
              <a:t>using the unfolded source in the plane of each of successive triangles.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Less smooth models contain plenty of bumpy features, and adjacent windows annihilate each other when they are propagated over the humps or bumps on the mesh.</a:t>
            </a:r>
          </a:p>
          <a:p>
            <a:pPr>
              <a:buFont typeface="Wingdings" pitchFamily="2" charset="2"/>
              <a:buNone/>
            </a:pPr>
            <a:r>
              <a:rPr lang="en-US"/>
              <a:t>Model with 400K faces ran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on a Pentium M 1.6GHz PC with 1GB RAM </a:t>
            </a:r>
            <a:r>
              <a:rPr lang="en-US">
                <a:solidFill>
                  <a:srgbClr val="006600"/>
                </a:solidFill>
              </a:rPr>
              <a:t>in</a:t>
            </a:r>
            <a:r>
              <a:rPr lang="en-US"/>
              <a:t> 75.1 seconds which is not critical, but 700K triangles is the biggest mesh for 1GB RAM.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>
              <a:solidFill>
                <a:srgbClr val="0066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21DE1-4CB1-48B8-B829-C0089CC2E32E}" type="slidenum">
              <a:rPr lang="en-US"/>
              <a:pPr/>
              <a:t>21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algorithm for approximate shortest distances and shortest paths is based on</a:t>
            </a:r>
          </a:p>
          <a:p>
            <a:r>
              <a:rPr lang="en-US"/>
              <a:t>our exact algorithm.</a:t>
            </a:r>
          </a:p>
          <a:p>
            <a:endParaRPr lang="en-US"/>
          </a:p>
          <a:p>
            <a:r>
              <a:rPr lang="en-US"/>
              <a:t>The only difference is that for approximation we try to merge each window with its neighbors before propagating it.</a:t>
            </a:r>
          </a:p>
          <a:p>
            <a:r>
              <a:rPr lang="en-US"/>
              <a:t>The two adjacent windows on the edge qualify for merging if they have the same propagation direction and define similar</a:t>
            </a:r>
          </a:p>
          <a:p>
            <a:r>
              <a:rPr lang="en-US"/>
              <a:t>distances on their union.</a:t>
            </a:r>
          </a:p>
          <a:p>
            <a:endParaRPr lang="en-US"/>
          </a:p>
          <a:p>
            <a:r>
              <a:rPr lang="en-US"/>
              <a:t>The resulting window must define a continuous distance function on the edge,</a:t>
            </a:r>
          </a:p>
          <a:p>
            <a:r>
              <a:rPr lang="en-US"/>
              <a:t>that is the distances at the end-points of the union must stay unchanged</a:t>
            </a:r>
          </a:p>
          <a:p>
            <a:r>
              <a:rPr lang="en-US"/>
              <a:t>and the visibility region of the new window must at least cover the union of the visibility regions of the original windows</a:t>
            </a:r>
          </a:p>
          <a:p>
            <a:r>
              <a:rPr lang="en-US"/>
              <a:t>otherwise we can get not full coverage for the further edges.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93423-91E6-4079-BA0E-87780FC7AA77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approximation algorithm has time complexity O(n log n) and space complexity O(n)</a:t>
            </a:r>
          </a:p>
          <a:p>
            <a:r>
              <a:rPr lang="en-US"/>
              <a:t>Thus it is faster than the exact algorithm and can be used for larger models.</a:t>
            </a:r>
          </a:p>
          <a:p>
            <a:endParaRPr lang="en-US"/>
          </a:p>
          <a:p>
            <a:r>
              <a:rPr lang="en-US"/>
              <a:t>Unlike many other approximating algorithms we can easily find the shortest paths from</a:t>
            </a:r>
          </a:p>
          <a:p>
            <a:r>
              <a:rPr lang="en-US"/>
              <a:t>any point on the mesh to the source by backtracing, using our window structure.</a:t>
            </a:r>
          </a:p>
          <a:p>
            <a:endParaRPr lang="en-US"/>
          </a:p>
          <a:p>
            <a:r>
              <a:rPr lang="en-US"/>
              <a:t>Our approximating algorithm provides a tight lower bound for the geodesic distances,</a:t>
            </a:r>
          </a:p>
          <a:p>
            <a:r>
              <a:rPr lang="en-US"/>
              <a:t>This property allows us to use this algorithm later on for computing exact path between two points on the mesh.</a:t>
            </a:r>
          </a:p>
          <a:p>
            <a:endParaRPr lang="en-US"/>
          </a:p>
          <a:p>
            <a:r>
              <a:rPr lang="en-US"/>
              <a:t>We can also control the error, or bound the maximal difference between the exact length of </a:t>
            </a:r>
          </a:p>
          <a:p>
            <a:r>
              <a:rPr lang="en-US"/>
              <a:t>the shortest path and the approximate distance that is output of the algorithm.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AE85E-B95F-4CE1-AA74-3AAD89CF508F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use a sequence of pruned searches with narrowing distance bounds to locate the exact shortest path,</a:t>
            </a:r>
          </a:p>
          <a:p>
            <a:r>
              <a:rPr lang="en-US"/>
              <a:t>so that the exact algorithm need only be invoked on a thin region surrounding the solution.</a:t>
            </a:r>
          </a:p>
          <a:p>
            <a:r>
              <a:rPr lang="en-US"/>
              <a:t>For this algorithm we use upper and lower bounds for the geodesic distances.</a:t>
            </a:r>
          </a:p>
          <a:p>
            <a:endParaRPr lang="en-US"/>
          </a:p>
          <a:p>
            <a:r>
              <a:rPr lang="en-US"/>
              <a:t>upper bound comes current computed “short” path. </a:t>
            </a:r>
          </a:p>
          <a:p>
            <a:r>
              <a:rPr lang="en-US"/>
              <a:t>lower bound comes from Euclidean distance, and later from our approximation algorithm.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B9B01-1792-4630-90EB-9EEB26897A83}" type="slidenum">
              <a:rPr lang="en-US"/>
              <a:pPr/>
              <a:t>25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we have the path between source and target the length of this path is</a:t>
            </a:r>
          </a:p>
          <a:p>
            <a:r>
              <a:rPr lang="en-US"/>
              <a:t>equal to the sum of the length of the path from the source to any point p on the path and</a:t>
            </a:r>
          </a:p>
          <a:p>
            <a:r>
              <a:rPr lang="en-US"/>
              <a:t>the length of the path from this point p to the target.</a:t>
            </a:r>
          </a:p>
          <a:p>
            <a:endParaRPr lang="en-US"/>
          </a:p>
          <a:p>
            <a:r>
              <a:rPr lang="en-US"/>
              <a:t>Therefore the sum of the lower bounds of these lengths is not larger then the length of the whole path and</a:t>
            </a:r>
          </a:p>
          <a:p>
            <a:endParaRPr lang="en-US"/>
          </a:p>
          <a:p>
            <a:r>
              <a:rPr lang="en-US"/>
              <a:t>is certainly not larger than the upper bound of the whole path’s length.</a:t>
            </a:r>
          </a:p>
          <a:p>
            <a:endParaRPr lang="en-US"/>
          </a:p>
          <a:p>
            <a:r>
              <a:rPr lang="en-US"/>
              <a:t>This inequality we use to build fast algorithm for finding an exact shortest path between two vertices on the mesh.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7A8A7-8848-4074-9C6A-D18023B53BAD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000"/>
              <a:t>To find the exact shortest path between source and target vertices on the mesh, we first</a:t>
            </a:r>
          </a:p>
          <a:p>
            <a:pPr>
              <a:lnSpc>
                <a:spcPct val="90000"/>
              </a:lnSpc>
            </a:pPr>
            <a:r>
              <a:rPr lang="en-US" sz="1000"/>
              <a:t>compute the upper bound using Dijkstra algorithm.</a:t>
            </a:r>
          </a:p>
          <a:p>
            <a:pPr>
              <a:lnSpc>
                <a:spcPct val="90000"/>
              </a:lnSpc>
            </a:pPr>
            <a:r>
              <a:rPr lang="en-US" sz="1000"/>
              <a:t>We run two simultaneous Dijkstra searches from source and target until they meet a common vertex</a:t>
            </a:r>
          </a:p>
          <a:p>
            <a:pPr>
              <a:lnSpc>
                <a:spcPct val="90000"/>
              </a:lnSpc>
            </a:pPr>
            <a:r>
              <a:rPr lang="en-US" sz="1000"/>
              <a:t>and set the value of U_st as the sum of the lengths of the Dijkstra paths to this vertex.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Next we run the approximation algorithm from target to source only for edges that satisfy this inequality:</a:t>
            </a:r>
          </a:p>
          <a:p>
            <a:pPr>
              <a:lnSpc>
                <a:spcPct val="90000"/>
              </a:lnSpc>
            </a:pPr>
            <a:r>
              <a:rPr lang="en-US" sz="1000"/>
              <a:t>L_t is the lower bound computed by the approximation algorithm that we add to Euclidean distance to the source</a:t>
            </a:r>
          </a:p>
          <a:p>
            <a:pPr>
              <a:lnSpc>
                <a:spcPct val="90000"/>
              </a:lnSpc>
            </a:pPr>
            <a:r>
              <a:rPr lang="en-US" sz="1000"/>
              <a:t>and U_st is the length of the Dijkstra path.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Then we get the tighter upper bound value as the length of the approximated path, reconstructed by backtracing</a:t>
            </a:r>
          </a:p>
          <a:p>
            <a:pPr>
              <a:lnSpc>
                <a:spcPct val="90000"/>
              </a:lnSpc>
            </a:pPr>
            <a:r>
              <a:rPr lang="en-US" sz="1000"/>
              <a:t>from the windows of the approximation search.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Finally we run our exact search from source to the target in the region where exact distance plus approximated</a:t>
            </a:r>
          </a:p>
          <a:p>
            <a:pPr>
              <a:lnSpc>
                <a:spcPct val="90000"/>
              </a:lnSpc>
            </a:pPr>
            <a:r>
              <a:rPr lang="en-US" sz="1000"/>
              <a:t>distance do not exceed the tight upper bound.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The exact path is reconstructed using windows from the exact search.</a:t>
            </a:r>
          </a:p>
          <a:p>
            <a:pPr>
              <a:lnSpc>
                <a:spcPct val="90000"/>
              </a:lnSpc>
            </a:pPr>
            <a:r>
              <a:rPr lang="en-US" sz="1000"/>
              <a:t>The violet color marks the area covered by the Dijkstra search, pink corresponds</a:t>
            </a:r>
          </a:p>
          <a:p>
            <a:pPr>
              <a:lnSpc>
                <a:spcPct val="90000"/>
              </a:lnSpc>
            </a:pPr>
            <a:r>
              <a:rPr lang="en-US" sz="1000"/>
              <a:t>to the approximation search and the exact algorithm ran only in the narrow blue region.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</a:pPr>
            <a:r>
              <a:rPr lang="en-US" sz="1000"/>
              <a:t>The path on 1M triangle Buddha model, shown on the picture, was computed in 4 seconds.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42C09-6820-4A38-86B6-AAAAA0DE338A}" type="slidenum">
              <a:rPr lang="en-US"/>
              <a:pPr/>
              <a:t>27</a:t>
            </a:fld>
            <a:endParaRPr lang="en-U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David model contains 400K triangles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exact algorithm computed the distances from the source vertex to all points on the mesh in 75 seconds and produced in average 16 windows per edge.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approximation with the error bound of 0.1% of the diameter (the difference between computed distance and the real shortest path length)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was computed in 11 seconds and the average relative error was  equal to 0.05% of the model diameter.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approximate algorithm produced one and a half windows per edge in average.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E726-3275-4121-9481-FE1070664EE2}" type="slidenum">
              <a:rPr lang="en-US"/>
              <a:pPr/>
              <a:t>28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two examples of the computation of the exact shortest path on 1M Buddha model</a:t>
            </a:r>
          </a:p>
          <a:p>
            <a:r>
              <a:rPr lang="en-US"/>
              <a:t>The long path took a bit more than 4 seconds and the shorter one just half of a second.</a:t>
            </a:r>
          </a:p>
          <a:p>
            <a:r>
              <a:rPr lang="en-US"/>
              <a:t>Most time was spent for the most expensive exact algorithm although it ran just in a small region.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7979C-8F6C-4839-BB3D-F497481CD1CF}" type="slidenum">
              <a:rPr lang="en-US"/>
              <a:pPr/>
              <a:t>29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presented a practical algorithm for finding exact shortest paths and minimal distances on a mesh.</a:t>
            </a:r>
          </a:p>
          <a:p>
            <a:endParaRPr lang="en-US"/>
          </a:p>
          <a:p>
            <a:r>
              <a:rPr lang="en-US"/>
              <a:t>The algorithm runs faster for noisy meshes and demands more time and memory for smoother meshes.</a:t>
            </a:r>
          </a:p>
          <a:p>
            <a:r>
              <a:rPr lang="en-US"/>
              <a:t>The bottleneck of the algorithm is memory requirement.</a:t>
            </a:r>
          </a:p>
          <a:p>
            <a:endParaRPr lang="en-US"/>
          </a:p>
          <a:p>
            <a:r>
              <a:rPr lang="en-US"/>
              <a:t>Even more practical is the presented approximating algorithm.</a:t>
            </a:r>
          </a:p>
          <a:p>
            <a:r>
              <a:rPr lang="en-US"/>
              <a:t>It runs faster, requires much less memory and provides control over the error.</a:t>
            </a:r>
          </a:p>
          <a:p>
            <a:endParaRPr lang="en-US"/>
          </a:p>
          <a:p>
            <a:r>
              <a:rPr lang="en-US"/>
              <a:t>It also provides a lower bound for the geodesic distance function, i.e. the output distances do not exceed the actual geodesic distance.</a:t>
            </a:r>
          </a:p>
          <a:p>
            <a:endParaRPr lang="en-US"/>
          </a:p>
          <a:p>
            <a:r>
              <a:rPr lang="en-US"/>
              <a:t>This property is used for fast finding the exact shortest path between two vertices on the mesh that works for</a:t>
            </a:r>
          </a:p>
          <a:p>
            <a:r>
              <a:rPr lang="en-US"/>
              <a:t>very large meshes.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DB32C-906D-49E3-BF41-743861C0E5C9}" type="slidenum">
              <a:rPr lang="en-US"/>
              <a:pPr/>
              <a:t>3</a:t>
            </a:fld>
            <a:endParaRPr 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I’ll talk about shortest path on the mesh problem in general and</a:t>
            </a:r>
          </a:p>
          <a:p>
            <a:r>
              <a:rPr lang="en-US"/>
              <a:t>present three separate algorithms.</a:t>
            </a:r>
          </a:p>
          <a:p>
            <a:r>
              <a:rPr lang="en-US"/>
              <a:t>First is the exact algorithm, which is actually an interpretation of the MMP algorithm.</a:t>
            </a:r>
          </a:p>
          <a:p>
            <a:endParaRPr lang="en-US"/>
          </a:p>
          <a:p>
            <a:r>
              <a:rPr lang="en-US"/>
              <a:t>Our interpretation allows us to extend the exact algorithm and</a:t>
            </a:r>
          </a:p>
          <a:p>
            <a:r>
              <a:rPr lang="en-US"/>
              <a:t>define the approximating algorithm that runs faster, consumes less memory</a:t>
            </a:r>
          </a:p>
          <a:p>
            <a:r>
              <a:rPr lang="en-US"/>
              <a:t>than the exact algorithm and has guaranteed bounded error!</a:t>
            </a:r>
          </a:p>
          <a:p>
            <a:endParaRPr lang="en-US"/>
          </a:p>
          <a:p>
            <a:r>
              <a:rPr lang="en-US"/>
              <a:t>We combine both the exact and the approximating algorithms to introduce</a:t>
            </a:r>
          </a:p>
          <a:p>
            <a:r>
              <a:rPr lang="en-US"/>
              <a:t>a method to compute an exact shortest path between the two vertices.</a:t>
            </a:r>
          </a:p>
          <a:p>
            <a:r>
              <a:rPr lang="en-US"/>
              <a:t>Finally I’ll  present some experimental results and conclude the  talk.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9BD76-7D10-4077-8E83-D6207A54CC49}" type="slidenum">
              <a:rPr lang="en-US"/>
              <a:pPr/>
              <a:t>4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the source vertex we find shortest paths to all other points on the mesh.</a:t>
            </a:r>
          </a:p>
          <a:p>
            <a:endParaRPr lang="en-US"/>
          </a:p>
          <a:p>
            <a:r>
              <a:rPr lang="en-US"/>
              <a:t>The lengths of the shortest paths on the mesh define a (geodesic) distance function on the mesh.</a:t>
            </a:r>
          </a:p>
          <a:p>
            <a:endParaRPr lang="en-US"/>
          </a:p>
          <a:p>
            <a:pPr>
              <a:spcBef>
                <a:spcPct val="0"/>
              </a:spcBef>
            </a:pPr>
            <a:r>
              <a:rPr lang="en-US"/>
              <a:t>For example, here there are iso-distance contours as well as shortest path directions for a given source vertex.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62503-781B-43EF-BAED-DB30F10592BA}" type="slidenum">
              <a:rPr lang="en-US"/>
              <a:pPr/>
              <a:t>5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Shortest paths are necessary for many comp. graphics applications.</a:t>
            </a:r>
          </a:p>
          <a:p>
            <a:r>
              <a:rPr lang="en-US"/>
              <a:t>Geodesics are used for parameterization for cutting mesh into charts or segmenting mesh into subparts.</a:t>
            </a:r>
          </a:p>
          <a:p>
            <a:endParaRPr lang="en-US"/>
          </a:p>
          <a:p>
            <a:r>
              <a:rPr lang="en-US"/>
              <a:t>For mesh editing geodesics are employed to delineate the extents of editing.</a:t>
            </a:r>
          </a:p>
          <a:p>
            <a:r>
              <a:rPr lang="en-US"/>
              <a:t>Simulation of fire on a mesh also required the use of geodesics.</a:t>
            </a:r>
          </a:p>
          <a:p>
            <a:endParaRPr lang="en-US"/>
          </a:p>
          <a:p>
            <a:r>
              <a:rPr lang="en-US"/>
              <a:t>The shortest distances between the points on the mesh are used in</a:t>
            </a:r>
          </a:p>
          <a:p>
            <a:r>
              <a:rPr lang="en-US"/>
              <a:t>radial-basis interpolation over a mesh, skinning, mesh watermarking…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620C1-5DC4-44B1-8F6E-897D2AB289E1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different approaches for the geodesic problem: some works find the exact shortest paths on the meshes.</a:t>
            </a:r>
          </a:p>
          <a:p>
            <a:endParaRPr lang="en-US"/>
          </a:p>
          <a:p>
            <a:r>
              <a:rPr lang="en-US"/>
              <a:t>MMP presented an algorithm for computing exact geodesics on meshes.</a:t>
            </a:r>
          </a:p>
          <a:p>
            <a:r>
              <a:rPr lang="en-US"/>
              <a:t>however, this algorithm was never implemented because it is difficult and</a:t>
            </a:r>
          </a:p>
          <a:p>
            <a:r>
              <a:rPr lang="en-US"/>
              <a:t>the resulting complexity of (n^2 log n) seems impractical.</a:t>
            </a:r>
          </a:p>
          <a:p>
            <a:endParaRPr lang="en-US"/>
          </a:p>
          <a:p>
            <a:r>
              <a:rPr lang="en-US"/>
              <a:t>we show that the algorithm can be implemented in an efficient way,</a:t>
            </a:r>
          </a:p>
          <a:p>
            <a:r>
              <a:rPr lang="en-US"/>
              <a:t>and that the worst-case complexity is overly pessimistic.</a:t>
            </a:r>
          </a:p>
          <a:p>
            <a:r>
              <a:rPr lang="en-US"/>
              <a:t>indeed, for typical meshes the algorithm is quite fast.</a:t>
            </a:r>
          </a:p>
          <a:p>
            <a:r>
              <a:rPr lang="en-US"/>
              <a:t> 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ABF0B-2690-4034-A294-8B363238C981}" type="slidenum">
              <a:rPr lang="en-US"/>
              <a:pPr/>
              <a:t>7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others seek the approximated geodesics. </a:t>
            </a:r>
          </a:p>
          <a:p>
            <a:r>
              <a:rPr lang="en-US"/>
              <a:t>The advantage of our approximate algorithm is that we provide accurate solutions with bounded error: in particular we outperform the fast marching method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40FB7-6DCF-4589-8282-94C215CB64DB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 short overview of the Mitchel et. al. algorithm:</a:t>
            </a:r>
          </a:p>
          <a:p>
            <a:endParaRPr lang="en-US"/>
          </a:p>
          <a:p>
            <a:r>
              <a:rPr lang="en-US"/>
              <a:t>1: shortest paths are straight lines when they are unfolded into a plane</a:t>
            </a:r>
          </a:p>
          <a:p>
            <a:r>
              <a:rPr lang="en-US"/>
              <a:t>2: each edge can be partitioned into windows, such that shortest paths to all window points follow same unfolded faces </a:t>
            </a:r>
          </a:p>
          <a:p>
            <a:r>
              <a:rPr lang="en-US"/>
              <a:t>3: each window can atomically summarize geodesic distance information for all its points</a:t>
            </a:r>
          </a:p>
          <a:p>
            <a:r>
              <a:rPr lang="en-US"/>
              <a:t>4: the basic flow of the algorithm is to propagate these windows across the mesh in a continuous-Dijkstra-like sweep.</a:t>
            </a:r>
          </a:p>
          <a:p>
            <a:r>
              <a:rPr lang="en-US"/>
              <a:t>5: from the windows info, we can directly compute geodesic distance along edge, and therefore at all points of the mesh</a:t>
            </a:r>
          </a:p>
          <a:p>
            <a:r>
              <a:rPr lang="en-US"/>
              <a:t>    moreover we can backtrace shortest paths to the source from any point, by iteratively jumping from  window to window.</a:t>
            </a:r>
          </a:p>
          <a:p>
            <a:r>
              <a:rPr lang="en-US"/>
              <a:t>      note Global unfolding is never needed in algorithm.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75B3A-167D-40EE-BED9-1E5BA11AB865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Shortest paths can be visualized as rays emanating from the source vertex </a:t>
            </a:r>
            <a:r>
              <a:rPr lang="en-US" i="1"/>
              <a:t>v_s </a:t>
            </a:r>
            <a:r>
              <a:rPr lang="en-US"/>
              <a:t>in all tangent directions.</a:t>
            </a:r>
          </a:p>
          <a:p>
            <a:endParaRPr lang="en-US"/>
          </a:p>
          <a:p>
            <a:r>
              <a:rPr lang="en-US"/>
              <a:t>These shortest paths have the following properties.</a:t>
            </a:r>
          </a:p>
          <a:p>
            <a:r>
              <a:rPr lang="en-US"/>
              <a:t>Interior to a triangle, a shortest path must be a straight line.</a:t>
            </a:r>
          </a:p>
          <a:p>
            <a:endParaRPr lang="en-US"/>
          </a:p>
          <a:p>
            <a:r>
              <a:rPr lang="en-US"/>
              <a:t>When crossing over an edge, a shortest path must correspond to a straight line</a:t>
            </a:r>
          </a:p>
          <a:p>
            <a:r>
              <a:rPr lang="en-US"/>
              <a:t>when the two adjacent faces sharing the edge are </a:t>
            </a:r>
            <a:r>
              <a:rPr lang="en-US" i="1"/>
              <a:t>unfolded </a:t>
            </a:r>
            <a:r>
              <a:rPr lang="en-US"/>
              <a:t>into a common plane.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7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7663" y="1536700"/>
            <a:ext cx="4130675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738" y="1536700"/>
            <a:ext cx="4132262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738" y="4121150"/>
            <a:ext cx="4132262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7663" y="1536700"/>
            <a:ext cx="4130675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36700"/>
            <a:ext cx="41322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36700"/>
            <a:ext cx="4130675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738" y="1536700"/>
            <a:ext cx="4132262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738" y="4121150"/>
            <a:ext cx="4132262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36700"/>
            <a:ext cx="4130675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36700"/>
            <a:ext cx="4132262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0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59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33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27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36700"/>
            <a:ext cx="84153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232" name="Picture 16" descr="s2005 White 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4573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Line 17"/>
          <p:cNvSpPr>
            <a:spLocks noChangeShapeType="1"/>
          </p:cNvSpPr>
          <p:nvPr userDrawn="1"/>
        </p:nvSpPr>
        <p:spPr bwMode="auto">
          <a:xfrm>
            <a:off x="304800" y="1219200"/>
            <a:ext cx="838200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>
          <a:solidFill>
            <a:srgbClr val="000000"/>
          </a:solidFill>
          <a:latin typeface="+mn-lt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0" name="Picture 36" descr="papers_0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006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s2005 Whi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59438"/>
            <a:ext cx="1841500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228600" y="4495800"/>
            <a:ext cx="8763000" cy="762000"/>
            <a:chOff x="144" y="2016"/>
            <a:chExt cx="5520" cy="480"/>
          </a:xfrm>
        </p:grpSpPr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144" y="2016"/>
              <a:ext cx="120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1100" b="1">
                  <a:solidFill>
                    <a:srgbClr val="000000"/>
                  </a:solidFill>
                </a:rPr>
                <a:t>Vitaly Surazhsky</a:t>
              </a:r>
              <a:r>
                <a:rPr lang="en-US" sz="110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800">
                  <a:solidFill>
                    <a:srgbClr val="000000"/>
                  </a:solidFill>
                </a:rPr>
                <a:t>University of Oslo, CMA</a:t>
              </a: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1344" y="2016"/>
              <a:ext cx="115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1100" b="1">
                  <a:solidFill>
                    <a:srgbClr val="000000"/>
                  </a:solidFill>
                </a:rPr>
                <a:t>Tatiana Surazhsky</a:t>
              </a:r>
              <a:r>
                <a:rPr lang="en-US" sz="110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800">
                  <a:solidFill>
                    <a:srgbClr val="000000"/>
                  </a:solidFill>
                </a:rPr>
                <a:t>University of Oslo, CMA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2544" y="2016"/>
              <a:ext cx="100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1100" b="1">
                  <a:solidFill>
                    <a:srgbClr val="000000"/>
                  </a:solidFill>
                </a:rPr>
                <a:t>Danil Kirsanov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800">
                  <a:solidFill>
                    <a:srgbClr val="000000"/>
                  </a:solidFill>
                </a:rPr>
                <a:t>Harvard University</a:t>
              </a: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552" y="2016"/>
              <a:ext cx="110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1100" b="1">
                  <a:solidFill>
                    <a:srgbClr val="000000"/>
                  </a:solidFill>
                </a:rPr>
                <a:t>Steven J. Gortler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800">
                  <a:solidFill>
                    <a:srgbClr val="000000"/>
                  </a:solidFill>
                </a:rPr>
                <a:t>Harvard University</a:t>
              </a: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4656" y="2016"/>
              <a:ext cx="100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1100" b="1">
                  <a:solidFill>
                    <a:srgbClr val="000000"/>
                  </a:solidFill>
                </a:rPr>
                <a:t>Hugues Hoppe</a:t>
              </a:r>
            </a:p>
            <a:p>
              <a:pPr algn="ctr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9900"/>
                </a:buClr>
                <a:buSzPct val="110000"/>
              </a:pPr>
              <a:r>
                <a:rPr lang="en-US" sz="800">
                  <a:solidFill>
                    <a:srgbClr val="000000"/>
                  </a:solidFill>
                </a:rPr>
                <a:t>Microsoft Research</a:t>
              </a:r>
            </a:p>
          </p:txBody>
        </p:sp>
      </p:grp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572000" y="19812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Fast Exact and Approximate Geodesics on Meshes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669925" y="1284288"/>
            <a:ext cx="4159250" cy="4805362"/>
            <a:chOff x="422" y="809"/>
            <a:chExt cx="2620" cy="3027"/>
          </a:xfrm>
        </p:grpSpPr>
        <p:pic>
          <p:nvPicPr>
            <p:cNvPr id="150531" name="Picture 3" descr="TricUnf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809"/>
              <a:ext cx="2620" cy="3027"/>
            </a:xfrm>
            <a:prstGeom prst="rect">
              <a:avLst/>
            </a:prstGeom>
            <a:noFill/>
            <a:ln w="9525">
              <a:solidFill>
                <a:srgbClr val="7A20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2" name="Rectangle 4"/>
            <p:cNvSpPr>
              <a:spLocks noChangeArrowheads="1"/>
            </p:cNvSpPr>
            <p:nvPr/>
          </p:nvSpPr>
          <p:spPr bwMode="auto">
            <a:xfrm>
              <a:off x="2750" y="2474"/>
              <a:ext cx="200" cy="24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Exact shortest path on mesh – </a:t>
            </a:r>
            <a:r>
              <a:rPr lang="en-US"/>
              <a:t>unfolding</a:t>
            </a:r>
          </a:p>
        </p:txBody>
      </p:sp>
      <p:pic>
        <p:nvPicPr>
          <p:cNvPr id="150534" name="Picture 6" descr="TricUnfoldZ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284288"/>
            <a:ext cx="4159250" cy="480536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535" name="Group 7"/>
          <p:cNvGrpSpPr>
            <a:grpSpLocks/>
          </p:cNvGrpSpPr>
          <p:nvPr/>
        </p:nvGrpSpPr>
        <p:grpSpPr bwMode="auto">
          <a:xfrm>
            <a:off x="669925" y="1284288"/>
            <a:ext cx="4159250" cy="4805362"/>
            <a:chOff x="422" y="809"/>
            <a:chExt cx="2620" cy="3027"/>
          </a:xfrm>
        </p:grpSpPr>
        <p:pic>
          <p:nvPicPr>
            <p:cNvPr id="150536" name="Picture 8" descr="TricUnfoldZoomS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809"/>
              <a:ext cx="2620" cy="3027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537" name="Oval 9"/>
            <p:cNvSpPr>
              <a:spLocks noChangeArrowheads="1"/>
            </p:cNvSpPr>
            <p:nvPr/>
          </p:nvSpPr>
          <p:spPr bwMode="auto">
            <a:xfrm>
              <a:off x="1818" y="3641"/>
              <a:ext cx="81" cy="81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538" name="Group 10"/>
          <p:cNvGrpSpPr>
            <a:grpSpLocks/>
          </p:cNvGrpSpPr>
          <p:nvPr/>
        </p:nvGrpSpPr>
        <p:grpSpPr bwMode="auto">
          <a:xfrm>
            <a:off x="5607050" y="1276350"/>
            <a:ext cx="2886075" cy="4756150"/>
            <a:chOff x="3532" y="804"/>
            <a:chExt cx="1818" cy="2996"/>
          </a:xfrm>
        </p:grpSpPr>
        <p:pic>
          <p:nvPicPr>
            <p:cNvPr id="150539" name="Picture 11" descr="TricUnfoldZoom_Unfol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04"/>
              <a:ext cx="1818" cy="2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0540" name="Oval 12"/>
            <p:cNvSpPr>
              <a:spLocks noChangeArrowheads="1"/>
            </p:cNvSpPr>
            <p:nvPr/>
          </p:nvSpPr>
          <p:spPr bwMode="auto">
            <a:xfrm>
              <a:off x="4218" y="3716"/>
              <a:ext cx="81" cy="81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44" name="Oval 16"/>
          <p:cNvSpPr>
            <a:spLocks noChangeAspect="1" noChangeArrowheads="1"/>
          </p:cNvSpPr>
          <p:nvPr/>
        </p:nvSpPr>
        <p:spPr bwMode="auto">
          <a:xfrm>
            <a:off x="2038350" y="1468438"/>
            <a:ext cx="128588" cy="128587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Oval 17"/>
          <p:cNvSpPr>
            <a:spLocks noChangeAspect="1" noChangeArrowheads="1"/>
          </p:cNvSpPr>
          <p:nvPr/>
        </p:nvSpPr>
        <p:spPr bwMode="auto">
          <a:xfrm>
            <a:off x="6696075" y="1276350"/>
            <a:ext cx="128588" cy="128588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4" grpId="0" animBg="1"/>
      <p:bldP spid="1505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45" name="Group 41"/>
          <p:cNvGrpSpPr>
            <a:grpSpLocks/>
          </p:cNvGrpSpPr>
          <p:nvPr/>
        </p:nvGrpSpPr>
        <p:grpSpPr bwMode="auto">
          <a:xfrm flipV="1">
            <a:off x="347663" y="2022475"/>
            <a:ext cx="3716337" cy="4294188"/>
            <a:chOff x="351" y="1070"/>
            <a:chExt cx="2341" cy="2705"/>
          </a:xfrm>
        </p:grpSpPr>
        <p:pic>
          <p:nvPicPr>
            <p:cNvPr id="47138" name="Picture 34" descr="TricUnfoldZoomRecon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1070"/>
              <a:ext cx="2341" cy="2705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39" name="Group 35"/>
            <p:cNvGrpSpPr>
              <a:grpSpLocks/>
            </p:cNvGrpSpPr>
            <p:nvPr/>
          </p:nvGrpSpPr>
          <p:grpSpPr bwMode="auto">
            <a:xfrm>
              <a:off x="929" y="3214"/>
              <a:ext cx="1120" cy="414"/>
              <a:chOff x="929" y="3214"/>
              <a:chExt cx="1120" cy="414"/>
            </a:xfrm>
          </p:grpSpPr>
          <p:sp>
            <p:nvSpPr>
              <p:cNvPr id="47140" name="Line 36"/>
              <p:cNvSpPr>
                <a:spLocks noChangeShapeType="1"/>
              </p:cNvSpPr>
              <p:nvPr/>
            </p:nvSpPr>
            <p:spPr bwMode="auto">
              <a:xfrm>
                <a:off x="966" y="3418"/>
                <a:ext cx="683" cy="20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Line 37"/>
              <p:cNvSpPr>
                <a:spLocks noChangeShapeType="1"/>
              </p:cNvSpPr>
              <p:nvPr/>
            </p:nvSpPr>
            <p:spPr bwMode="auto">
              <a:xfrm flipH="1">
                <a:off x="1648" y="3258"/>
                <a:ext cx="354" cy="37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Oval 38"/>
              <p:cNvSpPr>
                <a:spLocks noChangeArrowheads="1"/>
              </p:cNvSpPr>
              <p:nvPr/>
            </p:nvSpPr>
            <p:spPr bwMode="auto">
              <a:xfrm>
                <a:off x="929" y="3380"/>
                <a:ext cx="81" cy="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3" name="Oval 39"/>
              <p:cNvSpPr>
                <a:spLocks noChangeArrowheads="1"/>
              </p:cNvSpPr>
              <p:nvPr/>
            </p:nvSpPr>
            <p:spPr bwMode="auto">
              <a:xfrm>
                <a:off x="1968" y="3214"/>
                <a:ext cx="81" cy="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44" name="Oval 40"/>
            <p:cNvSpPr>
              <a:spLocks noChangeArrowheads="1"/>
            </p:cNvSpPr>
            <p:nvPr/>
          </p:nvSpPr>
          <p:spPr bwMode="auto">
            <a:xfrm>
              <a:off x="1601" y="3589"/>
              <a:ext cx="81" cy="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3500" y="527050"/>
            <a:ext cx="7212013" cy="8588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>
                <a:solidFill>
                  <a:srgbClr val="000000"/>
                </a:solidFill>
              </a:rPr>
              <a:t>Local source reconstruction in plane of triangle</a:t>
            </a:r>
          </a:p>
        </p:txBody>
      </p:sp>
      <p:grpSp>
        <p:nvGrpSpPr>
          <p:cNvPr id="47134" name="Group 30"/>
          <p:cNvGrpSpPr>
            <a:grpSpLocks/>
          </p:cNvGrpSpPr>
          <p:nvPr/>
        </p:nvGrpSpPr>
        <p:grpSpPr bwMode="auto">
          <a:xfrm flipV="1">
            <a:off x="5518150" y="2538413"/>
            <a:ext cx="2849563" cy="2555875"/>
            <a:chOff x="2996" y="2164"/>
            <a:chExt cx="1795" cy="1610"/>
          </a:xfrm>
        </p:grpSpPr>
        <p:pic>
          <p:nvPicPr>
            <p:cNvPr id="47127" name="Picture 23" descr="TricUnfoldZoom_Reconst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2164"/>
              <a:ext cx="1795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28" name="Group 24"/>
            <p:cNvGrpSpPr>
              <a:grpSpLocks/>
            </p:cNvGrpSpPr>
            <p:nvPr/>
          </p:nvGrpSpPr>
          <p:grpSpPr bwMode="auto">
            <a:xfrm>
              <a:off x="2997" y="2824"/>
              <a:ext cx="1792" cy="890"/>
              <a:chOff x="3192" y="1718"/>
              <a:chExt cx="1792" cy="890"/>
            </a:xfrm>
          </p:grpSpPr>
          <p:sp>
            <p:nvSpPr>
              <p:cNvPr id="47129" name="Line 25"/>
              <p:cNvSpPr>
                <a:spLocks noChangeShapeType="1"/>
              </p:cNvSpPr>
              <p:nvPr/>
            </p:nvSpPr>
            <p:spPr bwMode="auto">
              <a:xfrm>
                <a:off x="3234" y="1935"/>
                <a:ext cx="665" cy="65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Line 26"/>
              <p:cNvSpPr>
                <a:spLocks noChangeShapeType="1"/>
              </p:cNvSpPr>
              <p:nvPr/>
            </p:nvSpPr>
            <p:spPr bwMode="auto">
              <a:xfrm flipH="1">
                <a:off x="3903" y="1752"/>
                <a:ext cx="1048" cy="85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Oval 27"/>
              <p:cNvSpPr>
                <a:spLocks noChangeArrowheads="1"/>
              </p:cNvSpPr>
              <p:nvPr/>
            </p:nvSpPr>
            <p:spPr bwMode="auto">
              <a:xfrm>
                <a:off x="3192" y="1893"/>
                <a:ext cx="81" cy="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2" name="Oval 28"/>
              <p:cNvSpPr>
                <a:spLocks noChangeArrowheads="1"/>
              </p:cNvSpPr>
              <p:nvPr/>
            </p:nvSpPr>
            <p:spPr bwMode="auto">
              <a:xfrm>
                <a:off x="4903" y="1718"/>
                <a:ext cx="81" cy="81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33" name="Oval 29"/>
            <p:cNvSpPr>
              <a:spLocks noChangeArrowheads="1"/>
            </p:cNvSpPr>
            <p:nvPr/>
          </p:nvSpPr>
          <p:spPr bwMode="auto">
            <a:xfrm>
              <a:off x="3675" y="3670"/>
              <a:ext cx="81" cy="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7135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6751638" y="2284413"/>
          <a:ext cx="3048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284413"/>
                        <a:ext cx="3048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6" name="Arc 32"/>
          <p:cNvSpPr>
            <a:spLocks/>
          </p:cNvSpPr>
          <p:nvPr/>
        </p:nvSpPr>
        <p:spPr bwMode="auto">
          <a:xfrm>
            <a:off x="2332038" y="2913063"/>
            <a:ext cx="4724400" cy="1404937"/>
          </a:xfrm>
          <a:custGeom>
            <a:avLst/>
            <a:gdLst>
              <a:gd name="G0" fmla="+- 1196 0 0"/>
              <a:gd name="G1" fmla="+- 21600 0 0"/>
              <a:gd name="G2" fmla="+- 21600 0 0"/>
              <a:gd name="T0" fmla="*/ 0 w 22796"/>
              <a:gd name="T1" fmla="*/ 33 h 21600"/>
              <a:gd name="T2" fmla="*/ 22796 w 22796"/>
              <a:gd name="T3" fmla="*/ 21600 h 21600"/>
              <a:gd name="T4" fmla="*/ 1196 w 227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96" h="21600" fill="none" extrusionOk="0">
                <a:moveTo>
                  <a:pt x="0" y="33"/>
                </a:moveTo>
                <a:cubicBezTo>
                  <a:pt x="398" y="11"/>
                  <a:pt x="797" y="-1"/>
                  <a:pt x="1196" y="0"/>
                </a:cubicBezTo>
                <a:cubicBezTo>
                  <a:pt x="13125" y="0"/>
                  <a:pt x="22796" y="9670"/>
                  <a:pt x="22796" y="21600"/>
                </a:cubicBezTo>
              </a:path>
              <a:path w="22796" h="21600" stroke="0" extrusionOk="0">
                <a:moveTo>
                  <a:pt x="0" y="33"/>
                </a:moveTo>
                <a:cubicBezTo>
                  <a:pt x="398" y="11"/>
                  <a:pt x="797" y="-1"/>
                  <a:pt x="1196" y="0"/>
                </a:cubicBezTo>
                <a:cubicBezTo>
                  <a:pt x="13125" y="0"/>
                  <a:pt x="22796" y="9670"/>
                  <a:pt x="22796" y="21600"/>
                </a:cubicBezTo>
                <a:lnTo>
                  <a:pt x="1196" y="2160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reconstruction</a:t>
            </a:r>
          </a:p>
        </p:txBody>
      </p:sp>
      <p:pic>
        <p:nvPicPr>
          <p:cNvPr id="50208" name="Picture 32" descr="sourceReconstr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49413"/>
            <a:ext cx="3827463" cy="378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0193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647700" y="3295650"/>
          <a:ext cx="27511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5" imgW="1143000" imgH="482400" progId="Equation.3">
                  <p:embed/>
                </p:oleObj>
              </mc:Choice>
              <mc:Fallback>
                <p:oleObj name="Equation" r:id="rId5" imgW="114300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295650"/>
                        <a:ext cx="275113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4800" y="1649413"/>
            <a:ext cx="40862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Given two distances d</a:t>
            </a:r>
            <a:r>
              <a:rPr lang="en-US" sz="2000" baseline="-25000">
                <a:solidFill>
                  <a:srgbClr val="000000"/>
                </a:solidFill>
              </a:rPr>
              <a:t>0</a:t>
            </a:r>
            <a:r>
              <a:rPr lang="en-US" sz="2000">
                <a:solidFill>
                  <a:srgbClr val="000000"/>
                </a:solidFill>
              </a:rPr>
              <a:t>, d</a:t>
            </a:r>
            <a:r>
              <a:rPr lang="en-US" sz="2000" baseline="-25000">
                <a:solidFill>
                  <a:srgbClr val="000000"/>
                </a:solidFill>
              </a:rPr>
              <a:t>1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Recover the source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= (x, y)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Computation is simple using </a:t>
            </a:r>
            <a:r>
              <a:rPr lang="en-US" sz="2000" b="1">
                <a:solidFill>
                  <a:srgbClr val="006600"/>
                </a:solidFill>
                <a:cs typeface="Arial" charset="0"/>
              </a:rPr>
              <a:t>local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coordinate system</a:t>
            </a:r>
          </a:p>
        </p:txBody>
      </p:sp>
      <p:graphicFrame>
        <p:nvGraphicFramePr>
          <p:cNvPr id="50211" name="Object 35"/>
          <p:cNvGraphicFramePr>
            <a:graphicFrameLocks noChangeAspect="1"/>
          </p:cNvGraphicFramePr>
          <p:nvPr>
            <p:ph sz="quarter" idx="3"/>
          </p:nvPr>
        </p:nvGraphicFramePr>
        <p:xfrm>
          <a:off x="1057275" y="4837113"/>
          <a:ext cx="3094038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7" imgW="1307880" imgH="685800" progId="Equation.3">
                  <p:embed/>
                </p:oleObj>
              </mc:Choice>
              <mc:Fallback>
                <p:oleObj name="Equation" r:id="rId7" imgW="1307880" imgH="685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837113"/>
                        <a:ext cx="3094038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3" name="Arc 37"/>
          <p:cNvSpPr>
            <a:spLocks/>
          </p:cNvSpPr>
          <p:nvPr/>
        </p:nvSpPr>
        <p:spPr bwMode="auto">
          <a:xfrm rot="10800000" flipH="1" flipV="1">
            <a:off x="3436938" y="3894138"/>
            <a:ext cx="669925" cy="858837"/>
          </a:xfrm>
          <a:custGeom>
            <a:avLst/>
            <a:gdLst>
              <a:gd name="G0" fmla="+- 11203 0 0"/>
              <a:gd name="G1" fmla="+- 21600 0 0"/>
              <a:gd name="G2" fmla="+- 21600 0 0"/>
              <a:gd name="T0" fmla="*/ 0 w 32803"/>
              <a:gd name="T1" fmla="*/ 3132 h 26527"/>
              <a:gd name="T2" fmla="*/ 32233 w 32803"/>
              <a:gd name="T3" fmla="*/ 26527 h 26527"/>
              <a:gd name="T4" fmla="*/ 11203 w 32803"/>
              <a:gd name="T5" fmla="*/ 21600 h 26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803" h="26527" fill="none" extrusionOk="0">
                <a:moveTo>
                  <a:pt x="0" y="3132"/>
                </a:moveTo>
                <a:cubicBezTo>
                  <a:pt x="3377" y="1083"/>
                  <a:pt x="7252" y="-1"/>
                  <a:pt x="11203" y="0"/>
                </a:cubicBezTo>
                <a:cubicBezTo>
                  <a:pt x="23132" y="0"/>
                  <a:pt x="32803" y="9670"/>
                  <a:pt x="32803" y="21600"/>
                </a:cubicBezTo>
                <a:cubicBezTo>
                  <a:pt x="32803" y="23258"/>
                  <a:pt x="32611" y="24912"/>
                  <a:pt x="32233" y="26527"/>
                </a:cubicBezTo>
              </a:path>
              <a:path w="32803" h="26527" stroke="0" extrusionOk="0">
                <a:moveTo>
                  <a:pt x="0" y="3132"/>
                </a:moveTo>
                <a:cubicBezTo>
                  <a:pt x="3377" y="1083"/>
                  <a:pt x="7252" y="-1"/>
                  <a:pt x="11203" y="0"/>
                </a:cubicBezTo>
                <a:cubicBezTo>
                  <a:pt x="23132" y="0"/>
                  <a:pt x="32803" y="9670"/>
                  <a:pt x="32803" y="21600"/>
                </a:cubicBezTo>
                <a:cubicBezTo>
                  <a:pt x="32803" y="23258"/>
                  <a:pt x="32611" y="24912"/>
                  <a:pt x="32233" y="26527"/>
                </a:cubicBezTo>
                <a:lnTo>
                  <a:pt x="11203" y="21600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definitions – window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876425"/>
            <a:ext cx="4130675" cy="3981450"/>
          </a:xfrm>
        </p:spPr>
        <p:txBody>
          <a:bodyPr/>
          <a:lstStyle/>
          <a:p>
            <a:r>
              <a:rPr lang="en-US" b="1">
                <a:solidFill>
                  <a:srgbClr val="006600"/>
                </a:solidFill>
              </a:rPr>
              <a:t>Window</a:t>
            </a:r>
            <a:r>
              <a:rPr lang="en-US"/>
              <a:t> is a segment of edge over which exact distance computation can be performed </a:t>
            </a:r>
            <a:r>
              <a:rPr lang="en-US" i="1">
                <a:solidFill>
                  <a:srgbClr val="006600"/>
                </a:solidFill>
              </a:rPr>
              <a:t>atomically</a:t>
            </a:r>
            <a:endParaRPr lang="en-US" sz="1800" i="1">
              <a:solidFill>
                <a:srgbClr val="006600"/>
              </a:solidFill>
            </a:endParaRPr>
          </a:p>
        </p:txBody>
      </p:sp>
      <p:pic>
        <p:nvPicPr>
          <p:cNvPr id="51217" name="Picture 17" descr="window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6775" y="1371600"/>
            <a:ext cx="3916363" cy="499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definitions – window (cont’d)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536700"/>
            <a:ext cx="4130675" cy="3479800"/>
          </a:xfrm>
        </p:spPr>
        <p:txBody>
          <a:bodyPr/>
          <a:lstStyle/>
          <a:p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/>
              <a:t>: local </a:t>
            </a: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/>
              <a:t>-coordinates of end-points on edge</a:t>
            </a:r>
          </a:p>
          <a:p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/>
              <a:t>: distances from end-points to source</a:t>
            </a:r>
          </a:p>
          <a:p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 </a:t>
            </a:r>
            <a:r>
              <a:rPr lang="en-US"/>
              <a:t>: </a:t>
            </a:r>
            <a:r>
              <a:rPr lang="en-US" sz="1800"/>
              <a:t>direction to source (side of edge where </a:t>
            </a:r>
            <a:r>
              <a:rPr lang="en-US" sz="18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/>
              <a:t> lies)</a:t>
            </a:r>
            <a:r>
              <a:rPr lang="en-US"/>
              <a:t> </a:t>
            </a:r>
          </a:p>
        </p:txBody>
      </p:sp>
      <p:pic>
        <p:nvPicPr>
          <p:cNvPr id="122890" name="Picture 10" descr="window_a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338" y="1300163"/>
            <a:ext cx="4298950" cy="5532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idea: window propagation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536700"/>
            <a:ext cx="8491537" cy="1130300"/>
          </a:xfrm>
        </p:spPr>
        <p:txBody>
          <a:bodyPr/>
          <a:lstStyle/>
          <a:p>
            <a:r>
              <a:rPr lang="en-US"/>
              <a:t>Propagate window to edges of the next triangle</a:t>
            </a:r>
          </a:p>
          <a:p>
            <a:r>
              <a:rPr lang="en-US"/>
              <a:t>Can result in one, two or three new windows</a:t>
            </a:r>
          </a:p>
        </p:txBody>
      </p:sp>
      <p:pic>
        <p:nvPicPr>
          <p:cNvPr id="73732" name="Picture 4" descr="prop1-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2951163"/>
            <a:ext cx="2557463" cy="293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4" name="Picture 6" descr="prop1-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9838" y="2901950"/>
            <a:ext cx="3100387" cy="2987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6" name="Picture 8" descr="prop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90850"/>
            <a:ext cx="352583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Basic idea: window propagation (cont’d)</a:t>
            </a:r>
          </a:p>
        </p:txBody>
      </p:sp>
      <p:pic>
        <p:nvPicPr>
          <p:cNvPr id="65539" name="Picture 3" descr="Propagation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Propagation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Propagation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Propagation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Propagation_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Propagation_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Propagation_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 descr="Propagation_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 descr="Propagation_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2" descr="Propagation_0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 descr="Propagation_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Propagation_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15" descr="Propagation_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Propagation_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38238"/>
            <a:ext cx="43783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718050" y="1371600"/>
            <a:ext cx="3462338" cy="2468563"/>
          </a:xfrm>
          <a:noFill/>
          <a:ln/>
        </p:spPr>
        <p:txBody>
          <a:bodyPr/>
          <a:lstStyle/>
          <a:p>
            <a:r>
              <a:rPr lang="en-US"/>
              <a:t>Window</a:t>
            </a:r>
            <a:r>
              <a:rPr lang="en-US">
                <a:solidFill>
                  <a:srgbClr val="006600"/>
                </a:solidFill>
              </a:rPr>
              <a:t>:</a:t>
            </a:r>
            <a:br>
              <a:rPr lang="en-US">
                <a:solidFill>
                  <a:srgbClr val="006600"/>
                </a:solidFill>
              </a:rPr>
            </a:b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{ </a:t>
            </a:r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, 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/>
              <a:t>: distance from</a:t>
            </a:r>
            <a:br>
              <a:rPr lang="en-US"/>
            </a:br>
            <a:r>
              <a:rPr lang="en-US" b="1" i="1">
                <a:solidFill>
                  <a:srgbClr val="CC0000"/>
                </a:solidFill>
              </a:rPr>
              <a:t>pseudo-source</a:t>
            </a:r>
            <a:r>
              <a:rPr lang="en-US"/>
              <a:t/>
            </a:r>
            <a:br>
              <a:rPr lang="en-US"/>
            </a:br>
            <a:r>
              <a:rPr lang="en-US"/>
              <a:t>to </a:t>
            </a:r>
            <a:r>
              <a:rPr lang="en-US" b="1" i="1">
                <a:solidFill>
                  <a:srgbClr val="006600"/>
                </a:solidFill>
              </a:rPr>
              <a:t>source</a:t>
            </a:r>
            <a:endParaRPr lang="en-US"/>
          </a:p>
        </p:txBody>
      </p:sp>
      <p:pic>
        <p:nvPicPr>
          <p:cNvPr id="65558" name="Picture 22" descr="ps-sourc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151063"/>
            <a:ext cx="1552575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8485188" y="277495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6600"/>
                </a:solidFill>
                <a:sym typeface="Symbol" pitchFamily="18" charset="2"/>
              </a:rPr>
              <a:t>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7442200" y="4703763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8547100" y="4703763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8101013" y="1897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7818438" y="3443288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600075" y="1909763"/>
            <a:ext cx="5056188" cy="4826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Not all unfolded geodesics are straight!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uiExpand="1" build="p"/>
      <p:bldP spid="65562" grpId="0"/>
      <p:bldP spid="65564" grpId="0"/>
      <p:bldP spid="65565" grpId="0"/>
      <p:bldP spid="65566" grpId="0"/>
      <p:bldP spid="65566" grpId="1"/>
      <p:bldP spid="65567" grpId="0"/>
      <p:bldP spid="65567" grpId="1"/>
      <p:bldP spid="65567" grpId="2"/>
      <p:bldP spid="65568" grpId="0" animBg="1"/>
      <p:bldP spid="6556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Intersection of the overlapping windows</a:t>
            </a:r>
          </a:p>
        </p:txBody>
      </p:sp>
      <p:pic>
        <p:nvPicPr>
          <p:cNvPr id="77828" name="Picture 4" descr="int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3082925"/>
            <a:ext cx="4267200" cy="321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0" name="Picture 6" descr="int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38488"/>
            <a:ext cx="4267200" cy="304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04800" y="1371600"/>
            <a:ext cx="8534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Find </a:t>
            </a:r>
            <a:r>
              <a:rPr lang="en-US" sz="2000" b="1">
                <a:solidFill>
                  <a:srgbClr val="006600"/>
                </a:solidFill>
              </a:rPr>
              <a:t>equidistant</a:t>
            </a:r>
            <a:r>
              <a:rPr lang="en-US" sz="2000">
                <a:solidFill>
                  <a:srgbClr val="000000"/>
                </a:solidFill>
              </a:rPr>
              <a:t> point on edge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Cut off overlapping parts that define </a:t>
            </a:r>
            <a:r>
              <a:rPr lang="en-US" sz="2000" b="1">
                <a:solidFill>
                  <a:srgbClr val="006600"/>
                </a:solidFill>
              </a:rPr>
              <a:t>larger</a:t>
            </a:r>
            <a:r>
              <a:rPr lang="en-US" sz="2000">
                <a:solidFill>
                  <a:srgbClr val="000000"/>
                </a:solidFill>
              </a:rPr>
              <a:t> distances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sz="2000" b="1">
                <a:solidFill>
                  <a:srgbClr val="006600"/>
                </a:solidFill>
              </a:rPr>
              <a:t>Distance function</a:t>
            </a:r>
            <a:r>
              <a:rPr lang="en-US" sz="2000">
                <a:solidFill>
                  <a:srgbClr val="000000"/>
                </a:solidFill>
              </a:rPr>
              <a:t> is continuous on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5275"/>
            <a:ext cx="6934200" cy="914400"/>
          </a:xfrm>
        </p:spPr>
        <p:txBody>
          <a:bodyPr/>
          <a:lstStyle/>
          <a:p>
            <a:r>
              <a:rPr lang="en-US" sz="2400"/>
              <a:t>Intersection of the overlapping windows (cont’d)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150" y="1987550"/>
            <a:ext cx="4102100" cy="2876550"/>
          </a:xfrm>
        </p:spPr>
        <p:txBody>
          <a:bodyPr/>
          <a:lstStyle/>
          <a:p>
            <a:r>
              <a:rPr lang="en-US"/>
              <a:t>Find </a:t>
            </a:r>
            <a:r>
              <a:rPr lang="en-US" b="1">
                <a:solidFill>
                  <a:srgbClr val="006600"/>
                </a:solidFill>
              </a:rPr>
              <a:t>equidistant</a:t>
            </a:r>
            <a:r>
              <a:rPr lang="en-US"/>
              <a:t> point on edge</a:t>
            </a:r>
          </a:p>
          <a:p>
            <a:r>
              <a:rPr lang="en-US"/>
              <a:t>Cut off overlapping parts that define </a:t>
            </a:r>
            <a:r>
              <a:rPr lang="en-US" b="1">
                <a:solidFill>
                  <a:srgbClr val="006600"/>
                </a:solidFill>
              </a:rPr>
              <a:t>larger</a:t>
            </a:r>
            <a:r>
              <a:rPr lang="en-US"/>
              <a:t> distances</a:t>
            </a:r>
          </a:p>
          <a:p>
            <a:r>
              <a:rPr lang="en-US" b="1">
                <a:solidFill>
                  <a:srgbClr val="006600"/>
                </a:solidFill>
              </a:rPr>
              <a:t>Distance function</a:t>
            </a:r>
            <a:r>
              <a:rPr lang="en-US"/>
              <a:t> is continuous on edge</a:t>
            </a:r>
          </a:p>
        </p:txBody>
      </p:sp>
      <p:pic>
        <p:nvPicPr>
          <p:cNvPr id="70660" name="Picture 4" descr="Intersectin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Intersectin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Intersectin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Intersectin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Intersectin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Intersectin_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Intersectin_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20850"/>
            <a:ext cx="43783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algorithm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536700"/>
            <a:ext cx="5249862" cy="5016500"/>
          </a:xfrm>
        </p:spPr>
        <p:txBody>
          <a:bodyPr/>
          <a:lstStyle/>
          <a:p>
            <a:r>
              <a:rPr lang="en-US"/>
              <a:t>Initialize queue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 with a window for each edge adjacent to source </a:t>
            </a: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/>
              <a:t>Until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is empty:</a:t>
            </a:r>
          </a:p>
          <a:p>
            <a:pPr lvl="1"/>
            <a:r>
              <a:rPr lang="en-US" sz="2000" b="1">
                <a:solidFill>
                  <a:srgbClr val="006600"/>
                </a:solidFill>
              </a:rPr>
              <a:t>select</a:t>
            </a:r>
            <a:r>
              <a:rPr lang="en-US" sz="2000"/>
              <a:t> (and remove) a window from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000"/>
          </a:p>
          <a:p>
            <a:pPr lvl="1"/>
            <a:r>
              <a:rPr lang="en-US" sz="2000" b="1">
                <a:solidFill>
                  <a:srgbClr val="006600"/>
                </a:solidFill>
              </a:rPr>
              <a:t>propagate</a:t>
            </a:r>
            <a:r>
              <a:rPr lang="en-US" sz="2000"/>
              <a:t> selected window</a:t>
            </a:r>
          </a:p>
          <a:p>
            <a:pPr lvl="1"/>
            <a:r>
              <a:rPr lang="en-US" sz="2000" b="1">
                <a:solidFill>
                  <a:srgbClr val="006600"/>
                </a:solidFill>
              </a:rPr>
              <a:t>update</a:t>
            </a:r>
            <a:r>
              <a:rPr lang="en-US" sz="2000"/>
              <a:t> queue with new windows</a:t>
            </a:r>
            <a:br>
              <a:rPr lang="en-US" sz="2000"/>
            </a:br>
            <a:endParaRPr lang="en-US" sz="2000"/>
          </a:p>
          <a:p>
            <a:r>
              <a:rPr lang="en-US"/>
              <a:t>The algorithm produces </a:t>
            </a:r>
            <a:r>
              <a:rPr lang="en-US" b="1">
                <a:solidFill>
                  <a:srgbClr val="006600"/>
                </a:solidFill>
              </a:rPr>
              <a:t>full coverage</a:t>
            </a:r>
            <a:r>
              <a:rPr lang="en-US"/>
              <a:t> for each edge by </a:t>
            </a:r>
            <a:r>
              <a:rPr lang="en-US" b="1">
                <a:solidFill>
                  <a:srgbClr val="006600"/>
                </a:solidFill>
              </a:rPr>
              <a:t>mutually disjoint</a:t>
            </a:r>
            <a:r>
              <a:rPr lang="en-US"/>
              <a:t> windows</a:t>
            </a:r>
          </a:p>
        </p:txBody>
      </p:sp>
      <p:pic>
        <p:nvPicPr>
          <p:cNvPr id="71684" name="Picture 4" descr="Init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371600"/>
            <a:ext cx="236855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 descr="Alg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35350"/>
            <a:ext cx="29194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Alg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35350"/>
            <a:ext cx="29194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Alg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35350"/>
            <a:ext cx="29194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Alg_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35350"/>
            <a:ext cx="29194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Alg_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35350"/>
            <a:ext cx="30972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 descr="Alg_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35350"/>
            <a:ext cx="30972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problem on meshes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38300"/>
            <a:ext cx="5237163" cy="4648200"/>
          </a:xfrm>
        </p:spPr>
        <p:txBody>
          <a:bodyPr/>
          <a:lstStyle/>
          <a:p>
            <a:r>
              <a:rPr lang="en-US" sz="1800" b="1">
                <a:solidFill>
                  <a:srgbClr val="006600"/>
                </a:solidFill>
              </a:rPr>
              <a:t>Geodesic</a:t>
            </a:r>
            <a:r>
              <a:rPr lang="en-US" sz="1800"/>
              <a:t> on mesh </a:t>
            </a:r>
            <a:r>
              <a:rPr lang="en-US" sz="1800" b="1">
                <a:solidFill>
                  <a:srgbClr val="006600"/>
                </a:solidFill>
                <a:sym typeface="Euclid Math One" pitchFamily="18" charset="2"/>
              </a:rPr>
              <a:t></a:t>
            </a:r>
            <a:r>
              <a:rPr lang="en-US" sz="1800"/>
              <a:t> is shortest path between two points on </a:t>
            </a:r>
            <a:r>
              <a:rPr lang="en-US" sz="1800" b="1">
                <a:solidFill>
                  <a:srgbClr val="006600"/>
                </a:solidFill>
                <a:sym typeface="Euclid Math One" pitchFamily="18" charset="2"/>
              </a:rPr>
              <a:t></a:t>
            </a:r>
            <a:r>
              <a:rPr lang="en-US" sz="1800"/>
              <a:t>.</a:t>
            </a:r>
          </a:p>
          <a:p>
            <a:r>
              <a:rPr lang="en-US" sz="1800"/>
              <a:t>Given </a:t>
            </a:r>
            <a:r>
              <a:rPr lang="en-US" sz="1800" b="1">
                <a:solidFill>
                  <a:srgbClr val="006600"/>
                </a:solidFill>
              </a:rPr>
              <a:t>source</a:t>
            </a:r>
            <a:r>
              <a:rPr lang="en-US" sz="1800"/>
              <a:t> vertex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/>
              <a:t> we find geodesic paths to </a:t>
            </a:r>
            <a:r>
              <a:rPr lang="en-US" sz="1800" b="1">
                <a:solidFill>
                  <a:srgbClr val="006600"/>
                </a:solidFill>
              </a:rPr>
              <a:t>all</a:t>
            </a:r>
            <a:r>
              <a:rPr lang="en-US" sz="1800"/>
              <a:t> points on surface</a:t>
            </a:r>
          </a:p>
          <a:p>
            <a:r>
              <a:rPr lang="en-US" sz="1800"/>
              <a:t>Geodesics typically cut across faces in mesh </a:t>
            </a:r>
          </a:p>
          <a:p>
            <a:r>
              <a:rPr lang="en-US" sz="1800"/>
              <a:t>Geodesics cannot be found by traditional graph-based Dijkstra algorithm for shortest paths</a:t>
            </a:r>
          </a:p>
        </p:txBody>
      </p: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4849813" y="1371600"/>
            <a:ext cx="3786187" cy="2381250"/>
            <a:chOff x="3178" y="1194"/>
            <a:chExt cx="2080" cy="1452"/>
          </a:xfrm>
        </p:grpSpPr>
        <p:pic>
          <p:nvPicPr>
            <p:cNvPr id="39940" name="Picture 4" descr="TriceratopsGeoPa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1200"/>
              <a:ext cx="2080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3336" y="1392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945" name="Object 9"/>
            <p:cNvGraphicFramePr>
              <a:graphicFrameLocks noChangeAspect="1"/>
            </p:cNvGraphicFramePr>
            <p:nvPr/>
          </p:nvGraphicFramePr>
          <p:xfrm>
            <a:off x="3366" y="1194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1" name="Equation" r:id="rId5" imgW="152280" imgH="228600" progId="Equation.3">
                    <p:embed/>
                  </p:oleObj>
                </mc:Choice>
                <mc:Fallback>
                  <p:oleObj name="Equation" r:id="rId5" imgW="1522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6" y="1194"/>
                          <a:ext cx="19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4763" y="255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4801" y="2358"/>
            <a:ext cx="17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2" name="Equation" r:id="rId7" imgW="139680" imgH="228600" progId="Equation.3">
                    <p:embed/>
                  </p:oleObj>
                </mc:Choice>
                <mc:Fallback>
                  <p:oleObj name="Equation" r:id="rId7" imgW="139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1" y="2358"/>
                          <a:ext cx="17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949" name="Picture 13" descr="GargoleSourceCa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752850"/>
            <a:ext cx="321945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Exact algorithm – discussion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2997200"/>
            <a:ext cx="6346825" cy="3403600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/>
              <a:t>Shortest path from any point back to source is obtained using </a:t>
            </a:r>
            <a:r>
              <a:rPr lang="en-US" b="1">
                <a:solidFill>
                  <a:srgbClr val="006600"/>
                </a:solidFill>
              </a:rPr>
              <a:t>backtracing</a:t>
            </a:r>
            <a:endParaRPr lang="en-US"/>
          </a:p>
          <a:p>
            <a:pPr marL="381000" indent="-381000">
              <a:buFontTx/>
              <a:buAutoNum type="arabicPeriod"/>
            </a:pPr>
            <a:r>
              <a:rPr lang="en-US"/>
              <a:t>More geometric detail  </a:t>
            </a:r>
            <a:r>
              <a:rPr lang="en-US">
                <a:cs typeface="Arial" charset="0"/>
              </a:rPr>
              <a:t>→</a:t>
            </a:r>
            <a:r>
              <a:rPr lang="en-US"/>
              <a:t> fewer windows</a:t>
            </a:r>
          </a:p>
          <a:p>
            <a:pPr marL="381000" indent="-381000">
              <a:buFontTx/>
              <a:buAutoNum type="arabicPeriod"/>
            </a:pPr>
            <a:r>
              <a:rPr lang="en-US"/>
              <a:t>Bottleneck is memory requirement: </a:t>
            </a:r>
            <a:r>
              <a:rPr lang="en-US" b="1">
                <a:solidFill>
                  <a:srgbClr val="006600"/>
                </a:solidFill>
              </a:rPr>
              <a:t>700K</a:t>
            </a:r>
            <a:r>
              <a:rPr lang="en-US"/>
              <a:t> triangles is biggest mesh for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1GB RAM</a:t>
            </a:r>
            <a:r>
              <a:rPr lang="en-US"/>
              <a:t>.</a:t>
            </a:r>
          </a:p>
          <a:p>
            <a:pPr marL="381000" indent="-381000">
              <a:buFontTx/>
              <a:buAutoNum type="arabicPeriod"/>
            </a:pPr>
            <a:r>
              <a:rPr lang="en-US"/>
              <a:t>Model with </a:t>
            </a:r>
            <a:r>
              <a:rPr lang="en-US" b="1">
                <a:solidFill>
                  <a:srgbClr val="006600"/>
                </a:solidFill>
              </a:rPr>
              <a:t>400K</a:t>
            </a:r>
            <a:r>
              <a:rPr lang="en-US"/>
              <a:t> faces runs </a:t>
            </a:r>
            <a:r>
              <a:rPr lang="en-US">
                <a:cs typeface="Arial" charset="0"/>
              </a:rPr>
              <a:t>on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Pentium M 1.6GHz PC </a:t>
            </a:r>
            <a:r>
              <a:rPr lang="en-US">
                <a:cs typeface="Arial" charset="0"/>
              </a:rPr>
              <a:t>with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1GB </a:t>
            </a:r>
            <a:r>
              <a:rPr lang="en-US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>
                <a:solidFill>
                  <a:schemeClr val="tx1"/>
                </a:solidFill>
                <a:cs typeface="Arial" charset="0"/>
              </a:rPr>
              <a:t>in </a:t>
            </a:r>
            <a:r>
              <a:rPr lang="en-US" b="1">
                <a:solidFill>
                  <a:srgbClr val="006600"/>
                </a:solidFill>
                <a:cs typeface="Arial" charset="0"/>
              </a:rPr>
              <a:t>75</a:t>
            </a:r>
            <a:r>
              <a:rPr lang="en-US" b="1">
                <a:solidFill>
                  <a:srgbClr val="006600"/>
                </a:solidFill>
              </a:rPr>
              <a:t> sec</a:t>
            </a:r>
            <a:r>
              <a:rPr lang="en-US"/>
              <a:t>; </a:t>
            </a:r>
            <a:r>
              <a:rPr lang="en-US" b="1">
                <a:solidFill>
                  <a:srgbClr val="006600"/>
                </a:solidFill>
              </a:rPr>
              <a:t>17 WPE</a:t>
            </a:r>
          </a:p>
        </p:txBody>
      </p:sp>
      <p:pic>
        <p:nvPicPr>
          <p:cNvPr id="104454" name="Picture 6" descr="ExBuddha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6825" y="1233488"/>
            <a:ext cx="2593975" cy="557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087938" y="2260600"/>
          <a:ext cx="892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4" name="Equation" r:id="rId5" imgW="533160" imgH="241200" progId="Equation.3">
                  <p:embed/>
                </p:oleObj>
              </mc:Choice>
              <mc:Fallback>
                <p:oleObj name="Equation" r:id="rId5" imgW="5331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260600"/>
                        <a:ext cx="892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2676525" y="2254250"/>
          <a:ext cx="14001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5" name="Equation" r:id="rId7" imgW="850680" imgH="241200" progId="Equation.3">
                  <p:embed/>
                </p:oleObj>
              </mc:Choice>
              <mc:Fallback>
                <p:oleObj name="Equation" r:id="rId7" imgW="8506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2254250"/>
                        <a:ext cx="14001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2" name="Group 34"/>
          <p:cNvGraphicFramePr>
            <a:graphicFrameLocks noGrp="1"/>
          </p:cNvGraphicFramePr>
          <p:nvPr>
            <p:ph sz="quarter" idx="3"/>
          </p:nvPr>
        </p:nvGraphicFramePr>
        <p:xfrm>
          <a:off x="215900" y="1485900"/>
          <a:ext cx="6346825" cy="1179576"/>
        </p:xfrm>
        <a:graphic>
          <a:graphicData uri="http://schemas.openxmlformats.org/drawingml/2006/table">
            <a:tbl>
              <a:tblPr/>
              <a:tblGrid>
                <a:gridCol w="2116138"/>
                <a:gridCol w="2114550"/>
                <a:gridCol w="2116137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Worst case [MMP]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O(n</a:t>
                      </a:r>
                      <a:r>
                        <a:rPr kumimoji="0" lang="en-US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O(n</a:t>
                      </a:r>
                      <a:r>
                        <a:rPr kumimoji="0" lang="en-US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Typical case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Approximating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341438"/>
            <a:ext cx="3816350" cy="5211762"/>
          </a:xfrm>
        </p:spPr>
        <p:txBody>
          <a:bodyPr/>
          <a:lstStyle/>
          <a:p>
            <a:r>
              <a:rPr lang="en-US"/>
              <a:t>Basic idea: merge windows</a:t>
            </a:r>
          </a:p>
          <a:p>
            <a:pPr lvl="1"/>
            <a:r>
              <a:rPr lang="en-US"/>
              <a:t>two original windows must have </a:t>
            </a:r>
            <a:r>
              <a:rPr lang="en-US" b="1">
                <a:solidFill>
                  <a:srgbClr val="006600"/>
                </a:solidFill>
              </a:rPr>
              <a:t>direction</a:t>
            </a:r>
            <a:r>
              <a:rPr lang="en-US"/>
              <a:t> values </a:t>
            </a:r>
            <a:r>
              <a:rPr lang="en-US" sz="2000" b="1" i="1">
                <a:solidFill>
                  <a:srgbClr val="006600"/>
                </a:solidFill>
                <a:sym typeface="Symbol" pitchFamily="18" charset="2"/>
              </a:rPr>
              <a:t></a:t>
            </a:r>
            <a:r>
              <a:rPr lang="en-US" sz="2000" i="1"/>
              <a:t> </a:t>
            </a:r>
            <a:r>
              <a:rPr lang="en-US" sz="2000"/>
              <a:t>in agreement</a:t>
            </a:r>
          </a:p>
          <a:p>
            <a:pPr lvl="1"/>
            <a:r>
              <a:rPr lang="en-US"/>
              <a:t>original windows must define </a:t>
            </a:r>
            <a:r>
              <a:rPr lang="en-US" b="1">
                <a:solidFill>
                  <a:srgbClr val="006600"/>
                </a:solidFill>
              </a:rPr>
              <a:t>similar distances</a:t>
            </a:r>
            <a:r>
              <a:rPr lang="en-US"/>
              <a:t> on their </a:t>
            </a:r>
            <a:r>
              <a:rPr lang="en-US" b="1">
                <a:solidFill>
                  <a:srgbClr val="006600"/>
                </a:solidFill>
              </a:rPr>
              <a:t>union</a:t>
            </a:r>
            <a:endParaRPr lang="en-US" sz="2000"/>
          </a:p>
          <a:p>
            <a:pPr lvl="1"/>
            <a:r>
              <a:rPr lang="en-US"/>
              <a:t>distance function along edge must be </a:t>
            </a:r>
            <a:r>
              <a:rPr lang="en-US" b="1">
                <a:solidFill>
                  <a:srgbClr val="006600"/>
                </a:solidFill>
              </a:rPr>
              <a:t>continuous</a:t>
            </a:r>
            <a:r>
              <a:rPr lang="en-US"/>
              <a:t> </a:t>
            </a:r>
          </a:p>
          <a:p>
            <a:pPr lvl="1"/>
            <a:r>
              <a:rPr lang="en-US" b="1">
                <a:solidFill>
                  <a:srgbClr val="006600"/>
                </a:solidFill>
              </a:rPr>
              <a:t>visibility</a:t>
            </a:r>
            <a:r>
              <a:rPr lang="en-US"/>
              <a:t> region of new window must cover the </a:t>
            </a:r>
            <a:r>
              <a:rPr lang="en-US" b="1">
                <a:solidFill>
                  <a:srgbClr val="006600"/>
                </a:solidFill>
              </a:rPr>
              <a:t>union</a:t>
            </a:r>
            <a:r>
              <a:rPr lang="en-US"/>
              <a:t> of visibility regions of original windows</a:t>
            </a:r>
            <a:endParaRPr lang="en-US" b="1">
              <a:solidFill>
                <a:srgbClr val="006600"/>
              </a:solidFill>
            </a:endParaRPr>
          </a:p>
        </p:txBody>
      </p:sp>
      <p:pic>
        <p:nvPicPr>
          <p:cNvPr id="76810" name="Picture 10" descr="Merging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7288" y="909638"/>
            <a:ext cx="544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 descr="Merging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7288" y="909638"/>
            <a:ext cx="544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12" descr="Merging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7288" y="909638"/>
            <a:ext cx="544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13" descr="Mergin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7288" y="909638"/>
            <a:ext cx="544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4" descr="Mergin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7288" y="909638"/>
            <a:ext cx="544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Picture 15" descr="Merging_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7288" y="884238"/>
            <a:ext cx="54467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Merging windows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536700"/>
            <a:ext cx="4130675" cy="1247775"/>
          </a:xfrm>
        </p:spPr>
        <p:txBody>
          <a:bodyPr/>
          <a:lstStyle/>
          <a:p>
            <a:r>
              <a:rPr lang="en-US" sz="1800"/>
              <a:t>Find a new source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/>
              <a:t> and </a:t>
            </a:r>
            <a:r>
              <a:rPr lang="en-US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1800"/>
              <a:t>,</a:t>
            </a:r>
            <a:br>
              <a:rPr lang="en-US" sz="1800"/>
            </a:br>
            <a:r>
              <a:rPr lang="en-US" sz="1800"/>
              <a:t>for which the </a:t>
            </a:r>
            <a:r>
              <a:rPr lang="en-US" sz="1800" b="1">
                <a:solidFill>
                  <a:srgbClr val="006600"/>
                </a:solidFill>
              </a:rPr>
              <a:t>distances</a:t>
            </a:r>
            <a:r>
              <a:rPr lang="en-US" sz="1800"/>
              <a:t> at the end-points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/>
              <a:t> and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/>
              <a:t> are </a:t>
            </a:r>
            <a:r>
              <a:rPr lang="en-US" sz="1800" b="1">
                <a:solidFill>
                  <a:srgbClr val="006600"/>
                </a:solidFill>
              </a:rPr>
              <a:t>preserved</a:t>
            </a:r>
            <a:r>
              <a:rPr lang="en-US" sz="1800"/>
              <a:t>:</a:t>
            </a:r>
            <a:endParaRPr lang="en-US" sz="1700"/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6638925" y="26447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6447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33375" y="3705225"/>
            <a:ext cx="3938588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>
                <a:solidFill>
                  <a:srgbClr val="000000"/>
                </a:solidFill>
              </a:rPr>
              <a:t> l</a:t>
            </a:r>
            <a:r>
              <a:rPr lang="en-US">
                <a:solidFill>
                  <a:srgbClr val="000000"/>
                </a:solidFill>
              </a:rPr>
              <a:t>ies on a conic curve (quadratic algebraic curve)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>
                <a:solidFill>
                  <a:srgbClr val="000000"/>
                </a:solidFill>
              </a:rPr>
              <a:t> must lie in the </a:t>
            </a:r>
            <a:r>
              <a:rPr lang="en-US"/>
              <a:t>yellow</a:t>
            </a:r>
            <a:r>
              <a:rPr lang="en-US">
                <a:solidFill>
                  <a:srgbClr val="000000"/>
                </a:solidFill>
              </a:rPr>
              <a:t> area – </a:t>
            </a:r>
            <a:r>
              <a:rPr lang="en-US" b="1">
                <a:solidFill>
                  <a:srgbClr val="006600"/>
                </a:solidFill>
              </a:rPr>
              <a:t>visibility</a:t>
            </a:r>
            <a:r>
              <a:rPr lang="en-US"/>
              <a:t> must not be reduced</a:t>
            </a:r>
            <a:r>
              <a:rPr lang="en-US">
                <a:solidFill>
                  <a:srgbClr val="000000"/>
                </a:solidFill>
              </a:rPr>
              <a:t>) with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 &gt; 0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Tx/>
              <a:buChar char="•"/>
            </a:pP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 &gt; 0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corresponds to the pink area</a:t>
            </a: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809625" y="2678113"/>
          <a:ext cx="29337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tion" r:id="rId5" imgW="1536480" imgH="482400" progId="Equation.3">
                  <p:embed/>
                </p:oleObj>
              </mc:Choice>
              <mc:Fallback>
                <p:oleObj name="Equation" r:id="rId5" imgW="153648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678113"/>
                        <a:ext cx="293370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5" name="Picture 11" descr="me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536700"/>
            <a:ext cx="4129088" cy="45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ExRocker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743200"/>
            <a:ext cx="47053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Approximating algorithm – discussion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536700"/>
            <a:ext cx="7462837" cy="4530725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US"/>
              <a:t>Requires less time and space: time complexity is</a:t>
            </a:r>
          </a:p>
          <a:p>
            <a:pPr marL="381000" indent="-381000">
              <a:buFontTx/>
              <a:buAutoNum type="arabicPeriod"/>
            </a:pPr>
            <a:r>
              <a:rPr lang="en-US">
                <a:solidFill>
                  <a:srgbClr val="006600"/>
                </a:solidFill>
              </a:rPr>
              <a:t>Backtracing</a:t>
            </a:r>
            <a:r>
              <a:rPr lang="en-US" b="1">
                <a:solidFill>
                  <a:srgbClr val="006600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correctly finds shortest path (</a:t>
            </a:r>
            <a:r>
              <a:rPr lang="en-US"/>
              <a:t>without looping</a:t>
            </a:r>
            <a:r>
              <a:rPr lang="en-US">
                <a:solidFill>
                  <a:schemeClr val="tx1"/>
                </a:solidFill>
              </a:rPr>
              <a:t>)</a:t>
            </a:r>
          </a:p>
          <a:p>
            <a:pPr marL="381000" indent="-381000">
              <a:buFontTx/>
              <a:buAutoNum type="arabicPeriod"/>
            </a:pPr>
            <a:r>
              <a:rPr lang="en-US"/>
              <a:t>Defines </a:t>
            </a:r>
            <a:r>
              <a:rPr lang="en-US" b="1">
                <a:solidFill>
                  <a:srgbClr val="006600"/>
                </a:solidFill>
              </a:rPr>
              <a:t>lower bound</a:t>
            </a:r>
            <a:r>
              <a:rPr lang="en-US"/>
              <a:t> for geodesic distances</a:t>
            </a:r>
          </a:p>
          <a:p>
            <a:pPr marL="381000" indent="-381000">
              <a:buFontTx/>
              <a:buAutoNum type="arabicPeriod"/>
            </a:pPr>
            <a:r>
              <a:rPr lang="en-US"/>
              <a:t>Guaranteed </a:t>
            </a:r>
            <a:r>
              <a:rPr lang="en-US" b="1">
                <a:solidFill>
                  <a:srgbClr val="006600"/>
                </a:solidFill>
              </a:rPr>
              <a:t>bounded </a:t>
            </a:r>
            <a:r>
              <a:rPr lang="en-US"/>
              <a:t>error</a:t>
            </a: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364288" y="1574800"/>
          <a:ext cx="1292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Equation" r:id="rId5" imgW="660240" imgH="203040" progId="Equation.3">
                  <p:embed/>
                </p:oleObj>
              </mc:Choice>
              <mc:Fallback>
                <p:oleObj name="Equation" r:id="rId5" imgW="6602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288" y="1574800"/>
                        <a:ext cx="12922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between two vertices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320800"/>
            <a:ext cx="8788400" cy="2870200"/>
          </a:xfrm>
        </p:spPr>
        <p:txBody>
          <a:bodyPr/>
          <a:lstStyle/>
          <a:p>
            <a:r>
              <a:rPr lang="en-US"/>
              <a:t>Sequence of </a:t>
            </a:r>
            <a:r>
              <a:rPr lang="en-US" b="1">
                <a:solidFill>
                  <a:srgbClr val="006600"/>
                </a:solidFill>
              </a:rPr>
              <a:t>pruned searches</a:t>
            </a:r>
            <a:r>
              <a:rPr lang="en-US"/>
              <a:t> to locate exact shortest path</a:t>
            </a:r>
          </a:p>
          <a:p>
            <a:r>
              <a:rPr lang="en-US"/>
              <a:t>Exact algorithm is invoked only on a </a:t>
            </a:r>
            <a:r>
              <a:rPr lang="en-US" b="1">
                <a:solidFill>
                  <a:srgbClr val="006600"/>
                </a:solidFill>
              </a:rPr>
              <a:t>thin region</a:t>
            </a:r>
            <a:r>
              <a:rPr lang="en-US"/>
              <a:t> surrounding geodesic</a:t>
            </a:r>
          </a:p>
          <a:p>
            <a:r>
              <a:rPr lang="en-US" b="1">
                <a:solidFill>
                  <a:srgbClr val="006600"/>
                </a:solidFill>
              </a:rPr>
              <a:t>Upper bound</a:t>
            </a:r>
            <a:r>
              <a:rPr lang="en-US"/>
              <a:t> is the length of the current </a:t>
            </a:r>
            <a:r>
              <a:rPr lang="en-US" b="1">
                <a:solidFill>
                  <a:srgbClr val="006600"/>
                </a:solidFill>
              </a:rPr>
              <a:t>approximate path</a:t>
            </a:r>
          </a:p>
          <a:p>
            <a:r>
              <a:rPr lang="en-US" b="1">
                <a:solidFill>
                  <a:srgbClr val="006600"/>
                </a:solidFill>
              </a:rPr>
              <a:t>Lower bound </a:t>
            </a:r>
            <a:r>
              <a:rPr lang="en-US"/>
              <a:t>can be represented by </a:t>
            </a:r>
            <a:r>
              <a:rPr lang="en-US" b="1">
                <a:solidFill>
                  <a:srgbClr val="006600"/>
                </a:solidFill>
              </a:rPr>
              <a:t>Euclidean distance</a:t>
            </a:r>
            <a:r>
              <a:rPr lang="en-US"/>
              <a:t>, and by the output of the </a:t>
            </a:r>
            <a:r>
              <a:rPr lang="en-US" b="1">
                <a:solidFill>
                  <a:srgbClr val="006600"/>
                </a:solidFill>
              </a:rPr>
              <a:t>approximating algorithm</a:t>
            </a:r>
            <a:r>
              <a:rPr lang="en-US"/>
              <a:t> </a:t>
            </a:r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1816100" y="3657600"/>
            <a:ext cx="4648200" cy="2933700"/>
            <a:chOff x="3178" y="1194"/>
            <a:chExt cx="2080" cy="1452"/>
          </a:xfrm>
        </p:grpSpPr>
        <p:pic>
          <p:nvPicPr>
            <p:cNvPr id="154629" name="Picture 5" descr="TriceratopsGeoPa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" y="1200"/>
              <a:ext cx="2080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4630" name="Oval 6"/>
            <p:cNvSpPr>
              <a:spLocks noChangeArrowheads="1"/>
            </p:cNvSpPr>
            <p:nvPr/>
          </p:nvSpPr>
          <p:spPr bwMode="auto">
            <a:xfrm>
              <a:off x="3336" y="1392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31" name="Object 7"/>
            <p:cNvGraphicFramePr>
              <a:graphicFrameLocks noChangeAspect="1"/>
            </p:cNvGraphicFramePr>
            <p:nvPr/>
          </p:nvGraphicFramePr>
          <p:xfrm>
            <a:off x="3366" y="1194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4" name="Equation" r:id="rId5" imgW="152280" imgH="228600" progId="Equation.3">
                    <p:embed/>
                  </p:oleObj>
                </mc:Choice>
                <mc:Fallback>
                  <p:oleObj name="Equation" r:id="rId5" imgW="15228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6" y="1194"/>
                          <a:ext cx="19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32" name="Oval 8"/>
            <p:cNvSpPr>
              <a:spLocks noChangeArrowheads="1"/>
            </p:cNvSpPr>
            <p:nvPr/>
          </p:nvSpPr>
          <p:spPr bwMode="auto">
            <a:xfrm>
              <a:off x="4763" y="2556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33" name="Object 9"/>
            <p:cNvGraphicFramePr>
              <a:graphicFrameLocks noChangeAspect="1"/>
            </p:cNvGraphicFramePr>
            <p:nvPr/>
          </p:nvGraphicFramePr>
          <p:xfrm>
            <a:off x="4801" y="2358"/>
            <a:ext cx="17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5" name="Equation" r:id="rId7" imgW="139680" imgH="228600" progId="Equation.3">
                    <p:embed/>
                  </p:oleObj>
                </mc:Choice>
                <mc:Fallback>
                  <p:oleObj name="Equation" r:id="rId7" imgW="1396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1" y="2358"/>
                          <a:ext cx="17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20" name="Group 36"/>
          <p:cNvGrpSpPr>
            <a:grpSpLocks/>
          </p:cNvGrpSpPr>
          <p:nvPr/>
        </p:nvGrpSpPr>
        <p:grpSpPr bwMode="auto">
          <a:xfrm>
            <a:off x="3117850" y="4270375"/>
            <a:ext cx="3732213" cy="1457325"/>
            <a:chOff x="1964" y="2690"/>
            <a:chExt cx="2351" cy="918"/>
          </a:xfrm>
        </p:grpSpPr>
        <p:graphicFrame>
          <p:nvGraphicFramePr>
            <p:cNvPr id="93204" name="Object 20"/>
            <p:cNvGraphicFramePr>
              <a:graphicFrameLocks noChangeAspect="1"/>
            </p:cNvGraphicFramePr>
            <p:nvPr/>
          </p:nvGraphicFramePr>
          <p:xfrm>
            <a:off x="3316" y="2690"/>
            <a:ext cx="338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4" name="Equation" r:id="rId4" imgW="139680" imgH="203040" progId="Equation.3">
                    <p:embed/>
                  </p:oleObj>
                </mc:Choice>
                <mc:Fallback>
                  <p:oleObj name="Equation" r:id="rId4" imgW="139680" imgH="20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" y="2690"/>
                          <a:ext cx="338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1964" y="3243"/>
              <a:ext cx="23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(p)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(p)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 </a:t>
              </a:r>
              <a:r>
                <a:rPr lang="en-US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U</a:t>
              </a:r>
              <a:r>
                <a:rPr lang="en-US" sz="3200" b="1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st</a:t>
              </a:r>
              <a:endPara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3119438" y="4271963"/>
            <a:ext cx="3732212" cy="1457325"/>
            <a:chOff x="1964" y="2690"/>
            <a:chExt cx="2351" cy="918"/>
          </a:xfrm>
        </p:grpSpPr>
        <p:graphicFrame>
          <p:nvGraphicFramePr>
            <p:cNvPr id="93222" name="Object 38"/>
            <p:cNvGraphicFramePr>
              <a:graphicFrameLocks noChangeAspect="1"/>
            </p:cNvGraphicFramePr>
            <p:nvPr/>
          </p:nvGraphicFramePr>
          <p:xfrm>
            <a:off x="3316" y="2690"/>
            <a:ext cx="338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5" name="Equation" r:id="rId6" imgW="139680" imgH="203040" progId="Equation.3">
                    <p:embed/>
                  </p:oleObj>
                </mc:Choice>
                <mc:Fallback>
                  <p:oleObj name="Equation" r:id="rId6" imgW="139680" imgH="20304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" y="2690"/>
                          <a:ext cx="338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223" name="Text Box 39"/>
            <p:cNvSpPr txBox="1">
              <a:spLocks noChangeArrowheads="1"/>
            </p:cNvSpPr>
            <p:nvPr/>
          </p:nvSpPr>
          <p:spPr bwMode="auto">
            <a:xfrm>
              <a:off x="1964" y="3243"/>
              <a:ext cx="23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(p)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(p)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 </a:t>
              </a:r>
              <a:r>
                <a:rPr lang="en-US" sz="3200" b="1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</a:t>
              </a:r>
              <a:r>
                <a:rPr lang="en-US" sz="3200" b="1" i="1" baseline="-25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st</a:t>
              </a:r>
              <a:endParaRPr lang="en-US" sz="3200" b="1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93212" name="Freeform 28"/>
          <p:cNvSpPr>
            <a:spLocks/>
          </p:cNvSpPr>
          <p:nvPr/>
        </p:nvSpPr>
        <p:spPr bwMode="auto">
          <a:xfrm>
            <a:off x="1266825" y="1911350"/>
            <a:ext cx="6572250" cy="2082800"/>
          </a:xfrm>
          <a:custGeom>
            <a:avLst/>
            <a:gdLst>
              <a:gd name="T0" fmla="*/ 0 w 4140"/>
              <a:gd name="T1" fmla="*/ 848 h 1312"/>
              <a:gd name="T2" fmla="*/ 396 w 4140"/>
              <a:gd name="T3" fmla="*/ 440 h 1312"/>
              <a:gd name="T4" fmla="*/ 918 w 4140"/>
              <a:gd name="T5" fmla="*/ 1112 h 1312"/>
              <a:gd name="T6" fmla="*/ 1368 w 4140"/>
              <a:gd name="T7" fmla="*/ 428 h 1312"/>
              <a:gd name="T8" fmla="*/ 1842 w 4140"/>
              <a:gd name="T9" fmla="*/ 908 h 1312"/>
              <a:gd name="T10" fmla="*/ 2664 w 4140"/>
              <a:gd name="T11" fmla="*/ 1190 h 1312"/>
              <a:gd name="T12" fmla="*/ 2694 w 4140"/>
              <a:gd name="T13" fmla="*/ 362 h 1312"/>
              <a:gd name="T14" fmla="*/ 3402 w 4140"/>
              <a:gd name="T15" fmla="*/ 1268 h 1312"/>
              <a:gd name="T16" fmla="*/ 3816 w 4140"/>
              <a:gd name="T17" fmla="*/ 98 h 1312"/>
              <a:gd name="T18" fmla="*/ 4140 w 4140"/>
              <a:gd name="T19" fmla="*/ 680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40" h="1312">
                <a:moveTo>
                  <a:pt x="0" y="848"/>
                </a:moveTo>
                <a:cubicBezTo>
                  <a:pt x="121" y="622"/>
                  <a:pt x="243" y="396"/>
                  <a:pt x="396" y="440"/>
                </a:cubicBezTo>
                <a:cubicBezTo>
                  <a:pt x="549" y="484"/>
                  <a:pt x="756" y="1114"/>
                  <a:pt x="918" y="1112"/>
                </a:cubicBezTo>
                <a:cubicBezTo>
                  <a:pt x="1080" y="1110"/>
                  <a:pt x="1214" y="462"/>
                  <a:pt x="1368" y="428"/>
                </a:cubicBezTo>
                <a:cubicBezTo>
                  <a:pt x="1522" y="394"/>
                  <a:pt x="1626" y="781"/>
                  <a:pt x="1842" y="908"/>
                </a:cubicBezTo>
                <a:cubicBezTo>
                  <a:pt x="2058" y="1035"/>
                  <a:pt x="2522" y="1281"/>
                  <a:pt x="2664" y="1190"/>
                </a:cubicBezTo>
                <a:cubicBezTo>
                  <a:pt x="2806" y="1099"/>
                  <a:pt x="2571" y="349"/>
                  <a:pt x="2694" y="362"/>
                </a:cubicBezTo>
                <a:cubicBezTo>
                  <a:pt x="2817" y="375"/>
                  <a:pt x="3215" y="1312"/>
                  <a:pt x="3402" y="1268"/>
                </a:cubicBezTo>
                <a:cubicBezTo>
                  <a:pt x="3589" y="1224"/>
                  <a:pt x="3693" y="196"/>
                  <a:pt x="3816" y="98"/>
                </a:cubicBezTo>
                <a:cubicBezTo>
                  <a:pt x="3939" y="0"/>
                  <a:pt x="4039" y="340"/>
                  <a:pt x="4140" y="68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Shortest path between two vertices (cont’d)</a:t>
            </a:r>
          </a:p>
        </p:txBody>
      </p: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1260475" y="3005138"/>
            <a:ext cx="6592888" cy="328612"/>
            <a:chOff x="794" y="1893"/>
            <a:chExt cx="4153" cy="207"/>
          </a:xfrm>
        </p:grpSpPr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>
              <a:off x="794" y="2057"/>
              <a:ext cx="1848" cy="4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2635" y="1893"/>
              <a:ext cx="2312" cy="20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13" name="Group 29"/>
          <p:cNvGrpSpPr>
            <a:grpSpLocks/>
          </p:cNvGrpSpPr>
          <p:nvPr/>
        </p:nvGrpSpPr>
        <p:grpSpPr bwMode="auto">
          <a:xfrm>
            <a:off x="1266825" y="2554288"/>
            <a:ext cx="6591300" cy="887412"/>
            <a:chOff x="798" y="1609"/>
            <a:chExt cx="4152" cy="559"/>
          </a:xfrm>
        </p:grpSpPr>
        <p:sp>
          <p:nvSpPr>
            <p:cNvPr id="93207" name="Freeform 23"/>
            <p:cNvSpPr>
              <a:spLocks/>
            </p:cNvSpPr>
            <p:nvPr/>
          </p:nvSpPr>
          <p:spPr bwMode="auto">
            <a:xfrm>
              <a:off x="798" y="1609"/>
              <a:ext cx="4152" cy="559"/>
            </a:xfrm>
            <a:custGeom>
              <a:avLst/>
              <a:gdLst>
                <a:gd name="T0" fmla="*/ 0 w 4152"/>
                <a:gd name="T1" fmla="*/ 449 h 559"/>
                <a:gd name="T2" fmla="*/ 1044 w 4152"/>
                <a:gd name="T3" fmla="*/ 161 h 559"/>
                <a:gd name="T4" fmla="*/ 2160 w 4152"/>
                <a:gd name="T5" fmla="*/ 539 h 559"/>
                <a:gd name="T6" fmla="*/ 3690 w 4152"/>
                <a:gd name="T7" fmla="*/ 41 h 559"/>
                <a:gd name="T8" fmla="*/ 4152 w 4152"/>
                <a:gd name="T9" fmla="*/ 29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2" h="559">
                  <a:moveTo>
                    <a:pt x="0" y="449"/>
                  </a:moveTo>
                  <a:cubicBezTo>
                    <a:pt x="342" y="297"/>
                    <a:pt x="684" y="146"/>
                    <a:pt x="1044" y="161"/>
                  </a:cubicBezTo>
                  <a:cubicBezTo>
                    <a:pt x="1404" y="176"/>
                    <a:pt x="1719" y="559"/>
                    <a:pt x="2160" y="539"/>
                  </a:cubicBezTo>
                  <a:cubicBezTo>
                    <a:pt x="2601" y="519"/>
                    <a:pt x="3358" y="82"/>
                    <a:pt x="3690" y="41"/>
                  </a:cubicBezTo>
                  <a:cubicBezTo>
                    <a:pt x="4022" y="0"/>
                    <a:pt x="4087" y="146"/>
                    <a:pt x="4152" y="29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Oval 24"/>
            <p:cNvSpPr>
              <a:spLocks noChangeAspect="1" noChangeArrowheads="1"/>
            </p:cNvSpPr>
            <p:nvPr/>
          </p:nvSpPr>
          <p:spPr bwMode="auto">
            <a:xfrm>
              <a:off x="2586" y="2041"/>
              <a:ext cx="115" cy="115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2986088" y="1511300"/>
            <a:ext cx="3732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(p) + D</a:t>
            </a:r>
            <a:r>
              <a:rPr lang="en-US" sz="3200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(p) 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D</a:t>
            </a:r>
            <a:r>
              <a:rPr lang="en-US" sz="3200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</a:t>
            </a:r>
            <a:endParaRPr lang="en-US" sz="32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2" grpId="0" animBg="1"/>
      <p:bldP spid="932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buddh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276475"/>
            <a:ext cx="19335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3" name="Picture 3" descr="PathBuddha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888" y="2276475"/>
            <a:ext cx="1995487" cy="453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Shortest path between two vertices (cont’d)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298575"/>
            <a:ext cx="5891212" cy="534352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US"/>
              <a:t>Using Dijkstra search on edges, compute an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/>
              <a:t> – use two </a:t>
            </a:r>
            <a:r>
              <a:rPr lang="en-US" b="1">
                <a:solidFill>
                  <a:srgbClr val="006600"/>
                </a:solidFill>
              </a:rPr>
              <a:t>simultaneous</a:t>
            </a:r>
            <a:r>
              <a:rPr lang="en-US" i="1"/>
              <a:t> </a:t>
            </a:r>
            <a:r>
              <a:rPr lang="en-US"/>
              <a:t>Dijkstra searches from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/>
              <a:t> and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until they both meet a common vertex (violet).</a:t>
            </a:r>
          </a:p>
          <a:p>
            <a:pPr>
              <a:buFontTx/>
              <a:buAutoNum type="arabicPeriod"/>
            </a:pPr>
            <a:r>
              <a:rPr lang="en-US"/>
              <a:t>Start our </a:t>
            </a:r>
            <a:r>
              <a:rPr lang="en-US" b="1">
                <a:solidFill>
                  <a:srgbClr val="006600"/>
                </a:solidFill>
              </a:rPr>
              <a:t>approximation</a:t>
            </a:r>
            <a:r>
              <a:rPr lang="en-US" i="1"/>
              <a:t> </a:t>
            </a:r>
            <a:r>
              <a:rPr lang="en-US"/>
              <a:t>search from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solidFill>
                  <a:schemeClr val="tx1"/>
                </a:solidFill>
                <a:cs typeface="Arial" charset="0"/>
              </a:rPr>
              <a:t>to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solidFill>
                  <a:schemeClr val="tx1"/>
                </a:solidFill>
                <a:cs typeface="Arial" charset="0"/>
              </a:rPr>
              <a:t> to define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>
                <a:solidFill>
                  <a:schemeClr val="tx1"/>
                </a:solidFill>
                <a:cs typeface="Arial" charset="0"/>
              </a:rPr>
              <a:t> in the region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(p) +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|p – 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  U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</a:t>
            </a:r>
            <a:endParaRPr lang="en-US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AutoNum type="arabicPeriod"/>
            </a:pPr>
            <a:r>
              <a:rPr lang="en-US"/>
              <a:t>Using windows from </a:t>
            </a:r>
            <a:r>
              <a:rPr lang="en-US" b="1">
                <a:solidFill>
                  <a:srgbClr val="006600"/>
                </a:solidFill>
              </a:rPr>
              <a:t>approximation</a:t>
            </a:r>
            <a:r>
              <a:rPr lang="en-US"/>
              <a:t> search we reconstruct the </a:t>
            </a:r>
            <a:r>
              <a:rPr lang="en-US" b="1">
                <a:solidFill>
                  <a:srgbClr val="006600"/>
                </a:solidFill>
              </a:rPr>
              <a:t>approximated path</a:t>
            </a:r>
            <a:r>
              <a:rPr lang="en-US"/>
              <a:t>, define tight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/>
              <a:t> as its length</a:t>
            </a:r>
          </a:p>
          <a:p>
            <a:pPr>
              <a:buFontTx/>
              <a:buAutoNum type="arabicPeriod"/>
            </a:pPr>
            <a:r>
              <a:rPr lang="en-US"/>
              <a:t>Start our </a:t>
            </a:r>
            <a:r>
              <a:rPr lang="en-US" b="1">
                <a:solidFill>
                  <a:srgbClr val="006600"/>
                </a:solidFill>
              </a:rPr>
              <a:t>exact</a:t>
            </a:r>
            <a:r>
              <a:rPr lang="en-US" i="1"/>
              <a:t> </a:t>
            </a:r>
            <a:r>
              <a:rPr lang="en-US"/>
              <a:t>search from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/>
              <a:t> to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 and compute exact distances in the </a:t>
            </a:r>
            <a:br>
              <a:rPr lang="en-US"/>
            </a:br>
            <a:r>
              <a:rPr lang="en-US"/>
              <a:t>region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(p) +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(p)  U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</a:t>
            </a:r>
            <a:endParaRPr lang="en-US"/>
          </a:p>
          <a:p>
            <a:pPr>
              <a:buFontTx/>
              <a:buAutoNum type="arabicPeriod"/>
            </a:pPr>
            <a:r>
              <a:rPr lang="en-US"/>
              <a:t>Reconstruct the </a:t>
            </a:r>
            <a:r>
              <a:rPr lang="en-US" b="1">
                <a:solidFill>
                  <a:srgbClr val="006600"/>
                </a:solidFill>
              </a:rPr>
              <a:t>exact shortest path</a:t>
            </a:r>
            <a:r>
              <a:rPr lang="en-US"/>
              <a:t> using windows from </a:t>
            </a:r>
            <a:r>
              <a:rPr lang="en-US" b="1">
                <a:solidFill>
                  <a:srgbClr val="006600"/>
                </a:solidFill>
              </a:rPr>
              <a:t>exact</a:t>
            </a:r>
            <a:r>
              <a:rPr lang="en-US"/>
              <a:t> search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6592888" y="1371600"/>
            <a:ext cx="2349500" cy="66675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</a:rPr>
              <a:t>continuous A* search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pic>
        <p:nvPicPr>
          <p:cNvPr id="92164" name="Picture 4" descr="ExDavid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371600"/>
            <a:ext cx="2333625" cy="5016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347663" y="1536700"/>
            <a:ext cx="5557837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Wingdings" pitchFamily="2" charset="2"/>
              <a:buChar char=""/>
            </a:pPr>
            <a:r>
              <a:rPr lang="en-US" b="1">
                <a:solidFill>
                  <a:srgbClr val="006600"/>
                </a:solidFill>
              </a:rPr>
              <a:t>David model</a:t>
            </a:r>
            <a:r>
              <a:rPr lang="en-US"/>
              <a:t>: </a:t>
            </a:r>
            <a:r>
              <a:rPr lang="en-US" b="1"/>
              <a:t>400K</a:t>
            </a:r>
            <a:r>
              <a:rPr lang="en-US"/>
              <a:t> faces</a:t>
            </a:r>
            <a:br>
              <a:rPr lang="en-US"/>
            </a:br>
            <a:r>
              <a:rPr lang="en-US" i="1">
                <a:latin typeface="Times New Roman" pitchFamily="18" charset="0"/>
                <a:cs typeface="Times New Roman" pitchFamily="18" charset="0"/>
              </a:rPr>
              <a:t>on a Pentium M 1.6GHz PC with 1GB RAM</a:t>
            </a:r>
            <a:br>
              <a:rPr lang="en-US" i="1">
                <a:latin typeface="Times New Roman" pitchFamily="18" charset="0"/>
                <a:cs typeface="Times New Roman" pitchFamily="18" charset="0"/>
              </a:rPr>
            </a:br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Wingdings" pitchFamily="2" charset="2"/>
              <a:buChar char="§"/>
            </a:pPr>
            <a:r>
              <a:rPr lang="en-US" b="1">
                <a:solidFill>
                  <a:srgbClr val="006600"/>
                </a:solidFill>
              </a:rPr>
              <a:t>exact</a:t>
            </a:r>
            <a:r>
              <a:rPr lang="en-US" b="1"/>
              <a:t>:</a:t>
            </a:r>
            <a:r>
              <a:rPr lang="en-US"/>
              <a:t> 75 sec 		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006600"/>
                </a:solidFill>
              </a:rPr>
              <a:t>approx</a:t>
            </a:r>
            <a:r>
              <a:rPr lang="en-US" b="1"/>
              <a:t>: </a:t>
            </a:r>
            <a:r>
              <a:rPr lang="en-US"/>
              <a:t>11 sec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Wingdings" pitchFamily="2" charset="2"/>
              <a:buChar char="§"/>
            </a:pPr>
            <a:r>
              <a:rPr lang="en-US" b="1">
                <a:solidFill>
                  <a:srgbClr val="006600"/>
                </a:solidFill>
              </a:rPr>
              <a:t>exact</a:t>
            </a:r>
            <a:r>
              <a:rPr lang="en-US" b="1"/>
              <a:t>:</a:t>
            </a:r>
            <a:r>
              <a:rPr lang="en-US"/>
              <a:t> 17 </a:t>
            </a:r>
            <a:r>
              <a:rPr lang="en-US" b="1"/>
              <a:t>WPE</a:t>
            </a:r>
            <a:r>
              <a:rPr lang="en-US"/>
              <a:t> 	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006600"/>
                </a:solidFill>
              </a:rPr>
              <a:t>approx</a:t>
            </a:r>
            <a:r>
              <a:rPr lang="en-US" b="1"/>
              <a:t>: </a:t>
            </a:r>
            <a:r>
              <a:rPr lang="en-US"/>
              <a:t>1.5 </a:t>
            </a:r>
            <a:r>
              <a:rPr lang="en-US" b="1"/>
              <a:t>WPE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Wingdings" pitchFamily="2" charset="2"/>
              <a:buChar char="§"/>
            </a:pPr>
            <a:r>
              <a:rPr lang="en-US" b="1">
                <a:solidFill>
                  <a:srgbClr val="006600"/>
                </a:solidFill>
              </a:rPr>
              <a:t>error</a:t>
            </a:r>
            <a:r>
              <a:rPr lang="en-US" b="1"/>
              <a:t>: </a:t>
            </a:r>
            <a:r>
              <a:rPr lang="en-US"/>
              <a:t>abs. max	=  0.1% of the diameter</a:t>
            </a:r>
            <a:br>
              <a:rPr lang="en-US"/>
            </a:br>
            <a:r>
              <a:rPr lang="en-US"/>
              <a:t>	  rel. ave		=  0.05% of the diameter</a:t>
            </a:r>
            <a:br>
              <a:rPr lang="en-US"/>
            </a:br>
            <a:r>
              <a:rPr lang="en-US"/>
              <a:t> </a:t>
            </a:r>
            <a:r>
              <a:rPr lang="en-US" b="1" i="1">
                <a:solidFill>
                  <a:srgbClr val="006600"/>
                </a:solidFill>
              </a:rPr>
              <a:t>very accurate!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results (cont’d)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71638"/>
            <a:ext cx="4130675" cy="3149600"/>
          </a:xfrm>
        </p:spPr>
        <p:txBody>
          <a:bodyPr/>
          <a:lstStyle/>
          <a:p>
            <a:r>
              <a:rPr lang="en-US" sz="1800" b="1">
                <a:solidFill>
                  <a:srgbClr val="006600"/>
                </a:solidFill>
              </a:rPr>
              <a:t>Buddha model</a:t>
            </a:r>
            <a:r>
              <a:rPr lang="en-US" sz="1800" b="1">
                <a:solidFill>
                  <a:schemeClr val="tx1"/>
                </a:solidFill>
              </a:rPr>
              <a:t>: 1M</a:t>
            </a:r>
            <a:r>
              <a:rPr lang="en-US" sz="1800">
                <a:solidFill>
                  <a:schemeClr val="tx1"/>
                </a:solidFill>
              </a:rPr>
              <a:t> faces</a:t>
            </a:r>
            <a:br>
              <a:rPr lang="en-US" sz="1800">
                <a:solidFill>
                  <a:schemeClr val="tx1"/>
                </a:solidFill>
              </a:rPr>
            </a:br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108548" name="Picture 4" descr="PathBuddha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6275" y="1255713"/>
            <a:ext cx="2303463" cy="5233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50" name="Picture 6" descr="PathBuddha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2575" y="1255713"/>
            <a:ext cx="2303463" cy="5233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8665" name="Group 121"/>
          <p:cNvGraphicFramePr>
            <a:graphicFrameLocks noGrp="1"/>
          </p:cNvGraphicFramePr>
          <p:nvPr/>
        </p:nvGraphicFramePr>
        <p:xfrm>
          <a:off x="304800" y="2855913"/>
          <a:ext cx="4076700" cy="1355852"/>
        </p:xfrm>
        <a:graphic>
          <a:graphicData uri="http://schemas.openxmlformats.org/drawingml/2006/table">
            <a:tbl>
              <a:tblPr/>
              <a:tblGrid>
                <a:gridCol w="742950"/>
                <a:gridCol w="914400"/>
                <a:gridCol w="857250"/>
                <a:gridCol w="752475"/>
                <a:gridCol w="80962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Approx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Exact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662" name="Rectangle 118"/>
          <p:cNvSpPr>
            <a:spLocks noChangeArrowheads="1"/>
          </p:cNvSpPr>
          <p:nvPr/>
        </p:nvSpPr>
        <p:spPr bwMode="auto">
          <a:xfrm>
            <a:off x="4819650" y="6329363"/>
            <a:ext cx="38576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</a:pPr>
            <a:r>
              <a:rPr lang="en-US" b="1">
                <a:solidFill>
                  <a:srgbClr val="006600"/>
                </a:solidFill>
              </a:rPr>
              <a:t>   long		        short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663" y="1536700"/>
            <a:ext cx="5605462" cy="5016500"/>
          </a:xfrm>
        </p:spPr>
        <p:txBody>
          <a:bodyPr/>
          <a:lstStyle/>
          <a:p>
            <a:r>
              <a:rPr lang="en-US" sz="1800"/>
              <a:t>Practical exact algorithm</a:t>
            </a:r>
          </a:p>
          <a:p>
            <a:pPr lvl="1"/>
            <a:r>
              <a:rPr lang="en-US" sz="1600" b="1">
                <a:solidFill>
                  <a:srgbClr val="006600"/>
                </a:solidFill>
              </a:rPr>
              <a:t>Typical</a:t>
            </a:r>
            <a:r>
              <a:rPr lang="en-US" sz="1600"/>
              <a:t> time complexity:</a:t>
            </a:r>
          </a:p>
          <a:p>
            <a:pPr lvl="1"/>
            <a:r>
              <a:rPr lang="en-US" sz="1600"/>
              <a:t>Smoother meshes </a:t>
            </a:r>
            <a:r>
              <a:rPr lang="en-US" sz="1600">
                <a:cs typeface="Arial" charset="0"/>
              </a:rPr>
              <a:t>→</a:t>
            </a:r>
            <a:r>
              <a:rPr lang="en-US" sz="1600"/>
              <a:t> more windows</a:t>
            </a:r>
          </a:p>
          <a:p>
            <a:pPr lvl="1"/>
            <a:r>
              <a:rPr lang="en-US" sz="1600"/>
              <a:t>The bottleneck is memory</a:t>
            </a:r>
            <a:endParaRPr lang="en-US" sz="1600" b="1"/>
          </a:p>
          <a:p>
            <a:r>
              <a:rPr lang="en-US" sz="1800"/>
              <a:t>Even more practical approximating algorithm</a:t>
            </a:r>
          </a:p>
          <a:p>
            <a:pPr lvl="1"/>
            <a:r>
              <a:rPr lang="en-US" sz="1600"/>
              <a:t>Guaranteed bounded error</a:t>
            </a:r>
          </a:p>
          <a:p>
            <a:pPr lvl="1"/>
            <a:r>
              <a:rPr lang="en-US" sz="1600"/>
              <a:t>Computationally efficient: time complexity:</a:t>
            </a:r>
          </a:p>
          <a:p>
            <a:pPr lvl="1"/>
            <a:r>
              <a:rPr lang="en-US" sz="1600"/>
              <a:t>Provides lower bound for geodesic distance function</a:t>
            </a:r>
          </a:p>
          <a:p>
            <a:r>
              <a:rPr lang="en-US" sz="1800"/>
              <a:t>Algorithm finding exact geodesic path between two vertices</a:t>
            </a: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462338" y="1949450"/>
          <a:ext cx="1492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Equation" r:id="rId4" imgW="850680" imgH="241200" progId="Equation.3">
                  <p:embed/>
                </p:oleObj>
              </mc:Choice>
              <mc:Fallback>
                <p:oleObj name="Equation" r:id="rId4" imgW="8506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1949450"/>
                        <a:ext cx="1492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5037138" y="4148138"/>
          <a:ext cx="11826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Equation" r:id="rId6" imgW="660240" imgH="203040" progId="Equation.3">
                  <p:embed/>
                </p:oleObj>
              </mc:Choice>
              <mc:Fallback>
                <p:oleObj name="Equation" r:id="rId6" imgW="66024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4148138"/>
                        <a:ext cx="11826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7" name="Picture 9" descr="David_isolin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371600"/>
            <a:ext cx="2797175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Oval 10"/>
          <p:cNvSpPr>
            <a:spLocks noChangeAspect="1" noChangeArrowheads="1"/>
          </p:cNvSpPr>
          <p:nvPr/>
        </p:nvSpPr>
        <p:spPr bwMode="auto">
          <a:xfrm>
            <a:off x="7427913" y="1866900"/>
            <a:ext cx="26987" cy="2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15338" cy="5270500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The algorithm computing </a:t>
            </a:r>
            <a:r>
              <a:rPr lang="en-US" b="1">
                <a:solidFill>
                  <a:srgbClr val="006600"/>
                </a:solidFill>
              </a:rPr>
              <a:t>exact</a:t>
            </a:r>
            <a:r>
              <a:rPr lang="en-US"/>
              <a:t> shortest paths and distances</a:t>
            </a:r>
            <a:br>
              <a:rPr lang="en-US"/>
            </a:br>
            <a:r>
              <a:rPr lang="en-US"/>
              <a:t>on a triangular mesh (Mitchell et. al.  [1987])</a:t>
            </a:r>
          </a:p>
          <a:p>
            <a:r>
              <a:rPr lang="en-US"/>
              <a:t>Approximation algorithm</a:t>
            </a:r>
          </a:p>
          <a:p>
            <a:r>
              <a:rPr lang="en-US"/>
              <a:t>Exact geodesic between </a:t>
            </a:r>
            <a:r>
              <a:rPr lang="en-US" b="1">
                <a:solidFill>
                  <a:srgbClr val="006600"/>
                </a:solidFill>
              </a:rPr>
              <a:t>two</a:t>
            </a:r>
            <a:r>
              <a:rPr lang="en-US"/>
              <a:t> vertices</a:t>
            </a:r>
          </a:p>
          <a:p>
            <a:r>
              <a:rPr lang="en-US"/>
              <a:t>Experimental results</a:t>
            </a:r>
          </a:p>
          <a:p>
            <a:r>
              <a:rPr lang="en-US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685925"/>
            <a:ext cx="6934200" cy="914400"/>
          </a:xfrm>
        </p:spPr>
        <p:txBody>
          <a:bodyPr/>
          <a:lstStyle/>
          <a:p>
            <a:pPr algn="ctr"/>
            <a:r>
              <a:rPr lang="en-US">
                <a:solidFill>
                  <a:srgbClr val="006600"/>
                </a:solidFill>
                <a:latin typeface="Comic Sans MS" pitchFamily="66" charset="0"/>
              </a:rPr>
              <a:t>Thank you!</a:t>
            </a:r>
          </a:p>
        </p:txBody>
      </p:sp>
      <p:pic>
        <p:nvPicPr>
          <p:cNvPr id="100358" name="Picture 6" descr="papers_048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600325"/>
            <a:ext cx="5273675" cy="3952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750"/>
            <a:ext cx="6934200" cy="914400"/>
          </a:xfrm>
        </p:spPr>
        <p:txBody>
          <a:bodyPr/>
          <a:lstStyle/>
          <a:p>
            <a:r>
              <a:rPr lang="en-US"/>
              <a:t>Shortest path and distances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933950" y="5575300"/>
            <a:ext cx="37020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</a:pPr>
            <a:r>
              <a:rPr lang="en-US" sz="2000">
                <a:solidFill>
                  <a:srgbClr val="000000"/>
                </a:solidFill>
              </a:rPr>
              <a:t>shortest paths directions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61925" y="5568950"/>
            <a:ext cx="4772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10000"/>
            </a:pPr>
            <a:r>
              <a:rPr lang="en-US" sz="2000">
                <a:solidFill>
                  <a:srgbClr val="000000"/>
                </a:solidFill>
              </a:rPr>
              <a:t>geodesic distance on </a:t>
            </a:r>
            <a:r>
              <a:rPr lang="en-US" sz="2000" b="1">
                <a:solidFill>
                  <a:srgbClr val="006600"/>
                </a:solidFill>
                <a:sym typeface="Euclid Math One" pitchFamily="18" charset="2"/>
              </a:rPr>
              <a:t></a:t>
            </a:r>
            <a:r>
              <a:rPr lang="en-US" sz="2000">
                <a:solidFill>
                  <a:srgbClr val="000000"/>
                </a:solidFill>
              </a:rPr>
              <a:t>: length of shortest path from </a:t>
            </a:r>
            <a:r>
              <a:rPr lang="en-US" sz="2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161925" y="1200150"/>
            <a:ext cx="3511550" cy="4227513"/>
            <a:chOff x="102" y="756"/>
            <a:chExt cx="2212" cy="2663"/>
          </a:xfrm>
        </p:grpSpPr>
        <p:pic>
          <p:nvPicPr>
            <p:cNvPr id="87047" name="Picture 7" descr="GargoleIsoli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" y="756"/>
              <a:ext cx="2212" cy="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50" name="Oval 10"/>
            <p:cNvSpPr>
              <a:spLocks noChangeAspect="1" noChangeArrowheads="1"/>
            </p:cNvSpPr>
            <p:nvPr/>
          </p:nvSpPr>
          <p:spPr bwMode="auto">
            <a:xfrm>
              <a:off x="2061" y="1462"/>
              <a:ext cx="40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5143500" y="1211263"/>
            <a:ext cx="3492500" cy="4205287"/>
            <a:chOff x="3240" y="859"/>
            <a:chExt cx="2200" cy="2649"/>
          </a:xfrm>
        </p:grpSpPr>
        <p:pic>
          <p:nvPicPr>
            <p:cNvPr id="87046" name="Picture 6" descr="GargoleFie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859"/>
              <a:ext cx="2200" cy="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51" name="Oval 11"/>
            <p:cNvSpPr>
              <a:spLocks noChangeAspect="1" noChangeArrowheads="1"/>
            </p:cNvSpPr>
            <p:nvPr/>
          </p:nvSpPr>
          <p:spPr bwMode="auto">
            <a:xfrm>
              <a:off x="5186" y="1550"/>
              <a:ext cx="40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371600"/>
            <a:ext cx="8415337" cy="5181600"/>
          </a:xfrm>
        </p:spPr>
        <p:txBody>
          <a:bodyPr/>
          <a:lstStyle/>
          <a:p>
            <a:r>
              <a:rPr lang="en-US" sz="2400"/>
              <a:t>Shortest paths:</a:t>
            </a:r>
          </a:p>
          <a:p>
            <a:pPr lvl="1"/>
            <a:r>
              <a:rPr lang="en-US" sz="2000"/>
              <a:t>Mesh partitioning (for atlas parameterization) [Krishnamurthy and Levoy 1996; Sander et al. 2003]</a:t>
            </a:r>
          </a:p>
          <a:p>
            <a:pPr lvl="1"/>
            <a:r>
              <a:rPr lang="en-US" sz="2000"/>
              <a:t>Mesh segmentation [Katz and Tal 2003; Funkhouser et al. 2004]</a:t>
            </a:r>
          </a:p>
          <a:p>
            <a:pPr lvl="1"/>
            <a:r>
              <a:rPr lang="en-US" sz="2000"/>
              <a:t>Mesh editing (delineating edit operation) [Kobbelt et al. 1998]</a:t>
            </a:r>
          </a:p>
          <a:p>
            <a:r>
              <a:rPr lang="en-US" sz="2400"/>
              <a:t>Shortest distance metric</a:t>
            </a:r>
          </a:p>
          <a:p>
            <a:pPr lvl="1"/>
            <a:r>
              <a:rPr lang="en-US" sz="2000"/>
              <a:t>radial-basis interpolation over mesh</a:t>
            </a:r>
          </a:p>
          <a:p>
            <a:pPr lvl="1"/>
            <a:r>
              <a:rPr lang="en-US" sz="2000"/>
              <a:t>skinning [Sloan et al. 2001];</a:t>
            </a:r>
          </a:p>
          <a:p>
            <a:pPr lvl="1"/>
            <a:r>
              <a:rPr lang="en-US" sz="2000"/>
              <a:t>mesh watermarking [Praun et al. 1999]</a:t>
            </a:r>
          </a:p>
          <a:p>
            <a:pPr lvl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work – exact geodesics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Mitchell, Mount, Papadimitriou  [MMP 1987]</a:t>
            </a:r>
          </a:p>
          <a:p>
            <a:pPr lvl="1"/>
            <a:r>
              <a:rPr lang="en-US" sz="2000"/>
              <a:t>worst case complexity: </a:t>
            </a:r>
            <a:r>
              <a:rPr lang="en-US" sz="2000" i="1">
                <a:solidFill>
                  <a:srgbClr val="006600"/>
                </a:solidFill>
              </a:rPr>
              <a:t>O</a:t>
            </a:r>
            <a:r>
              <a:rPr lang="en-US" sz="2000">
                <a:solidFill>
                  <a:srgbClr val="006600"/>
                </a:solidFill>
              </a:rPr>
              <a:t>(</a:t>
            </a:r>
            <a:r>
              <a:rPr lang="en-US" sz="2000" i="1">
                <a:solidFill>
                  <a:srgbClr val="006600"/>
                </a:solidFill>
              </a:rPr>
              <a:t>n</a:t>
            </a:r>
            <a:r>
              <a:rPr lang="en-US" sz="2000" i="1" baseline="30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log </a:t>
            </a:r>
            <a:r>
              <a:rPr lang="en-US" sz="2000" i="1">
                <a:solidFill>
                  <a:srgbClr val="006600"/>
                </a:solidFill>
              </a:rPr>
              <a:t>n</a:t>
            </a:r>
            <a:r>
              <a:rPr lang="en-US" sz="200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n-US" sz="2000"/>
              <a:t>never implemented</a:t>
            </a:r>
          </a:p>
          <a:p>
            <a:r>
              <a:rPr lang="en-US"/>
              <a:t>Chen and Han [1996]</a:t>
            </a:r>
          </a:p>
          <a:p>
            <a:pPr lvl="1"/>
            <a:r>
              <a:rPr lang="en-US" sz="2000"/>
              <a:t>complexity </a:t>
            </a:r>
            <a:r>
              <a:rPr lang="en-US" sz="2000" i="1">
                <a:solidFill>
                  <a:srgbClr val="006600"/>
                </a:solidFill>
              </a:rPr>
              <a:t>O(n</a:t>
            </a:r>
            <a:r>
              <a:rPr lang="en-US" sz="2000" i="1" baseline="30000">
                <a:solidFill>
                  <a:srgbClr val="006600"/>
                </a:solidFill>
              </a:rPr>
              <a:t>2</a:t>
            </a:r>
            <a:r>
              <a:rPr lang="en-US" sz="2000" i="1">
                <a:solidFill>
                  <a:srgbClr val="006600"/>
                </a:solidFill>
              </a:rPr>
              <a:t>)</a:t>
            </a:r>
            <a:endParaRPr lang="en-US" sz="2000">
              <a:solidFill>
                <a:srgbClr val="006600"/>
              </a:solidFill>
            </a:endParaRPr>
          </a:p>
          <a:p>
            <a:pPr lvl="1"/>
            <a:r>
              <a:rPr lang="en-US" sz="2000"/>
              <a:t>partially implemented by Kaneva and O’Rourke [2000]</a:t>
            </a:r>
          </a:p>
          <a:p>
            <a:r>
              <a:rPr lang="en-US"/>
              <a:t>Kapoor [1999]</a:t>
            </a:r>
          </a:p>
          <a:p>
            <a:pPr lvl="1"/>
            <a:r>
              <a:rPr lang="en-US" sz="2000"/>
              <a:t>“single source, single destination”</a:t>
            </a:r>
          </a:p>
          <a:p>
            <a:pPr lvl="1"/>
            <a:r>
              <a:rPr lang="en-US" sz="2000"/>
              <a:t>complexity: </a:t>
            </a:r>
            <a:r>
              <a:rPr lang="en-US" sz="2000" i="1">
                <a:solidFill>
                  <a:srgbClr val="006600"/>
                </a:solidFill>
              </a:rPr>
              <a:t>O</a:t>
            </a:r>
            <a:r>
              <a:rPr lang="en-US" sz="2000">
                <a:solidFill>
                  <a:srgbClr val="006600"/>
                </a:solidFill>
              </a:rPr>
              <a:t>(</a:t>
            </a:r>
            <a:r>
              <a:rPr lang="en-US" sz="2000" i="1">
                <a:solidFill>
                  <a:srgbClr val="006600"/>
                </a:solidFill>
              </a:rPr>
              <a:t>n</a:t>
            </a:r>
            <a:r>
              <a:rPr lang="en-US" sz="2000">
                <a:solidFill>
                  <a:srgbClr val="006600"/>
                </a:solidFill>
              </a:rPr>
              <a:t> log</a:t>
            </a:r>
            <a:r>
              <a:rPr lang="en-US" sz="2000" baseline="30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</a:t>
            </a:r>
            <a:r>
              <a:rPr lang="en-US" sz="2000" i="1">
                <a:solidFill>
                  <a:srgbClr val="006600"/>
                </a:solidFill>
              </a:rPr>
              <a:t>n</a:t>
            </a:r>
            <a:r>
              <a:rPr lang="en-US" sz="2000">
                <a:solidFill>
                  <a:srgbClr val="0066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457200"/>
            <a:ext cx="7124700" cy="914400"/>
          </a:xfrm>
        </p:spPr>
        <p:txBody>
          <a:bodyPr/>
          <a:lstStyle/>
          <a:p>
            <a:r>
              <a:rPr lang="en-US"/>
              <a:t>Previous work – approximate geodesics</a:t>
            </a:r>
            <a:r>
              <a:rPr lang="nb-NO"/>
              <a:t> 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247775"/>
            <a:ext cx="8415337" cy="530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Lanthier et al. [1997]</a:t>
            </a:r>
          </a:p>
          <a:p>
            <a:pPr lvl="1">
              <a:lnSpc>
                <a:spcPct val="90000"/>
              </a:lnSpc>
            </a:pPr>
            <a:r>
              <a:rPr lang="en-US"/>
              <a:t>guaranteed error bounds</a:t>
            </a:r>
          </a:p>
          <a:p>
            <a:pPr lvl="1">
              <a:lnSpc>
                <a:spcPct val="90000"/>
              </a:lnSpc>
            </a:pPr>
            <a:r>
              <a:rPr lang="en-US"/>
              <a:t>by adding extra edges</a:t>
            </a:r>
          </a:p>
          <a:p>
            <a:pPr>
              <a:lnSpc>
                <a:spcPct val="90000"/>
              </a:lnSpc>
            </a:pPr>
            <a:r>
              <a:rPr lang="en-US"/>
              <a:t>Kanai and Suzuki [2001]; Martinez et al. [2004]</a:t>
            </a:r>
          </a:p>
          <a:p>
            <a:pPr lvl="1">
              <a:lnSpc>
                <a:spcPct val="90000"/>
              </a:lnSpc>
            </a:pPr>
            <a:r>
              <a:rPr lang="en-US"/>
              <a:t>iterative optimization (depends on initial approximate path)</a:t>
            </a:r>
          </a:p>
          <a:p>
            <a:pPr>
              <a:lnSpc>
                <a:spcPct val="90000"/>
              </a:lnSpc>
            </a:pPr>
            <a:r>
              <a:rPr lang="en-US"/>
              <a:t>Kimmel and Sethian [1998]: fast marching method</a:t>
            </a:r>
          </a:p>
          <a:p>
            <a:pPr lvl="1">
              <a:lnSpc>
                <a:spcPct val="90000"/>
              </a:lnSpc>
            </a:pPr>
            <a:r>
              <a:rPr lang="en-US"/>
              <a:t>require special processing of triangles with obtuse angles</a:t>
            </a:r>
          </a:p>
          <a:p>
            <a:pPr lvl="1">
              <a:lnSpc>
                <a:spcPct val="90000"/>
              </a:lnSpc>
            </a:pPr>
            <a:r>
              <a:rPr lang="en-US"/>
              <a:t>time complexity: </a:t>
            </a:r>
            <a:r>
              <a:rPr lang="en-US" i="1">
                <a:solidFill>
                  <a:srgbClr val="006600"/>
                </a:solidFill>
              </a:rPr>
              <a:t>O</a:t>
            </a:r>
            <a:r>
              <a:rPr lang="en-US">
                <a:solidFill>
                  <a:srgbClr val="006600"/>
                </a:solidFill>
              </a:rPr>
              <a:t>(</a:t>
            </a:r>
            <a:r>
              <a:rPr lang="en-US" i="1">
                <a:solidFill>
                  <a:srgbClr val="006600"/>
                </a:solidFill>
              </a:rPr>
              <a:t>n </a:t>
            </a:r>
            <a:r>
              <a:rPr lang="en-US">
                <a:solidFill>
                  <a:srgbClr val="006600"/>
                </a:solidFill>
              </a:rPr>
              <a:t>log </a:t>
            </a:r>
            <a:r>
              <a:rPr lang="en-US" i="1">
                <a:solidFill>
                  <a:srgbClr val="006600"/>
                </a:solidFill>
              </a:rPr>
              <a:t>n</a:t>
            </a:r>
            <a:r>
              <a:rPr lang="en-US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/>
              <a:t>Novotni and Klein [2002]; Kirsanov [2004]; Reimers [2004]</a:t>
            </a:r>
          </a:p>
          <a:p>
            <a:pPr lvl="1">
              <a:lnSpc>
                <a:spcPct val="90000"/>
              </a:lnSpc>
            </a:pPr>
            <a:r>
              <a:rPr lang="en-US"/>
              <a:t>employ improved update rule</a:t>
            </a:r>
          </a:p>
          <a:p>
            <a:pPr>
              <a:lnSpc>
                <a:spcPct val="90000"/>
              </a:lnSpc>
            </a:pPr>
            <a:r>
              <a:rPr lang="en-US"/>
              <a:t>Polthier and Schmies [1998] – “straightest path”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chemeClr val="accent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GargoleSourceCas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922044" y="2447131"/>
            <a:ext cx="4826000" cy="333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Mitchell et. al.  [MMP 1987]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371600"/>
            <a:ext cx="5778500" cy="5486400"/>
          </a:xfrm>
        </p:spPr>
        <p:txBody>
          <a:bodyPr/>
          <a:lstStyle/>
          <a:p>
            <a:r>
              <a:rPr lang="en-US"/>
              <a:t>Unfolded geodesics are </a:t>
            </a:r>
            <a:r>
              <a:rPr lang="en-US" b="1">
                <a:solidFill>
                  <a:srgbClr val="006600"/>
                </a:solidFill>
              </a:rPr>
              <a:t>straight</a:t>
            </a:r>
            <a:endParaRPr lang="en-US"/>
          </a:p>
          <a:p>
            <a:r>
              <a:rPr lang="en-US"/>
              <a:t>Each edge is partitioned into </a:t>
            </a:r>
            <a:r>
              <a:rPr lang="en-US" b="1">
                <a:solidFill>
                  <a:srgbClr val="006600"/>
                </a:solidFill>
              </a:rPr>
              <a:t>windows</a:t>
            </a:r>
            <a:r>
              <a:rPr lang="en-US"/>
              <a:t>: geodesics to all window points follow same unfolded faces </a:t>
            </a:r>
          </a:p>
          <a:p>
            <a:r>
              <a:rPr lang="en-US"/>
              <a:t>Each window can </a:t>
            </a:r>
            <a:r>
              <a:rPr lang="en-US" b="1">
                <a:solidFill>
                  <a:srgbClr val="006600"/>
                </a:solidFill>
              </a:rPr>
              <a:t>atomically</a:t>
            </a:r>
            <a:r>
              <a:rPr lang="en-US"/>
              <a:t> summarize information for all its points</a:t>
            </a:r>
          </a:p>
          <a:p>
            <a:r>
              <a:rPr lang="en-US"/>
              <a:t>Algorithm </a:t>
            </a:r>
            <a:r>
              <a:rPr lang="en-US" b="1">
                <a:solidFill>
                  <a:srgbClr val="006600"/>
                </a:solidFill>
              </a:rPr>
              <a:t>propagates</a:t>
            </a:r>
            <a:r>
              <a:rPr lang="en-US"/>
              <a:t> windows across mesh in a continuous Dijkstra-like sweep</a:t>
            </a:r>
          </a:p>
          <a:p>
            <a:r>
              <a:rPr lang="en-US"/>
              <a:t>Windows provide geodesic distance along </a:t>
            </a:r>
            <a:r>
              <a:rPr lang="en-US" b="1">
                <a:solidFill>
                  <a:srgbClr val="006600"/>
                </a:solidFill>
              </a:rPr>
              <a:t>edges</a:t>
            </a:r>
            <a:r>
              <a:rPr lang="en-US"/>
              <a:t>, and therefore at </a:t>
            </a:r>
            <a:r>
              <a:rPr lang="en-US" b="1">
                <a:solidFill>
                  <a:srgbClr val="006600"/>
                </a:solidFill>
              </a:rPr>
              <a:t>all</a:t>
            </a:r>
            <a:r>
              <a:rPr lang="en-US"/>
              <a:t> mesh points</a:t>
            </a:r>
          </a:p>
          <a:p>
            <a:r>
              <a:rPr lang="en-US"/>
              <a:t>Geodesics are reconstructed by </a:t>
            </a:r>
            <a:r>
              <a:rPr lang="en-US" b="1">
                <a:solidFill>
                  <a:srgbClr val="006600"/>
                </a:solidFill>
              </a:rPr>
              <a:t>backtracing</a:t>
            </a:r>
            <a:r>
              <a:rPr lang="en-US"/>
              <a:t> by iteratively jumping from window to window</a:t>
            </a:r>
          </a:p>
          <a:p>
            <a:pPr>
              <a:buFont typeface="Wingdings" pitchFamily="2" charset="2"/>
              <a:buChar char="J"/>
            </a:pPr>
            <a:r>
              <a:rPr lang="en-US" b="1">
                <a:solidFill>
                  <a:srgbClr val="006600"/>
                </a:solidFill>
              </a:rPr>
              <a:t>Global</a:t>
            </a:r>
            <a:r>
              <a:rPr lang="en-US"/>
              <a:t> unfolding is never needed</a:t>
            </a:r>
            <a:r>
              <a:rPr lang="en-US" sz="18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Geodesics on meshes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40275" cy="4648200"/>
          </a:xfrm>
        </p:spPr>
        <p:txBody>
          <a:bodyPr/>
          <a:lstStyle/>
          <a:p>
            <a:r>
              <a:rPr lang="en-US"/>
              <a:t>Shortest paths can be visualized as </a:t>
            </a:r>
            <a:r>
              <a:rPr lang="en-US" b="1">
                <a:solidFill>
                  <a:srgbClr val="006600"/>
                </a:solidFill>
              </a:rPr>
              <a:t>rays</a:t>
            </a:r>
            <a:r>
              <a:rPr lang="en-US"/>
              <a:t> emanating from </a:t>
            </a:r>
            <a:r>
              <a:rPr lang="en-US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/>
              <a:t> </a:t>
            </a:r>
            <a:r>
              <a:rPr lang="en-US"/>
              <a:t>in all directions:</a:t>
            </a:r>
          </a:p>
          <a:p>
            <a:pPr lvl="1"/>
            <a:r>
              <a:rPr lang="en-US"/>
              <a:t>Interior to triangle, shortest path must be </a:t>
            </a:r>
            <a:r>
              <a:rPr lang="en-US" b="1">
                <a:solidFill>
                  <a:srgbClr val="006600"/>
                </a:solidFill>
              </a:rPr>
              <a:t>straight line</a:t>
            </a:r>
          </a:p>
          <a:p>
            <a:pPr lvl="1"/>
            <a:r>
              <a:rPr lang="en-US"/>
              <a:t>Crossing edge, shortest path corresponds to straight line when two triangles are </a:t>
            </a:r>
            <a:r>
              <a:rPr lang="en-US" b="1">
                <a:solidFill>
                  <a:srgbClr val="006600"/>
                </a:solidFill>
              </a:rPr>
              <a:t>unfolded</a:t>
            </a:r>
            <a:r>
              <a:rPr lang="en-US" i="1"/>
              <a:t> </a:t>
            </a:r>
            <a:r>
              <a:rPr lang="en-US"/>
              <a:t>into common plane.</a:t>
            </a:r>
          </a:p>
        </p:txBody>
      </p:sp>
      <p:pic>
        <p:nvPicPr>
          <p:cNvPr id="143373" name="Picture 13" descr="GargoleSourceCas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825207" y="2116931"/>
            <a:ext cx="4826000" cy="333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FFFFFF"/>
      </a:dk2>
      <a:lt2>
        <a:srgbClr val="FFCC33"/>
      </a:lt2>
      <a:accent1>
        <a:srgbClr val="FF6633"/>
      </a:accent1>
      <a:accent2>
        <a:srgbClr val="B9D3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FFFFFF"/>
        </a:dk2>
        <a:lt2>
          <a:srgbClr val="FFCC33"/>
        </a:lt2>
        <a:accent1>
          <a:srgbClr val="FF6633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3538</Words>
  <Application>Microsoft Office PowerPoint</Application>
  <PresentationFormat>On-screen Show (4:3)</PresentationFormat>
  <Paragraphs>429</Paragraphs>
  <Slides>30</Slides>
  <Notes>28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Wingdings</vt:lpstr>
      <vt:lpstr>Euclid Math One</vt:lpstr>
      <vt:lpstr>Times New Roman</vt:lpstr>
      <vt:lpstr>Symbol</vt:lpstr>
      <vt:lpstr>Comic Sans MS</vt:lpstr>
      <vt:lpstr>Custom Design</vt:lpstr>
      <vt:lpstr>Microsoft Equation 3.0</vt:lpstr>
      <vt:lpstr>PowerPoint Presentation</vt:lpstr>
      <vt:lpstr>Shortest path problem on meshes</vt:lpstr>
      <vt:lpstr>Outline</vt:lpstr>
      <vt:lpstr>Shortest path and distances</vt:lpstr>
      <vt:lpstr>Motivation</vt:lpstr>
      <vt:lpstr>Previous work – exact geodesics</vt:lpstr>
      <vt:lpstr>Previous work – approximate geodesics </vt:lpstr>
      <vt:lpstr>Mitchell et. al.  [MMP 1987]</vt:lpstr>
      <vt:lpstr>Geodesics on meshes</vt:lpstr>
      <vt:lpstr>Exact shortest path on mesh – unfolding</vt:lpstr>
      <vt:lpstr>PowerPoint Presentation</vt:lpstr>
      <vt:lpstr>Source reconstruction</vt:lpstr>
      <vt:lpstr>Basic definitions – window</vt:lpstr>
      <vt:lpstr>Basic definitions – window (cont’d)</vt:lpstr>
      <vt:lpstr>Basic idea: window propagation</vt:lpstr>
      <vt:lpstr>Basic idea: window propagation (cont’d)</vt:lpstr>
      <vt:lpstr>Intersection of the overlapping windows</vt:lpstr>
      <vt:lpstr>Intersection of the overlapping windows (cont’d)</vt:lpstr>
      <vt:lpstr>The algorithm</vt:lpstr>
      <vt:lpstr>Exact algorithm – discussion </vt:lpstr>
      <vt:lpstr>Approximating algorithm</vt:lpstr>
      <vt:lpstr>Merging windows</vt:lpstr>
      <vt:lpstr>Approximating algorithm – discussion </vt:lpstr>
      <vt:lpstr>Shortest path between two vertices</vt:lpstr>
      <vt:lpstr>Shortest path between two vertices (cont’d)</vt:lpstr>
      <vt:lpstr>Shortest path between two vertices (cont’d)</vt:lpstr>
      <vt:lpstr>Experimental results</vt:lpstr>
      <vt:lpstr>Experimental results (cont’d)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Overby</dc:creator>
  <cp:lastModifiedBy>Hugues Hoppe</cp:lastModifiedBy>
  <cp:revision>203</cp:revision>
  <dcterms:created xsi:type="dcterms:W3CDTF">2003-01-26T07:16:40Z</dcterms:created>
  <dcterms:modified xsi:type="dcterms:W3CDTF">2012-05-25T21:43:30Z</dcterms:modified>
</cp:coreProperties>
</file>