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tags/tag3.xml" ContentType="application/vnd.openxmlformats-officedocument.presentationml.tags+xml"/>
  <Override PartName="/ppt/notesSlides/notesSlide16.xml" ContentType="application/vnd.openxmlformats-officedocument.presentationml.notesSlide+xml"/>
  <Override PartName="/ppt/tags/tag4.xml" ContentType="application/vnd.openxmlformats-officedocument.presentationml.tags+xml"/>
  <Override PartName="/ppt/notesSlides/notesSlide17.xml" ContentType="application/vnd.openxmlformats-officedocument.presentationml.notesSlide+xml"/>
  <Override PartName="/ppt/tags/tag5.xml" ContentType="application/vnd.openxmlformats-officedocument.presentationml.tags+xml"/>
  <Override PartName="/ppt/notesSlides/notesSlide18.xml" ContentType="application/vnd.openxmlformats-officedocument.presentationml.notesSlide+xml"/>
  <Override PartName="/ppt/tags/tag6.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ags/tag7.xml" ContentType="application/vnd.openxmlformats-officedocument.presentationml.tags+xml"/>
  <Override PartName="/ppt/notesSlides/notesSlide56.xml" ContentType="application/vnd.openxmlformats-officedocument.presentationml.notesSlide+xml"/>
  <Override PartName="/ppt/tags/tag8.xml" ContentType="application/vnd.openxmlformats-officedocument.presentationml.tags+xml"/>
  <Override PartName="/ppt/notesSlides/notesSlide57.xml" ContentType="application/vnd.openxmlformats-officedocument.presentationml.notesSlide+xml"/>
  <Override PartName="/ppt/tags/tag9.xml" ContentType="application/vnd.openxmlformats-officedocument.presentationml.tags+xml"/>
  <Override PartName="/ppt/notesSlides/notesSlide58.xml" ContentType="application/vnd.openxmlformats-officedocument.presentationml.notesSlide+xml"/>
  <Override PartName="/ppt/tags/tag10.xml" ContentType="application/vnd.openxmlformats-officedocument.presentationml.tags+xml"/>
  <Override PartName="/ppt/notesSlides/notesSlide59.xml" ContentType="application/vnd.openxmlformats-officedocument.presentationml.notesSlide+xml"/>
  <Override PartName="/ppt/tags/tag11.xml" ContentType="application/vnd.openxmlformats-officedocument.presentationml.tags+xml"/>
  <Override PartName="/ppt/notesSlides/notesSlide60.xml" ContentType="application/vnd.openxmlformats-officedocument.presentationml.notesSlide+xml"/>
  <Override PartName="/ppt/tags/tag12.xml" ContentType="application/vnd.openxmlformats-officedocument.presentationml.tags+xml"/>
  <Override PartName="/ppt/notesSlides/notesSlide61.xml" ContentType="application/vnd.openxmlformats-officedocument.presentationml.notesSlide+xml"/>
  <Override PartName="/ppt/tags/tag13.xml" ContentType="application/vnd.openxmlformats-officedocument.presentationml.tags+xml"/>
  <Override PartName="/ppt/notesSlides/notesSlide62.xml" ContentType="application/vnd.openxmlformats-officedocument.presentationml.notesSlide+xml"/>
  <Override PartName="/ppt/tags/tag14.xml" ContentType="application/vnd.openxmlformats-officedocument.presentationml.tags+xml"/>
  <Override PartName="/ppt/notesSlides/notesSlide63.xml" ContentType="application/vnd.openxmlformats-officedocument.presentationml.notesSlide+xml"/>
  <Override PartName="/ppt/tags/tag15.xml" ContentType="application/vnd.openxmlformats-officedocument.presentationml.tags+xml"/>
  <Override PartName="/ppt/notesSlides/notesSlide64.xml" ContentType="application/vnd.openxmlformats-officedocument.presentationml.notesSlide+xml"/>
  <Override PartName="/ppt/tags/tag16.xml" ContentType="application/vnd.openxmlformats-officedocument.presentationml.tags+xml"/>
  <Override PartName="/ppt/notesSlides/notesSlide65.xml" ContentType="application/vnd.openxmlformats-officedocument.presentationml.notesSlide+xml"/>
  <Override PartName="/ppt/tags/tag17.xml" ContentType="application/vnd.openxmlformats-officedocument.presentationml.tags+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tags/tag18.xml" ContentType="application/vnd.openxmlformats-officedocument.presentationml.tags+xml"/>
  <Override PartName="/ppt/notesSlides/notesSlide74.xml" ContentType="application/vnd.openxmlformats-officedocument.presentationml.notesSlide+xml"/>
  <Override PartName="/ppt/tags/tag19.xml" ContentType="application/vnd.openxmlformats-officedocument.presentationml.tags+xml"/>
  <Override PartName="/ppt/notesSlides/notesSlide75.xml" ContentType="application/vnd.openxmlformats-officedocument.presentationml.notesSlide+xml"/>
  <Override PartName="/ppt/tags/tag20.xml" ContentType="application/vnd.openxmlformats-officedocument.presentationml.tags+xml"/>
  <Override PartName="/ppt/notesSlides/notesSlide76.xml" ContentType="application/vnd.openxmlformats-officedocument.presentationml.notesSlide+xml"/>
  <Override PartName="/ppt/tags/tag21.xml" ContentType="application/vnd.openxmlformats-officedocument.presentationml.tags+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89"/>
  </p:notesMasterIdLst>
  <p:handoutMasterIdLst>
    <p:handoutMasterId r:id="rId90"/>
  </p:handoutMasterIdLst>
  <p:sldIdLst>
    <p:sldId id="846" r:id="rId2"/>
    <p:sldId id="894" r:id="rId3"/>
    <p:sldId id="847" r:id="rId4"/>
    <p:sldId id="848" r:id="rId5"/>
    <p:sldId id="981" r:id="rId6"/>
    <p:sldId id="907" r:id="rId7"/>
    <p:sldId id="906" r:id="rId8"/>
    <p:sldId id="904" r:id="rId9"/>
    <p:sldId id="905" r:id="rId10"/>
    <p:sldId id="892" r:id="rId11"/>
    <p:sldId id="895" r:id="rId12"/>
    <p:sldId id="898" r:id="rId13"/>
    <p:sldId id="923" r:id="rId14"/>
    <p:sldId id="881" r:id="rId15"/>
    <p:sldId id="852" r:id="rId16"/>
    <p:sldId id="909" r:id="rId17"/>
    <p:sldId id="858" r:id="rId18"/>
    <p:sldId id="927" r:id="rId19"/>
    <p:sldId id="928" r:id="rId20"/>
    <p:sldId id="978" r:id="rId21"/>
    <p:sldId id="979" r:id="rId22"/>
    <p:sldId id="917" r:id="rId23"/>
    <p:sldId id="954" r:id="rId24"/>
    <p:sldId id="953" r:id="rId25"/>
    <p:sldId id="955" r:id="rId26"/>
    <p:sldId id="956" r:id="rId27"/>
    <p:sldId id="957" r:id="rId28"/>
    <p:sldId id="958" r:id="rId29"/>
    <p:sldId id="959" r:id="rId30"/>
    <p:sldId id="960" r:id="rId31"/>
    <p:sldId id="961" r:id="rId32"/>
    <p:sldId id="962" r:id="rId33"/>
    <p:sldId id="963" r:id="rId34"/>
    <p:sldId id="964" r:id="rId35"/>
    <p:sldId id="965" r:id="rId36"/>
    <p:sldId id="966" r:id="rId37"/>
    <p:sldId id="918" r:id="rId38"/>
    <p:sldId id="999" r:id="rId39"/>
    <p:sldId id="1001" r:id="rId40"/>
    <p:sldId id="913" r:id="rId41"/>
    <p:sldId id="970" r:id="rId42"/>
    <p:sldId id="971" r:id="rId43"/>
    <p:sldId id="972" r:id="rId44"/>
    <p:sldId id="973" r:id="rId45"/>
    <p:sldId id="974" r:id="rId46"/>
    <p:sldId id="975" r:id="rId47"/>
    <p:sldId id="984" r:id="rId48"/>
    <p:sldId id="987" r:id="rId49"/>
    <p:sldId id="988" r:id="rId50"/>
    <p:sldId id="989" r:id="rId51"/>
    <p:sldId id="990" r:id="rId52"/>
    <p:sldId id="992" r:id="rId53"/>
    <p:sldId id="993" r:id="rId54"/>
    <p:sldId id="996" r:id="rId55"/>
    <p:sldId id="997" r:id="rId56"/>
    <p:sldId id="929" r:id="rId57"/>
    <p:sldId id="930" r:id="rId58"/>
    <p:sldId id="931" r:id="rId59"/>
    <p:sldId id="932" r:id="rId60"/>
    <p:sldId id="933" r:id="rId61"/>
    <p:sldId id="935" r:id="rId62"/>
    <p:sldId id="936" r:id="rId63"/>
    <p:sldId id="937" r:id="rId64"/>
    <p:sldId id="938" r:id="rId65"/>
    <p:sldId id="939" r:id="rId66"/>
    <p:sldId id="940" r:id="rId67"/>
    <p:sldId id="941" r:id="rId68"/>
    <p:sldId id="942" r:id="rId69"/>
    <p:sldId id="943" r:id="rId70"/>
    <p:sldId id="944" r:id="rId71"/>
    <p:sldId id="945" r:id="rId72"/>
    <p:sldId id="982" r:id="rId73"/>
    <p:sldId id="983" r:id="rId74"/>
    <p:sldId id="946" r:id="rId75"/>
    <p:sldId id="947" r:id="rId76"/>
    <p:sldId id="948" r:id="rId77"/>
    <p:sldId id="868" r:id="rId78"/>
    <p:sldId id="869" r:id="rId79"/>
    <p:sldId id="897" r:id="rId80"/>
    <p:sldId id="870" r:id="rId81"/>
    <p:sldId id="884" r:id="rId82"/>
    <p:sldId id="901" r:id="rId83"/>
    <p:sldId id="900" r:id="rId84"/>
    <p:sldId id="899" r:id="rId85"/>
    <p:sldId id="920" r:id="rId86"/>
    <p:sldId id="921" r:id="rId87"/>
    <p:sldId id="980" r:id="rId88"/>
  </p:sldIdLst>
  <p:sldSz cx="9144000" cy="6858000" type="screen4x3"/>
  <p:notesSz cx="6797675" cy="9928225"/>
  <p:defaultTextStyle>
    <a:defPPr>
      <a:defRPr lang="en-US"/>
    </a:defPPr>
    <a:lvl1pPr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1pPr>
    <a:lvl2pPr marL="4572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2pPr>
    <a:lvl3pPr marL="9144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3pPr>
    <a:lvl4pPr marL="13716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4pPr>
    <a:lvl5pPr marL="18288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9pPr>
  </p:defaultTextStyle>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ugues Hoppe" initials="" lastIdx="0" clrIdx="0"/>
  <p:cmAuthor id="1" name="Hugues Hoppe" initials="HH"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D6B6"/>
    <a:srgbClr val="BDCAE1"/>
    <a:srgbClr val="9EA7CD"/>
    <a:srgbClr val="FDE4CF"/>
    <a:srgbClr val="8083BA"/>
    <a:srgbClr val="9294C4"/>
    <a:srgbClr val="9D8FAB"/>
    <a:srgbClr val="BAB9B4"/>
    <a:srgbClr val="8064A2"/>
    <a:srgbClr val="D0CD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569" autoAdjust="0"/>
    <p:restoredTop sz="83264" autoAdjust="0"/>
  </p:normalViewPr>
  <p:slideViewPr>
    <p:cSldViewPr>
      <p:cViewPr>
        <p:scale>
          <a:sx n="150" d="100"/>
          <a:sy n="150" d="100"/>
        </p:scale>
        <p:origin x="-2544" y="-342"/>
      </p:cViewPr>
      <p:guideLst>
        <p:guide orient="horz" pos="1182"/>
        <p:guide pos="2976"/>
      </p:guideLst>
    </p:cSldViewPr>
  </p:slideViewPr>
  <p:outlineViewPr>
    <p:cViewPr>
      <p:scale>
        <a:sx n="33" d="100"/>
        <a:sy n="33" d="100"/>
      </p:scale>
      <p:origin x="0" y="16230"/>
    </p:cViewPr>
  </p:outlineViewPr>
  <p:notesTextViewPr>
    <p:cViewPr>
      <p:scale>
        <a:sx n="100" d="100"/>
        <a:sy n="100" d="100"/>
      </p:scale>
      <p:origin x="0" y="0"/>
    </p:cViewPr>
  </p:notesTextViewPr>
  <p:sorterViewPr>
    <p:cViewPr>
      <p:scale>
        <a:sx n="75" d="100"/>
        <a:sy n="75" d="100"/>
      </p:scale>
      <p:origin x="0" y="0"/>
    </p:cViewPr>
  </p:sorterViewPr>
  <p:notesViewPr>
    <p:cSldViewPr>
      <p:cViewPr varScale="1">
        <p:scale>
          <a:sx n="85" d="100"/>
          <a:sy n="85" d="100"/>
        </p:scale>
        <p:origin x="-1320" y="-96"/>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handoutMaster" Target="handoutMasters/handoutMaster1.xml"/><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4" name="Rectangle 6"/>
          <p:cNvSpPr>
            <a:spLocks noGrp="1" noChangeArrowheads="1"/>
          </p:cNvSpPr>
          <p:nvPr>
            <p:ph type="hdr" sz="quarter"/>
          </p:nvPr>
        </p:nvSpPr>
        <p:spPr bwMode="auto">
          <a:xfrm>
            <a:off x="609600" y="0"/>
            <a:ext cx="3605213" cy="498475"/>
          </a:xfrm>
          <a:prstGeom prst="rect">
            <a:avLst/>
          </a:prstGeom>
          <a:noFill/>
          <a:ln w="9525">
            <a:noFill/>
            <a:miter lim="800000"/>
            <a:headEnd/>
            <a:tailEnd/>
          </a:ln>
          <a:effectLst/>
        </p:spPr>
        <p:txBody>
          <a:bodyPr vert="horz" wrap="square" lIns="19029" tIns="0" rIns="19029" bIns="0" numCol="1" anchor="t" anchorCtr="0" compatLnSpc="1">
            <a:prstTxWarp prst="textNoShape">
              <a:avLst/>
            </a:prstTxWarp>
          </a:bodyPr>
          <a:lstStyle>
            <a:lvl1pPr algn="l" defTabSz="901700">
              <a:defRPr sz="1000" i="1">
                <a:effectLst/>
              </a:defRPr>
            </a:lvl1pPr>
          </a:lstStyle>
          <a:p>
            <a:r>
              <a:rPr lang="en-US"/>
              <a:t>Perfect Spatial Hashing</a:t>
            </a:r>
          </a:p>
        </p:txBody>
      </p:sp>
      <p:sp>
        <p:nvSpPr>
          <p:cNvPr id="78855" name="Rectangle 7"/>
          <p:cNvSpPr>
            <a:spLocks noGrp="1" noChangeArrowheads="1"/>
          </p:cNvSpPr>
          <p:nvPr>
            <p:ph type="dt" sz="quarter" idx="1"/>
          </p:nvPr>
        </p:nvSpPr>
        <p:spPr bwMode="auto">
          <a:xfrm>
            <a:off x="4286250" y="0"/>
            <a:ext cx="1833563" cy="498475"/>
          </a:xfrm>
          <a:prstGeom prst="rect">
            <a:avLst/>
          </a:prstGeom>
          <a:noFill/>
          <a:ln w="9525">
            <a:noFill/>
            <a:miter lim="800000"/>
            <a:headEnd/>
            <a:tailEnd/>
          </a:ln>
          <a:effectLst/>
        </p:spPr>
        <p:txBody>
          <a:bodyPr vert="horz" wrap="square" lIns="19029" tIns="0" rIns="19029" bIns="0" numCol="1" anchor="t" anchorCtr="0" compatLnSpc="1">
            <a:prstTxWarp prst="textNoShape">
              <a:avLst/>
            </a:prstTxWarp>
          </a:bodyPr>
          <a:lstStyle>
            <a:lvl1pPr algn="r" defTabSz="901700">
              <a:defRPr sz="1000" i="1">
                <a:effectLst/>
              </a:defRPr>
            </a:lvl1pPr>
          </a:lstStyle>
          <a:p>
            <a:fld id="{102AE87C-36B3-4DEF-97F6-F6374D9D34A6}" type="datetime1">
              <a:rPr lang="en-US"/>
              <a:pPr/>
              <a:t>2012-05-25</a:t>
            </a:fld>
            <a:endParaRPr lang="en-US"/>
          </a:p>
        </p:txBody>
      </p:sp>
      <p:sp>
        <p:nvSpPr>
          <p:cNvPr id="78856" name="Rectangle 8"/>
          <p:cNvSpPr>
            <a:spLocks noGrp="1" noChangeArrowheads="1"/>
          </p:cNvSpPr>
          <p:nvPr>
            <p:ph type="ftr" sz="quarter" idx="2"/>
          </p:nvPr>
        </p:nvSpPr>
        <p:spPr bwMode="auto">
          <a:xfrm>
            <a:off x="682625" y="9429750"/>
            <a:ext cx="2941638" cy="498475"/>
          </a:xfrm>
          <a:prstGeom prst="rect">
            <a:avLst/>
          </a:prstGeom>
          <a:noFill/>
          <a:ln w="9525">
            <a:noFill/>
            <a:miter lim="800000"/>
            <a:headEnd/>
            <a:tailEnd/>
          </a:ln>
          <a:effectLst/>
        </p:spPr>
        <p:txBody>
          <a:bodyPr vert="horz" wrap="square" lIns="19029" tIns="0" rIns="19029" bIns="0" numCol="1" anchor="b" anchorCtr="0" compatLnSpc="1">
            <a:prstTxWarp prst="textNoShape">
              <a:avLst/>
            </a:prstTxWarp>
          </a:bodyPr>
          <a:lstStyle>
            <a:lvl1pPr algn="l" defTabSz="901700">
              <a:defRPr sz="1000" i="1">
                <a:effectLst/>
              </a:defRPr>
            </a:lvl1pPr>
          </a:lstStyle>
          <a:p>
            <a:r>
              <a:rPr lang="en-US"/>
              <a:t>Siggraph 2006</a:t>
            </a:r>
          </a:p>
        </p:txBody>
      </p:sp>
      <p:sp>
        <p:nvSpPr>
          <p:cNvPr id="78857" name="Rectangle 9"/>
          <p:cNvSpPr>
            <a:spLocks noGrp="1" noChangeArrowheads="1"/>
          </p:cNvSpPr>
          <p:nvPr>
            <p:ph type="sldNum" sz="quarter" idx="3"/>
          </p:nvPr>
        </p:nvSpPr>
        <p:spPr bwMode="auto">
          <a:xfrm>
            <a:off x="3771900" y="9429750"/>
            <a:ext cx="2274888" cy="498475"/>
          </a:xfrm>
          <a:prstGeom prst="rect">
            <a:avLst/>
          </a:prstGeom>
          <a:noFill/>
          <a:ln w="9525">
            <a:noFill/>
            <a:miter lim="800000"/>
            <a:headEnd/>
            <a:tailEnd/>
          </a:ln>
          <a:effectLst/>
        </p:spPr>
        <p:txBody>
          <a:bodyPr vert="horz" wrap="square" lIns="19029" tIns="0" rIns="19029" bIns="0" numCol="1" anchor="b" anchorCtr="0" compatLnSpc="1">
            <a:prstTxWarp prst="textNoShape">
              <a:avLst/>
            </a:prstTxWarp>
          </a:bodyPr>
          <a:lstStyle>
            <a:lvl1pPr algn="r" defTabSz="901700">
              <a:defRPr sz="1000" i="1">
                <a:effectLst/>
              </a:defRPr>
            </a:lvl1pPr>
          </a:lstStyle>
          <a:p>
            <a:fld id="{5C8CF243-6D8D-45EC-84D2-A191E7A6670C}" type="slidenum">
              <a:rPr lang="en-US"/>
              <a:pPr/>
              <a:t>‹#›</a:t>
            </a:fld>
            <a:endParaRPr lang="en-US"/>
          </a:p>
        </p:txBody>
      </p:sp>
    </p:spTree>
    <p:extLst>
      <p:ext uri="{BB962C8B-B14F-4D97-AF65-F5344CB8AC3E}">
        <p14:creationId xmlns:p14="http://schemas.microsoft.com/office/powerpoint/2010/main" val="24273817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2946400" cy="495300"/>
          </a:xfrm>
          <a:prstGeom prst="rect">
            <a:avLst/>
          </a:prstGeom>
          <a:noFill/>
          <a:ln w="9525">
            <a:noFill/>
            <a:miter lim="800000"/>
            <a:headEnd/>
            <a:tailEnd/>
          </a:ln>
          <a:effectLst/>
        </p:spPr>
        <p:txBody>
          <a:bodyPr vert="horz" wrap="square" lIns="93104" tIns="46552" rIns="93104" bIns="46552" numCol="1" anchor="t" anchorCtr="0" compatLnSpc="1">
            <a:prstTxWarp prst="textNoShape">
              <a:avLst/>
            </a:prstTxWarp>
          </a:bodyPr>
          <a:lstStyle>
            <a:lvl1pPr algn="l" defTabSz="930275">
              <a:defRPr sz="1200" i="1">
                <a:solidFill>
                  <a:srgbClr val="FEC524"/>
                </a:solidFill>
                <a:effectLst>
                  <a:outerShdw blurRad="38100" dist="38100" dir="2700000" algn="tl">
                    <a:srgbClr val="C0C0C0"/>
                  </a:outerShdw>
                </a:effectLst>
              </a:defRPr>
            </a:lvl1pPr>
          </a:lstStyle>
          <a:p>
            <a:r>
              <a:rPr lang="en-US"/>
              <a:t>Perfect Spatial Hashing</a:t>
            </a:r>
          </a:p>
        </p:txBody>
      </p:sp>
      <p:sp>
        <p:nvSpPr>
          <p:cNvPr id="34819" name="Rectangle 3"/>
          <p:cNvSpPr>
            <a:spLocks noGrp="1" noChangeArrowheads="1"/>
          </p:cNvSpPr>
          <p:nvPr>
            <p:ph type="dt" idx="1"/>
          </p:nvPr>
        </p:nvSpPr>
        <p:spPr bwMode="auto">
          <a:xfrm>
            <a:off x="3851275" y="0"/>
            <a:ext cx="2946400" cy="495300"/>
          </a:xfrm>
          <a:prstGeom prst="rect">
            <a:avLst/>
          </a:prstGeom>
          <a:noFill/>
          <a:ln w="9525">
            <a:noFill/>
            <a:miter lim="800000"/>
            <a:headEnd/>
            <a:tailEnd/>
          </a:ln>
          <a:effectLst/>
        </p:spPr>
        <p:txBody>
          <a:bodyPr vert="horz" wrap="square" lIns="93104" tIns="46552" rIns="93104" bIns="46552" numCol="1" anchor="t" anchorCtr="0" compatLnSpc="1">
            <a:prstTxWarp prst="textNoShape">
              <a:avLst/>
            </a:prstTxWarp>
          </a:bodyPr>
          <a:lstStyle>
            <a:lvl1pPr algn="r" defTabSz="930275">
              <a:defRPr sz="1200" i="1">
                <a:solidFill>
                  <a:srgbClr val="FEC524"/>
                </a:solidFill>
                <a:effectLst>
                  <a:outerShdw blurRad="38100" dist="38100" dir="2700000" algn="tl">
                    <a:srgbClr val="C0C0C0"/>
                  </a:outerShdw>
                </a:effectLst>
              </a:defRPr>
            </a:lvl1pPr>
          </a:lstStyle>
          <a:p>
            <a:fld id="{4725ACE6-BF47-4BA2-8BE2-7261BFFD2418}" type="datetime1">
              <a:rPr lang="en-US"/>
              <a:pPr/>
              <a:t>2012-05-25</a:t>
            </a:fld>
            <a:endParaRPr lang="en-US"/>
          </a:p>
        </p:txBody>
      </p:sp>
      <p:sp>
        <p:nvSpPr>
          <p:cNvPr id="34820" name="Rectangle 4"/>
          <p:cNvSpPr>
            <a:spLocks noGrp="1" noRot="1" noChangeAspect="1" noChangeArrowheads="1" noTextEdit="1"/>
          </p:cNvSpPr>
          <p:nvPr>
            <p:ph type="sldImg" idx="2"/>
          </p:nvPr>
        </p:nvSpPr>
        <p:spPr bwMode="auto">
          <a:xfrm>
            <a:off x="915988" y="744538"/>
            <a:ext cx="4965700" cy="3724275"/>
          </a:xfrm>
          <a:prstGeom prst="rect">
            <a:avLst/>
          </a:prstGeom>
          <a:noFill/>
          <a:ln w="9525">
            <a:solidFill>
              <a:srgbClr val="000000"/>
            </a:solidFill>
            <a:miter lim="800000"/>
            <a:headEnd/>
            <a:tailEnd/>
          </a:ln>
          <a:effectLst/>
        </p:spPr>
      </p:sp>
      <p:sp>
        <p:nvSpPr>
          <p:cNvPr id="34821" name="Rectangle 5"/>
          <p:cNvSpPr>
            <a:spLocks noGrp="1" noChangeArrowheads="1"/>
          </p:cNvSpPr>
          <p:nvPr>
            <p:ph type="body" sz="quarter" idx="3"/>
          </p:nvPr>
        </p:nvSpPr>
        <p:spPr bwMode="auto">
          <a:xfrm>
            <a:off x="906463" y="4716463"/>
            <a:ext cx="4984750" cy="4467225"/>
          </a:xfrm>
          <a:prstGeom prst="rect">
            <a:avLst/>
          </a:prstGeom>
          <a:noFill/>
          <a:ln w="9525">
            <a:noFill/>
            <a:miter lim="800000"/>
            <a:headEnd/>
            <a:tailEnd/>
          </a:ln>
          <a:effectLst/>
        </p:spPr>
        <p:txBody>
          <a:bodyPr vert="horz" wrap="square" lIns="93104" tIns="46552" rIns="93104" bIns="4655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4822" name="Rectangle 6"/>
          <p:cNvSpPr>
            <a:spLocks noGrp="1" noChangeArrowheads="1"/>
          </p:cNvSpPr>
          <p:nvPr>
            <p:ph type="ftr" sz="quarter" idx="4"/>
          </p:nvPr>
        </p:nvSpPr>
        <p:spPr bwMode="auto">
          <a:xfrm>
            <a:off x="0" y="9432925"/>
            <a:ext cx="2946400" cy="495300"/>
          </a:xfrm>
          <a:prstGeom prst="rect">
            <a:avLst/>
          </a:prstGeom>
          <a:noFill/>
          <a:ln w="9525">
            <a:noFill/>
            <a:miter lim="800000"/>
            <a:headEnd/>
            <a:tailEnd/>
          </a:ln>
          <a:effectLst/>
        </p:spPr>
        <p:txBody>
          <a:bodyPr vert="horz" wrap="square" lIns="93104" tIns="46552" rIns="93104" bIns="46552" numCol="1" anchor="b" anchorCtr="0" compatLnSpc="1">
            <a:prstTxWarp prst="textNoShape">
              <a:avLst/>
            </a:prstTxWarp>
          </a:bodyPr>
          <a:lstStyle>
            <a:lvl1pPr algn="l" defTabSz="930275">
              <a:defRPr sz="1200" i="1">
                <a:solidFill>
                  <a:srgbClr val="FEC524"/>
                </a:solidFill>
                <a:effectLst>
                  <a:outerShdw blurRad="38100" dist="38100" dir="2700000" algn="tl">
                    <a:srgbClr val="C0C0C0"/>
                  </a:outerShdw>
                </a:effectLst>
              </a:defRPr>
            </a:lvl1pPr>
          </a:lstStyle>
          <a:p>
            <a:r>
              <a:rPr lang="en-US"/>
              <a:t>Siggraph 2006</a:t>
            </a:r>
          </a:p>
        </p:txBody>
      </p:sp>
      <p:sp>
        <p:nvSpPr>
          <p:cNvPr id="34823" name="Rectangle 7"/>
          <p:cNvSpPr>
            <a:spLocks noGrp="1" noChangeArrowheads="1"/>
          </p:cNvSpPr>
          <p:nvPr>
            <p:ph type="sldNum" sz="quarter" idx="5"/>
          </p:nvPr>
        </p:nvSpPr>
        <p:spPr bwMode="auto">
          <a:xfrm>
            <a:off x="3851275" y="9432925"/>
            <a:ext cx="2946400" cy="495300"/>
          </a:xfrm>
          <a:prstGeom prst="rect">
            <a:avLst/>
          </a:prstGeom>
          <a:noFill/>
          <a:ln w="9525">
            <a:noFill/>
            <a:miter lim="800000"/>
            <a:headEnd/>
            <a:tailEnd/>
          </a:ln>
          <a:effectLst/>
        </p:spPr>
        <p:txBody>
          <a:bodyPr vert="horz" wrap="square" lIns="93104" tIns="46552" rIns="93104" bIns="46552" numCol="1" anchor="b" anchorCtr="0" compatLnSpc="1">
            <a:prstTxWarp prst="textNoShape">
              <a:avLst/>
            </a:prstTxWarp>
          </a:bodyPr>
          <a:lstStyle>
            <a:lvl1pPr algn="r" defTabSz="930275">
              <a:defRPr sz="1200" i="1">
                <a:solidFill>
                  <a:srgbClr val="FEC524"/>
                </a:solidFill>
                <a:effectLst>
                  <a:outerShdw blurRad="38100" dist="38100" dir="2700000" algn="tl">
                    <a:srgbClr val="C0C0C0"/>
                  </a:outerShdw>
                </a:effectLst>
              </a:defRPr>
            </a:lvl1pPr>
          </a:lstStyle>
          <a:p>
            <a:fld id="{FC4D67A3-37AC-4718-9C0F-DA0F0D092FFE}" type="slidenum">
              <a:rPr lang="en-US"/>
              <a:pPr/>
              <a:t>‹#›</a:t>
            </a:fld>
            <a:endParaRPr lang="en-US"/>
          </a:p>
        </p:txBody>
      </p:sp>
    </p:spTree>
    <p:extLst>
      <p:ext uri="{BB962C8B-B14F-4D97-AF65-F5344CB8AC3E}">
        <p14:creationId xmlns:p14="http://schemas.microsoft.com/office/powerpoint/2010/main" val="2095892484"/>
      </p:ext>
    </p:extLst>
  </p:cSld>
  <p:clrMap bg1="lt1" tx1="dk1" bg2="lt2" tx2="dk2" accent1="accent1" accent2="accent2" accent3="accent3" accent4="accent4" accent5="accent5" accent6="accent6" hlink="hlink" folHlink="folHlink"/>
  <p:hf/>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7" name="Slide Number Placeholder 6"/>
          <p:cNvSpPr>
            <a:spLocks noGrp="1"/>
          </p:cNvSpPr>
          <p:nvPr>
            <p:ph type="sldNum" sz="quarter" idx="13"/>
          </p:nvPr>
        </p:nvSpPr>
        <p:spPr/>
        <p:txBody>
          <a:bodyPr/>
          <a:lstStyle/>
          <a:p>
            <a:fld id="{FC4D67A3-37AC-4718-9C0F-DA0F0D092FFE}" type="slidenum">
              <a:rPr lang="en-US" smtClean="0"/>
              <a:pPr/>
              <a:t>1</a:t>
            </a:fld>
            <a:endParaRPr lang="en-US"/>
          </a:p>
        </p:txBody>
      </p:sp>
    </p:spTree>
    <p:extLst>
      <p:ext uri="{BB962C8B-B14F-4D97-AF65-F5344CB8AC3E}">
        <p14:creationId xmlns:p14="http://schemas.microsoft.com/office/powerpoint/2010/main" val="29961554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side-by-side comparison.</a:t>
            </a:r>
          </a:p>
          <a:p>
            <a:endParaRPr lang="en-US" dirty="0" smtClean="0"/>
          </a:p>
          <a:p>
            <a:r>
              <a:rPr lang="en-US" baseline="0" dirty="0" smtClean="0"/>
              <a:t>We get a “fuller”, “rounder”, more natural-looking interpolation with thin plate splines than with </a:t>
            </a:r>
            <a:r>
              <a:rPr lang="en-US" baseline="0" dirty="0" err="1" smtClean="0"/>
              <a:t>Laplacian</a:t>
            </a:r>
            <a:r>
              <a:rPr lang="en-US" baseline="0" dirty="0" smtClean="0"/>
              <a:t> diffusion, and without unwanted tents and creases.</a:t>
            </a:r>
          </a:p>
          <a:p>
            <a:endParaRPr lang="en-US" baseline="0" dirty="0" smtClean="0"/>
          </a:p>
          <a:p>
            <a:r>
              <a:rPr lang="en-US" baseline="0" dirty="0" smtClean="0"/>
              <a:t>When they are wanted, creases can still be specified explicitly in our method.</a:t>
            </a:r>
            <a:endParaRPr lang="en-US" dirty="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2012-05-25</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10</a:t>
            </a:fld>
            <a:endParaRPr lang="en-US"/>
          </a:p>
        </p:txBody>
      </p:sp>
    </p:spTree>
    <p:extLst>
      <p:ext uri="{BB962C8B-B14F-4D97-AF65-F5344CB8AC3E}">
        <p14:creationId xmlns:p14="http://schemas.microsoft.com/office/powerpoint/2010/main" val="2361272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problem</a:t>
            </a:r>
            <a:r>
              <a:rPr lang="en-US" baseline="0" dirty="0" smtClean="0"/>
              <a:t> with </a:t>
            </a:r>
            <a:r>
              <a:rPr lang="en-US" baseline="0" dirty="0" err="1" smtClean="0"/>
              <a:t>Laplacian</a:t>
            </a:r>
            <a:r>
              <a:rPr lang="en-US" baseline="0" dirty="0" smtClean="0"/>
              <a:t> diffusion is that it makes filling an irregularly-shaped region tedious. Colors must be specified along the complicated boundary.</a:t>
            </a:r>
          </a:p>
          <a:p>
            <a:endParaRPr lang="en-US" baseline="0" dirty="0" smtClean="0"/>
          </a:p>
          <a:p>
            <a:r>
              <a:rPr lang="en-US" baseline="0" dirty="0" smtClean="0"/>
              <a:t>That’s because smoothness is broken at diffusion curve value constraints.</a:t>
            </a:r>
          </a:p>
          <a:p>
            <a:endParaRPr lang="en-US" baseline="0" dirty="0" smtClean="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2012-05-25</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11</a:t>
            </a:fld>
            <a:endParaRPr lang="en-US"/>
          </a:p>
        </p:txBody>
      </p:sp>
    </p:spTree>
    <p:extLst>
      <p:ext uri="{BB962C8B-B14F-4D97-AF65-F5344CB8AC3E}">
        <p14:creationId xmlns:p14="http://schemas.microsoft.com/office/powerpoint/2010/main" val="33075102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Thin-plate interpolation, with just a few point constraints, smoothly fills an arbitrary shape, right up to its boundary.</a:t>
            </a:r>
            <a:endParaRPr lang="en-US" dirty="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2012-05-25</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12</a:t>
            </a:fld>
            <a:endParaRPr lang="en-US"/>
          </a:p>
        </p:txBody>
      </p:sp>
    </p:spTree>
    <p:extLst>
      <p:ext uri="{BB962C8B-B14F-4D97-AF65-F5344CB8AC3E}">
        <p14:creationId xmlns:p14="http://schemas.microsoft.com/office/powerpoint/2010/main" val="33075102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begin by looking</a:t>
            </a:r>
            <a:r>
              <a:rPr lang="en-US" baseline="0" dirty="0" smtClean="0"/>
              <a:t> at the math in the continuous setting, without any constraints. </a:t>
            </a:r>
          </a:p>
          <a:p>
            <a:endParaRPr lang="en-US" baseline="0" dirty="0" smtClean="0"/>
          </a:p>
          <a:p>
            <a:r>
              <a:rPr lang="en-US" baseline="0" dirty="0" err="1" smtClean="0"/>
              <a:t>Laplacian</a:t>
            </a:r>
            <a:r>
              <a:rPr lang="en-US" baseline="0" dirty="0" smtClean="0"/>
              <a:t> diffusion minimizes the sum of squares of first derivatives in x and y.  The minimum thus wants to be as constant as possible.  The solution is a PDE in which the harmonic or sum of second derivatives is 0.</a:t>
            </a:r>
          </a:p>
          <a:p>
            <a:endParaRPr lang="en-US" dirty="0" smtClean="0"/>
          </a:p>
          <a:p>
            <a:r>
              <a:rPr lang="en-US" dirty="0" smtClean="0"/>
              <a:t>The</a:t>
            </a:r>
            <a:r>
              <a:rPr lang="en-US" baseline="0" dirty="0" smtClean="0"/>
              <a:t> thin-plate spline minimizes the sum of squares of second derivatives, and seeks a solution that is as harmonic, or as smooth, as possible</a:t>
            </a:r>
            <a:r>
              <a:rPr lang="en-US" baseline="0" dirty="0" smtClean="0">
                <a:solidFill>
                  <a:srgbClr val="FFFF00"/>
                </a:solidFill>
              </a:rPr>
              <a:t>. </a:t>
            </a:r>
            <a:r>
              <a:rPr lang="en-US" baseline="0" dirty="0" smtClean="0"/>
              <a:t> The resulting PDE is the biharmonic equation, involving sums of fourth derivatives</a:t>
            </a:r>
            <a:r>
              <a:rPr lang="en-US" baseline="0" dirty="0" smtClean="0"/>
              <a:t>.</a:t>
            </a:r>
          </a:p>
          <a:p>
            <a:endParaRPr lang="en-US" baseline="0" dirty="0" smtClean="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2012-05-25</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13</a:t>
            </a:fld>
            <a:endParaRPr lang="en-US"/>
          </a:p>
        </p:txBody>
      </p:sp>
    </p:spTree>
    <p:extLst>
      <p:ext uri="{BB962C8B-B14F-4D97-AF65-F5344CB8AC3E}">
        <p14:creationId xmlns:p14="http://schemas.microsoft.com/office/powerpoint/2010/main" val="42800902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look more closely in a 1D setting.</a:t>
            </a:r>
          </a:p>
          <a:p>
            <a:endParaRPr lang="en-US" dirty="0" smtClean="0"/>
          </a:p>
          <a:p>
            <a:r>
              <a:rPr lang="en-US" dirty="0" smtClean="0"/>
              <a:t>Diffusion minimizes</a:t>
            </a:r>
            <a:r>
              <a:rPr lang="en-US" baseline="0" dirty="0" smtClean="0"/>
              <a:t> squared first derivatives.</a:t>
            </a:r>
          </a:p>
          <a:p>
            <a:r>
              <a:rPr lang="en-US" baseline="0" dirty="0" smtClean="0"/>
              <a:t>&lt;*&gt; In 1D, the solution is piecewise-linear.</a:t>
            </a:r>
          </a:p>
          <a:p>
            <a:r>
              <a:rPr lang="en-US" dirty="0" smtClean="0"/>
              <a:t>&lt;*&gt; Notice that a</a:t>
            </a:r>
            <a:r>
              <a:rPr lang="en-US" baseline="0" dirty="0" smtClean="0"/>
              <a:t> diffusion curve</a:t>
            </a:r>
            <a:r>
              <a:rPr lang="en-US" dirty="0" smtClean="0"/>
              <a:t> with two</a:t>
            </a:r>
            <a:r>
              <a:rPr lang="en-US" baseline="0" dirty="0" smtClean="0"/>
              <a:t> identical colors on each side &lt;*&gt; leads to a discontinuous derivative, breaking apparent smoothness.</a:t>
            </a:r>
          </a:p>
          <a:p>
            <a:r>
              <a:rPr lang="en-US" baseline="0" dirty="0" smtClean="0"/>
              <a:t>Also, beyond an outermost constraint, &lt;*&gt; the function remains constant rather than extrapolating.</a:t>
            </a:r>
          </a:p>
          <a:p>
            <a:endParaRPr lang="en-US" baseline="0" dirty="0" smtClean="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2012-05-25</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14</a:t>
            </a:fld>
            <a:endParaRPr lang="en-US"/>
          </a:p>
        </p:txBody>
      </p:sp>
    </p:spTree>
    <p:extLst>
      <p:ext uri="{BB962C8B-B14F-4D97-AF65-F5344CB8AC3E}">
        <p14:creationId xmlns:p14="http://schemas.microsoft.com/office/powerpoint/2010/main" val="7532319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a:t>
            </a:r>
            <a:r>
              <a:rPr lang="en-US" dirty="0" smtClean="0"/>
              <a:t>thin-plate spline minimizes an</a:t>
            </a:r>
            <a:r>
              <a:rPr lang="en-US" baseline="0" dirty="0" smtClean="0"/>
              <a:t> o</a:t>
            </a:r>
            <a:r>
              <a:rPr lang="en-US" dirty="0" smtClean="0"/>
              <a:t>bjective based on second derivatives.</a:t>
            </a:r>
          </a:p>
          <a:p>
            <a:r>
              <a:rPr lang="en-US" dirty="0" smtClean="0"/>
              <a:t>The</a:t>
            </a:r>
            <a:r>
              <a:rPr lang="en-US" baseline="0" dirty="0" smtClean="0"/>
              <a:t> &lt;*&gt; </a:t>
            </a:r>
            <a:r>
              <a:rPr lang="en-US" dirty="0" smtClean="0"/>
              <a:t>reconstruction passes smoothly &lt;*&gt; through specified</a:t>
            </a:r>
            <a:r>
              <a:rPr lang="en-US" baseline="0" dirty="0" smtClean="0"/>
              <a:t> </a:t>
            </a:r>
            <a:r>
              <a:rPr lang="en-US" dirty="0" smtClean="0"/>
              <a:t>values,</a:t>
            </a:r>
            <a:r>
              <a:rPr lang="en-US" baseline="0" dirty="0" smtClean="0"/>
              <a:t> and extrapolates &lt;*&gt; naturally.</a:t>
            </a:r>
            <a:endParaRPr lang="en-US" dirty="0" smtClean="0"/>
          </a:p>
          <a:p>
            <a:r>
              <a:rPr lang="en-US" dirty="0" smtClean="0"/>
              <a:t>&lt;*&gt; Derivatives can also be </a:t>
            </a:r>
            <a:r>
              <a:rPr lang="en-US" baseline="0" dirty="0" smtClean="0"/>
              <a:t>constrained, &lt;*&gt; and the solution adapts accordingly.</a:t>
            </a:r>
            <a:endParaRPr lang="en-US" dirty="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2012-05-25</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15</a:t>
            </a:fld>
            <a:endParaRPr lang="en-US"/>
          </a:p>
        </p:txBody>
      </p:sp>
    </p:spTree>
    <p:extLst>
      <p:ext uri="{BB962C8B-B14F-4D97-AF65-F5344CB8AC3E}">
        <p14:creationId xmlns:p14="http://schemas.microsoft.com/office/powerpoint/2010/main" val="40776161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Now let’s look at the 2D discretization, first examining the simpler </a:t>
            </a:r>
            <a:r>
              <a:rPr lang="en-US" baseline="0" dirty="0" err="1" smtClean="0"/>
              <a:t>Laplacian</a:t>
            </a:r>
            <a:r>
              <a:rPr lang="en-US" baseline="0" dirty="0" smtClean="0"/>
              <a:t> diffusion.  Like our approach, it uses a regular grid.</a:t>
            </a:r>
          </a:p>
          <a:p>
            <a:endParaRPr lang="en-US" baseline="0" dirty="0" smtClean="0"/>
          </a:p>
          <a:p>
            <a:r>
              <a:rPr lang="en-US" baseline="0" dirty="0" smtClean="0"/>
              <a:t>The </a:t>
            </a:r>
            <a:r>
              <a:rPr lang="en-US" baseline="0" dirty="0" err="1" smtClean="0"/>
              <a:t>Laplacian</a:t>
            </a:r>
            <a:r>
              <a:rPr lang="en-US" baseline="0" dirty="0" smtClean="0"/>
              <a:t> objective sums terms based on pairs of adjacent pixels, representing the numerical derivative in x or y.</a:t>
            </a:r>
          </a:p>
          <a:p>
            <a:endParaRPr lang="en-US" baseline="0" dirty="0" smtClean="0"/>
          </a:p>
          <a:p>
            <a:r>
              <a:rPr lang="en-US" dirty="0" smtClean="0"/>
              <a:t>To solve the global problem, we </a:t>
            </a:r>
            <a:r>
              <a:rPr lang="en-US" baseline="0" dirty="0" smtClean="0"/>
              <a:t>collect all the objective terms that a particular pixel participates in, and compute their partial derivatives with respect to the pixel’s value.</a:t>
            </a:r>
          </a:p>
          <a:p>
            <a:r>
              <a:rPr lang="en-US" baseline="0" dirty="0" smtClean="0"/>
              <a:t>This should be zero at the minimizing solution, for every pixel. </a:t>
            </a:r>
          </a:p>
          <a:p>
            <a:endParaRPr lang="en-US" baseline="0" dirty="0" smtClean="0"/>
          </a:p>
          <a:p>
            <a:r>
              <a:rPr lang="en-US" baseline="0" dirty="0" smtClean="0"/>
              <a:t>&lt;*&gt; The solution satisfies this harmonic kernel: every pixel must equal the average of its four neighbors.</a:t>
            </a:r>
          </a:p>
          <a:p>
            <a:endParaRPr lang="en-US" baseline="0" dirty="0" smtClean="0"/>
          </a:p>
        </p:txBody>
      </p:sp>
      <p:sp>
        <p:nvSpPr>
          <p:cNvPr id="4" name="Header Placeholder 3"/>
          <p:cNvSpPr>
            <a:spLocks noGrp="1"/>
          </p:cNvSpPr>
          <p:nvPr>
            <p:ph type="hdr" sz="quarter" idx="10"/>
          </p:nvPr>
        </p:nvSpPr>
        <p:spPr/>
        <p:txBody>
          <a:bodyPr/>
          <a:lstStyle/>
          <a:p>
            <a:r>
              <a:rPr lang="en-US" smtClean="0"/>
              <a:t>Freeform Vector Graphics</a:t>
            </a:r>
            <a:endParaRPr lang="en-US" dirty="0"/>
          </a:p>
        </p:txBody>
      </p:sp>
      <p:sp>
        <p:nvSpPr>
          <p:cNvPr id="5" name="Date Placeholder 4"/>
          <p:cNvSpPr>
            <a:spLocks noGrp="1"/>
          </p:cNvSpPr>
          <p:nvPr>
            <p:ph type="dt" idx="11"/>
          </p:nvPr>
        </p:nvSpPr>
        <p:spPr/>
        <p:txBody>
          <a:bodyPr/>
          <a:lstStyle/>
          <a:p>
            <a:fld id="{4725ACE6-BF47-4BA2-8BE2-7261BFFD2418}" type="datetime1">
              <a:rPr lang="en-US" smtClean="0"/>
              <a:pPr/>
              <a:t>2012-05-25</a:t>
            </a:fld>
            <a:endParaRPr lang="en-US"/>
          </a:p>
        </p:txBody>
      </p:sp>
      <p:sp>
        <p:nvSpPr>
          <p:cNvPr id="6" name="Footer Placeholder 5"/>
          <p:cNvSpPr>
            <a:spLocks noGrp="1"/>
          </p:cNvSpPr>
          <p:nvPr>
            <p:ph type="ftr" sz="quarter" idx="12"/>
          </p:nvPr>
        </p:nvSpPr>
        <p:spPr/>
        <p:txBody>
          <a:bodyPr/>
          <a:lstStyle/>
          <a:p>
            <a:r>
              <a:rPr lang="en-US" smtClean="0"/>
              <a:t>Techfest 2011</a:t>
            </a:r>
            <a:endParaRPr lang="en-US" dirty="0"/>
          </a:p>
        </p:txBody>
      </p:sp>
      <p:sp>
        <p:nvSpPr>
          <p:cNvPr id="7" name="Slide Number Placeholder 6"/>
          <p:cNvSpPr>
            <a:spLocks noGrp="1"/>
          </p:cNvSpPr>
          <p:nvPr>
            <p:ph type="sldNum" sz="quarter" idx="13"/>
          </p:nvPr>
        </p:nvSpPr>
        <p:spPr/>
        <p:txBody>
          <a:bodyPr/>
          <a:lstStyle/>
          <a:p>
            <a:fld id="{FC4D67A3-37AC-4718-9C0F-DA0F0D092FFE}" type="slidenum">
              <a:rPr lang="en-US" smtClean="0"/>
              <a:pPr/>
              <a:t>16</a:t>
            </a:fld>
            <a:endParaRPr lang="en-US"/>
          </a:p>
        </p:txBody>
      </p:sp>
    </p:spTree>
    <p:extLst>
      <p:ext uri="{BB962C8B-B14F-4D97-AF65-F5344CB8AC3E}">
        <p14:creationId xmlns:p14="http://schemas.microsoft.com/office/powerpoint/2010/main" val="41835330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thin plate spline objective uses three different terms for second derivatives in x, y, or mixed.</a:t>
            </a:r>
          </a:p>
          <a:p>
            <a:endParaRPr lang="en-US" baseline="0" dirty="0" smtClean="0"/>
          </a:p>
          <a:p>
            <a:r>
              <a:rPr lang="en-US" dirty="0" smtClean="0"/>
              <a:t>In the absence</a:t>
            </a:r>
            <a:r>
              <a:rPr lang="en-US" baseline="0" dirty="0" smtClean="0"/>
              <a:t> of features, &lt;*&gt; the solution is biharmonic, satisfying this larger kernel.</a:t>
            </a:r>
          </a:p>
          <a:p>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Constraints or discontinuities modify or remove objective terms, which in turn will adjust this kernel at different pixels.</a:t>
            </a:r>
          </a:p>
          <a:p>
            <a:endParaRPr lang="en-US" baseline="0" dirty="0" smtClean="0"/>
          </a:p>
        </p:txBody>
      </p:sp>
      <p:sp>
        <p:nvSpPr>
          <p:cNvPr id="4" name="Header Placeholder 3"/>
          <p:cNvSpPr>
            <a:spLocks noGrp="1"/>
          </p:cNvSpPr>
          <p:nvPr>
            <p:ph type="hdr" sz="quarter" idx="10"/>
          </p:nvPr>
        </p:nvSpPr>
        <p:spPr/>
        <p:txBody>
          <a:bodyPr/>
          <a:lstStyle/>
          <a:p>
            <a:r>
              <a:rPr lang="en-US" smtClean="0"/>
              <a:t>Freeform Vector Graphics</a:t>
            </a:r>
            <a:endParaRPr lang="en-US" dirty="0"/>
          </a:p>
        </p:txBody>
      </p:sp>
      <p:sp>
        <p:nvSpPr>
          <p:cNvPr id="5" name="Date Placeholder 4"/>
          <p:cNvSpPr>
            <a:spLocks noGrp="1"/>
          </p:cNvSpPr>
          <p:nvPr>
            <p:ph type="dt" idx="11"/>
          </p:nvPr>
        </p:nvSpPr>
        <p:spPr/>
        <p:txBody>
          <a:bodyPr/>
          <a:lstStyle/>
          <a:p>
            <a:fld id="{4725ACE6-BF47-4BA2-8BE2-7261BFFD2418}" type="datetime1">
              <a:rPr lang="en-US" smtClean="0"/>
              <a:pPr/>
              <a:t>2012-05-25</a:t>
            </a:fld>
            <a:endParaRPr lang="en-US"/>
          </a:p>
        </p:txBody>
      </p:sp>
      <p:sp>
        <p:nvSpPr>
          <p:cNvPr id="6" name="Footer Placeholder 5"/>
          <p:cNvSpPr>
            <a:spLocks noGrp="1"/>
          </p:cNvSpPr>
          <p:nvPr>
            <p:ph type="ftr" sz="quarter" idx="12"/>
          </p:nvPr>
        </p:nvSpPr>
        <p:spPr/>
        <p:txBody>
          <a:bodyPr/>
          <a:lstStyle/>
          <a:p>
            <a:r>
              <a:rPr lang="en-US" smtClean="0"/>
              <a:t>Techfest 2011</a:t>
            </a:r>
            <a:endParaRPr lang="en-US" dirty="0"/>
          </a:p>
        </p:txBody>
      </p:sp>
      <p:sp>
        <p:nvSpPr>
          <p:cNvPr id="7" name="Slide Number Placeholder 6"/>
          <p:cNvSpPr>
            <a:spLocks noGrp="1"/>
          </p:cNvSpPr>
          <p:nvPr>
            <p:ph type="sldNum" sz="quarter" idx="13"/>
          </p:nvPr>
        </p:nvSpPr>
        <p:spPr/>
        <p:txBody>
          <a:bodyPr/>
          <a:lstStyle/>
          <a:p>
            <a:fld id="{FC4D67A3-37AC-4718-9C0F-DA0F0D092FFE}" type="slidenum">
              <a:rPr lang="en-US" smtClean="0"/>
              <a:pPr/>
              <a:t>17</a:t>
            </a:fld>
            <a:endParaRPr lang="en-US"/>
          </a:p>
        </p:txBody>
      </p:sp>
    </p:spTree>
    <p:extLst>
      <p:ext uri="{BB962C8B-B14F-4D97-AF65-F5344CB8AC3E}">
        <p14:creationId xmlns:p14="http://schemas.microsoft.com/office/powerpoint/2010/main" val="41835330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a:t>
            </a:r>
            <a:r>
              <a:rPr lang="en-US" baseline="0" dirty="0" smtClean="0"/>
              <a:t> take a closer look at how this </a:t>
            </a:r>
            <a:r>
              <a:rPr lang="en-US" baseline="0" dirty="0" err="1" smtClean="0"/>
              <a:t>biharmonic</a:t>
            </a:r>
            <a:r>
              <a:rPr lang="en-US" baseline="0" dirty="0" smtClean="0"/>
              <a:t> kernel is built up, at a particular pixel &lt;*&gt; shown here in red.</a:t>
            </a:r>
          </a:p>
          <a:p>
            <a:endParaRPr lang="en-US" baseline="0" dirty="0" smtClean="0"/>
          </a:p>
          <a:p>
            <a:r>
              <a:rPr lang="en-US" baseline="0" dirty="0" smtClean="0"/>
              <a:t>This pixel participates in 3 &lt;*&gt; second derivative objective terms along x, which we called </a:t>
            </a:r>
            <a:r>
              <a:rPr lang="en-US" baseline="0" dirty="0" err="1" smtClean="0"/>
              <a:t>Dxx</a:t>
            </a:r>
            <a:r>
              <a:rPr lang="en-US" baseline="0" dirty="0" smtClean="0"/>
              <a:t> terms, one to each side and one centered over the pixel.</a:t>
            </a:r>
          </a:p>
          <a:p>
            <a:endParaRPr lang="en-US" baseline="0" dirty="0" smtClean="0"/>
          </a:p>
          <a:p>
            <a:r>
              <a:rPr lang="en-US" baseline="0" dirty="0" smtClean="0"/>
              <a:t>&lt;*&gt; There are 3 analogous </a:t>
            </a:r>
            <a:r>
              <a:rPr lang="en-US" baseline="0" dirty="0" err="1" smtClean="0"/>
              <a:t>Dyy</a:t>
            </a:r>
            <a:r>
              <a:rPr lang="en-US" baseline="0" dirty="0" smtClean="0"/>
              <a:t> terms in the y direction.</a:t>
            </a:r>
          </a:p>
          <a:p>
            <a:endParaRPr lang="en-US" baseline="0" dirty="0" smtClean="0"/>
          </a:p>
          <a:p>
            <a:r>
              <a:rPr lang="en-US" baseline="0" dirty="0" smtClean="0"/>
              <a:t>&lt;*&gt; Finally, there are 4 objective components from mixed partials, which we call </a:t>
            </a:r>
            <a:r>
              <a:rPr lang="en-US" baseline="0" dirty="0" err="1" smtClean="0"/>
              <a:t>Dxy</a:t>
            </a:r>
            <a:r>
              <a:rPr lang="en-US" baseline="0" dirty="0" smtClean="0"/>
              <a:t> terms.</a:t>
            </a:r>
            <a:endParaRPr lang="en-US" dirty="0"/>
          </a:p>
        </p:txBody>
      </p:sp>
      <p:sp>
        <p:nvSpPr>
          <p:cNvPr id="4" name="Header Placeholder 3"/>
          <p:cNvSpPr>
            <a:spLocks noGrp="1"/>
          </p:cNvSpPr>
          <p:nvPr>
            <p:ph type="hdr" sz="quarter" idx="10"/>
          </p:nvPr>
        </p:nvSpPr>
        <p:spPr/>
        <p:txBody>
          <a:bodyPr/>
          <a:lstStyle/>
          <a:p>
            <a:r>
              <a:rPr lang="en-US" smtClean="0"/>
              <a:t>Freeform Vector Graphics</a:t>
            </a:r>
            <a:endParaRPr lang="en-US" dirty="0"/>
          </a:p>
        </p:txBody>
      </p:sp>
      <p:sp>
        <p:nvSpPr>
          <p:cNvPr id="5" name="Date Placeholder 4"/>
          <p:cNvSpPr>
            <a:spLocks noGrp="1"/>
          </p:cNvSpPr>
          <p:nvPr>
            <p:ph type="dt" idx="11"/>
          </p:nvPr>
        </p:nvSpPr>
        <p:spPr/>
        <p:txBody>
          <a:bodyPr/>
          <a:lstStyle/>
          <a:p>
            <a:fld id="{4725ACE6-BF47-4BA2-8BE2-7261BFFD2418}" type="datetime1">
              <a:rPr lang="en-US" smtClean="0"/>
              <a:pPr/>
              <a:t>2012-05-25</a:t>
            </a:fld>
            <a:endParaRPr lang="en-US"/>
          </a:p>
        </p:txBody>
      </p:sp>
      <p:sp>
        <p:nvSpPr>
          <p:cNvPr id="6" name="Footer Placeholder 5"/>
          <p:cNvSpPr>
            <a:spLocks noGrp="1"/>
          </p:cNvSpPr>
          <p:nvPr>
            <p:ph type="ftr" sz="quarter" idx="12"/>
          </p:nvPr>
        </p:nvSpPr>
        <p:spPr/>
        <p:txBody>
          <a:bodyPr/>
          <a:lstStyle/>
          <a:p>
            <a:r>
              <a:rPr lang="en-US" smtClean="0"/>
              <a:t>Techfest 2011</a:t>
            </a:r>
            <a:endParaRPr lang="en-US" dirty="0"/>
          </a:p>
        </p:txBody>
      </p:sp>
      <p:sp>
        <p:nvSpPr>
          <p:cNvPr id="7" name="Slide Number Placeholder 6"/>
          <p:cNvSpPr>
            <a:spLocks noGrp="1"/>
          </p:cNvSpPr>
          <p:nvPr>
            <p:ph type="sldNum" sz="quarter" idx="13"/>
          </p:nvPr>
        </p:nvSpPr>
        <p:spPr/>
        <p:txBody>
          <a:bodyPr/>
          <a:lstStyle/>
          <a:p>
            <a:fld id="{FC4D67A3-37AC-4718-9C0F-DA0F0D092FFE}" type="slidenum">
              <a:rPr lang="en-US" smtClean="0"/>
              <a:pPr/>
              <a:t>18</a:t>
            </a:fld>
            <a:endParaRPr lang="en-US"/>
          </a:p>
        </p:txBody>
      </p:sp>
    </p:spTree>
    <p:extLst>
      <p:ext uri="{BB962C8B-B14F-4D97-AF65-F5344CB8AC3E}">
        <p14:creationId xmlns:p14="http://schemas.microsoft.com/office/powerpoint/2010/main" val="13571244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Taking the sum of partial derivatives over all of these </a:t>
            </a:r>
            <a:r>
              <a:rPr lang="en-US" baseline="0" dirty="0" smtClean="0"/>
              <a:t>components of the objective function, with respect to that particular pixel’s value, yields this </a:t>
            </a:r>
            <a:r>
              <a:rPr lang="en-US" baseline="0" dirty="0" err="1" smtClean="0"/>
              <a:t>biharmonic</a:t>
            </a:r>
            <a:r>
              <a:rPr lang="en-US" baseline="0" dirty="0" smtClean="0"/>
              <a:t> kernel.</a:t>
            </a:r>
          </a:p>
          <a:p>
            <a:endParaRPr lang="en-US" baseline="0" dirty="0" smtClean="0"/>
          </a:p>
          <a:p>
            <a:r>
              <a:rPr lang="en-US" baseline="0" dirty="0" smtClean="0"/>
              <a:t>Again, this kernel will be modified if the pixel is near some feature like a discontinuity or constraint.</a:t>
            </a:r>
            <a:endParaRPr lang="en-US" dirty="0"/>
          </a:p>
        </p:txBody>
      </p:sp>
      <p:sp>
        <p:nvSpPr>
          <p:cNvPr id="4" name="Header Placeholder 3"/>
          <p:cNvSpPr>
            <a:spLocks noGrp="1"/>
          </p:cNvSpPr>
          <p:nvPr>
            <p:ph type="hdr" sz="quarter" idx="10"/>
          </p:nvPr>
        </p:nvSpPr>
        <p:spPr/>
        <p:txBody>
          <a:bodyPr/>
          <a:lstStyle/>
          <a:p>
            <a:r>
              <a:rPr lang="en-US" smtClean="0"/>
              <a:t>Freeform Vector Graphics</a:t>
            </a:r>
            <a:endParaRPr lang="en-US" dirty="0"/>
          </a:p>
        </p:txBody>
      </p:sp>
      <p:sp>
        <p:nvSpPr>
          <p:cNvPr id="5" name="Date Placeholder 4"/>
          <p:cNvSpPr>
            <a:spLocks noGrp="1"/>
          </p:cNvSpPr>
          <p:nvPr>
            <p:ph type="dt" idx="11"/>
          </p:nvPr>
        </p:nvSpPr>
        <p:spPr/>
        <p:txBody>
          <a:bodyPr/>
          <a:lstStyle/>
          <a:p>
            <a:fld id="{4725ACE6-BF47-4BA2-8BE2-7261BFFD2418}" type="datetime1">
              <a:rPr lang="en-US" smtClean="0"/>
              <a:pPr/>
              <a:t>2012-05-25</a:t>
            </a:fld>
            <a:endParaRPr lang="en-US"/>
          </a:p>
        </p:txBody>
      </p:sp>
      <p:sp>
        <p:nvSpPr>
          <p:cNvPr id="6" name="Footer Placeholder 5"/>
          <p:cNvSpPr>
            <a:spLocks noGrp="1"/>
          </p:cNvSpPr>
          <p:nvPr>
            <p:ph type="ftr" sz="quarter" idx="12"/>
          </p:nvPr>
        </p:nvSpPr>
        <p:spPr/>
        <p:txBody>
          <a:bodyPr/>
          <a:lstStyle/>
          <a:p>
            <a:r>
              <a:rPr lang="en-US" smtClean="0"/>
              <a:t>Techfest 2011</a:t>
            </a:r>
            <a:endParaRPr lang="en-US" dirty="0"/>
          </a:p>
        </p:txBody>
      </p:sp>
      <p:sp>
        <p:nvSpPr>
          <p:cNvPr id="7" name="Slide Number Placeholder 6"/>
          <p:cNvSpPr>
            <a:spLocks noGrp="1"/>
          </p:cNvSpPr>
          <p:nvPr>
            <p:ph type="sldNum" sz="quarter" idx="13"/>
          </p:nvPr>
        </p:nvSpPr>
        <p:spPr/>
        <p:txBody>
          <a:bodyPr/>
          <a:lstStyle/>
          <a:p>
            <a:fld id="{FC4D67A3-37AC-4718-9C0F-DA0F0D092FFE}" type="slidenum">
              <a:rPr lang="en-US" smtClean="0"/>
              <a:pPr/>
              <a:t>19</a:t>
            </a:fld>
            <a:endParaRPr lang="en-US"/>
          </a:p>
        </p:txBody>
      </p:sp>
    </p:spTree>
    <p:extLst>
      <p:ext uri="{BB962C8B-B14F-4D97-AF65-F5344CB8AC3E}">
        <p14:creationId xmlns:p14="http://schemas.microsoft.com/office/powerpoint/2010/main" val="1357124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present a </a:t>
            </a:r>
            <a:r>
              <a:rPr lang="en-US" baseline="0" dirty="0" err="1" smtClean="0"/>
              <a:t>variational</a:t>
            </a:r>
            <a:r>
              <a:rPr lang="en-US" baseline="0" dirty="0" smtClean="0"/>
              <a:t> system of freeform vector graphics which extends the range of imagery representable by vector graphics while simplifying user input.</a:t>
            </a:r>
          </a:p>
          <a:p>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Vector graphics offer several key advantages over other image formats; being compact, easy to edit, and highly scalable. </a:t>
            </a:r>
            <a:r>
              <a:rPr lang="en-US" dirty="0" smtClean="0"/>
              <a:t>This</a:t>
            </a:r>
            <a:r>
              <a:rPr lang="en-US" baseline="0" dirty="0" smtClean="0"/>
              <a:t> last feature is of especial importance </a:t>
            </a:r>
            <a:r>
              <a:rPr lang="en-US" dirty="0" smtClean="0"/>
              <a:t>with </a:t>
            </a:r>
            <a:r>
              <a:rPr lang="en-US" baseline="0" dirty="0" smtClean="0"/>
              <a:t>today’s wide range of displays from smart phones to hi-definition monitors.</a:t>
            </a:r>
          </a:p>
          <a:p>
            <a:endParaRPr lang="en-US" dirty="0" smtClean="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2012-05-25</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2</a:t>
            </a:fld>
            <a:endParaRPr lang="en-US"/>
          </a:p>
        </p:txBody>
      </p:sp>
    </p:spTree>
    <p:extLst>
      <p:ext uri="{BB962C8B-B14F-4D97-AF65-F5344CB8AC3E}">
        <p14:creationId xmlns:p14="http://schemas.microsoft.com/office/powerpoint/2010/main" val="18911972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smtClean="0"/>
                  <a:t>Putting everything together, the</a:t>
                </a:r>
                <a:r>
                  <a:rPr lang="en-US" baseline="0" dirty="0" smtClean="0"/>
                  <a:t> overall objective we minimize looks like this.</a:t>
                </a:r>
              </a:p>
              <a:p>
                <a:endParaRPr lang="en-US" baseline="0" dirty="0" smtClean="0"/>
              </a:p>
              <a:p>
                <a:r>
                  <a:rPr lang="en-US" baseline="0" dirty="0" smtClean="0"/>
                  <a:t>&lt;*&gt; It consists of terms involving thin plate spline smoothness,</a:t>
                </a:r>
              </a:p>
              <a:p>
                <a:r>
                  <a:rPr lang="en-US" baseline="0" dirty="0" smtClean="0"/>
                  <a:t>&lt;*&gt; a regularization term with a very small weight that drives the solution to be constant,</a:t>
                </a:r>
              </a:p>
              <a:p>
                <a:r>
                  <a:rPr lang="en-US" baseline="0" dirty="0" smtClean="0"/>
                  <a:t>&lt;*&gt; and a second regularization term, also with a very small weight, that drives it to zero,</a:t>
                </a:r>
              </a:p>
              <a:p>
                <a:r>
                  <a:rPr lang="en-US" baseline="0" dirty="0" smtClean="0"/>
                  <a:t>These two regularization terms keep the system well behaved when under-constrained.</a:t>
                </a:r>
              </a:p>
              <a:p>
                <a:r>
                  <a:rPr lang="en-US" baseline="0" dirty="0" smtClean="0"/>
                  <a:t>&lt;*&gt; These terms, which we’ll look at more closely in a moment, constrain derivatives,</a:t>
                </a:r>
              </a:p>
              <a:p>
                <a:r>
                  <a:rPr lang="en-US" baseline="0" dirty="0" smtClean="0"/>
                  <a:t>&lt;*&gt; and finally we have terms to constrain values.</a:t>
                </a:r>
              </a:p>
              <a:p>
                <a:endParaRPr lang="en-US" baseline="0" dirty="0" smtClean="0"/>
              </a:p>
              <a:p>
                <a:r>
                  <a:rPr lang="en-US" baseline="0" dirty="0" smtClean="0"/>
                  <a:t>&lt;*&gt; E(u) is a quadratic function; minimizing it yields a linear system to solve.</a:t>
                </a:r>
              </a:p>
              <a:p>
                <a:r>
                  <a:rPr lang="en-US" baseline="0" dirty="0" smtClean="0"/>
                  <a:t>The system we obtain is sparse and banded.  It contains no more than 13 nonzero coefficients per row, with a span of +/-2 image rows away from the diagonal.</a:t>
                </a:r>
              </a:p>
              <a:p>
                <a:endParaRPr lang="en-US" baseline="0" dirty="0" smtClean="0"/>
              </a:p>
              <a:p>
                <a:r>
                  <a:rPr lang="en-US" baseline="0" dirty="0" smtClean="0"/>
                  <a:t>[JMS: Include diagrams for banding structure, suitably narrated ;)] </a:t>
                </a:r>
                <a:endParaRPr lang="en-US" dirty="0" smtClean="0"/>
              </a:p>
              <a:p>
                <a:endParaRPr lang="en-US" dirty="0" smtClean="0"/>
              </a:p>
              <a:p>
                <a:r>
                  <a:rPr lang="en-US" dirty="0" smtClean="0"/>
                  <a:t>Make diagram showing overall matrix structure?</a:t>
                </a:r>
              </a:p>
              <a:p>
                <a:r>
                  <a:rPr lang="en-US" dirty="0" smtClean="0"/>
                  <a:t>Compare to </a:t>
                </a:r>
                <a:r>
                  <a:rPr lang="en-US" dirty="0" err="1" smtClean="0"/>
                  <a:t>Laplacian</a:t>
                </a:r>
                <a:r>
                  <a:rPr lang="en-US" dirty="0" smtClean="0"/>
                  <a:t> with 5 </a:t>
                </a:r>
                <a:r>
                  <a:rPr lang="en-US" dirty="0" err="1" smtClean="0"/>
                  <a:t>coefs</a:t>
                </a:r>
                <a:r>
                  <a:rPr lang="en-US" dirty="0" smtClean="0"/>
                  <a:t> per row, </a:t>
                </a:r>
                <a14:m>
                  <m:oMath xmlns:m="http://schemas.openxmlformats.org/officeDocument/2006/math">
                    <m:r>
                      <a:rPr lang="en-US" i="1" smtClean="0">
                        <a:latin typeface="Cambria Math"/>
                        <a:ea typeface="Cambria Math"/>
                      </a:rPr>
                      <m:t>±</m:t>
                    </m:r>
                    <m:sSub>
                      <m:sSubPr>
                        <m:ctrlPr>
                          <a:rPr lang="en-US" b="0" i="1" smtClean="0">
                            <a:latin typeface="Cambria Math"/>
                            <a:ea typeface="Cambria Math"/>
                          </a:rPr>
                        </m:ctrlPr>
                      </m:sSubPr>
                      <m:e>
                        <m:r>
                          <a:rPr lang="en-US" b="0" i="1" smtClean="0">
                            <a:latin typeface="Cambria Math"/>
                            <a:ea typeface="Cambria Math"/>
                          </a:rPr>
                          <m:t>𝑛</m:t>
                        </m:r>
                      </m:e>
                      <m:sub>
                        <m:r>
                          <a:rPr lang="en-US" b="0" i="1" smtClean="0">
                            <a:latin typeface="Cambria Math"/>
                            <a:ea typeface="Cambria Math"/>
                          </a:rPr>
                          <m:t>𝑥</m:t>
                        </m:r>
                      </m:sub>
                    </m:sSub>
                  </m:oMath>
                </a14:m>
                <a:r>
                  <a:rPr lang="en-US" dirty="0" smtClean="0"/>
                  <a:t> span from diagonal.</a:t>
                </a:r>
              </a:p>
              <a:p>
                <a:r>
                  <a:rPr lang="en-US" dirty="0" smtClean="0"/>
                  <a:t>Regularization?</a:t>
                </a:r>
              </a:p>
            </p:txBody>
          </p:sp>
        </mc:Choice>
        <mc:Fallback xmlns="">
          <p:sp>
            <p:nvSpPr>
              <p:cNvPr id="3" name="Notes Placeholder 2"/>
              <p:cNvSpPr>
                <a:spLocks noGrp="1"/>
              </p:cNvSpPr>
              <p:nvPr>
                <p:ph type="body" idx="1"/>
              </p:nvPr>
            </p:nvSpPr>
            <p:spPr/>
            <p:txBody>
              <a:bodyPr/>
              <a:lstStyle/>
              <a:p>
                <a:r>
                  <a:rPr lang="en-US" dirty="0" smtClean="0"/>
                  <a:t>Annotate terms with animated labels.</a:t>
                </a:r>
              </a:p>
              <a:p>
                <a:r>
                  <a:rPr lang="en-US" dirty="0" smtClean="0"/>
                  <a:t>Make diagram showing overall matrix structure?</a:t>
                </a:r>
              </a:p>
              <a:p>
                <a:r>
                  <a:rPr lang="en-US" dirty="0" smtClean="0"/>
                  <a:t>Compare to </a:t>
                </a:r>
                <a:r>
                  <a:rPr lang="en-US" dirty="0" err="1" smtClean="0"/>
                  <a:t>Laplacian</a:t>
                </a:r>
                <a:r>
                  <a:rPr lang="en-US" dirty="0" smtClean="0"/>
                  <a:t> with 5 </a:t>
                </a:r>
                <a:r>
                  <a:rPr lang="en-US" dirty="0" err="1" smtClean="0"/>
                  <a:t>coefs</a:t>
                </a:r>
                <a:r>
                  <a:rPr lang="en-US" dirty="0" smtClean="0"/>
                  <a:t> per row, </a:t>
                </a:r>
                <a:r>
                  <a:rPr lang="en-US" i="0" smtClean="0">
                    <a:latin typeface="Cambria Math"/>
                    <a:ea typeface="Cambria Math"/>
                  </a:rPr>
                  <a:t>±</a:t>
                </a:r>
                <a:r>
                  <a:rPr lang="en-US" b="0" i="0" smtClean="0">
                    <a:latin typeface="Cambria Math"/>
                    <a:ea typeface="Cambria Math"/>
                  </a:rPr>
                  <a:t>𝑛_𝑥</a:t>
                </a:r>
                <a:r>
                  <a:rPr lang="en-US" dirty="0" smtClean="0"/>
                  <a:t> span from diagonal.</a:t>
                </a:r>
                <a:endParaRPr lang="en-US" dirty="0"/>
              </a:p>
            </p:txBody>
          </p:sp>
        </mc:Fallback>
      </mc:AlternateContent>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2012-05-25</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20</a:t>
            </a:fld>
            <a:endParaRPr lang="en-US"/>
          </a:p>
        </p:txBody>
      </p:sp>
    </p:spTree>
    <p:extLst>
      <p:ext uri="{BB962C8B-B14F-4D97-AF65-F5344CB8AC3E}">
        <p14:creationId xmlns:p14="http://schemas.microsoft.com/office/powerpoint/2010/main" val="12955655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smtClean="0"/>
                  <a:t>For</a:t>
                </a:r>
                <a:r>
                  <a:rPr lang="en-US" baseline="0" dirty="0" smtClean="0"/>
                  <a:t> a 16 by 16 image, we obtain a 64 by 64 matrix, whose structure is depicted here with non-zero elements as colored pixels.</a:t>
                </a:r>
                <a:endParaRPr lang="en-US" dirty="0" smtClean="0"/>
              </a:p>
            </p:txBody>
          </p:sp>
        </mc:Choice>
        <mc:Fallback xmlns="">
          <p:sp>
            <p:nvSpPr>
              <p:cNvPr id="3" name="Notes Placeholder 2"/>
              <p:cNvSpPr>
                <a:spLocks noGrp="1"/>
              </p:cNvSpPr>
              <p:nvPr>
                <p:ph type="body" idx="1"/>
              </p:nvPr>
            </p:nvSpPr>
            <p:spPr/>
            <p:txBody>
              <a:bodyPr/>
              <a:lstStyle/>
              <a:p>
                <a:r>
                  <a:rPr lang="en-US" dirty="0" smtClean="0"/>
                  <a:t>Annotate terms with animated labels.</a:t>
                </a:r>
              </a:p>
              <a:p>
                <a:r>
                  <a:rPr lang="en-US" dirty="0" smtClean="0"/>
                  <a:t>Make diagram showing overall matrix structure?</a:t>
                </a:r>
              </a:p>
              <a:p>
                <a:r>
                  <a:rPr lang="en-US" dirty="0" smtClean="0"/>
                  <a:t>Compare to </a:t>
                </a:r>
                <a:r>
                  <a:rPr lang="en-US" dirty="0" err="1" smtClean="0"/>
                  <a:t>Laplacian</a:t>
                </a:r>
                <a:r>
                  <a:rPr lang="en-US" dirty="0" smtClean="0"/>
                  <a:t> with 5 </a:t>
                </a:r>
                <a:r>
                  <a:rPr lang="en-US" dirty="0" err="1" smtClean="0"/>
                  <a:t>coefs</a:t>
                </a:r>
                <a:r>
                  <a:rPr lang="en-US" dirty="0" smtClean="0"/>
                  <a:t> per row, </a:t>
                </a:r>
                <a:r>
                  <a:rPr lang="en-US" i="0" smtClean="0">
                    <a:latin typeface="Cambria Math"/>
                    <a:ea typeface="Cambria Math"/>
                  </a:rPr>
                  <a:t>±</a:t>
                </a:r>
                <a:r>
                  <a:rPr lang="en-US" b="0" i="0" smtClean="0">
                    <a:latin typeface="Cambria Math"/>
                    <a:ea typeface="Cambria Math"/>
                  </a:rPr>
                  <a:t>𝑛_𝑥</a:t>
                </a:r>
                <a:r>
                  <a:rPr lang="en-US" dirty="0" smtClean="0"/>
                  <a:t> span from diagonal.</a:t>
                </a:r>
                <a:endParaRPr lang="en-US" dirty="0"/>
              </a:p>
            </p:txBody>
          </p:sp>
        </mc:Fallback>
      </mc:AlternateContent>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2012-05-25</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21</a:t>
            </a:fld>
            <a:endParaRPr lang="en-US"/>
          </a:p>
        </p:txBody>
      </p:sp>
    </p:spTree>
    <p:extLst>
      <p:ext uri="{BB962C8B-B14F-4D97-AF65-F5344CB8AC3E}">
        <p14:creationId xmlns:p14="http://schemas.microsoft.com/office/powerpoint/2010/main" val="12955655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To illustrate the basic</a:t>
            </a:r>
            <a:r>
              <a:rPr lang="en-US" baseline="0" dirty="0" smtClean="0"/>
              <a:t> curve types, we’ll examine a simple test case. We have here a circle which has a dark value along the inside perimeter, and a light point in the center… &lt;*&gt;</a:t>
            </a:r>
            <a:endParaRPr lang="en-US" dirty="0" smtClean="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2012-05-25</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22</a:t>
            </a:fld>
            <a:endParaRPr lang="en-US"/>
          </a:p>
        </p:txBody>
      </p:sp>
    </p:spTree>
    <p:extLst>
      <p:ext uri="{BB962C8B-B14F-4D97-AF65-F5344CB8AC3E}">
        <p14:creationId xmlns:p14="http://schemas.microsoft.com/office/powerpoint/2010/main" val="2721055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 creating this smooth radial gradient.</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2012-05-25</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23</a:t>
            </a:fld>
            <a:endParaRPr lang="en-US"/>
          </a:p>
        </p:txBody>
      </p:sp>
    </p:spTree>
    <p:extLst>
      <p:ext uri="{BB962C8B-B14F-4D97-AF65-F5344CB8AC3E}">
        <p14:creationId xmlns:p14="http://schemas.microsoft.com/office/powerpoint/2010/main" val="2721055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We’ll now add a tear curve to break the smoothness. &lt;*&gt;</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2012-05-25</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24</a:t>
            </a:fld>
            <a:endParaRPr lang="en-US"/>
          </a:p>
        </p:txBody>
      </p:sp>
    </p:spTree>
    <p:extLst>
      <p:ext uri="{BB962C8B-B14F-4D97-AF65-F5344CB8AC3E}">
        <p14:creationId xmlns:p14="http://schemas.microsoft.com/office/powerpoint/2010/main" val="2721055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A tear curve breaks all continuity across the curve. It is analogous to the “diffusion barrier” of </a:t>
            </a:r>
            <a:r>
              <a:rPr lang="en-US" dirty="0" err="1" smtClean="0"/>
              <a:t>Bezerra</a:t>
            </a:r>
            <a:r>
              <a:rPr lang="en-US" dirty="0" smtClean="0"/>
              <a:t> and company.</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This tear is roughly</a:t>
            </a:r>
            <a:r>
              <a:rPr lang="en-US" baseline="0" dirty="0" smtClean="0"/>
              <a:t> the shape of the number six. It breaks the flow to the left from the light point, but makes a gradient through the opening to the right.</a:t>
            </a:r>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2012-05-25</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25</a:t>
            </a:fld>
            <a:endParaRPr lang="en-US"/>
          </a:p>
        </p:txBody>
      </p:sp>
    </p:spTree>
    <p:extLst>
      <p:ext uri="{BB962C8B-B14F-4D97-AF65-F5344CB8AC3E}">
        <p14:creationId xmlns:p14="http://schemas.microsoft.com/office/powerpoint/2010/main" val="2721055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Because this circular</a:t>
            </a:r>
            <a:r>
              <a:rPr lang="en-US" baseline="0" dirty="0" smtClean="0"/>
              <a:t> tear isolates the light point from the dark perimeter, it creates two flat shaded regions.</a:t>
            </a:r>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2012-05-25</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26</a:t>
            </a:fld>
            <a:endParaRPr lang="en-US"/>
          </a:p>
        </p:txBody>
      </p:sp>
    </p:spTree>
    <p:extLst>
      <p:ext uri="{BB962C8B-B14F-4D97-AF65-F5344CB8AC3E}">
        <p14:creationId xmlns:p14="http://schemas.microsoft.com/office/powerpoint/2010/main" val="2721055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Here, this radial</a:t>
            </a:r>
            <a:r>
              <a:rPr lang="en-US" baseline="0" dirty="0" smtClean="0"/>
              <a:t> tear has very little effect. The colors remain continuous, because the symmetry makes the solution the same on either side of the line. But it does break the smoothness. </a:t>
            </a:r>
            <a:endParaRPr lang="en-US" dirty="0" smtClean="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2012-05-25</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27</a:t>
            </a:fld>
            <a:endParaRPr lang="en-US"/>
          </a:p>
        </p:txBody>
      </p:sp>
    </p:spTree>
    <p:extLst>
      <p:ext uri="{BB962C8B-B14F-4D97-AF65-F5344CB8AC3E}">
        <p14:creationId xmlns:p14="http://schemas.microsoft.com/office/powerpoint/2010/main" val="2721055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Now let’s look</a:t>
            </a:r>
            <a:r>
              <a:rPr lang="en-US" baseline="0" dirty="0" smtClean="0"/>
              <a:t> at the effect of crease curves. Crease curves retain continuity across the curve, but break smoothness, creating a more subtle effect than the tear curve. The six here is just visible.</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2012-05-25</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28</a:t>
            </a:fld>
            <a:endParaRPr lang="en-US"/>
          </a:p>
        </p:txBody>
      </p:sp>
    </p:spTree>
    <p:extLst>
      <p:ext uri="{BB962C8B-B14F-4D97-AF65-F5344CB8AC3E}">
        <p14:creationId xmlns:p14="http://schemas.microsoft.com/office/powerpoint/2010/main" val="2721055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This circular</a:t>
            </a:r>
            <a:r>
              <a:rPr lang="en-US" baseline="0" dirty="0" smtClean="0"/>
              <a:t> crease forms a mock band around the center.</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2012-05-25</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29</a:t>
            </a:fld>
            <a:endParaRPr lang="en-US"/>
          </a:p>
        </p:txBody>
      </p:sp>
    </p:spTree>
    <p:extLst>
      <p:ext uri="{BB962C8B-B14F-4D97-AF65-F5344CB8AC3E}">
        <p14:creationId xmlns:p14="http://schemas.microsoft.com/office/powerpoint/2010/main" val="272105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b="0" i="0" dirty="0" smtClean="0"/>
              <a:t>Traditional</a:t>
            </a:r>
            <a:r>
              <a:rPr lang="en-US" dirty="0" smtClean="0"/>
              <a:t> vector graphics independently</a:t>
            </a:r>
            <a:r>
              <a:rPr lang="en-US" baseline="0" dirty="0" smtClean="0"/>
              <a:t> fill </a:t>
            </a:r>
            <a:r>
              <a:rPr lang="en-US" dirty="0" smtClean="0"/>
              <a:t>each closed shape with a simple function. In practice, this limits the variety of images that can b</a:t>
            </a:r>
            <a:r>
              <a:rPr lang="en-US" baseline="0" dirty="0" smtClean="0"/>
              <a:t>e created.</a:t>
            </a:r>
            <a:endParaRPr lang="en-US" dirty="0" smtClean="0"/>
          </a:p>
          <a:p>
            <a:endParaRPr lang="en-US" dirty="0" smtClean="0"/>
          </a:p>
          <a:p>
            <a:endParaRPr lang="en-US" baseline="0" dirty="0" smtClean="0"/>
          </a:p>
        </p:txBody>
      </p:sp>
      <p:sp>
        <p:nvSpPr>
          <p:cNvPr id="4" name="Header Placeholder 3"/>
          <p:cNvSpPr>
            <a:spLocks noGrp="1"/>
          </p:cNvSpPr>
          <p:nvPr>
            <p:ph type="hdr" sz="quarter" idx="10"/>
          </p:nvPr>
        </p:nvSpPr>
        <p:spPr/>
        <p:txBody>
          <a:bodyPr/>
          <a:lstStyle/>
          <a:p>
            <a:r>
              <a:rPr lang="en-US" dirty="0" smtClean="0"/>
              <a:t>Freeform Vector Graphics</a:t>
            </a:r>
            <a:endParaRPr lang="en-US" dirty="0"/>
          </a:p>
        </p:txBody>
      </p:sp>
      <p:sp>
        <p:nvSpPr>
          <p:cNvPr id="5" name="Date Placeholder 4"/>
          <p:cNvSpPr>
            <a:spLocks noGrp="1"/>
          </p:cNvSpPr>
          <p:nvPr>
            <p:ph type="dt" idx="11"/>
          </p:nvPr>
        </p:nvSpPr>
        <p:spPr/>
        <p:txBody>
          <a:bodyPr/>
          <a:lstStyle/>
          <a:p>
            <a:fld id="{4725ACE6-BF47-4BA2-8BE2-7261BFFD2418}" type="datetime1">
              <a:rPr lang="en-US" smtClean="0"/>
              <a:pPr/>
              <a:t>2012-05-25</a:t>
            </a:fld>
            <a:endParaRPr lang="en-US"/>
          </a:p>
        </p:txBody>
      </p:sp>
      <p:sp>
        <p:nvSpPr>
          <p:cNvPr id="6" name="Footer Placeholder 5"/>
          <p:cNvSpPr>
            <a:spLocks noGrp="1"/>
          </p:cNvSpPr>
          <p:nvPr>
            <p:ph type="ftr" sz="quarter" idx="12"/>
          </p:nvPr>
        </p:nvSpPr>
        <p:spPr/>
        <p:txBody>
          <a:bodyPr/>
          <a:lstStyle/>
          <a:p>
            <a:r>
              <a:rPr lang="en-US" dirty="0" err="1" smtClean="0"/>
              <a:t>Techfest</a:t>
            </a:r>
            <a:r>
              <a:rPr lang="en-US" dirty="0" smtClean="0"/>
              <a:t> 2011</a:t>
            </a:r>
            <a:endParaRPr lang="en-US" dirty="0"/>
          </a:p>
        </p:txBody>
      </p:sp>
      <p:sp>
        <p:nvSpPr>
          <p:cNvPr id="7" name="Slide Number Placeholder 6"/>
          <p:cNvSpPr>
            <a:spLocks noGrp="1"/>
          </p:cNvSpPr>
          <p:nvPr>
            <p:ph type="sldNum" sz="quarter" idx="13"/>
          </p:nvPr>
        </p:nvSpPr>
        <p:spPr/>
        <p:txBody>
          <a:bodyPr/>
          <a:lstStyle/>
          <a:p>
            <a:fld id="{FC4D67A3-37AC-4718-9C0F-DA0F0D092FFE}" type="slidenum">
              <a:rPr lang="en-US" smtClean="0"/>
              <a:pPr/>
              <a:t>3</a:t>
            </a:fld>
            <a:endParaRPr lang="en-US"/>
          </a:p>
        </p:txBody>
      </p:sp>
    </p:spTree>
    <p:extLst>
      <p:ext uri="{BB962C8B-B14F-4D97-AF65-F5344CB8AC3E}">
        <p14:creationId xmlns:p14="http://schemas.microsoft.com/office/powerpoint/2010/main" val="26123132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Again, because of symmetry, this radial crease is visually identical to the radial tear, marked only by a break in smoothness. </a:t>
            </a:r>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2012-05-25</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30</a:t>
            </a:fld>
            <a:endParaRPr lang="en-US"/>
          </a:p>
        </p:txBody>
      </p:sp>
    </p:spTree>
    <p:extLst>
      <p:ext uri="{BB962C8B-B14F-4D97-AF65-F5344CB8AC3E}">
        <p14:creationId xmlns:p14="http://schemas.microsoft.com/office/powerpoint/2010/main" val="2721055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The contour curve creates a directional zero derivative along the curve. This</a:t>
            </a:r>
            <a:r>
              <a:rPr lang="en-US" baseline="0" dirty="0" smtClean="0"/>
              <a:t> maximizes a constant value along the curve.</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2012-05-25</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31</a:t>
            </a:fld>
            <a:endParaRPr lang="en-US"/>
          </a:p>
        </p:txBody>
      </p:sp>
    </p:spTree>
    <p:extLst>
      <p:ext uri="{BB962C8B-B14F-4D97-AF65-F5344CB8AC3E}">
        <p14:creationId xmlns:p14="http://schemas.microsoft.com/office/powerpoint/2010/main" val="2721055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The circular contour curve here has no effect, because the circle is already an </a:t>
            </a:r>
            <a:r>
              <a:rPr lang="en-US" baseline="0" dirty="0" err="1" smtClean="0"/>
              <a:t>iso</a:t>
            </a:r>
            <a:r>
              <a:rPr lang="en-US" baseline="0" dirty="0" smtClean="0"/>
              <a:t>-curve.</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2012-05-25</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32</a:t>
            </a:fld>
            <a:endParaRPr lang="en-US"/>
          </a:p>
        </p:txBody>
      </p:sp>
    </p:spTree>
    <p:extLst>
      <p:ext uri="{BB962C8B-B14F-4D97-AF65-F5344CB8AC3E}">
        <p14:creationId xmlns:p14="http://schemas.microsoft.com/office/powerpoint/2010/main" val="2721055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But it has a strong effect on the radial line, brightening the dark region in the upper left and darkening toward the center.</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2012-05-25</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33</a:t>
            </a:fld>
            <a:endParaRPr lang="en-US"/>
          </a:p>
        </p:txBody>
      </p:sp>
    </p:spTree>
    <p:extLst>
      <p:ext uri="{BB962C8B-B14F-4D97-AF65-F5344CB8AC3E}">
        <p14:creationId xmlns:p14="http://schemas.microsoft.com/office/powerpoint/2010/main" val="2721055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In contrast to the contour curve, the slope curve creates a zero derivative _across_ the curve. Here it forms a flat path along the six.</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2012-05-25</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34</a:t>
            </a:fld>
            <a:endParaRPr lang="en-US"/>
          </a:p>
        </p:txBody>
      </p:sp>
    </p:spTree>
    <p:extLst>
      <p:ext uri="{BB962C8B-B14F-4D97-AF65-F5344CB8AC3E}">
        <p14:creationId xmlns:p14="http://schemas.microsoft.com/office/powerpoint/2010/main" val="2721055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For the circle, it creates an inflection point in the gradient from dark to light.</a:t>
            </a:r>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2012-05-25</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35</a:t>
            </a:fld>
            <a:endParaRPr lang="en-US"/>
          </a:p>
        </p:txBody>
      </p:sp>
    </p:spTree>
    <p:extLst>
      <p:ext uri="{BB962C8B-B14F-4D97-AF65-F5344CB8AC3E}">
        <p14:creationId xmlns:p14="http://schemas.microsoft.com/office/powerpoint/2010/main" val="2721055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And finally, the radial slope line has no effect, because the derivative across the curve is already zero for a radial gradient.</a:t>
            </a:r>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2012-05-25</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36</a:t>
            </a:fld>
            <a:endParaRPr lang="en-US"/>
          </a:p>
        </p:txBody>
      </p:sp>
    </p:spTree>
    <p:extLst>
      <p:ext uri="{BB962C8B-B14F-4D97-AF65-F5344CB8AC3E}">
        <p14:creationId xmlns:p14="http://schemas.microsoft.com/office/powerpoint/2010/main" val="2721055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Combining this contour</a:t>
            </a:r>
            <a:r>
              <a:rPr lang="en-US" baseline="0" dirty="0" smtClean="0"/>
              <a:t> curve with a linear ramp shows how it can subtly shape the color flow. </a:t>
            </a:r>
          </a:p>
          <a:p>
            <a:endParaRPr lang="en-US" baseline="0" dirty="0" smtClean="0"/>
          </a:p>
          <a:p>
            <a:r>
              <a:rPr lang="en-US" baseline="0" dirty="0" smtClean="0"/>
              <a:t>Note that the contour curve doesn’t specify any values, only derivatives. If the gradient end point colors are changed &lt;*&gt;…</a:t>
            </a:r>
          </a:p>
          <a:p>
            <a:endParaRPr lang="en-US" baseline="0" dirty="0" smtClean="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2012-05-25</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37</a:t>
            </a:fld>
            <a:endParaRPr lang="en-US"/>
          </a:p>
        </p:txBody>
      </p:sp>
    </p:spTree>
    <p:extLst>
      <p:ext uri="{BB962C8B-B14F-4D97-AF65-F5344CB8AC3E}">
        <p14:creationId xmlns:p14="http://schemas.microsoft.com/office/powerpoint/2010/main" val="29574026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r>
              <a:rPr lang="en-US" baseline="0" dirty="0" smtClean="0"/>
              <a:t>the new colors flow as before. </a:t>
            </a:r>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2012-05-25</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38</a:t>
            </a:fld>
            <a:endParaRPr lang="en-US"/>
          </a:p>
        </p:txBody>
      </p:sp>
    </p:spTree>
    <p:extLst>
      <p:ext uri="{BB962C8B-B14F-4D97-AF65-F5344CB8AC3E}">
        <p14:creationId xmlns:p14="http://schemas.microsoft.com/office/powerpoint/2010/main" val="29574026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By itself, a value curve constrains color but not the location of the shading maximum.  In this case, the maximum naturally falls somewhere in the middle of the shape, and is not coincident with the value curve. </a:t>
            </a:r>
          </a:p>
          <a:p>
            <a:endParaRPr lang="en-US" baseline="0" dirty="0" smtClean="0"/>
          </a:p>
          <a:p>
            <a:r>
              <a:rPr lang="en-US" baseline="0" dirty="0" smtClean="0"/>
              <a:t>&lt;*&gt; Letting the same curve combine both a slope and a value constraint allows smooth and precise specification of a shading highlight.</a:t>
            </a:r>
          </a:p>
          <a:p>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Because the different curve effects are orthogonal, we can combine them</a:t>
            </a:r>
            <a:r>
              <a:rPr lang="en-US" baseline="0" dirty="0" smtClean="0"/>
              <a:t> into useful compound curves like this value slope curve.</a:t>
            </a:r>
            <a:endParaRPr lang="en-US" dirty="0" smtClean="0"/>
          </a:p>
          <a:p>
            <a:endParaRPr lang="en-US" baseline="0" dirty="0" smtClean="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2012-05-25</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39</a:t>
            </a:fld>
            <a:endParaRPr lang="en-US"/>
          </a:p>
        </p:txBody>
      </p:sp>
    </p:spTree>
    <p:extLst>
      <p:ext uri="{BB962C8B-B14F-4D97-AF65-F5344CB8AC3E}">
        <p14:creationId xmlns:p14="http://schemas.microsoft.com/office/powerpoint/2010/main" val="29199253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Some exciting recent work has developed</a:t>
            </a:r>
            <a:r>
              <a:rPr lang="en-US" baseline="0" dirty="0" smtClean="0"/>
              <a:t> more global methods.</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Gradient meshes smoothly interpolate colors between specified curves, but depend on regular quad meshes that can be cumbersome to manipulate.</a:t>
            </a:r>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D</a:t>
            </a:r>
            <a:r>
              <a:rPr lang="en-US" baseline="0" dirty="0" smtClean="0"/>
              <a:t>iffusion curves (or “DCs” for short)</a:t>
            </a:r>
            <a:r>
              <a:rPr lang="en-US" dirty="0" smtClean="0"/>
              <a:t> allow</a:t>
            </a:r>
            <a:r>
              <a:rPr lang="en-US" baseline="0" dirty="0" smtClean="0"/>
              <a:t> a more flexible curve network and interpolate </a:t>
            </a:r>
            <a:r>
              <a:rPr lang="en-US" dirty="0" smtClean="0"/>
              <a:t>c</a:t>
            </a:r>
            <a:r>
              <a:rPr lang="en-US" baseline="0" dirty="0" smtClean="0"/>
              <a:t>olors along each side of the curves and across intervening areas.  Our work builds on this </a:t>
            </a:r>
            <a:r>
              <a:rPr lang="en-US" baseline="0" dirty="0" err="1" smtClean="0"/>
              <a:t>variational</a:t>
            </a:r>
            <a:r>
              <a:rPr lang="en-US" baseline="0" dirty="0" smtClean="0"/>
              <a:t> notion of color interpolation.</a:t>
            </a:r>
          </a:p>
          <a:p>
            <a:endParaRPr lang="en-US" dirty="0" smtClean="0"/>
          </a:p>
        </p:txBody>
      </p:sp>
      <p:sp>
        <p:nvSpPr>
          <p:cNvPr id="4" name="Header Placeholder 3"/>
          <p:cNvSpPr>
            <a:spLocks noGrp="1"/>
          </p:cNvSpPr>
          <p:nvPr>
            <p:ph type="hdr" sz="quarter" idx="10"/>
          </p:nvPr>
        </p:nvSpPr>
        <p:spPr/>
        <p:txBody>
          <a:bodyPr/>
          <a:lstStyle/>
          <a:p>
            <a:r>
              <a:rPr lang="en-US" dirty="0" smtClean="0"/>
              <a:t>Freeform Vector Graphics</a:t>
            </a:r>
            <a:endParaRPr lang="en-US" dirty="0"/>
          </a:p>
        </p:txBody>
      </p:sp>
      <p:sp>
        <p:nvSpPr>
          <p:cNvPr id="5" name="Date Placeholder 4"/>
          <p:cNvSpPr>
            <a:spLocks noGrp="1"/>
          </p:cNvSpPr>
          <p:nvPr>
            <p:ph type="dt" idx="11"/>
          </p:nvPr>
        </p:nvSpPr>
        <p:spPr/>
        <p:txBody>
          <a:bodyPr/>
          <a:lstStyle/>
          <a:p>
            <a:fld id="{4725ACE6-BF47-4BA2-8BE2-7261BFFD2418}" type="datetime1">
              <a:rPr lang="en-US" smtClean="0"/>
              <a:pPr/>
              <a:t>2012-05-25</a:t>
            </a:fld>
            <a:endParaRPr lang="en-US"/>
          </a:p>
        </p:txBody>
      </p:sp>
      <p:sp>
        <p:nvSpPr>
          <p:cNvPr id="6" name="Footer Placeholder 5"/>
          <p:cNvSpPr>
            <a:spLocks noGrp="1"/>
          </p:cNvSpPr>
          <p:nvPr>
            <p:ph type="ftr" sz="quarter" idx="12"/>
          </p:nvPr>
        </p:nvSpPr>
        <p:spPr/>
        <p:txBody>
          <a:bodyPr/>
          <a:lstStyle/>
          <a:p>
            <a:r>
              <a:rPr lang="en-US" dirty="0" err="1" smtClean="0"/>
              <a:t>Techfest</a:t>
            </a:r>
            <a:r>
              <a:rPr lang="en-US" dirty="0" smtClean="0"/>
              <a:t> 2011</a:t>
            </a:r>
            <a:endParaRPr lang="en-US" dirty="0"/>
          </a:p>
        </p:txBody>
      </p:sp>
      <p:sp>
        <p:nvSpPr>
          <p:cNvPr id="7" name="Slide Number Placeholder 6"/>
          <p:cNvSpPr>
            <a:spLocks noGrp="1"/>
          </p:cNvSpPr>
          <p:nvPr>
            <p:ph type="sldNum" sz="quarter" idx="13"/>
          </p:nvPr>
        </p:nvSpPr>
        <p:spPr/>
        <p:txBody>
          <a:bodyPr/>
          <a:lstStyle/>
          <a:p>
            <a:fld id="{FC4D67A3-37AC-4718-9C0F-DA0F0D092FFE}" type="slidenum">
              <a:rPr lang="en-US" smtClean="0"/>
              <a:pPr/>
              <a:t>4</a:t>
            </a:fld>
            <a:endParaRPr lang="en-US"/>
          </a:p>
        </p:txBody>
      </p:sp>
    </p:spTree>
    <p:extLst>
      <p:ext uri="{BB962C8B-B14F-4D97-AF65-F5344CB8AC3E}">
        <p14:creationId xmlns:p14="http://schemas.microsoft.com/office/powerpoint/2010/main" val="13145752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compound curve, which was</a:t>
            </a:r>
            <a:r>
              <a:rPr lang="en-US" baseline="0" dirty="0" smtClean="0"/>
              <a:t> shown to be useful in </a:t>
            </a:r>
            <a:r>
              <a:rPr lang="en-US" baseline="0" dirty="0" err="1" smtClean="0"/>
              <a:t>Bezerra</a:t>
            </a:r>
            <a:r>
              <a:rPr lang="en-US" baseline="0" dirty="0" smtClean="0"/>
              <a:t> 2010,</a:t>
            </a:r>
            <a:r>
              <a:rPr lang="en-US" dirty="0" smtClean="0"/>
              <a:t> combines</a:t>
            </a:r>
            <a:r>
              <a:rPr lang="en-US" baseline="0" dirty="0" smtClean="0"/>
              <a:t> a value on one side and a tear on the other.</a:t>
            </a:r>
          </a:p>
          <a:p>
            <a:endParaRPr lang="en-US" baseline="0" dirty="0" smtClean="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2012-05-25</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40</a:t>
            </a:fld>
            <a:endParaRPr lang="en-US"/>
          </a:p>
        </p:txBody>
      </p:sp>
    </p:spTree>
    <p:extLst>
      <p:ext uri="{BB962C8B-B14F-4D97-AF65-F5344CB8AC3E}">
        <p14:creationId xmlns:p14="http://schemas.microsoft.com/office/powerpoint/2010/main" val="4188966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can take this idea further by generating curves at an offset from the primary curve. For example, generating these two value slope lines creates a soft transition between the two regions. </a:t>
            </a:r>
          </a:p>
          <a:p>
            <a:endParaRPr lang="en-US" baseline="0" dirty="0" smtClean="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2012-05-25</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41</a:t>
            </a:fld>
            <a:endParaRPr lang="en-US"/>
          </a:p>
        </p:txBody>
      </p:sp>
    </p:spTree>
    <p:extLst>
      <p:ext uri="{BB962C8B-B14F-4D97-AF65-F5344CB8AC3E}">
        <p14:creationId xmlns:p14="http://schemas.microsoft.com/office/powerpoint/2010/main" val="4188966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blurriness of the transition can be adjusted by widening the offset between the generated curves. The black medial line drawn by the user is a no-op here.</a:t>
            </a:r>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2012-05-25</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42</a:t>
            </a:fld>
            <a:endParaRPr lang="en-US"/>
          </a:p>
        </p:txBody>
      </p:sp>
    </p:spTree>
    <p:extLst>
      <p:ext uri="{BB962C8B-B14F-4D97-AF65-F5344CB8AC3E}">
        <p14:creationId xmlns:p14="http://schemas.microsoft.com/office/powerpoint/2010/main" val="4188966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By generating an offset tear curve around the value curve, we form a fat line.</a:t>
            </a:r>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2012-05-25</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43</a:t>
            </a:fld>
            <a:endParaRPr lang="en-US"/>
          </a:p>
        </p:txBody>
      </p:sp>
    </p:spTree>
    <p:extLst>
      <p:ext uri="{BB962C8B-B14F-4D97-AF65-F5344CB8AC3E}">
        <p14:creationId xmlns:p14="http://schemas.microsoft.com/office/powerpoint/2010/main" val="4188966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Again, the width of the line can be easily adjusted.</a:t>
            </a:r>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2012-05-25</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44</a:t>
            </a:fld>
            <a:endParaRPr lang="en-US"/>
          </a:p>
        </p:txBody>
      </p:sp>
    </p:spTree>
    <p:extLst>
      <p:ext uri="{BB962C8B-B14F-4D97-AF65-F5344CB8AC3E}">
        <p14:creationId xmlns:p14="http://schemas.microsoft.com/office/powerpoint/2010/main" val="4188966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Here we’ve softened the line, by replacing the offset tear curves with value crease curves.</a:t>
            </a:r>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2012-05-25</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45</a:t>
            </a:fld>
            <a:endParaRPr lang="en-US"/>
          </a:p>
        </p:txBody>
      </p:sp>
    </p:spTree>
    <p:extLst>
      <p:ext uri="{BB962C8B-B14F-4D97-AF65-F5344CB8AC3E}">
        <p14:creationId xmlns:p14="http://schemas.microsoft.com/office/powerpoint/2010/main" val="4188966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And adjust the offset to widen the line.</a:t>
            </a:r>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2012-05-25</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46</a:t>
            </a:fld>
            <a:endParaRPr lang="en-US"/>
          </a:p>
        </p:txBody>
      </p:sp>
    </p:spTree>
    <p:extLst>
      <p:ext uri="{BB962C8B-B14F-4D97-AF65-F5344CB8AC3E}">
        <p14:creationId xmlns:p14="http://schemas.microsoft.com/office/powerpoint/2010/main" val="4188966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 high level, the system proceeds as follows.</a:t>
            </a:r>
          </a:p>
          <a:p>
            <a:r>
              <a:rPr lang="en-US" dirty="0" smtClean="0"/>
              <a:t>We</a:t>
            </a:r>
            <a:r>
              <a:rPr lang="en-US" baseline="0" dirty="0" smtClean="0"/>
              <a:t> begin with the resolution independent set of points and curves supplied by the user.</a:t>
            </a:r>
          </a:p>
          <a:p>
            <a:endParaRPr lang="en-US" baseline="0" dirty="0" smtClean="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2012-05-25</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47</a:t>
            </a:fld>
            <a:endParaRPr lang="en-US"/>
          </a:p>
        </p:txBody>
      </p:sp>
    </p:spTree>
    <p:extLst>
      <p:ext uri="{BB962C8B-B14F-4D97-AF65-F5344CB8AC3E}">
        <p14:creationId xmlns:p14="http://schemas.microsoft.com/office/powerpoint/2010/main" val="26775401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rasterize these at a coarse level, typically 64 square while interactively editing, and 128 square for a final static image. </a:t>
            </a:r>
          </a:p>
          <a:p>
            <a:endParaRPr lang="en-US" baseline="0" dirty="0" smtClean="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2012-05-25</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48</a:t>
            </a:fld>
            <a:endParaRPr lang="en-US"/>
          </a:p>
        </p:txBody>
      </p:sp>
    </p:spTree>
    <p:extLst>
      <p:ext uri="{BB962C8B-B14F-4D97-AF65-F5344CB8AC3E}">
        <p14:creationId xmlns:p14="http://schemas.microsoft.com/office/powerpoint/2010/main" val="26775401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a:t>
            </a:r>
            <a:r>
              <a:rPr lang="en-US" baseline="0" dirty="0" err="1" smtClean="0"/>
              <a:t>rasterization</a:t>
            </a:r>
            <a:r>
              <a:rPr lang="en-US" baseline="0" dirty="0" smtClean="0"/>
              <a:t> builds the matrix of objective terms, which would be 4K by 4k for a 64 square image. However, the sparse banded structure of the matrix makes its solution efficient.</a:t>
            </a:r>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2012-05-25</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49</a:t>
            </a:fld>
            <a:endParaRPr lang="en-US"/>
          </a:p>
        </p:txBody>
      </p:sp>
    </p:spTree>
    <p:extLst>
      <p:ext uri="{BB962C8B-B14F-4D97-AF65-F5344CB8AC3E}">
        <p14:creationId xmlns:p14="http://schemas.microsoft.com/office/powerpoint/2010/main" val="2677540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contributions to this body of work</a:t>
            </a:r>
            <a:r>
              <a:rPr lang="en-US" baseline="0" dirty="0" smtClean="0"/>
              <a:t> include:</a:t>
            </a:r>
          </a:p>
          <a:p>
            <a:endParaRPr lang="en-US" baseline="0" dirty="0" smtClean="0"/>
          </a:p>
          <a:p>
            <a:r>
              <a:rPr lang="en-US" baseline="0" dirty="0" smtClean="0"/>
              <a:t>&lt;*&gt; A higher order interpolation to provide smoother results</a:t>
            </a:r>
          </a:p>
          <a:p>
            <a:r>
              <a:rPr lang="en-US" baseline="0" dirty="0" smtClean="0"/>
              <a:t>&lt;*&gt; The addition of derivative constraints, to give explicit control over color flow</a:t>
            </a:r>
          </a:p>
          <a:p>
            <a:r>
              <a:rPr lang="en-US" baseline="0" dirty="0" smtClean="0"/>
              <a:t>&lt;*&gt; An efficient solver to allow interactive editing</a:t>
            </a:r>
          </a:p>
          <a:p>
            <a:r>
              <a:rPr lang="en-US" baseline="0" dirty="0" smtClean="0"/>
              <a:t>&lt;*&gt; And compound curve types to allow greater control from less user input.</a:t>
            </a:r>
            <a:endParaRPr lang="en-US" dirty="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2012-05-25</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5</a:t>
            </a:fld>
            <a:endParaRPr lang="en-US"/>
          </a:p>
        </p:txBody>
      </p:sp>
    </p:spTree>
    <p:extLst>
      <p:ext uri="{BB962C8B-B14F-4D97-AF65-F5344CB8AC3E}">
        <p14:creationId xmlns:p14="http://schemas.microsoft.com/office/powerpoint/2010/main" val="26775401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feed that system into a </a:t>
            </a:r>
            <a:r>
              <a:rPr lang="en-US" baseline="0" dirty="0" err="1" smtClean="0"/>
              <a:t>Cholesky</a:t>
            </a:r>
            <a:r>
              <a:rPr lang="en-US" baseline="0" dirty="0" smtClean="0"/>
              <a:t> solver &lt;*&gt;</a:t>
            </a:r>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2012-05-25</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50</a:t>
            </a:fld>
            <a:endParaRPr lang="en-US"/>
          </a:p>
        </p:txBody>
      </p:sp>
    </p:spTree>
    <p:extLst>
      <p:ext uri="{BB962C8B-B14F-4D97-AF65-F5344CB8AC3E}">
        <p14:creationId xmlns:p14="http://schemas.microsoft.com/office/powerpoint/2010/main" val="26775401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to obtain a coarse version of the final image.</a:t>
            </a:r>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2012-05-25</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51</a:t>
            </a:fld>
            <a:endParaRPr lang="en-US"/>
          </a:p>
        </p:txBody>
      </p:sp>
    </p:spTree>
    <p:extLst>
      <p:ext uri="{BB962C8B-B14F-4D97-AF65-F5344CB8AC3E}">
        <p14:creationId xmlns:p14="http://schemas.microsoft.com/office/powerpoint/2010/main" val="26775401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use a discontinuity aware </a:t>
            </a:r>
            <a:r>
              <a:rPr lang="en-US" baseline="0" dirty="0" err="1" smtClean="0"/>
              <a:t>upsampler</a:t>
            </a:r>
            <a:r>
              <a:rPr lang="en-US" baseline="0" dirty="0" smtClean="0"/>
              <a:t> to create &lt;*&gt; an initial image at the next higher resolution.</a:t>
            </a:r>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2012-05-25</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52</a:t>
            </a:fld>
            <a:endParaRPr lang="en-US"/>
          </a:p>
        </p:txBody>
      </p:sp>
    </p:spTree>
    <p:extLst>
      <p:ext uri="{BB962C8B-B14F-4D97-AF65-F5344CB8AC3E}">
        <p14:creationId xmlns:p14="http://schemas.microsoft.com/office/powerpoint/2010/main" val="26775401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then rasterize the user curves again at this higher resolution. &lt;*&gt; We feed the new linear system and the initialization from the coarser level into a Gauss-Seidel solver for a small number of iterations &lt;*&gt; to produce a new image at this resolution.</a:t>
            </a:r>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2012-05-25</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53</a:t>
            </a:fld>
            <a:endParaRPr lang="en-US"/>
          </a:p>
        </p:txBody>
      </p:sp>
    </p:spTree>
    <p:extLst>
      <p:ext uri="{BB962C8B-B14F-4D97-AF65-F5344CB8AC3E}">
        <p14:creationId xmlns:p14="http://schemas.microsoft.com/office/powerpoint/2010/main" val="26775401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now </a:t>
            </a:r>
            <a:r>
              <a:rPr lang="en-US" baseline="0" dirty="0" err="1" smtClean="0"/>
              <a:t>upsample</a:t>
            </a:r>
            <a:r>
              <a:rPr lang="en-US" baseline="0" dirty="0" smtClean="0"/>
              <a:t> to initialize the next level &lt;*&gt;</a:t>
            </a:r>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2012-05-25</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54</a:t>
            </a:fld>
            <a:endParaRPr lang="en-US"/>
          </a:p>
        </p:txBody>
      </p:sp>
    </p:spTree>
    <p:extLst>
      <p:ext uri="{BB962C8B-B14F-4D97-AF65-F5344CB8AC3E}">
        <p14:creationId xmlns:p14="http://schemas.microsoft.com/office/powerpoint/2010/main" val="26775401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 and repeat the process until the desired resolution is reached.</a:t>
            </a:r>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2012-05-25</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55</a:t>
            </a:fld>
            <a:endParaRPr lang="en-US"/>
          </a:p>
        </p:txBody>
      </p:sp>
    </p:spTree>
    <p:extLst>
      <p:ext uri="{BB962C8B-B14F-4D97-AF65-F5344CB8AC3E}">
        <p14:creationId xmlns:p14="http://schemas.microsoft.com/office/powerpoint/2010/main" val="267754011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We’ve seen how the thin plate spline smoothness kernel is built up around each pixel. We now examine how it is adjusted in the presence of feature curves.</a:t>
            </a:r>
          </a:p>
          <a:p>
            <a:endParaRPr lang="en-US" baseline="0" dirty="0" smtClean="0"/>
          </a:p>
          <a:p>
            <a:r>
              <a:rPr lang="en-US" baseline="0" dirty="0" smtClean="0"/>
              <a:t>We’ll start with a tear curve removing smoothness terms.  </a:t>
            </a:r>
          </a:p>
          <a:p>
            <a:endParaRPr lang="en-US" baseline="0" dirty="0" smtClean="0"/>
          </a:p>
          <a:p>
            <a:r>
              <a:rPr lang="en-US" baseline="0" dirty="0" smtClean="0"/>
              <a:t>Let’s see how this works for the example curve drawn here in red.</a:t>
            </a:r>
            <a:r>
              <a:rPr lang="en-US" dirty="0" smtClean="0"/>
              <a:t> </a:t>
            </a:r>
          </a:p>
        </p:txBody>
      </p:sp>
      <p:sp>
        <p:nvSpPr>
          <p:cNvPr id="4" name="Header Placeholder 3"/>
          <p:cNvSpPr>
            <a:spLocks noGrp="1"/>
          </p:cNvSpPr>
          <p:nvPr>
            <p:ph type="hdr" sz="quarter" idx="10"/>
          </p:nvPr>
        </p:nvSpPr>
        <p:spPr/>
        <p:txBody>
          <a:bodyPr/>
          <a:lstStyle/>
          <a:p>
            <a:r>
              <a:rPr lang="en-US" smtClean="0"/>
              <a:t>Freeform Vector Graphics</a:t>
            </a:r>
            <a:endParaRPr lang="en-US" dirty="0"/>
          </a:p>
        </p:txBody>
      </p:sp>
      <p:sp>
        <p:nvSpPr>
          <p:cNvPr id="5" name="Date Placeholder 4"/>
          <p:cNvSpPr>
            <a:spLocks noGrp="1"/>
          </p:cNvSpPr>
          <p:nvPr>
            <p:ph type="dt" idx="11"/>
          </p:nvPr>
        </p:nvSpPr>
        <p:spPr/>
        <p:txBody>
          <a:bodyPr/>
          <a:lstStyle/>
          <a:p>
            <a:fld id="{4725ACE6-BF47-4BA2-8BE2-7261BFFD2418}" type="datetime1">
              <a:rPr lang="en-US" smtClean="0"/>
              <a:pPr/>
              <a:t>2012-05-25</a:t>
            </a:fld>
            <a:endParaRPr lang="en-US"/>
          </a:p>
        </p:txBody>
      </p:sp>
      <p:sp>
        <p:nvSpPr>
          <p:cNvPr id="6" name="Footer Placeholder 5"/>
          <p:cNvSpPr>
            <a:spLocks noGrp="1"/>
          </p:cNvSpPr>
          <p:nvPr>
            <p:ph type="ftr" sz="quarter" idx="12"/>
          </p:nvPr>
        </p:nvSpPr>
        <p:spPr/>
        <p:txBody>
          <a:bodyPr/>
          <a:lstStyle/>
          <a:p>
            <a:r>
              <a:rPr lang="en-US" smtClean="0"/>
              <a:t>Techfest 2011</a:t>
            </a:r>
            <a:endParaRPr lang="en-US" dirty="0"/>
          </a:p>
        </p:txBody>
      </p:sp>
      <p:sp>
        <p:nvSpPr>
          <p:cNvPr id="7" name="Slide Number Placeholder 6"/>
          <p:cNvSpPr>
            <a:spLocks noGrp="1"/>
          </p:cNvSpPr>
          <p:nvPr>
            <p:ph type="sldNum" sz="quarter" idx="13"/>
          </p:nvPr>
        </p:nvSpPr>
        <p:spPr/>
        <p:txBody>
          <a:bodyPr/>
          <a:lstStyle/>
          <a:p>
            <a:fld id="{FC4D67A3-37AC-4718-9C0F-DA0F0D092FFE}" type="slidenum">
              <a:rPr lang="en-US" smtClean="0"/>
              <a:pPr/>
              <a:t>56</a:t>
            </a:fld>
            <a:endParaRPr lang="en-US"/>
          </a:p>
        </p:txBody>
      </p:sp>
    </p:spTree>
    <p:extLst>
      <p:ext uri="{BB962C8B-B14F-4D97-AF65-F5344CB8AC3E}">
        <p14:creationId xmlns:p14="http://schemas.microsoft.com/office/powerpoint/2010/main" val="135712445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t>
            </a:r>
            <a:r>
              <a:rPr lang="en-US" baseline="0" dirty="0" smtClean="0"/>
              <a:t>he curve first intersects this pixel edge</a:t>
            </a:r>
            <a:r>
              <a:rPr lang="en-US" dirty="0" smtClean="0"/>
              <a:t>.</a:t>
            </a:r>
            <a:endParaRPr lang="en-US" dirty="0"/>
          </a:p>
        </p:txBody>
      </p:sp>
      <p:sp>
        <p:nvSpPr>
          <p:cNvPr id="4" name="Header Placeholder 3"/>
          <p:cNvSpPr>
            <a:spLocks noGrp="1"/>
          </p:cNvSpPr>
          <p:nvPr>
            <p:ph type="hdr" sz="quarter" idx="10"/>
          </p:nvPr>
        </p:nvSpPr>
        <p:spPr/>
        <p:txBody>
          <a:bodyPr/>
          <a:lstStyle/>
          <a:p>
            <a:r>
              <a:rPr lang="en-US" smtClean="0"/>
              <a:t>Freeform Vector Graphics</a:t>
            </a:r>
            <a:endParaRPr lang="en-US" dirty="0"/>
          </a:p>
        </p:txBody>
      </p:sp>
      <p:sp>
        <p:nvSpPr>
          <p:cNvPr id="5" name="Date Placeholder 4"/>
          <p:cNvSpPr>
            <a:spLocks noGrp="1"/>
          </p:cNvSpPr>
          <p:nvPr>
            <p:ph type="dt" idx="11"/>
          </p:nvPr>
        </p:nvSpPr>
        <p:spPr/>
        <p:txBody>
          <a:bodyPr/>
          <a:lstStyle/>
          <a:p>
            <a:fld id="{4725ACE6-BF47-4BA2-8BE2-7261BFFD2418}" type="datetime1">
              <a:rPr lang="en-US" smtClean="0"/>
              <a:pPr/>
              <a:t>2012-05-25</a:t>
            </a:fld>
            <a:endParaRPr lang="en-US"/>
          </a:p>
        </p:txBody>
      </p:sp>
      <p:sp>
        <p:nvSpPr>
          <p:cNvPr id="6" name="Footer Placeholder 5"/>
          <p:cNvSpPr>
            <a:spLocks noGrp="1"/>
          </p:cNvSpPr>
          <p:nvPr>
            <p:ph type="ftr" sz="quarter" idx="12"/>
          </p:nvPr>
        </p:nvSpPr>
        <p:spPr/>
        <p:txBody>
          <a:bodyPr/>
          <a:lstStyle/>
          <a:p>
            <a:r>
              <a:rPr lang="en-US" smtClean="0"/>
              <a:t>Techfest 2011</a:t>
            </a:r>
            <a:endParaRPr lang="en-US" dirty="0"/>
          </a:p>
        </p:txBody>
      </p:sp>
      <p:sp>
        <p:nvSpPr>
          <p:cNvPr id="7" name="Slide Number Placeholder 6"/>
          <p:cNvSpPr>
            <a:spLocks noGrp="1"/>
          </p:cNvSpPr>
          <p:nvPr>
            <p:ph type="sldNum" sz="quarter" idx="13"/>
          </p:nvPr>
        </p:nvSpPr>
        <p:spPr/>
        <p:txBody>
          <a:bodyPr/>
          <a:lstStyle/>
          <a:p>
            <a:fld id="{FC4D67A3-37AC-4718-9C0F-DA0F0D092FFE}" type="slidenum">
              <a:rPr lang="en-US" smtClean="0"/>
              <a:pPr/>
              <a:t>57</a:t>
            </a:fld>
            <a:endParaRPr lang="en-US"/>
          </a:p>
        </p:txBody>
      </p:sp>
    </p:spTree>
    <p:extLst>
      <p:ext uri="{BB962C8B-B14F-4D97-AF65-F5344CB8AC3E}">
        <p14:creationId xmlns:p14="http://schemas.microsoft.com/office/powerpoint/2010/main" val="135712445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a:t>
            </a:r>
            <a:r>
              <a:rPr lang="en-US" dirty="0" err="1" smtClean="0"/>
              <a:t>Dyy</a:t>
            </a:r>
            <a:r>
              <a:rPr lang="en-US" dirty="0" smtClean="0"/>
              <a:t> terms are affected because the</a:t>
            </a:r>
            <a:r>
              <a:rPr lang="en-US" baseline="0" dirty="0" smtClean="0"/>
              <a:t> edge is horizontal.</a:t>
            </a:r>
            <a:endParaRPr lang="en-US" dirty="0"/>
          </a:p>
        </p:txBody>
      </p:sp>
      <p:sp>
        <p:nvSpPr>
          <p:cNvPr id="4" name="Header Placeholder 3"/>
          <p:cNvSpPr>
            <a:spLocks noGrp="1"/>
          </p:cNvSpPr>
          <p:nvPr>
            <p:ph type="hdr" sz="quarter" idx="10"/>
          </p:nvPr>
        </p:nvSpPr>
        <p:spPr/>
        <p:txBody>
          <a:bodyPr/>
          <a:lstStyle/>
          <a:p>
            <a:r>
              <a:rPr lang="en-US" smtClean="0"/>
              <a:t>Freeform Vector Graphics</a:t>
            </a:r>
            <a:endParaRPr lang="en-US" dirty="0"/>
          </a:p>
        </p:txBody>
      </p:sp>
      <p:sp>
        <p:nvSpPr>
          <p:cNvPr id="5" name="Date Placeholder 4"/>
          <p:cNvSpPr>
            <a:spLocks noGrp="1"/>
          </p:cNvSpPr>
          <p:nvPr>
            <p:ph type="dt" idx="11"/>
          </p:nvPr>
        </p:nvSpPr>
        <p:spPr/>
        <p:txBody>
          <a:bodyPr/>
          <a:lstStyle/>
          <a:p>
            <a:fld id="{4725ACE6-BF47-4BA2-8BE2-7261BFFD2418}" type="datetime1">
              <a:rPr lang="en-US" smtClean="0"/>
              <a:pPr/>
              <a:t>2012-05-25</a:t>
            </a:fld>
            <a:endParaRPr lang="en-US"/>
          </a:p>
        </p:txBody>
      </p:sp>
      <p:sp>
        <p:nvSpPr>
          <p:cNvPr id="6" name="Footer Placeholder 5"/>
          <p:cNvSpPr>
            <a:spLocks noGrp="1"/>
          </p:cNvSpPr>
          <p:nvPr>
            <p:ph type="ftr" sz="quarter" idx="12"/>
          </p:nvPr>
        </p:nvSpPr>
        <p:spPr/>
        <p:txBody>
          <a:bodyPr/>
          <a:lstStyle/>
          <a:p>
            <a:r>
              <a:rPr lang="en-US" smtClean="0"/>
              <a:t>Techfest 2011</a:t>
            </a:r>
            <a:endParaRPr lang="en-US" dirty="0"/>
          </a:p>
        </p:txBody>
      </p:sp>
      <p:sp>
        <p:nvSpPr>
          <p:cNvPr id="7" name="Slide Number Placeholder 6"/>
          <p:cNvSpPr>
            <a:spLocks noGrp="1"/>
          </p:cNvSpPr>
          <p:nvPr>
            <p:ph type="sldNum" sz="quarter" idx="13"/>
          </p:nvPr>
        </p:nvSpPr>
        <p:spPr/>
        <p:txBody>
          <a:bodyPr/>
          <a:lstStyle/>
          <a:p>
            <a:fld id="{FC4D67A3-37AC-4718-9C0F-DA0F0D092FFE}" type="slidenum">
              <a:rPr lang="en-US" smtClean="0"/>
              <a:pPr/>
              <a:t>58</a:t>
            </a:fld>
            <a:endParaRPr lang="en-US"/>
          </a:p>
        </p:txBody>
      </p:sp>
    </p:spTree>
    <p:extLst>
      <p:ext uri="{BB962C8B-B14F-4D97-AF65-F5344CB8AC3E}">
        <p14:creationId xmlns:p14="http://schemas.microsoft.com/office/powerpoint/2010/main" val="13571244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a:t>
            </a:r>
            <a:r>
              <a:rPr lang="en-US" dirty="0" err="1" smtClean="0"/>
              <a:t>Dxx</a:t>
            </a:r>
            <a:r>
              <a:rPr lang="en-US" dirty="0" smtClean="0"/>
              <a:t> triplets &lt;*&gt; contain the torn</a:t>
            </a:r>
            <a:r>
              <a:rPr lang="en-US" baseline="0" dirty="0" smtClean="0"/>
              <a:t> edge. &lt;*&gt; Each of these is removed. &lt;*&gt;</a:t>
            </a:r>
            <a:endParaRPr lang="en-US" dirty="0"/>
          </a:p>
        </p:txBody>
      </p:sp>
      <p:sp>
        <p:nvSpPr>
          <p:cNvPr id="4" name="Header Placeholder 3"/>
          <p:cNvSpPr>
            <a:spLocks noGrp="1"/>
          </p:cNvSpPr>
          <p:nvPr>
            <p:ph type="hdr" sz="quarter" idx="10"/>
          </p:nvPr>
        </p:nvSpPr>
        <p:spPr/>
        <p:txBody>
          <a:bodyPr/>
          <a:lstStyle/>
          <a:p>
            <a:r>
              <a:rPr lang="en-US" smtClean="0"/>
              <a:t>Freeform Vector Graphics</a:t>
            </a:r>
            <a:endParaRPr lang="en-US" dirty="0"/>
          </a:p>
        </p:txBody>
      </p:sp>
      <p:sp>
        <p:nvSpPr>
          <p:cNvPr id="5" name="Date Placeholder 4"/>
          <p:cNvSpPr>
            <a:spLocks noGrp="1"/>
          </p:cNvSpPr>
          <p:nvPr>
            <p:ph type="dt" idx="11"/>
          </p:nvPr>
        </p:nvSpPr>
        <p:spPr/>
        <p:txBody>
          <a:bodyPr/>
          <a:lstStyle/>
          <a:p>
            <a:fld id="{4725ACE6-BF47-4BA2-8BE2-7261BFFD2418}" type="datetime1">
              <a:rPr lang="en-US" smtClean="0"/>
              <a:pPr/>
              <a:t>2012-05-25</a:t>
            </a:fld>
            <a:endParaRPr lang="en-US"/>
          </a:p>
        </p:txBody>
      </p:sp>
      <p:sp>
        <p:nvSpPr>
          <p:cNvPr id="6" name="Footer Placeholder 5"/>
          <p:cNvSpPr>
            <a:spLocks noGrp="1"/>
          </p:cNvSpPr>
          <p:nvPr>
            <p:ph type="ftr" sz="quarter" idx="12"/>
          </p:nvPr>
        </p:nvSpPr>
        <p:spPr/>
        <p:txBody>
          <a:bodyPr/>
          <a:lstStyle/>
          <a:p>
            <a:r>
              <a:rPr lang="en-US" smtClean="0"/>
              <a:t>Techfest 2011</a:t>
            </a:r>
            <a:endParaRPr lang="en-US" dirty="0"/>
          </a:p>
        </p:txBody>
      </p:sp>
      <p:sp>
        <p:nvSpPr>
          <p:cNvPr id="7" name="Slide Number Placeholder 6"/>
          <p:cNvSpPr>
            <a:spLocks noGrp="1"/>
          </p:cNvSpPr>
          <p:nvPr>
            <p:ph type="sldNum" sz="quarter" idx="13"/>
          </p:nvPr>
        </p:nvSpPr>
        <p:spPr/>
        <p:txBody>
          <a:bodyPr/>
          <a:lstStyle/>
          <a:p>
            <a:fld id="{FC4D67A3-37AC-4718-9C0F-DA0F0D092FFE}" type="slidenum">
              <a:rPr lang="en-US" smtClean="0"/>
              <a:pPr/>
              <a:t>59</a:t>
            </a:fld>
            <a:endParaRPr lang="en-US"/>
          </a:p>
        </p:txBody>
      </p:sp>
    </p:spTree>
    <p:extLst>
      <p:ext uri="{BB962C8B-B14F-4D97-AF65-F5344CB8AC3E}">
        <p14:creationId xmlns:p14="http://schemas.microsoft.com/office/powerpoint/2010/main" val="13571244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Diffusion curves are based on </a:t>
            </a:r>
            <a:r>
              <a:rPr lang="en-US" dirty="0" err="1" smtClean="0"/>
              <a:t>Laplacian</a:t>
            </a:r>
            <a:r>
              <a:rPr lang="en-US" dirty="0" smtClean="0"/>
              <a:t> diffusion.</a:t>
            </a:r>
            <a:r>
              <a:rPr lang="en-US" baseline="0" dirty="0" smtClean="0"/>
              <a:t>  One of its problems is that it causes a derivative discontinuity at constraints.</a:t>
            </a:r>
          </a:p>
          <a:p>
            <a:endParaRPr lang="en-US" dirty="0" smtClean="0"/>
          </a:p>
          <a:p>
            <a:r>
              <a:rPr lang="en-US" dirty="0" smtClean="0"/>
              <a:t>Here, t</a:t>
            </a:r>
            <a:r>
              <a:rPr lang="en-US" baseline="0" dirty="0" smtClean="0"/>
              <a:t>he center point is constrained to have a bright value. </a:t>
            </a:r>
            <a:r>
              <a:rPr lang="en-US" dirty="0" smtClean="0"/>
              <a:t>The result</a:t>
            </a:r>
            <a:r>
              <a:rPr lang="en-US" baseline="0" dirty="0" smtClean="0"/>
              <a:t> is a tent-like reconstruction which looks unnatural</a:t>
            </a:r>
            <a:r>
              <a:rPr lang="en-US" baseline="0" dirty="0" smtClean="0"/>
              <a:t>.</a:t>
            </a:r>
            <a:endParaRPr lang="en-US" baseline="0" dirty="0" smtClean="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2012-05-25</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6</a:t>
            </a:fld>
            <a:endParaRPr lang="en-US"/>
          </a:p>
        </p:txBody>
      </p:sp>
    </p:spTree>
    <p:extLst>
      <p:ext uri="{BB962C8B-B14F-4D97-AF65-F5344CB8AC3E}">
        <p14:creationId xmlns:p14="http://schemas.microsoft.com/office/powerpoint/2010/main" val="47150860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 the </a:t>
            </a:r>
            <a:r>
              <a:rPr lang="en-US" dirty="0" err="1" smtClean="0"/>
              <a:t>Dxy</a:t>
            </a:r>
            <a:r>
              <a:rPr lang="en-US" baseline="0" dirty="0" smtClean="0"/>
              <a:t> </a:t>
            </a:r>
            <a:r>
              <a:rPr lang="en-US" dirty="0" smtClean="0"/>
              <a:t>mixed terms, the ones above &lt;*&gt; and below &lt;*&gt; contain this</a:t>
            </a:r>
            <a:r>
              <a:rPr lang="en-US" baseline="0" dirty="0" smtClean="0"/>
              <a:t> edge and are also removed.</a:t>
            </a:r>
            <a:endParaRPr lang="en-US" dirty="0"/>
          </a:p>
        </p:txBody>
      </p:sp>
      <p:sp>
        <p:nvSpPr>
          <p:cNvPr id="4" name="Header Placeholder 3"/>
          <p:cNvSpPr>
            <a:spLocks noGrp="1"/>
          </p:cNvSpPr>
          <p:nvPr>
            <p:ph type="hdr" sz="quarter" idx="10"/>
          </p:nvPr>
        </p:nvSpPr>
        <p:spPr/>
        <p:txBody>
          <a:bodyPr/>
          <a:lstStyle/>
          <a:p>
            <a:r>
              <a:rPr lang="en-US" smtClean="0"/>
              <a:t>Freeform Vector Graphics</a:t>
            </a:r>
            <a:endParaRPr lang="en-US" dirty="0"/>
          </a:p>
        </p:txBody>
      </p:sp>
      <p:sp>
        <p:nvSpPr>
          <p:cNvPr id="5" name="Date Placeholder 4"/>
          <p:cNvSpPr>
            <a:spLocks noGrp="1"/>
          </p:cNvSpPr>
          <p:nvPr>
            <p:ph type="dt" idx="11"/>
          </p:nvPr>
        </p:nvSpPr>
        <p:spPr/>
        <p:txBody>
          <a:bodyPr/>
          <a:lstStyle/>
          <a:p>
            <a:fld id="{4725ACE6-BF47-4BA2-8BE2-7261BFFD2418}" type="datetime1">
              <a:rPr lang="en-US" smtClean="0"/>
              <a:pPr/>
              <a:t>2012-05-25</a:t>
            </a:fld>
            <a:endParaRPr lang="en-US"/>
          </a:p>
        </p:txBody>
      </p:sp>
      <p:sp>
        <p:nvSpPr>
          <p:cNvPr id="6" name="Footer Placeholder 5"/>
          <p:cNvSpPr>
            <a:spLocks noGrp="1"/>
          </p:cNvSpPr>
          <p:nvPr>
            <p:ph type="ftr" sz="quarter" idx="12"/>
          </p:nvPr>
        </p:nvSpPr>
        <p:spPr/>
        <p:txBody>
          <a:bodyPr/>
          <a:lstStyle/>
          <a:p>
            <a:r>
              <a:rPr lang="en-US" smtClean="0"/>
              <a:t>Techfest 2011</a:t>
            </a:r>
            <a:endParaRPr lang="en-US" dirty="0"/>
          </a:p>
        </p:txBody>
      </p:sp>
      <p:sp>
        <p:nvSpPr>
          <p:cNvPr id="7" name="Slide Number Placeholder 6"/>
          <p:cNvSpPr>
            <a:spLocks noGrp="1"/>
          </p:cNvSpPr>
          <p:nvPr>
            <p:ph type="sldNum" sz="quarter" idx="13"/>
          </p:nvPr>
        </p:nvSpPr>
        <p:spPr/>
        <p:txBody>
          <a:bodyPr/>
          <a:lstStyle/>
          <a:p>
            <a:fld id="{FC4D67A3-37AC-4718-9C0F-DA0F0D092FFE}" type="slidenum">
              <a:rPr lang="en-US" smtClean="0"/>
              <a:pPr/>
              <a:t>60</a:t>
            </a:fld>
            <a:endParaRPr lang="en-US"/>
          </a:p>
        </p:txBody>
      </p:sp>
    </p:spTree>
    <p:extLst>
      <p:ext uri="{BB962C8B-B14F-4D97-AF65-F5344CB8AC3E}">
        <p14:creationId xmlns:p14="http://schemas.microsoft.com/office/powerpoint/2010/main" val="135712445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advance to</a:t>
            </a:r>
            <a:r>
              <a:rPr lang="en-US" baseline="0" dirty="0" smtClean="0"/>
              <a:t> the next intersection, again a horizontal edge.</a:t>
            </a:r>
            <a:endParaRPr lang="en-US" dirty="0"/>
          </a:p>
        </p:txBody>
      </p:sp>
      <p:sp>
        <p:nvSpPr>
          <p:cNvPr id="4" name="Header Placeholder 3"/>
          <p:cNvSpPr>
            <a:spLocks noGrp="1"/>
          </p:cNvSpPr>
          <p:nvPr>
            <p:ph type="hdr" sz="quarter" idx="10"/>
          </p:nvPr>
        </p:nvSpPr>
        <p:spPr/>
        <p:txBody>
          <a:bodyPr/>
          <a:lstStyle/>
          <a:p>
            <a:r>
              <a:rPr lang="en-US" smtClean="0"/>
              <a:t>Freeform Vector Graphics</a:t>
            </a:r>
            <a:endParaRPr lang="en-US" dirty="0"/>
          </a:p>
        </p:txBody>
      </p:sp>
      <p:sp>
        <p:nvSpPr>
          <p:cNvPr id="5" name="Date Placeholder 4"/>
          <p:cNvSpPr>
            <a:spLocks noGrp="1"/>
          </p:cNvSpPr>
          <p:nvPr>
            <p:ph type="dt" idx="11"/>
          </p:nvPr>
        </p:nvSpPr>
        <p:spPr/>
        <p:txBody>
          <a:bodyPr/>
          <a:lstStyle/>
          <a:p>
            <a:fld id="{4725ACE6-BF47-4BA2-8BE2-7261BFFD2418}" type="datetime1">
              <a:rPr lang="en-US" smtClean="0"/>
              <a:pPr/>
              <a:t>2012-05-25</a:t>
            </a:fld>
            <a:endParaRPr lang="en-US"/>
          </a:p>
        </p:txBody>
      </p:sp>
      <p:sp>
        <p:nvSpPr>
          <p:cNvPr id="6" name="Footer Placeholder 5"/>
          <p:cNvSpPr>
            <a:spLocks noGrp="1"/>
          </p:cNvSpPr>
          <p:nvPr>
            <p:ph type="ftr" sz="quarter" idx="12"/>
          </p:nvPr>
        </p:nvSpPr>
        <p:spPr/>
        <p:txBody>
          <a:bodyPr/>
          <a:lstStyle/>
          <a:p>
            <a:r>
              <a:rPr lang="en-US" smtClean="0"/>
              <a:t>Techfest 2011</a:t>
            </a:r>
            <a:endParaRPr lang="en-US" dirty="0"/>
          </a:p>
        </p:txBody>
      </p:sp>
      <p:sp>
        <p:nvSpPr>
          <p:cNvPr id="7" name="Slide Number Placeholder 6"/>
          <p:cNvSpPr>
            <a:spLocks noGrp="1"/>
          </p:cNvSpPr>
          <p:nvPr>
            <p:ph type="sldNum" sz="quarter" idx="13"/>
          </p:nvPr>
        </p:nvSpPr>
        <p:spPr/>
        <p:txBody>
          <a:bodyPr/>
          <a:lstStyle/>
          <a:p>
            <a:fld id="{FC4D67A3-37AC-4718-9C0F-DA0F0D092FFE}" type="slidenum">
              <a:rPr lang="en-US" smtClean="0"/>
              <a:pPr/>
              <a:t>61</a:t>
            </a:fld>
            <a:endParaRPr lang="en-US"/>
          </a:p>
        </p:txBody>
      </p:sp>
    </p:spTree>
    <p:extLst>
      <p:ext uri="{BB962C8B-B14F-4D97-AF65-F5344CB8AC3E}">
        <p14:creationId xmlns:p14="http://schemas.microsoft.com/office/powerpoint/2010/main" val="135712445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Again, </a:t>
            </a:r>
            <a:r>
              <a:rPr lang="en-US" baseline="0" dirty="0" smtClean="0"/>
              <a:t>two straddling </a:t>
            </a:r>
            <a:r>
              <a:rPr lang="en-US" baseline="0" dirty="0" err="1" smtClean="0"/>
              <a:t>Dxx</a:t>
            </a:r>
            <a:r>
              <a:rPr lang="en-US" baseline="0" dirty="0" smtClean="0"/>
              <a:t> terms are removed.  Since one of the </a:t>
            </a:r>
            <a:r>
              <a:rPr lang="en-US" baseline="0" dirty="0" err="1" smtClean="0"/>
              <a:t>Dxy</a:t>
            </a:r>
            <a:r>
              <a:rPr lang="en-US" baseline="0" dirty="0" smtClean="0"/>
              <a:t> quad terms has already been removed, &lt;*&gt; we remove only the upper term now.</a:t>
            </a:r>
            <a:endParaRPr lang="en-US" dirty="0"/>
          </a:p>
        </p:txBody>
      </p:sp>
      <p:sp>
        <p:nvSpPr>
          <p:cNvPr id="4" name="Header Placeholder 3"/>
          <p:cNvSpPr>
            <a:spLocks noGrp="1"/>
          </p:cNvSpPr>
          <p:nvPr>
            <p:ph type="hdr" sz="quarter" idx="10"/>
          </p:nvPr>
        </p:nvSpPr>
        <p:spPr/>
        <p:txBody>
          <a:bodyPr/>
          <a:lstStyle/>
          <a:p>
            <a:r>
              <a:rPr lang="en-US" smtClean="0"/>
              <a:t>Freeform Vector Graphics</a:t>
            </a:r>
            <a:endParaRPr lang="en-US" dirty="0"/>
          </a:p>
        </p:txBody>
      </p:sp>
      <p:sp>
        <p:nvSpPr>
          <p:cNvPr id="5" name="Date Placeholder 4"/>
          <p:cNvSpPr>
            <a:spLocks noGrp="1"/>
          </p:cNvSpPr>
          <p:nvPr>
            <p:ph type="dt" idx="11"/>
          </p:nvPr>
        </p:nvSpPr>
        <p:spPr/>
        <p:txBody>
          <a:bodyPr/>
          <a:lstStyle/>
          <a:p>
            <a:fld id="{4725ACE6-BF47-4BA2-8BE2-7261BFFD2418}" type="datetime1">
              <a:rPr lang="en-US" smtClean="0"/>
              <a:pPr/>
              <a:t>2012-05-25</a:t>
            </a:fld>
            <a:endParaRPr lang="en-US"/>
          </a:p>
        </p:txBody>
      </p:sp>
      <p:sp>
        <p:nvSpPr>
          <p:cNvPr id="6" name="Footer Placeholder 5"/>
          <p:cNvSpPr>
            <a:spLocks noGrp="1"/>
          </p:cNvSpPr>
          <p:nvPr>
            <p:ph type="ftr" sz="quarter" idx="12"/>
          </p:nvPr>
        </p:nvSpPr>
        <p:spPr/>
        <p:txBody>
          <a:bodyPr/>
          <a:lstStyle/>
          <a:p>
            <a:r>
              <a:rPr lang="en-US" smtClean="0"/>
              <a:t>Techfest 2011</a:t>
            </a:r>
            <a:endParaRPr lang="en-US" dirty="0"/>
          </a:p>
        </p:txBody>
      </p:sp>
      <p:sp>
        <p:nvSpPr>
          <p:cNvPr id="7" name="Slide Number Placeholder 6"/>
          <p:cNvSpPr>
            <a:spLocks noGrp="1"/>
          </p:cNvSpPr>
          <p:nvPr>
            <p:ph type="sldNum" sz="quarter" idx="13"/>
          </p:nvPr>
        </p:nvSpPr>
        <p:spPr/>
        <p:txBody>
          <a:bodyPr/>
          <a:lstStyle/>
          <a:p>
            <a:fld id="{FC4D67A3-37AC-4718-9C0F-DA0F0D092FFE}" type="slidenum">
              <a:rPr lang="en-US" smtClean="0"/>
              <a:pPr/>
              <a:t>62</a:t>
            </a:fld>
            <a:endParaRPr lang="en-US"/>
          </a:p>
        </p:txBody>
      </p:sp>
    </p:spTree>
    <p:extLst>
      <p:ext uri="{BB962C8B-B14F-4D97-AF65-F5344CB8AC3E}">
        <p14:creationId xmlns:p14="http://schemas.microsoft.com/office/powerpoint/2010/main" val="135712445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advance forward</a:t>
            </a:r>
            <a:r>
              <a:rPr lang="en-US" baseline="0" dirty="0" smtClean="0"/>
              <a:t> and hit another horizontal edge. </a:t>
            </a:r>
            <a:endParaRPr lang="en-US" dirty="0"/>
          </a:p>
        </p:txBody>
      </p:sp>
      <p:sp>
        <p:nvSpPr>
          <p:cNvPr id="4" name="Header Placeholder 3"/>
          <p:cNvSpPr>
            <a:spLocks noGrp="1"/>
          </p:cNvSpPr>
          <p:nvPr>
            <p:ph type="hdr" sz="quarter" idx="10"/>
          </p:nvPr>
        </p:nvSpPr>
        <p:spPr/>
        <p:txBody>
          <a:bodyPr/>
          <a:lstStyle/>
          <a:p>
            <a:r>
              <a:rPr lang="en-US" smtClean="0"/>
              <a:t>Freeform Vector Graphics</a:t>
            </a:r>
            <a:endParaRPr lang="en-US" dirty="0"/>
          </a:p>
        </p:txBody>
      </p:sp>
      <p:sp>
        <p:nvSpPr>
          <p:cNvPr id="5" name="Date Placeholder 4"/>
          <p:cNvSpPr>
            <a:spLocks noGrp="1"/>
          </p:cNvSpPr>
          <p:nvPr>
            <p:ph type="dt" idx="11"/>
          </p:nvPr>
        </p:nvSpPr>
        <p:spPr/>
        <p:txBody>
          <a:bodyPr/>
          <a:lstStyle/>
          <a:p>
            <a:fld id="{4725ACE6-BF47-4BA2-8BE2-7261BFFD2418}" type="datetime1">
              <a:rPr lang="en-US" smtClean="0"/>
              <a:pPr/>
              <a:t>2012-05-25</a:t>
            </a:fld>
            <a:endParaRPr lang="en-US"/>
          </a:p>
        </p:txBody>
      </p:sp>
      <p:sp>
        <p:nvSpPr>
          <p:cNvPr id="6" name="Footer Placeholder 5"/>
          <p:cNvSpPr>
            <a:spLocks noGrp="1"/>
          </p:cNvSpPr>
          <p:nvPr>
            <p:ph type="ftr" sz="quarter" idx="12"/>
          </p:nvPr>
        </p:nvSpPr>
        <p:spPr/>
        <p:txBody>
          <a:bodyPr/>
          <a:lstStyle/>
          <a:p>
            <a:r>
              <a:rPr lang="en-US" smtClean="0"/>
              <a:t>Techfest 2011</a:t>
            </a:r>
            <a:endParaRPr lang="en-US" dirty="0"/>
          </a:p>
        </p:txBody>
      </p:sp>
      <p:sp>
        <p:nvSpPr>
          <p:cNvPr id="7" name="Slide Number Placeholder 6"/>
          <p:cNvSpPr>
            <a:spLocks noGrp="1"/>
          </p:cNvSpPr>
          <p:nvPr>
            <p:ph type="sldNum" sz="quarter" idx="13"/>
          </p:nvPr>
        </p:nvSpPr>
        <p:spPr/>
        <p:txBody>
          <a:bodyPr/>
          <a:lstStyle/>
          <a:p>
            <a:fld id="{FC4D67A3-37AC-4718-9C0F-DA0F0D092FFE}" type="slidenum">
              <a:rPr lang="en-US" smtClean="0"/>
              <a:pPr/>
              <a:t>63</a:t>
            </a:fld>
            <a:endParaRPr lang="en-US"/>
          </a:p>
        </p:txBody>
      </p:sp>
    </p:spTree>
    <p:extLst>
      <p:ext uri="{BB962C8B-B14F-4D97-AF65-F5344CB8AC3E}">
        <p14:creationId xmlns:p14="http://schemas.microsoft.com/office/powerpoint/2010/main" val="135712445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And again remove two </a:t>
            </a:r>
            <a:r>
              <a:rPr lang="en-US" baseline="0" dirty="0" err="1" smtClean="0"/>
              <a:t>Dxx</a:t>
            </a:r>
            <a:r>
              <a:rPr lang="en-US" baseline="0" dirty="0" smtClean="0"/>
              <a:t> triplets and a single </a:t>
            </a:r>
            <a:r>
              <a:rPr lang="en-US" baseline="0" dirty="0" err="1" smtClean="0"/>
              <a:t>Dxy</a:t>
            </a:r>
            <a:r>
              <a:rPr lang="en-US" baseline="0" dirty="0" smtClean="0"/>
              <a:t> quad.</a:t>
            </a:r>
            <a:endParaRPr lang="en-US" dirty="0"/>
          </a:p>
        </p:txBody>
      </p:sp>
      <p:sp>
        <p:nvSpPr>
          <p:cNvPr id="4" name="Header Placeholder 3"/>
          <p:cNvSpPr>
            <a:spLocks noGrp="1"/>
          </p:cNvSpPr>
          <p:nvPr>
            <p:ph type="hdr" sz="quarter" idx="10"/>
          </p:nvPr>
        </p:nvSpPr>
        <p:spPr/>
        <p:txBody>
          <a:bodyPr/>
          <a:lstStyle/>
          <a:p>
            <a:r>
              <a:rPr lang="en-US" smtClean="0"/>
              <a:t>Freeform Vector Graphics</a:t>
            </a:r>
            <a:endParaRPr lang="en-US" dirty="0"/>
          </a:p>
        </p:txBody>
      </p:sp>
      <p:sp>
        <p:nvSpPr>
          <p:cNvPr id="5" name="Date Placeholder 4"/>
          <p:cNvSpPr>
            <a:spLocks noGrp="1"/>
          </p:cNvSpPr>
          <p:nvPr>
            <p:ph type="dt" idx="11"/>
          </p:nvPr>
        </p:nvSpPr>
        <p:spPr/>
        <p:txBody>
          <a:bodyPr/>
          <a:lstStyle/>
          <a:p>
            <a:fld id="{4725ACE6-BF47-4BA2-8BE2-7261BFFD2418}" type="datetime1">
              <a:rPr lang="en-US" smtClean="0"/>
              <a:pPr/>
              <a:t>2012-05-25</a:t>
            </a:fld>
            <a:endParaRPr lang="en-US"/>
          </a:p>
        </p:txBody>
      </p:sp>
      <p:sp>
        <p:nvSpPr>
          <p:cNvPr id="6" name="Footer Placeholder 5"/>
          <p:cNvSpPr>
            <a:spLocks noGrp="1"/>
          </p:cNvSpPr>
          <p:nvPr>
            <p:ph type="ftr" sz="quarter" idx="12"/>
          </p:nvPr>
        </p:nvSpPr>
        <p:spPr/>
        <p:txBody>
          <a:bodyPr/>
          <a:lstStyle/>
          <a:p>
            <a:r>
              <a:rPr lang="en-US" smtClean="0"/>
              <a:t>Techfest 2011</a:t>
            </a:r>
            <a:endParaRPr lang="en-US" dirty="0"/>
          </a:p>
        </p:txBody>
      </p:sp>
      <p:sp>
        <p:nvSpPr>
          <p:cNvPr id="7" name="Slide Number Placeholder 6"/>
          <p:cNvSpPr>
            <a:spLocks noGrp="1"/>
          </p:cNvSpPr>
          <p:nvPr>
            <p:ph type="sldNum" sz="quarter" idx="13"/>
          </p:nvPr>
        </p:nvSpPr>
        <p:spPr/>
        <p:txBody>
          <a:bodyPr/>
          <a:lstStyle/>
          <a:p>
            <a:fld id="{FC4D67A3-37AC-4718-9C0F-DA0F0D092FFE}" type="slidenum">
              <a:rPr lang="en-US" smtClean="0"/>
              <a:pPr/>
              <a:t>64</a:t>
            </a:fld>
            <a:endParaRPr lang="en-US"/>
          </a:p>
        </p:txBody>
      </p:sp>
    </p:spTree>
    <p:extLst>
      <p:ext uri="{BB962C8B-B14F-4D97-AF65-F5344CB8AC3E}">
        <p14:creationId xmlns:p14="http://schemas.microsoft.com/office/powerpoint/2010/main" val="135712445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the curve hits </a:t>
            </a:r>
            <a:r>
              <a:rPr lang="en-US" dirty="0" smtClean="0"/>
              <a:t>a vertical edge, and we remove two </a:t>
            </a:r>
            <a:r>
              <a:rPr lang="en-US" dirty="0" err="1" smtClean="0"/>
              <a:t>Dyy</a:t>
            </a:r>
            <a:r>
              <a:rPr lang="en-US" dirty="0" smtClean="0"/>
              <a:t> terms</a:t>
            </a:r>
            <a:r>
              <a:rPr lang="en-US" baseline="0" dirty="0" smtClean="0"/>
              <a:t> and a </a:t>
            </a:r>
            <a:r>
              <a:rPr lang="en-US" baseline="0" dirty="0" err="1" smtClean="0"/>
              <a:t>Dxy</a:t>
            </a:r>
            <a:r>
              <a:rPr lang="en-US" baseline="0" dirty="0" smtClean="0"/>
              <a:t> term. </a:t>
            </a:r>
            <a:endParaRPr lang="en-US" dirty="0"/>
          </a:p>
        </p:txBody>
      </p:sp>
      <p:sp>
        <p:nvSpPr>
          <p:cNvPr id="4" name="Header Placeholder 3"/>
          <p:cNvSpPr>
            <a:spLocks noGrp="1"/>
          </p:cNvSpPr>
          <p:nvPr>
            <p:ph type="hdr" sz="quarter" idx="10"/>
          </p:nvPr>
        </p:nvSpPr>
        <p:spPr/>
        <p:txBody>
          <a:bodyPr/>
          <a:lstStyle/>
          <a:p>
            <a:r>
              <a:rPr lang="en-US" smtClean="0"/>
              <a:t>Freeform Vector Graphics</a:t>
            </a:r>
            <a:endParaRPr lang="en-US" dirty="0"/>
          </a:p>
        </p:txBody>
      </p:sp>
      <p:sp>
        <p:nvSpPr>
          <p:cNvPr id="5" name="Date Placeholder 4"/>
          <p:cNvSpPr>
            <a:spLocks noGrp="1"/>
          </p:cNvSpPr>
          <p:nvPr>
            <p:ph type="dt" idx="11"/>
          </p:nvPr>
        </p:nvSpPr>
        <p:spPr/>
        <p:txBody>
          <a:bodyPr/>
          <a:lstStyle/>
          <a:p>
            <a:fld id="{4725ACE6-BF47-4BA2-8BE2-7261BFFD2418}" type="datetime1">
              <a:rPr lang="en-US" smtClean="0"/>
              <a:pPr/>
              <a:t>2012-05-25</a:t>
            </a:fld>
            <a:endParaRPr lang="en-US"/>
          </a:p>
        </p:txBody>
      </p:sp>
      <p:sp>
        <p:nvSpPr>
          <p:cNvPr id="6" name="Footer Placeholder 5"/>
          <p:cNvSpPr>
            <a:spLocks noGrp="1"/>
          </p:cNvSpPr>
          <p:nvPr>
            <p:ph type="ftr" sz="quarter" idx="12"/>
          </p:nvPr>
        </p:nvSpPr>
        <p:spPr/>
        <p:txBody>
          <a:bodyPr/>
          <a:lstStyle/>
          <a:p>
            <a:r>
              <a:rPr lang="en-US" smtClean="0"/>
              <a:t>Techfest 2011</a:t>
            </a:r>
            <a:endParaRPr lang="en-US" dirty="0"/>
          </a:p>
        </p:txBody>
      </p:sp>
      <p:sp>
        <p:nvSpPr>
          <p:cNvPr id="7" name="Slide Number Placeholder 6"/>
          <p:cNvSpPr>
            <a:spLocks noGrp="1"/>
          </p:cNvSpPr>
          <p:nvPr>
            <p:ph type="sldNum" sz="quarter" idx="13"/>
          </p:nvPr>
        </p:nvSpPr>
        <p:spPr/>
        <p:txBody>
          <a:bodyPr/>
          <a:lstStyle/>
          <a:p>
            <a:fld id="{FC4D67A3-37AC-4718-9C0F-DA0F0D092FFE}" type="slidenum">
              <a:rPr lang="en-US" smtClean="0"/>
              <a:pPr/>
              <a:t>65</a:t>
            </a:fld>
            <a:endParaRPr lang="en-US"/>
          </a:p>
        </p:txBody>
      </p:sp>
    </p:spTree>
    <p:extLst>
      <p:ext uri="{BB962C8B-B14F-4D97-AF65-F5344CB8AC3E}">
        <p14:creationId xmlns:p14="http://schemas.microsoft.com/office/powerpoint/2010/main" val="135712445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Continuing along the curve, we remove all terms which</a:t>
            </a:r>
            <a:r>
              <a:rPr lang="en-US" baseline="0" dirty="0" smtClean="0"/>
              <a:t> involve</a:t>
            </a:r>
            <a:r>
              <a:rPr lang="en-US" dirty="0" smtClean="0"/>
              <a:t> any intersected edge.</a:t>
            </a:r>
          </a:p>
        </p:txBody>
      </p:sp>
      <p:sp>
        <p:nvSpPr>
          <p:cNvPr id="4" name="Header Placeholder 3"/>
          <p:cNvSpPr>
            <a:spLocks noGrp="1"/>
          </p:cNvSpPr>
          <p:nvPr>
            <p:ph type="hdr" sz="quarter" idx="10"/>
          </p:nvPr>
        </p:nvSpPr>
        <p:spPr/>
        <p:txBody>
          <a:bodyPr/>
          <a:lstStyle/>
          <a:p>
            <a:r>
              <a:rPr lang="en-US" smtClean="0"/>
              <a:t>Freeform Vector Graphics</a:t>
            </a:r>
            <a:endParaRPr lang="en-US" dirty="0"/>
          </a:p>
        </p:txBody>
      </p:sp>
      <p:sp>
        <p:nvSpPr>
          <p:cNvPr id="5" name="Date Placeholder 4"/>
          <p:cNvSpPr>
            <a:spLocks noGrp="1"/>
          </p:cNvSpPr>
          <p:nvPr>
            <p:ph type="dt" idx="11"/>
          </p:nvPr>
        </p:nvSpPr>
        <p:spPr/>
        <p:txBody>
          <a:bodyPr/>
          <a:lstStyle/>
          <a:p>
            <a:fld id="{4725ACE6-BF47-4BA2-8BE2-7261BFFD2418}" type="datetime1">
              <a:rPr lang="en-US" smtClean="0"/>
              <a:pPr/>
              <a:t>2012-05-25</a:t>
            </a:fld>
            <a:endParaRPr lang="en-US"/>
          </a:p>
        </p:txBody>
      </p:sp>
      <p:sp>
        <p:nvSpPr>
          <p:cNvPr id="6" name="Footer Placeholder 5"/>
          <p:cNvSpPr>
            <a:spLocks noGrp="1"/>
          </p:cNvSpPr>
          <p:nvPr>
            <p:ph type="ftr" sz="quarter" idx="12"/>
          </p:nvPr>
        </p:nvSpPr>
        <p:spPr/>
        <p:txBody>
          <a:bodyPr/>
          <a:lstStyle/>
          <a:p>
            <a:r>
              <a:rPr lang="en-US" smtClean="0"/>
              <a:t>Techfest 2011</a:t>
            </a:r>
            <a:endParaRPr lang="en-US" dirty="0"/>
          </a:p>
        </p:txBody>
      </p:sp>
      <p:sp>
        <p:nvSpPr>
          <p:cNvPr id="7" name="Slide Number Placeholder 6"/>
          <p:cNvSpPr>
            <a:spLocks noGrp="1"/>
          </p:cNvSpPr>
          <p:nvPr>
            <p:ph type="sldNum" sz="quarter" idx="13"/>
          </p:nvPr>
        </p:nvSpPr>
        <p:spPr/>
        <p:txBody>
          <a:bodyPr/>
          <a:lstStyle/>
          <a:p>
            <a:fld id="{FC4D67A3-37AC-4718-9C0F-DA0F0D092FFE}" type="slidenum">
              <a:rPr lang="en-US" smtClean="0"/>
              <a:pPr/>
              <a:t>66</a:t>
            </a:fld>
            <a:endParaRPr lang="en-US"/>
          </a:p>
        </p:txBody>
      </p:sp>
    </p:spTree>
    <p:extLst>
      <p:ext uri="{BB962C8B-B14F-4D97-AF65-F5344CB8AC3E}">
        <p14:creationId xmlns:p14="http://schemas.microsoft.com/office/powerpoint/2010/main" val="135712445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look at how our</a:t>
            </a:r>
            <a:r>
              <a:rPr lang="en-US" baseline="0" dirty="0" smtClean="0"/>
              <a:t> system handles value constraints.</a:t>
            </a:r>
            <a:endParaRPr lang="en-US" dirty="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2012-05-25</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67</a:t>
            </a:fld>
            <a:endParaRPr lang="en-US"/>
          </a:p>
        </p:txBody>
      </p:sp>
    </p:spTree>
    <p:extLst>
      <p:ext uri="{BB962C8B-B14F-4D97-AF65-F5344CB8AC3E}">
        <p14:creationId xmlns:p14="http://schemas.microsoft.com/office/powerpoint/2010/main" val="398038036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value point &lt;*&gt; creates a soft bilinear constraint &lt;*&gt; on the surrounding four pixels &lt;*&gt;.</a:t>
            </a:r>
            <a:endParaRPr lang="en-US" dirty="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2012-05-25</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68</a:t>
            </a:fld>
            <a:endParaRPr lang="en-US"/>
          </a:p>
        </p:txBody>
      </p:sp>
    </p:spTree>
    <p:extLst>
      <p:ext uri="{BB962C8B-B14F-4D97-AF65-F5344CB8AC3E}">
        <p14:creationId xmlns:p14="http://schemas.microsoft.com/office/powerpoint/2010/main" val="370783461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constraint</a:t>
            </a:r>
            <a:r>
              <a:rPr lang="en-US" baseline="0" dirty="0" smtClean="0"/>
              <a:t> also interacts with any nearby tear curves</a:t>
            </a:r>
          </a:p>
          <a:p>
            <a:endParaRPr lang="en-US" dirty="0" smtClean="0"/>
          </a:p>
          <a:p>
            <a:r>
              <a:rPr lang="en-US" dirty="0" smtClean="0"/>
              <a:t>A tear curve between the point and a neighboring pixel &lt;*&gt;</a:t>
            </a:r>
            <a:r>
              <a:rPr lang="en-US" baseline="0" dirty="0" smtClean="0"/>
              <a:t> </a:t>
            </a:r>
            <a:r>
              <a:rPr lang="en-US" dirty="0" smtClean="0"/>
              <a:t>cancels</a:t>
            </a:r>
            <a:r>
              <a:rPr lang="en-US" baseline="0" dirty="0" smtClean="0"/>
              <a:t> the constraint on that pixel. The weights on the remaining pixels are normalized accordingly.</a:t>
            </a:r>
          </a:p>
          <a:p>
            <a:endParaRPr lang="en-US" baseline="0" dirty="0" smtClean="0"/>
          </a:p>
          <a:p>
            <a:r>
              <a:rPr lang="en-US" baseline="0" dirty="0" smtClean="0"/>
              <a:t>[JMS: I would color the dots by the bilinear weight, so 0 should go to black.]</a:t>
            </a:r>
            <a:endParaRPr lang="en-US" dirty="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2012-05-25</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69</a:t>
            </a:fld>
            <a:endParaRPr lang="en-US"/>
          </a:p>
        </p:txBody>
      </p:sp>
    </p:spTree>
    <p:extLst>
      <p:ext uri="{BB962C8B-B14F-4D97-AF65-F5344CB8AC3E}">
        <p14:creationId xmlns:p14="http://schemas.microsoft.com/office/powerpoint/2010/main" val="32936162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Our method adapts thin-plate splines (or “TPS” for short).</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Notice the smooth interpolation through the bright point constraint</a:t>
            </a:r>
            <a:r>
              <a:rPr lang="en-US" baseline="0" dirty="0" smtClean="0"/>
              <a:t>.</a:t>
            </a:r>
            <a:endParaRPr lang="en-US" baseline="0" dirty="0" smtClean="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2012-05-25</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7</a:t>
            </a:fld>
            <a:endParaRPr lang="en-US"/>
          </a:p>
        </p:txBody>
      </p:sp>
    </p:spTree>
    <p:extLst>
      <p:ext uri="{BB962C8B-B14F-4D97-AF65-F5344CB8AC3E}">
        <p14:creationId xmlns:p14="http://schemas.microsoft.com/office/powerpoint/2010/main" val="6375533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value curve</a:t>
            </a:r>
            <a:r>
              <a:rPr lang="en-US" baseline="0" dirty="0" smtClean="0"/>
              <a:t> adds a constraint for each edge the curve intersects.</a:t>
            </a:r>
          </a:p>
          <a:p>
            <a:r>
              <a:rPr lang="en-US" dirty="0" smtClean="0"/>
              <a:t>&lt;*&gt; The</a:t>
            </a:r>
            <a:r>
              <a:rPr lang="en-US" baseline="0" dirty="0" smtClean="0"/>
              <a:t> constraint weights are determined by the location of the intersection along that edge.</a:t>
            </a:r>
          </a:p>
          <a:p>
            <a:r>
              <a:rPr lang="en-US" baseline="0" dirty="0" smtClean="0"/>
              <a:t>&lt;*&gt; This second intersection sums in another linear constraint.</a:t>
            </a:r>
          </a:p>
          <a:p>
            <a:r>
              <a:rPr lang="en-US" baseline="0" dirty="0" smtClean="0"/>
              <a:t>&lt;*&gt; And this third yet another.</a:t>
            </a:r>
          </a:p>
          <a:p>
            <a:r>
              <a:rPr lang="en-US" baseline="0" dirty="0" smtClean="0"/>
              <a:t>&lt;*&gt; Each soft constraint is the square of the difference between the linearly weighted pixel values along the edge and a desired color value.</a:t>
            </a:r>
          </a:p>
          <a:p>
            <a:r>
              <a:rPr lang="en-US" baseline="0" dirty="0" smtClean="0"/>
              <a:t> </a:t>
            </a:r>
            <a:endParaRPr lang="en-US" dirty="0" smtClean="0"/>
          </a:p>
          <a:p>
            <a:r>
              <a:rPr lang="en-US" dirty="0" smtClean="0"/>
              <a:t>All these penalties </a:t>
            </a:r>
            <a:r>
              <a:rPr lang="en-US" baseline="0" dirty="0" smtClean="0"/>
              <a:t>sum in the total objective function.</a:t>
            </a:r>
          </a:p>
          <a:p>
            <a:endParaRPr lang="en-US" baseline="0" dirty="0" smtClean="0"/>
          </a:p>
          <a:p>
            <a:r>
              <a:rPr lang="en-US" baseline="0" dirty="0" smtClean="0"/>
              <a:t>[JMS: Instead of drawing arrow, it might be better to draw blue edge as you did for the tear example, and then show the pair of weights associated with it.  This will make it clearer that it is a pair of pixels that is affected by each linear constraint added.]</a:t>
            </a:r>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2012-05-25</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70</a:t>
            </a:fld>
            <a:endParaRPr lang="en-US"/>
          </a:p>
        </p:txBody>
      </p:sp>
    </p:spTree>
    <p:extLst>
      <p:ext uri="{BB962C8B-B14F-4D97-AF65-F5344CB8AC3E}">
        <p14:creationId xmlns:p14="http://schemas.microsoft.com/office/powerpoint/2010/main" val="44366639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before, if a</a:t>
            </a:r>
            <a:r>
              <a:rPr lang="en-US" baseline="0" dirty="0" smtClean="0"/>
              <a:t> tear curve comes between a value curve and a pixel, &lt;*&gt; it cancels the effect on that pixel. </a:t>
            </a:r>
            <a:endParaRPr lang="en-US" dirty="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2012-05-25</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71</a:t>
            </a:fld>
            <a:endParaRPr lang="en-US"/>
          </a:p>
        </p:txBody>
      </p:sp>
    </p:spTree>
    <p:extLst>
      <p:ext uri="{BB962C8B-B14F-4D97-AF65-F5344CB8AC3E}">
        <p14:creationId xmlns:p14="http://schemas.microsoft.com/office/powerpoint/2010/main" val="44366639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also introduce a generalized term to constrain the solution’s first derivative in an arbitrary direction.  </a:t>
            </a:r>
          </a:p>
          <a:p>
            <a:endParaRPr lang="en-US" baseline="0" dirty="0" smtClean="0"/>
          </a:p>
          <a:p>
            <a:r>
              <a:rPr lang="en-US" baseline="0" dirty="0" smtClean="0"/>
              <a:t>Using the components of the curve tangent at the edge intersection, we add a new term to the objective pushing the weighted sum to zero.</a:t>
            </a:r>
          </a:p>
          <a:p>
            <a:endParaRPr lang="en-US" baseline="0" dirty="0" smtClean="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2012-05-25</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72</a:t>
            </a:fld>
            <a:endParaRPr lang="en-US"/>
          </a:p>
        </p:txBody>
      </p:sp>
    </p:spTree>
    <p:extLst>
      <p:ext uri="{BB962C8B-B14F-4D97-AF65-F5344CB8AC3E}">
        <p14:creationId xmlns:p14="http://schemas.microsoft.com/office/powerpoint/2010/main" val="182064284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use these derivative constraints </a:t>
            </a:r>
            <a:r>
              <a:rPr lang="en-US" baseline="0" smtClean="0"/>
              <a:t>for our crease</a:t>
            </a:r>
            <a:r>
              <a:rPr lang="en-US" baseline="0" dirty="0" smtClean="0"/>
              <a:t>, contour, and slope curves.</a:t>
            </a:r>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2012-05-25</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73</a:t>
            </a:fld>
            <a:endParaRPr lang="en-US"/>
          </a:p>
        </p:txBody>
      </p:sp>
    </p:spTree>
    <p:extLst>
      <p:ext uri="{BB962C8B-B14F-4D97-AF65-F5344CB8AC3E}">
        <p14:creationId xmlns:p14="http://schemas.microsoft.com/office/powerpoint/2010/main" val="182064284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Because of the slow convergence of the</a:t>
            </a:r>
            <a:r>
              <a:rPr lang="en-US" baseline="0" dirty="0" smtClean="0"/>
              <a:t> Gauss-Seidel solver, we must be very careful up-sampling from coarser to finer grids. &lt;*&gt; In this illustration we are resampling from the coarse red pixels to the double resolution blue pixels.</a:t>
            </a:r>
            <a:endParaRPr lang="en-US" dirty="0"/>
          </a:p>
        </p:txBody>
      </p:sp>
      <p:sp>
        <p:nvSpPr>
          <p:cNvPr id="4" name="Header Placeholder 3"/>
          <p:cNvSpPr>
            <a:spLocks noGrp="1"/>
          </p:cNvSpPr>
          <p:nvPr>
            <p:ph type="hdr" sz="quarter" idx="10"/>
          </p:nvPr>
        </p:nvSpPr>
        <p:spPr/>
        <p:txBody>
          <a:bodyPr/>
          <a:lstStyle/>
          <a:p>
            <a:r>
              <a:rPr lang="en-US" smtClean="0"/>
              <a:t>Freeform Vector Graphics</a:t>
            </a:r>
            <a:endParaRPr lang="en-US" dirty="0"/>
          </a:p>
        </p:txBody>
      </p:sp>
      <p:sp>
        <p:nvSpPr>
          <p:cNvPr id="5" name="Date Placeholder 4"/>
          <p:cNvSpPr>
            <a:spLocks noGrp="1"/>
          </p:cNvSpPr>
          <p:nvPr>
            <p:ph type="dt" idx="11"/>
          </p:nvPr>
        </p:nvSpPr>
        <p:spPr/>
        <p:txBody>
          <a:bodyPr/>
          <a:lstStyle/>
          <a:p>
            <a:fld id="{4725ACE6-BF47-4BA2-8BE2-7261BFFD2418}" type="datetime1">
              <a:rPr lang="en-US" smtClean="0"/>
              <a:pPr/>
              <a:t>2012-05-25</a:t>
            </a:fld>
            <a:endParaRPr lang="en-US"/>
          </a:p>
        </p:txBody>
      </p:sp>
      <p:sp>
        <p:nvSpPr>
          <p:cNvPr id="6" name="Footer Placeholder 5"/>
          <p:cNvSpPr>
            <a:spLocks noGrp="1"/>
          </p:cNvSpPr>
          <p:nvPr>
            <p:ph type="ftr" sz="quarter" idx="12"/>
          </p:nvPr>
        </p:nvSpPr>
        <p:spPr/>
        <p:txBody>
          <a:bodyPr/>
          <a:lstStyle/>
          <a:p>
            <a:r>
              <a:rPr lang="en-US" smtClean="0"/>
              <a:t>Techfest 2011</a:t>
            </a:r>
            <a:endParaRPr lang="en-US" dirty="0"/>
          </a:p>
        </p:txBody>
      </p:sp>
      <p:sp>
        <p:nvSpPr>
          <p:cNvPr id="7" name="Slide Number Placeholder 6"/>
          <p:cNvSpPr>
            <a:spLocks noGrp="1"/>
          </p:cNvSpPr>
          <p:nvPr>
            <p:ph type="sldNum" sz="quarter" idx="13"/>
          </p:nvPr>
        </p:nvSpPr>
        <p:spPr/>
        <p:txBody>
          <a:bodyPr/>
          <a:lstStyle/>
          <a:p>
            <a:fld id="{FC4D67A3-37AC-4718-9C0F-DA0F0D092FFE}" type="slidenum">
              <a:rPr lang="en-US" smtClean="0"/>
              <a:pPr/>
              <a:t>74</a:t>
            </a:fld>
            <a:endParaRPr lang="en-US"/>
          </a:p>
        </p:txBody>
      </p:sp>
    </p:spTree>
    <p:extLst>
      <p:ext uri="{BB962C8B-B14F-4D97-AF65-F5344CB8AC3E}">
        <p14:creationId xmlns:p14="http://schemas.microsoft.com/office/powerpoint/2010/main" val="135712445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focus here on evaluating the color of the dark</a:t>
            </a:r>
            <a:r>
              <a:rPr lang="en-US" baseline="0" dirty="0" smtClean="0"/>
              <a:t>er blue pixel from the surrounding red pixels from the coarser grid.</a:t>
            </a:r>
          </a:p>
          <a:p>
            <a:r>
              <a:rPr lang="en-US" baseline="0" dirty="0" smtClean="0"/>
              <a:t>In the absence of discontinuities, it would be a weighted average of the neighbors based on distance.</a:t>
            </a:r>
          </a:p>
        </p:txBody>
      </p:sp>
      <p:sp>
        <p:nvSpPr>
          <p:cNvPr id="4" name="Header Placeholder 3"/>
          <p:cNvSpPr>
            <a:spLocks noGrp="1"/>
          </p:cNvSpPr>
          <p:nvPr>
            <p:ph type="hdr" sz="quarter" idx="10"/>
          </p:nvPr>
        </p:nvSpPr>
        <p:spPr/>
        <p:txBody>
          <a:bodyPr/>
          <a:lstStyle/>
          <a:p>
            <a:r>
              <a:rPr lang="en-US" smtClean="0"/>
              <a:t>Freeform Vector Graphics</a:t>
            </a:r>
            <a:endParaRPr lang="en-US" dirty="0"/>
          </a:p>
        </p:txBody>
      </p:sp>
      <p:sp>
        <p:nvSpPr>
          <p:cNvPr id="5" name="Date Placeholder 4"/>
          <p:cNvSpPr>
            <a:spLocks noGrp="1"/>
          </p:cNvSpPr>
          <p:nvPr>
            <p:ph type="dt" idx="11"/>
          </p:nvPr>
        </p:nvSpPr>
        <p:spPr/>
        <p:txBody>
          <a:bodyPr/>
          <a:lstStyle/>
          <a:p>
            <a:fld id="{4725ACE6-BF47-4BA2-8BE2-7261BFFD2418}" type="datetime1">
              <a:rPr lang="en-US" smtClean="0"/>
              <a:pPr/>
              <a:t>2012-05-25</a:t>
            </a:fld>
            <a:endParaRPr lang="en-US"/>
          </a:p>
        </p:txBody>
      </p:sp>
      <p:sp>
        <p:nvSpPr>
          <p:cNvPr id="6" name="Footer Placeholder 5"/>
          <p:cNvSpPr>
            <a:spLocks noGrp="1"/>
          </p:cNvSpPr>
          <p:nvPr>
            <p:ph type="ftr" sz="quarter" idx="12"/>
          </p:nvPr>
        </p:nvSpPr>
        <p:spPr/>
        <p:txBody>
          <a:bodyPr/>
          <a:lstStyle/>
          <a:p>
            <a:r>
              <a:rPr lang="en-US" smtClean="0"/>
              <a:t>Techfest 2011</a:t>
            </a:r>
            <a:endParaRPr lang="en-US" dirty="0"/>
          </a:p>
        </p:txBody>
      </p:sp>
      <p:sp>
        <p:nvSpPr>
          <p:cNvPr id="7" name="Slide Number Placeholder 6"/>
          <p:cNvSpPr>
            <a:spLocks noGrp="1"/>
          </p:cNvSpPr>
          <p:nvPr>
            <p:ph type="sldNum" sz="quarter" idx="13"/>
          </p:nvPr>
        </p:nvSpPr>
        <p:spPr/>
        <p:txBody>
          <a:bodyPr/>
          <a:lstStyle/>
          <a:p>
            <a:fld id="{FC4D67A3-37AC-4718-9C0F-DA0F0D092FFE}" type="slidenum">
              <a:rPr lang="en-US" smtClean="0"/>
              <a:pPr/>
              <a:t>75</a:t>
            </a:fld>
            <a:endParaRPr lang="en-US"/>
          </a:p>
        </p:txBody>
      </p:sp>
    </p:spTree>
    <p:extLst>
      <p:ext uri="{BB962C8B-B14F-4D97-AF65-F5344CB8AC3E}">
        <p14:creationId xmlns:p14="http://schemas.microsoft.com/office/powerpoint/2010/main" val="135712445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tear</a:t>
            </a:r>
            <a:r>
              <a:rPr lang="en-US" baseline="0" dirty="0" smtClean="0"/>
              <a:t> curve between the higher resolution pixel and the upper left coarse pixel cuts off the coarse pixel’s influence and zeros its weight.</a:t>
            </a:r>
          </a:p>
          <a:p>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This generates a higher resolution seed image much closer to the correct solution, producing more accurate output from the Gauss-Seidel solver.</a:t>
            </a:r>
            <a:endParaRPr lang="en-US" dirty="0" smtClean="0"/>
          </a:p>
          <a:p>
            <a:endParaRPr lang="en-US" dirty="0"/>
          </a:p>
        </p:txBody>
      </p:sp>
      <p:sp>
        <p:nvSpPr>
          <p:cNvPr id="4" name="Header Placeholder 3"/>
          <p:cNvSpPr>
            <a:spLocks noGrp="1"/>
          </p:cNvSpPr>
          <p:nvPr>
            <p:ph type="hdr" sz="quarter" idx="10"/>
          </p:nvPr>
        </p:nvSpPr>
        <p:spPr/>
        <p:txBody>
          <a:bodyPr/>
          <a:lstStyle/>
          <a:p>
            <a:r>
              <a:rPr lang="en-US" smtClean="0"/>
              <a:t>Freeform Vector Graphics</a:t>
            </a:r>
            <a:endParaRPr lang="en-US" dirty="0"/>
          </a:p>
        </p:txBody>
      </p:sp>
      <p:sp>
        <p:nvSpPr>
          <p:cNvPr id="5" name="Date Placeholder 4"/>
          <p:cNvSpPr>
            <a:spLocks noGrp="1"/>
          </p:cNvSpPr>
          <p:nvPr>
            <p:ph type="dt" idx="11"/>
          </p:nvPr>
        </p:nvSpPr>
        <p:spPr/>
        <p:txBody>
          <a:bodyPr/>
          <a:lstStyle/>
          <a:p>
            <a:fld id="{4725ACE6-BF47-4BA2-8BE2-7261BFFD2418}" type="datetime1">
              <a:rPr lang="en-US" smtClean="0"/>
              <a:pPr/>
              <a:t>2012-05-25</a:t>
            </a:fld>
            <a:endParaRPr lang="en-US"/>
          </a:p>
        </p:txBody>
      </p:sp>
      <p:sp>
        <p:nvSpPr>
          <p:cNvPr id="6" name="Footer Placeholder 5"/>
          <p:cNvSpPr>
            <a:spLocks noGrp="1"/>
          </p:cNvSpPr>
          <p:nvPr>
            <p:ph type="ftr" sz="quarter" idx="12"/>
          </p:nvPr>
        </p:nvSpPr>
        <p:spPr/>
        <p:txBody>
          <a:bodyPr/>
          <a:lstStyle/>
          <a:p>
            <a:r>
              <a:rPr lang="en-US" smtClean="0"/>
              <a:t>Techfest 2011</a:t>
            </a:r>
            <a:endParaRPr lang="en-US" dirty="0"/>
          </a:p>
        </p:txBody>
      </p:sp>
      <p:sp>
        <p:nvSpPr>
          <p:cNvPr id="7" name="Slide Number Placeholder 6"/>
          <p:cNvSpPr>
            <a:spLocks noGrp="1"/>
          </p:cNvSpPr>
          <p:nvPr>
            <p:ph type="sldNum" sz="quarter" idx="13"/>
          </p:nvPr>
        </p:nvSpPr>
        <p:spPr/>
        <p:txBody>
          <a:bodyPr/>
          <a:lstStyle/>
          <a:p>
            <a:fld id="{FC4D67A3-37AC-4718-9C0F-DA0F0D092FFE}" type="slidenum">
              <a:rPr lang="en-US" smtClean="0"/>
              <a:pPr/>
              <a:t>76</a:t>
            </a:fld>
            <a:endParaRPr lang="en-US"/>
          </a:p>
        </p:txBody>
      </p:sp>
    </p:spTree>
    <p:extLst>
      <p:ext uri="{BB962C8B-B14F-4D97-AF65-F5344CB8AC3E}">
        <p14:creationId xmlns:p14="http://schemas.microsoft.com/office/powerpoint/2010/main" val="135712445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some examples of interactive editing.</a:t>
            </a:r>
          </a:p>
          <a:p>
            <a:r>
              <a:rPr lang="en-US" baseline="0" dirty="0" smtClean="0"/>
              <a:t>We start with some scattered colors &lt;*&gt;, and now draw a value curve.</a:t>
            </a:r>
          </a:p>
          <a:p>
            <a:r>
              <a:rPr lang="en-US" baseline="0" dirty="0" smtClean="0"/>
              <a:t>Drawing a tear curve breaks continuity. The tear can be manipulated independent of the rest of the image.</a:t>
            </a:r>
          </a:p>
          <a:p>
            <a:r>
              <a:rPr lang="en-US" baseline="0" dirty="0" smtClean="0"/>
              <a:t>A crease curve maintains continuity but breaks smoothness.</a:t>
            </a:r>
          </a:p>
          <a:p>
            <a:endParaRPr lang="en-US" baseline="0" dirty="0" smtClean="0"/>
          </a:p>
        </p:txBody>
      </p:sp>
      <p:sp>
        <p:nvSpPr>
          <p:cNvPr id="4" name="Header Placeholder 3"/>
          <p:cNvSpPr>
            <a:spLocks noGrp="1"/>
          </p:cNvSpPr>
          <p:nvPr>
            <p:ph type="hdr" sz="quarter" idx="10"/>
          </p:nvPr>
        </p:nvSpPr>
        <p:spPr/>
        <p:txBody>
          <a:bodyPr/>
          <a:lstStyle/>
          <a:p>
            <a:r>
              <a:rPr lang="en-US" smtClean="0"/>
              <a:t>Freeform Vector Graphics</a:t>
            </a:r>
            <a:endParaRPr lang="en-US" dirty="0"/>
          </a:p>
        </p:txBody>
      </p:sp>
      <p:sp>
        <p:nvSpPr>
          <p:cNvPr id="5" name="Date Placeholder 4"/>
          <p:cNvSpPr>
            <a:spLocks noGrp="1"/>
          </p:cNvSpPr>
          <p:nvPr>
            <p:ph type="dt" idx="11"/>
          </p:nvPr>
        </p:nvSpPr>
        <p:spPr/>
        <p:txBody>
          <a:bodyPr/>
          <a:lstStyle/>
          <a:p>
            <a:fld id="{4725ACE6-BF47-4BA2-8BE2-7261BFFD2418}" type="datetime1">
              <a:rPr lang="en-US" smtClean="0"/>
              <a:pPr/>
              <a:t>2012-05-25</a:t>
            </a:fld>
            <a:endParaRPr lang="en-US"/>
          </a:p>
        </p:txBody>
      </p:sp>
      <p:sp>
        <p:nvSpPr>
          <p:cNvPr id="6" name="Footer Placeholder 5"/>
          <p:cNvSpPr>
            <a:spLocks noGrp="1"/>
          </p:cNvSpPr>
          <p:nvPr>
            <p:ph type="ftr" sz="quarter" idx="12"/>
          </p:nvPr>
        </p:nvSpPr>
        <p:spPr/>
        <p:txBody>
          <a:bodyPr/>
          <a:lstStyle/>
          <a:p>
            <a:r>
              <a:rPr lang="en-US" smtClean="0"/>
              <a:t>Techfest 2011</a:t>
            </a:r>
            <a:endParaRPr lang="en-US" dirty="0"/>
          </a:p>
        </p:txBody>
      </p:sp>
      <p:sp>
        <p:nvSpPr>
          <p:cNvPr id="7" name="Slide Number Placeholder 6"/>
          <p:cNvSpPr>
            <a:spLocks noGrp="1"/>
          </p:cNvSpPr>
          <p:nvPr>
            <p:ph type="sldNum" sz="quarter" idx="13"/>
          </p:nvPr>
        </p:nvSpPr>
        <p:spPr/>
        <p:txBody>
          <a:bodyPr/>
          <a:lstStyle/>
          <a:p>
            <a:fld id="{FC4D67A3-37AC-4718-9C0F-DA0F0D092FFE}" type="slidenum">
              <a:rPr lang="en-US" smtClean="0"/>
              <a:pPr/>
              <a:t>77</a:t>
            </a:fld>
            <a:endParaRPr lang="en-US"/>
          </a:p>
        </p:txBody>
      </p:sp>
    </p:spTree>
    <p:extLst>
      <p:ext uri="{BB962C8B-B14F-4D97-AF65-F5344CB8AC3E}">
        <p14:creationId xmlns:p14="http://schemas.microsoft.com/office/powerpoint/2010/main" val="97081564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example, the user has sketched tear</a:t>
            </a:r>
            <a:r>
              <a:rPr lang="en-US" baseline="0" dirty="0" smtClean="0"/>
              <a:t> curves</a:t>
            </a:r>
            <a:r>
              <a:rPr lang="en-US" dirty="0" smtClean="0"/>
              <a:t>, and now draws </a:t>
            </a:r>
            <a:r>
              <a:rPr lang="en-US" baseline="0" dirty="0" smtClean="0"/>
              <a:t>sparse point constraints to define smoothly varying fill functions,</a:t>
            </a:r>
          </a:p>
          <a:p>
            <a:r>
              <a:rPr lang="en-US" baseline="0" dirty="0" smtClean="0"/>
              <a:t>&lt;WAIT&gt;  and finally adjusts the interpolation derivatives by drawing some contour curves </a:t>
            </a:r>
          </a:p>
          <a:p>
            <a:r>
              <a:rPr lang="en-US" baseline="0" dirty="0" smtClean="0"/>
              <a:t>&lt;WAIT&gt;  and a crease curve for the crease in the hat.</a:t>
            </a:r>
          </a:p>
          <a:p>
            <a:endParaRPr lang="en-US" dirty="0"/>
          </a:p>
        </p:txBody>
      </p:sp>
      <p:sp>
        <p:nvSpPr>
          <p:cNvPr id="4" name="Header Placeholder 3"/>
          <p:cNvSpPr>
            <a:spLocks noGrp="1"/>
          </p:cNvSpPr>
          <p:nvPr>
            <p:ph type="hdr" sz="quarter" idx="10"/>
          </p:nvPr>
        </p:nvSpPr>
        <p:spPr/>
        <p:txBody>
          <a:bodyPr/>
          <a:lstStyle/>
          <a:p>
            <a:r>
              <a:rPr lang="en-US" smtClean="0"/>
              <a:t>Freeform Vector Graphics</a:t>
            </a:r>
            <a:endParaRPr lang="en-US" dirty="0"/>
          </a:p>
        </p:txBody>
      </p:sp>
      <p:sp>
        <p:nvSpPr>
          <p:cNvPr id="5" name="Date Placeholder 4"/>
          <p:cNvSpPr>
            <a:spLocks noGrp="1"/>
          </p:cNvSpPr>
          <p:nvPr>
            <p:ph type="dt" idx="11"/>
          </p:nvPr>
        </p:nvSpPr>
        <p:spPr/>
        <p:txBody>
          <a:bodyPr/>
          <a:lstStyle/>
          <a:p>
            <a:fld id="{4725ACE6-BF47-4BA2-8BE2-7261BFFD2418}" type="datetime1">
              <a:rPr lang="en-US" smtClean="0"/>
              <a:pPr/>
              <a:t>2012-05-25</a:t>
            </a:fld>
            <a:endParaRPr lang="en-US"/>
          </a:p>
        </p:txBody>
      </p:sp>
      <p:sp>
        <p:nvSpPr>
          <p:cNvPr id="6" name="Footer Placeholder 5"/>
          <p:cNvSpPr>
            <a:spLocks noGrp="1"/>
          </p:cNvSpPr>
          <p:nvPr>
            <p:ph type="ftr" sz="quarter" idx="12"/>
          </p:nvPr>
        </p:nvSpPr>
        <p:spPr/>
        <p:txBody>
          <a:bodyPr/>
          <a:lstStyle/>
          <a:p>
            <a:r>
              <a:rPr lang="en-US" smtClean="0"/>
              <a:t>Techfest 2011</a:t>
            </a:r>
            <a:endParaRPr lang="en-US" dirty="0"/>
          </a:p>
        </p:txBody>
      </p:sp>
      <p:sp>
        <p:nvSpPr>
          <p:cNvPr id="7" name="Slide Number Placeholder 6"/>
          <p:cNvSpPr>
            <a:spLocks noGrp="1"/>
          </p:cNvSpPr>
          <p:nvPr>
            <p:ph type="sldNum" sz="quarter" idx="13"/>
          </p:nvPr>
        </p:nvSpPr>
        <p:spPr/>
        <p:txBody>
          <a:bodyPr/>
          <a:lstStyle/>
          <a:p>
            <a:fld id="{FC4D67A3-37AC-4718-9C0F-DA0F0D092FFE}" type="slidenum">
              <a:rPr lang="en-US" smtClean="0"/>
              <a:pPr/>
              <a:t>78</a:t>
            </a:fld>
            <a:endParaRPr lang="en-US"/>
          </a:p>
        </p:txBody>
      </p:sp>
    </p:spTree>
    <p:extLst>
      <p:ext uri="{BB962C8B-B14F-4D97-AF65-F5344CB8AC3E}">
        <p14:creationId xmlns:p14="http://schemas.microsoft.com/office/powerpoint/2010/main" val="164055440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example, the user draws a set of slope-value curves.</a:t>
            </a:r>
          </a:p>
          <a:p>
            <a:r>
              <a:rPr lang="en-US" dirty="0" smtClean="0"/>
              <a:t>These curves both assign</a:t>
            </a:r>
            <a:r>
              <a:rPr lang="en-US" baseline="0" dirty="0" smtClean="0"/>
              <a:t> a </a:t>
            </a:r>
            <a:r>
              <a:rPr lang="en-US" dirty="0" smtClean="0"/>
              <a:t>color, and</a:t>
            </a:r>
            <a:r>
              <a:rPr lang="en-US" baseline="0" dirty="0" smtClean="0"/>
              <a:t> constrain the cross-curve derivative to zero,</a:t>
            </a:r>
          </a:p>
          <a:p>
            <a:r>
              <a:rPr lang="en-US" baseline="0" dirty="0" smtClean="0"/>
              <a:t>thus introducing a shading highlight and precisely controlling its position.</a:t>
            </a:r>
          </a:p>
          <a:p>
            <a:endParaRPr lang="en-US" dirty="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2012-05-25</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79</a:t>
            </a:fld>
            <a:endParaRPr lang="en-US"/>
          </a:p>
        </p:txBody>
      </p:sp>
    </p:spTree>
    <p:extLst>
      <p:ext uri="{BB962C8B-B14F-4D97-AF65-F5344CB8AC3E}">
        <p14:creationId xmlns:p14="http://schemas.microsoft.com/office/powerpoint/2010/main" val="3331796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Diffusion</a:t>
            </a:r>
            <a:r>
              <a:rPr lang="en-US" baseline="0" dirty="0" smtClean="0"/>
              <a:t> curves create similar artifacts at curve constraints.  </a:t>
            </a:r>
            <a:r>
              <a:rPr lang="en-US" dirty="0" smtClean="0"/>
              <a:t>The bright value along this middle curve </a:t>
            </a:r>
            <a:r>
              <a:rPr lang="en-US" baseline="0" dirty="0" smtClean="0"/>
              <a:t>becomes an unwanted crease</a:t>
            </a:r>
            <a:r>
              <a:rPr lang="en-US" baseline="0" dirty="0" smtClean="0"/>
              <a:t>.</a:t>
            </a:r>
            <a:endParaRPr lang="en-US" baseline="0" dirty="0" smtClean="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2012-05-25</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8</a:t>
            </a:fld>
            <a:endParaRPr lang="en-US"/>
          </a:p>
        </p:txBody>
      </p:sp>
    </p:spTree>
    <p:extLst>
      <p:ext uri="{BB962C8B-B14F-4D97-AF65-F5344CB8AC3E}">
        <p14:creationId xmlns:p14="http://schemas.microsoft.com/office/powerpoint/2010/main" val="226620758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To fine-tune this terrain, the user draws a slope curve to form a gully, a crease-value curve to form a flat lake with sharp sides, and a tear curve to form a cliff.</a:t>
            </a:r>
          </a:p>
          <a:p>
            <a:endParaRPr lang="en-US" baseline="0" dirty="0" smtClean="0"/>
          </a:p>
          <a:p>
            <a:r>
              <a:rPr lang="en-US" baseline="0" dirty="0" smtClean="0"/>
              <a:t>The resulting gray-scale image can represent a terrain height field.</a:t>
            </a:r>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2012-05-25</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80</a:t>
            </a:fld>
            <a:endParaRPr lang="en-US"/>
          </a:p>
        </p:txBody>
      </p:sp>
    </p:spTree>
    <p:extLst>
      <p:ext uri="{BB962C8B-B14F-4D97-AF65-F5344CB8AC3E}">
        <p14:creationId xmlns:p14="http://schemas.microsoft.com/office/powerpoint/2010/main" val="223688689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result rendered in 3D.</a:t>
            </a:r>
            <a:endParaRPr lang="en-US" dirty="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2012-05-25</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81</a:t>
            </a:fld>
            <a:endParaRPr lang="en-US"/>
          </a:p>
        </p:txBody>
      </p:sp>
    </p:spTree>
    <p:extLst>
      <p:ext uri="{BB962C8B-B14F-4D97-AF65-F5344CB8AC3E}">
        <p14:creationId xmlns:p14="http://schemas.microsoft.com/office/powerpoint/2010/main" val="76346984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how this complicated example is generated from </a:t>
            </a:r>
            <a:r>
              <a:rPr lang="en-US" baseline="0" dirty="0" smtClean="0"/>
              <a:t>a small number of curves.</a:t>
            </a:r>
            <a:endParaRPr lang="en-US" dirty="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2012-05-25</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82</a:t>
            </a:fld>
            <a:endParaRPr lang="en-US"/>
          </a:p>
        </p:txBody>
      </p:sp>
    </p:spTree>
    <p:extLst>
      <p:ext uri="{BB962C8B-B14F-4D97-AF65-F5344CB8AC3E}">
        <p14:creationId xmlns:p14="http://schemas.microsoft.com/office/powerpoint/2010/main" val="308577867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 as we</a:t>
            </a:r>
            <a:r>
              <a:rPr lang="en-US" baseline="0" dirty="0" smtClean="0"/>
              <a:t> yank the cup handle, radically distorting the cup, the shading remains smooth and natural, even when magnified.</a:t>
            </a:r>
            <a:endParaRPr lang="en-US" dirty="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2012-05-25</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83</a:t>
            </a:fld>
            <a:endParaRPr lang="en-US"/>
          </a:p>
        </p:txBody>
      </p:sp>
    </p:spTree>
    <p:extLst>
      <p:ext uri="{BB962C8B-B14F-4D97-AF65-F5344CB8AC3E}">
        <p14:creationId xmlns:p14="http://schemas.microsoft.com/office/powerpoint/2010/main" val="310850631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the user first draws a value</a:t>
            </a:r>
            <a:r>
              <a:rPr lang="en-US" baseline="0" dirty="0" smtClean="0"/>
              <a:t> curve to simulate lighting near the silhouette.</a:t>
            </a:r>
          </a:p>
          <a:p>
            <a:r>
              <a:rPr lang="en-US" baseline="0" dirty="0" smtClean="0"/>
              <a:t>Next, a few compound curves, involving offset curves of both value and derivative constraints, create specular highlights and further convey 3D shape.</a:t>
            </a:r>
            <a:endParaRPr lang="en-US" dirty="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2012-05-25</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84</a:t>
            </a:fld>
            <a:endParaRPr lang="en-US"/>
          </a:p>
        </p:txBody>
      </p:sp>
    </p:spTree>
    <p:extLst>
      <p:ext uri="{BB962C8B-B14F-4D97-AF65-F5344CB8AC3E}">
        <p14:creationId xmlns:p14="http://schemas.microsoft.com/office/powerpoint/2010/main" val="396527641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We’ve shown the effectiveness of thin plate spline interpolation </a:t>
            </a:r>
            <a:r>
              <a:rPr lang="en-US" baseline="0" dirty="0" smtClean="0"/>
              <a:t>for vector graphics. </a:t>
            </a:r>
          </a:p>
          <a:p>
            <a:endParaRPr lang="en-US" baseline="0" dirty="0" smtClean="0"/>
          </a:p>
          <a:p>
            <a:r>
              <a:rPr lang="en-US" baseline="0" dirty="0" smtClean="0"/>
              <a:t>As a single integrated solution it allows the generation of smooth and interesting color fills and controllable color flows. </a:t>
            </a:r>
          </a:p>
          <a:p>
            <a:endParaRPr lang="en-US" baseline="0" dirty="0" smtClean="0"/>
          </a:p>
          <a:p>
            <a:r>
              <a:rPr lang="en-US" baseline="0" dirty="0" smtClean="0"/>
              <a:t>Our Freeform Vector Graphics system demonstrates an interactive implementation of the high level controls we have provided, and our sample artwork shows their usefulness.</a:t>
            </a:r>
            <a:endParaRPr lang="en-US" dirty="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2012-05-25</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85</a:t>
            </a:fld>
            <a:endParaRPr lang="en-US"/>
          </a:p>
        </p:txBody>
      </p:sp>
    </p:spTree>
    <p:extLst>
      <p:ext uri="{BB962C8B-B14F-4D97-AF65-F5344CB8AC3E}">
        <p14:creationId xmlns:p14="http://schemas.microsoft.com/office/powerpoint/2010/main" val="260868329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future work, there are other parameter fields which could benefit from smooth interpolation from sparse inputs.</a:t>
            </a:r>
          </a:p>
          <a:p>
            <a:endParaRPr lang="en-US" dirty="0" smtClean="0"/>
          </a:p>
          <a:p>
            <a:r>
              <a:rPr lang="en-US" dirty="0" smtClean="0"/>
              <a:t>Also, there are opportunities</a:t>
            </a:r>
            <a:r>
              <a:rPr lang="en-US" baseline="0" dirty="0" smtClean="0"/>
              <a:t> for very efficient antialiasing, since we’ve already determined where high frequencies occur during the </a:t>
            </a:r>
            <a:r>
              <a:rPr lang="en-US" baseline="0" dirty="0" err="1" smtClean="0"/>
              <a:t>rasterization</a:t>
            </a:r>
            <a:r>
              <a:rPr lang="en-US" baseline="0" dirty="0" smtClean="0"/>
              <a:t> phase.</a:t>
            </a:r>
          </a:p>
          <a:p>
            <a:endParaRPr lang="en-US" dirty="0" smtClean="0"/>
          </a:p>
          <a:p>
            <a:r>
              <a:rPr lang="en-US" dirty="0" smtClean="0"/>
              <a:t>The</a:t>
            </a:r>
            <a:r>
              <a:rPr lang="en-US" baseline="0" dirty="0" smtClean="0"/>
              <a:t> ability to incorporate texture detail, maybe involving diffusion of non-color parameters, would certainly be welcome by users.</a:t>
            </a:r>
            <a:endParaRPr lang="en-US" dirty="0" smtClean="0"/>
          </a:p>
          <a:p>
            <a:endParaRPr lang="en-US" dirty="0" smtClean="0"/>
          </a:p>
          <a:p>
            <a:r>
              <a:rPr lang="en-US" dirty="0" smtClean="0"/>
              <a:t>Automatic image </a:t>
            </a:r>
            <a:r>
              <a:rPr lang="en-US" dirty="0" err="1" smtClean="0"/>
              <a:t>vectorization</a:t>
            </a:r>
            <a:r>
              <a:rPr lang="en-US" dirty="0" smtClean="0"/>
              <a:t> is always a popular topic.</a:t>
            </a:r>
          </a:p>
          <a:p>
            <a:endParaRPr lang="en-US" dirty="0" smtClean="0"/>
          </a:p>
          <a:p>
            <a:r>
              <a:rPr lang="en-US" dirty="0" smtClean="0"/>
              <a:t>Our</a:t>
            </a:r>
            <a:r>
              <a:rPr lang="en-US" baseline="0" dirty="0" smtClean="0"/>
              <a:t> work has been strictly 2D, but there has been very interesting work on 3D vector graphics, such as </a:t>
            </a:r>
            <a:r>
              <a:rPr lang="en-US" baseline="0" dirty="0" err="1" smtClean="0"/>
              <a:t>Takayama’s</a:t>
            </a:r>
            <a:r>
              <a:rPr lang="en-US" baseline="0" dirty="0" smtClean="0"/>
              <a:t> Diffusion Surfaces. There’s also a very cool work on Vector Volumes in the next talk in this very session.</a:t>
            </a:r>
          </a:p>
          <a:p>
            <a:endParaRPr lang="en-US" baseline="0" dirty="0" smtClean="0"/>
          </a:p>
          <a:p>
            <a:r>
              <a:rPr lang="en-US" baseline="0" dirty="0" smtClean="0"/>
              <a:t>And finally, our User Interface was designed to expose all the features of our system. But it would be very interesting to investigate the optimal UIs for both professional artists and crowd sources.</a:t>
            </a:r>
            <a:endParaRPr lang="en-US" dirty="0" smtClean="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2012-05-25</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86</a:t>
            </a:fld>
            <a:endParaRPr lang="en-US"/>
          </a:p>
        </p:txBody>
      </p:sp>
    </p:spTree>
    <p:extLst>
      <p:ext uri="{BB962C8B-B14F-4D97-AF65-F5344CB8AC3E}">
        <p14:creationId xmlns:p14="http://schemas.microsoft.com/office/powerpoint/2010/main" val="85868003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a:t>
            </a:r>
            <a:r>
              <a:rPr lang="en-US" baseline="0" dirty="0" smtClean="0"/>
              <a:t> you very much for your attention.</a:t>
            </a:r>
            <a:endParaRPr lang="en-US" dirty="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2012-05-25</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87</a:t>
            </a:fld>
            <a:endParaRPr lang="en-US"/>
          </a:p>
        </p:txBody>
      </p:sp>
    </p:spTree>
    <p:extLst>
      <p:ext uri="{BB962C8B-B14F-4D97-AF65-F5344CB8AC3E}">
        <p14:creationId xmlns:p14="http://schemas.microsoft.com/office/powerpoint/2010/main" val="37454525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Thin plate spline interpolation eliminates this smoothness discontinuity</a:t>
            </a:r>
            <a:r>
              <a:rPr lang="en-US" baseline="0" dirty="0" smtClean="0"/>
              <a:t>.</a:t>
            </a:r>
            <a:endParaRPr lang="en-US" baseline="0" dirty="0" smtClean="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2012-05-25</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9</a:t>
            </a:fld>
            <a:endParaRPr lang="en-US"/>
          </a:p>
        </p:txBody>
      </p:sp>
    </p:spTree>
    <p:extLst>
      <p:ext uri="{BB962C8B-B14F-4D97-AF65-F5344CB8AC3E}">
        <p14:creationId xmlns:p14="http://schemas.microsoft.com/office/powerpoint/2010/main" val="38580692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7258E5-4BA7-4098-B956-60D6782E76D1}" type="datetime1">
              <a:rPr lang="en-US" smtClean="0"/>
              <a:pPr/>
              <a:t>2012-05-25</a:t>
            </a:fld>
            <a:endParaRPr lang="en-US"/>
          </a:p>
        </p:txBody>
      </p:sp>
      <p:sp>
        <p:nvSpPr>
          <p:cNvPr id="5" name="Footer Placeholder 4"/>
          <p:cNvSpPr>
            <a:spLocks noGrp="1"/>
          </p:cNvSpPr>
          <p:nvPr>
            <p:ph type="ftr" sz="quarter" idx="11"/>
          </p:nvPr>
        </p:nvSpPr>
        <p:spPr/>
        <p:txBody>
          <a:bodyPr/>
          <a:lstStyle/>
          <a:p>
            <a:r>
              <a:rPr lang="en-US" smtClean="0"/>
              <a:t>Microsoft confidential - Do not distribute.</a:t>
            </a:r>
            <a:endParaRPr lang="en-US"/>
          </a:p>
        </p:txBody>
      </p:sp>
      <p:sp>
        <p:nvSpPr>
          <p:cNvPr id="6" name="Slide Number Placeholder 5"/>
          <p:cNvSpPr>
            <a:spLocks noGrp="1"/>
          </p:cNvSpPr>
          <p:nvPr>
            <p:ph type="sldNum" sz="quarter" idx="12"/>
          </p:nvPr>
        </p:nvSpPr>
        <p:spPr/>
        <p:txBody>
          <a:bodyPr/>
          <a:lstStyle/>
          <a:p>
            <a:fld id="{C9B7316E-38AB-49FD-A17F-DD675A4AA478}" type="slidenum">
              <a:rPr lang="en-US" smtClean="0"/>
              <a:pPr/>
              <a:t>‹#›</a:t>
            </a:fld>
            <a:endParaRPr lang="en-US"/>
          </a:p>
        </p:txBody>
      </p:sp>
    </p:spTree>
    <p:extLst>
      <p:ext uri="{BB962C8B-B14F-4D97-AF65-F5344CB8AC3E}">
        <p14:creationId xmlns:p14="http://schemas.microsoft.com/office/powerpoint/2010/main" val="754902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defTabSz="914400" rtl="0" eaLnBrk="1" latinLnBrk="0" hangingPunct="1">
              <a:lnSpc>
                <a:spcPct val="90000"/>
              </a:lnSpc>
              <a:spcBef>
                <a:spcPct val="0"/>
              </a:spcBef>
              <a:buNone/>
              <a:defRPr lang="en-US" sz="3600" kern="1200" dirty="0" smtClean="0">
                <a:solidFill>
                  <a:schemeClr val="tx2"/>
                </a:solidFill>
                <a:effectLst>
                  <a:outerShdw blurRad="50800" dist="25400" dir="2700000" algn="tl">
                    <a:schemeClr val="tx1">
                      <a:alpha val="30000"/>
                    </a:schemeClr>
                  </a:outerShdw>
                </a:effectLst>
                <a:latin typeface="+mj-lt"/>
                <a:ea typeface="+mj-ea"/>
                <a:cs typeface="+mj-cs"/>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829A6A2-BC0A-4B9F-A321-3EBEEAB16790}" type="datetime1">
              <a:rPr lang="en-US" smtClean="0"/>
              <a:pPr/>
              <a:t>2012-05-25</a:t>
            </a:fld>
            <a:endParaRPr lang="en-US"/>
          </a:p>
        </p:txBody>
      </p:sp>
      <p:sp>
        <p:nvSpPr>
          <p:cNvPr id="4" name="Footer Placeholder 3"/>
          <p:cNvSpPr>
            <a:spLocks noGrp="1"/>
          </p:cNvSpPr>
          <p:nvPr>
            <p:ph type="ftr" sz="quarter" idx="11"/>
          </p:nvPr>
        </p:nvSpPr>
        <p:spPr/>
        <p:txBody>
          <a:bodyPr/>
          <a:lstStyle/>
          <a:p>
            <a:r>
              <a:rPr lang="en-US" smtClean="0"/>
              <a:t>Microsoft confidential - Do not distribute.</a:t>
            </a:r>
            <a:endParaRPr lang="en-US"/>
          </a:p>
        </p:txBody>
      </p:sp>
      <p:sp>
        <p:nvSpPr>
          <p:cNvPr id="5" name="Slide Number Placeholder 4"/>
          <p:cNvSpPr>
            <a:spLocks noGrp="1"/>
          </p:cNvSpPr>
          <p:nvPr>
            <p:ph type="sldNum" sz="quarter" idx="12"/>
          </p:nvPr>
        </p:nvSpPr>
        <p:spPr/>
        <p:txBody>
          <a:bodyPr/>
          <a:lstStyle/>
          <a:p>
            <a:fld id="{938ECBCB-881A-4F14-B619-3255133AA1B7}" type="slidenum">
              <a:rPr lang="en-US" smtClean="0"/>
              <a:pPr/>
              <a:t>‹#›</a:t>
            </a:fld>
            <a:endParaRPr lang="en-US"/>
          </a:p>
        </p:txBody>
      </p:sp>
    </p:spTree>
    <p:extLst>
      <p:ext uri="{BB962C8B-B14F-4D97-AF65-F5344CB8AC3E}">
        <p14:creationId xmlns:p14="http://schemas.microsoft.com/office/powerpoint/2010/main" val="2171751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4D8DA2-150B-4F2C-BAA4-DE89F00EEFC9}" type="datetime1">
              <a:rPr lang="en-US" smtClean="0"/>
              <a:pPr/>
              <a:t>2012-05-25</a:t>
            </a:fld>
            <a:endParaRPr lang="en-US"/>
          </a:p>
        </p:txBody>
      </p:sp>
      <p:sp>
        <p:nvSpPr>
          <p:cNvPr id="3" name="Footer Placeholder 2"/>
          <p:cNvSpPr>
            <a:spLocks noGrp="1"/>
          </p:cNvSpPr>
          <p:nvPr>
            <p:ph type="ftr" sz="quarter" idx="11"/>
          </p:nvPr>
        </p:nvSpPr>
        <p:spPr/>
        <p:txBody>
          <a:bodyPr/>
          <a:lstStyle/>
          <a:p>
            <a:r>
              <a:rPr lang="en-US" smtClean="0"/>
              <a:t>Microsoft confidential - Do not distribute.</a:t>
            </a:r>
            <a:endParaRPr lang="en-US"/>
          </a:p>
        </p:txBody>
      </p:sp>
      <p:sp>
        <p:nvSpPr>
          <p:cNvPr id="4" name="Slide Number Placeholder 3"/>
          <p:cNvSpPr>
            <a:spLocks noGrp="1"/>
          </p:cNvSpPr>
          <p:nvPr>
            <p:ph type="sldNum" sz="quarter" idx="12"/>
          </p:nvPr>
        </p:nvSpPr>
        <p:spPr/>
        <p:txBody>
          <a:bodyPr/>
          <a:lstStyle/>
          <a:p>
            <a:fld id="{39E898E6-DE02-470E-9C16-8E3F86078297}" type="slidenum">
              <a:rPr lang="en-US" smtClean="0"/>
              <a:pPr/>
              <a:t>‹#›</a:t>
            </a:fld>
            <a:endParaRPr lang="en-US"/>
          </a:p>
        </p:txBody>
      </p:sp>
    </p:spTree>
    <p:extLst>
      <p:ext uri="{BB962C8B-B14F-4D97-AF65-F5344CB8AC3E}">
        <p14:creationId xmlns:p14="http://schemas.microsoft.com/office/powerpoint/2010/main" val="3206643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95400"/>
            <a:ext cx="7772400" cy="1470025"/>
          </a:xfrm>
        </p:spPr>
        <p:txBody>
          <a:bodyPr>
            <a:normAutofit/>
          </a:bodyPr>
          <a:lstStyle>
            <a:lvl1pPr>
              <a:defRPr sz="4000"/>
            </a:lvl1pPr>
          </a:lstStyle>
          <a:p>
            <a:r>
              <a:rPr lang="en-US" smtClean="0"/>
              <a:t>Click to edit Master title style</a:t>
            </a:r>
            <a:endParaRPr lang="en-US" dirty="0"/>
          </a:p>
        </p:txBody>
      </p:sp>
      <p:sp>
        <p:nvSpPr>
          <p:cNvPr id="3" name="Subtitle 2"/>
          <p:cNvSpPr>
            <a:spLocks noGrp="1"/>
          </p:cNvSpPr>
          <p:nvPr>
            <p:ph type="subTitle" idx="1"/>
          </p:nvPr>
        </p:nvSpPr>
        <p:spPr>
          <a:xfrm>
            <a:off x="457200" y="3200400"/>
            <a:ext cx="8229600" cy="2438400"/>
          </a:xfrm>
        </p:spPr>
        <p:txBody>
          <a:bodyPr anchor="ct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41329F7-5ED1-40D8-9484-8E9250542B9F}" type="datetime1">
              <a:rPr lang="en-US" smtClean="0"/>
              <a:pPr/>
              <a:t>2012-05-25</a:t>
            </a:fld>
            <a:endParaRPr lang="en-US" dirty="0"/>
          </a:p>
        </p:txBody>
      </p:sp>
      <p:sp>
        <p:nvSpPr>
          <p:cNvPr id="5" name="Footer Placeholder 4"/>
          <p:cNvSpPr>
            <a:spLocks noGrp="1"/>
          </p:cNvSpPr>
          <p:nvPr>
            <p:ph type="ftr" sz="quarter" idx="11"/>
          </p:nvPr>
        </p:nvSpPr>
        <p:spPr/>
        <p:txBody>
          <a:bodyPr/>
          <a:lstStyle/>
          <a:p>
            <a:r>
              <a:rPr lang="en-US" smtClean="0"/>
              <a:t>Microsoft confidential - Do not distribute.</a:t>
            </a:r>
            <a:endParaRPr lang="en-US" dirty="0"/>
          </a:p>
        </p:txBody>
      </p:sp>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706504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609600"/>
            <a:ext cx="7772400" cy="1362075"/>
          </a:xfrm>
        </p:spPr>
        <p:txBody>
          <a:bodyPr anchor="ctr">
            <a:normAutofit/>
          </a:bodyPr>
          <a:lstStyle>
            <a:lvl1pPr algn="ctr" rtl="0" eaLnBrk="0" fontAlgn="base" hangingPunct="0">
              <a:lnSpc>
                <a:spcPct val="100000"/>
              </a:lnSpc>
              <a:spcBef>
                <a:spcPct val="0"/>
              </a:spcBef>
              <a:spcAft>
                <a:spcPct val="0"/>
              </a:spcAft>
              <a:defRPr lang="en-US" sz="3600" dirty="0">
                <a:solidFill>
                  <a:schemeClr val="tx2"/>
                </a:solidFill>
                <a:effectLst>
                  <a:outerShdw blurRad="50800" dist="25400" dir="2700000" algn="tl">
                    <a:schemeClr val="tx1">
                      <a:alpha val="30000"/>
                    </a:schemeClr>
                  </a:outerShdw>
                </a:effectLst>
                <a:latin typeface="+mj-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648200"/>
            <a:ext cx="7772400" cy="1500187"/>
          </a:xfrm>
        </p:spPr>
        <p:txBody>
          <a:bodyPr anchor="ctr">
            <a:normAutofit/>
          </a:bodyPr>
          <a:lstStyle>
            <a:lvl1pPr marL="0" indent="0">
              <a:buNone/>
              <a:defRPr lang="en-US" sz="2800" dirty="0" smtClean="0">
                <a:solidFill>
                  <a:schemeClr val="tx1"/>
                </a:solidFill>
                <a:effectLst>
                  <a:outerShdw blurRad="50800" dist="25400" dir="2700000" algn="ctr" rotWithShape="0">
                    <a:schemeClr val="tx1">
                      <a:alpha val="30000"/>
                    </a:schemeClr>
                  </a:outerShdw>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342900" lvl="0" indent="-342900" algn="ctr" rtl="0" eaLnBrk="0" fontAlgn="base" hangingPunct="0">
              <a:spcBef>
                <a:spcPct val="20000"/>
              </a:spcBef>
              <a:spcAft>
                <a:spcPct val="0"/>
              </a:spcAft>
              <a:buClr>
                <a:schemeClr val="accent2"/>
              </a:buClr>
              <a:buSzPct val="55000"/>
              <a:buFont typeface="Monotype Sorts" pitchFamily="2" charset="2"/>
              <a:buNone/>
            </a:pPr>
            <a:r>
              <a:rPr lang="en-US" smtClean="0"/>
              <a:t>Click to edit Master text styles</a:t>
            </a:r>
          </a:p>
        </p:txBody>
      </p:sp>
      <p:sp>
        <p:nvSpPr>
          <p:cNvPr id="4" name="Date Placeholder 3"/>
          <p:cNvSpPr>
            <a:spLocks noGrp="1"/>
          </p:cNvSpPr>
          <p:nvPr>
            <p:ph type="dt" sz="half" idx="10"/>
          </p:nvPr>
        </p:nvSpPr>
        <p:spPr/>
        <p:txBody>
          <a:bodyPr/>
          <a:lstStyle/>
          <a:p>
            <a:fld id="{0C1D360C-D40A-46C9-ABEC-665CFE39C807}" type="datetime1">
              <a:rPr lang="en-US" smtClean="0"/>
              <a:pPr/>
              <a:t>2012-05-25</a:t>
            </a:fld>
            <a:endParaRPr lang="en-US" dirty="0"/>
          </a:p>
        </p:txBody>
      </p:sp>
      <p:sp>
        <p:nvSpPr>
          <p:cNvPr id="5" name="Footer Placeholder 4"/>
          <p:cNvSpPr>
            <a:spLocks noGrp="1"/>
          </p:cNvSpPr>
          <p:nvPr>
            <p:ph type="ftr" sz="quarter" idx="11"/>
          </p:nvPr>
        </p:nvSpPr>
        <p:spPr/>
        <p:txBody>
          <a:bodyPr/>
          <a:lstStyle/>
          <a:p>
            <a:r>
              <a:rPr lang="en-US" smtClean="0"/>
              <a:t>Microsoft confidential - Do not distribute.</a:t>
            </a:r>
            <a:endParaRPr lang="en-US" dirty="0"/>
          </a:p>
        </p:txBody>
      </p:sp>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4084088847"/>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Project heading">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228600"/>
            <a:ext cx="9144000" cy="1371600"/>
          </a:xfrm>
          <a:noFill/>
          <a:ln w="9525">
            <a:noFill/>
            <a:miter lim="800000"/>
            <a:headEnd/>
            <a:tailEnd/>
          </a:ln>
          <a:effectLst/>
        </p:spPr>
        <p:txBody>
          <a:bodyPr vert="horz" wrap="square" lIns="92075" tIns="46038" rIns="92075" bIns="46038" numCol="1" anchor="ctr" anchorCtr="1" compatLnSpc="1">
            <a:prstTxWarp prst="textNoShape">
              <a:avLst/>
            </a:prstTxWarp>
          </a:bodyPr>
          <a:lstStyle>
            <a:lvl1pPr algn="ctr" rtl="0" eaLnBrk="0" fontAlgn="base" hangingPunct="0">
              <a:lnSpc>
                <a:spcPct val="100000"/>
              </a:lnSpc>
              <a:spcBef>
                <a:spcPct val="0"/>
              </a:spcBef>
              <a:spcAft>
                <a:spcPct val="0"/>
              </a:spcAft>
              <a:defRPr lang="en-US" sz="3600" dirty="0">
                <a:solidFill>
                  <a:schemeClr val="tx2"/>
                </a:solidFill>
                <a:effectLst>
                  <a:outerShdw blurRad="50800" dist="25400" dir="2700000" algn="tl">
                    <a:schemeClr val="tx1">
                      <a:alpha val="30000"/>
                    </a:schemeClr>
                  </a:outerShdw>
                </a:effectLst>
                <a:latin typeface="+mj-lt"/>
                <a:ea typeface="+mj-ea"/>
                <a:cs typeface="+mj-cs"/>
              </a:defRPr>
            </a:lvl1pPr>
          </a:lstStyle>
          <a:p>
            <a:r>
              <a:rPr lang="en-US" dirty="0" smtClean="0"/>
              <a:t>Project</a:t>
            </a:r>
            <a:br>
              <a:rPr lang="en-US" dirty="0" smtClean="0"/>
            </a:br>
            <a:r>
              <a:rPr lang="en-US" dirty="0" smtClean="0"/>
              <a:t>title</a:t>
            </a:r>
            <a:endParaRPr lang="en-US" dirty="0"/>
          </a:p>
        </p:txBody>
      </p:sp>
      <p:sp>
        <p:nvSpPr>
          <p:cNvPr id="3" name="Date Placeholder 2"/>
          <p:cNvSpPr>
            <a:spLocks noGrp="1"/>
          </p:cNvSpPr>
          <p:nvPr>
            <p:ph type="dt" sz="half" idx="10"/>
          </p:nvPr>
        </p:nvSpPr>
        <p:spPr/>
        <p:txBody>
          <a:bodyPr/>
          <a:lstStyle/>
          <a:p>
            <a:fld id="{0C1D360C-D40A-46C9-ABEC-665CFE39C807}" type="datetime1">
              <a:rPr lang="en-US" smtClean="0"/>
              <a:pPr/>
              <a:t>2012-05-25</a:t>
            </a:fld>
            <a:endParaRPr lang="en-US" dirty="0"/>
          </a:p>
        </p:txBody>
      </p:sp>
      <p:sp>
        <p:nvSpPr>
          <p:cNvPr id="4" name="Footer Placeholder 3"/>
          <p:cNvSpPr>
            <a:spLocks noGrp="1"/>
          </p:cNvSpPr>
          <p:nvPr>
            <p:ph type="ftr" sz="quarter" idx="11"/>
          </p:nvPr>
        </p:nvSpPr>
        <p:spPr/>
        <p:txBody>
          <a:bodyPr/>
          <a:lstStyle/>
          <a:p>
            <a:r>
              <a:rPr lang="en-US" smtClean="0"/>
              <a:t>Microsoft confidential - Do not distribute.</a:t>
            </a:r>
            <a:endParaRPr lang="en-US" dirty="0"/>
          </a:p>
        </p:txBody>
      </p:sp>
      <p:sp>
        <p:nvSpPr>
          <p:cNvPr id="5" name="Slide Number Placeholder 4"/>
          <p:cNvSpPr>
            <a:spLocks noGrp="1"/>
          </p:cNvSpPr>
          <p:nvPr>
            <p:ph type="sldNum" sz="quarter" idx="12"/>
          </p:nvPr>
        </p:nvSpPr>
        <p:spPr/>
        <p:txBody>
          <a:bodyPr/>
          <a:lstStyle/>
          <a:p>
            <a:endParaRPr lang="en-US" dirty="0"/>
          </a:p>
        </p:txBody>
      </p:sp>
      <p:sp>
        <p:nvSpPr>
          <p:cNvPr id="7" name="Text Placeholder 6"/>
          <p:cNvSpPr>
            <a:spLocks noGrp="1"/>
          </p:cNvSpPr>
          <p:nvPr>
            <p:ph type="body" sz="quarter" idx="13" hasCustomPrompt="1"/>
          </p:nvPr>
        </p:nvSpPr>
        <p:spPr>
          <a:xfrm>
            <a:off x="0" y="5334000"/>
            <a:ext cx="9144000" cy="1066800"/>
          </a:xfrm>
          <a:effectLst/>
        </p:spPr>
        <p:txBody>
          <a:bodyPr anchor="ctr"/>
          <a:lstStyle>
            <a:lvl1pPr algn="ctr">
              <a:buNone/>
              <a:defRPr sz="2400"/>
            </a:lvl1pPr>
          </a:lstStyle>
          <a:p>
            <a:pPr lvl="0"/>
            <a:r>
              <a:rPr lang="en-US" dirty="0" smtClean="0"/>
              <a:t>Authors</a:t>
            </a:r>
          </a:p>
          <a:p>
            <a:pPr lvl="0"/>
            <a:r>
              <a:rPr lang="en-US" dirty="0" smtClean="0"/>
              <a:t>Venue</a:t>
            </a:r>
          </a:p>
        </p:txBody>
      </p:sp>
      <p:sp>
        <p:nvSpPr>
          <p:cNvPr id="8" name="Frame 7"/>
          <p:cNvSpPr/>
          <p:nvPr/>
        </p:nvSpPr>
        <p:spPr bwMode="auto">
          <a:xfrm>
            <a:off x="0" y="0"/>
            <a:ext cx="9144000" cy="6858000"/>
          </a:xfrm>
          <a:prstGeom prst="frame">
            <a:avLst>
              <a:gd name="adj1" fmla="val 1315"/>
            </a:avLst>
          </a:prstGeom>
          <a:solidFill>
            <a:schemeClr val="accent1">
              <a:lumMod val="60000"/>
              <a:lumOff val="40000"/>
            </a:schemeClr>
          </a:solidFill>
          <a:ln w="9525"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 name="Picture Placeholder 8"/>
          <p:cNvSpPr>
            <a:spLocks noGrp="1"/>
          </p:cNvSpPr>
          <p:nvPr>
            <p:ph type="pic" sz="quarter" idx="14" hasCustomPrompt="1"/>
          </p:nvPr>
        </p:nvSpPr>
        <p:spPr>
          <a:xfrm>
            <a:off x="1290320" y="1905000"/>
            <a:ext cx="6563360" cy="3185160"/>
          </a:xfrm>
          <a:noFill/>
          <a:ln w="9525">
            <a:noFill/>
            <a:miter lim="800000"/>
            <a:headEnd/>
            <a:tailEnd/>
          </a:ln>
          <a:effectLst>
            <a:outerShdw blurRad="63500" sx="102000" sy="102000" algn="ctr" rotWithShape="0">
              <a:prstClr val="black">
                <a:alpha val="40000"/>
              </a:prstClr>
            </a:outerShdw>
          </a:effectLst>
        </p:spPr>
        <p:txBody>
          <a:bodyPr/>
          <a:lstStyle>
            <a:lvl1pPr>
              <a:defRPr/>
            </a:lvl1pPr>
          </a:lstStyle>
          <a:p>
            <a:r>
              <a:rPr lang="en-US" dirty="0" smtClean="0"/>
              <a:t>Project picture</a:t>
            </a:r>
            <a:endParaRPr lang="en-US" dirty="0"/>
          </a:p>
        </p:txBody>
      </p:sp>
    </p:spTree>
    <p:extLst>
      <p:ext uri="{BB962C8B-B14F-4D97-AF65-F5344CB8AC3E}">
        <p14:creationId xmlns:p14="http://schemas.microsoft.com/office/powerpoint/2010/main" val="2333584674"/>
      </p:ext>
    </p:extLst>
  </p:cSld>
  <p:clrMapOvr>
    <a:masterClrMapping/>
  </p:clrMapOvr>
  <p:timing>
    <p:tnLst>
      <p:par>
        <p:cTn id="1" dur="indefinite" restart="never" nodeType="tmRoot"/>
      </p:par>
    </p:tnLst>
  </p:timing>
  <p:hf sldNum="0"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90600"/>
          </a:xfrm>
          <a:prstGeom prst="rect">
            <a:avLst/>
          </a:prstGeom>
        </p:spPr>
        <p:txBody>
          <a:bodyPr vert="horz" lIns="91440" tIns="45720" rIns="91440" bIns="45720" rtlCol="0" anchor="ctr">
            <a:normAutofit/>
          </a:bodyPr>
          <a:lstStyle/>
          <a:p>
            <a:pPr lvl="0" algn="ctr" rtl="0" eaLnBrk="0" fontAlgn="base" hangingPunct="0">
              <a:lnSpc>
                <a:spcPct val="90000"/>
              </a:lnSpc>
              <a:spcBef>
                <a:spcPct val="0"/>
              </a:spcBef>
              <a:spcAft>
                <a:spcPct val="0"/>
              </a:spcAft>
            </a:pPr>
            <a:r>
              <a:rPr lang="en-US" smtClean="0"/>
              <a:t>Click to edit Master title style</a:t>
            </a:r>
            <a:endParaRPr lang="en-US" dirty="0"/>
          </a:p>
        </p:txBody>
      </p:sp>
      <p:sp>
        <p:nvSpPr>
          <p:cNvPr id="3" name="Text Placeholder 2"/>
          <p:cNvSpPr>
            <a:spLocks noGrp="1"/>
          </p:cNvSpPr>
          <p:nvPr>
            <p:ph type="body" idx="1"/>
          </p:nvPr>
        </p:nvSpPr>
        <p:spPr>
          <a:xfrm>
            <a:off x="609600" y="990600"/>
            <a:ext cx="8382000" cy="5867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5879" y="6492875"/>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1D360C-D40A-46C9-ABEC-665CFE39C807}" type="datetime1">
              <a:rPr lang="en-US" smtClean="0"/>
              <a:pPr/>
              <a:t>2012-05-25</a:t>
            </a:fld>
            <a:endParaRPr lang="en-US" dirty="0"/>
          </a:p>
        </p:txBody>
      </p:sp>
      <p:sp>
        <p:nvSpPr>
          <p:cNvPr id="5" name="Footer Placeholder 4"/>
          <p:cNvSpPr>
            <a:spLocks noGrp="1"/>
          </p:cNvSpPr>
          <p:nvPr>
            <p:ph type="ftr" sz="quarter" idx="3"/>
          </p:nvPr>
        </p:nvSpPr>
        <p:spPr>
          <a:xfrm>
            <a:off x="2286000" y="6492875"/>
            <a:ext cx="45720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Microsoft confidential - Do not distribute.</a:t>
            </a:r>
            <a:endParaRPr lang="en-US" dirty="0"/>
          </a:p>
        </p:txBody>
      </p:sp>
      <p:sp>
        <p:nvSpPr>
          <p:cNvPr id="6" name="Slide Number Placeholder 5"/>
          <p:cNvSpPr>
            <a:spLocks noGrp="1"/>
          </p:cNvSpPr>
          <p:nvPr>
            <p:ph type="sldNum" sz="quarter" idx="4"/>
          </p:nvPr>
        </p:nvSpPr>
        <p:spPr>
          <a:xfrm>
            <a:off x="7010400" y="6492875"/>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29814623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Lst>
  <p:hf sldNum="0" hdr="0" ftr="0" dt="0"/>
  <p:txStyles>
    <p:titleStyle>
      <a:lvl1pPr algn="ctr" defTabSz="914400" rtl="0" eaLnBrk="1" latinLnBrk="0" hangingPunct="1">
        <a:spcBef>
          <a:spcPct val="0"/>
        </a:spcBef>
        <a:buNone/>
        <a:defRPr lang="en-US" sz="3600" kern="1200" dirty="0" smtClean="0">
          <a:solidFill>
            <a:schemeClr val="tx2"/>
          </a:solidFill>
          <a:effectLst>
            <a:outerShdw blurRad="50800" dist="25400" dir="2700000" algn="tl">
              <a:schemeClr val="tx1">
                <a:alpha val="30000"/>
              </a:schemeClr>
            </a:outerShdw>
          </a:effectLst>
          <a:latin typeface="+mj-lt"/>
          <a:ea typeface="+mj-ea"/>
          <a:cs typeface="+mj-cs"/>
        </a:defRPr>
      </a:lvl1pPr>
    </p:titleStyle>
    <p:bodyStyle>
      <a:lvl1pPr marL="342900" indent="-342900" algn="l" defTabSz="914400" rtl="0" eaLnBrk="1" latinLnBrk="0" hangingPunct="1">
        <a:spcBef>
          <a:spcPts val="720"/>
        </a:spcBef>
        <a:buClr>
          <a:schemeClr val="accent2"/>
        </a:buClr>
        <a:buSzPct val="75000"/>
        <a:buFont typeface="Arial" pitchFamily="34" charset="0"/>
        <a:buChar char="●"/>
        <a:defRPr sz="3000" kern="1200">
          <a:solidFill>
            <a:schemeClr val="tx1"/>
          </a:solidFill>
          <a:effectLst>
            <a:outerShdw blurRad="50800" dist="25400" dir="2700000" algn="ctr" rotWithShape="0">
              <a:schemeClr val="tx1">
                <a:alpha val="30000"/>
              </a:schemeClr>
            </a:outerShdw>
          </a:effectLst>
          <a:latin typeface="+mn-lt"/>
          <a:ea typeface="+mn-ea"/>
          <a:cs typeface="+mn-cs"/>
        </a:defRPr>
      </a:lvl1pPr>
      <a:lvl2pPr marL="742950" indent="-285750" algn="l" defTabSz="914400" rtl="0" eaLnBrk="1" latinLnBrk="0" hangingPunct="1">
        <a:spcBef>
          <a:spcPct val="20000"/>
        </a:spcBef>
        <a:buClr>
          <a:schemeClr val="accent2"/>
        </a:buClr>
        <a:buSzPct val="65000"/>
        <a:buFont typeface="Arial" pitchFamily="34" charset="0"/>
        <a:buChar char="■"/>
        <a:defRPr sz="3000" kern="1200">
          <a:solidFill>
            <a:schemeClr val="tx1"/>
          </a:solidFill>
          <a:effectLst>
            <a:outerShdw blurRad="50800" dist="25400" dir="2700000" algn="ctr" rotWithShape="0">
              <a:schemeClr val="tx1">
                <a:alpha val="30000"/>
              </a:schemeClr>
            </a:outerShdw>
          </a:effectLst>
          <a:latin typeface="+mn-lt"/>
          <a:ea typeface="+mn-ea"/>
          <a:cs typeface="+mn-cs"/>
        </a:defRPr>
      </a:lvl2pPr>
      <a:lvl3pPr marL="1197864" indent="-283464" algn="l" defTabSz="914400" rtl="0" eaLnBrk="1" latinLnBrk="0" hangingPunct="1">
        <a:spcBef>
          <a:spcPts val="720"/>
        </a:spcBef>
        <a:buClr>
          <a:schemeClr val="accent2"/>
        </a:buClr>
        <a:buFont typeface="Arial" pitchFamily="34" charset="0"/>
        <a:buChar char="–"/>
        <a:defRPr sz="3000" kern="1200">
          <a:solidFill>
            <a:schemeClr val="tx1"/>
          </a:solidFill>
          <a:effectLst>
            <a:outerShdw blurRad="50800" dist="25400" dir="2700000" algn="ctr" rotWithShape="0">
              <a:schemeClr val="tx1">
                <a:alpha val="30000"/>
              </a:schemeClr>
            </a:outerShdw>
          </a:effectLst>
          <a:latin typeface="+mn-lt"/>
          <a:ea typeface="+mn-ea"/>
          <a:cs typeface="+mn-cs"/>
        </a:defRPr>
      </a:lvl3pPr>
      <a:lvl4pPr marL="1655064" indent="-283464" algn="l" defTabSz="914400" rtl="0" eaLnBrk="1" latinLnBrk="0" hangingPunct="1">
        <a:spcBef>
          <a:spcPts val="0"/>
        </a:spcBef>
        <a:buClr>
          <a:schemeClr val="accent2"/>
        </a:buClr>
        <a:buFont typeface="Arial" pitchFamily="34" charset="0"/>
        <a:buChar char="–"/>
        <a:defRPr sz="3000" kern="1200">
          <a:solidFill>
            <a:schemeClr val="tx1"/>
          </a:solidFill>
          <a:effectLst>
            <a:outerShdw blurRad="50800" dist="25400" dir="2700000" algn="ctr" rotWithShape="0">
              <a:schemeClr val="tx1">
                <a:alpha val="30000"/>
              </a:schemeClr>
            </a:outerShdw>
          </a:effectLst>
          <a:latin typeface="+mn-lt"/>
          <a:ea typeface="+mn-ea"/>
          <a:cs typeface="+mn-cs"/>
        </a:defRPr>
      </a:lvl4pPr>
      <a:lvl5pPr marL="2112264" indent="-283464" algn="l" defTabSz="914400" rtl="0" eaLnBrk="1" latinLnBrk="0" hangingPunct="1">
        <a:spcBef>
          <a:spcPts val="0"/>
        </a:spcBef>
        <a:buClr>
          <a:schemeClr val="accent2"/>
        </a:buClr>
        <a:buFont typeface="Arial" pitchFamily="34" charset="0"/>
        <a:buChar char="»"/>
        <a:defRPr sz="3000" kern="1200">
          <a:solidFill>
            <a:schemeClr val="tx1"/>
          </a:solidFill>
          <a:effectLst>
            <a:outerShdw blurRad="50800" dist="25400" dir="2700000" algn="ctr" rotWithShape="0">
              <a:schemeClr val="tx1">
                <a:alpha val="30000"/>
              </a:scheme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5.wmv"/><Relationship Id="rId1" Type="http://schemas.openxmlformats.org/officeDocument/2006/relationships/video" Target="NULL" TargetMode="Externa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6.wmv"/><Relationship Id="rId1" Type="http://schemas.openxmlformats.org/officeDocument/2006/relationships/video" Target="NULL" TargetMode="External"/><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notesSlide" Target="../notesSlides/notesSlide14.xml"/><Relationship Id="rId7" Type="http://schemas.openxmlformats.org/officeDocument/2006/relationships/image" Target="../media/image811.png"/><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notesSlide" Target="../notesSlides/notesSlide15.xml"/><Relationship Id="rId7" Type="http://schemas.openxmlformats.org/officeDocument/2006/relationships/image" Target="../media/image810.png"/><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25.png"/><Relationship Id="rId9" Type="http://schemas.openxmlformats.org/officeDocument/2006/relationships/image" Target="../media/image190.png"/></Relationships>
</file>

<file path=ppt/slides/_rels/slide16.xml.rels><?xml version="1.0" encoding="UTF-8" standalone="yes"?>
<Relationships xmlns="http://schemas.openxmlformats.org/package/2006/relationships"><Relationship Id="rId8" Type="http://schemas.openxmlformats.org/officeDocument/2006/relationships/image" Target="../media/image240.png"/><Relationship Id="rId13" Type="http://schemas.openxmlformats.org/officeDocument/2006/relationships/image" Target="../media/image27.png"/><Relationship Id="rId18" Type="http://schemas.openxmlformats.org/officeDocument/2006/relationships/image" Target="../media/image32.png"/><Relationship Id="rId3" Type="http://schemas.openxmlformats.org/officeDocument/2006/relationships/notesSlide" Target="../notesSlides/notesSlide16.xml"/><Relationship Id="rId21" Type="http://schemas.openxmlformats.org/officeDocument/2006/relationships/image" Target="../media/image34.png"/><Relationship Id="rId7" Type="http://schemas.openxmlformats.org/officeDocument/2006/relationships/image" Target="../media/image230.png"/><Relationship Id="rId12" Type="http://schemas.openxmlformats.org/officeDocument/2006/relationships/image" Target="../media/image260.png"/><Relationship Id="rId17" Type="http://schemas.openxmlformats.org/officeDocument/2006/relationships/image" Target="../media/image31.png"/><Relationship Id="rId2" Type="http://schemas.openxmlformats.org/officeDocument/2006/relationships/slideLayout" Target="../slideLayouts/slideLayout1.xml"/><Relationship Id="rId16" Type="http://schemas.openxmlformats.org/officeDocument/2006/relationships/image" Target="../media/image30.png"/><Relationship Id="rId1" Type="http://schemas.openxmlformats.org/officeDocument/2006/relationships/tags" Target="../tags/tag3.xml"/><Relationship Id="rId6" Type="http://schemas.openxmlformats.org/officeDocument/2006/relationships/image" Target="../media/image220.png"/><Relationship Id="rId11" Type="http://schemas.openxmlformats.org/officeDocument/2006/relationships/image" Target="../media/image250.png"/><Relationship Id="rId15" Type="http://schemas.openxmlformats.org/officeDocument/2006/relationships/image" Target="../media/image29.png"/><Relationship Id="rId10" Type="http://schemas.openxmlformats.org/officeDocument/2006/relationships/image" Target="../media/image57.png"/><Relationship Id="rId19" Type="http://schemas.openxmlformats.org/officeDocument/2006/relationships/image" Target="../media/image33.png"/><Relationship Id="rId14"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18" Type="http://schemas.openxmlformats.org/officeDocument/2006/relationships/image" Target="../media/image65.png"/><Relationship Id="rId26" Type="http://schemas.openxmlformats.org/officeDocument/2006/relationships/image" Target="../media/image73.png"/><Relationship Id="rId3" Type="http://schemas.openxmlformats.org/officeDocument/2006/relationships/notesSlide" Target="../notesSlides/notesSlide17.xml"/><Relationship Id="rId21" Type="http://schemas.openxmlformats.org/officeDocument/2006/relationships/image" Target="../media/image68.png"/><Relationship Id="rId34" Type="http://schemas.openxmlformats.org/officeDocument/2006/relationships/image" Target="../media/image81.png"/><Relationship Id="rId7" Type="http://schemas.openxmlformats.org/officeDocument/2006/relationships/image" Target="../media/image54.png"/><Relationship Id="rId12" Type="http://schemas.openxmlformats.org/officeDocument/2006/relationships/image" Target="../media/image59.png"/><Relationship Id="rId17" Type="http://schemas.openxmlformats.org/officeDocument/2006/relationships/image" Target="../media/image64.png"/><Relationship Id="rId25" Type="http://schemas.openxmlformats.org/officeDocument/2006/relationships/image" Target="../media/image72.png"/><Relationship Id="rId33" Type="http://schemas.openxmlformats.org/officeDocument/2006/relationships/image" Target="../media/image80.png"/><Relationship Id="rId2" Type="http://schemas.openxmlformats.org/officeDocument/2006/relationships/slideLayout" Target="../slideLayouts/slideLayout1.xml"/><Relationship Id="rId16" Type="http://schemas.openxmlformats.org/officeDocument/2006/relationships/image" Target="../media/image63.png"/><Relationship Id="rId20" Type="http://schemas.openxmlformats.org/officeDocument/2006/relationships/image" Target="../media/image35.png"/><Relationship Id="rId29" Type="http://schemas.openxmlformats.org/officeDocument/2006/relationships/image" Target="../media/image76.png"/><Relationship Id="rId1" Type="http://schemas.openxmlformats.org/officeDocument/2006/relationships/tags" Target="../tags/tag4.xml"/><Relationship Id="rId6" Type="http://schemas.openxmlformats.org/officeDocument/2006/relationships/image" Target="../media/image53.png"/><Relationship Id="rId11" Type="http://schemas.openxmlformats.org/officeDocument/2006/relationships/image" Target="../media/image58.png"/><Relationship Id="rId24" Type="http://schemas.openxmlformats.org/officeDocument/2006/relationships/image" Target="../media/image71.png"/><Relationship Id="rId32" Type="http://schemas.openxmlformats.org/officeDocument/2006/relationships/image" Target="../media/image79.png"/><Relationship Id="rId15" Type="http://schemas.openxmlformats.org/officeDocument/2006/relationships/image" Target="../media/image62.png"/><Relationship Id="rId23" Type="http://schemas.openxmlformats.org/officeDocument/2006/relationships/image" Target="../media/image70.png"/><Relationship Id="rId28" Type="http://schemas.openxmlformats.org/officeDocument/2006/relationships/image" Target="../media/image75.png"/><Relationship Id="rId10" Type="http://schemas.openxmlformats.org/officeDocument/2006/relationships/image" Target="../media/image57.png"/><Relationship Id="rId19" Type="http://schemas.openxmlformats.org/officeDocument/2006/relationships/image" Target="../media/image66.png"/><Relationship Id="rId31" Type="http://schemas.openxmlformats.org/officeDocument/2006/relationships/image" Target="../media/image78.png"/><Relationship Id="rId9" Type="http://schemas.openxmlformats.org/officeDocument/2006/relationships/image" Target="../media/image56.png"/><Relationship Id="rId14" Type="http://schemas.openxmlformats.org/officeDocument/2006/relationships/image" Target="../media/image61.png"/><Relationship Id="rId22" Type="http://schemas.openxmlformats.org/officeDocument/2006/relationships/image" Target="../media/image69.png"/><Relationship Id="rId27" Type="http://schemas.openxmlformats.org/officeDocument/2006/relationships/image" Target="../media/image74.png"/><Relationship Id="rId30" Type="http://schemas.openxmlformats.org/officeDocument/2006/relationships/image" Target="../media/image77.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361.png"/><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notesSlide" Target="../notesSlides/notesSlide19.xml"/><Relationship Id="rId7"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38.png"/><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4.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3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3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4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4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4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4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4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4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4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127.png"/></Relationships>
</file>

<file path=ppt/slides/_rels/slide4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12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127.png"/></Relationships>
</file>

<file path=ppt/slides/_rels/slide5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128.png"/><Relationship Id="rId5" Type="http://schemas.openxmlformats.org/officeDocument/2006/relationships/image" Target="../media/image45.png"/><Relationship Id="rId4" Type="http://schemas.openxmlformats.org/officeDocument/2006/relationships/image" Target="../media/image127.png"/></Relationships>
</file>

<file path=ppt/slides/_rels/slide52.xml.rels><?xml version="1.0" encoding="UTF-8" standalone="yes"?>
<Relationships xmlns="http://schemas.openxmlformats.org/package/2006/relationships"><Relationship Id="rId3" Type="http://schemas.openxmlformats.org/officeDocument/2006/relationships/image" Target="../media/image126.png"/><Relationship Id="rId7" Type="http://schemas.openxmlformats.org/officeDocument/2006/relationships/image" Target="../media/image129.pn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128.png"/><Relationship Id="rId5" Type="http://schemas.openxmlformats.org/officeDocument/2006/relationships/image" Target="../media/image45.png"/><Relationship Id="rId4" Type="http://schemas.openxmlformats.org/officeDocument/2006/relationships/image" Target="../media/image127.png"/></Relationships>
</file>

<file path=ppt/slides/_rels/slide53.xml.rels><?xml version="1.0" encoding="UTF-8" standalone="yes"?>
<Relationships xmlns="http://schemas.openxmlformats.org/package/2006/relationships"><Relationship Id="rId3" Type="http://schemas.openxmlformats.org/officeDocument/2006/relationships/image" Target="../media/image126.png"/><Relationship Id="rId7" Type="http://schemas.openxmlformats.org/officeDocument/2006/relationships/image" Target="../media/image132.pn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54.xml.rels><?xml version="1.0" encoding="UTF-8" standalone="yes"?>
<Relationships xmlns="http://schemas.openxmlformats.org/package/2006/relationships"><Relationship Id="rId3" Type="http://schemas.openxmlformats.org/officeDocument/2006/relationships/image" Target="../media/image132.png"/><Relationship Id="rId7" Type="http://schemas.openxmlformats.org/officeDocument/2006/relationships/image" Target="../media/image135.pn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134.png"/><Relationship Id="rId5" Type="http://schemas.openxmlformats.org/officeDocument/2006/relationships/image" Target="../media/image126.png"/><Relationship Id="rId4" Type="http://schemas.openxmlformats.org/officeDocument/2006/relationships/image" Target="../media/image133.png"/></Relationships>
</file>

<file path=ppt/slides/_rels/slide55.xml.rels><?xml version="1.0" encoding="UTF-8" standalone="yes"?>
<Relationships xmlns="http://schemas.openxmlformats.org/package/2006/relationships"><Relationship Id="rId3" Type="http://schemas.openxmlformats.org/officeDocument/2006/relationships/image" Target="../media/image133.png"/><Relationship Id="rId7" Type="http://schemas.openxmlformats.org/officeDocument/2006/relationships/image" Target="../media/image137.pn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135.png"/><Relationship Id="rId5" Type="http://schemas.openxmlformats.org/officeDocument/2006/relationships/image" Target="../media/image126.png"/><Relationship Id="rId4" Type="http://schemas.openxmlformats.org/officeDocument/2006/relationships/image" Target="../media/image136.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image" Target="../media/image1400.png"/><Relationship Id="rId13" Type="http://schemas.openxmlformats.org/officeDocument/2006/relationships/image" Target="../media/image1440.png"/><Relationship Id="rId3" Type="http://schemas.openxmlformats.org/officeDocument/2006/relationships/image" Target="../media/image1350.png"/><Relationship Id="rId7" Type="http://schemas.openxmlformats.org/officeDocument/2006/relationships/image" Target="../media/image1390.png"/><Relationship Id="rId12" Type="http://schemas.openxmlformats.org/officeDocument/2006/relationships/image" Target="../media/image1430.png"/><Relationship Id="rId2" Type="http://schemas.openxmlformats.org/officeDocument/2006/relationships/notesSlide" Target="../notesSlides/notesSlide68.xml"/><Relationship Id="rId16" Type="http://schemas.openxmlformats.org/officeDocument/2006/relationships/image" Target="../media/image1470.png"/><Relationship Id="rId1" Type="http://schemas.openxmlformats.org/officeDocument/2006/relationships/slideLayout" Target="../slideLayouts/slideLayout2.xml"/><Relationship Id="rId6" Type="http://schemas.openxmlformats.org/officeDocument/2006/relationships/image" Target="../media/image1380.png"/><Relationship Id="rId11" Type="http://schemas.openxmlformats.org/officeDocument/2006/relationships/image" Target="../media/image520.png"/><Relationship Id="rId5" Type="http://schemas.openxmlformats.org/officeDocument/2006/relationships/image" Target="../media/image1370.png"/><Relationship Id="rId15" Type="http://schemas.openxmlformats.org/officeDocument/2006/relationships/image" Target="../media/image1460.png"/><Relationship Id="rId10" Type="http://schemas.openxmlformats.org/officeDocument/2006/relationships/image" Target="../media/image1420.png"/><Relationship Id="rId4" Type="http://schemas.openxmlformats.org/officeDocument/2006/relationships/image" Target="../media/image1360.png"/><Relationship Id="rId9" Type="http://schemas.openxmlformats.org/officeDocument/2006/relationships/image" Target="../media/image1410.png"/><Relationship Id="rId14" Type="http://schemas.openxmlformats.org/officeDocument/2006/relationships/image" Target="../media/image1450.png"/></Relationships>
</file>

<file path=ppt/slides/_rels/slide69.xml.rels><?xml version="1.0" encoding="UTF-8" standalone="yes"?>
<Relationships xmlns="http://schemas.openxmlformats.org/package/2006/relationships"><Relationship Id="rId8" Type="http://schemas.openxmlformats.org/officeDocument/2006/relationships/image" Target="../media/image1440.png"/><Relationship Id="rId3" Type="http://schemas.openxmlformats.org/officeDocument/2006/relationships/image" Target="../media/image1390.png"/><Relationship Id="rId7" Type="http://schemas.openxmlformats.org/officeDocument/2006/relationships/image" Target="../media/image1490.png"/><Relationship Id="rId12" Type="http://schemas.openxmlformats.org/officeDocument/2006/relationships/image" Target="../media/image1510.pn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1420.png"/><Relationship Id="rId11" Type="http://schemas.openxmlformats.org/officeDocument/2006/relationships/image" Target="../media/image1470.png"/><Relationship Id="rId5" Type="http://schemas.openxmlformats.org/officeDocument/2006/relationships/image" Target="../media/image1410.png"/><Relationship Id="rId10" Type="http://schemas.openxmlformats.org/officeDocument/2006/relationships/image" Target="../media/image1500.png"/><Relationship Id="rId4" Type="http://schemas.openxmlformats.org/officeDocument/2006/relationships/image" Target="../media/image1480.png"/><Relationship Id="rId9" Type="http://schemas.openxmlformats.org/officeDocument/2006/relationships/image" Target="../media/image145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wmv"/><Relationship Id="rId1" Type="http://schemas.openxmlformats.org/officeDocument/2006/relationships/video" Target="NULL" TargetMode="External"/><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image" Target="../media/image1520.png"/><Relationship Id="rId7" Type="http://schemas.openxmlformats.org/officeDocument/2006/relationships/image" Target="../media/image1560.pn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1550.png"/><Relationship Id="rId5" Type="http://schemas.openxmlformats.org/officeDocument/2006/relationships/image" Target="../media/image1540.png"/><Relationship Id="rId4" Type="http://schemas.openxmlformats.org/officeDocument/2006/relationships/image" Target="../media/image1530.png"/></Relationships>
</file>

<file path=ppt/slides/_rels/slide71.xml.rels><?xml version="1.0" encoding="UTF-8" standalone="yes"?>
<Relationships xmlns="http://schemas.openxmlformats.org/package/2006/relationships"><Relationship Id="rId3" Type="http://schemas.openxmlformats.org/officeDocument/2006/relationships/image" Target="../media/image1520.png"/><Relationship Id="rId7" Type="http://schemas.openxmlformats.org/officeDocument/2006/relationships/image" Target="../media/image1580.pn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1570.png"/><Relationship Id="rId5" Type="http://schemas.openxmlformats.org/officeDocument/2006/relationships/image" Target="../media/image1530.png"/><Relationship Id="rId4" Type="http://schemas.openxmlformats.org/officeDocument/2006/relationships/image" Target="../media/image1540.png"/></Relationships>
</file>

<file path=ppt/slides/_rels/slide72.xml.rels><?xml version="1.0" encoding="UTF-8" standalone="yes"?>
<Relationships xmlns="http://schemas.openxmlformats.org/package/2006/relationships"><Relationship Id="rId13" Type="http://schemas.openxmlformats.org/officeDocument/2006/relationships/image" Target="../media/image168.png"/><Relationship Id="rId3" Type="http://schemas.openxmlformats.org/officeDocument/2006/relationships/image" Target="../media/image163.png"/><Relationship Id="rId12" Type="http://schemas.openxmlformats.org/officeDocument/2006/relationships/image" Target="../media/image167.png"/><Relationship Id="rId2" Type="http://schemas.openxmlformats.org/officeDocument/2006/relationships/notesSlide" Target="../notesSlides/notesSlide72.xml"/><Relationship Id="rId1" Type="http://schemas.openxmlformats.org/officeDocument/2006/relationships/slideLayout" Target="../slideLayouts/slideLayout1.xml"/><Relationship Id="rId11" Type="http://schemas.openxmlformats.org/officeDocument/2006/relationships/image" Target="../media/image166.png"/><Relationship Id="rId5" Type="http://schemas.openxmlformats.org/officeDocument/2006/relationships/image" Target="../media/image165.png"/><Relationship Id="rId10" Type="http://schemas.openxmlformats.org/officeDocument/2006/relationships/image" Target="../media/image890.png"/><Relationship Id="rId4" Type="http://schemas.openxmlformats.org/officeDocument/2006/relationships/image" Target="../media/image164.png"/></Relationships>
</file>

<file path=ppt/slides/_rels/slide73.xml.rels><?xml version="1.0" encoding="UTF-8" standalone="yes"?>
<Relationships xmlns="http://schemas.openxmlformats.org/package/2006/relationships"><Relationship Id="rId3" Type="http://schemas.openxmlformats.org/officeDocument/2006/relationships/image" Target="../media/image163.png"/><Relationship Id="rId12" Type="http://schemas.openxmlformats.org/officeDocument/2006/relationships/image" Target="../media/image167.png"/><Relationship Id="rId2" Type="http://schemas.openxmlformats.org/officeDocument/2006/relationships/notesSlide" Target="../notesSlides/notesSlide73.xml"/><Relationship Id="rId1" Type="http://schemas.openxmlformats.org/officeDocument/2006/relationships/slideLayout" Target="../slideLayouts/slideLayout1.xml"/><Relationship Id="rId11" Type="http://schemas.openxmlformats.org/officeDocument/2006/relationships/image" Target="../media/image166.png"/><Relationship Id="rId5" Type="http://schemas.openxmlformats.org/officeDocument/2006/relationships/image" Target="../media/image165.png"/><Relationship Id="rId10" Type="http://schemas.openxmlformats.org/officeDocument/2006/relationships/image" Target="../media/image890.png"/><Relationship Id="rId4" Type="http://schemas.openxmlformats.org/officeDocument/2006/relationships/image" Target="../media/image164.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77.xml.rels><?xml version="1.0" encoding="UTF-8" standalone="yes"?>
<Relationships xmlns="http://schemas.openxmlformats.org/package/2006/relationships"><Relationship Id="rId3" Type="http://schemas.openxmlformats.org/officeDocument/2006/relationships/video" Target="../media/media7.wmv"/><Relationship Id="rId2" Type="http://schemas.microsoft.com/office/2007/relationships/media" Target="../media/media7.wmv"/><Relationship Id="rId1" Type="http://schemas.openxmlformats.org/officeDocument/2006/relationships/tags" Target="../tags/tag21.xml"/><Relationship Id="rId6" Type="http://schemas.openxmlformats.org/officeDocument/2006/relationships/image" Target="../media/image138.png"/><Relationship Id="rId5" Type="http://schemas.openxmlformats.org/officeDocument/2006/relationships/notesSlide" Target="../notesSlides/notesSlide77.xml"/><Relationship Id="rId4"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wmv"/><Relationship Id="rId1" Type="http://schemas.microsoft.com/office/2007/relationships/media" Target="../media/media8.wmv"/><Relationship Id="rId5" Type="http://schemas.openxmlformats.org/officeDocument/2006/relationships/image" Target="../media/image139.png"/><Relationship Id="rId4"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wmv"/><Relationship Id="rId1" Type="http://schemas.microsoft.com/office/2007/relationships/media" Target="../media/media9.wmv"/><Relationship Id="rId5" Type="http://schemas.openxmlformats.org/officeDocument/2006/relationships/image" Target="../media/image140.png"/><Relationship Id="rId4"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wmv"/><Relationship Id="rId1" Type="http://schemas.openxmlformats.org/officeDocument/2006/relationships/video" Target="NULL" TargetMode="External"/><Relationship Id="rId5" Type="http://schemas.openxmlformats.org/officeDocument/2006/relationships/image" Target="../media/image11.png"/><Relationship Id="rId4"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0.wmv"/><Relationship Id="rId1" Type="http://schemas.openxmlformats.org/officeDocument/2006/relationships/video" Target="NULL" TargetMode="External"/><Relationship Id="rId5" Type="http://schemas.openxmlformats.org/officeDocument/2006/relationships/image" Target="../media/image141.png"/><Relationship Id="rId4"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1.wmv"/><Relationship Id="rId1" Type="http://schemas.microsoft.com/office/2007/relationships/media" Target="../media/media11.wmv"/><Relationship Id="rId5" Type="http://schemas.openxmlformats.org/officeDocument/2006/relationships/image" Target="../media/image142.png"/><Relationship Id="rId4"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2.wmv"/><Relationship Id="rId1" Type="http://schemas.microsoft.com/office/2007/relationships/media" Target="../media/media12.wmv"/><Relationship Id="rId5" Type="http://schemas.openxmlformats.org/officeDocument/2006/relationships/image" Target="../media/image143.png"/><Relationship Id="rId4"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3.wmv"/><Relationship Id="rId1" Type="http://schemas.openxmlformats.org/officeDocument/2006/relationships/video" Target="NULL" TargetMode="External"/><Relationship Id="rId5" Type="http://schemas.openxmlformats.org/officeDocument/2006/relationships/image" Target="../media/image144.png"/><Relationship Id="rId4"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4.wmv"/><Relationship Id="rId1" Type="http://schemas.openxmlformats.org/officeDocument/2006/relationships/video" Target="NULL" TargetMode="External"/><Relationship Id="rId5" Type="http://schemas.openxmlformats.org/officeDocument/2006/relationships/image" Target="../media/image145.png"/><Relationship Id="rId4"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46.png"/><Relationship Id="rId7" Type="http://schemas.openxmlformats.org/officeDocument/2006/relationships/image" Target="../media/image150.png"/><Relationship Id="rId2" Type="http://schemas.openxmlformats.org/officeDocument/2006/relationships/notesSlide" Target="../notesSlides/notesSlide87.xml"/><Relationship Id="rId1" Type="http://schemas.openxmlformats.org/officeDocument/2006/relationships/slideLayout" Target="../slideLayouts/slideLayout2.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4.wmv"/><Relationship Id="rId1" Type="http://schemas.openxmlformats.org/officeDocument/2006/relationships/video" Target="NULL" TargetMode="External"/><Relationship Id="rId5" Type="http://schemas.openxmlformats.org/officeDocument/2006/relationships/image" Target="../media/image1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152400" y="1143000"/>
            <a:ext cx="8839200" cy="2514600"/>
          </a:xfrm>
        </p:spPr>
        <p:txBody>
          <a:bodyPr>
            <a:normAutofit/>
          </a:bodyPr>
          <a:lstStyle/>
          <a:p>
            <a:pPr>
              <a:spcBef>
                <a:spcPts val="0"/>
              </a:spcBef>
              <a:spcAft>
                <a:spcPts val="600"/>
              </a:spcAft>
            </a:pPr>
            <a:r>
              <a:rPr lang="en-US" sz="3600" b="1" dirty="0" smtClean="0"/>
              <a:t>Freeform Vector Graphics</a:t>
            </a:r>
            <a:br>
              <a:rPr lang="en-US" sz="3600" b="1" dirty="0" smtClean="0"/>
            </a:br>
            <a:r>
              <a:rPr lang="en-US" sz="3600" b="1" dirty="0" smtClean="0"/>
              <a:t>with Controlled Thin-Plate Splines</a:t>
            </a:r>
            <a:endParaRPr lang="en-US" sz="3600" dirty="0"/>
          </a:p>
        </p:txBody>
      </p:sp>
      <p:sp>
        <p:nvSpPr>
          <p:cNvPr id="3" name="Subtitle 2"/>
          <p:cNvSpPr>
            <a:spLocks noGrp="1"/>
          </p:cNvSpPr>
          <p:nvPr>
            <p:ph type="subTitle" sz="quarter" idx="1"/>
          </p:nvPr>
        </p:nvSpPr>
        <p:spPr>
          <a:xfrm>
            <a:off x="26020" y="3200400"/>
            <a:ext cx="8991600" cy="2438400"/>
          </a:xfrm>
        </p:spPr>
        <p:txBody>
          <a:bodyPr>
            <a:normAutofit/>
          </a:bodyPr>
          <a:lstStyle/>
          <a:p>
            <a:r>
              <a:rPr lang="en-US" sz="2000" dirty="0" smtClean="0"/>
              <a:t>Mark Finch     John Snyder     Hugues Hoppe</a:t>
            </a:r>
          </a:p>
          <a:p>
            <a:r>
              <a:rPr lang="en-US" sz="2000" dirty="0" smtClean="0"/>
              <a:t>Microsoft Research</a:t>
            </a:r>
          </a:p>
          <a:p>
            <a:endParaRPr lang="en-US" sz="3200" dirty="0"/>
          </a:p>
        </p:txBody>
      </p:sp>
      <p:pic>
        <p:nvPicPr>
          <p:cNvPr id="1026" name="Picture 2" descr="D:\D\biLap\Talk\siggraph_background.png"/>
          <p:cNvPicPr>
            <a:picLocks noChangeAspect="1" noChangeArrowheads="1"/>
          </p:cNvPicPr>
          <p:nvPr/>
        </p:nvPicPr>
        <p:blipFill rotWithShape="1">
          <a:blip r:embed="rId3">
            <a:extLst>
              <a:ext uri="{28A0092B-C50C-407E-A947-70E740481C1C}">
                <a14:useLocalDpi xmlns:a14="http://schemas.microsoft.com/office/drawing/2010/main" val="0"/>
              </a:ext>
            </a:extLst>
          </a:blip>
          <a:srcRect l="78217" t="109270" r="-21029" b="-25937"/>
          <a:stretch/>
        </p:blipFill>
        <p:spPr bwMode="auto">
          <a:xfrm>
            <a:off x="5486400" y="5215053"/>
            <a:ext cx="2603135" cy="762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D\biLap\Talk\siggraph_background.png"/>
          <p:cNvPicPr>
            <a:picLocks noChangeAspect="1" noChangeArrowheads="1"/>
          </p:cNvPicPr>
          <p:nvPr/>
        </p:nvPicPr>
        <p:blipFill rotWithShape="1">
          <a:blip r:embed="rId3">
            <a:extLst>
              <a:ext uri="{28A0092B-C50C-407E-A947-70E740481C1C}">
                <a14:useLocalDpi xmlns:a14="http://schemas.microsoft.com/office/drawing/2010/main" val="0"/>
              </a:ext>
            </a:extLst>
          </a:blip>
          <a:srcRect l="56498" t="1971" r="3375" b="85224"/>
          <a:stretch/>
        </p:blipFill>
        <p:spPr bwMode="auto">
          <a:xfrm>
            <a:off x="2524675" y="4953000"/>
            <a:ext cx="3952325" cy="948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4812958"/>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Smoothness Comparison</a:t>
            </a:r>
            <a:endParaRPr lang="en-US" dirty="0"/>
          </a:p>
        </p:txBody>
      </p:sp>
      <p:pic>
        <p:nvPicPr>
          <p:cNvPr id="7" name="Picture 6"/>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1000" y="852975"/>
            <a:ext cx="2895923" cy="2895923"/>
          </a:xfrm>
          <a:prstGeom prst="rect">
            <a:avLst/>
          </a:prstGeom>
        </p:spPr>
      </p:pic>
      <p:pic>
        <p:nvPicPr>
          <p:cNvPr id="8" name="Picture 7"/>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80237" y="852975"/>
            <a:ext cx="2895923" cy="2895923"/>
          </a:xfrm>
          <a:prstGeom prst="rect">
            <a:avLst/>
          </a:prstGeom>
        </p:spPr>
      </p:pic>
      <p:pic>
        <p:nvPicPr>
          <p:cNvPr id="2050" name="Picture 2" descr="C:\hh\proj\freeform\paper\paper\images\torus_diffusion.pn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804009" y="3242329"/>
            <a:ext cx="3310872" cy="331087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hh\proj\freeform\paper\paper\images\torus_thinplate.png"/>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4903246" y="3242329"/>
            <a:ext cx="3310872" cy="331087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39240" y="1360028"/>
            <a:ext cx="2895923" cy="2895923"/>
          </a:xfrm>
          <a:prstGeom prst="rect">
            <a:avLst/>
          </a:prstGeom>
        </p:spPr>
      </p:pic>
      <p:pic>
        <p:nvPicPr>
          <p:cNvPr id="6" name="Picture 5"/>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38477" y="1360028"/>
            <a:ext cx="2895923" cy="2895923"/>
          </a:xfrm>
          <a:prstGeom prst="rect">
            <a:avLst/>
          </a:prstGeom>
        </p:spPr>
      </p:pic>
      <p:sp>
        <p:nvSpPr>
          <p:cNvPr id="9" name="TextBox 8"/>
          <p:cNvSpPr txBox="1"/>
          <p:nvPr/>
        </p:nvSpPr>
        <p:spPr>
          <a:xfrm>
            <a:off x="1771094" y="6172200"/>
            <a:ext cx="1370567" cy="430887"/>
          </a:xfrm>
          <a:prstGeom prst="rect">
            <a:avLst/>
          </a:prstGeom>
          <a:noFill/>
        </p:spPr>
        <p:txBody>
          <a:bodyPr wrap="none" lIns="18288" tIns="0" rIns="18288" bIns="0" rtlCol="0">
            <a:spAutoFit/>
          </a:bodyPr>
          <a:lstStyle/>
          <a:p>
            <a:r>
              <a:rPr lang="en-US" sz="2800" dirty="0" smtClean="0">
                <a:effectLst/>
              </a:rPr>
              <a:t>diffusion</a:t>
            </a:r>
          </a:p>
        </p:txBody>
      </p:sp>
      <p:sp>
        <p:nvSpPr>
          <p:cNvPr id="10" name="TextBox 9"/>
          <p:cNvSpPr txBox="1"/>
          <p:nvPr/>
        </p:nvSpPr>
        <p:spPr>
          <a:xfrm>
            <a:off x="6515739" y="6143857"/>
            <a:ext cx="697528" cy="409343"/>
          </a:xfrm>
          <a:prstGeom prst="rect">
            <a:avLst/>
          </a:prstGeom>
          <a:noFill/>
        </p:spPr>
        <p:txBody>
          <a:bodyPr wrap="none" lIns="18288" tIns="0" rIns="18288" bIns="0" rtlCol="0">
            <a:spAutoFit/>
          </a:bodyPr>
          <a:lstStyle/>
          <a:p>
            <a:r>
              <a:rPr lang="en-US" sz="2800" dirty="0" smtClean="0">
                <a:effectLst/>
              </a:rPr>
              <a:t>TPS</a:t>
            </a:r>
          </a:p>
        </p:txBody>
      </p:sp>
    </p:spTree>
    <p:extLst>
      <p:ext uri="{BB962C8B-B14F-4D97-AF65-F5344CB8AC3E}">
        <p14:creationId xmlns:p14="http://schemas.microsoft.com/office/powerpoint/2010/main" val="24827561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Filling with Diffusion</a:t>
            </a:r>
            <a:endParaRPr lang="en-US"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3600" y="1066800"/>
            <a:ext cx="4877481" cy="4877481"/>
          </a:xfrm>
          <a:prstGeom prst="rect">
            <a:avLst/>
          </a:prstGeom>
          <a:solidFill>
            <a:schemeClr val="accent1">
              <a:lumMod val="20000"/>
              <a:lumOff val="80000"/>
            </a:schemeClr>
          </a:solidFill>
          <a:ln w="9525">
            <a:noFill/>
            <a:miter lim="800000"/>
            <a:headEnd/>
            <a:tailEnd/>
          </a:ln>
          <a:effectLst>
            <a:outerShdw blurRad="63500" sx="102000" sy="102000" algn="ctr" rotWithShape="0">
              <a:prstClr val="black">
                <a:alpha val="40000"/>
              </a:prstClr>
            </a:outerShdw>
          </a:effectLst>
        </p:spPr>
      </p:pic>
      <p:pic>
        <p:nvPicPr>
          <p:cNvPr id="5" name="flame_lap_fast.wmv">
            <a:hlinkClick r:id="" action="ppaction://media"/>
          </p:cNvPr>
          <p:cNvPicPr>
            <a:picLocks noChangeAspect="1"/>
          </p:cNvPicPr>
          <p:nvPr>
            <a:videoFile r:link="rId1"/>
            <p:extLst>
              <p:ext uri="{DAA4B4D4-6D71-4841-9C94-3DE7FCFB9230}">
                <p14:media xmlns:p14="http://schemas.microsoft.com/office/powerpoint/2010/main" r:embed="rId2">
                  <p14:trim st="1623.6658" end="530.1768"/>
                </p14:media>
              </p:ext>
            </p:extLst>
          </p:nvPr>
        </p:nvPicPr>
        <p:blipFill>
          <a:blip r:embed="rId6"/>
          <a:stretch>
            <a:fillRect/>
          </a:stretch>
        </p:blipFill>
        <p:spPr>
          <a:xfrm>
            <a:off x="381000" y="914400"/>
            <a:ext cx="8382000" cy="5562600"/>
          </a:xfrm>
          <a:prstGeom prst="rect">
            <a:avLst/>
          </a:prstGeom>
          <a:solidFill>
            <a:schemeClr val="accent1">
              <a:lumMod val="20000"/>
              <a:lumOff val="80000"/>
            </a:schemeClr>
          </a:solidFill>
          <a:ln w="9525">
            <a:noFill/>
            <a:miter lim="800000"/>
            <a:headEnd/>
            <a:tailEnd/>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685910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7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Filling with TPS</a:t>
            </a:r>
            <a:endParaRPr lang="en-US"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3600" y="1066800"/>
            <a:ext cx="4877481" cy="4877481"/>
          </a:xfrm>
          <a:prstGeom prst="rect">
            <a:avLst/>
          </a:prstGeom>
          <a:solidFill>
            <a:schemeClr val="accent1">
              <a:lumMod val="20000"/>
              <a:lumOff val="80000"/>
            </a:schemeClr>
          </a:solidFill>
          <a:ln w="9525">
            <a:noFill/>
            <a:miter lim="800000"/>
            <a:headEnd/>
            <a:tailEnd/>
          </a:ln>
          <a:effectLst>
            <a:outerShdw blurRad="63500" sx="102000" sy="102000" algn="ctr" rotWithShape="0">
              <a:prstClr val="black">
                <a:alpha val="40000"/>
              </a:prstClr>
            </a:outerShdw>
          </a:effectLst>
        </p:spPr>
      </p:pic>
      <p:pic>
        <p:nvPicPr>
          <p:cNvPr id="6" name="flame_tps_fast.wmv">
            <a:hlinkClick r:id="" action="ppaction://media"/>
          </p:cNvPr>
          <p:cNvPicPr>
            <a:picLocks noChangeAspect="1"/>
          </p:cNvPicPr>
          <p:nvPr>
            <a:videoFile r:link="rId1"/>
            <p:extLst>
              <p:ext uri="{DAA4B4D4-6D71-4841-9C94-3DE7FCFB9230}">
                <p14:media xmlns:p14="http://schemas.microsoft.com/office/powerpoint/2010/main" r:embed="rId2">
                  <p14:trim st="2125.5368" end="58.2344"/>
                </p14:media>
              </p:ext>
            </p:extLst>
          </p:nvPr>
        </p:nvPicPr>
        <p:blipFill>
          <a:blip r:embed="rId6"/>
          <a:stretch>
            <a:fillRect/>
          </a:stretch>
        </p:blipFill>
        <p:spPr>
          <a:xfrm>
            <a:off x="381000" y="914400"/>
            <a:ext cx="8382000" cy="5562600"/>
          </a:xfrm>
          <a:prstGeom prst="rect">
            <a:avLst/>
          </a:prstGeom>
          <a:solidFill>
            <a:schemeClr val="accent1">
              <a:lumMod val="20000"/>
              <a:lumOff val="80000"/>
            </a:schemeClr>
          </a:solidFill>
          <a:ln w="9525">
            <a:noFill/>
            <a:miter lim="800000"/>
            <a:headEnd/>
            <a:tailEnd/>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2635776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1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Diffusion vs. TPS</a:t>
            </a:r>
            <a:endParaRPr lang="en-US" dirty="0"/>
          </a:p>
        </p:txBody>
      </p:sp>
      <mc:AlternateContent xmlns:mc="http://schemas.openxmlformats.org/markup-compatibility/2006" xmlns:a14="http://schemas.microsoft.com/office/drawing/2010/main">
        <mc:Choice Requires="a14">
          <p:sp>
            <p:nvSpPr>
              <p:cNvPr id="3" name="TextBox 2"/>
              <p:cNvSpPr txBox="1"/>
              <p:nvPr/>
            </p:nvSpPr>
            <p:spPr>
              <a:xfrm>
                <a:off x="990600" y="2057400"/>
                <a:ext cx="4343400" cy="1139286"/>
              </a:xfrm>
              <a:prstGeom prst="rect">
                <a:avLst/>
              </a:prstGeom>
              <a:noFill/>
            </p:spPr>
            <p:txBody>
              <a:bodyPr wrap="square" lIns="18288" tIns="0" rIns="18288" bIns="0" rtlCol="0">
                <a:spAutoFit/>
              </a:bodyPr>
              <a:lstStyle/>
              <a:p>
                <a:pPr algn="l"/>
                <a14:m>
                  <m:oMathPara xmlns:m="http://schemas.openxmlformats.org/officeDocument/2006/math">
                    <m:oMathParaPr>
                      <m:jc m:val="left"/>
                    </m:oMathParaPr>
                    <m:oMath xmlns:m="http://schemas.openxmlformats.org/officeDocument/2006/math">
                      <m:sSup>
                        <m:sSupPr>
                          <m:ctrlPr>
                            <a:rPr lang="en-US" b="0" i="1" smtClean="0">
                              <a:effectLst/>
                              <a:latin typeface="Cambria Math"/>
                            </a:rPr>
                          </m:ctrlPr>
                        </m:sSupPr>
                        <m:e>
                          <m:r>
                            <a:rPr lang="en-US" b="0" i="1" smtClean="0">
                              <a:effectLst/>
                              <a:latin typeface="Cambria Math"/>
                            </a:rPr>
                            <m:t>𝑢</m:t>
                          </m:r>
                        </m:e>
                        <m:sup>
                          <m:r>
                            <a:rPr lang="en-US" b="0" i="1" smtClean="0">
                              <a:effectLst/>
                              <a:latin typeface="Cambria Math"/>
                            </a:rPr>
                            <m:t>∗</m:t>
                          </m:r>
                        </m:sup>
                      </m:sSup>
                      <m:r>
                        <a:rPr lang="en-US" b="0" i="1" smtClean="0">
                          <a:effectLst/>
                          <a:latin typeface="Cambria Math"/>
                        </a:rPr>
                        <m:t>=</m:t>
                      </m:r>
                      <m:sSub>
                        <m:sSubPr>
                          <m:ctrlPr>
                            <a:rPr lang="en-US" b="0" i="1" smtClean="0">
                              <a:effectLst/>
                              <a:latin typeface="Cambria Math"/>
                            </a:rPr>
                          </m:ctrlPr>
                        </m:sSubPr>
                        <m:e>
                          <m:r>
                            <m:rPr>
                              <m:sty m:val="p"/>
                            </m:rPr>
                            <a:rPr lang="en-US" b="0" i="0" smtClean="0">
                              <a:effectLst/>
                              <a:latin typeface="Cambria Math"/>
                            </a:rPr>
                            <m:t>argmin</m:t>
                          </m:r>
                        </m:e>
                        <m:sub>
                          <m:r>
                            <a:rPr lang="en-US" b="0" i="1" smtClean="0">
                              <a:effectLst/>
                              <a:latin typeface="Cambria Math"/>
                            </a:rPr>
                            <m:t>𝑢</m:t>
                          </m:r>
                        </m:sub>
                      </m:sSub>
                      <m:r>
                        <a:rPr lang="en-US" b="0" i="1" smtClean="0">
                          <a:effectLst/>
                          <a:latin typeface="Cambria Math"/>
                        </a:rPr>
                        <m:t> </m:t>
                      </m:r>
                      <m:nary>
                        <m:naryPr>
                          <m:chr m:val="∬"/>
                          <m:limLoc m:val="undOvr"/>
                          <m:subHide m:val="on"/>
                          <m:supHide m:val="on"/>
                          <m:ctrlPr>
                            <a:rPr lang="en-US" b="0" i="1" smtClean="0">
                              <a:effectLst/>
                              <a:latin typeface="Cambria Math"/>
                            </a:rPr>
                          </m:ctrlPr>
                        </m:naryPr>
                        <m:sub/>
                        <m:sup/>
                        <m:e>
                          <m:sSup>
                            <m:sSupPr>
                              <m:ctrlPr>
                                <a:rPr lang="en-US" b="0" i="1" smtClean="0">
                                  <a:effectLst/>
                                  <a:latin typeface="Cambria Math"/>
                                </a:rPr>
                              </m:ctrlPr>
                            </m:sSupPr>
                            <m:e>
                              <m:d>
                                <m:dPr>
                                  <m:ctrlPr>
                                    <a:rPr lang="en-US" b="0" i="1" smtClean="0">
                                      <a:effectLst/>
                                      <a:latin typeface="Cambria Math"/>
                                    </a:rPr>
                                  </m:ctrlPr>
                                </m:dPr>
                                <m:e>
                                  <m:sSub>
                                    <m:sSubPr>
                                      <m:ctrlPr>
                                        <a:rPr lang="en-US" b="0" i="1" smtClean="0">
                                          <a:effectLst/>
                                          <a:latin typeface="Cambria Math"/>
                                        </a:rPr>
                                      </m:ctrlPr>
                                    </m:sSubPr>
                                    <m:e>
                                      <m:r>
                                        <a:rPr lang="en-US" b="0" i="1" smtClean="0">
                                          <a:effectLst/>
                                          <a:latin typeface="Cambria Math"/>
                                        </a:rPr>
                                        <m:t>𝑢</m:t>
                                      </m:r>
                                    </m:e>
                                    <m:sub>
                                      <m:r>
                                        <a:rPr lang="en-US" b="0" i="1" smtClean="0">
                                          <a:effectLst/>
                                          <a:latin typeface="Cambria Math"/>
                                        </a:rPr>
                                        <m:t>𝑥</m:t>
                                      </m:r>
                                    </m:sub>
                                  </m:sSub>
                                </m:e>
                              </m:d>
                            </m:e>
                            <m:sup>
                              <m:r>
                                <a:rPr lang="en-US" b="0" i="1" smtClean="0">
                                  <a:effectLst/>
                                  <a:latin typeface="Cambria Math"/>
                                </a:rPr>
                                <m:t>2</m:t>
                              </m:r>
                            </m:sup>
                          </m:sSup>
                          <m:r>
                            <a:rPr lang="en-US" b="0" i="1" smtClean="0">
                              <a:effectLst/>
                              <a:latin typeface="Cambria Math"/>
                            </a:rPr>
                            <m:t>+</m:t>
                          </m:r>
                          <m:sSup>
                            <m:sSupPr>
                              <m:ctrlPr>
                                <a:rPr lang="en-US" b="0" i="1" smtClean="0">
                                  <a:effectLst/>
                                  <a:latin typeface="Cambria Math"/>
                                </a:rPr>
                              </m:ctrlPr>
                            </m:sSupPr>
                            <m:e>
                              <m:d>
                                <m:dPr>
                                  <m:ctrlPr>
                                    <a:rPr lang="en-US" b="0" i="1" smtClean="0">
                                      <a:effectLst/>
                                      <a:latin typeface="Cambria Math"/>
                                    </a:rPr>
                                  </m:ctrlPr>
                                </m:dPr>
                                <m:e>
                                  <m:sSub>
                                    <m:sSubPr>
                                      <m:ctrlPr>
                                        <a:rPr lang="en-US" b="0" i="1" smtClean="0">
                                          <a:effectLst/>
                                          <a:latin typeface="Cambria Math"/>
                                        </a:rPr>
                                      </m:ctrlPr>
                                    </m:sSubPr>
                                    <m:e>
                                      <m:r>
                                        <a:rPr lang="en-US" b="0" i="1" smtClean="0">
                                          <a:effectLst/>
                                          <a:latin typeface="Cambria Math"/>
                                        </a:rPr>
                                        <m:t>𝑢</m:t>
                                      </m:r>
                                    </m:e>
                                    <m:sub>
                                      <m:r>
                                        <a:rPr lang="en-US" b="0" i="1" smtClean="0">
                                          <a:effectLst/>
                                          <a:latin typeface="Cambria Math"/>
                                        </a:rPr>
                                        <m:t>𝑦</m:t>
                                      </m:r>
                                    </m:sub>
                                  </m:sSub>
                                </m:e>
                              </m:d>
                            </m:e>
                            <m:sup>
                              <m:r>
                                <a:rPr lang="en-US" b="0" i="1" smtClean="0">
                                  <a:effectLst/>
                                  <a:latin typeface="Cambria Math"/>
                                </a:rPr>
                                <m:t>2</m:t>
                              </m:r>
                            </m:sup>
                          </m:sSup>
                          <m:r>
                            <a:rPr lang="en-US" b="0" i="1" smtClean="0">
                              <a:effectLst/>
                              <a:latin typeface="Cambria Math"/>
                            </a:rPr>
                            <m:t>𝑑𝑥</m:t>
                          </m:r>
                          <m:r>
                            <a:rPr lang="en-US" b="0" i="1" smtClean="0">
                              <a:effectLst/>
                              <a:latin typeface="Cambria Math"/>
                            </a:rPr>
                            <m:t> </m:t>
                          </m:r>
                          <m:r>
                            <a:rPr lang="en-US" b="0" i="1" smtClean="0">
                              <a:effectLst/>
                              <a:latin typeface="Cambria Math"/>
                            </a:rPr>
                            <m:t>𝑑𝑦</m:t>
                          </m:r>
                        </m:e>
                      </m:nary>
                      <m:r>
                        <a:rPr lang="en-US" b="0" i="1" smtClean="0">
                          <a:effectLst/>
                          <a:latin typeface="Cambria Math"/>
                          <a:ea typeface="Cambria Math"/>
                        </a:rPr>
                        <m:t>⇒</m:t>
                      </m:r>
                      <m:sSubSup>
                        <m:sSubSupPr>
                          <m:ctrlPr>
                            <a:rPr lang="en-US" b="0" i="1" smtClean="0">
                              <a:effectLst/>
                              <a:latin typeface="Cambria Math"/>
                              <a:ea typeface="Cambria Math"/>
                            </a:rPr>
                          </m:ctrlPr>
                        </m:sSubSupPr>
                        <m:e>
                          <m:r>
                            <a:rPr lang="en-US" b="0" i="1" smtClean="0">
                              <a:effectLst/>
                              <a:latin typeface="Cambria Math"/>
                              <a:ea typeface="Cambria Math"/>
                            </a:rPr>
                            <m:t>𝑢</m:t>
                          </m:r>
                        </m:e>
                        <m:sub>
                          <m:r>
                            <a:rPr lang="en-US" b="0" i="1" smtClean="0">
                              <a:effectLst/>
                              <a:latin typeface="Cambria Math"/>
                              <a:ea typeface="Cambria Math"/>
                            </a:rPr>
                            <m:t>𝑥𝑥</m:t>
                          </m:r>
                        </m:sub>
                        <m:sup>
                          <m:r>
                            <a:rPr lang="en-US" b="0" i="1" smtClean="0">
                              <a:effectLst/>
                              <a:latin typeface="Cambria Math"/>
                              <a:ea typeface="Cambria Math"/>
                            </a:rPr>
                            <m:t>∗</m:t>
                          </m:r>
                        </m:sup>
                      </m:sSubSup>
                      <m:r>
                        <a:rPr lang="en-US" b="0" i="1" smtClean="0">
                          <a:effectLst/>
                          <a:latin typeface="Cambria Math"/>
                          <a:ea typeface="Cambria Math"/>
                        </a:rPr>
                        <m:t>+</m:t>
                      </m:r>
                      <m:sSubSup>
                        <m:sSubSupPr>
                          <m:ctrlPr>
                            <a:rPr lang="en-US" b="0" i="1" smtClean="0">
                              <a:effectLst/>
                              <a:latin typeface="Cambria Math"/>
                              <a:ea typeface="Cambria Math"/>
                            </a:rPr>
                          </m:ctrlPr>
                        </m:sSubSupPr>
                        <m:e>
                          <m:r>
                            <a:rPr lang="en-US" b="0" i="1" smtClean="0">
                              <a:effectLst/>
                              <a:latin typeface="Cambria Math"/>
                              <a:ea typeface="Cambria Math"/>
                            </a:rPr>
                            <m:t>𝑢</m:t>
                          </m:r>
                        </m:e>
                        <m:sub>
                          <m:r>
                            <a:rPr lang="en-US" b="0" i="1" smtClean="0">
                              <a:effectLst/>
                              <a:latin typeface="Cambria Math"/>
                              <a:ea typeface="Cambria Math"/>
                            </a:rPr>
                            <m:t>𝑦𝑦</m:t>
                          </m:r>
                        </m:sub>
                        <m:sup>
                          <m:r>
                            <a:rPr lang="en-US" b="0" i="1" smtClean="0">
                              <a:effectLst/>
                              <a:latin typeface="Cambria Math"/>
                              <a:ea typeface="Cambria Math"/>
                            </a:rPr>
                            <m:t>∗</m:t>
                          </m:r>
                        </m:sup>
                      </m:sSubSup>
                      <m:r>
                        <a:rPr lang="en-US" b="0" i="1" smtClean="0">
                          <a:effectLst/>
                          <a:latin typeface="Cambria Math"/>
                          <a:ea typeface="Cambria Math"/>
                        </a:rPr>
                        <m:t>=</m:t>
                      </m:r>
                      <m:r>
                        <m:rPr>
                          <m:sty m:val="p"/>
                        </m:rPr>
                        <a:rPr lang="en-US" b="0" i="0" smtClean="0">
                          <a:effectLst/>
                          <a:latin typeface="Cambria Math"/>
                          <a:ea typeface="Cambria Math"/>
                        </a:rPr>
                        <m:t>Δ</m:t>
                      </m:r>
                      <m:sSup>
                        <m:sSupPr>
                          <m:ctrlPr>
                            <a:rPr lang="en-US" b="0" i="1" smtClean="0">
                              <a:effectLst/>
                              <a:latin typeface="Cambria Math"/>
                              <a:ea typeface="Cambria Math"/>
                            </a:rPr>
                          </m:ctrlPr>
                        </m:sSupPr>
                        <m:e>
                          <m:r>
                            <a:rPr lang="en-US" b="0" i="1" smtClean="0">
                              <a:effectLst/>
                              <a:latin typeface="Cambria Math"/>
                              <a:ea typeface="Cambria Math"/>
                            </a:rPr>
                            <m:t>𝑢</m:t>
                          </m:r>
                        </m:e>
                        <m:sup>
                          <m:r>
                            <a:rPr lang="en-US" b="0" i="1" smtClean="0">
                              <a:effectLst/>
                              <a:latin typeface="Cambria Math"/>
                              <a:ea typeface="Cambria Math"/>
                            </a:rPr>
                            <m:t>∗</m:t>
                          </m:r>
                        </m:sup>
                      </m:sSup>
                      <m:r>
                        <a:rPr lang="en-US" b="0" i="1" smtClean="0">
                          <a:effectLst/>
                          <a:latin typeface="Cambria Math"/>
                          <a:ea typeface="Cambria Math"/>
                        </a:rPr>
                        <m:t>=0</m:t>
                      </m:r>
                    </m:oMath>
                  </m:oMathPara>
                </a14:m>
                <a:endParaRPr lang="en-US" dirty="0" err="1" smtClean="0">
                  <a:effectLst/>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990600" y="2057400"/>
                <a:ext cx="4343400" cy="1139286"/>
              </a:xfrm>
              <a:prstGeom prst="rect">
                <a:avLst/>
              </a:prstGeom>
              <a:blipFill rotWithShape="1">
                <a:blip r:embed="rId3"/>
                <a:stretch>
                  <a:fillRect b="-53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990600" y="4572000"/>
                <a:ext cx="5638800" cy="1447063"/>
              </a:xfrm>
              <a:prstGeom prst="rect">
                <a:avLst/>
              </a:prstGeom>
              <a:noFill/>
            </p:spPr>
            <p:txBody>
              <a:bodyPr wrap="square" lIns="18288" tIns="0" rIns="18288" bIns="0" rtlCol="0">
                <a:spAutoFit/>
              </a:bodyPr>
              <a:lstStyle/>
              <a:p>
                <a:pPr/>
                <a14:m>
                  <m:oMathPara xmlns:m="http://schemas.openxmlformats.org/officeDocument/2006/math">
                    <m:oMathParaPr>
                      <m:jc m:val="centerGroup"/>
                    </m:oMathParaPr>
                    <m:oMath xmlns:m="http://schemas.openxmlformats.org/officeDocument/2006/math">
                      <m:sSup>
                        <m:sSupPr>
                          <m:ctrlPr>
                            <a:rPr lang="en-US" i="1" smtClean="0">
                              <a:effectLst/>
                              <a:latin typeface="Cambria Math"/>
                            </a:rPr>
                          </m:ctrlPr>
                        </m:sSupPr>
                        <m:e>
                          <m:r>
                            <a:rPr lang="en-US" i="1">
                              <a:effectLst/>
                              <a:latin typeface="Cambria Math"/>
                            </a:rPr>
                            <m:t>𝑢</m:t>
                          </m:r>
                        </m:e>
                        <m:sup>
                          <m:r>
                            <a:rPr lang="en-US" i="1">
                              <a:effectLst/>
                              <a:latin typeface="Cambria Math"/>
                            </a:rPr>
                            <m:t>∗</m:t>
                          </m:r>
                        </m:sup>
                      </m:sSup>
                      <m:r>
                        <a:rPr lang="en-US" i="1">
                          <a:effectLst/>
                          <a:latin typeface="Cambria Math"/>
                        </a:rPr>
                        <m:t>=</m:t>
                      </m:r>
                      <m:sSub>
                        <m:sSubPr>
                          <m:ctrlPr>
                            <a:rPr lang="en-US" i="1">
                              <a:effectLst/>
                              <a:latin typeface="Cambria Math"/>
                            </a:rPr>
                          </m:ctrlPr>
                        </m:sSubPr>
                        <m:e>
                          <m:r>
                            <m:rPr>
                              <m:sty m:val="p"/>
                            </m:rPr>
                            <a:rPr lang="en-US">
                              <a:effectLst/>
                              <a:latin typeface="Cambria Math"/>
                            </a:rPr>
                            <m:t>argmin</m:t>
                          </m:r>
                        </m:e>
                        <m:sub>
                          <m:r>
                            <a:rPr lang="en-US" i="1">
                              <a:effectLst/>
                              <a:latin typeface="Cambria Math"/>
                            </a:rPr>
                            <m:t>𝑢</m:t>
                          </m:r>
                        </m:sub>
                      </m:sSub>
                      <m:nary>
                        <m:naryPr>
                          <m:chr m:val="∬"/>
                          <m:limLoc m:val="undOvr"/>
                          <m:subHide m:val="on"/>
                          <m:supHide m:val="on"/>
                          <m:ctrlPr>
                            <a:rPr lang="en-US" i="1">
                              <a:effectLst/>
                              <a:latin typeface="Cambria Math"/>
                            </a:rPr>
                          </m:ctrlPr>
                        </m:naryPr>
                        <m:sub/>
                        <m:sup/>
                        <m:e>
                          <m:sSup>
                            <m:sSupPr>
                              <m:ctrlPr>
                                <a:rPr lang="en-US" i="1">
                                  <a:effectLst/>
                                  <a:latin typeface="Cambria Math"/>
                                </a:rPr>
                              </m:ctrlPr>
                            </m:sSupPr>
                            <m:e>
                              <m:d>
                                <m:dPr>
                                  <m:ctrlPr>
                                    <a:rPr lang="en-US" i="1">
                                      <a:effectLst/>
                                      <a:latin typeface="Cambria Math"/>
                                    </a:rPr>
                                  </m:ctrlPr>
                                </m:dPr>
                                <m:e>
                                  <m:sSub>
                                    <m:sSubPr>
                                      <m:ctrlPr>
                                        <a:rPr lang="en-US" i="1">
                                          <a:effectLst/>
                                          <a:latin typeface="Cambria Math"/>
                                        </a:rPr>
                                      </m:ctrlPr>
                                    </m:sSubPr>
                                    <m:e>
                                      <m:r>
                                        <a:rPr lang="en-US" i="1">
                                          <a:effectLst/>
                                          <a:latin typeface="Cambria Math"/>
                                        </a:rPr>
                                        <m:t>𝑢</m:t>
                                      </m:r>
                                    </m:e>
                                    <m:sub>
                                      <m:r>
                                        <a:rPr lang="en-US" i="1">
                                          <a:effectLst/>
                                          <a:latin typeface="Cambria Math"/>
                                        </a:rPr>
                                        <m:t>𝑥</m:t>
                                      </m:r>
                                      <m:r>
                                        <a:rPr lang="en-US" b="0" i="1" smtClean="0">
                                          <a:effectLst/>
                                          <a:latin typeface="Cambria Math"/>
                                        </a:rPr>
                                        <m:t>𝑥</m:t>
                                      </m:r>
                                    </m:sub>
                                  </m:sSub>
                                </m:e>
                              </m:d>
                            </m:e>
                            <m:sup>
                              <m:r>
                                <a:rPr lang="en-US" i="1">
                                  <a:effectLst/>
                                  <a:latin typeface="Cambria Math"/>
                                </a:rPr>
                                <m:t>2</m:t>
                              </m:r>
                            </m:sup>
                          </m:sSup>
                          <m:r>
                            <a:rPr lang="en-US" b="0" i="1" smtClean="0">
                              <a:effectLst/>
                              <a:latin typeface="Cambria Math"/>
                            </a:rPr>
                            <m:t>+2</m:t>
                          </m:r>
                          <m:sSup>
                            <m:sSupPr>
                              <m:ctrlPr>
                                <a:rPr lang="en-US" b="0" i="1" smtClean="0">
                                  <a:effectLst/>
                                  <a:latin typeface="Cambria Math"/>
                                </a:rPr>
                              </m:ctrlPr>
                            </m:sSupPr>
                            <m:e>
                              <m:d>
                                <m:dPr>
                                  <m:ctrlPr>
                                    <a:rPr lang="en-US" b="0" i="1" smtClean="0">
                                      <a:effectLst/>
                                      <a:latin typeface="Cambria Math"/>
                                    </a:rPr>
                                  </m:ctrlPr>
                                </m:dPr>
                                <m:e>
                                  <m:sSub>
                                    <m:sSubPr>
                                      <m:ctrlPr>
                                        <a:rPr lang="en-US" b="0" i="1" smtClean="0">
                                          <a:effectLst/>
                                          <a:latin typeface="Cambria Math"/>
                                        </a:rPr>
                                      </m:ctrlPr>
                                    </m:sSubPr>
                                    <m:e>
                                      <m:r>
                                        <a:rPr lang="en-US" b="0" i="1" smtClean="0">
                                          <a:effectLst/>
                                          <a:latin typeface="Cambria Math"/>
                                        </a:rPr>
                                        <m:t>𝑢</m:t>
                                      </m:r>
                                    </m:e>
                                    <m:sub>
                                      <m:r>
                                        <a:rPr lang="en-US" b="0" i="1" smtClean="0">
                                          <a:effectLst/>
                                          <a:latin typeface="Cambria Math"/>
                                        </a:rPr>
                                        <m:t>𝑥𝑦</m:t>
                                      </m:r>
                                    </m:sub>
                                  </m:sSub>
                                </m:e>
                              </m:d>
                            </m:e>
                            <m:sup>
                              <m:r>
                                <a:rPr lang="en-US" b="0" i="1" smtClean="0">
                                  <a:effectLst/>
                                  <a:latin typeface="Cambria Math"/>
                                </a:rPr>
                                <m:t>2</m:t>
                              </m:r>
                            </m:sup>
                          </m:sSup>
                          <m:r>
                            <a:rPr lang="en-US" i="1">
                              <a:effectLst/>
                              <a:latin typeface="Cambria Math"/>
                            </a:rPr>
                            <m:t>+</m:t>
                          </m:r>
                          <m:sSup>
                            <m:sSupPr>
                              <m:ctrlPr>
                                <a:rPr lang="en-US" i="1">
                                  <a:effectLst/>
                                  <a:latin typeface="Cambria Math"/>
                                </a:rPr>
                              </m:ctrlPr>
                            </m:sSupPr>
                            <m:e>
                              <m:d>
                                <m:dPr>
                                  <m:ctrlPr>
                                    <a:rPr lang="en-US" i="1">
                                      <a:effectLst/>
                                      <a:latin typeface="Cambria Math"/>
                                    </a:rPr>
                                  </m:ctrlPr>
                                </m:dPr>
                                <m:e>
                                  <m:sSub>
                                    <m:sSubPr>
                                      <m:ctrlPr>
                                        <a:rPr lang="en-US" i="1">
                                          <a:effectLst/>
                                          <a:latin typeface="Cambria Math"/>
                                        </a:rPr>
                                      </m:ctrlPr>
                                    </m:sSubPr>
                                    <m:e>
                                      <m:r>
                                        <a:rPr lang="en-US" i="1">
                                          <a:effectLst/>
                                          <a:latin typeface="Cambria Math"/>
                                        </a:rPr>
                                        <m:t>𝑢</m:t>
                                      </m:r>
                                    </m:e>
                                    <m:sub>
                                      <m:r>
                                        <a:rPr lang="en-US" i="1">
                                          <a:effectLst/>
                                          <a:latin typeface="Cambria Math"/>
                                        </a:rPr>
                                        <m:t>𝑦</m:t>
                                      </m:r>
                                      <m:r>
                                        <a:rPr lang="en-US" b="0" i="1" smtClean="0">
                                          <a:effectLst/>
                                          <a:latin typeface="Cambria Math"/>
                                        </a:rPr>
                                        <m:t>𝑦</m:t>
                                      </m:r>
                                    </m:sub>
                                  </m:sSub>
                                </m:e>
                              </m:d>
                            </m:e>
                            <m:sup>
                              <m:r>
                                <a:rPr lang="en-US" i="1">
                                  <a:effectLst/>
                                  <a:latin typeface="Cambria Math"/>
                                </a:rPr>
                                <m:t>2</m:t>
                              </m:r>
                            </m:sup>
                          </m:sSup>
                          <m:r>
                            <a:rPr lang="en-US" i="1">
                              <a:effectLst/>
                              <a:latin typeface="Cambria Math"/>
                            </a:rPr>
                            <m:t>𝑑𝑥</m:t>
                          </m:r>
                          <m:r>
                            <a:rPr lang="en-US" i="1">
                              <a:effectLst/>
                              <a:latin typeface="Cambria Math"/>
                            </a:rPr>
                            <m:t> </m:t>
                          </m:r>
                          <m:r>
                            <a:rPr lang="en-US" i="1">
                              <a:effectLst/>
                              <a:latin typeface="Cambria Math"/>
                            </a:rPr>
                            <m:t>𝑑𝑦</m:t>
                          </m:r>
                        </m:e>
                      </m:nary>
                      <m:r>
                        <a:rPr lang="en-US" i="1">
                          <a:effectLst/>
                          <a:latin typeface="Cambria Math"/>
                          <a:ea typeface="Cambria Math"/>
                        </a:rPr>
                        <m:t>⇒</m:t>
                      </m:r>
                      <m:sSubSup>
                        <m:sSubSupPr>
                          <m:ctrlPr>
                            <a:rPr lang="en-US" i="1">
                              <a:effectLst/>
                              <a:latin typeface="Cambria Math"/>
                              <a:ea typeface="Cambria Math"/>
                            </a:rPr>
                          </m:ctrlPr>
                        </m:sSubSupPr>
                        <m:e>
                          <m:r>
                            <a:rPr lang="en-US" i="1">
                              <a:effectLst/>
                              <a:latin typeface="Cambria Math"/>
                              <a:ea typeface="Cambria Math"/>
                            </a:rPr>
                            <m:t>𝑢</m:t>
                          </m:r>
                        </m:e>
                        <m:sub>
                          <m:r>
                            <a:rPr lang="en-US" i="1">
                              <a:effectLst/>
                              <a:latin typeface="Cambria Math"/>
                              <a:ea typeface="Cambria Math"/>
                            </a:rPr>
                            <m:t>𝑥𝑥</m:t>
                          </m:r>
                          <m:r>
                            <a:rPr lang="en-US" b="0" i="1" smtClean="0">
                              <a:effectLst/>
                              <a:latin typeface="Cambria Math"/>
                              <a:ea typeface="Cambria Math"/>
                            </a:rPr>
                            <m:t>𝑥𝑥</m:t>
                          </m:r>
                        </m:sub>
                        <m:sup>
                          <m:r>
                            <a:rPr lang="en-US" i="1">
                              <a:effectLst/>
                              <a:latin typeface="Cambria Math"/>
                              <a:ea typeface="Cambria Math"/>
                            </a:rPr>
                            <m:t>∗</m:t>
                          </m:r>
                        </m:sup>
                      </m:sSubSup>
                      <m:r>
                        <a:rPr lang="en-US" b="0" i="1" smtClean="0">
                          <a:effectLst/>
                          <a:latin typeface="Cambria Math"/>
                          <a:ea typeface="Cambria Math"/>
                        </a:rPr>
                        <m:t>+2</m:t>
                      </m:r>
                      <m:sSubSup>
                        <m:sSubSupPr>
                          <m:ctrlPr>
                            <a:rPr lang="en-US" b="0" i="1" smtClean="0">
                              <a:effectLst/>
                              <a:latin typeface="Cambria Math"/>
                              <a:ea typeface="Cambria Math"/>
                            </a:rPr>
                          </m:ctrlPr>
                        </m:sSubSupPr>
                        <m:e>
                          <m:r>
                            <a:rPr lang="en-US" b="0" i="1" smtClean="0">
                              <a:effectLst/>
                              <a:latin typeface="Cambria Math"/>
                              <a:ea typeface="Cambria Math"/>
                            </a:rPr>
                            <m:t>𝑢</m:t>
                          </m:r>
                        </m:e>
                        <m:sub>
                          <m:r>
                            <a:rPr lang="en-US" b="0" i="1" smtClean="0">
                              <a:effectLst/>
                              <a:latin typeface="Cambria Math"/>
                              <a:ea typeface="Cambria Math"/>
                            </a:rPr>
                            <m:t>𝑥𝑥𝑦𝑦</m:t>
                          </m:r>
                        </m:sub>
                        <m:sup>
                          <m:r>
                            <a:rPr lang="en-US" b="0" i="1" smtClean="0">
                              <a:effectLst/>
                              <a:latin typeface="Cambria Math"/>
                              <a:ea typeface="Cambria Math"/>
                            </a:rPr>
                            <m:t>∗</m:t>
                          </m:r>
                        </m:sup>
                      </m:sSubSup>
                      <m:r>
                        <a:rPr lang="en-US" i="1">
                          <a:effectLst/>
                          <a:latin typeface="Cambria Math"/>
                          <a:ea typeface="Cambria Math"/>
                        </a:rPr>
                        <m:t>+</m:t>
                      </m:r>
                      <m:sSubSup>
                        <m:sSubSupPr>
                          <m:ctrlPr>
                            <a:rPr lang="en-US" i="1">
                              <a:effectLst/>
                              <a:latin typeface="Cambria Math"/>
                              <a:ea typeface="Cambria Math"/>
                            </a:rPr>
                          </m:ctrlPr>
                        </m:sSubSupPr>
                        <m:e>
                          <m:r>
                            <a:rPr lang="en-US" i="1">
                              <a:effectLst/>
                              <a:latin typeface="Cambria Math"/>
                              <a:ea typeface="Cambria Math"/>
                            </a:rPr>
                            <m:t>𝑢</m:t>
                          </m:r>
                        </m:e>
                        <m:sub>
                          <m:r>
                            <a:rPr lang="en-US" b="0" i="1" smtClean="0">
                              <a:effectLst/>
                              <a:latin typeface="Cambria Math"/>
                              <a:ea typeface="Cambria Math"/>
                            </a:rPr>
                            <m:t>𝑦𝑦</m:t>
                          </m:r>
                          <m:r>
                            <a:rPr lang="en-US" i="1">
                              <a:effectLst/>
                              <a:latin typeface="Cambria Math"/>
                              <a:ea typeface="Cambria Math"/>
                            </a:rPr>
                            <m:t>𝑦𝑦</m:t>
                          </m:r>
                        </m:sub>
                        <m:sup>
                          <m:r>
                            <a:rPr lang="en-US" i="1">
                              <a:effectLst/>
                              <a:latin typeface="Cambria Math"/>
                              <a:ea typeface="Cambria Math"/>
                            </a:rPr>
                            <m:t>∗</m:t>
                          </m:r>
                        </m:sup>
                      </m:sSubSup>
                      <m:r>
                        <a:rPr lang="en-US" i="1">
                          <a:effectLst/>
                          <a:latin typeface="Cambria Math"/>
                          <a:ea typeface="Cambria Math"/>
                        </a:rPr>
                        <m:t>=</m:t>
                      </m:r>
                      <m:sSup>
                        <m:sSupPr>
                          <m:ctrlPr>
                            <a:rPr lang="en-US" b="0" i="1" smtClean="0">
                              <a:effectLst/>
                              <a:latin typeface="Cambria Math"/>
                              <a:ea typeface="Cambria Math"/>
                            </a:rPr>
                          </m:ctrlPr>
                        </m:sSupPr>
                        <m:e>
                          <m:r>
                            <m:rPr>
                              <m:sty m:val="p"/>
                            </m:rPr>
                            <a:rPr lang="en-US" b="0" i="0" smtClean="0">
                              <a:effectLst/>
                              <a:latin typeface="Cambria Math"/>
                              <a:ea typeface="Cambria Math"/>
                            </a:rPr>
                            <m:t>Δ</m:t>
                          </m:r>
                        </m:e>
                        <m:sup>
                          <m:r>
                            <a:rPr lang="en-US" b="0" i="1" smtClean="0">
                              <a:effectLst/>
                              <a:latin typeface="Cambria Math"/>
                              <a:ea typeface="Cambria Math"/>
                            </a:rPr>
                            <m:t>2</m:t>
                          </m:r>
                        </m:sup>
                      </m:sSup>
                      <m:sSup>
                        <m:sSupPr>
                          <m:ctrlPr>
                            <a:rPr lang="en-US" b="0" i="1" smtClean="0">
                              <a:effectLst/>
                              <a:latin typeface="Cambria Math"/>
                              <a:ea typeface="Cambria Math"/>
                            </a:rPr>
                          </m:ctrlPr>
                        </m:sSupPr>
                        <m:e>
                          <m:r>
                            <a:rPr lang="en-US" b="0" i="1" smtClean="0">
                              <a:effectLst/>
                              <a:latin typeface="Cambria Math"/>
                              <a:ea typeface="Cambria Math"/>
                            </a:rPr>
                            <m:t>𝑢</m:t>
                          </m:r>
                        </m:e>
                        <m:sup>
                          <m:r>
                            <a:rPr lang="en-US" b="0" i="1" smtClean="0">
                              <a:effectLst/>
                              <a:latin typeface="Cambria Math"/>
                              <a:ea typeface="Cambria Math"/>
                            </a:rPr>
                            <m:t>∗</m:t>
                          </m:r>
                        </m:sup>
                      </m:sSup>
                      <m:r>
                        <a:rPr lang="en-US" b="0" i="1" smtClean="0">
                          <a:effectLst/>
                          <a:latin typeface="Cambria Math"/>
                          <a:ea typeface="Cambria Math"/>
                        </a:rPr>
                        <m:t>=</m:t>
                      </m:r>
                      <m:r>
                        <a:rPr lang="en-US" i="1">
                          <a:effectLst/>
                          <a:latin typeface="Cambria Math"/>
                          <a:ea typeface="Cambria Math"/>
                        </a:rPr>
                        <m:t>0</m:t>
                      </m:r>
                    </m:oMath>
                  </m:oMathPara>
                </a14:m>
                <a:endParaRPr lang="en-US" dirty="0" err="1">
                  <a:effectLst/>
                </a:endParaRPr>
              </a:p>
              <a:p>
                <a:endParaRPr lang="en-US" dirty="0" err="1" smtClean="0">
                  <a:effectLst/>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990600" y="4572000"/>
                <a:ext cx="5638800" cy="1447063"/>
              </a:xfrm>
              <a:prstGeom prst="rect">
                <a:avLst/>
              </a:prstGeom>
              <a:blipFill rotWithShape="1">
                <a:blip r:embed="rId4"/>
                <a:stretch>
                  <a:fillRect/>
                </a:stretch>
              </a:blipFill>
            </p:spPr>
            <p:txBody>
              <a:bodyPr/>
              <a:lstStyle/>
              <a:p>
                <a:r>
                  <a:rPr lang="en-US">
                    <a:noFill/>
                  </a:rPr>
                  <a:t> </a:t>
                </a:r>
              </a:p>
            </p:txBody>
          </p:sp>
        </mc:Fallback>
      </mc:AlternateContent>
      <p:sp>
        <p:nvSpPr>
          <p:cNvPr id="5" name="TextBox 4"/>
          <p:cNvSpPr txBox="1"/>
          <p:nvPr/>
        </p:nvSpPr>
        <p:spPr>
          <a:xfrm>
            <a:off x="533400" y="1374199"/>
            <a:ext cx="4724400" cy="430887"/>
          </a:xfrm>
          <a:prstGeom prst="rect">
            <a:avLst/>
          </a:prstGeom>
          <a:noFill/>
        </p:spPr>
        <p:txBody>
          <a:bodyPr wrap="square" lIns="18288" tIns="0" rIns="18288" bIns="0" rtlCol="0">
            <a:spAutoFit/>
          </a:bodyPr>
          <a:lstStyle/>
          <a:p>
            <a:pPr algn="l"/>
            <a:r>
              <a:rPr lang="en-US" sz="2800" b="1" dirty="0" err="1" smtClean="0">
                <a:effectLst/>
              </a:rPr>
              <a:t>Laplacian</a:t>
            </a:r>
            <a:r>
              <a:rPr lang="en-US" sz="2800" b="1" dirty="0" smtClean="0">
                <a:effectLst/>
              </a:rPr>
              <a:t> diffusion:</a:t>
            </a:r>
          </a:p>
        </p:txBody>
      </p:sp>
      <p:sp>
        <p:nvSpPr>
          <p:cNvPr id="6" name="TextBox 5"/>
          <p:cNvSpPr txBox="1"/>
          <p:nvPr/>
        </p:nvSpPr>
        <p:spPr>
          <a:xfrm>
            <a:off x="525966" y="3935999"/>
            <a:ext cx="2059354" cy="430887"/>
          </a:xfrm>
          <a:prstGeom prst="rect">
            <a:avLst/>
          </a:prstGeom>
          <a:noFill/>
        </p:spPr>
        <p:txBody>
          <a:bodyPr wrap="square" lIns="18288" tIns="0" rIns="18288" bIns="0" rtlCol="0">
            <a:spAutoFit/>
          </a:bodyPr>
          <a:lstStyle/>
          <a:p>
            <a:pPr algn="l"/>
            <a:r>
              <a:rPr lang="en-US" sz="2800" b="1" dirty="0" smtClean="0">
                <a:effectLst/>
              </a:rPr>
              <a:t>TPS:</a:t>
            </a:r>
          </a:p>
        </p:txBody>
      </p:sp>
      <p:sp>
        <p:nvSpPr>
          <p:cNvPr id="7" name="TextBox 6"/>
          <p:cNvSpPr txBox="1"/>
          <p:nvPr/>
        </p:nvSpPr>
        <p:spPr>
          <a:xfrm>
            <a:off x="5791200" y="1435753"/>
            <a:ext cx="2791326" cy="307777"/>
          </a:xfrm>
          <a:prstGeom prst="rect">
            <a:avLst/>
          </a:prstGeom>
          <a:solidFill>
            <a:schemeClr val="bg2"/>
          </a:solidFill>
        </p:spPr>
        <p:txBody>
          <a:bodyPr wrap="square" lIns="18288" tIns="0" rIns="18288" bIns="0" rtlCol="0">
            <a:spAutoFit/>
          </a:bodyPr>
          <a:lstStyle/>
          <a:p>
            <a:r>
              <a:rPr lang="en-US" dirty="0" smtClean="0">
                <a:effectLst/>
              </a:rPr>
              <a:t>as constant as possible</a:t>
            </a:r>
          </a:p>
        </p:txBody>
      </p:sp>
      <p:sp>
        <p:nvSpPr>
          <p:cNvPr id="8" name="TextBox 7"/>
          <p:cNvSpPr txBox="1"/>
          <p:nvPr/>
        </p:nvSpPr>
        <p:spPr>
          <a:xfrm>
            <a:off x="5784783" y="3997553"/>
            <a:ext cx="2791326" cy="307777"/>
          </a:xfrm>
          <a:prstGeom prst="rect">
            <a:avLst/>
          </a:prstGeom>
          <a:solidFill>
            <a:schemeClr val="bg2"/>
          </a:solidFill>
        </p:spPr>
        <p:txBody>
          <a:bodyPr wrap="square" lIns="18288" tIns="0" rIns="18288" bIns="0" rtlCol="0">
            <a:spAutoFit/>
          </a:bodyPr>
          <a:lstStyle/>
          <a:p>
            <a:r>
              <a:rPr lang="en-US" dirty="0" smtClean="0">
                <a:effectLst/>
              </a:rPr>
              <a:t>as harmonic as possible</a:t>
            </a:r>
          </a:p>
        </p:txBody>
      </p:sp>
    </p:spTree>
    <p:extLst>
      <p:ext uri="{BB962C8B-B14F-4D97-AF65-F5344CB8AC3E}">
        <p14:creationId xmlns:p14="http://schemas.microsoft.com/office/powerpoint/2010/main" val="28638672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Laplacian</a:t>
            </a:r>
            <a:r>
              <a:rPr lang="en-US" dirty="0" smtClean="0"/>
              <a:t> Diffusion (in 1D)</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09600" y="990600"/>
                <a:ext cx="8382000" cy="762000"/>
              </a:xfrm>
            </p:spPr>
            <p:txBody>
              <a:bodyPr>
                <a:normAutofit/>
              </a:bodyPr>
              <a:lstStyle/>
              <a:p>
                <a:pPr marL="0" indent="0">
                  <a:buNone/>
                </a:pPr>
                <a:r>
                  <a:rPr lang="en-US" sz="2800" b="1" dirty="0" smtClean="0"/>
                  <a:t>membrane</a:t>
                </a:r>
                <a:r>
                  <a:rPr lang="en-US" sz="2800" dirty="0" smtClean="0"/>
                  <a:t> </a:t>
                </a:r>
                <a:r>
                  <a:rPr lang="en-US" sz="2800" b="1" dirty="0" smtClean="0"/>
                  <a:t>energy</a:t>
                </a:r>
                <a:r>
                  <a:rPr lang="en-US" sz="2800" dirty="0" smtClean="0"/>
                  <a:t>:</a:t>
                </a:r>
                <a:r>
                  <a:rPr lang="en-US" sz="2800" b="1" i="1" dirty="0" smtClean="0"/>
                  <a:t>   </a:t>
                </a:r>
                <a14:m>
                  <m:oMath xmlns:m="http://schemas.openxmlformats.org/officeDocument/2006/math">
                    <m:func>
                      <m:funcPr>
                        <m:ctrlPr>
                          <a:rPr lang="en-US" sz="2800" i="1">
                            <a:effectLst/>
                            <a:latin typeface="Cambria Math"/>
                          </a:rPr>
                        </m:ctrlPr>
                      </m:funcPr>
                      <m:fName>
                        <m:limLow>
                          <m:limLowPr>
                            <m:ctrlPr>
                              <a:rPr lang="en-US" sz="2800" i="1">
                                <a:effectLst/>
                                <a:latin typeface="Cambria Math"/>
                              </a:rPr>
                            </m:ctrlPr>
                          </m:limLowPr>
                          <m:e>
                            <m:r>
                              <m:rPr>
                                <m:sty m:val="p"/>
                              </m:rPr>
                              <a:rPr lang="en-US" sz="2800">
                                <a:effectLst/>
                                <a:latin typeface="Cambria Math"/>
                              </a:rPr>
                              <m:t>min</m:t>
                            </m:r>
                          </m:e>
                          <m:lim>
                            <m:r>
                              <a:rPr lang="en-US" sz="2800" i="1">
                                <a:effectLst/>
                                <a:latin typeface="Cambria Math"/>
                              </a:rPr>
                              <m:t>𝑢</m:t>
                            </m:r>
                          </m:lim>
                        </m:limLow>
                      </m:fName>
                      <m:e>
                        <m:nary>
                          <m:naryPr>
                            <m:limLoc m:val="undOvr"/>
                            <m:subHide m:val="on"/>
                            <m:supHide m:val="on"/>
                            <m:ctrlPr>
                              <a:rPr lang="en-US" sz="2800" i="1" smtClean="0">
                                <a:effectLst/>
                                <a:latin typeface="Cambria Math"/>
                              </a:rPr>
                            </m:ctrlPr>
                          </m:naryPr>
                          <m:sub/>
                          <m:sup/>
                          <m:e>
                            <m:sSup>
                              <m:sSupPr>
                                <m:ctrlPr>
                                  <a:rPr lang="en-US" sz="2800" i="1" smtClean="0">
                                    <a:effectLst/>
                                    <a:latin typeface="Cambria Math"/>
                                  </a:rPr>
                                </m:ctrlPr>
                              </m:sSupPr>
                              <m:e>
                                <m:r>
                                  <a:rPr lang="en-US" sz="2800" i="1">
                                    <a:effectLst/>
                                    <a:latin typeface="Cambria Math"/>
                                  </a:rPr>
                                  <m:t>(</m:t>
                                </m:r>
                                <m:sSub>
                                  <m:sSubPr>
                                    <m:ctrlPr>
                                      <a:rPr lang="en-US" sz="2800" i="1">
                                        <a:effectLst/>
                                        <a:latin typeface="Cambria Math"/>
                                      </a:rPr>
                                    </m:ctrlPr>
                                  </m:sSubPr>
                                  <m:e>
                                    <m:r>
                                      <a:rPr lang="en-US" sz="2800" i="1">
                                        <a:effectLst/>
                                        <a:latin typeface="Cambria Math"/>
                                      </a:rPr>
                                      <m:t>𝑢</m:t>
                                    </m:r>
                                  </m:e>
                                  <m:sub>
                                    <m:r>
                                      <a:rPr lang="en-US" sz="2800" i="1">
                                        <a:effectLst/>
                                        <a:latin typeface="Cambria Math"/>
                                      </a:rPr>
                                      <m:t>𝑥</m:t>
                                    </m:r>
                                  </m:sub>
                                </m:sSub>
                                <m:r>
                                  <a:rPr lang="en-US" sz="2800" i="1">
                                    <a:effectLst/>
                                    <a:latin typeface="Cambria Math"/>
                                  </a:rPr>
                                  <m:t>)</m:t>
                                </m:r>
                              </m:e>
                              <m:sup>
                                <m:r>
                                  <a:rPr lang="en-US" sz="2800" b="0" i="1" smtClean="0">
                                    <a:effectLst/>
                                    <a:latin typeface="Cambria Math"/>
                                  </a:rPr>
                                  <m:t>2</m:t>
                                </m:r>
                              </m:sup>
                            </m:sSup>
                            <m:r>
                              <a:rPr lang="en-US" sz="2800" b="0" i="1" smtClean="0">
                                <a:effectLst/>
                                <a:latin typeface="Cambria Math"/>
                              </a:rPr>
                              <m:t>𝑑𝑥</m:t>
                            </m:r>
                            <m:r>
                              <a:rPr lang="en-US" sz="2800" b="0" i="1" smtClean="0">
                                <a:effectLst/>
                                <a:latin typeface="Cambria Math"/>
                              </a:rPr>
                              <m:t> </m:t>
                            </m:r>
                          </m:e>
                        </m:nary>
                      </m:e>
                    </m:func>
                  </m:oMath>
                </a14:m>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09600" y="990600"/>
                <a:ext cx="8382000" cy="762000"/>
              </a:xfrm>
              <a:blipFill rotWithShape="1">
                <a:blip r:embed="rId4"/>
                <a:stretch>
                  <a:fillRect l="-1673" t="-10400"/>
                </a:stretch>
              </a:blipFill>
            </p:spPr>
            <p:txBody>
              <a:bodyPr/>
              <a:lstStyle/>
              <a:p>
                <a:r>
                  <a:rPr lang="en-US">
                    <a:noFill/>
                  </a:rPr>
                  <a:t> </a:t>
                </a:r>
              </a:p>
            </p:txBody>
          </p:sp>
        </mc:Fallback>
      </mc:AlternateContent>
      <p:sp>
        <p:nvSpPr>
          <p:cNvPr id="36" name="Chord 35"/>
          <p:cNvSpPr/>
          <p:nvPr/>
        </p:nvSpPr>
        <p:spPr>
          <a:xfrm>
            <a:off x="6115758" y="4650992"/>
            <a:ext cx="196144" cy="201168"/>
          </a:xfrm>
          <a:prstGeom prst="chord">
            <a:avLst>
              <a:gd name="adj1" fmla="val 5403600"/>
              <a:gd name="adj2" fmla="val 16200000"/>
            </a:avLst>
          </a:prstGeom>
          <a:solidFill>
            <a:schemeClr val="accent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
        <p:nvSpPr>
          <p:cNvPr id="37" name="Chord 36"/>
          <p:cNvSpPr/>
          <p:nvPr/>
        </p:nvSpPr>
        <p:spPr>
          <a:xfrm flipH="1">
            <a:off x="6115758" y="5257162"/>
            <a:ext cx="196144" cy="201168"/>
          </a:xfrm>
          <a:prstGeom prst="chord">
            <a:avLst>
              <a:gd name="adj1" fmla="val 5403600"/>
              <a:gd name="adj2" fmla="val 16200000"/>
            </a:avLst>
          </a:prstGeom>
          <a:solidFill>
            <a:schemeClr val="accent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
        <p:nvSpPr>
          <p:cNvPr id="40" name="Chord 39"/>
          <p:cNvSpPr/>
          <p:nvPr/>
        </p:nvSpPr>
        <p:spPr>
          <a:xfrm>
            <a:off x="4985950" y="4202837"/>
            <a:ext cx="196144" cy="201168"/>
          </a:xfrm>
          <a:prstGeom prst="chord">
            <a:avLst>
              <a:gd name="adj1" fmla="val 5403600"/>
              <a:gd name="adj2" fmla="val 16200000"/>
            </a:avLst>
          </a:prstGeom>
          <a:solidFill>
            <a:schemeClr val="accent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
        <p:nvSpPr>
          <p:cNvPr id="42" name="Chord 41"/>
          <p:cNvSpPr/>
          <p:nvPr/>
        </p:nvSpPr>
        <p:spPr>
          <a:xfrm flipH="1">
            <a:off x="4985950" y="4202837"/>
            <a:ext cx="196144" cy="201168"/>
          </a:xfrm>
          <a:prstGeom prst="chord">
            <a:avLst>
              <a:gd name="adj1" fmla="val 5403600"/>
              <a:gd name="adj2" fmla="val 16200000"/>
            </a:avLst>
          </a:prstGeom>
          <a:solidFill>
            <a:schemeClr val="accent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
        <p:nvSpPr>
          <p:cNvPr id="43" name="Chord 42"/>
          <p:cNvSpPr/>
          <p:nvPr/>
        </p:nvSpPr>
        <p:spPr>
          <a:xfrm>
            <a:off x="4056245" y="4284127"/>
            <a:ext cx="196144" cy="201168"/>
          </a:xfrm>
          <a:prstGeom prst="chord">
            <a:avLst>
              <a:gd name="adj1" fmla="val 5403600"/>
              <a:gd name="adj2" fmla="val 16200000"/>
            </a:avLst>
          </a:prstGeom>
          <a:solidFill>
            <a:schemeClr val="accent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cxnSp>
        <p:nvCxnSpPr>
          <p:cNvPr id="46" name="Straight Connector 45"/>
          <p:cNvCxnSpPr/>
          <p:nvPr/>
        </p:nvCxnSpPr>
        <p:spPr>
          <a:xfrm flipV="1">
            <a:off x="4154317" y="3784232"/>
            <a:ext cx="0" cy="2207978"/>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1130428" y="5992210"/>
            <a:ext cx="6946772" cy="0"/>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1130428" y="3426489"/>
            <a:ext cx="0" cy="2565721"/>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3" name="TextBox 52"/>
              <p:cNvSpPr txBox="1"/>
              <p:nvPr/>
            </p:nvSpPr>
            <p:spPr>
              <a:xfrm>
                <a:off x="168325" y="3636482"/>
                <a:ext cx="896912" cy="338554"/>
              </a:xfrm>
              <a:prstGeom prst="rect">
                <a:avLst/>
              </a:prstGeom>
              <a:noFill/>
            </p:spPr>
            <p:txBody>
              <a:bodyPr wrap="none" lIns="18288" tIns="0" rIns="18288" bIns="0" rtlCol="0">
                <a:spAutoFit/>
              </a:bodyPr>
              <a:lstStyle/>
              <a:p>
                <a:r>
                  <a:rPr lang="en-US" sz="2200" b="0" dirty="0" smtClean="0">
                    <a:effectLst/>
                  </a:rPr>
                  <a:t>color </a:t>
                </a:r>
                <a14:m>
                  <m:oMath xmlns:m="http://schemas.openxmlformats.org/officeDocument/2006/math">
                    <m:r>
                      <a:rPr lang="en-US" sz="2200" b="0" i="1" smtClean="0">
                        <a:effectLst/>
                        <a:latin typeface="Cambria Math"/>
                      </a:rPr>
                      <m:t>𝑢</m:t>
                    </m:r>
                  </m:oMath>
                </a14:m>
                <a:endParaRPr lang="en-US" sz="2200" dirty="0" err="1" smtClean="0">
                  <a:effectLst/>
                </a:endParaRPr>
              </a:p>
            </p:txBody>
          </p:sp>
        </mc:Choice>
        <mc:Fallback xmlns="">
          <p:sp>
            <p:nvSpPr>
              <p:cNvPr id="53" name="TextBox 52"/>
              <p:cNvSpPr txBox="1">
                <a:spLocks noRot="1" noChangeAspect="1" noMove="1" noResize="1" noEditPoints="1" noAdjustHandles="1" noChangeArrowheads="1" noChangeShapeType="1" noTextEdit="1"/>
              </p:cNvSpPr>
              <p:nvPr/>
            </p:nvSpPr>
            <p:spPr>
              <a:xfrm>
                <a:off x="168325" y="3636482"/>
                <a:ext cx="896912" cy="338554"/>
              </a:xfrm>
              <a:prstGeom prst="rect">
                <a:avLst/>
              </a:prstGeom>
              <a:blipFill rotWithShape="1">
                <a:blip r:embed="rId7"/>
                <a:stretch>
                  <a:fillRect l="-16327" t="-23636" r="-4082" b="-50909"/>
                </a:stretch>
              </a:blipFill>
            </p:spPr>
            <p:txBody>
              <a:bodyPr/>
              <a:lstStyle/>
              <a:p>
                <a:r>
                  <a:rPr lang="en-US">
                    <a:noFill/>
                  </a:rPr>
                  <a:t> </a:t>
                </a:r>
              </a:p>
            </p:txBody>
          </p:sp>
        </mc:Fallback>
      </mc:AlternateContent>
      <p:sp>
        <p:nvSpPr>
          <p:cNvPr id="54" name="Chord 53"/>
          <p:cNvSpPr/>
          <p:nvPr/>
        </p:nvSpPr>
        <p:spPr>
          <a:xfrm>
            <a:off x="2487091" y="4129834"/>
            <a:ext cx="196144" cy="201168"/>
          </a:xfrm>
          <a:prstGeom prst="chord">
            <a:avLst>
              <a:gd name="adj1" fmla="val 5403600"/>
              <a:gd name="adj2" fmla="val 16200000"/>
            </a:avLst>
          </a:prstGeom>
          <a:solidFill>
            <a:schemeClr val="accent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
        <p:nvSpPr>
          <p:cNvPr id="56" name="Chord 55"/>
          <p:cNvSpPr/>
          <p:nvPr/>
        </p:nvSpPr>
        <p:spPr>
          <a:xfrm flipH="1">
            <a:off x="2487091" y="5071045"/>
            <a:ext cx="196144" cy="201168"/>
          </a:xfrm>
          <a:prstGeom prst="chord">
            <a:avLst>
              <a:gd name="adj1" fmla="val 5403600"/>
              <a:gd name="adj2" fmla="val 16200000"/>
            </a:avLst>
          </a:prstGeom>
          <a:solidFill>
            <a:schemeClr val="accent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cxnSp>
        <p:nvCxnSpPr>
          <p:cNvPr id="57" name="Straight Connector 56"/>
          <p:cNvCxnSpPr>
            <a:stCxn id="43" idx="2"/>
            <a:endCxn id="56" idx="2"/>
          </p:cNvCxnSpPr>
          <p:nvPr/>
        </p:nvCxnSpPr>
        <p:spPr>
          <a:xfrm flipH="1">
            <a:off x="2585216" y="4384711"/>
            <a:ext cx="1569048" cy="786918"/>
          </a:xfrm>
          <a:prstGeom prst="line">
            <a:avLst/>
          </a:prstGeom>
          <a:ln w="28575"/>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9" name="TextBox 58"/>
              <p:cNvSpPr txBox="1"/>
              <p:nvPr/>
            </p:nvSpPr>
            <p:spPr>
              <a:xfrm>
                <a:off x="2961127" y="6078553"/>
                <a:ext cx="2927661" cy="338554"/>
              </a:xfrm>
              <a:prstGeom prst="rect">
                <a:avLst/>
              </a:prstGeom>
              <a:noFill/>
            </p:spPr>
            <p:txBody>
              <a:bodyPr wrap="none" lIns="18288" tIns="0" rIns="18288" bIns="0" rtlCol="0">
                <a:spAutoFit/>
              </a:bodyPr>
              <a:lstStyle/>
              <a:p>
                <a:r>
                  <a:rPr lang="en-US" sz="2200" dirty="0" smtClean="0">
                    <a:effectLst/>
                  </a:rPr>
                  <a:t>1D spatial coordinate </a:t>
                </a:r>
                <a14:m>
                  <m:oMath xmlns:m="http://schemas.openxmlformats.org/officeDocument/2006/math">
                    <m:r>
                      <a:rPr lang="en-US" sz="2200" b="0" i="1" smtClean="0">
                        <a:effectLst/>
                        <a:latin typeface="Cambria Math"/>
                      </a:rPr>
                      <m:t>𝑥</m:t>
                    </m:r>
                  </m:oMath>
                </a14:m>
                <a:endParaRPr lang="en-US" sz="2200" dirty="0" smtClean="0">
                  <a:effectLst/>
                </a:endParaRPr>
              </a:p>
            </p:txBody>
          </p:sp>
        </mc:Choice>
        <mc:Fallback xmlns="">
          <p:sp>
            <p:nvSpPr>
              <p:cNvPr id="59" name="TextBox 58"/>
              <p:cNvSpPr txBox="1">
                <a:spLocks noRot="1" noChangeAspect="1" noMove="1" noResize="1" noEditPoints="1" noAdjustHandles="1" noChangeArrowheads="1" noChangeShapeType="1" noTextEdit="1"/>
              </p:cNvSpPr>
              <p:nvPr/>
            </p:nvSpPr>
            <p:spPr>
              <a:xfrm>
                <a:off x="2961127" y="6078553"/>
                <a:ext cx="2927661" cy="338554"/>
              </a:xfrm>
              <a:prstGeom prst="rect">
                <a:avLst/>
              </a:prstGeom>
              <a:blipFill rotWithShape="1">
                <a:blip r:embed="rId8"/>
                <a:stretch>
                  <a:fillRect l="-4792" t="-21429" r="-833" b="-50000"/>
                </a:stretch>
              </a:blipFill>
            </p:spPr>
            <p:txBody>
              <a:bodyPr/>
              <a:lstStyle/>
              <a:p>
                <a:r>
                  <a:rPr lang="en-US">
                    <a:noFill/>
                  </a:rPr>
                  <a:t> </a:t>
                </a:r>
              </a:p>
            </p:txBody>
          </p:sp>
        </mc:Fallback>
      </mc:AlternateContent>
      <p:sp>
        <p:nvSpPr>
          <p:cNvPr id="60" name="TextBox 59"/>
          <p:cNvSpPr txBox="1"/>
          <p:nvPr/>
        </p:nvSpPr>
        <p:spPr>
          <a:xfrm>
            <a:off x="3597209" y="3090446"/>
            <a:ext cx="2045496" cy="338554"/>
          </a:xfrm>
          <a:prstGeom prst="rect">
            <a:avLst/>
          </a:prstGeom>
          <a:noFill/>
        </p:spPr>
        <p:txBody>
          <a:bodyPr wrap="none" lIns="18288" tIns="0" rIns="18288" bIns="0" rtlCol="0">
            <a:spAutoFit/>
          </a:bodyPr>
          <a:lstStyle/>
          <a:p>
            <a:r>
              <a:rPr lang="en-US" sz="2200" i="1" dirty="0" smtClean="0">
                <a:effectLst/>
              </a:rPr>
              <a:t>diffusion curves</a:t>
            </a:r>
          </a:p>
        </p:txBody>
      </p:sp>
      <p:cxnSp>
        <p:nvCxnSpPr>
          <p:cNvPr id="62" name="Straight Arrow Connector 61"/>
          <p:cNvCxnSpPr/>
          <p:nvPr/>
        </p:nvCxnSpPr>
        <p:spPr>
          <a:xfrm flipH="1">
            <a:off x="2819400" y="3478397"/>
            <a:ext cx="914400" cy="290141"/>
          </a:xfrm>
          <a:prstGeom prst="straightConnector1">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H="1">
            <a:off x="4229060" y="3478397"/>
            <a:ext cx="195898" cy="290141"/>
          </a:xfrm>
          <a:prstGeom prst="straightConnector1">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stCxn id="54" idx="2"/>
          </p:cNvCxnSpPr>
          <p:nvPr/>
        </p:nvCxnSpPr>
        <p:spPr>
          <a:xfrm flipH="1">
            <a:off x="1341522" y="4230418"/>
            <a:ext cx="124358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4834004" y="3478397"/>
            <a:ext cx="182496" cy="305835"/>
          </a:xfrm>
          <a:prstGeom prst="straightConnector1">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72" name="Chord 71"/>
          <p:cNvSpPr/>
          <p:nvPr/>
        </p:nvSpPr>
        <p:spPr>
          <a:xfrm flipH="1">
            <a:off x="4056192" y="4884985"/>
            <a:ext cx="196144" cy="201168"/>
          </a:xfrm>
          <a:prstGeom prst="chord">
            <a:avLst>
              <a:gd name="adj1" fmla="val 5403600"/>
              <a:gd name="adj2" fmla="val 16200000"/>
            </a:avLst>
          </a:prstGeom>
          <a:solidFill>
            <a:schemeClr val="accent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cxnSp>
        <p:nvCxnSpPr>
          <p:cNvPr id="78" name="Straight Connector 77"/>
          <p:cNvCxnSpPr/>
          <p:nvPr/>
        </p:nvCxnSpPr>
        <p:spPr>
          <a:xfrm flipV="1">
            <a:off x="2585110" y="3784232"/>
            <a:ext cx="0" cy="2207978"/>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5084815" y="3784232"/>
            <a:ext cx="0" cy="2207978"/>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6207480" y="3784232"/>
            <a:ext cx="0" cy="2207978"/>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a:off x="5334000" y="3478397"/>
            <a:ext cx="756358" cy="290141"/>
          </a:xfrm>
          <a:prstGeom prst="straightConnector1">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84" name="Freeform 83"/>
          <p:cNvSpPr/>
          <p:nvPr/>
        </p:nvSpPr>
        <p:spPr>
          <a:xfrm>
            <a:off x="4846704" y="4377435"/>
            <a:ext cx="565362" cy="160464"/>
          </a:xfrm>
          <a:custGeom>
            <a:avLst/>
            <a:gdLst>
              <a:gd name="connsiteX0" fmla="*/ 0 w 476250"/>
              <a:gd name="connsiteY0" fmla="*/ 146050 h 146050"/>
              <a:gd name="connsiteX1" fmla="*/ 209550 w 476250"/>
              <a:gd name="connsiteY1" fmla="*/ 0 h 146050"/>
              <a:gd name="connsiteX2" fmla="*/ 476250 w 476250"/>
              <a:gd name="connsiteY2" fmla="*/ 92075 h 146050"/>
              <a:gd name="connsiteX0" fmla="*/ 0 w 478632"/>
              <a:gd name="connsiteY0" fmla="*/ 136525 h 136525"/>
              <a:gd name="connsiteX1" fmla="*/ 211932 w 478632"/>
              <a:gd name="connsiteY1" fmla="*/ 0 h 136525"/>
              <a:gd name="connsiteX2" fmla="*/ 478632 w 478632"/>
              <a:gd name="connsiteY2" fmla="*/ 92075 h 136525"/>
              <a:gd name="connsiteX0" fmla="*/ 0 w 481013"/>
              <a:gd name="connsiteY0" fmla="*/ 136525 h 136525"/>
              <a:gd name="connsiteX1" fmla="*/ 211932 w 481013"/>
              <a:gd name="connsiteY1" fmla="*/ 0 h 136525"/>
              <a:gd name="connsiteX2" fmla="*/ 481013 w 481013"/>
              <a:gd name="connsiteY2" fmla="*/ 87312 h 136525"/>
            </a:gdLst>
            <a:ahLst/>
            <a:cxnLst>
              <a:cxn ang="0">
                <a:pos x="connsiteX0" y="connsiteY0"/>
              </a:cxn>
              <a:cxn ang="0">
                <a:pos x="connsiteX1" y="connsiteY1"/>
              </a:cxn>
              <a:cxn ang="0">
                <a:pos x="connsiteX2" y="connsiteY2"/>
              </a:cxn>
            </a:cxnLst>
            <a:rect l="l" t="t" r="r" b="b"/>
            <a:pathLst>
              <a:path w="481013" h="136525">
                <a:moveTo>
                  <a:pt x="0" y="136525"/>
                </a:moveTo>
                <a:lnTo>
                  <a:pt x="211932" y="0"/>
                </a:lnTo>
                <a:lnTo>
                  <a:pt x="481013" y="87312"/>
                </a:ln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5" name="Freeform 84"/>
          <p:cNvSpPr/>
          <p:nvPr/>
        </p:nvSpPr>
        <p:spPr>
          <a:xfrm>
            <a:off x="2199093" y="5048272"/>
            <a:ext cx="758065" cy="173305"/>
          </a:xfrm>
          <a:custGeom>
            <a:avLst/>
            <a:gdLst>
              <a:gd name="connsiteX0" fmla="*/ 0 w 476250"/>
              <a:gd name="connsiteY0" fmla="*/ 146050 h 146050"/>
              <a:gd name="connsiteX1" fmla="*/ 209550 w 476250"/>
              <a:gd name="connsiteY1" fmla="*/ 0 h 146050"/>
              <a:gd name="connsiteX2" fmla="*/ 476250 w 476250"/>
              <a:gd name="connsiteY2" fmla="*/ 92075 h 146050"/>
              <a:gd name="connsiteX0" fmla="*/ 0 w 478632"/>
              <a:gd name="connsiteY0" fmla="*/ 136525 h 136525"/>
              <a:gd name="connsiteX1" fmla="*/ 211932 w 478632"/>
              <a:gd name="connsiteY1" fmla="*/ 0 h 136525"/>
              <a:gd name="connsiteX2" fmla="*/ 478632 w 478632"/>
              <a:gd name="connsiteY2" fmla="*/ 92075 h 136525"/>
              <a:gd name="connsiteX0" fmla="*/ 0 w 519113"/>
              <a:gd name="connsiteY0" fmla="*/ 273050 h 273050"/>
              <a:gd name="connsiteX1" fmla="*/ 211932 w 519113"/>
              <a:gd name="connsiteY1" fmla="*/ 136525 h 273050"/>
              <a:gd name="connsiteX2" fmla="*/ 519113 w 519113"/>
              <a:gd name="connsiteY2" fmla="*/ 0 h 273050"/>
              <a:gd name="connsiteX0" fmla="*/ 0 w 642938"/>
              <a:gd name="connsiteY0" fmla="*/ 137319 h 137319"/>
              <a:gd name="connsiteX1" fmla="*/ 335757 w 642938"/>
              <a:gd name="connsiteY1" fmla="*/ 136525 h 137319"/>
              <a:gd name="connsiteX2" fmla="*/ 642938 w 642938"/>
              <a:gd name="connsiteY2" fmla="*/ 0 h 137319"/>
              <a:gd name="connsiteX0" fmla="*/ 0 w 644964"/>
              <a:gd name="connsiteY0" fmla="*/ 147450 h 147450"/>
              <a:gd name="connsiteX1" fmla="*/ 335757 w 644964"/>
              <a:gd name="connsiteY1" fmla="*/ 146656 h 147450"/>
              <a:gd name="connsiteX2" fmla="*/ 644964 w 644964"/>
              <a:gd name="connsiteY2" fmla="*/ 0 h 147450"/>
            </a:gdLst>
            <a:ahLst/>
            <a:cxnLst>
              <a:cxn ang="0">
                <a:pos x="connsiteX0" y="connsiteY0"/>
              </a:cxn>
              <a:cxn ang="0">
                <a:pos x="connsiteX1" y="connsiteY1"/>
              </a:cxn>
              <a:cxn ang="0">
                <a:pos x="connsiteX2" y="connsiteY2"/>
              </a:cxn>
            </a:cxnLst>
            <a:rect l="l" t="t" r="r" b="b"/>
            <a:pathLst>
              <a:path w="644964" h="147450">
                <a:moveTo>
                  <a:pt x="0" y="147450"/>
                </a:moveTo>
                <a:lnTo>
                  <a:pt x="335757" y="146656"/>
                </a:lnTo>
                <a:lnTo>
                  <a:pt x="644964" y="0"/>
                </a:ln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6" name="Straight Connector 85"/>
          <p:cNvCxnSpPr>
            <a:stCxn id="40" idx="2"/>
            <a:endCxn id="72" idx="2"/>
          </p:cNvCxnSpPr>
          <p:nvPr/>
        </p:nvCxnSpPr>
        <p:spPr>
          <a:xfrm flipH="1">
            <a:off x="4154317" y="4303421"/>
            <a:ext cx="929652" cy="68214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7" name="Straight Connector 86"/>
          <p:cNvCxnSpPr>
            <a:stCxn id="36" idx="2"/>
            <a:endCxn id="42" idx="2"/>
          </p:cNvCxnSpPr>
          <p:nvPr/>
        </p:nvCxnSpPr>
        <p:spPr>
          <a:xfrm flipH="1" flipV="1">
            <a:off x="5084075" y="4303421"/>
            <a:ext cx="1129702" cy="44815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8" name="Straight Connector 87"/>
          <p:cNvCxnSpPr>
            <a:endCxn id="37" idx="2"/>
          </p:cNvCxnSpPr>
          <p:nvPr/>
        </p:nvCxnSpPr>
        <p:spPr>
          <a:xfrm flipH="1">
            <a:off x="6213883" y="5357746"/>
            <a:ext cx="1243535"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9" name="Straight Connector 88"/>
          <p:cNvCxnSpPr>
            <a:stCxn id="36" idx="2"/>
            <a:endCxn id="72" idx="2"/>
          </p:cNvCxnSpPr>
          <p:nvPr/>
        </p:nvCxnSpPr>
        <p:spPr>
          <a:xfrm flipH="1">
            <a:off x="4154317" y="4751576"/>
            <a:ext cx="2059460" cy="23399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H="1">
            <a:off x="1326997" y="5160247"/>
            <a:ext cx="1243588" cy="0"/>
          </a:xfrm>
          <a:prstGeom prst="line">
            <a:avLst/>
          </a:prstGeom>
          <a:ln w="28575"/>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6498254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8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par>
                                <p:cTn id="51" presetID="1" presetClass="exit" presetSubtype="0" fill="hold" nodeType="withEffect">
                                  <p:stCondLst>
                                    <p:cond delay="0"/>
                                  </p:stCondLst>
                                  <p:childTnLst>
                                    <p:set>
                                      <p:cBhvr>
                                        <p:cTn id="52" dur="1" fill="hold">
                                          <p:stCondLst>
                                            <p:cond delay="0"/>
                                          </p:stCondLst>
                                        </p:cTn>
                                        <p:tgtEl>
                                          <p:spTgt spid="89"/>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8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87"/>
                                        </p:tgtEl>
                                        <p:attrNameLst>
                                          <p:attrName>style.visibility</p:attrName>
                                        </p:attrNameLst>
                                      </p:cBhvr>
                                      <p:to>
                                        <p:strVal val="visible"/>
                                      </p:to>
                                    </p:set>
                                  </p:childTnLst>
                                </p:cTn>
                              </p:par>
                            </p:childTnLst>
                          </p:cTn>
                        </p:par>
                        <p:par>
                          <p:cTn id="59" fill="hold">
                            <p:stCondLst>
                              <p:cond delay="0"/>
                            </p:stCondLst>
                            <p:childTnLst>
                              <p:par>
                                <p:cTn id="60" presetID="1" presetClass="entr" presetSubtype="0" fill="hold" grpId="0" nodeType="afterEffect">
                                  <p:stCondLst>
                                    <p:cond delay="300"/>
                                  </p:stCondLst>
                                  <p:childTnLst>
                                    <p:set>
                                      <p:cBhvr>
                                        <p:cTn id="61" dur="1" fill="hold">
                                          <p:stCondLst>
                                            <p:cond delay="0"/>
                                          </p:stCondLst>
                                        </p:cTn>
                                        <p:tgtEl>
                                          <p:spTgt spid="84"/>
                                        </p:tgtEl>
                                        <p:attrNameLst>
                                          <p:attrName>style.visibility</p:attrName>
                                        </p:attrNameLst>
                                      </p:cBhvr>
                                      <p:to>
                                        <p:strVal val="visible"/>
                                      </p:to>
                                    </p:set>
                                  </p:childTnLst>
                                  <p:subTnLst>
                                    <p:set>
                                      <p:cBhvr override="childStyle">
                                        <p:cTn dur="1" fill="hold" display="0" masterRel="nextClick" afterEffect="1"/>
                                        <p:tgtEl>
                                          <p:spTgt spid="84"/>
                                        </p:tgtEl>
                                        <p:attrNameLst>
                                          <p:attrName>style.visibility</p:attrName>
                                        </p:attrNameLst>
                                      </p:cBhvr>
                                      <p:to>
                                        <p:strVal val="hidden"/>
                                      </p:to>
                                    </p:set>
                                  </p:subTnLst>
                                </p:cTn>
                              </p:par>
                            </p:childTnLst>
                          </p:cTn>
                        </p:par>
                      </p:childTnLst>
                    </p:cTn>
                  </p:par>
                  <p:par>
                    <p:cTn id="62" fill="hold">
                      <p:stCondLst>
                        <p:cond delay="indefinite"/>
                      </p:stCondLst>
                      <p:childTnLst>
                        <p:par>
                          <p:cTn id="63" fill="hold">
                            <p:stCondLst>
                              <p:cond delay="0"/>
                            </p:stCondLst>
                            <p:childTnLst>
                              <p:par>
                                <p:cTn id="64" presetID="1" presetClass="exit" presetSubtype="0" fill="hold" nodeType="clickEffect">
                                  <p:stCondLst>
                                    <p:cond delay="0"/>
                                  </p:stCondLst>
                                  <p:childTnLst>
                                    <p:set>
                                      <p:cBhvr>
                                        <p:cTn id="65" dur="1" fill="hold">
                                          <p:stCondLst>
                                            <p:cond delay="0"/>
                                          </p:stCondLst>
                                        </p:cTn>
                                        <p:tgtEl>
                                          <p:spTgt spid="65"/>
                                        </p:tgtEl>
                                        <p:attrNameLst>
                                          <p:attrName>style.visibility</p:attrName>
                                        </p:attrNameLst>
                                      </p:cBhvr>
                                      <p:to>
                                        <p:strVal val="hidden"/>
                                      </p:to>
                                    </p:set>
                                  </p:childTnLst>
                                </p:cTn>
                              </p:par>
                              <p:par>
                                <p:cTn id="66" presetID="42" presetClass="path" presetSubtype="0" accel="50000" decel="50000" fill="hold" grpId="1" nodeType="withEffect">
                                  <p:stCondLst>
                                    <p:cond delay="0"/>
                                  </p:stCondLst>
                                  <p:childTnLst>
                                    <p:animMotion origin="layout" path="M 1.11111E-6 3.33333E-6 L 0.00035 0.13564 " pathEditMode="relative" rAng="0" ptsTypes="AA">
                                      <p:cBhvr>
                                        <p:cTn id="67" dur="500" fill="hold"/>
                                        <p:tgtEl>
                                          <p:spTgt spid="54"/>
                                        </p:tgtEl>
                                        <p:attrNameLst>
                                          <p:attrName>ppt_x</p:attrName>
                                          <p:attrName>ppt_y</p:attrName>
                                        </p:attrNameLst>
                                      </p:cBhvr>
                                      <p:rCtr x="17" y="6782"/>
                                    </p:animMotion>
                                  </p:childTnLst>
                                </p:cTn>
                              </p:par>
                            </p:childTnLst>
                          </p:cTn>
                        </p:par>
                        <p:par>
                          <p:cTn id="68" fill="hold">
                            <p:stCondLst>
                              <p:cond delay="500"/>
                            </p:stCondLst>
                            <p:childTnLst>
                              <p:par>
                                <p:cTn id="69" presetID="1" presetClass="entr" presetSubtype="0" fill="hold" nodeType="afterEffect">
                                  <p:stCondLst>
                                    <p:cond delay="0"/>
                                  </p:stCondLst>
                                  <p:childTnLst>
                                    <p:set>
                                      <p:cBhvr>
                                        <p:cTn id="70" dur="1" fill="hold">
                                          <p:stCondLst>
                                            <p:cond delay="0"/>
                                          </p:stCondLst>
                                        </p:cTn>
                                        <p:tgtEl>
                                          <p:spTgt spid="91"/>
                                        </p:tgtEl>
                                        <p:attrNameLst>
                                          <p:attrName>style.visibility</p:attrName>
                                        </p:attrNameLst>
                                      </p:cBhvr>
                                      <p:to>
                                        <p:strVal val="visible"/>
                                      </p:to>
                                    </p:set>
                                  </p:childTnLst>
                                </p:cTn>
                              </p:par>
                            </p:childTnLst>
                          </p:cTn>
                        </p:par>
                        <p:par>
                          <p:cTn id="71" fill="hold">
                            <p:stCondLst>
                              <p:cond delay="500"/>
                            </p:stCondLst>
                            <p:childTnLst>
                              <p:par>
                                <p:cTn id="72" presetID="1" presetClass="entr" presetSubtype="0" fill="hold" grpId="0" nodeType="afterEffect">
                                  <p:stCondLst>
                                    <p:cond delay="300"/>
                                  </p:stCondLst>
                                  <p:childTnLst>
                                    <p:set>
                                      <p:cBhvr>
                                        <p:cTn id="73"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40" grpId="0" animBg="1"/>
      <p:bldP spid="42" grpId="0" animBg="1"/>
      <p:bldP spid="43" grpId="0" animBg="1"/>
      <p:bldP spid="54" grpId="0" animBg="1"/>
      <p:bldP spid="54" grpId="1" animBg="1"/>
      <p:bldP spid="56" grpId="0" animBg="1"/>
      <p:bldP spid="60" grpId="0"/>
      <p:bldP spid="72" grpId="0" animBg="1"/>
      <p:bldP spid="84" grpId="0" animBg="1"/>
      <p:bldP spid="8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hord 53"/>
          <p:cNvSpPr/>
          <p:nvPr/>
        </p:nvSpPr>
        <p:spPr>
          <a:xfrm>
            <a:off x="6115758" y="4650992"/>
            <a:ext cx="196144" cy="201168"/>
          </a:xfrm>
          <a:prstGeom prst="chord">
            <a:avLst>
              <a:gd name="adj1" fmla="val 5403600"/>
              <a:gd name="adj2" fmla="val 16200000"/>
            </a:avLst>
          </a:prstGeom>
          <a:solidFill>
            <a:schemeClr val="accent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
        <p:nvSpPr>
          <p:cNvPr id="55" name="Chord 54"/>
          <p:cNvSpPr/>
          <p:nvPr/>
        </p:nvSpPr>
        <p:spPr>
          <a:xfrm flipH="1">
            <a:off x="6115758" y="4650992"/>
            <a:ext cx="196144" cy="201168"/>
          </a:xfrm>
          <a:prstGeom prst="chord">
            <a:avLst>
              <a:gd name="adj1" fmla="val 5403600"/>
              <a:gd name="adj2" fmla="val 16200000"/>
            </a:avLst>
          </a:prstGeom>
          <a:solidFill>
            <a:schemeClr val="accent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
        <p:nvSpPr>
          <p:cNvPr id="51" name="Chord 50"/>
          <p:cNvSpPr/>
          <p:nvPr/>
        </p:nvSpPr>
        <p:spPr>
          <a:xfrm>
            <a:off x="4985950" y="4202837"/>
            <a:ext cx="196144" cy="201168"/>
          </a:xfrm>
          <a:prstGeom prst="chord">
            <a:avLst>
              <a:gd name="adj1" fmla="val 5403600"/>
              <a:gd name="adj2" fmla="val 16200000"/>
            </a:avLst>
          </a:prstGeom>
          <a:solidFill>
            <a:schemeClr val="accent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
        <p:nvSpPr>
          <p:cNvPr id="52" name="Chord 51"/>
          <p:cNvSpPr/>
          <p:nvPr/>
        </p:nvSpPr>
        <p:spPr>
          <a:xfrm flipH="1">
            <a:off x="4985950" y="4202837"/>
            <a:ext cx="196144" cy="201168"/>
          </a:xfrm>
          <a:prstGeom prst="chord">
            <a:avLst>
              <a:gd name="adj1" fmla="val 5403600"/>
              <a:gd name="adj2" fmla="val 16200000"/>
            </a:avLst>
          </a:prstGeom>
          <a:solidFill>
            <a:schemeClr val="accent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
        <p:nvSpPr>
          <p:cNvPr id="50" name="Chord 49"/>
          <p:cNvSpPr/>
          <p:nvPr/>
        </p:nvSpPr>
        <p:spPr>
          <a:xfrm>
            <a:off x="4056245" y="4284127"/>
            <a:ext cx="196144" cy="201168"/>
          </a:xfrm>
          <a:prstGeom prst="chord">
            <a:avLst>
              <a:gd name="adj1" fmla="val 5403600"/>
              <a:gd name="adj2" fmla="val 16200000"/>
            </a:avLst>
          </a:prstGeom>
          <a:solidFill>
            <a:schemeClr val="accent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
        <p:nvSpPr>
          <p:cNvPr id="2" name="Title 1"/>
          <p:cNvSpPr>
            <a:spLocks noGrp="1"/>
          </p:cNvSpPr>
          <p:nvPr>
            <p:ph type="title"/>
          </p:nvPr>
        </p:nvSpPr>
        <p:spPr/>
        <p:txBody>
          <a:bodyPr/>
          <a:lstStyle/>
          <a:p>
            <a:r>
              <a:rPr lang="en-US" dirty="0" smtClean="0"/>
              <a:t>Our Approach: TPS (in 1D)</a:t>
            </a:r>
            <a:endParaRPr lang="en-US" dirty="0"/>
          </a:p>
        </p:txBody>
      </p:sp>
      <mc:AlternateContent xmlns:mc="http://schemas.openxmlformats.org/markup-compatibility/2006" xmlns:a14="http://schemas.microsoft.com/office/drawing/2010/main">
        <mc:Choice Requires="a14">
          <p:sp>
            <p:nvSpPr>
              <p:cNvPr id="7" name="Content Placeholder 2"/>
              <p:cNvSpPr txBox="1">
                <a:spLocks/>
              </p:cNvSpPr>
              <p:nvPr/>
            </p:nvSpPr>
            <p:spPr>
              <a:xfrm>
                <a:off x="609600" y="990600"/>
                <a:ext cx="8382000" cy="762000"/>
              </a:xfrm>
              <a:prstGeom prst="rect">
                <a:avLst/>
              </a:prstGeom>
            </p:spPr>
            <p:txBody>
              <a:bodyPr>
                <a:normAutofit/>
              </a:bodyPr>
              <a:lstStyle>
                <a:lvl1pPr marL="342900" indent="-342900" algn="l" defTabSz="914400" rtl="0" eaLnBrk="1" latinLnBrk="0" hangingPunct="1">
                  <a:spcBef>
                    <a:spcPts val="720"/>
                  </a:spcBef>
                  <a:buClr>
                    <a:schemeClr val="accent2"/>
                  </a:buClr>
                  <a:buSzPct val="75000"/>
                  <a:buFont typeface="Arial" pitchFamily="34" charset="0"/>
                  <a:buChar char="●"/>
                  <a:defRPr sz="3000" kern="1200">
                    <a:solidFill>
                      <a:schemeClr val="tx1"/>
                    </a:solidFill>
                    <a:effectLst>
                      <a:outerShdw blurRad="50800" dist="25400" dir="2700000" algn="ctr" rotWithShape="0">
                        <a:schemeClr val="tx1">
                          <a:alpha val="30000"/>
                        </a:schemeClr>
                      </a:outerShdw>
                    </a:effectLst>
                    <a:latin typeface="+mn-lt"/>
                    <a:ea typeface="+mn-ea"/>
                    <a:cs typeface="+mn-cs"/>
                  </a:defRPr>
                </a:lvl1pPr>
                <a:lvl2pPr marL="742950" indent="-285750" algn="l" defTabSz="914400" rtl="0" eaLnBrk="1" latinLnBrk="0" hangingPunct="1">
                  <a:spcBef>
                    <a:spcPct val="20000"/>
                  </a:spcBef>
                  <a:buClr>
                    <a:schemeClr val="accent2"/>
                  </a:buClr>
                  <a:buSzPct val="65000"/>
                  <a:buFont typeface="Arial" pitchFamily="34" charset="0"/>
                  <a:buChar char="■"/>
                  <a:defRPr sz="3000" kern="1200">
                    <a:solidFill>
                      <a:schemeClr val="tx1"/>
                    </a:solidFill>
                    <a:effectLst>
                      <a:outerShdw blurRad="50800" dist="25400" dir="2700000" algn="ctr" rotWithShape="0">
                        <a:schemeClr val="tx1">
                          <a:alpha val="30000"/>
                        </a:schemeClr>
                      </a:outerShdw>
                    </a:effectLst>
                    <a:latin typeface="+mn-lt"/>
                    <a:ea typeface="+mn-ea"/>
                    <a:cs typeface="+mn-cs"/>
                  </a:defRPr>
                </a:lvl2pPr>
                <a:lvl3pPr marL="1197864" indent="-283464" algn="l" defTabSz="914400" rtl="0" eaLnBrk="1" latinLnBrk="0" hangingPunct="1">
                  <a:spcBef>
                    <a:spcPts val="720"/>
                  </a:spcBef>
                  <a:buClr>
                    <a:schemeClr val="accent2"/>
                  </a:buClr>
                  <a:buFont typeface="Arial" pitchFamily="34" charset="0"/>
                  <a:buChar char="–"/>
                  <a:defRPr sz="3000" kern="1200">
                    <a:solidFill>
                      <a:schemeClr val="tx1"/>
                    </a:solidFill>
                    <a:effectLst>
                      <a:outerShdw blurRad="50800" dist="25400" dir="2700000" algn="ctr" rotWithShape="0">
                        <a:schemeClr val="tx1">
                          <a:alpha val="30000"/>
                        </a:schemeClr>
                      </a:outerShdw>
                    </a:effectLst>
                    <a:latin typeface="+mn-lt"/>
                    <a:ea typeface="+mn-ea"/>
                    <a:cs typeface="+mn-cs"/>
                  </a:defRPr>
                </a:lvl3pPr>
                <a:lvl4pPr marL="1655064" indent="-283464" algn="l" defTabSz="914400" rtl="0" eaLnBrk="1" latinLnBrk="0" hangingPunct="1">
                  <a:spcBef>
                    <a:spcPts val="0"/>
                  </a:spcBef>
                  <a:buClr>
                    <a:schemeClr val="accent2"/>
                  </a:buClr>
                  <a:buFont typeface="Arial" pitchFamily="34" charset="0"/>
                  <a:buChar char="–"/>
                  <a:defRPr sz="3000" kern="1200">
                    <a:solidFill>
                      <a:schemeClr val="tx1"/>
                    </a:solidFill>
                    <a:effectLst>
                      <a:outerShdw blurRad="50800" dist="25400" dir="2700000" algn="ctr" rotWithShape="0">
                        <a:schemeClr val="tx1">
                          <a:alpha val="30000"/>
                        </a:schemeClr>
                      </a:outerShdw>
                    </a:effectLst>
                    <a:latin typeface="+mn-lt"/>
                    <a:ea typeface="+mn-ea"/>
                    <a:cs typeface="+mn-cs"/>
                  </a:defRPr>
                </a:lvl4pPr>
                <a:lvl5pPr marL="2112264" indent="-283464" algn="l" defTabSz="914400" rtl="0" eaLnBrk="1" latinLnBrk="0" hangingPunct="1">
                  <a:spcBef>
                    <a:spcPts val="0"/>
                  </a:spcBef>
                  <a:buClr>
                    <a:schemeClr val="accent2"/>
                  </a:buClr>
                  <a:buFont typeface="Arial" pitchFamily="34" charset="0"/>
                  <a:buChar char="»"/>
                  <a:defRPr sz="3000" kern="1200">
                    <a:solidFill>
                      <a:schemeClr val="tx1"/>
                    </a:solidFill>
                    <a:effectLst>
                      <a:outerShdw blurRad="50800" dist="25400" dir="2700000" algn="ctr" rotWithShape="0">
                        <a:schemeClr val="tx1">
                          <a:alpha val="30000"/>
                        </a:scheme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b="1" dirty="0" smtClean="0"/>
                  <a:t>thin-plate energy</a:t>
                </a:r>
                <a:r>
                  <a:rPr lang="en-US" sz="2800" dirty="0" smtClean="0"/>
                  <a:t>:   </a:t>
                </a:r>
                <a14:m>
                  <m:oMath xmlns:m="http://schemas.openxmlformats.org/officeDocument/2006/math">
                    <m:func>
                      <m:funcPr>
                        <m:ctrlPr>
                          <a:rPr lang="en-US" sz="2800" i="1">
                            <a:effectLst/>
                            <a:latin typeface="Cambria Math"/>
                          </a:rPr>
                        </m:ctrlPr>
                      </m:funcPr>
                      <m:fName>
                        <m:limLow>
                          <m:limLowPr>
                            <m:ctrlPr>
                              <a:rPr lang="en-US" sz="2800" i="1">
                                <a:effectLst/>
                                <a:latin typeface="Cambria Math"/>
                              </a:rPr>
                            </m:ctrlPr>
                          </m:limLowPr>
                          <m:e>
                            <m:r>
                              <m:rPr>
                                <m:sty m:val="p"/>
                              </m:rPr>
                              <a:rPr lang="en-US" sz="2800">
                                <a:effectLst/>
                                <a:latin typeface="Cambria Math"/>
                              </a:rPr>
                              <m:t>min</m:t>
                            </m:r>
                          </m:e>
                          <m:lim>
                            <m:r>
                              <a:rPr lang="en-US" sz="2800" i="1">
                                <a:effectLst/>
                                <a:latin typeface="Cambria Math"/>
                              </a:rPr>
                              <m:t>𝑢</m:t>
                            </m:r>
                          </m:lim>
                        </m:limLow>
                      </m:fName>
                      <m:e>
                        <m:nary>
                          <m:naryPr>
                            <m:limLoc m:val="undOvr"/>
                            <m:subHide m:val="on"/>
                            <m:supHide m:val="on"/>
                            <m:ctrlPr>
                              <a:rPr lang="en-US" sz="2800" i="1" smtClean="0">
                                <a:effectLst/>
                                <a:latin typeface="Cambria Math"/>
                              </a:rPr>
                            </m:ctrlPr>
                          </m:naryPr>
                          <m:sub/>
                          <m:sup/>
                          <m:e>
                            <m:sSup>
                              <m:sSupPr>
                                <m:ctrlPr>
                                  <a:rPr lang="en-US" sz="2800" i="1" smtClean="0">
                                    <a:effectLst/>
                                    <a:latin typeface="Cambria Math"/>
                                  </a:rPr>
                                </m:ctrlPr>
                              </m:sSupPr>
                              <m:e>
                                <m:r>
                                  <a:rPr lang="en-US" sz="2800" b="0" i="1" smtClean="0">
                                    <a:effectLst/>
                                    <a:latin typeface="Cambria Math"/>
                                  </a:rPr>
                                  <m:t>(</m:t>
                                </m:r>
                                <m:sSub>
                                  <m:sSubPr>
                                    <m:ctrlPr>
                                      <a:rPr lang="en-US" sz="2800" b="0" i="1" smtClean="0">
                                        <a:effectLst/>
                                        <a:latin typeface="Cambria Math"/>
                                      </a:rPr>
                                    </m:ctrlPr>
                                  </m:sSubPr>
                                  <m:e>
                                    <m:r>
                                      <a:rPr lang="en-US" sz="2800" b="0" i="1" smtClean="0">
                                        <a:effectLst/>
                                        <a:latin typeface="Cambria Math"/>
                                      </a:rPr>
                                      <m:t>𝑢</m:t>
                                    </m:r>
                                  </m:e>
                                  <m:sub>
                                    <m:r>
                                      <a:rPr lang="en-US" sz="2800" b="0" i="1" smtClean="0">
                                        <a:effectLst/>
                                        <a:latin typeface="Cambria Math"/>
                                      </a:rPr>
                                      <m:t>𝑥𝑥</m:t>
                                    </m:r>
                                  </m:sub>
                                </m:sSub>
                                <m:r>
                                  <a:rPr lang="en-US" sz="2800" b="0" i="1" smtClean="0">
                                    <a:effectLst/>
                                    <a:latin typeface="Cambria Math"/>
                                  </a:rPr>
                                  <m:t>)</m:t>
                                </m:r>
                              </m:e>
                              <m:sup>
                                <m:r>
                                  <a:rPr lang="en-US" sz="2800" b="0" i="1" smtClean="0">
                                    <a:effectLst/>
                                    <a:latin typeface="Cambria Math"/>
                                  </a:rPr>
                                  <m:t>2</m:t>
                                </m:r>
                              </m:sup>
                            </m:sSup>
                          </m:e>
                        </m:nary>
                        <m:r>
                          <a:rPr lang="en-US" sz="2800" b="0" i="1" smtClean="0">
                            <a:effectLst/>
                            <a:latin typeface="Cambria Math"/>
                          </a:rPr>
                          <m:t>𝑑𝑥</m:t>
                        </m:r>
                      </m:e>
                    </m:func>
                  </m:oMath>
                </a14:m>
                <a:endParaRPr lang="en-US" sz="2800" dirty="0" err="1">
                  <a:effectLst/>
                </a:endParaRPr>
              </a:p>
              <a:p>
                <a:endParaRPr lang="en-US" sz="2800" dirty="0"/>
              </a:p>
            </p:txBody>
          </p:sp>
        </mc:Choice>
        <mc:Fallback xmlns="">
          <p:sp>
            <p:nvSpPr>
              <p:cNvPr id="7" name="Content Placeholder 2"/>
              <p:cNvSpPr txBox="1">
                <a:spLocks noRot="1" noChangeAspect="1" noMove="1" noResize="1" noEditPoints="1" noAdjustHandles="1" noChangeArrowheads="1" noChangeShapeType="1" noTextEdit="1"/>
              </p:cNvSpPr>
              <p:nvPr/>
            </p:nvSpPr>
            <p:spPr>
              <a:xfrm>
                <a:off x="609600" y="990600"/>
                <a:ext cx="8382000" cy="762000"/>
              </a:xfrm>
              <a:prstGeom prst="rect">
                <a:avLst/>
              </a:prstGeom>
              <a:blipFill rotWithShape="1">
                <a:blip r:embed="rId4"/>
                <a:stretch>
                  <a:fillRect l="-1673" t="-10400"/>
                </a:stretch>
              </a:blipFill>
            </p:spPr>
            <p:txBody>
              <a:bodyPr/>
              <a:lstStyle/>
              <a:p>
                <a:r>
                  <a:rPr lang="en-US">
                    <a:noFill/>
                  </a:rPr>
                  <a:t> </a:t>
                </a:r>
              </a:p>
            </p:txBody>
          </p:sp>
        </mc:Fallback>
      </mc:AlternateContent>
      <p:cxnSp>
        <p:nvCxnSpPr>
          <p:cNvPr id="5" name="Straight Connector 4"/>
          <p:cNvCxnSpPr/>
          <p:nvPr/>
        </p:nvCxnSpPr>
        <p:spPr>
          <a:xfrm flipV="1">
            <a:off x="4154317" y="3784232"/>
            <a:ext cx="0" cy="2207978"/>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30428" y="5992210"/>
            <a:ext cx="6946772" cy="0"/>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130428" y="3426489"/>
            <a:ext cx="0" cy="2565721"/>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p:cNvSpPr txBox="1"/>
              <p:nvPr/>
            </p:nvSpPr>
            <p:spPr>
              <a:xfrm>
                <a:off x="168325" y="3636482"/>
                <a:ext cx="896912" cy="338554"/>
              </a:xfrm>
              <a:prstGeom prst="rect">
                <a:avLst/>
              </a:prstGeom>
              <a:noFill/>
            </p:spPr>
            <p:txBody>
              <a:bodyPr wrap="none" lIns="18288" tIns="0" rIns="18288" bIns="0" rtlCol="0">
                <a:spAutoFit/>
              </a:bodyPr>
              <a:lstStyle/>
              <a:p>
                <a:r>
                  <a:rPr lang="en-US" sz="2200" b="0" dirty="0" smtClean="0">
                    <a:effectLst/>
                  </a:rPr>
                  <a:t>color </a:t>
                </a:r>
                <a14:m>
                  <m:oMath xmlns:m="http://schemas.openxmlformats.org/officeDocument/2006/math">
                    <m:r>
                      <a:rPr lang="en-US" sz="2200" b="0" i="1" smtClean="0">
                        <a:effectLst/>
                        <a:latin typeface="Cambria Math"/>
                      </a:rPr>
                      <m:t>𝑢</m:t>
                    </m:r>
                  </m:oMath>
                </a14:m>
                <a:endParaRPr lang="en-US" sz="2200" dirty="0" err="1" smtClean="0">
                  <a:effectLst/>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168325" y="3636482"/>
                <a:ext cx="896912" cy="338554"/>
              </a:xfrm>
              <a:prstGeom prst="rect">
                <a:avLst/>
              </a:prstGeom>
              <a:blipFill rotWithShape="1">
                <a:blip r:embed="rId7"/>
                <a:stretch>
                  <a:fillRect l="-16327" t="-23636" r="-4082" b="-50909"/>
                </a:stretch>
              </a:blipFill>
            </p:spPr>
            <p:txBody>
              <a:bodyPr/>
              <a:lstStyle/>
              <a:p>
                <a:r>
                  <a:rPr lang="en-US">
                    <a:noFill/>
                  </a:rPr>
                  <a:t> </a:t>
                </a:r>
              </a:p>
            </p:txBody>
          </p:sp>
        </mc:Fallback>
      </mc:AlternateContent>
      <p:sp>
        <p:nvSpPr>
          <p:cNvPr id="14" name="Chord 13"/>
          <p:cNvSpPr/>
          <p:nvPr/>
        </p:nvSpPr>
        <p:spPr>
          <a:xfrm>
            <a:off x="2487091" y="5071045"/>
            <a:ext cx="196144" cy="201168"/>
          </a:xfrm>
          <a:prstGeom prst="chord">
            <a:avLst>
              <a:gd name="adj1" fmla="val 5403600"/>
              <a:gd name="adj2" fmla="val 16200000"/>
            </a:avLst>
          </a:prstGeom>
          <a:solidFill>
            <a:schemeClr val="accent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
        <p:nvSpPr>
          <p:cNvPr id="15" name="Chord 14"/>
          <p:cNvSpPr/>
          <p:nvPr/>
        </p:nvSpPr>
        <p:spPr>
          <a:xfrm flipH="1">
            <a:off x="2487091" y="5071045"/>
            <a:ext cx="196144" cy="201168"/>
          </a:xfrm>
          <a:prstGeom prst="chord">
            <a:avLst>
              <a:gd name="adj1" fmla="val 5403600"/>
              <a:gd name="adj2" fmla="val 16200000"/>
            </a:avLst>
          </a:prstGeom>
          <a:solidFill>
            <a:schemeClr val="accent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cxnSp>
        <p:nvCxnSpPr>
          <p:cNvPr id="22" name="Straight Connector 21"/>
          <p:cNvCxnSpPr>
            <a:stCxn id="50" idx="2"/>
            <a:endCxn id="15" idx="2"/>
          </p:cNvCxnSpPr>
          <p:nvPr/>
        </p:nvCxnSpPr>
        <p:spPr>
          <a:xfrm flipH="1">
            <a:off x="2585216" y="4384711"/>
            <a:ext cx="1569048" cy="786918"/>
          </a:xfrm>
          <a:prstGeom prst="line">
            <a:avLst/>
          </a:prstGeom>
          <a:ln w="28575"/>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TextBox 23"/>
              <p:cNvSpPr txBox="1"/>
              <p:nvPr/>
            </p:nvSpPr>
            <p:spPr>
              <a:xfrm>
                <a:off x="2961127" y="6078553"/>
                <a:ext cx="2927661" cy="338554"/>
              </a:xfrm>
              <a:prstGeom prst="rect">
                <a:avLst/>
              </a:prstGeom>
              <a:noFill/>
            </p:spPr>
            <p:txBody>
              <a:bodyPr wrap="none" lIns="18288" tIns="0" rIns="18288" bIns="0" rtlCol="0">
                <a:spAutoFit/>
              </a:bodyPr>
              <a:lstStyle/>
              <a:p>
                <a:r>
                  <a:rPr lang="en-US" sz="2200" dirty="0" smtClean="0">
                    <a:effectLst/>
                  </a:rPr>
                  <a:t>1D spatial coordinate </a:t>
                </a:r>
                <a14:m>
                  <m:oMath xmlns:m="http://schemas.openxmlformats.org/officeDocument/2006/math">
                    <m:r>
                      <a:rPr lang="en-US" sz="2200" b="0" i="1" smtClean="0">
                        <a:effectLst/>
                        <a:latin typeface="Cambria Math"/>
                      </a:rPr>
                      <m:t>𝑥</m:t>
                    </m:r>
                  </m:oMath>
                </a14:m>
                <a:endParaRPr lang="en-US" sz="2200" dirty="0" smtClean="0">
                  <a:effectLst/>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2961127" y="6078553"/>
                <a:ext cx="2927661" cy="338554"/>
              </a:xfrm>
              <a:prstGeom prst="rect">
                <a:avLst/>
              </a:prstGeom>
              <a:blipFill rotWithShape="1">
                <a:blip r:embed="rId8"/>
                <a:stretch>
                  <a:fillRect l="-4792" t="-21429" r="-833" b="-50000"/>
                </a:stretch>
              </a:blipFill>
            </p:spPr>
            <p:txBody>
              <a:bodyPr/>
              <a:lstStyle/>
              <a:p>
                <a:r>
                  <a:rPr lang="en-US">
                    <a:noFill/>
                  </a:rPr>
                  <a:t> </a:t>
                </a:r>
              </a:p>
            </p:txBody>
          </p:sp>
        </mc:Fallback>
      </mc:AlternateContent>
      <p:cxnSp>
        <p:nvCxnSpPr>
          <p:cNvPr id="26" name="Straight Arrow Connector 25"/>
          <p:cNvCxnSpPr/>
          <p:nvPr/>
        </p:nvCxnSpPr>
        <p:spPr>
          <a:xfrm flipH="1">
            <a:off x="2683236" y="3478397"/>
            <a:ext cx="1373009" cy="1507172"/>
          </a:xfrm>
          <a:prstGeom prst="straightConnector1">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5031794" y="3481997"/>
            <a:ext cx="937206" cy="948295"/>
          </a:xfrm>
          <a:prstGeom prst="straightConnector1">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4229060" y="3478397"/>
            <a:ext cx="195897" cy="580282"/>
          </a:xfrm>
          <a:prstGeom prst="straightConnector1">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14" idx="2"/>
          </p:cNvCxnSpPr>
          <p:nvPr/>
        </p:nvCxnSpPr>
        <p:spPr>
          <a:xfrm flipH="1">
            <a:off x="1341522" y="5171629"/>
            <a:ext cx="1243588" cy="64802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4694304" y="3478397"/>
            <a:ext cx="258696" cy="496639"/>
          </a:xfrm>
          <a:prstGeom prst="straightConnector1">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40" name="Freeform 39"/>
          <p:cNvSpPr/>
          <p:nvPr/>
        </p:nvSpPr>
        <p:spPr>
          <a:xfrm>
            <a:off x="4149794" y="4304060"/>
            <a:ext cx="3252046" cy="695033"/>
          </a:xfrm>
          <a:custGeom>
            <a:avLst/>
            <a:gdLst>
              <a:gd name="connsiteX0" fmla="*/ 0 w 2618755"/>
              <a:gd name="connsiteY0" fmla="*/ 432852 h 735848"/>
              <a:gd name="connsiteX1" fmla="*/ 735849 w 2618755"/>
              <a:gd name="connsiteY1" fmla="*/ 0 h 735848"/>
              <a:gd name="connsiteX2" fmla="*/ 1612374 w 2618755"/>
              <a:gd name="connsiteY2" fmla="*/ 292175 h 735848"/>
              <a:gd name="connsiteX3" fmla="*/ 2618755 w 2618755"/>
              <a:gd name="connsiteY3" fmla="*/ 735848 h 735848"/>
              <a:gd name="connsiteX0" fmla="*/ 0 w 2618755"/>
              <a:gd name="connsiteY0" fmla="*/ 434805 h 737801"/>
              <a:gd name="connsiteX1" fmla="*/ 735849 w 2618755"/>
              <a:gd name="connsiteY1" fmla="*/ 1953 h 737801"/>
              <a:gd name="connsiteX2" fmla="*/ 1612374 w 2618755"/>
              <a:gd name="connsiteY2" fmla="*/ 294128 h 737801"/>
              <a:gd name="connsiteX3" fmla="*/ 2618755 w 2618755"/>
              <a:gd name="connsiteY3" fmla="*/ 737801 h 737801"/>
              <a:gd name="connsiteX0" fmla="*/ 0 w 2618755"/>
              <a:gd name="connsiteY0" fmla="*/ 435059 h 738055"/>
              <a:gd name="connsiteX1" fmla="*/ 735849 w 2618755"/>
              <a:gd name="connsiteY1" fmla="*/ 2207 h 738055"/>
              <a:gd name="connsiteX2" fmla="*/ 1612374 w 2618755"/>
              <a:gd name="connsiteY2" fmla="*/ 294382 h 738055"/>
              <a:gd name="connsiteX3" fmla="*/ 2618755 w 2618755"/>
              <a:gd name="connsiteY3" fmla="*/ 738055 h 738055"/>
              <a:gd name="connsiteX0" fmla="*/ 0 w 2618755"/>
              <a:gd name="connsiteY0" fmla="*/ 433567 h 736563"/>
              <a:gd name="connsiteX1" fmla="*/ 735849 w 2618755"/>
              <a:gd name="connsiteY1" fmla="*/ 715 h 736563"/>
              <a:gd name="connsiteX2" fmla="*/ 1612374 w 2618755"/>
              <a:gd name="connsiteY2" fmla="*/ 292890 h 736563"/>
              <a:gd name="connsiteX3" fmla="*/ 2618755 w 2618755"/>
              <a:gd name="connsiteY3" fmla="*/ 736563 h 736563"/>
              <a:gd name="connsiteX0" fmla="*/ 0 w 2618755"/>
              <a:gd name="connsiteY0" fmla="*/ 433567 h 736563"/>
              <a:gd name="connsiteX1" fmla="*/ 735849 w 2618755"/>
              <a:gd name="connsiteY1" fmla="*/ 715 h 736563"/>
              <a:gd name="connsiteX2" fmla="*/ 1612374 w 2618755"/>
              <a:gd name="connsiteY2" fmla="*/ 292890 h 736563"/>
              <a:gd name="connsiteX3" fmla="*/ 2618755 w 2618755"/>
              <a:gd name="connsiteY3" fmla="*/ 736563 h 736563"/>
              <a:gd name="connsiteX0" fmla="*/ 0 w 2618755"/>
              <a:gd name="connsiteY0" fmla="*/ 433767 h 736763"/>
              <a:gd name="connsiteX1" fmla="*/ 735849 w 2618755"/>
              <a:gd name="connsiteY1" fmla="*/ 915 h 736763"/>
              <a:gd name="connsiteX2" fmla="*/ 1612374 w 2618755"/>
              <a:gd name="connsiteY2" fmla="*/ 293090 h 736763"/>
              <a:gd name="connsiteX3" fmla="*/ 2618755 w 2618755"/>
              <a:gd name="connsiteY3" fmla="*/ 736763 h 736763"/>
              <a:gd name="connsiteX0" fmla="*/ 0 w 2586291"/>
              <a:gd name="connsiteY0" fmla="*/ 433525 h 823092"/>
              <a:gd name="connsiteX1" fmla="*/ 735849 w 2586291"/>
              <a:gd name="connsiteY1" fmla="*/ 673 h 823092"/>
              <a:gd name="connsiteX2" fmla="*/ 1612374 w 2586291"/>
              <a:gd name="connsiteY2" fmla="*/ 292848 h 823092"/>
              <a:gd name="connsiteX3" fmla="*/ 2586291 w 2586291"/>
              <a:gd name="connsiteY3" fmla="*/ 823092 h 823092"/>
              <a:gd name="connsiteX0" fmla="*/ 0 w 2586291"/>
              <a:gd name="connsiteY0" fmla="*/ 433525 h 823092"/>
              <a:gd name="connsiteX1" fmla="*/ 735849 w 2586291"/>
              <a:gd name="connsiteY1" fmla="*/ 673 h 823092"/>
              <a:gd name="connsiteX2" fmla="*/ 1612374 w 2586291"/>
              <a:gd name="connsiteY2" fmla="*/ 292848 h 823092"/>
              <a:gd name="connsiteX3" fmla="*/ 2586291 w 2586291"/>
              <a:gd name="connsiteY3" fmla="*/ 823092 h 823092"/>
              <a:gd name="connsiteX0" fmla="*/ 0 w 2580880"/>
              <a:gd name="connsiteY0" fmla="*/ 451624 h 824959"/>
              <a:gd name="connsiteX1" fmla="*/ 730438 w 2580880"/>
              <a:gd name="connsiteY1" fmla="*/ 2540 h 824959"/>
              <a:gd name="connsiteX2" fmla="*/ 1606963 w 2580880"/>
              <a:gd name="connsiteY2" fmla="*/ 294715 h 824959"/>
              <a:gd name="connsiteX3" fmla="*/ 2580880 w 2580880"/>
              <a:gd name="connsiteY3" fmla="*/ 824959 h 824959"/>
              <a:gd name="connsiteX0" fmla="*/ 0 w 2526773"/>
              <a:gd name="connsiteY0" fmla="*/ 450905 h 450905"/>
              <a:gd name="connsiteX1" fmla="*/ 730438 w 2526773"/>
              <a:gd name="connsiteY1" fmla="*/ 1821 h 450905"/>
              <a:gd name="connsiteX2" fmla="*/ 1606963 w 2526773"/>
              <a:gd name="connsiteY2" fmla="*/ 293996 h 450905"/>
              <a:gd name="connsiteX3" fmla="*/ 2526773 w 2526773"/>
              <a:gd name="connsiteY3" fmla="*/ 331871 h 450905"/>
              <a:gd name="connsiteX0" fmla="*/ 0 w 2526773"/>
              <a:gd name="connsiteY0" fmla="*/ 450905 h 450905"/>
              <a:gd name="connsiteX1" fmla="*/ 730438 w 2526773"/>
              <a:gd name="connsiteY1" fmla="*/ 1821 h 450905"/>
              <a:gd name="connsiteX2" fmla="*/ 1606963 w 2526773"/>
              <a:gd name="connsiteY2" fmla="*/ 293996 h 450905"/>
              <a:gd name="connsiteX3" fmla="*/ 2526773 w 2526773"/>
              <a:gd name="connsiteY3" fmla="*/ 331871 h 450905"/>
              <a:gd name="connsiteX0" fmla="*/ 0 w 2526773"/>
              <a:gd name="connsiteY0" fmla="*/ 450872 h 450872"/>
              <a:gd name="connsiteX1" fmla="*/ 730438 w 2526773"/>
              <a:gd name="connsiteY1" fmla="*/ 1788 h 450872"/>
              <a:gd name="connsiteX2" fmla="*/ 1606963 w 2526773"/>
              <a:gd name="connsiteY2" fmla="*/ 293963 h 450872"/>
              <a:gd name="connsiteX3" fmla="*/ 2526773 w 2526773"/>
              <a:gd name="connsiteY3" fmla="*/ 299374 h 450872"/>
              <a:gd name="connsiteX0" fmla="*/ 0 w 2526773"/>
              <a:gd name="connsiteY0" fmla="*/ 450872 h 450872"/>
              <a:gd name="connsiteX1" fmla="*/ 730438 w 2526773"/>
              <a:gd name="connsiteY1" fmla="*/ 1788 h 450872"/>
              <a:gd name="connsiteX2" fmla="*/ 1606963 w 2526773"/>
              <a:gd name="connsiteY2" fmla="*/ 293963 h 450872"/>
              <a:gd name="connsiteX3" fmla="*/ 2526773 w 2526773"/>
              <a:gd name="connsiteY3" fmla="*/ 299374 h 450872"/>
              <a:gd name="connsiteX0" fmla="*/ 0 w 2526773"/>
              <a:gd name="connsiteY0" fmla="*/ 450872 h 450872"/>
              <a:gd name="connsiteX1" fmla="*/ 730438 w 2526773"/>
              <a:gd name="connsiteY1" fmla="*/ 1788 h 450872"/>
              <a:gd name="connsiteX2" fmla="*/ 1606963 w 2526773"/>
              <a:gd name="connsiteY2" fmla="*/ 293963 h 450872"/>
              <a:gd name="connsiteX3" fmla="*/ 2526773 w 2526773"/>
              <a:gd name="connsiteY3" fmla="*/ 299374 h 450872"/>
              <a:gd name="connsiteX0" fmla="*/ 0 w 2526773"/>
              <a:gd name="connsiteY0" fmla="*/ 450872 h 450872"/>
              <a:gd name="connsiteX1" fmla="*/ 730438 w 2526773"/>
              <a:gd name="connsiteY1" fmla="*/ 1788 h 450872"/>
              <a:gd name="connsiteX2" fmla="*/ 1606963 w 2526773"/>
              <a:gd name="connsiteY2" fmla="*/ 293963 h 450872"/>
              <a:gd name="connsiteX3" fmla="*/ 2526773 w 2526773"/>
              <a:gd name="connsiteY3" fmla="*/ 299374 h 450872"/>
              <a:gd name="connsiteX0" fmla="*/ 0 w 2526773"/>
              <a:gd name="connsiteY0" fmla="*/ 450872 h 450872"/>
              <a:gd name="connsiteX1" fmla="*/ 730438 w 2526773"/>
              <a:gd name="connsiteY1" fmla="*/ 1788 h 450872"/>
              <a:gd name="connsiteX2" fmla="*/ 1606963 w 2526773"/>
              <a:gd name="connsiteY2" fmla="*/ 293963 h 450872"/>
              <a:gd name="connsiteX3" fmla="*/ 2526773 w 2526773"/>
              <a:gd name="connsiteY3" fmla="*/ 299374 h 450872"/>
              <a:gd name="connsiteX0" fmla="*/ 0 w 2526773"/>
              <a:gd name="connsiteY0" fmla="*/ 450872 h 450872"/>
              <a:gd name="connsiteX1" fmla="*/ 730438 w 2526773"/>
              <a:gd name="connsiteY1" fmla="*/ 1788 h 450872"/>
              <a:gd name="connsiteX2" fmla="*/ 1606963 w 2526773"/>
              <a:gd name="connsiteY2" fmla="*/ 293963 h 450872"/>
              <a:gd name="connsiteX3" fmla="*/ 2526773 w 2526773"/>
              <a:gd name="connsiteY3" fmla="*/ 283142 h 450872"/>
              <a:gd name="connsiteX0" fmla="*/ 0 w 2526773"/>
              <a:gd name="connsiteY0" fmla="*/ 450872 h 450872"/>
              <a:gd name="connsiteX1" fmla="*/ 730438 w 2526773"/>
              <a:gd name="connsiteY1" fmla="*/ 1788 h 450872"/>
              <a:gd name="connsiteX2" fmla="*/ 1606963 w 2526773"/>
              <a:gd name="connsiteY2" fmla="*/ 293963 h 450872"/>
              <a:gd name="connsiteX3" fmla="*/ 2526773 w 2526773"/>
              <a:gd name="connsiteY3" fmla="*/ 283142 h 450872"/>
              <a:gd name="connsiteX0" fmla="*/ 0 w 2526773"/>
              <a:gd name="connsiteY0" fmla="*/ 450872 h 450872"/>
              <a:gd name="connsiteX1" fmla="*/ 730438 w 2526773"/>
              <a:gd name="connsiteY1" fmla="*/ 1788 h 450872"/>
              <a:gd name="connsiteX2" fmla="*/ 1606963 w 2526773"/>
              <a:gd name="connsiteY2" fmla="*/ 293963 h 450872"/>
              <a:gd name="connsiteX3" fmla="*/ 2526773 w 2526773"/>
              <a:gd name="connsiteY3" fmla="*/ 283142 h 450872"/>
              <a:gd name="connsiteX0" fmla="*/ 0 w 2526773"/>
              <a:gd name="connsiteY0" fmla="*/ 450592 h 450592"/>
              <a:gd name="connsiteX1" fmla="*/ 730438 w 2526773"/>
              <a:gd name="connsiteY1" fmla="*/ 1508 h 450592"/>
              <a:gd name="connsiteX2" fmla="*/ 1606963 w 2526773"/>
              <a:gd name="connsiteY2" fmla="*/ 293683 h 450592"/>
              <a:gd name="connsiteX3" fmla="*/ 2526773 w 2526773"/>
              <a:gd name="connsiteY3" fmla="*/ 282862 h 450592"/>
              <a:gd name="connsiteX0" fmla="*/ 0 w 2526773"/>
              <a:gd name="connsiteY0" fmla="*/ 450585 h 450585"/>
              <a:gd name="connsiteX1" fmla="*/ 730438 w 2526773"/>
              <a:gd name="connsiteY1" fmla="*/ 1501 h 450585"/>
              <a:gd name="connsiteX2" fmla="*/ 1606963 w 2526773"/>
              <a:gd name="connsiteY2" fmla="*/ 293676 h 450585"/>
              <a:gd name="connsiteX3" fmla="*/ 2526773 w 2526773"/>
              <a:gd name="connsiteY3" fmla="*/ 282855 h 450585"/>
              <a:gd name="connsiteX0" fmla="*/ 0 w 2526773"/>
              <a:gd name="connsiteY0" fmla="*/ 450683 h 450683"/>
              <a:gd name="connsiteX1" fmla="*/ 730438 w 2526773"/>
              <a:gd name="connsiteY1" fmla="*/ 1599 h 450683"/>
              <a:gd name="connsiteX2" fmla="*/ 1606963 w 2526773"/>
              <a:gd name="connsiteY2" fmla="*/ 293774 h 450683"/>
              <a:gd name="connsiteX3" fmla="*/ 2526773 w 2526773"/>
              <a:gd name="connsiteY3" fmla="*/ 282953 h 450683"/>
            </a:gdLst>
            <a:ahLst/>
            <a:cxnLst>
              <a:cxn ang="0">
                <a:pos x="connsiteX0" y="connsiteY0"/>
              </a:cxn>
              <a:cxn ang="0">
                <a:pos x="connsiteX1" y="connsiteY1"/>
              </a:cxn>
              <a:cxn ang="0">
                <a:pos x="connsiteX2" y="connsiteY2"/>
              </a:cxn>
              <a:cxn ang="0">
                <a:pos x="connsiteX3" y="connsiteY3"/>
              </a:cxn>
            </a:cxnLst>
            <a:rect l="l" t="t" r="r" b="b"/>
            <a:pathLst>
              <a:path w="2526773" h="450683">
                <a:moveTo>
                  <a:pt x="0" y="450683"/>
                </a:moveTo>
                <a:cubicBezTo>
                  <a:pt x="164124" y="198186"/>
                  <a:pt x="403094" y="-20945"/>
                  <a:pt x="730438" y="1599"/>
                </a:cubicBezTo>
                <a:cubicBezTo>
                  <a:pt x="1057782" y="24143"/>
                  <a:pt x="1150665" y="298283"/>
                  <a:pt x="1606963" y="293774"/>
                </a:cubicBezTo>
                <a:lnTo>
                  <a:pt x="2526773" y="282953"/>
                </a:ln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5" name="Straight Connector 44"/>
          <p:cNvCxnSpPr/>
          <p:nvPr/>
        </p:nvCxnSpPr>
        <p:spPr>
          <a:xfrm>
            <a:off x="5805874" y="4888856"/>
            <a:ext cx="800244" cy="0"/>
          </a:xfrm>
          <a:prstGeom prst="line">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6" name="Freeform 45"/>
          <p:cNvSpPr/>
          <p:nvPr/>
        </p:nvSpPr>
        <p:spPr>
          <a:xfrm>
            <a:off x="4149795" y="4310218"/>
            <a:ext cx="3321683" cy="1272233"/>
          </a:xfrm>
          <a:custGeom>
            <a:avLst/>
            <a:gdLst>
              <a:gd name="connsiteX0" fmla="*/ 0 w 2618755"/>
              <a:gd name="connsiteY0" fmla="*/ 432852 h 735848"/>
              <a:gd name="connsiteX1" fmla="*/ 735849 w 2618755"/>
              <a:gd name="connsiteY1" fmla="*/ 0 h 735848"/>
              <a:gd name="connsiteX2" fmla="*/ 1612374 w 2618755"/>
              <a:gd name="connsiteY2" fmla="*/ 292175 h 735848"/>
              <a:gd name="connsiteX3" fmla="*/ 2618755 w 2618755"/>
              <a:gd name="connsiteY3" fmla="*/ 735848 h 735848"/>
              <a:gd name="connsiteX0" fmla="*/ 0 w 2618755"/>
              <a:gd name="connsiteY0" fmla="*/ 434805 h 737801"/>
              <a:gd name="connsiteX1" fmla="*/ 735849 w 2618755"/>
              <a:gd name="connsiteY1" fmla="*/ 1953 h 737801"/>
              <a:gd name="connsiteX2" fmla="*/ 1612374 w 2618755"/>
              <a:gd name="connsiteY2" fmla="*/ 294128 h 737801"/>
              <a:gd name="connsiteX3" fmla="*/ 2618755 w 2618755"/>
              <a:gd name="connsiteY3" fmla="*/ 737801 h 737801"/>
              <a:gd name="connsiteX0" fmla="*/ 0 w 2618755"/>
              <a:gd name="connsiteY0" fmla="*/ 435059 h 738055"/>
              <a:gd name="connsiteX1" fmla="*/ 735849 w 2618755"/>
              <a:gd name="connsiteY1" fmla="*/ 2207 h 738055"/>
              <a:gd name="connsiteX2" fmla="*/ 1612374 w 2618755"/>
              <a:gd name="connsiteY2" fmla="*/ 294382 h 738055"/>
              <a:gd name="connsiteX3" fmla="*/ 2618755 w 2618755"/>
              <a:gd name="connsiteY3" fmla="*/ 738055 h 738055"/>
              <a:gd name="connsiteX0" fmla="*/ 0 w 2618755"/>
              <a:gd name="connsiteY0" fmla="*/ 433567 h 736563"/>
              <a:gd name="connsiteX1" fmla="*/ 735849 w 2618755"/>
              <a:gd name="connsiteY1" fmla="*/ 715 h 736563"/>
              <a:gd name="connsiteX2" fmla="*/ 1612374 w 2618755"/>
              <a:gd name="connsiteY2" fmla="*/ 292890 h 736563"/>
              <a:gd name="connsiteX3" fmla="*/ 2618755 w 2618755"/>
              <a:gd name="connsiteY3" fmla="*/ 736563 h 736563"/>
              <a:gd name="connsiteX0" fmla="*/ 0 w 2618755"/>
              <a:gd name="connsiteY0" fmla="*/ 433567 h 736563"/>
              <a:gd name="connsiteX1" fmla="*/ 735849 w 2618755"/>
              <a:gd name="connsiteY1" fmla="*/ 715 h 736563"/>
              <a:gd name="connsiteX2" fmla="*/ 1612374 w 2618755"/>
              <a:gd name="connsiteY2" fmla="*/ 292890 h 736563"/>
              <a:gd name="connsiteX3" fmla="*/ 2618755 w 2618755"/>
              <a:gd name="connsiteY3" fmla="*/ 736563 h 736563"/>
              <a:gd name="connsiteX0" fmla="*/ 0 w 2618755"/>
              <a:gd name="connsiteY0" fmla="*/ 433767 h 736763"/>
              <a:gd name="connsiteX1" fmla="*/ 735849 w 2618755"/>
              <a:gd name="connsiteY1" fmla="*/ 915 h 736763"/>
              <a:gd name="connsiteX2" fmla="*/ 1612374 w 2618755"/>
              <a:gd name="connsiteY2" fmla="*/ 293090 h 736763"/>
              <a:gd name="connsiteX3" fmla="*/ 2618755 w 2618755"/>
              <a:gd name="connsiteY3" fmla="*/ 736763 h 736763"/>
              <a:gd name="connsiteX0" fmla="*/ 0 w 2586291"/>
              <a:gd name="connsiteY0" fmla="*/ 433525 h 823092"/>
              <a:gd name="connsiteX1" fmla="*/ 735849 w 2586291"/>
              <a:gd name="connsiteY1" fmla="*/ 673 h 823092"/>
              <a:gd name="connsiteX2" fmla="*/ 1612374 w 2586291"/>
              <a:gd name="connsiteY2" fmla="*/ 292848 h 823092"/>
              <a:gd name="connsiteX3" fmla="*/ 2586291 w 2586291"/>
              <a:gd name="connsiteY3" fmla="*/ 823092 h 823092"/>
              <a:gd name="connsiteX0" fmla="*/ 0 w 2586291"/>
              <a:gd name="connsiteY0" fmla="*/ 433525 h 823092"/>
              <a:gd name="connsiteX1" fmla="*/ 735849 w 2586291"/>
              <a:gd name="connsiteY1" fmla="*/ 673 h 823092"/>
              <a:gd name="connsiteX2" fmla="*/ 1612374 w 2586291"/>
              <a:gd name="connsiteY2" fmla="*/ 292848 h 823092"/>
              <a:gd name="connsiteX3" fmla="*/ 2586291 w 2586291"/>
              <a:gd name="connsiteY3" fmla="*/ 823092 h 823092"/>
              <a:gd name="connsiteX0" fmla="*/ 0 w 2580880"/>
              <a:gd name="connsiteY0" fmla="*/ 451624 h 824959"/>
              <a:gd name="connsiteX1" fmla="*/ 730438 w 2580880"/>
              <a:gd name="connsiteY1" fmla="*/ 2540 h 824959"/>
              <a:gd name="connsiteX2" fmla="*/ 1606963 w 2580880"/>
              <a:gd name="connsiteY2" fmla="*/ 294715 h 824959"/>
              <a:gd name="connsiteX3" fmla="*/ 2580880 w 2580880"/>
              <a:gd name="connsiteY3" fmla="*/ 824959 h 824959"/>
            </a:gdLst>
            <a:ahLst/>
            <a:cxnLst>
              <a:cxn ang="0">
                <a:pos x="connsiteX0" y="connsiteY0"/>
              </a:cxn>
              <a:cxn ang="0">
                <a:pos x="connsiteX1" y="connsiteY1"/>
              </a:cxn>
              <a:cxn ang="0">
                <a:pos x="connsiteX2" y="connsiteY2"/>
              </a:cxn>
              <a:cxn ang="0">
                <a:pos x="connsiteX3" y="connsiteY3"/>
              </a:cxn>
            </a:cxnLst>
            <a:rect l="l" t="t" r="r" b="b"/>
            <a:pathLst>
              <a:path w="2580880" h="824959">
                <a:moveTo>
                  <a:pt x="0" y="451624"/>
                </a:moveTo>
                <a:cubicBezTo>
                  <a:pt x="185766" y="215359"/>
                  <a:pt x="462611" y="28692"/>
                  <a:pt x="730438" y="2540"/>
                </a:cubicBezTo>
                <a:cubicBezTo>
                  <a:pt x="998265" y="-23612"/>
                  <a:pt x="1298556" y="157645"/>
                  <a:pt x="1606963" y="294715"/>
                </a:cubicBezTo>
                <a:cubicBezTo>
                  <a:pt x="1915370" y="431785"/>
                  <a:pt x="2256241" y="650014"/>
                  <a:pt x="2580880" y="824959"/>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7" name="TextBox 46"/>
              <p:cNvSpPr txBox="1"/>
              <p:nvPr/>
            </p:nvSpPr>
            <p:spPr>
              <a:xfrm>
                <a:off x="5815759" y="4942071"/>
                <a:ext cx="881652" cy="585288"/>
              </a:xfrm>
              <a:prstGeom prst="rect">
                <a:avLst/>
              </a:prstGeom>
              <a:noFill/>
            </p:spPr>
            <p:txBody>
              <a:bodyPr wrap="none" lIns="18288" tIns="0" rIns="18288" bIns="0" rtlCol="0">
                <a:spAutoFit/>
              </a:bodyPr>
              <a:lstStyle/>
              <a:p>
                <a:pPr/>
                <a14:m>
                  <m:oMathPara xmlns:m="http://schemas.openxmlformats.org/officeDocument/2006/math">
                    <m:oMathParaPr>
                      <m:jc m:val="centerGroup"/>
                    </m:oMathParaPr>
                    <m:oMath xmlns:m="http://schemas.openxmlformats.org/officeDocument/2006/math">
                      <m:f>
                        <m:fPr>
                          <m:ctrlPr>
                            <a:rPr lang="en-US" b="0" i="1" smtClean="0">
                              <a:solidFill>
                                <a:srgbClr val="FF0000"/>
                              </a:solidFill>
                              <a:effectLst/>
                              <a:latin typeface="Cambria Math"/>
                            </a:rPr>
                          </m:ctrlPr>
                        </m:fPr>
                        <m:num>
                          <m:r>
                            <a:rPr lang="en-US" b="0" i="1" smtClean="0">
                              <a:solidFill>
                                <a:srgbClr val="FF0000"/>
                              </a:solidFill>
                              <a:effectLst/>
                              <a:latin typeface="Cambria Math"/>
                            </a:rPr>
                            <m:t>𝜕</m:t>
                          </m:r>
                          <m:r>
                            <a:rPr lang="en-US" b="0" i="1" smtClean="0">
                              <a:solidFill>
                                <a:srgbClr val="FF0000"/>
                              </a:solidFill>
                              <a:effectLst/>
                              <a:latin typeface="Cambria Math"/>
                            </a:rPr>
                            <m:t>𝑢</m:t>
                          </m:r>
                        </m:num>
                        <m:den>
                          <m:r>
                            <a:rPr lang="en-US" b="0" i="1" smtClean="0">
                              <a:solidFill>
                                <a:srgbClr val="FF0000"/>
                              </a:solidFill>
                              <a:effectLst/>
                              <a:latin typeface="Cambria Math"/>
                            </a:rPr>
                            <m:t>𝜕</m:t>
                          </m:r>
                          <m:r>
                            <a:rPr lang="en-US" b="0" i="1" smtClean="0">
                              <a:solidFill>
                                <a:srgbClr val="FF0000"/>
                              </a:solidFill>
                              <a:effectLst/>
                              <a:latin typeface="Cambria Math"/>
                            </a:rPr>
                            <m:t>𝑥</m:t>
                          </m:r>
                        </m:den>
                      </m:f>
                      <m:r>
                        <a:rPr lang="en-US" b="0" i="1" smtClean="0">
                          <a:solidFill>
                            <a:srgbClr val="FF0000"/>
                          </a:solidFill>
                          <a:effectLst/>
                          <a:latin typeface="Cambria Math"/>
                        </a:rPr>
                        <m:t>=0</m:t>
                      </m:r>
                    </m:oMath>
                  </m:oMathPara>
                </a14:m>
                <a:endParaRPr lang="en-US" dirty="0" err="1" smtClean="0">
                  <a:solidFill>
                    <a:srgbClr val="FF0000"/>
                  </a:solidFill>
                  <a:effectLst/>
                </a:endParaRPr>
              </a:p>
            </p:txBody>
          </p:sp>
        </mc:Choice>
        <mc:Fallback xmlns="">
          <p:sp>
            <p:nvSpPr>
              <p:cNvPr id="47" name="TextBox 46"/>
              <p:cNvSpPr txBox="1">
                <a:spLocks noRot="1" noChangeAspect="1" noMove="1" noResize="1" noEditPoints="1" noAdjustHandles="1" noChangeArrowheads="1" noChangeShapeType="1" noTextEdit="1"/>
              </p:cNvSpPr>
              <p:nvPr/>
            </p:nvSpPr>
            <p:spPr>
              <a:xfrm>
                <a:off x="5815759" y="4942071"/>
                <a:ext cx="881652" cy="585288"/>
              </a:xfrm>
              <a:prstGeom prst="rect">
                <a:avLst/>
              </a:prstGeom>
              <a:blipFill rotWithShape="1">
                <a:blip r:embed="rId9"/>
                <a:stretch>
                  <a:fillRect/>
                </a:stretch>
              </a:blipFill>
            </p:spPr>
            <p:txBody>
              <a:bodyPr/>
              <a:lstStyle/>
              <a:p>
                <a:r>
                  <a:rPr lang="en-US">
                    <a:noFill/>
                  </a:rPr>
                  <a:t> </a:t>
                </a:r>
              </a:p>
            </p:txBody>
          </p:sp>
        </mc:Fallback>
      </mc:AlternateContent>
      <p:sp>
        <p:nvSpPr>
          <p:cNvPr id="53" name="Chord 52"/>
          <p:cNvSpPr/>
          <p:nvPr/>
        </p:nvSpPr>
        <p:spPr>
          <a:xfrm flipH="1">
            <a:off x="4056192" y="4884985"/>
            <a:ext cx="196144" cy="201168"/>
          </a:xfrm>
          <a:prstGeom prst="chord">
            <a:avLst>
              <a:gd name="adj1" fmla="val 5403600"/>
              <a:gd name="adj2" fmla="val 16200000"/>
            </a:avLst>
          </a:prstGeom>
          <a:solidFill>
            <a:schemeClr val="accent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
        <p:nvSpPr>
          <p:cNvPr id="56" name="Freeform 55"/>
          <p:cNvSpPr/>
          <p:nvPr/>
        </p:nvSpPr>
        <p:spPr>
          <a:xfrm>
            <a:off x="4817269" y="4360887"/>
            <a:ext cx="573882" cy="89482"/>
          </a:xfrm>
          <a:custGeom>
            <a:avLst/>
            <a:gdLst>
              <a:gd name="connsiteX0" fmla="*/ 0 w 476250"/>
              <a:gd name="connsiteY0" fmla="*/ 146050 h 146050"/>
              <a:gd name="connsiteX1" fmla="*/ 209550 w 476250"/>
              <a:gd name="connsiteY1" fmla="*/ 0 h 146050"/>
              <a:gd name="connsiteX2" fmla="*/ 476250 w 476250"/>
              <a:gd name="connsiteY2" fmla="*/ 92075 h 146050"/>
              <a:gd name="connsiteX0" fmla="*/ 0 w 478632"/>
              <a:gd name="connsiteY0" fmla="*/ 136525 h 136525"/>
              <a:gd name="connsiteX1" fmla="*/ 211932 w 478632"/>
              <a:gd name="connsiteY1" fmla="*/ 0 h 136525"/>
              <a:gd name="connsiteX2" fmla="*/ 478632 w 478632"/>
              <a:gd name="connsiteY2" fmla="*/ 92075 h 136525"/>
              <a:gd name="connsiteX0" fmla="*/ 0 w 481013"/>
              <a:gd name="connsiteY0" fmla="*/ 136525 h 136525"/>
              <a:gd name="connsiteX1" fmla="*/ 211932 w 481013"/>
              <a:gd name="connsiteY1" fmla="*/ 0 h 136525"/>
              <a:gd name="connsiteX2" fmla="*/ 481013 w 481013"/>
              <a:gd name="connsiteY2" fmla="*/ 87312 h 136525"/>
              <a:gd name="connsiteX0" fmla="*/ 0 w 481013"/>
              <a:gd name="connsiteY0" fmla="*/ 137221 h 137221"/>
              <a:gd name="connsiteX1" fmla="*/ 211932 w 481013"/>
              <a:gd name="connsiteY1" fmla="*/ 696 h 137221"/>
              <a:gd name="connsiteX2" fmla="*/ 481013 w 481013"/>
              <a:gd name="connsiteY2" fmla="*/ 88008 h 137221"/>
              <a:gd name="connsiteX0" fmla="*/ 0 w 481013"/>
              <a:gd name="connsiteY0" fmla="*/ 153759 h 153759"/>
              <a:gd name="connsiteX1" fmla="*/ 235744 w 481013"/>
              <a:gd name="connsiteY1" fmla="*/ 566 h 153759"/>
              <a:gd name="connsiteX2" fmla="*/ 481013 w 481013"/>
              <a:gd name="connsiteY2" fmla="*/ 104546 h 153759"/>
              <a:gd name="connsiteX0" fmla="*/ 0 w 481013"/>
              <a:gd name="connsiteY0" fmla="*/ 144303 h 144303"/>
              <a:gd name="connsiteX1" fmla="*/ 235744 w 481013"/>
              <a:gd name="connsiteY1" fmla="*/ 635 h 144303"/>
              <a:gd name="connsiteX2" fmla="*/ 481013 w 481013"/>
              <a:gd name="connsiteY2" fmla="*/ 95090 h 144303"/>
              <a:gd name="connsiteX0" fmla="*/ 0 w 528638"/>
              <a:gd name="connsiteY0" fmla="*/ 145278 h 145278"/>
              <a:gd name="connsiteX1" fmla="*/ 235744 w 528638"/>
              <a:gd name="connsiteY1" fmla="*/ 1610 h 145278"/>
              <a:gd name="connsiteX2" fmla="*/ 528638 w 528638"/>
              <a:gd name="connsiteY2" fmla="*/ 74634 h 145278"/>
              <a:gd name="connsiteX0" fmla="*/ 0 w 528638"/>
              <a:gd name="connsiteY0" fmla="*/ 145789 h 145789"/>
              <a:gd name="connsiteX1" fmla="*/ 235744 w 528638"/>
              <a:gd name="connsiteY1" fmla="*/ 2121 h 145789"/>
              <a:gd name="connsiteX2" fmla="*/ 528638 w 528638"/>
              <a:gd name="connsiteY2" fmla="*/ 75145 h 145789"/>
              <a:gd name="connsiteX0" fmla="*/ 0 w 538163"/>
              <a:gd name="connsiteY0" fmla="*/ 150746 h 150746"/>
              <a:gd name="connsiteX1" fmla="*/ 235744 w 538163"/>
              <a:gd name="connsiteY1" fmla="*/ 7078 h 150746"/>
              <a:gd name="connsiteX2" fmla="*/ 538163 w 538163"/>
              <a:gd name="connsiteY2" fmla="*/ 49146 h 150746"/>
              <a:gd name="connsiteX0" fmla="*/ 0 w 538163"/>
              <a:gd name="connsiteY0" fmla="*/ 149091 h 149091"/>
              <a:gd name="connsiteX1" fmla="*/ 235744 w 538163"/>
              <a:gd name="connsiteY1" fmla="*/ 5423 h 149091"/>
              <a:gd name="connsiteX2" fmla="*/ 538163 w 538163"/>
              <a:gd name="connsiteY2" fmla="*/ 47491 h 149091"/>
              <a:gd name="connsiteX0" fmla="*/ 0 w 573882"/>
              <a:gd name="connsiteY0" fmla="*/ 98411 h 98411"/>
              <a:gd name="connsiteX1" fmla="*/ 271463 w 573882"/>
              <a:gd name="connsiteY1" fmla="*/ 2368 h 98411"/>
              <a:gd name="connsiteX2" fmla="*/ 573882 w 573882"/>
              <a:gd name="connsiteY2" fmla="*/ 44436 h 98411"/>
              <a:gd name="connsiteX0" fmla="*/ 0 w 573882"/>
              <a:gd name="connsiteY0" fmla="*/ 98411 h 98411"/>
              <a:gd name="connsiteX1" fmla="*/ 271463 w 573882"/>
              <a:gd name="connsiteY1" fmla="*/ 2368 h 98411"/>
              <a:gd name="connsiteX2" fmla="*/ 573882 w 573882"/>
              <a:gd name="connsiteY2" fmla="*/ 44436 h 98411"/>
              <a:gd name="connsiteX0" fmla="*/ 0 w 573882"/>
              <a:gd name="connsiteY0" fmla="*/ 92026 h 92026"/>
              <a:gd name="connsiteX1" fmla="*/ 271463 w 573882"/>
              <a:gd name="connsiteY1" fmla="*/ 3127 h 92026"/>
              <a:gd name="connsiteX2" fmla="*/ 573882 w 573882"/>
              <a:gd name="connsiteY2" fmla="*/ 38051 h 92026"/>
              <a:gd name="connsiteX0" fmla="*/ 0 w 578645"/>
              <a:gd name="connsiteY0" fmla="*/ 84399 h 84399"/>
              <a:gd name="connsiteX1" fmla="*/ 276226 w 578645"/>
              <a:gd name="connsiteY1" fmla="*/ 2643 h 84399"/>
              <a:gd name="connsiteX2" fmla="*/ 578645 w 578645"/>
              <a:gd name="connsiteY2" fmla="*/ 37567 h 84399"/>
              <a:gd name="connsiteX0" fmla="*/ 0 w 573882"/>
              <a:gd name="connsiteY0" fmla="*/ 89482 h 89482"/>
              <a:gd name="connsiteX1" fmla="*/ 271463 w 573882"/>
              <a:gd name="connsiteY1" fmla="*/ 2964 h 89482"/>
              <a:gd name="connsiteX2" fmla="*/ 573882 w 573882"/>
              <a:gd name="connsiteY2" fmla="*/ 37888 h 89482"/>
              <a:gd name="connsiteX0" fmla="*/ 0 w 573882"/>
              <a:gd name="connsiteY0" fmla="*/ 89482 h 89482"/>
              <a:gd name="connsiteX1" fmla="*/ 271463 w 573882"/>
              <a:gd name="connsiteY1" fmla="*/ 2964 h 89482"/>
              <a:gd name="connsiteX2" fmla="*/ 573882 w 573882"/>
              <a:gd name="connsiteY2" fmla="*/ 37888 h 89482"/>
            </a:gdLst>
            <a:ahLst/>
            <a:cxnLst>
              <a:cxn ang="0">
                <a:pos x="connsiteX0" y="connsiteY0"/>
              </a:cxn>
              <a:cxn ang="0">
                <a:pos x="connsiteX1" y="connsiteY1"/>
              </a:cxn>
              <a:cxn ang="0">
                <a:pos x="connsiteX2" y="connsiteY2"/>
              </a:cxn>
            </a:cxnLst>
            <a:rect l="l" t="t" r="r" b="b"/>
            <a:pathLst>
              <a:path w="573882" h="89482">
                <a:moveTo>
                  <a:pt x="0" y="89482"/>
                </a:moveTo>
                <a:cubicBezTo>
                  <a:pt x="113506" y="36831"/>
                  <a:pt x="175816" y="11563"/>
                  <a:pt x="271463" y="2964"/>
                </a:cubicBezTo>
                <a:cubicBezTo>
                  <a:pt x="367110" y="-5635"/>
                  <a:pt x="469901" y="4021"/>
                  <a:pt x="573882" y="37888"/>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Freeform 42"/>
          <p:cNvSpPr/>
          <p:nvPr/>
        </p:nvSpPr>
        <p:spPr>
          <a:xfrm>
            <a:off x="2114550" y="5050618"/>
            <a:ext cx="809624" cy="417538"/>
          </a:xfrm>
          <a:custGeom>
            <a:avLst/>
            <a:gdLst>
              <a:gd name="connsiteX0" fmla="*/ 0 w 425450"/>
              <a:gd name="connsiteY0" fmla="*/ 222250 h 222250"/>
              <a:gd name="connsiteX1" fmla="*/ 425450 w 425450"/>
              <a:gd name="connsiteY1" fmla="*/ 0 h 222250"/>
              <a:gd name="connsiteX0" fmla="*/ 0 w 437124"/>
              <a:gd name="connsiteY0" fmla="*/ 228736 h 228736"/>
              <a:gd name="connsiteX1" fmla="*/ 437124 w 437124"/>
              <a:gd name="connsiteY1" fmla="*/ 0 h 228736"/>
              <a:gd name="connsiteX0" fmla="*/ 0 w 442312"/>
              <a:gd name="connsiteY0" fmla="*/ 231330 h 231330"/>
              <a:gd name="connsiteX1" fmla="*/ 442312 w 442312"/>
              <a:gd name="connsiteY1" fmla="*/ 0 h 231330"/>
              <a:gd name="connsiteX0" fmla="*/ 0 w 441015"/>
              <a:gd name="connsiteY0" fmla="*/ 227439 h 227439"/>
              <a:gd name="connsiteX1" fmla="*/ 441015 w 441015"/>
              <a:gd name="connsiteY1" fmla="*/ 0 h 227439"/>
            </a:gdLst>
            <a:ahLst/>
            <a:cxnLst>
              <a:cxn ang="0">
                <a:pos x="connsiteX0" y="connsiteY0"/>
              </a:cxn>
              <a:cxn ang="0">
                <a:pos x="connsiteX1" y="connsiteY1"/>
              </a:cxn>
            </a:cxnLst>
            <a:rect l="l" t="t" r="r" b="b"/>
            <a:pathLst>
              <a:path w="441015" h="227439">
                <a:moveTo>
                  <a:pt x="0" y="227439"/>
                </a:moveTo>
                <a:lnTo>
                  <a:pt x="441015" y="0"/>
                </a:ln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endParaRPr lang="en-US"/>
          </a:p>
        </p:txBody>
      </p:sp>
      <p:sp>
        <p:nvSpPr>
          <p:cNvPr id="57" name="TextBox 56"/>
          <p:cNvSpPr txBox="1"/>
          <p:nvPr/>
        </p:nvSpPr>
        <p:spPr>
          <a:xfrm>
            <a:off x="3918613" y="3090446"/>
            <a:ext cx="1402692" cy="338554"/>
          </a:xfrm>
          <a:prstGeom prst="rect">
            <a:avLst/>
          </a:prstGeom>
          <a:noFill/>
        </p:spPr>
        <p:txBody>
          <a:bodyPr wrap="none" lIns="18288" tIns="0" rIns="18288" bIns="0" rtlCol="0">
            <a:spAutoFit/>
          </a:bodyPr>
          <a:lstStyle/>
          <a:p>
            <a:r>
              <a:rPr lang="en-US" sz="2200" i="1" dirty="0" smtClean="0">
                <a:effectLst/>
              </a:rPr>
              <a:t>constraints</a:t>
            </a:r>
          </a:p>
        </p:txBody>
      </p:sp>
      <p:sp>
        <p:nvSpPr>
          <p:cNvPr id="31" name="Freeform 30"/>
          <p:cNvSpPr/>
          <p:nvPr/>
        </p:nvSpPr>
        <p:spPr>
          <a:xfrm rot="611922">
            <a:off x="4793767" y="4371518"/>
            <a:ext cx="573882" cy="89482"/>
          </a:xfrm>
          <a:custGeom>
            <a:avLst/>
            <a:gdLst>
              <a:gd name="connsiteX0" fmla="*/ 0 w 476250"/>
              <a:gd name="connsiteY0" fmla="*/ 146050 h 146050"/>
              <a:gd name="connsiteX1" fmla="*/ 209550 w 476250"/>
              <a:gd name="connsiteY1" fmla="*/ 0 h 146050"/>
              <a:gd name="connsiteX2" fmla="*/ 476250 w 476250"/>
              <a:gd name="connsiteY2" fmla="*/ 92075 h 146050"/>
              <a:gd name="connsiteX0" fmla="*/ 0 w 478632"/>
              <a:gd name="connsiteY0" fmla="*/ 136525 h 136525"/>
              <a:gd name="connsiteX1" fmla="*/ 211932 w 478632"/>
              <a:gd name="connsiteY1" fmla="*/ 0 h 136525"/>
              <a:gd name="connsiteX2" fmla="*/ 478632 w 478632"/>
              <a:gd name="connsiteY2" fmla="*/ 92075 h 136525"/>
              <a:gd name="connsiteX0" fmla="*/ 0 w 481013"/>
              <a:gd name="connsiteY0" fmla="*/ 136525 h 136525"/>
              <a:gd name="connsiteX1" fmla="*/ 211932 w 481013"/>
              <a:gd name="connsiteY1" fmla="*/ 0 h 136525"/>
              <a:gd name="connsiteX2" fmla="*/ 481013 w 481013"/>
              <a:gd name="connsiteY2" fmla="*/ 87312 h 136525"/>
              <a:gd name="connsiteX0" fmla="*/ 0 w 481013"/>
              <a:gd name="connsiteY0" fmla="*/ 137221 h 137221"/>
              <a:gd name="connsiteX1" fmla="*/ 211932 w 481013"/>
              <a:gd name="connsiteY1" fmla="*/ 696 h 137221"/>
              <a:gd name="connsiteX2" fmla="*/ 481013 w 481013"/>
              <a:gd name="connsiteY2" fmla="*/ 88008 h 137221"/>
              <a:gd name="connsiteX0" fmla="*/ 0 w 481013"/>
              <a:gd name="connsiteY0" fmla="*/ 153759 h 153759"/>
              <a:gd name="connsiteX1" fmla="*/ 235744 w 481013"/>
              <a:gd name="connsiteY1" fmla="*/ 566 h 153759"/>
              <a:gd name="connsiteX2" fmla="*/ 481013 w 481013"/>
              <a:gd name="connsiteY2" fmla="*/ 104546 h 153759"/>
              <a:gd name="connsiteX0" fmla="*/ 0 w 481013"/>
              <a:gd name="connsiteY0" fmla="*/ 144303 h 144303"/>
              <a:gd name="connsiteX1" fmla="*/ 235744 w 481013"/>
              <a:gd name="connsiteY1" fmla="*/ 635 h 144303"/>
              <a:gd name="connsiteX2" fmla="*/ 481013 w 481013"/>
              <a:gd name="connsiteY2" fmla="*/ 95090 h 144303"/>
              <a:gd name="connsiteX0" fmla="*/ 0 w 528638"/>
              <a:gd name="connsiteY0" fmla="*/ 145278 h 145278"/>
              <a:gd name="connsiteX1" fmla="*/ 235744 w 528638"/>
              <a:gd name="connsiteY1" fmla="*/ 1610 h 145278"/>
              <a:gd name="connsiteX2" fmla="*/ 528638 w 528638"/>
              <a:gd name="connsiteY2" fmla="*/ 74634 h 145278"/>
              <a:gd name="connsiteX0" fmla="*/ 0 w 528638"/>
              <a:gd name="connsiteY0" fmla="*/ 145789 h 145789"/>
              <a:gd name="connsiteX1" fmla="*/ 235744 w 528638"/>
              <a:gd name="connsiteY1" fmla="*/ 2121 h 145789"/>
              <a:gd name="connsiteX2" fmla="*/ 528638 w 528638"/>
              <a:gd name="connsiteY2" fmla="*/ 75145 h 145789"/>
              <a:gd name="connsiteX0" fmla="*/ 0 w 538163"/>
              <a:gd name="connsiteY0" fmla="*/ 150746 h 150746"/>
              <a:gd name="connsiteX1" fmla="*/ 235744 w 538163"/>
              <a:gd name="connsiteY1" fmla="*/ 7078 h 150746"/>
              <a:gd name="connsiteX2" fmla="*/ 538163 w 538163"/>
              <a:gd name="connsiteY2" fmla="*/ 49146 h 150746"/>
              <a:gd name="connsiteX0" fmla="*/ 0 w 538163"/>
              <a:gd name="connsiteY0" fmla="*/ 149091 h 149091"/>
              <a:gd name="connsiteX1" fmla="*/ 235744 w 538163"/>
              <a:gd name="connsiteY1" fmla="*/ 5423 h 149091"/>
              <a:gd name="connsiteX2" fmla="*/ 538163 w 538163"/>
              <a:gd name="connsiteY2" fmla="*/ 47491 h 149091"/>
              <a:gd name="connsiteX0" fmla="*/ 0 w 573882"/>
              <a:gd name="connsiteY0" fmla="*/ 98411 h 98411"/>
              <a:gd name="connsiteX1" fmla="*/ 271463 w 573882"/>
              <a:gd name="connsiteY1" fmla="*/ 2368 h 98411"/>
              <a:gd name="connsiteX2" fmla="*/ 573882 w 573882"/>
              <a:gd name="connsiteY2" fmla="*/ 44436 h 98411"/>
              <a:gd name="connsiteX0" fmla="*/ 0 w 573882"/>
              <a:gd name="connsiteY0" fmla="*/ 98411 h 98411"/>
              <a:gd name="connsiteX1" fmla="*/ 271463 w 573882"/>
              <a:gd name="connsiteY1" fmla="*/ 2368 h 98411"/>
              <a:gd name="connsiteX2" fmla="*/ 573882 w 573882"/>
              <a:gd name="connsiteY2" fmla="*/ 44436 h 98411"/>
              <a:gd name="connsiteX0" fmla="*/ 0 w 573882"/>
              <a:gd name="connsiteY0" fmla="*/ 92026 h 92026"/>
              <a:gd name="connsiteX1" fmla="*/ 271463 w 573882"/>
              <a:gd name="connsiteY1" fmla="*/ 3127 h 92026"/>
              <a:gd name="connsiteX2" fmla="*/ 573882 w 573882"/>
              <a:gd name="connsiteY2" fmla="*/ 38051 h 92026"/>
              <a:gd name="connsiteX0" fmla="*/ 0 w 578645"/>
              <a:gd name="connsiteY0" fmla="*/ 84399 h 84399"/>
              <a:gd name="connsiteX1" fmla="*/ 276226 w 578645"/>
              <a:gd name="connsiteY1" fmla="*/ 2643 h 84399"/>
              <a:gd name="connsiteX2" fmla="*/ 578645 w 578645"/>
              <a:gd name="connsiteY2" fmla="*/ 37567 h 84399"/>
              <a:gd name="connsiteX0" fmla="*/ 0 w 573882"/>
              <a:gd name="connsiteY0" fmla="*/ 89482 h 89482"/>
              <a:gd name="connsiteX1" fmla="*/ 271463 w 573882"/>
              <a:gd name="connsiteY1" fmla="*/ 2964 h 89482"/>
              <a:gd name="connsiteX2" fmla="*/ 573882 w 573882"/>
              <a:gd name="connsiteY2" fmla="*/ 37888 h 89482"/>
              <a:gd name="connsiteX0" fmla="*/ 0 w 573882"/>
              <a:gd name="connsiteY0" fmla="*/ 89482 h 89482"/>
              <a:gd name="connsiteX1" fmla="*/ 271463 w 573882"/>
              <a:gd name="connsiteY1" fmla="*/ 2964 h 89482"/>
              <a:gd name="connsiteX2" fmla="*/ 573882 w 573882"/>
              <a:gd name="connsiteY2" fmla="*/ 37888 h 89482"/>
            </a:gdLst>
            <a:ahLst/>
            <a:cxnLst>
              <a:cxn ang="0">
                <a:pos x="connsiteX0" y="connsiteY0"/>
              </a:cxn>
              <a:cxn ang="0">
                <a:pos x="connsiteX1" y="connsiteY1"/>
              </a:cxn>
              <a:cxn ang="0">
                <a:pos x="connsiteX2" y="connsiteY2"/>
              </a:cxn>
            </a:cxnLst>
            <a:rect l="l" t="t" r="r" b="b"/>
            <a:pathLst>
              <a:path w="573882" h="89482">
                <a:moveTo>
                  <a:pt x="0" y="89482"/>
                </a:moveTo>
                <a:cubicBezTo>
                  <a:pt x="113506" y="36831"/>
                  <a:pt x="175816" y="11563"/>
                  <a:pt x="271463" y="2964"/>
                </a:cubicBezTo>
                <a:cubicBezTo>
                  <a:pt x="367110" y="-5635"/>
                  <a:pt x="469901" y="4021"/>
                  <a:pt x="573882" y="37888"/>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5332783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6"/>
                                        </p:tgtEl>
                                        <p:attrNameLst>
                                          <p:attrName>style.visibility</p:attrName>
                                        </p:attrNameLst>
                                      </p:cBhvr>
                                      <p:to>
                                        <p:strVal val="visible"/>
                                      </p:to>
                                    </p:set>
                                    <p:animEffect transition="in" filter="fade">
                                      <p:cBhvr>
                                        <p:cTn id="18" dur="500"/>
                                        <p:tgtEl>
                                          <p:spTgt spid="5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500"/>
                                        <p:tgtEl>
                                          <p:spTgt spid="4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500"/>
                                        <p:tgtEl>
                                          <p:spTgt spid="4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fade">
                                      <p:cBhvr>
                                        <p:cTn id="31" dur="500"/>
                                        <p:tgtEl>
                                          <p:spTgt spid="4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250"/>
                                        <p:tgtEl>
                                          <p:spTgt spid="46"/>
                                        </p:tgtEl>
                                      </p:cBhvr>
                                    </p:animEffect>
                                    <p:set>
                                      <p:cBhvr>
                                        <p:cTn id="36" dur="1" fill="hold">
                                          <p:stCondLst>
                                            <p:cond delay="249"/>
                                          </p:stCondLst>
                                        </p:cTn>
                                        <p:tgtEl>
                                          <p:spTgt spid="46"/>
                                        </p:tgtEl>
                                        <p:attrNameLst>
                                          <p:attrName>style.visibility</p:attrName>
                                        </p:attrNameLst>
                                      </p:cBhvr>
                                      <p:to>
                                        <p:strVal val="hidden"/>
                                      </p:to>
                                    </p:set>
                                  </p:childTnLst>
                                </p:cTn>
                              </p:par>
                            </p:childTnLst>
                          </p:cTn>
                        </p:par>
                        <p:par>
                          <p:cTn id="37" fill="hold">
                            <p:stCondLst>
                              <p:cond delay="250"/>
                            </p:stCondLst>
                            <p:childTnLst>
                              <p:par>
                                <p:cTn id="38" presetID="10" presetClass="entr" presetSubtype="0" fill="hold" grpId="0" nodeType="after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fade">
                                      <p:cBhvr>
                                        <p:cTn id="40" dur="250"/>
                                        <p:tgtEl>
                                          <p:spTgt spid="40"/>
                                        </p:tgtEl>
                                      </p:cBhvr>
                                    </p:animEffec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250"/>
                                        <p:tgtEl>
                                          <p:spTgt spid="31"/>
                                        </p:tgtEl>
                                      </p:cBhvr>
                                    </p:animEffect>
                                  </p:childTnLst>
                                </p:cTn>
                              </p:par>
                              <p:par>
                                <p:cTn id="45" presetID="10" presetClass="exit" presetSubtype="0" fill="hold" grpId="1" nodeType="withEffect">
                                  <p:stCondLst>
                                    <p:cond delay="0"/>
                                  </p:stCondLst>
                                  <p:childTnLst>
                                    <p:animEffect transition="out" filter="fade">
                                      <p:cBhvr>
                                        <p:cTn id="46" dur="250"/>
                                        <p:tgtEl>
                                          <p:spTgt spid="56"/>
                                        </p:tgtEl>
                                      </p:cBhvr>
                                    </p:animEffect>
                                    <p:set>
                                      <p:cBhvr>
                                        <p:cTn id="47" dur="1" fill="hold">
                                          <p:stCondLst>
                                            <p:cond delay="249"/>
                                          </p:stCondLst>
                                        </p:cTn>
                                        <p:tgtEl>
                                          <p:spTgt spid="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6" grpId="0" animBg="1"/>
      <p:bldP spid="46" grpId="1" animBg="1"/>
      <p:bldP spid="47" grpId="0"/>
      <p:bldP spid="56" grpId="0" animBg="1"/>
      <p:bldP spid="56" grpId="1" animBg="1"/>
      <p:bldP spid="43" grpId="0" animBg="1"/>
      <p:bldP spid="3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Diffusion Discretization (2D)</a:t>
            </a:r>
            <a:endParaRPr lang="en-US" dirty="0"/>
          </a:p>
        </p:txBody>
      </p:sp>
      <mc:AlternateContent xmlns:mc="http://schemas.openxmlformats.org/markup-compatibility/2006" xmlns:a14="http://schemas.microsoft.com/office/drawing/2010/main">
        <mc:Choice Requires="a14">
          <p:sp>
            <p:nvSpPr>
              <p:cNvPr id="742" name="Content Placeholder 741"/>
              <p:cNvSpPr>
                <a:spLocks noGrp="1"/>
              </p:cNvSpPr>
              <p:nvPr>
                <p:ph idx="1"/>
              </p:nvPr>
            </p:nvSpPr>
            <p:spPr>
              <a:xfrm>
                <a:off x="1066800" y="1066800"/>
                <a:ext cx="5722762" cy="838200"/>
              </a:xfrm>
            </p:spPr>
            <p:txBody>
              <a:bodyPr>
                <a:normAutofit/>
              </a:bodyPr>
              <a:lstStyle/>
              <a:p>
                <a:pPr marL="0" indent="0">
                  <a:spcAft>
                    <a:spcPts val="1000"/>
                  </a:spcAft>
                  <a:buNone/>
                </a:pPr>
                <a14:m>
                  <m:oMathPara xmlns:m="http://schemas.openxmlformats.org/officeDocument/2006/math">
                    <m:oMathParaPr>
                      <m:jc m:val="centerGroup"/>
                    </m:oMathParaPr>
                    <m:oMath xmlns:m="http://schemas.openxmlformats.org/officeDocument/2006/math">
                      <m:func>
                        <m:funcPr>
                          <m:ctrlPr>
                            <a:rPr lang="en-US" b="0" i="1" smtClean="0">
                              <a:latin typeface="Cambria Math"/>
                            </a:rPr>
                          </m:ctrlPr>
                        </m:funcPr>
                        <m:fName>
                          <m:r>
                            <m:rPr>
                              <m:sty m:val="p"/>
                            </m:rPr>
                            <a:rPr lang="en-US" b="0" i="0" smtClean="0">
                              <a:latin typeface="Cambria Math"/>
                            </a:rPr>
                            <m:t>min</m:t>
                          </m:r>
                          <m:r>
                            <a:rPr lang="en-US" b="0" i="1" smtClean="0">
                              <a:latin typeface="Cambria Math"/>
                            </a:rPr>
                            <m:t> </m:t>
                          </m:r>
                        </m:fName>
                        <m:e>
                          <m:r>
                            <a:rPr lang="en-US" i="1">
                              <a:latin typeface="Cambria Math"/>
                            </a:rPr>
                            <m:t>∑</m:t>
                          </m:r>
                          <m:r>
                            <a:rPr lang="en-US" b="0" i="1" baseline="-25000" smtClean="0">
                              <a:latin typeface="Cambria Math"/>
                            </a:rPr>
                            <m:t>𝑝𝑖𝑥𝑒𝑙𝑠</m:t>
                          </m:r>
                          <m:sSubSup>
                            <m:sSubSupPr>
                              <m:ctrlPr>
                                <a:rPr lang="en-US" i="1">
                                  <a:latin typeface="Cambria Math"/>
                                </a:rPr>
                              </m:ctrlPr>
                            </m:sSubSupPr>
                            <m:e>
                              <m:r>
                                <a:rPr lang="en-US" b="0" i="1" smtClean="0">
                                  <a:latin typeface="Cambria Math"/>
                                </a:rPr>
                                <m:t>(</m:t>
                              </m:r>
                              <m:r>
                                <a:rPr lang="en-US" i="1">
                                  <a:latin typeface="Cambria Math"/>
                                </a:rPr>
                                <m:t>𝐷</m:t>
                              </m:r>
                            </m:e>
                            <m:sub>
                              <m:r>
                                <a:rPr lang="en-US" i="1">
                                  <a:latin typeface="Cambria Math"/>
                                </a:rPr>
                                <m:t>𝑥</m:t>
                              </m:r>
                            </m:sub>
                            <m:sup>
                              <m:r>
                                <a:rPr lang="en-US" i="1">
                                  <a:latin typeface="Cambria Math"/>
                                </a:rPr>
                                <m:t>2</m:t>
                              </m:r>
                            </m:sup>
                          </m:sSubSup>
                          <m:r>
                            <a:rPr lang="en-US" i="1">
                              <a:latin typeface="Cambria Math"/>
                            </a:rPr>
                            <m:t>+</m:t>
                          </m:r>
                          <m:sSubSup>
                            <m:sSubSupPr>
                              <m:ctrlPr>
                                <a:rPr lang="en-US" i="1">
                                  <a:latin typeface="Cambria Math"/>
                                </a:rPr>
                              </m:ctrlPr>
                            </m:sSubSupPr>
                            <m:e>
                              <m:r>
                                <a:rPr lang="en-US" i="1">
                                  <a:latin typeface="Cambria Math"/>
                                </a:rPr>
                                <m:t>𝐷</m:t>
                              </m:r>
                            </m:e>
                            <m:sub>
                              <m:r>
                                <a:rPr lang="en-US" i="1">
                                  <a:latin typeface="Cambria Math"/>
                                </a:rPr>
                                <m:t>𝑦</m:t>
                              </m:r>
                            </m:sub>
                            <m:sup>
                              <m:r>
                                <a:rPr lang="en-US" i="1">
                                  <a:latin typeface="Cambria Math"/>
                                </a:rPr>
                                <m:t>2</m:t>
                              </m:r>
                            </m:sup>
                          </m:sSubSup>
                        </m:e>
                      </m:func>
                      <m:r>
                        <a:rPr lang="en-US" b="0" i="1" smtClean="0">
                          <a:latin typeface="Cambria Math"/>
                        </a:rPr>
                        <m:t>)</m:t>
                      </m:r>
                    </m:oMath>
                  </m:oMathPara>
                </a14:m>
                <a:endParaRPr lang="en-US" dirty="0"/>
              </a:p>
            </p:txBody>
          </p:sp>
        </mc:Choice>
        <mc:Fallback xmlns="">
          <p:sp>
            <p:nvSpPr>
              <p:cNvPr id="742" name="Content Placeholder 741"/>
              <p:cNvSpPr>
                <a:spLocks noGrp="1" noRot="1" noChangeAspect="1" noMove="1" noResize="1" noEditPoints="1" noAdjustHandles="1" noChangeArrowheads="1" noChangeShapeType="1" noTextEdit="1"/>
              </p:cNvSpPr>
              <p:nvPr>
                <p:ph idx="1"/>
              </p:nvPr>
            </p:nvSpPr>
            <p:spPr>
              <a:xfrm>
                <a:off x="1066800" y="1066800"/>
                <a:ext cx="5722762" cy="838200"/>
              </a:xfrm>
              <a:blipFill rotWithShape="1">
                <a:blip r:embed="rId6"/>
                <a:stretch>
                  <a:fillRect/>
                </a:stretch>
              </a:blipFill>
            </p:spPr>
            <p:txBody>
              <a:bodyPr/>
              <a:lstStyle/>
              <a:p>
                <a:r>
                  <a:rPr lang="en-US">
                    <a:noFill/>
                  </a:rPr>
                  <a:t> </a:t>
                </a:r>
              </a:p>
            </p:txBody>
          </p:sp>
        </mc:Fallback>
      </mc:AlternateContent>
      <p:grpSp>
        <p:nvGrpSpPr>
          <p:cNvPr id="8" name="Group 7"/>
          <p:cNvGrpSpPr/>
          <p:nvPr/>
        </p:nvGrpSpPr>
        <p:grpSpPr>
          <a:xfrm>
            <a:off x="2404181" y="2478429"/>
            <a:ext cx="3304156" cy="1694011"/>
            <a:chOff x="2206730" y="2771585"/>
            <a:chExt cx="3304156" cy="1694011"/>
          </a:xfrm>
        </p:grpSpPr>
        <p:sp>
          <p:nvSpPr>
            <p:cNvPr id="747" name="Oval 746"/>
            <p:cNvSpPr/>
            <p:nvPr/>
          </p:nvSpPr>
          <p:spPr>
            <a:xfrm>
              <a:off x="2206730" y="2771585"/>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55" name="Oval 754"/>
            <p:cNvSpPr/>
            <p:nvPr/>
          </p:nvSpPr>
          <p:spPr>
            <a:xfrm>
              <a:off x="2206730" y="3308301"/>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63" name="Oval 762"/>
            <p:cNvSpPr/>
            <p:nvPr/>
          </p:nvSpPr>
          <p:spPr>
            <a:xfrm>
              <a:off x="2206730" y="3845016"/>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71" name="Oval 770"/>
            <p:cNvSpPr/>
            <p:nvPr/>
          </p:nvSpPr>
          <p:spPr>
            <a:xfrm>
              <a:off x="2206730" y="4381732"/>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48" name="Oval 747"/>
            <p:cNvSpPr/>
            <p:nvPr/>
          </p:nvSpPr>
          <p:spPr>
            <a:xfrm>
              <a:off x="2743446" y="2771585"/>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49" name="Oval 748"/>
            <p:cNvSpPr/>
            <p:nvPr/>
          </p:nvSpPr>
          <p:spPr>
            <a:xfrm>
              <a:off x="3280162" y="2771585"/>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50" name="Oval 749"/>
            <p:cNvSpPr/>
            <p:nvPr/>
          </p:nvSpPr>
          <p:spPr>
            <a:xfrm>
              <a:off x="3816878" y="2771585"/>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51" name="Oval 750"/>
            <p:cNvSpPr/>
            <p:nvPr/>
          </p:nvSpPr>
          <p:spPr>
            <a:xfrm>
              <a:off x="4353593" y="2771585"/>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56" name="Oval 755"/>
            <p:cNvSpPr/>
            <p:nvPr/>
          </p:nvSpPr>
          <p:spPr>
            <a:xfrm>
              <a:off x="2743446" y="3308301"/>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57" name="Oval 756"/>
            <p:cNvSpPr/>
            <p:nvPr/>
          </p:nvSpPr>
          <p:spPr>
            <a:xfrm>
              <a:off x="3280162" y="3308301"/>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58" name="Oval 757"/>
            <p:cNvSpPr/>
            <p:nvPr/>
          </p:nvSpPr>
          <p:spPr>
            <a:xfrm>
              <a:off x="3816878" y="3308301"/>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59" name="Oval 758"/>
            <p:cNvSpPr/>
            <p:nvPr/>
          </p:nvSpPr>
          <p:spPr>
            <a:xfrm>
              <a:off x="4353593" y="3308301"/>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64" name="Oval 763"/>
            <p:cNvSpPr/>
            <p:nvPr/>
          </p:nvSpPr>
          <p:spPr>
            <a:xfrm>
              <a:off x="2743446" y="3845016"/>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65" name="Oval 764"/>
            <p:cNvSpPr/>
            <p:nvPr/>
          </p:nvSpPr>
          <p:spPr>
            <a:xfrm>
              <a:off x="3280162" y="3845016"/>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66" name="Oval 765"/>
            <p:cNvSpPr/>
            <p:nvPr/>
          </p:nvSpPr>
          <p:spPr>
            <a:xfrm>
              <a:off x="3816878" y="3845016"/>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67" name="Oval 766"/>
            <p:cNvSpPr/>
            <p:nvPr/>
          </p:nvSpPr>
          <p:spPr>
            <a:xfrm>
              <a:off x="4353593" y="3845016"/>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72" name="Oval 771"/>
            <p:cNvSpPr/>
            <p:nvPr/>
          </p:nvSpPr>
          <p:spPr>
            <a:xfrm>
              <a:off x="2743446" y="4381732"/>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73" name="Oval 772"/>
            <p:cNvSpPr/>
            <p:nvPr/>
          </p:nvSpPr>
          <p:spPr>
            <a:xfrm>
              <a:off x="3280162" y="4381732"/>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74" name="Oval 773"/>
            <p:cNvSpPr/>
            <p:nvPr/>
          </p:nvSpPr>
          <p:spPr>
            <a:xfrm>
              <a:off x="3816878" y="4381732"/>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75" name="Oval 774"/>
            <p:cNvSpPr/>
            <p:nvPr/>
          </p:nvSpPr>
          <p:spPr>
            <a:xfrm>
              <a:off x="4353593" y="4381732"/>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08" name="Oval 807"/>
            <p:cNvSpPr/>
            <p:nvPr/>
          </p:nvSpPr>
          <p:spPr>
            <a:xfrm>
              <a:off x="4890306" y="2771585"/>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09" name="Oval 808"/>
            <p:cNvSpPr/>
            <p:nvPr/>
          </p:nvSpPr>
          <p:spPr>
            <a:xfrm>
              <a:off x="5427022" y="2771585"/>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15" name="Oval 814"/>
            <p:cNvSpPr/>
            <p:nvPr/>
          </p:nvSpPr>
          <p:spPr>
            <a:xfrm>
              <a:off x="4890306" y="3308301"/>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16" name="Oval 815"/>
            <p:cNvSpPr/>
            <p:nvPr/>
          </p:nvSpPr>
          <p:spPr>
            <a:xfrm>
              <a:off x="5427022" y="3308301"/>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22" name="Oval 821"/>
            <p:cNvSpPr/>
            <p:nvPr/>
          </p:nvSpPr>
          <p:spPr>
            <a:xfrm>
              <a:off x="4890306" y="3845016"/>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23" name="Oval 822"/>
            <p:cNvSpPr/>
            <p:nvPr/>
          </p:nvSpPr>
          <p:spPr>
            <a:xfrm>
              <a:off x="5427022" y="3845016"/>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29" name="Oval 828"/>
            <p:cNvSpPr/>
            <p:nvPr/>
          </p:nvSpPr>
          <p:spPr>
            <a:xfrm>
              <a:off x="4890306" y="4381732"/>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30" name="Oval 829"/>
            <p:cNvSpPr/>
            <p:nvPr/>
          </p:nvSpPr>
          <p:spPr>
            <a:xfrm>
              <a:off x="5427022" y="4381732"/>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mc:AlternateContent xmlns:mc="http://schemas.openxmlformats.org/markup-compatibility/2006" xmlns:a14="http://schemas.microsoft.com/office/drawing/2010/main">
        <mc:Choice Requires="a14">
          <p:sp>
            <p:nvSpPr>
              <p:cNvPr id="865" name="TextBox 864"/>
              <p:cNvSpPr txBox="1"/>
              <p:nvPr/>
            </p:nvSpPr>
            <p:spPr>
              <a:xfrm>
                <a:off x="3079750" y="1872810"/>
                <a:ext cx="504241" cy="430887"/>
              </a:xfrm>
              <a:prstGeom prst="rect">
                <a:avLst/>
              </a:prstGeom>
              <a:solidFill>
                <a:schemeClr val="bg1"/>
              </a:solidFill>
            </p:spPr>
            <p:txBody>
              <a:bodyPr wrap="none" lIns="0" tIns="0" rIns="0" bIns="0" rtlCol="0">
                <a:spAutoFit/>
              </a:bodyPr>
              <a:lstStyle>
                <a:defPPr>
                  <a:defRPr lang="en-US"/>
                </a:defPPr>
                <a:lvl1pPr>
                  <a:defRPr>
                    <a:effectLst/>
                  </a:defRPr>
                </a:lvl1pPr>
              </a:lstStyle>
              <a:p>
                <a:pPr algn="l"/>
                <a14:m>
                  <m:oMathPara xmlns:m="http://schemas.openxmlformats.org/officeDocument/2006/math">
                    <m:oMathParaPr>
                      <m:jc m:val="center"/>
                    </m:oMathParaPr>
                    <m:oMath xmlns:m="http://schemas.openxmlformats.org/officeDocument/2006/math">
                      <m:sSub>
                        <m:sSubPr>
                          <m:ctrlPr>
                            <a:rPr lang="en-US" sz="2800" b="0" i="1" smtClean="0">
                              <a:latin typeface="Cambria Math"/>
                            </a:rPr>
                          </m:ctrlPr>
                        </m:sSubPr>
                        <m:e>
                          <m:r>
                            <a:rPr lang="en-US" sz="2800" i="1" smtClean="0">
                              <a:latin typeface="Cambria Math"/>
                            </a:rPr>
                            <m:t>𝐷</m:t>
                          </m:r>
                        </m:e>
                        <m:sub>
                          <m:r>
                            <a:rPr lang="en-US" sz="2800" b="0" i="1" smtClean="0">
                              <a:latin typeface="Cambria Math"/>
                            </a:rPr>
                            <m:t>𝑥</m:t>
                          </m:r>
                        </m:sub>
                      </m:sSub>
                    </m:oMath>
                  </m:oMathPara>
                </a14:m>
                <a:endParaRPr lang="en-US" sz="2800" dirty="0"/>
              </a:p>
            </p:txBody>
          </p:sp>
        </mc:Choice>
        <mc:Fallback xmlns="">
          <p:sp>
            <p:nvSpPr>
              <p:cNvPr id="865" name="TextBox 864"/>
              <p:cNvSpPr txBox="1">
                <a:spLocks noRot="1" noChangeAspect="1" noMove="1" noResize="1" noEditPoints="1" noAdjustHandles="1" noChangeArrowheads="1" noChangeShapeType="1" noTextEdit="1"/>
              </p:cNvSpPr>
              <p:nvPr/>
            </p:nvSpPr>
            <p:spPr>
              <a:xfrm>
                <a:off x="3079750" y="1872810"/>
                <a:ext cx="504241" cy="430887"/>
              </a:xfrm>
              <a:prstGeom prst="rect">
                <a:avLst/>
              </a:prstGeom>
              <a:blipFill rotWithShape="1">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87" name="TextBox 886"/>
              <p:cNvSpPr txBox="1"/>
              <p:nvPr/>
            </p:nvSpPr>
            <p:spPr>
              <a:xfrm>
                <a:off x="3124200" y="2971800"/>
                <a:ext cx="514821" cy="464871"/>
              </a:xfrm>
              <a:prstGeom prst="rect">
                <a:avLst/>
              </a:prstGeom>
              <a:solidFill>
                <a:schemeClr val="bg1"/>
              </a:solidFill>
            </p:spPr>
            <p:txBody>
              <a:bodyPr wrap="none" lIns="0" tIns="0" rIns="0" bIns="0" rtlCol="0">
                <a:spAutoFit/>
              </a:bodyPr>
              <a:lstStyle>
                <a:defPPr>
                  <a:defRPr lang="en-US"/>
                </a:defPPr>
                <a:lvl1pPr>
                  <a:defRPr>
                    <a:effectLst/>
                  </a:defRPr>
                </a:lvl1pPr>
              </a:lstStyle>
              <a:p>
                <a:pPr algn="r"/>
                <a14:m>
                  <m:oMathPara xmlns:m="http://schemas.openxmlformats.org/officeDocument/2006/math">
                    <m:oMathParaPr>
                      <m:jc m:val="right"/>
                    </m:oMathParaPr>
                    <m:oMath xmlns:m="http://schemas.openxmlformats.org/officeDocument/2006/math">
                      <m:sSub>
                        <m:sSubPr>
                          <m:ctrlPr>
                            <a:rPr lang="en-US" sz="2800" b="0" i="1" smtClean="0">
                              <a:latin typeface="Cambria Math"/>
                            </a:rPr>
                          </m:ctrlPr>
                        </m:sSubPr>
                        <m:e>
                          <m:r>
                            <a:rPr lang="en-US" sz="2800" b="0" i="1" smtClean="0">
                              <a:latin typeface="Cambria Math"/>
                            </a:rPr>
                            <m:t>𝐷</m:t>
                          </m:r>
                        </m:e>
                        <m:sub>
                          <m:r>
                            <a:rPr lang="en-US" sz="2800" b="0" i="1" smtClean="0">
                              <a:latin typeface="Cambria Math"/>
                            </a:rPr>
                            <m:t>𝑦</m:t>
                          </m:r>
                        </m:sub>
                      </m:sSub>
                    </m:oMath>
                  </m:oMathPara>
                </a14:m>
                <a:endParaRPr lang="en-US" sz="2800" dirty="0"/>
              </a:p>
            </p:txBody>
          </p:sp>
        </mc:Choice>
        <mc:Fallback xmlns="">
          <p:sp>
            <p:nvSpPr>
              <p:cNvPr id="887" name="TextBox 886"/>
              <p:cNvSpPr txBox="1">
                <a:spLocks noRot="1" noChangeAspect="1" noMove="1" noResize="1" noEditPoints="1" noAdjustHandles="1" noChangeArrowheads="1" noChangeShapeType="1" noTextEdit="1"/>
              </p:cNvSpPr>
              <p:nvPr/>
            </p:nvSpPr>
            <p:spPr>
              <a:xfrm>
                <a:off x="3124200" y="2971800"/>
                <a:ext cx="514821" cy="464871"/>
              </a:xfrm>
              <a:prstGeom prst="rect">
                <a:avLst/>
              </a:prstGeom>
              <a:blipFill rotWithShape="1">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91" name="TextBox 890"/>
              <p:cNvSpPr txBox="1"/>
              <p:nvPr/>
            </p:nvSpPr>
            <p:spPr>
              <a:xfrm>
                <a:off x="2855070" y="2390962"/>
                <a:ext cx="325409" cy="246221"/>
              </a:xfrm>
              <a:prstGeom prst="rect">
                <a:avLst/>
              </a:prstGeom>
              <a:solidFill>
                <a:schemeClr val="bg1"/>
              </a:solidFill>
            </p:spPr>
            <p:txBody>
              <a:bodyPr wrap="none" lIns="0" tIns="0" rIns="0" bIns="0" rtlCol="0">
                <a:spAutoFit/>
              </a:bodyPr>
              <a:lstStyle>
                <a:defPPr>
                  <a:defRPr lang="en-US"/>
                </a:defPPr>
                <a:lvl1pPr>
                  <a:defRPr>
                    <a:effectLst/>
                  </a:defRPr>
                </a:lvl1pPr>
              </a:lstStyle>
              <a:p>
                <a:pPr algn="l"/>
                <a14:m>
                  <m:oMathPara xmlns:m="http://schemas.openxmlformats.org/officeDocument/2006/math">
                    <m:oMathParaPr>
                      <m:jc m:val="center"/>
                    </m:oMathParaPr>
                    <m:oMath xmlns:m="http://schemas.openxmlformats.org/officeDocument/2006/math">
                      <m:r>
                        <m:rPr>
                          <m:nor/>
                        </m:rPr>
                        <a:rPr lang="en-US" sz="1600" b="0" i="0" smtClean="0">
                          <a:latin typeface="Cambria Math"/>
                        </a:rPr>
                        <m:t>−1</m:t>
                      </m:r>
                    </m:oMath>
                  </m:oMathPara>
                </a14:m>
                <a:endParaRPr lang="en-US" sz="1600" dirty="0"/>
              </a:p>
            </p:txBody>
          </p:sp>
        </mc:Choice>
        <mc:Fallback xmlns="">
          <p:sp>
            <p:nvSpPr>
              <p:cNvPr id="891" name="TextBox 890"/>
              <p:cNvSpPr txBox="1">
                <a:spLocks noRot="1" noChangeAspect="1" noMove="1" noResize="1" noEditPoints="1" noAdjustHandles="1" noChangeArrowheads="1" noChangeShapeType="1" noTextEdit="1"/>
              </p:cNvSpPr>
              <p:nvPr/>
            </p:nvSpPr>
            <p:spPr>
              <a:xfrm>
                <a:off x="2855070" y="2390962"/>
                <a:ext cx="325409" cy="246221"/>
              </a:xfrm>
              <a:prstGeom prst="rect">
                <a:avLst/>
              </a:prstGeom>
              <a:blipFill rotWithShape="1">
                <a:blip r:embed="rId10"/>
                <a:stretch>
                  <a:fillRect l="-11111" r="-11111" b="-73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92" name="TextBox 891"/>
              <p:cNvSpPr txBox="1"/>
              <p:nvPr/>
            </p:nvSpPr>
            <p:spPr>
              <a:xfrm>
                <a:off x="3416183" y="2390962"/>
                <a:ext cx="325410" cy="246221"/>
              </a:xfrm>
              <a:prstGeom prst="rect">
                <a:avLst/>
              </a:prstGeom>
              <a:solidFill>
                <a:schemeClr val="bg1"/>
              </a:solidFill>
            </p:spPr>
            <p:txBody>
              <a:bodyPr wrap="none" lIns="0" tIns="0" rIns="0" bIns="0" rtlCol="0">
                <a:spAutoFit/>
              </a:bodyPr>
              <a:lstStyle>
                <a:defPPr>
                  <a:defRPr lang="en-US"/>
                </a:defPPr>
                <a:lvl1pPr>
                  <a:defRPr>
                    <a:effectLst/>
                  </a:defRPr>
                </a:lvl1pPr>
              </a:lstStyle>
              <a:p>
                <a:pPr algn="l"/>
                <a14:m>
                  <m:oMathPara xmlns:m="http://schemas.openxmlformats.org/officeDocument/2006/math">
                    <m:oMathParaPr>
                      <m:jc m:val="center"/>
                    </m:oMathParaPr>
                    <m:oMath xmlns:m="http://schemas.openxmlformats.org/officeDocument/2006/math">
                      <m:r>
                        <m:rPr>
                          <m:nor/>
                        </m:rPr>
                        <a:rPr lang="en-US" sz="1600" b="0" i="0" smtClean="0">
                          <a:latin typeface="Cambria Math"/>
                        </a:rPr>
                        <m:t>+1</m:t>
                      </m:r>
                    </m:oMath>
                  </m:oMathPara>
                </a14:m>
                <a:endParaRPr lang="en-US" sz="1600" dirty="0"/>
              </a:p>
            </p:txBody>
          </p:sp>
        </mc:Choice>
        <mc:Fallback xmlns="">
          <p:sp>
            <p:nvSpPr>
              <p:cNvPr id="892" name="TextBox 891"/>
              <p:cNvSpPr txBox="1">
                <a:spLocks noRot="1" noChangeAspect="1" noMove="1" noResize="1" noEditPoints="1" noAdjustHandles="1" noChangeArrowheads="1" noChangeShapeType="1" noTextEdit="1"/>
              </p:cNvSpPr>
              <p:nvPr/>
            </p:nvSpPr>
            <p:spPr>
              <a:xfrm>
                <a:off x="3416183" y="2390962"/>
                <a:ext cx="325410" cy="246221"/>
              </a:xfrm>
              <a:prstGeom prst="rect">
                <a:avLst/>
              </a:prstGeom>
              <a:blipFill rotWithShape="1">
                <a:blip r:embed="rId11"/>
                <a:stretch>
                  <a:fillRect l="-11111" r="-12963" b="-9756"/>
                </a:stretch>
              </a:blipFill>
            </p:spPr>
            <p:txBody>
              <a:bodyPr/>
              <a:lstStyle/>
              <a:p>
                <a:r>
                  <a:rPr lang="en-US">
                    <a:noFill/>
                  </a:rPr>
                  <a:t> </a:t>
                </a:r>
              </a:p>
            </p:txBody>
          </p:sp>
        </mc:Fallback>
      </mc:AlternateContent>
      <p:sp>
        <p:nvSpPr>
          <p:cNvPr id="893" name="TextBox 892"/>
          <p:cNvSpPr txBox="1"/>
          <p:nvPr/>
        </p:nvSpPr>
        <p:spPr>
          <a:xfrm>
            <a:off x="3898443" y="2390962"/>
            <a:ext cx="65" cy="246221"/>
          </a:xfrm>
          <a:prstGeom prst="rect">
            <a:avLst/>
          </a:prstGeom>
          <a:solidFill>
            <a:schemeClr val="bg1"/>
          </a:solidFill>
        </p:spPr>
        <p:txBody>
          <a:bodyPr wrap="none" lIns="0" tIns="0" rIns="0" bIns="0" rtlCol="0">
            <a:spAutoFit/>
          </a:bodyPr>
          <a:lstStyle>
            <a:defPPr>
              <a:defRPr lang="en-US"/>
            </a:defPPr>
            <a:lvl1pPr>
              <a:defRPr>
                <a:effectLst/>
              </a:defRPr>
            </a:lvl1pPr>
          </a:lstStyle>
          <a:p>
            <a:pPr algn="l"/>
            <a:endParaRPr lang="en-US" sz="1600" dirty="0"/>
          </a:p>
        </p:txBody>
      </p:sp>
      <p:sp>
        <p:nvSpPr>
          <p:cNvPr id="894" name="Rounded Rectangle 893"/>
          <p:cNvSpPr/>
          <p:nvPr/>
        </p:nvSpPr>
        <p:spPr>
          <a:xfrm>
            <a:off x="2815061" y="2357839"/>
            <a:ext cx="994939" cy="308270"/>
          </a:xfrm>
          <a:prstGeom prst="roundRect">
            <a:avLst/>
          </a:prstGeom>
          <a:ln w="28575">
            <a:solidFill>
              <a:srgbClr val="FCD6B6"/>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mc:AlternateContent xmlns:mc="http://schemas.openxmlformats.org/markup-compatibility/2006" xmlns:a14="http://schemas.microsoft.com/office/drawing/2010/main">
        <mc:Choice Requires="a14">
          <p:sp>
            <p:nvSpPr>
              <p:cNvPr id="899" name="TextBox 898"/>
              <p:cNvSpPr txBox="1"/>
              <p:nvPr/>
            </p:nvSpPr>
            <p:spPr>
              <a:xfrm>
                <a:off x="2818288" y="2930768"/>
                <a:ext cx="325410" cy="246221"/>
              </a:xfrm>
              <a:prstGeom prst="rect">
                <a:avLst/>
              </a:prstGeom>
              <a:solidFill>
                <a:schemeClr val="bg1"/>
              </a:solidFill>
            </p:spPr>
            <p:txBody>
              <a:bodyPr wrap="none" lIns="0" tIns="0" rIns="0" bIns="0" rtlCol="0">
                <a:spAutoFit/>
              </a:bodyPr>
              <a:lstStyle>
                <a:defPPr>
                  <a:defRPr lang="en-US"/>
                </a:defPPr>
                <a:lvl1pPr>
                  <a:defRPr>
                    <a:effectLst/>
                  </a:defRPr>
                </a:lvl1pPr>
              </a:lstStyle>
              <a:p>
                <a:pPr algn="l"/>
                <a14:m>
                  <m:oMathPara xmlns:m="http://schemas.openxmlformats.org/officeDocument/2006/math">
                    <m:oMathParaPr>
                      <m:jc m:val="center"/>
                    </m:oMathParaPr>
                    <m:oMath xmlns:m="http://schemas.openxmlformats.org/officeDocument/2006/math">
                      <m:r>
                        <m:rPr>
                          <m:nor/>
                        </m:rPr>
                        <a:rPr lang="en-US" sz="1600">
                          <a:latin typeface="Cambria Math"/>
                        </a:rPr>
                        <m:t>+</m:t>
                      </m:r>
                      <m:r>
                        <m:rPr>
                          <m:nor/>
                        </m:rPr>
                        <a:rPr lang="en-US" sz="1600" b="0" i="0" smtClean="0">
                          <a:latin typeface="Cambria Math"/>
                        </a:rPr>
                        <m:t>1</m:t>
                      </m:r>
                    </m:oMath>
                  </m:oMathPara>
                </a14:m>
                <a:endParaRPr lang="en-US" sz="1600" dirty="0"/>
              </a:p>
            </p:txBody>
          </p:sp>
        </mc:Choice>
        <mc:Fallback xmlns="">
          <p:sp>
            <p:nvSpPr>
              <p:cNvPr id="899" name="TextBox 898"/>
              <p:cNvSpPr txBox="1">
                <a:spLocks noRot="1" noChangeAspect="1" noMove="1" noResize="1" noEditPoints="1" noAdjustHandles="1" noChangeArrowheads="1" noChangeShapeType="1" noTextEdit="1"/>
              </p:cNvSpPr>
              <p:nvPr/>
            </p:nvSpPr>
            <p:spPr>
              <a:xfrm>
                <a:off x="2818288" y="2930768"/>
                <a:ext cx="325410" cy="246221"/>
              </a:xfrm>
              <a:prstGeom prst="rect">
                <a:avLst/>
              </a:prstGeom>
              <a:blipFill rotWithShape="1">
                <a:blip r:embed="rId12"/>
                <a:stretch>
                  <a:fillRect l="-9259" r="-11111" b="-7500"/>
                </a:stretch>
              </a:blipFill>
            </p:spPr>
            <p:txBody>
              <a:bodyPr/>
              <a:lstStyle/>
              <a:p>
                <a:r>
                  <a:rPr lang="en-US">
                    <a:noFill/>
                  </a:rPr>
                  <a:t> </a:t>
                </a:r>
              </a:p>
            </p:txBody>
          </p:sp>
        </mc:Fallback>
      </mc:AlternateContent>
      <p:sp>
        <p:nvSpPr>
          <p:cNvPr id="902" name="Rounded Rectangle 901"/>
          <p:cNvSpPr/>
          <p:nvPr/>
        </p:nvSpPr>
        <p:spPr>
          <a:xfrm rot="5400000" flipH="1">
            <a:off x="2545379" y="3135513"/>
            <a:ext cx="863842" cy="393405"/>
          </a:xfrm>
          <a:prstGeom prst="roundRect">
            <a:avLst/>
          </a:prstGeom>
          <a:ln w="28575">
            <a:solidFill>
              <a:srgbClr val="FCD6B6"/>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6" name="TextBox 95"/>
          <p:cNvSpPr txBox="1"/>
          <p:nvPr/>
        </p:nvSpPr>
        <p:spPr>
          <a:xfrm>
            <a:off x="1413581" y="3610248"/>
            <a:ext cx="694164" cy="307777"/>
          </a:xfrm>
          <a:prstGeom prst="rect">
            <a:avLst/>
          </a:prstGeom>
          <a:noFill/>
        </p:spPr>
        <p:txBody>
          <a:bodyPr wrap="none" lIns="18288" tIns="0" rIns="18288" bIns="0" rtlCol="0">
            <a:spAutoFit/>
          </a:bodyPr>
          <a:lstStyle/>
          <a:p>
            <a:r>
              <a:rPr lang="en-US" dirty="0" smtClean="0">
                <a:solidFill>
                  <a:schemeClr val="tx1">
                    <a:lumMod val="50000"/>
                    <a:lumOff val="50000"/>
                  </a:schemeClr>
                </a:solidFill>
                <a:effectLst/>
              </a:rPr>
              <a:t>pixels</a:t>
            </a:r>
          </a:p>
        </p:txBody>
      </p:sp>
      <p:cxnSp>
        <p:nvCxnSpPr>
          <p:cNvPr id="97" name="Straight Arrow Connector 96"/>
          <p:cNvCxnSpPr/>
          <p:nvPr/>
        </p:nvCxnSpPr>
        <p:spPr>
          <a:xfrm>
            <a:off x="2139961" y="3862754"/>
            <a:ext cx="264220" cy="225822"/>
          </a:xfrm>
          <a:prstGeom prst="straightConnector1">
            <a:avLst/>
          </a:prstGeom>
          <a:ln w="19050">
            <a:solidFill>
              <a:schemeClr val="tx1">
                <a:lumMod val="50000"/>
                <a:lumOff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a:stCxn id="96" idx="3"/>
          </p:cNvCxnSpPr>
          <p:nvPr/>
        </p:nvCxnSpPr>
        <p:spPr>
          <a:xfrm flipV="1">
            <a:off x="2107745" y="3624857"/>
            <a:ext cx="242829" cy="139280"/>
          </a:xfrm>
          <a:prstGeom prst="straightConnector1">
            <a:avLst/>
          </a:prstGeom>
          <a:ln w="19050">
            <a:solidFill>
              <a:schemeClr val="tx1">
                <a:lumMod val="50000"/>
                <a:lumOff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p:cNvSpPr txBox="1"/>
              <p:nvPr/>
            </p:nvSpPr>
            <p:spPr>
              <a:xfrm>
                <a:off x="1066572" y="4876800"/>
                <a:ext cx="4227439" cy="430887"/>
              </a:xfrm>
              <a:prstGeom prst="rect">
                <a:avLst/>
              </a:prstGeom>
              <a:noFill/>
            </p:spPr>
            <p:txBody>
              <a:bodyPr wrap="none" lIns="18288" tIns="0" rIns="18288" bIns="0" rtlCol="0">
                <a:spAutoFit/>
              </a:bodyPr>
              <a:lstStyle/>
              <a:p>
                <a:pPr algn="l"/>
                <a:r>
                  <a:rPr lang="en-US" sz="2800" b="1" i="1" dirty="0" smtClean="0">
                    <a:effectLst/>
                  </a:rPr>
                  <a:t>harmonic</a:t>
                </a:r>
                <a:r>
                  <a:rPr lang="en-US" sz="2800" dirty="0" smtClean="0">
                    <a:effectLst/>
                  </a:rPr>
                  <a:t> kernel:  </a:t>
                </a:r>
                <a14:m>
                  <m:oMath xmlns:m="http://schemas.openxmlformats.org/officeDocument/2006/math">
                    <m:r>
                      <m:rPr>
                        <m:sty m:val="p"/>
                      </m:rPr>
                      <a:rPr lang="en-US" sz="2800" b="0" i="0" smtClean="0">
                        <a:effectLst/>
                        <a:latin typeface="Cambria Math"/>
                      </a:rPr>
                      <m:t>Δ</m:t>
                    </m:r>
                    <m:r>
                      <a:rPr lang="en-US" sz="2800" b="0" i="1" smtClean="0">
                        <a:effectLst/>
                        <a:latin typeface="Cambria Math"/>
                      </a:rPr>
                      <m:t>𝑢</m:t>
                    </m:r>
                    <m:r>
                      <a:rPr lang="en-US" sz="2800" b="0" i="1" smtClean="0">
                        <a:effectLst/>
                        <a:latin typeface="Cambria Math"/>
                      </a:rPr>
                      <m:t>=0</m:t>
                    </m:r>
                  </m:oMath>
                </a14:m>
                <a:endParaRPr lang="en-US" sz="2800" dirty="0" smtClean="0">
                  <a:effectLst/>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1066572" y="4876800"/>
                <a:ext cx="4227439" cy="430887"/>
              </a:xfrm>
              <a:prstGeom prst="rect">
                <a:avLst/>
              </a:prstGeom>
              <a:blipFill rotWithShape="1">
                <a:blip r:embed="rId13"/>
                <a:stretch>
                  <a:fillRect l="-4762" t="-23944" b="-47887"/>
                </a:stretch>
              </a:blipFill>
            </p:spPr>
            <p:txBody>
              <a:bodyPr/>
              <a:lstStyle/>
              <a:p>
                <a:r>
                  <a:rPr lang="en-US">
                    <a:noFill/>
                  </a:rPr>
                  <a:t> </a:t>
                </a:r>
              </a:p>
            </p:txBody>
          </p:sp>
        </mc:Fallback>
      </mc:AlternateContent>
      <p:grpSp>
        <p:nvGrpSpPr>
          <p:cNvPr id="102" name="Group 101"/>
          <p:cNvGrpSpPr/>
          <p:nvPr/>
        </p:nvGrpSpPr>
        <p:grpSpPr>
          <a:xfrm>
            <a:off x="6835274" y="4572739"/>
            <a:ext cx="1689888" cy="1689887"/>
            <a:chOff x="5721560" y="3259706"/>
            <a:chExt cx="2230727" cy="2230726"/>
          </a:xfrm>
        </p:grpSpPr>
        <p:sp>
          <p:nvSpPr>
            <p:cNvPr id="118" name="Oval 117"/>
            <p:cNvSpPr/>
            <p:nvPr/>
          </p:nvSpPr>
          <p:spPr>
            <a:xfrm>
              <a:off x="5721560" y="3259706"/>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9" name="Oval 118"/>
            <p:cNvSpPr/>
            <p:nvPr/>
          </p:nvSpPr>
          <p:spPr>
            <a:xfrm>
              <a:off x="6258276" y="3259706"/>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0" name="Oval 119"/>
            <p:cNvSpPr/>
            <p:nvPr/>
          </p:nvSpPr>
          <p:spPr>
            <a:xfrm>
              <a:off x="6794992" y="3259706"/>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1" name="Oval 120"/>
            <p:cNvSpPr/>
            <p:nvPr/>
          </p:nvSpPr>
          <p:spPr>
            <a:xfrm>
              <a:off x="7331708" y="3259706"/>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2" name="Oval 121"/>
            <p:cNvSpPr/>
            <p:nvPr/>
          </p:nvSpPr>
          <p:spPr>
            <a:xfrm>
              <a:off x="7868423" y="3259706"/>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3" name="Oval 122"/>
            <p:cNvSpPr/>
            <p:nvPr/>
          </p:nvSpPr>
          <p:spPr>
            <a:xfrm>
              <a:off x="5721560" y="3796422"/>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4" name="Oval 123"/>
            <p:cNvSpPr/>
            <p:nvPr/>
          </p:nvSpPr>
          <p:spPr>
            <a:xfrm>
              <a:off x="6258276" y="3796422"/>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5" name="Oval 124"/>
            <p:cNvSpPr/>
            <p:nvPr/>
          </p:nvSpPr>
          <p:spPr>
            <a:xfrm>
              <a:off x="6794992" y="3796422"/>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6" name="Oval 125"/>
            <p:cNvSpPr/>
            <p:nvPr/>
          </p:nvSpPr>
          <p:spPr>
            <a:xfrm>
              <a:off x="7331708" y="3796422"/>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7" name="Oval 126"/>
            <p:cNvSpPr/>
            <p:nvPr/>
          </p:nvSpPr>
          <p:spPr>
            <a:xfrm>
              <a:off x="7868423" y="3796422"/>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8" name="Oval 127"/>
            <p:cNvSpPr/>
            <p:nvPr/>
          </p:nvSpPr>
          <p:spPr>
            <a:xfrm>
              <a:off x="5721560" y="4333137"/>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9" name="Oval 128"/>
            <p:cNvSpPr/>
            <p:nvPr/>
          </p:nvSpPr>
          <p:spPr>
            <a:xfrm>
              <a:off x="6258276" y="4333137"/>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0" name="Oval 129"/>
            <p:cNvSpPr/>
            <p:nvPr/>
          </p:nvSpPr>
          <p:spPr>
            <a:xfrm>
              <a:off x="6794992" y="4333137"/>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1" name="Oval 130"/>
            <p:cNvSpPr/>
            <p:nvPr/>
          </p:nvSpPr>
          <p:spPr>
            <a:xfrm>
              <a:off x="7331708" y="4333137"/>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2" name="Oval 131"/>
            <p:cNvSpPr/>
            <p:nvPr/>
          </p:nvSpPr>
          <p:spPr>
            <a:xfrm>
              <a:off x="7868423" y="4333137"/>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3" name="Oval 132"/>
            <p:cNvSpPr/>
            <p:nvPr/>
          </p:nvSpPr>
          <p:spPr>
            <a:xfrm>
              <a:off x="5721560" y="4869853"/>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4" name="Oval 133"/>
            <p:cNvSpPr/>
            <p:nvPr/>
          </p:nvSpPr>
          <p:spPr>
            <a:xfrm>
              <a:off x="6258276" y="4869853"/>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5" name="Oval 134"/>
            <p:cNvSpPr/>
            <p:nvPr/>
          </p:nvSpPr>
          <p:spPr>
            <a:xfrm>
              <a:off x="6794992" y="4869853"/>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6" name="Oval 135"/>
            <p:cNvSpPr/>
            <p:nvPr/>
          </p:nvSpPr>
          <p:spPr>
            <a:xfrm>
              <a:off x="7331708" y="4869853"/>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7" name="Oval 136"/>
            <p:cNvSpPr/>
            <p:nvPr/>
          </p:nvSpPr>
          <p:spPr>
            <a:xfrm>
              <a:off x="7868423" y="4869853"/>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8" name="Oval 137"/>
            <p:cNvSpPr/>
            <p:nvPr/>
          </p:nvSpPr>
          <p:spPr>
            <a:xfrm>
              <a:off x="5721560" y="5406568"/>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9" name="Oval 138"/>
            <p:cNvSpPr/>
            <p:nvPr/>
          </p:nvSpPr>
          <p:spPr>
            <a:xfrm>
              <a:off x="6258276" y="5406568"/>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0" name="Oval 139"/>
            <p:cNvSpPr/>
            <p:nvPr/>
          </p:nvSpPr>
          <p:spPr>
            <a:xfrm>
              <a:off x="6794992" y="5406568"/>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1" name="Oval 140"/>
            <p:cNvSpPr/>
            <p:nvPr/>
          </p:nvSpPr>
          <p:spPr>
            <a:xfrm>
              <a:off x="7331708" y="5406568"/>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2" name="Oval 141"/>
            <p:cNvSpPr/>
            <p:nvPr/>
          </p:nvSpPr>
          <p:spPr>
            <a:xfrm>
              <a:off x="7868423" y="5406568"/>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mc:AlternateContent xmlns:mc="http://schemas.openxmlformats.org/markup-compatibility/2006" xmlns:a14="http://schemas.microsoft.com/office/drawing/2010/main">
        <mc:Choice Requires="a14">
          <p:sp>
            <p:nvSpPr>
              <p:cNvPr id="103" name="TextBox 102"/>
              <p:cNvSpPr txBox="1"/>
              <p:nvPr/>
            </p:nvSpPr>
            <p:spPr>
              <a:xfrm>
                <a:off x="6629400" y="4419600"/>
                <a:ext cx="727038" cy="430887"/>
              </a:xfrm>
              <a:prstGeom prst="rect">
                <a:avLst/>
              </a:prstGeom>
              <a:solidFill>
                <a:schemeClr val="bg1"/>
              </a:solidFill>
            </p:spPr>
            <p:txBody>
              <a:bodyPr wrap="square" lIns="0" tIns="0" rIns="0" bIns="0" rtlCol="0">
                <a:spAutoFit/>
              </a:bodyPr>
              <a:lstStyle>
                <a:defPPr>
                  <a:defRPr lang="en-US"/>
                </a:defPPr>
                <a:lvl1pPr>
                  <a:defRPr>
                    <a:effectLst/>
                  </a:defRPr>
                </a:lvl1pPr>
              </a:lstStyle>
              <a:p>
                <a:pPr algn="l"/>
                <a14:m>
                  <m:oMathPara xmlns:m="http://schemas.openxmlformats.org/officeDocument/2006/math">
                    <m:oMathParaPr>
                      <m:jc m:val="center"/>
                    </m:oMathParaPr>
                    <m:oMath xmlns:m="http://schemas.openxmlformats.org/officeDocument/2006/math">
                      <m:r>
                        <m:rPr>
                          <m:sty m:val="p"/>
                        </m:rPr>
                        <a:rPr lang="en-US" sz="2800" b="0" i="0" smtClean="0">
                          <a:latin typeface="Cambria Math"/>
                        </a:rPr>
                        <m:t>Δ</m:t>
                      </m:r>
                    </m:oMath>
                  </m:oMathPara>
                </a14:m>
                <a:endParaRPr lang="en-US" sz="2800" dirty="0"/>
              </a:p>
            </p:txBody>
          </p:sp>
        </mc:Choice>
        <mc:Fallback xmlns="">
          <p:sp>
            <p:nvSpPr>
              <p:cNvPr id="103" name="TextBox 102"/>
              <p:cNvSpPr txBox="1">
                <a:spLocks noRot="1" noChangeAspect="1" noMove="1" noResize="1" noEditPoints="1" noAdjustHandles="1" noChangeArrowheads="1" noChangeShapeType="1" noTextEdit="1"/>
              </p:cNvSpPr>
              <p:nvPr/>
            </p:nvSpPr>
            <p:spPr>
              <a:xfrm>
                <a:off x="6629400" y="4419600"/>
                <a:ext cx="727038" cy="430887"/>
              </a:xfrm>
              <a:prstGeom prst="rect">
                <a:avLst/>
              </a:prstGeom>
              <a:blipFill rotWithShape="1">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6" name="TextBox 105"/>
              <p:cNvSpPr txBox="1"/>
              <p:nvPr/>
            </p:nvSpPr>
            <p:spPr>
              <a:xfrm>
                <a:off x="7632628" y="5266741"/>
                <a:ext cx="171522" cy="246221"/>
              </a:xfrm>
              <a:prstGeom prst="rect">
                <a:avLst/>
              </a:prstGeom>
              <a:solidFill>
                <a:schemeClr val="bg1"/>
              </a:solidFill>
            </p:spPr>
            <p:txBody>
              <a:bodyPr wrap="none" lIns="0" tIns="0" rIns="0" bIns="0" rtlCol="0">
                <a:spAutoFit/>
              </a:bodyPr>
              <a:lstStyle>
                <a:defPPr>
                  <a:defRPr lang="en-US"/>
                </a:defPPr>
                <a:lvl1pPr>
                  <a:defRPr>
                    <a:effectLst/>
                  </a:defRPr>
                </a:lvl1pPr>
              </a:lstStyle>
              <a:p>
                <a:pPr algn="l"/>
                <a14:m>
                  <m:oMathPara xmlns:m="http://schemas.openxmlformats.org/officeDocument/2006/math">
                    <m:oMathParaPr>
                      <m:jc m:val="center"/>
                    </m:oMathParaPr>
                    <m:oMath xmlns:m="http://schemas.openxmlformats.org/officeDocument/2006/math">
                      <m:r>
                        <m:rPr>
                          <m:nor/>
                        </m:rPr>
                        <a:rPr lang="en-US" sz="1600" b="0" i="0" smtClean="0">
                          <a:latin typeface="Cambria Math"/>
                        </a:rPr>
                        <m:t>4</m:t>
                      </m:r>
                    </m:oMath>
                  </m:oMathPara>
                </a14:m>
                <a:endParaRPr lang="en-US" sz="1600" dirty="0"/>
              </a:p>
            </p:txBody>
          </p:sp>
        </mc:Choice>
        <mc:Fallback xmlns="">
          <p:sp>
            <p:nvSpPr>
              <p:cNvPr id="106" name="TextBox 105"/>
              <p:cNvSpPr txBox="1">
                <a:spLocks noRot="1" noChangeAspect="1" noMove="1" noResize="1" noEditPoints="1" noAdjustHandles="1" noChangeArrowheads="1" noChangeShapeType="1" noTextEdit="1"/>
              </p:cNvSpPr>
              <p:nvPr/>
            </p:nvSpPr>
            <p:spPr>
              <a:xfrm>
                <a:off x="7632628" y="5266741"/>
                <a:ext cx="171522" cy="246221"/>
              </a:xfrm>
              <a:prstGeom prst="rect">
                <a:avLst/>
              </a:prstGeom>
              <a:blipFill rotWithShape="1">
                <a:blip r:embed="rId15"/>
                <a:stretch>
                  <a:fillRect l="-21429" r="-25000" b="-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9" name="TextBox 108"/>
              <p:cNvSpPr txBox="1"/>
              <p:nvPr/>
            </p:nvSpPr>
            <p:spPr>
              <a:xfrm>
                <a:off x="7522930" y="4863830"/>
                <a:ext cx="325409" cy="246221"/>
              </a:xfrm>
              <a:prstGeom prst="rect">
                <a:avLst/>
              </a:prstGeom>
              <a:solidFill>
                <a:schemeClr val="bg1"/>
              </a:solidFill>
            </p:spPr>
            <p:txBody>
              <a:bodyPr wrap="none" lIns="0" tIns="0" rIns="0" bIns="0" rtlCol="0">
                <a:spAutoFit/>
              </a:bodyPr>
              <a:lstStyle>
                <a:defPPr>
                  <a:defRPr lang="en-US"/>
                </a:defPPr>
                <a:lvl1pPr>
                  <a:defRPr>
                    <a:effectLst/>
                  </a:defRPr>
                </a:lvl1pPr>
              </a:lstStyle>
              <a:p>
                <a:pPr algn="l"/>
                <a14:m>
                  <m:oMathPara xmlns:m="http://schemas.openxmlformats.org/officeDocument/2006/math">
                    <m:oMathParaPr>
                      <m:jc m:val="center"/>
                    </m:oMathParaPr>
                    <m:oMath xmlns:m="http://schemas.openxmlformats.org/officeDocument/2006/math">
                      <m:r>
                        <m:rPr>
                          <m:nor/>
                        </m:rPr>
                        <a:rPr lang="en-US" sz="1600">
                          <a:latin typeface="Cambria Math"/>
                        </a:rPr>
                        <m:t>−</m:t>
                      </m:r>
                      <m:r>
                        <m:rPr>
                          <m:nor/>
                        </m:rPr>
                        <a:rPr lang="en-US" sz="1600" b="0" i="0" smtClean="0">
                          <a:latin typeface="Cambria Math"/>
                        </a:rPr>
                        <m:t>1</m:t>
                      </m:r>
                    </m:oMath>
                  </m:oMathPara>
                </a14:m>
                <a:endParaRPr lang="en-US" sz="1600" dirty="0"/>
              </a:p>
            </p:txBody>
          </p:sp>
        </mc:Choice>
        <mc:Fallback xmlns="">
          <p:sp>
            <p:nvSpPr>
              <p:cNvPr id="109" name="TextBox 108"/>
              <p:cNvSpPr txBox="1">
                <a:spLocks noRot="1" noChangeAspect="1" noMove="1" noResize="1" noEditPoints="1" noAdjustHandles="1" noChangeArrowheads="1" noChangeShapeType="1" noTextEdit="1"/>
              </p:cNvSpPr>
              <p:nvPr/>
            </p:nvSpPr>
            <p:spPr>
              <a:xfrm>
                <a:off x="7522930" y="4863830"/>
                <a:ext cx="325409" cy="246221"/>
              </a:xfrm>
              <a:prstGeom prst="rect">
                <a:avLst/>
              </a:prstGeom>
              <a:blipFill rotWithShape="1">
                <a:blip r:embed="rId16"/>
                <a:stretch>
                  <a:fillRect r="-13208" b="-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1" name="TextBox 110"/>
              <p:cNvSpPr txBox="1"/>
              <p:nvPr/>
            </p:nvSpPr>
            <p:spPr>
              <a:xfrm>
                <a:off x="7522930" y="5694810"/>
                <a:ext cx="325409" cy="246221"/>
              </a:xfrm>
              <a:prstGeom prst="rect">
                <a:avLst/>
              </a:prstGeom>
              <a:solidFill>
                <a:schemeClr val="bg1"/>
              </a:solidFill>
            </p:spPr>
            <p:txBody>
              <a:bodyPr wrap="none" lIns="0" tIns="0" rIns="0" bIns="0" rtlCol="0">
                <a:spAutoFit/>
              </a:bodyPr>
              <a:lstStyle>
                <a:defPPr>
                  <a:defRPr lang="en-US"/>
                </a:defPPr>
                <a:lvl1pPr>
                  <a:defRPr>
                    <a:effectLst/>
                  </a:defRPr>
                </a:lvl1pPr>
              </a:lstStyle>
              <a:p>
                <a:pPr algn="l"/>
                <a14:m>
                  <m:oMathPara xmlns:m="http://schemas.openxmlformats.org/officeDocument/2006/math">
                    <m:oMathParaPr>
                      <m:jc m:val="center"/>
                    </m:oMathParaPr>
                    <m:oMath xmlns:m="http://schemas.openxmlformats.org/officeDocument/2006/math">
                      <m:r>
                        <m:rPr>
                          <m:nor/>
                        </m:rPr>
                        <a:rPr lang="en-US" sz="1600">
                          <a:latin typeface="Cambria Math"/>
                        </a:rPr>
                        <m:t>−</m:t>
                      </m:r>
                      <m:r>
                        <m:rPr>
                          <m:nor/>
                        </m:rPr>
                        <a:rPr lang="en-US" sz="1600" b="0" i="0" smtClean="0">
                          <a:latin typeface="Cambria Math"/>
                        </a:rPr>
                        <m:t>1</m:t>
                      </m:r>
                    </m:oMath>
                  </m:oMathPara>
                </a14:m>
                <a:endParaRPr lang="en-US" sz="1600" dirty="0"/>
              </a:p>
            </p:txBody>
          </p:sp>
        </mc:Choice>
        <mc:Fallback xmlns="">
          <p:sp>
            <p:nvSpPr>
              <p:cNvPr id="111" name="TextBox 110"/>
              <p:cNvSpPr txBox="1">
                <a:spLocks noRot="1" noChangeAspect="1" noMove="1" noResize="1" noEditPoints="1" noAdjustHandles="1" noChangeArrowheads="1" noChangeShapeType="1" noTextEdit="1"/>
              </p:cNvSpPr>
              <p:nvPr/>
            </p:nvSpPr>
            <p:spPr>
              <a:xfrm>
                <a:off x="7522930" y="5694810"/>
                <a:ext cx="325409" cy="246221"/>
              </a:xfrm>
              <a:prstGeom prst="rect">
                <a:avLst/>
              </a:prstGeom>
              <a:blipFill rotWithShape="1">
                <a:blip r:embed="rId17"/>
                <a:stretch>
                  <a:fillRect r="-13208" b="-73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4" name="TextBox 113"/>
              <p:cNvSpPr txBox="1"/>
              <p:nvPr/>
            </p:nvSpPr>
            <p:spPr>
              <a:xfrm>
                <a:off x="7919385" y="5266741"/>
                <a:ext cx="325409" cy="246221"/>
              </a:xfrm>
              <a:prstGeom prst="rect">
                <a:avLst/>
              </a:prstGeom>
              <a:solidFill>
                <a:schemeClr val="bg1"/>
              </a:solidFill>
            </p:spPr>
            <p:txBody>
              <a:bodyPr wrap="none" lIns="0" tIns="0" rIns="0" bIns="0" rtlCol="0">
                <a:spAutoFit/>
              </a:bodyPr>
              <a:lstStyle>
                <a:defPPr>
                  <a:defRPr lang="en-US"/>
                </a:defPPr>
                <a:lvl1pPr>
                  <a:defRPr>
                    <a:effectLst/>
                  </a:defRPr>
                </a:lvl1pPr>
              </a:lstStyle>
              <a:p>
                <a:pPr algn="l"/>
                <a14:m>
                  <m:oMathPara xmlns:m="http://schemas.openxmlformats.org/officeDocument/2006/math">
                    <m:oMathParaPr>
                      <m:jc m:val="center"/>
                    </m:oMathParaPr>
                    <m:oMath xmlns:m="http://schemas.openxmlformats.org/officeDocument/2006/math">
                      <m:r>
                        <m:rPr>
                          <m:nor/>
                        </m:rPr>
                        <a:rPr lang="en-US" sz="1600">
                          <a:latin typeface="Cambria Math"/>
                        </a:rPr>
                        <m:t>−</m:t>
                      </m:r>
                      <m:r>
                        <m:rPr>
                          <m:nor/>
                        </m:rPr>
                        <a:rPr lang="en-US" sz="1600" b="0" i="0" smtClean="0">
                          <a:latin typeface="Cambria Math"/>
                        </a:rPr>
                        <m:t>1</m:t>
                      </m:r>
                    </m:oMath>
                  </m:oMathPara>
                </a14:m>
                <a:endParaRPr lang="en-US" sz="1600" dirty="0"/>
              </a:p>
            </p:txBody>
          </p:sp>
        </mc:Choice>
        <mc:Fallback xmlns="">
          <p:sp>
            <p:nvSpPr>
              <p:cNvPr id="114" name="TextBox 113"/>
              <p:cNvSpPr txBox="1">
                <a:spLocks noRot="1" noChangeAspect="1" noMove="1" noResize="1" noEditPoints="1" noAdjustHandles="1" noChangeArrowheads="1" noChangeShapeType="1" noTextEdit="1"/>
              </p:cNvSpPr>
              <p:nvPr/>
            </p:nvSpPr>
            <p:spPr>
              <a:xfrm>
                <a:off x="7919385" y="5266741"/>
                <a:ext cx="325409" cy="246221"/>
              </a:xfrm>
              <a:prstGeom prst="rect">
                <a:avLst/>
              </a:prstGeom>
              <a:blipFill rotWithShape="1">
                <a:blip r:embed="rId18"/>
                <a:stretch>
                  <a:fillRect r="-13208" b="-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7" name="TextBox 116"/>
              <p:cNvSpPr txBox="1"/>
              <p:nvPr/>
            </p:nvSpPr>
            <p:spPr>
              <a:xfrm>
                <a:off x="7107972" y="5266741"/>
                <a:ext cx="325409" cy="246221"/>
              </a:xfrm>
              <a:prstGeom prst="rect">
                <a:avLst/>
              </a:prstGeom>
              <a:solidFill>
                <a:schemeClr val="bg1"/>
              </a:solidFill>
            </p:spPr>
            <p:txBody>
              <a:bodyPr wrap="none" lIns="0" tIns="0" rIns="0" bIns="0" rtlCol="0">
                <a:spAutoFit/>
              </a:bodyPr>
              <a:lstStyle>
                <a:defPPr>
                  <a:defRPr lang="en-US"/>
                </a:defPPr>
                <a:lvl1pPr>
                  <a:defRPr>
                    <a:effectLst/>
                  </a:defRPr>
                </a:lvl1pPr>
              </a:lstStyle>
              <a:p>
                <a:pPr algn="l"/>
                <a14:m>
                  <m:oMathPara xmlns:m="http://schemas.openxmlformats.org/officeDocument/2006/math">
                    <m:oMathParaPr>
                      <m:jc m:val="center"/>
                    </m:oMathParaPr>
                    <m:oMath xmlns:m="http://schemas.openxmlformats.org/officeDocument/2006/math">
                      <m:r>
                        <m:rPr>
                          <m:nor/>
                        </m:rPr>
                        <a:rPr lang="en-US" sz="1600">
                          <a:latin typeface="Cambria Math"/>
                        </a:rPr>
                        <m:t>−</m:t>
                      </m:r>
                      <m:r>
                        <m:rPr>
                          <m:nor/>
                        </m:rPr>
                        <a:rPr lang="en-US" sz="1600" b="0" i="0" smtClean="0">
                          <a:latin typeface="Cambria Math"/>
                        </a:rPr>
                        <m:t>1</m:t>
                      </m:r>
                    </m:oMath>
                  </m:oMathPara>
                </a14:m>
                <a:endParaRPr lang="en-US" sz="1600" dirty="0"/>
              </a:p>
            </p:txBody>
          </p:sp>
        </mc:Choice>
        <mc:Fallback xmlns="">
          <p:sp>
            <p:nvSpPr>
              <p:cNvPr id="117" name="TextBox 116"/>
              <p:cNvSpPr txBox="1">
                <a:spLocks noRot="1" noChangeAspect="1" noMove="1" noResize="1" noEditPoints="1" noAdjustHandles="1" noChangeArrowheads="1" noChangeShapeType="1" noTextEdit="1"/>
              </p:cNvSpPr>
              <p:nvPr/>
            </p:nvSpPr>
            <p:spPr>
              <a:xfrm>
                <a:off x="7107972" y="5266741"/>
                <a:ext cx="325409" cy="246221"/>
              </a:xfrm>
              <a:prstGeom prst="rect">
                <a:avLst/>
              </a:prstGeom>
              <a:blipFill rotWithShape="1">
                <a:blip r:embed="rId19"/>
                <a:stretch>
                  <a:fillRect r="-13208" b="-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5" name="TextBox 94"/>
              <p:cNvSpPr txBox="1"/>
              <p:nvPr/>
            </p:nvSpPr>
            <p:spPr>
              <a:xfrm>
                <a:off x="2817841" y="3459871"/>
                <a:ext cx="325409" cy="246221"/>
              </a:xfrm>
              <a:prstGeom prst="rect">
                <a:avLst/>
              </a:prstGeom>
              <a:solidFill>
                <a:schemeClr val="bg1"/>
              </a:solidFill>
            </p:spPr>
            <p:txBody>
              <a:bodyPr wrap="none" lIns="0" tIns="0" rIns="0" bIns="0" rtlCol="0">
                <a:spAutoFit/>
              </a:bodyPr>
              <a:lstStyle>
                <a:defPPr>
                  <a:defRPr lang="en-US"/>
                </a:defPPr>
                <a:lvl1pPr>
                  <a:defRPr>
                    <a:effectLst/>
                  </a:defRPr>
                </a:lvl1pPr>
              </a:lstStyle>
              <a:p>
                <a:pPr algn="l"/>
                <a14:m>
                  <m:oMathPara xmlns:m="http://schemas.openxmlformats.org/officeDocument/2006/math">
                    <m:oMathParaPr>
                      <m:jc m:val="center"/>
                    </m:oMathParaPr>
                    <m:oMath xmlns:m="http://schemas.openxmlformats.org/officeDocument/2006/math">
                      <m:r>
                        <m:rPr>
                          <m:nor/>
                        </m:rPr>
                        <a:rPr lang="en-US" sz="1600" b="0" i="0" smtClean="0">
                          <a:latin typeface="Cambria Math"/>
                        </a:rPr>
                        <m:t>−1</m:t>
                      </m:r>
                    </m:oMath>
                  </m:oMathPara>
                </a14:m>
                <a:endParaRPr lang="en-US" sz="1600" dirty="0"/>
              </a:p>
            </p:txBody>
          </p:sp>
        </mc:Choice>
        <mc:Fallback xmlns="">
          <p:sp>
            <p:nvSpPr>
              <p:cNvPr id="95" name="TextBox 94"/>
              <p:cNvSpPr txBox="1">
                <a:spLocks noRot="1" noChangeAspect="1" noMove="1" noResize="1" noEditPoints="1" noAdjustHandles="1" noChangeArrowheads="1" noChangeShapeType="1" noTextEdit="1"/>
              </p:cNvSpPr>
              <p:nvPr/>
            </p:nvSpPr>
            <p:spPr>
              <a:xfrm>
                <a:off x="2817841" y="3459871"/>
                <a:ext cx="325409" cy="246221"/>
              </a:xfrm>
              <a:prstGeom prst="rect">
                <a:avLst/>
              </a:prstGeom>
              <a:blipFill rotWithShape="1">
                <a:blip r:embed="rId21"/>
                <a:stretch>
                  <a:fillRect l="-11111" r="-11111" b="-7500"/>
                </a:stretch>
              </a:blipFill>
            </p:spPr>
            <p:txBody>
              <a:bodyPr/>
              <a:lstStyle/>
              <a:p>
                <a:r>
                  <a:rPr lang="en-US">
                    <a:noFill/>
                  </a:rPr>
                  <a:t> </a:t>
                </a:r>
              </a:p>
            </p:txBody>
          </p:sp>
        </mc:Fallback>
      </mc:AlternateContent>
      <p:sp>
        <p:nvSpPr>
          <p:cNvPr id="86" name="Flowchart: Terminator 85"/>
          <p:cNvSpPr/>
          <p:nvPr/>
        </p:nvSpPr>
        <p:spPr>
          <a:xfrm rot="16200000">
            <a:off x="7064284" y="4801747"/>
            <a:ext cx="1295400" cy="1295401"/>
          </a:xfrm>
          <a:custGeom>
            <a:avLst/>
            <a:gdLst/>
            <a:ahLst/>
            <a:cxnLst/>
            <a:rect l="l" t="t" r="r" b="b"/>
            <a:pathLst>
              <a:path w="1295400" h="1295401">
                <a:moveTo>
                  <a:pt x="1295400" y="654106"/>
                </a:moveTo>
                <a:cubicBezTo>
                  <a:pt x="1295400" y="767842"/>
                  <a:pt x="1202084" y="860032"/>
                  <a:pt x="1086997" y="860032"/>
                </a:cubicBezTo>
                <a:lnTo>
                  <a:pt x="885393" y="860032"/>
                </a:lnTo>
                <a:lnTo>
                  <a:pt x="885393" y="1086997"/>
                </a:lnTo>
                <a:cubicBezTo>
                  <a:pt x="885393" y="1202084"/>
                  <a:pt x="793203" y="1295401"/>
                  <a:pt x="679466" y="1295401"/>
                </a:cubicBezTo>
                <a:cubicBezTo>
                  <a:pt x="565730" y="1295401"/>
                  <a:pt x="473540" y="1202084"/>
                  <a:pt x="473540" y="1086997"/>
                </a:cubicBezTo>
                <a:lnTo>
                  <a:pt x="473540" y="860032"/>
                </a:lnTo>
                <a:lnTo>
                  <a:pt x="208404" y="860032"/>
                </a:lnTo>
                <a:cubicBezTo>
                  <a:pt x="93317" y="860032"/>
                  <a:pt x="0" y="767842"/>
                  <a:pt x="0" y="654106"/>
                </a:cubicBezTo>
                <a:cubicBezTo>
                  <a:pt x="0" y="540369"/>
                  <a:pt x="93317" y="448179"/>
                  <a:pt x="208404" y="448179"/>
                </a:cubicBezTo>
                <a:lnTo>
                  <a:pt x="473540" y="448179"/>
                </a:lnTo>
                <a:lnTo>
                  <a:pt x="473540" y="208404"/>
                </a:lnTo>
                <a:cubicBezTo>
                  <a:pt x="473540" y="93317"/>
                  <a:pt x="565730" y="0"/>
                  <a:pt x="679466" y="0"/>
                </a:cubicBezTo>
                <a:cubicBezTo>
                  <a:pt x="793203" y="0"/>
                  <a:pt x="885393" y="93317"/>
                  <a:pt x="885393" y="208404"/>
                </a:cubicBezTo>
                <a:lnTo>
                  <a:pt x="885393" y="448179"/>
                </a:lnTo>
                <a:lnTo>
                  <a:pt x="1086997" y="448179"/>
                </a:lnTo>
                <a:cubicBezTo>
                  <a:pt x="1202084" y="448179"/>
                  <a:pt x="1295400" y="540369"/>
                  <a:pt x="1295400" y="654106"/>
                </a:cubicBezTo>
                <a:close/>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Tree>
    <p:custDataLst>
      <p:tags r:id="rId1"/>
    </p:custDataLst>
    <p:extLst>
      <p:ext uri="{BB962C8B-B14F-4D97-AF65-F5344CB8AC3E}">
        <p14:creationId xmlns:p14="http://schemas.microsoft.com/office/powerpoint/2010/main" val="2750557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3" grpId="0" animBg="1"/>
      <p:bldP spid="106" grpId="0" animBg="1"/>
      <p:bldP spid="109" grpId="0" animBg="1"/>
      <p:bldP spid="111" grpId="0" animBg="1"/>
      <p:bldP spid="114" grpId="0" animBg="1"/>
      <p:bldP spid="117" grpId="0" animBg="1"/>
      <p:bldP spid="8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TPS Discretization (2D)</a:t>
            </a:r>
            <a:endParaRPr lang="en-US" dirty="0"/>
          </a:p>
        </p:txBody>
      </p:sp>
      <mc:AlternateContent xmlns:mc="http://schemas.openxmlformats.org/markup-compatibility/2006" xmlns:a14="http://schemas.microsoft.com/office/drawing/2010/main">
        <mc:Choice Requires="a14">
          <p:sp>
            <p:nvSpPr>
              <p:cNvPr id="742" name="Content Placeholder 741"/>
              <p:cNvSpPr>
                <a:spLocks noGrp="1"/>
              </p:cNvSpPr>
              <p:nvPr>
                <p:ph idx="1"/>
              </p:nvPr>
            </p:nvSpPr>
            <p:spPr>
              <a:xfrm>
                <a:off x="1066800" y="1066800"/>
                <a:ext cx="5722762" cy="838200"/>
              </a:xfrm>
            </p:spPr>
            <p:txBody>
              <a:bodyPr>
                <a:normAutofit/>
              </a:bodyPr>
              <a:lstStyle/>
              <a:p>
                <a:pPr marL="0" indent="0">
                  <a:spcAft>
                    <a:spcPts val="1000"/>
                  </a:spcAft>
                  <a:buNone/>
                </a:pPr>
                <a14:m>
                  <m:oMathPara xmlns:m="http://schemas.openxmlformats.org/officeDocument/2006/math">
                    <m:oMathParaPr>
                      <m:jc m:val="centerGroup"/>
                    </m:oMathParaPr>
                    <m:oMath xmlns:m="http://schemas.openxmlformats.org/officeDocument/2006/math">
                      <m:func>
                        <m:funcPr>
                          <m:ctrlPr>
                            <a:rPr lang="en-US" b="0" i="1" smtClean="0">
                              <a:latin typeface="Cambria Math"/>
                            </a:rPr>
                          </m:ctrlPr>
                        </m:funcPr>
                        <m:fName>
                          <m:r>
                            <m:rPr>
                              <m:sty m:val="p"/>
                            </m:rPr>
                            <a:rPr lang="en-US" b="0" i="0" smtClean="0">
                              <a:latin typeface="Cambria Math"/>
                            </a:rPr>
                            <m:t>min</m:t>
                          </m:r>
                          <m:r>
                            <a:rPr lang="en-US" b="0" i="1" smtClean="0">
                              <a:latin typeface="Cambria Math"/>
                            </a:rPr>
                            <m:t> </m:t>
                          </m:r>
                        </m:fName>
                        <m:e>
                          <m:r>
                            <a:rPr lang="en-US" i="1">
                              <a:latin typeface="Cambria Math"/>
                            </a:rPr>
                            <m:t>∑</m:t>
                          </m:r>
                          <m:r>
                            <a:rPr lang="en-US" b="0" i="1" baseline="-25000" smtClean="0">
                              <a:latin typeface="Cambria Math"/>
                            </a:rPr>
                            <m:t>𝑝𝑖𝑥𝑒𝑙𝑠</m:t>
                          </m:r>
                          <m:sSubSup>
                            <m:sSubSupPr>
                              <m:ctrlPr>
                                <a:rPr lang="en-US" i="1">
                                  <a:latin typeface="Cambria Math"/>
                                </a:rPr>
                              </m:ctrlPr>
                            </m:sSubSupPr>
                            <m:e>
                              <m:r>
                                <a:rPr lang="en-US" b="0" i="1" smtClean="0">
                                  <a:latin typeface="Cambria Math"/>
                                </a:rPr>
                                <m:t>(</m:t>
                              </m:r>
                              <m:r>
                                <a:rPr lang="en-US" i="1">
                                  <a:latin typeface="Cambria Math"/>
                                </a:rPr>
                                <m:t>𝐷</m:t>
                              </m:r>
                            </m:e>
                            <m:sub>
                              <m:r>
                                <a:rPr lang="en-US" i="1">
                                  <a:latin typeface="Cambria Math"/>
                                </a:rPr>
                                <m:t>𝑥𝑥</m:t>
                              </m:r>
                            </m:sub>
                            <m:sup>
                              <m:r>
                                <a:rPr lang="en-US" i="1">
                                  <a:latin typeface="Cambria Math"/>
                                </a:rPr>
                                <m:t>2</m:t>
                              </m:r>
                            </m:sup>
                          </m:sSubSup>
                          <m:r>
                            <a:rPr lang="en-US" i="1">
                              <a:latin typeface="Cambria Math"/>
                            </a:rPr>
                            <m:t>+2</m:t>
                          </m:r>
                          <m:sSubSup>
                            <m:sSubSupPr>
                              <m:ctrlPr>
                                <a:rPr lang="en-US" i="1">
                                  <a:latin typeface="Cambria Math"/>
                                </a:rPr>
                              </m:ctrlPr>
                            </m:sSubSupPr>
                            <m:e>
                              <m:r>
                                <a:rPr lang="en-US" i="1">
                                  <a:latin typeface="Cambria Math"/>
                                </a:rPr>
                                <m:t>𝐷</m:t>
                              </m:r>
                            </m:e>
                            <m:sub>
                              <m:r>
                                <a:rPr lang="en-US" i="1">
                                  <a:latin typeface="Cambria Math"/>
                                </a:rPr>
                                <m:t>𝑥𝑦</m:t>
                              </m:r>
                            </m:sub>
                            <m:sup>
                              <m:r>
                                <a:rPr lang="en-US" i="1">
                                  <a:latin typeface="Cambria Math"/>
                                </a:rPr>
                                <m:t>2</m:t>
                              </m:r>
                            </m:sup>
                          </m:sSubSup>
                          <m:r>
                            <a:rPr lang="en-US" b="0" i="1" smtClean="0">
                              <a:latin typeface="Cambria Math"/>
                            </a:rPr>
                            <m:t>+</m:t>
                          </m:r>
                          <m:sSubSup>
                            <m:sSubSupPr>
                              <m:ctrlPr>
                                <a:rPr lang="en-US" i="1">
                                  <a:latin typeface="Cambria Math"/>
                                </a:rPr>
                              </m:ctrlPr>
                            </m:sSubSupPr>
                            <m:e>
                              <m:r>
                                <a:rPr lang="en-US" i="1">
                                  <a:latin typeface="Cambria Math"/>
                                </a:rPr>
                                <m:t>𝐷</m:t>
                              </m:r>
                            </m:e>
                            <m:sub>
                              <m:r>
                                <a:rPr lang="en-US" i="1">
                                  <a:latin typeface="Cambria Math"/>
                                </a:rPr>
                                <m:t>𝑦𝑦</m:t>
                              </m:r>
                            </m:sub>
                            <m:sup>
                              <m:r>
                                <a:rPr lang="en-US" i="1">
                                  <a:latin typeface="Cambria Math"/>
                                </a:rPr>
                                <m:t>2</m:t>
                              </m:r>
                            </m:sup>
                          </m:sSubSup>
                        </m:e>
                      </m:func>
                      <m:r>
                        <a:rPr lang="en-US" b="0" i="1" smtClean="0">
                          <a:latin typeface="Cambria Math"/>
                        </a:rPr>
                        <m:t>)</m:t>
                      </m:r>
                    </m:oMath>
                  </m:oMathPara>
                </a14:m>
                <a:endParaRPr lang="en-US" dirty="0"/>
              </a:p>
            </p:txBody>
          </p:sp>
        </mc:Choice>
        <mc:Fallback xmlns="">
          <p:sp>
            <p:nvSpPr>
              <p:cNvPr id="742" name="Content Placeholder 741"/>
              <p:cNvSpPr>
                <a:spLocks noGrp="1" noRot="1" noChangeAspect="1" noMove="1" noResize="1" noEditPoints="1" noAdjustHandles="1" noChangeArrowheads="1" noChangeShapeType="1" noTextEdit="1"/>
              </p:cNvSpPr>
              <p:nvPr>
                <p:ph idx="1"/>
              </p:nvPr>
            </p:nvSpPr>
            <p:spPr>
              <a:xfrm>
                <a:off x="1066800" y="1066800"/>
                <a:ext cx="5722762" cy="838200"/>
              </a:xfrm>
              <a:blipFill rotWithShape="1">
                <a:blip r:embed="rId6"/>
                <a:stretch>
                  <a:fillRect/>
                </a:stretch>
              </a:blipFill>
            </p:spPr>
            <p:txBody>
              <a:bodyPr/>
              <a:lstStyle/>
              <a:p>
                <a:r>
                  <a:rPr lang="en-US">
                    <a:noFill/>
                  </a:rPr>
                  <a:t> </a:t>
                </a:r>
              </a:p>
            </p:txBody>
          </p:sp>
        </mc:Fallback>
      </mc:AlternateContent>
      <p:grpSp>
        <p:nvGrpSpPr>
          <p:cNvPr id="8" name="Group 7"/>
          <p:cNvGrpSpPr/>
          <p:nvPr/>
        </p:nvGrpSpPr>
        <p:grpSpPr>
          <a:xfrm>
            <a:off x="2404181" y="2478429"/>
            <a:ext cx="3304156" cy="1694011"/>
            <a:chOff x="2206730" y="2771585"/>
            <a:chExt cx="3304156" cy="1694011"/>
          </a:xfrm>
        </p:grpSpPr>
        <p:sp>
          <p:nvSpPr>
            <p:cNvPr id="747" name="Oval 746"/>
            <p:cNvSpPr/>
            <p:nvPr/>
          </p:nvSpPr>
          <p:spPr>
            <a:xfrm>
              <a:off x="2206730" y="2771585"/>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55" name="Oval 754"/>
            <p:cNvSpPr/>
            <p:nvPr/>
          </p:nvSpPr>
          <p:spPr>
            <a:xfrm>
              <a:off x="2206730" y="3308301"/>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63" name="Oval 762"/>
            <p:cNvSpPr/>
            <p:nvPr/>
          </p:nvSpPr>
          <p:spPr>
            <a:xfrm>
              <a:off x="2206730" y="3845016"/>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71" name="Oval 770"/>
            <p:cNvSpPr/>
            <p:nvPr/>
          </p:nvSpPr>
          <p:spPr>
            <a:xfrm>
              <a:off x="2206730" y="4381732"/>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48" name="Oval 747"/>
            <p:cNvSpPr/>
            <p:nvPr/>
          </p:nvSpPr>
          <p:spPr>
            <a:xfrm>
              <a:off x="2743446" y="2771585"/>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49" name="Oval 748"/>
            <p:cNvSpPr/>
            <p:nvPr/>
          </p:nvSpPr>
          <p:spPr>
            <a:xfrm>
              <a:off x="3280162" y="2771585"/>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50" name="Oval 749"/>
            <p:cNvSpPr/>
            <p:nvPr/>
          </p:nvSpPr>
          <p:spPr>
            <a:xfrm>
              <a:off x="3816878" y="2771585"/>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51" name="Oval 750"/>
            <p:cNvSpPr/>
            <p:nvPr/>
          </p:nvSpPr>
          <p:spPr>
            <a:xfrm>
              <a:off x="4353593" y="2771585"/>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56" name="Oval 755"/>
            <p:cNvSpPr/>
            <p:nvPr/>
          </p:nvSpPr>
          <p:spPr>
            <a:xfrm>
              <a:off x="2743446" y="3308301"/>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57" name="Oval 756"/>
            <p:cNvSpPr/>
            <p:nvPr/>
          </p:nvSpPr>
          <p:spPr>
            <a:xfrm>
              <a:off x="3280162" y="3308301"/>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58" name="Oval 757"/>
            <p:cNvSpPr/>
            <p:nvPr/>
          </p:nvSpPr>
          <p:spPr>
            <a:xfrm>
              <a:off x="3816878" y="3308301"/>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59" name="Oval 758"/>
            <p:cNvSpPr/>
            <p:nvPr/>
          </p:nvSpPr>
          <p:spPr>
            <a:xfrm>
              <a:off x="4353593" y="3308301"/>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64" name="Oval 763"/>
            <p:cNvSpPr/>
            <p:nvPr/>
          </p:nvSpPr>
          <p:spPr>
            <a:xfrm>
              <a:off x="2743446" y="3845016"/>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65" name="Oval 764"/>
            <p:cNvSpPr/>
            <p:nvPr/>
          </p:nvSpPr>
          <p:spPr>
            <a:xfrm>
              <a:off x="3280162" y="3845016"/>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66" name="Oval 765"/>
            <p:cNvSpPr/>
            <p:nvPr/>
          </p:nvSpPr>
          <p:spPr>
            <a:xfrm>
              <a:off x="3816878" y="3845016"/>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67" name="Oval 766"/>
            <p:cNvSpPr/>
            <p:nvPr/>
          </p:nvSpPr>
          <p:spPr>
            <a:xfrm>
              <a:off x="4353593" y="3845016"/>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72" name="Oval 771"/>
            <p:cNvSpPr/>
            <p:nvPr/>
          </p:nvSpPr>
          <p:spPr>
            <a:xfrm>
              <a:off x="2743446" y="4381732"/>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73" name="Oval 772"/>
            <p:cNvSpPr/>
            <p:nvPr/>
          </p:nvSpPr>
          <p:spPr>
            <a:xfrm>
              <a:off x="3280162" y="4381732"/>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74" name="Oval 773"/>
            <p:cNvSpPr/>
            <p:nvPr/>
          </p:nvSpPr>
          <p:spPr>
            <a:xfrm>
              <a:off x="3816878" y="4381732"/>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75" name="Oval 774"/>
            <p:cNvSpPr/>
            <p:nvPr/>
          </p:nvSpPr>
          <p:spPr>
            <a:xfrm>
              <a:off x="4353593" y="4381732"/>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08" name="Oval 807"/>
            <p:cNvSpPr/>
            <p:nvPr/>
          </p:nvSpPr>
          <p:spPr>
            <a:xfrm>
              <a:off x="4890306" y="2771585"/>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09" name="Oval 808"/>
            <p:cNvSpPr/>
            <p:nvPr/>
          </p:nvSpPr>
          <p:spPr>
            <a:xfrm>
              <a:off x="5427022" y="2771585"/>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15" name="Oval 814"/>
            <p:cNvSpPr/>
            <p:nvPr/>
          </p:nvSpPr>
          <p:spPr>
            <a:xfrm>
              <a:off x="4890306" y="3308301"/>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16" name="Oval 815"/>
            <p:cNvSpPr/>
            <p:nvPr/>
          </p:nvSpPr>
          <p:spPr>
            <a:xfrm>
              <a:off x="5427022" y="3308301"/>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22" name="Oval 821"/>
            <p:cNvSpPr/>
            <p:nvPr/>
          </p:nvSpPr>
          <p:spPr>
            <a:xfrm>
              <a:off x="4890306" y="3845016"/>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23" name="Oval 822"/>
            <p:cNvSpPr/>
            <p:nvPr/>
          </p:nvSpPr>
          <p:spPr>
            <a:xfrm>
              <a:off x="5427022" y="3845016"/>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29" name="Oval 828"/>
            <p:cNvSpPr/>
            <p:nvPr/>
          </p:nvSpPr>
          <p:spPr>
            <a:xfrm>
              <a:off x="4890306" y="4381732"/>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30" name="Oval 829"/>
            <p:cNvSpPr/>
            <p:nvPr/>
          </p:nvSpPr>
          <p:spPr>
            <a:xfrm>
              <a:off x="5427022" y="4381732"/>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sp>
        <p:nvSpPr>
          <p:cNvPr id="864" name="Rectangle 863"/>
          <p:cNvSpPr/>
          <p:nvPr/>
        </p:nvSpPr>
        <p:spPr>
          <a:xfrm>
            <a:off x="4398334" y="2316564"/>
            <a:ext cx="939253" cy="939252"/>
          </a:xfrm>
          <a:prstGeom prst="rect">
            <a:avLst/>
          </a:prstGeom>
          <a:ln w="28575">
            <a:solidFill>
              <a:schemeClr val="accent4"/>
            </a:solidFill>
            <a:prstDash val="sysDash"/>
          </a:ln>
        </p:spPr>
        <p:txBody>
          <a:bodyPr rtlCol="0" anchor="ctr"/>
          <a:lstStyle/>
          <a:p>
            <a:endParaRPr lang="en-US" sz="2800">
              <a:solidFill>
                <a:schemeClr val="tx1"/>
              </a:solidFill>
              <a:latin typeface="Arial" charset="0"/>
            </a:endParaRPr>
          </a:p>
        </p:txBody>
      </p:sp>
      <mc:AlternateContent xmlns:mc="http://schemas.openxmlformats.org/markup-compatibility/2006" xmlns:a14="http://schemas.microsoft.com/office/drawing/2010/main">
        <mc:Choice Requires="a14">
          <p:sp>
            <p:nvSpPr>
              <p:cNvPr id="865" name="TextBox 864"/>
              <p:cNvSpPr txBox="1"/>
              <p:nvPr/>
            </p:nvSpPr>
            <p:spPr>
              <a:xfrm>
                <a:off x="3170589" y="1872810"/>
                <a:ext cx="659732" cy="430887"/>
              </a:xfrm>
              <a:prstGeom prst="rect">
                <a:avLst/>
              </a:prstGeom>
              <a:solidFill>
                <a:schemeClr val="bg1"/>
              </a:solidFill>
            </p:spPr>
            <p:txBody>
              <a:bodyPr wrap="none" lIns="0" tIns="0" rIns="0" bIns="0" rtlCol="0">
                <a:spAutoFit/>
              </a:bodyPr>
              <a:lstStyle>
                <a:defPPr>
                  <a:defRPr lang="en-US"/>
                </a:defPPr>
                <a:lvl1pPr>
                  <a:defRPr>
                    <a:effectLst/>
                  </a:defRPr>
                </a:lvl1pPr>
              </a:lstStyle>
              <a:p>
                <a:pPr algn="l"/>
                <a14:m>
                  <m:oMathPara xmlns:m="http://schemas.openxmlformats.org/officeDocument/2006/math">
                    <m:oMathParaPr>
                      <m:jc m:val="center"/>
                    </m:oMathParaPr>
                    <m:oMath xmlns:m="http://schemas.openxmlformats.org/officeDocument/2006/math">
                      <m:sSub>
                        <m:sSubPr>
                          <m:ctrlPr>
                            <a:rPr lang="en-US" sz="2800" b="0" i="1" smtClean="0">
                              <a:latin typeface="Cambria Math"/>
                            </a:rPr>
                          </m:ctrlPr>
                        </m:sSubPr>
                        <m:e>
                          <m:r>
                            <a:rPr lang="en-US" sz="2800" i="1" smtClean="0">
                              <a:latin typeface="Cambria Math"/>
                            </a:rPr>
                            <m:t>𝐷</m:t>
                          </m:r>
                        </m:e>
                        <m:sub>
                          <m:r>
                            <a:rPr lang="en-US" sz="2800" b="0" i="1" smtClean="0">
                              <a:latin typeface="Cambria Math"/>
                            </a:rPr>
                            <m:t>𝑥𝑥</m:t>
                          </m:r>
                        </m:sub>
                      </m:sSub>
                    </m:oMath>
                  </m:oMathPara>
                </a14:m>
                <a:endParaRPr lang="en-US" sz="2800" dirty="0"/>
              </a:p>
            </p:txBody>
          </p:sp>
        </mc:Choice>
        <mc:Fallback xmlns="">
          <p:sp>
            <p:nvSpPr>
              <p:cNvPr id="865" name="TextBox 864"/>
              <p:cNvSpPr txBox="1">
                <a:spLocks noRot="1" noChangeAspect="1" noMove="1" noResize="1" noEditPoints="1" noAdjustHandles="1" noChangeArrowheads="1" noChangeShapeType="1" noTextEdit="1"/>
              </p:cNvSpPr>
              <p:nvPr/>
            </p:nvSpPr>
            <p:spPr>
              <a:xfrm>
                <a:off x="3170589" y="1872810"/>
                <a:ext cx="659732" cy="430887"/>
              </a:xfrm>
              <a:prstGeom prst="rect">
                <a:avLst/>
              </a:prstGeom>
              <a:blipFill rotWithShape="1">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68" name="TextBox 867"/>
              <p:cNvSpPr txBox="1"/>
              <p:nvPr/>
            </p:nvSpPr>
            <p:spPr>
              <a:xfrm>
                <a:off x="4504050" y="1828800"/>
                <a:ext cx="670312" cy="464871"/>
              </a:xfrm>
              <a:prstGeom prst="rect">
                <a:avLst/>
              </a:prstGeom>
              <a:solidFill>
                <a:schemeClr val="bg1"/>
              </a:solidFill>
            </p:spPr>
            <p:txBody>
              <a:bodyPr wrap="none" lIns="0" tIns="0" rIns="0" bIns="0" rtlCol="0">
                <a:spAutoFit/>
              </a:bodyPr>
              <a:lstStyle>
                <a:defPPr>
                  <a:defRPr lang="en-US"/>
                </a:defPPr>
                <a:lvl1pPr>
                  <a:defRPr>
                    <a:effectLst/>
                  </a:defRPr>
                </a:lvl1pPr>
              </a:lstStyle>
              <a:p>
                <a:pPr algn="l"/>
                <a14:m>
                  <m:oMathPara xmlns:m="http://schemas.openxmlformats.org/officeDocument/2006/math">
                    <m:oMathParaPr>
                      <m:jc m:val="center"/>
                    </m:oMathParaPr>
                    <m:oMath xmlns:m="http://schemas.openxmlformats.org/officeDocument/2006/math">
                      <m:sSub>
                        <m:sSubPr>
                          <m:ctrlPr>
                            <a:rPr lang="en-US" sz="2800" b="0" i="1" smtClean="0">
                              <a:latin typeface="Cambria Math"/>
                            </a:rPr>
                          </m:ctrlPr>
                        </m:sSubPr>
                        <m:e>
                          <m:r>
                            <a:rPr lang="en-US" sz="2800" b="0" i="1" smtClean="0">
                              <a:latin typeface="Cambria Math"/>
                            </a:rPr>
                            <m:t>𝐷</m:t>
                          </m:r>
                        </m:e>
                        <m:sub>
                          <m:r>
                            <a:rPr lang="en-US" sz="2800" b="0" i="1" smtClean="0">
                              <a:latin typeface="Cambria Math"/>
                            </a:rPr>
                            <m:t>𝑥𝑦</m:t>
                          </m:r>
                        </m:sub>
                      </m:sSub>
                    </m:oMath>
                  </m:oMathPara>
                </a14:m>
                <a:endParaRPr lang="en-US" sz="2800" dirty="0"/>
              </a:p>
            </p:txBody>
          </p:sp>
        </mc:Choice>
        <mc:Fallback xmlns="">
          <p:sp>
            <p:nvSpPr>
              <p:cNvPr id="868" name="TextBox 867"/>
              <p:cNvSpPr txBox="1">
                <a:spLocks noRot="1" noChangeAspect="1" noMove="1" noResize="1" noEditPoints="1" noAdjustHandles="1" noChangeArrowheads="1" noChangeShapeType="1" noTextEdit="1"/>
              </p:cNvSpPr>
              <p:nvPr/>
            </p:nvSpPr>
            <p:spPr>
              <a:xfrm>
                <a:off x="4504050" y="1828800"/>
                <a:ext cx="670312" cy="464871"/>
              </a:xfrm>
              <a:prstGeom prst="rect">
                <a:avLst/>
              </a:prstGeom>
              <a:blipFill rotWithShape="1">
                <a:blip r:embed="rId8"/>
                <a:stretch>
                  <a:fillRect b="-13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87" name="TextBox 886"/>
              <p:cNvSpPr txBox="1"/>
              <p:nvPr/>
            </p:nvSpPr>
            <p:spPr>
              <a:xfrm>
                <a:off x="3149550" y="2868791"/>
                <a:ext cx="681533" cy="464871"/>
              </a:xfrm>
              <a:prstGeom prst="rect">
                <a:avLst/>
              </a:prstGeom>
              <a:solidFill>
                <a:schemeClr val="bg1"/>
              </a:solidFill>
            </p:spPr>
            <p:txBody>
              <a:bodyPr wrap="none" lIns="0" tIns="0" rIns="0" bIns="0" rtlCol="0">
                <a:spAutoFit/>
              </a:bodyPr>
              <a:lstStyle>
                <a:defPPr>
                  <a:defRPr lang="en-US"/>
                </a:defPPr>
                <a:lvl1pPr>
                  <a:defRPr>
                    <a:effectLst/>
                  </a:defRPr>
                </a:lvl1pPr>
              </a:lstStyle>
              <a:p>
                <a:pPr algn="r"/>
                <a14:m>
                  <m:oMathPara xmlns:m="http://schemas.openxmlformats.org/officeDocument/2006/math">
                    <m:oMathParaPr>
                      <m:jc m:val="right"/>
                    </m:oMathParaPr>
                    <m:oMath xmlns:m="http://schemas.openxmlformats.org/officeDocument/2006/math">
                      <m:sSub>
                        <m:sSubPr>
                          <m:ctrlPr>
                            <a:rPr lang="en-US" sz="2800" b="0" i="1" smtClean="0">
                              <a:latin typeface="Cambria Math"/>
                            </a:rPr>
                          </m:ctrlPr>
                        </m:sSubPr>
                        <m:e>
                          <m:r>
                            <a:rPr lang="en-US" sz="2800" b="0" i="1" smtClean="0">
                              <a:latin typeface="Cambria Math"/>
                            </a:rPr>
                            <m:t>𝐷</m:t>
                          </m:r>
                        </m:e>
                        <m:sub>
                          <m:r>
                            <a:rPr lang="en-US" sz="2800" b="0" i="1" smtClean="0">
                              <a:latin typeface="Cambria Math"/>
                            </a:rPr>
                            <m:t>𝑦𝑦</m:t>
                          </m:r>
                        </m:sub>
                      </m:sSub>
                    </m:oMath>
                  </m:oMathPara>
                </a14:m>
                <a:endParaRPr lang="en-US" sz="2800" dirty="0"/>
              </a:p>
            </p:txBody>
          </p:sp>
        </mc:Choice>
        <mc:Fallback xmlns="">
          <p:sp>
            <p:nvSpPr>
              <p:cNvPr id="887" name="TextBox 886"/>
              <p:cNvSpPr txBox="1">
                <a:spLocks noRot="1" noChangeAspect="1" noMove="1" noResize="1" noEditPoints="1" noAdjustHandles="1" noChangeArrowheads="1" noChangeShapeType="1" noTextEdit="1"/>
              </p:cNvSpPr>
              <p:nvPr/>
            </p:nvSpPr>
            <p:spPr>
              <a:xfrm>
                <a:off x="3149550" y="2868791"/>
                <a:ext cx="681533" cy="464871"/>
              </a:xfrm>
              <a:prstGeom prst="rect">
                <a:avLst/>
              </a:prstGeom>
              <a:blipFill rotWithShape="1">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91" name="TextBox 890"/>
              <p:cNvSpPr txBox="1"/>
              <p:nvPr/>
            </p:nvSpPr>
            <p:spPr>
              <a:xfrm>
                <a:off x="2855070" y="2390962"/>
                <a:ext cx="325409" cy="246221"/>
              </a:xfrm>
              <a:prstGeom prst="rect">
                <a:avLst/>
              </a:prstGeom>
              <a:solidFill>
                <a:schemeClr val="bg1"/>
              </a:solidFill>
            </p:spPr>
            <p:txBody>
              <a:bodyPr wrap="none" lIns="0" tIns="0" rIns="0" bIns="0" rtlCol="0">
                <a:spAutoFit/>
              </a:bodyPr>
              <a:lstStyle>
                <a:defPPr>
                  <a:defRPr lang="en-US"/>
                </a:defPPr>
                <a:lvl1pPr>
                  <a:defRPr>
                    <a:effectLst/>
                  </a:defRPr>
                </a:lvl1pPr>
              </a:lstStyle>
              <a:p>
                <a:pPr algn="l"/>
                <a14:m>
                  <m:oMathPara xmlns:m="http://schemas.openxmlformats.org/officeDocument/2006/math">
                    <m:oMathParaPr>
                      <m:jc m:val="center"/>
                    </m:oMathParaPr>
                    <m:oMath xmlns:m="http://schemas.openxmlformats.org/officeDocument/2006/math">
                      <m:r>
                        <m:rPr>
                          <m:nor/>
                        </m:rPr>
                        <a:rPr lang="en-US" sz="1600" b="0" i="0" smtClean="0">
                          <a:latin typeface="Cambria Math"/>
                        </a:rPr>
                        <m:t>−1</m:t>
                      </m:r>
                    </m:oMath>
                  </m:oMathPara>
                </a14:m>
                <a:endParaRPr lang="en-US" sz="1600" dirty="0"/>
              </a:p>
            </p:txBody>
          </p:sp>
        </mc:Choice>
        <mc:Fallback xmlns="">
          <p:sp>
            <p:nvSpPr>
              <p:cNvPr id="891" name="TextBox 890"/>
              <p:cNvSpPr txBox="1">
                <a:spLocks noRot="1" noChangeAspect="1" noMove="1" noResize="1" noEditPoints="1" noAdjustHandles="1" noChangeArrowheads="1" noChangeShapeType="1" noTextEdit="1"/>
              </p:cNvSpPr>
              <p:nvPr/>
            </p:nvSpPr>
            <p:spPr>
              <a:xfrm>
                <a:off x="2855070" y="2390962"/>
                <a:ext cx="325409" cy="246221"/>
              </a:xfrm>
              <a:prstGeom prst="rect">
                <a:avLst/>
              </a:prstGeom>
              <a:blipFill rotWithShape="1">
                <a:blip r:embed="rId10"/>
                <a:stretch>
                  <a:fillRect l="-11111" r="-11111" b="-73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92" name="TextBox 891"/>
              <p:cNvSpPr txBox="1"/>
              <p:nvPr/>
            </p:nvSpPr>
            <p:spPr>
              <a:xfrm>
                <a:off x="3416183" y="2390962"/>
                <a:ext cx="171521" cy="246221"/>
              </a:xfrm>
              <a:prstGeom prst="rect">
                <a:avLst/>
              </a:prstGeom>
              <a:solidFill>
                <a:schemeClr val="bg1"/>
              </a:solidFill>
            </p:spPr>
            <p:txBody>
              <a:bodyPr wrap="none" lIns="0" tIns="0" rIns="0" bIns="0" rtlCol="0">
                <a:spAutoFit/>
              </a:bodyPr>
              <a:lstStyle>
                <a:defPPr>
                  <a:defRPr lang="en-US"/>
                </a:defPPr>
                <a:lvl1pPr>
                  <a:defRPr>
                    <a:effectLst/>
                  </a:defRPr>
                </a:lvl1pPr>
              </a:lstStyle>
              <a:p>
                <a:pPr algn="l"/>
                <a14:m>
                  <m:oMathPara xmlns:m="http://schemas.openxmlformats.org/officeDocument/2006/math">
                    <m:oMathParaPr>
                      <m:jc m:val="center"/>
                    </m:oMathParaPr>
                    <m:oMath xmlns:m="http://schemas.openxmlformats.org/officeDocument/2006/math">
                      <m:r>
                        <m:rPr>
                          <m:nor/>
                        </m:rPr>
                        <a:rPr lang="en-US" sz="1600" b="0" i="0" smtClean="0">
                          <a:latin typeface="Cambria Math"/>
                        </a:rPr>
                        <m:t>2</m:t>
                      </m:r>
                    </m:oMath>
                  </m:oMathPara>
                </a14:m>
                <a:endParaRPr lang="en-US" sz="1600" dirty="0"/>
              </a:p>
            </p:txBody>
          </p:sp>
        </mc:Choice>
        <mc:Fallback xmlns="">
          <p:sp>
            <p:nvSpPr>
              <p:cNvPr id="892" name="TextBox 891"/>
              <p:cNvSpPr txBox="1">
                <a:spLocks noRot="1" noChangeAspect="1" noMove="1" noResize="1" noEditPoints="1" noAdjustHandles="1" noChangeArrowheads="1" noChangeShapeType="1" noTextEdit="1"/>
              </p:cNvSpPr>
              <p:nvPr/>
            </p:nvSpPr>
            <p:spPr>
              <a:xfrm>
                <a:off x="3416183" y="2390962"/>
                <a:ext cx="171521" cy="246221"/>
              </a:xfrm>
              <a:prstGeom prst="rect">
                <a:avLst/>
              </a:prstGeom>
              <a:blipFill rotWithShape="1">
                <a:blip r:embed="rId11"/>
                <a:stretch>
                  <a:fillRect l="-20690" r="-20690" b="-73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93" name="TextBox 892"/>
              <p:cNvSpPr txBox="1"/>
              <p:nvPr/>
            </p:nvSpPr>
            <p:spPr>
              <a:xfrm>
                <a:off x="3898443" y="2390962"/>
                <a:ext cx="325409" cy="246221"/>
              </a:xfrm>
              <a:prstGeom prst="rect">
                <a:avLst/>
              </a:prstGeom>
              <a:solidFill>
                <a:schemeClr val="bg1"/>
              </a:solidFill>
            </p:spPr>
            <p:txBody>
              <a:bodyPr wrap="none" lIns="0" tIns="0" rIns="0" bIns="0" rtlCol="0">
                <a:spAutoFit/>
              </a:bodyPr>
              <a:lstStyle>
                <a:defPPr>
                  <a:defRPr lang="en-US"/>
                </a:defPPr>
                <a:lvl1pPr>
                  <a:defRPr>
                    <a:effectLst/>
                  </a:defRPr>
                </a:lvl1pPr>
              </a:lstStyle>
              <a:p>
                <a:pPr algn="l"/>
                <a14:m>
                  <m:oMathPara xmlns:m="http://schemas.openxmlformats.org/officeDocument/2006/math">
                    <m:oMathParaPr>
                      <m:jc m:val="center"/>
                    </m:oMathParaPr>
                    <m:oMath xmlns:m="http://schemas.openxmlformats.org/officeDocument/2006/math">
                      <m:r>
                        <m:rPr>
                          <m:nor/>
                        </m:rPr>
                        <a:rPr lang="en-US" sz="1600" b="0" i="0" smtClean="0">
                          <a:latin typeface="Cambria Math"/>
                        </a:rPr>
                        <m:t>−1</m:t>
                      </m:r>
                    </m:oMath>
                  </m:oMathPara>
                </a14:m>
                <a:endParaRPr lang="en-US" sz="1600" dirty="0"/>
              </a:p>
            </p:txBody>
          </p:sp>
        </mc:Choice>
        <mc:Fallback xmlns="">
          <p:sp>
            <p:nvSpPr>
              <p:cNvPr id="893" name="TextBox 892"/>
              <p:cNvSpPr txBox="1">
                <a:spLocks noRot="1" noChangeAspect="1" noMove="1" noResize="1" noEditPoints="1" noAdjustHandles="1" noChangeArrowheads="1" noChangeShapeType="1" noTextEdit="1"/>
              </p:cNvSpPr>
              <p:nvPr/>
            </p:nvSpPr>
            <p:spPr>
              <a:xfrm>
                <a:off x="3898443" y="2390962"/>
                <a:ext cx="325409" cy="246221"/>
              </a:xfrm>
              <a:prstGeom prst="rect">
                <a:avLst/>
              </a:prstGeom>
              <a:blipFill rotWithShape="1">
                <a:blip r:embed="rId12"/>
                <a:stretch>
                  <a:fillRect l="-13208" r="-11321" b="-7317"/>
                </a:stretch>
              </a:blipFill>
            </p:spPr>
            <p:txBody>
              <a:bodyPr/>
              <a:lstStyle/>
              <a:p>
                <a:r>
                  <a:rPr lang="en-US">
                    <a:noFill/>
                  </a:rPr>
                  <a:t> </a:t>
                </a:r>
              </a:p>
            </p:txBody>
          </p:sp>
        </mc:Fallback>
      </mc:AlternateContent>
      <p:sp>
        <p:nvSpPr>
          <p:cNvPr id="894" name="Rounded Rectangle 893"/>
          <p:cNvSpPr/>
          <p:nvPr/>
        </p:nvSpPr>
        <p:spPr>
          <a:xfrm>
            <a:off x="2815061" y="2357839"/>
            <a:ext cx="1392193" cy="308270"/>
          </a:xfrm>
          <a:prstGeom prst="roundRect">
            <a:avLst/>
          </a:prstGeom>
          <a:ln w="28575">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mc:AlternateContent xmlns:mc="http://schemas.openxmlformats.org/markup-compatibility/2006" xmlns:a14="http://schemas.microsoft.com/office/drawing/2010/main">
        <mc:Choice Requires="a14">
          <p:sp>
            <p:nvSpPr>
              <p:cNvPr id="895" name="TextBox 894"/>
              <p:cNvSpPr txBox="1"/>
              <p:nvPr/>
            </p:nvSpPr>
            <p:spPr>
              <a:xfrm>
                <a:off x="4439227" y="2395403"/>
                <a:ext cx="325409" cy="246221"/>
              </a:xfrm>
              <a:prstGeom prst="rect">
                <a:avLst/>
              </a:prstGeom>
              <a:solidFill>
                <a:schemeClr val="bg1"/>
              </a:solidFill>
            </p:spPr>
            <p:txBody>
              <a:bodyPr wrap="none" lIns="0" tIns="0" rIns="0" bIns="0" rtlCol="0">
                <a:spAutoFit/>
              </a:bodyPr>
              <a:lstStyle>
                <a:defPPr>
                  <a:defRPr lang="en-US"/>
                </a:defPPr>
                <a:lvl1pPr>
                  <a:defRPr>
                    <a:effectLst/>
                  </a:defRPr>
                </a:lvl1pPr>
              </a:lstStyle>
              <a:p>
                <a:pPr algn="l"/>
                <a14:m>
                  <m:oMathPara xmlns:m="http://schemas.openxmlformats.org/officeDocument/2006/math">
                    <m:oMathParaPr>
                      <m:jc m:val="center"/>
                    </m:oMathParaPr>
                    <m:oMath xmlns:m="http://schemas.openxmlformats.org/officeDocument/2006/math">
                      <m:r>
                        <m:rPr>
                          <m:nor/>
                        </m:rPr>
                        <a:rPr lang="en-US" sz="1600" b="0" i="0" smtClean="0">
                          <a:latin typeface="Cambria Math"/>
                        </a:rPr>
                        <m:t>−1</m:t>
                      </m:r>
                    </m:oMath>
                  </m:oMathPara>
                </a14:m>
                <a:endParaRPr lang="en-US" sz="1600" dirty="0"/>
              </a:p>
            </p:txBody>
          </p:sp>
        </mc:Choice>
        <mc:Fallback xmlns="">
          <p:sp>
            <p:nvSpPr>
              <p:cNvPr id="895" name="TextBox 894"/>
              <p:cNvSpPr txBox="1">
                <a:spLocks noRot="1" noChangeAspect="1" noMove="1" noResize="1" noEditPoints="1" noAdjustHandles="1" noChangeArrowheads="1" noChangeShapeType="1" noTextEdit="1"/>
              </p:cNvSpPr>
              <p:nvPr/>
            </p:nvSpPr>
            <p:spPr>
              <a:xfrm>
                <a:off x="4439227" y="2395403"/>
                <a:ext cx="325409" cy="246221"/>
              </a:xfrm>
              <a:prstGeom prst="rect">
                <a:avLst/>
              </a:prstGeom>
              <a:blipFill rotWithShape="1">
                <a:blip r:embed="rId13"/>
                <a:stretch>
                  <a:fillRect l="-11111" r="-11111" b="-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96" name="TextBox 895"/>
              <p:cNvSpPr txBox="1"/>
              <p:nvPr/>
            </p:nvSpPr>
            <p:spPr>
              <a:xfrm>
                <a:off x="5056090" y="2395403"/>
                <a:ext cx="171521" cy="246221"/>
              </a:xfrm>
              <a:prstGeom prst="rect">
                <a:avLst/>
              </a:prstGeom>
              <a:solidFill>
                <a:schemeClr val="bg1"/>
              </a:solidFill>
            </p:spPr>
            <p:txBody>
              <a:bodyPr wrap="none" lIns="0" tIns="0" rIns="0" bIns="0" rtlCol="0">
                <a:spAutoFit/>
              </a:bodyPr>
              <a:lstStyle>
                <a:defPPr>
                  <a:defRPr lang="en-US"/>
                </a:defPPr>
                <a:lvl1pPr>
                  <a:defRPr>
                    <a:effectLst/>
                  </a:defRPr>
                </a:lvl1pPr>
              </a:lstStyle>
              <a:p>
                <a:pPr algn="l"/>
                <a14:m>
                  <m:oMathPara xmlns:m="http://schemas.openxmlformats.org/officeDocument/2006/math">
                    <m:oMathParaPr>
                      <m:jc m:val="center"/>
                    </m:oMathParaPr>
                    <m:oMath xmlns:m="http://schemas.openxmlformats.org/officeDocument/2006/math">
                      <m:r>
                        <m:rPr>
                          <m:nor/>
                        </m:rPr>
                        <a:rPr lang="en-US" sz="1600" b="0" i="0" smtClean="0">
                          <a:latin typeface="Cambria Math"/>
                        </a:rPr>
                        <m:t>1</m:t>
                      </m:r>
                    </m:oMath>
                  </m:oMathPara>
                </a14:m>
                <a:endParaRPr lang="en-US" sz="1600" dirty="0"/>
              </a:p>
            </p:txBody>
          </p:sp>
        </mc:Choice>
        <mc:Fallback xmlns="">
          <p:sp>
            <p:nvSpPr>
              <p:cNvPr id="896" name="TextBox 895"/>
              <p:cNvSpPr txBox="1">
                <a:spLocks noRot="1" noChangeAspect="1" noMove="1" noResize="1" noEditPoints="1" noAdjustHandles="1" noChangeArrowheads="1" noChangeShapeType="1" noTextEdit="1"/>
              </p:cNvSpPr>
              <p:nvPr/>
            </p:nvSpPr>
            <p:spPr>
              <a:xfrm>
                <a:off x="5056090" y="2395403"/>
                <a:ext cx="171521" cy="246221"/>
              </a:xfrm>
              <a:prstGeom prst="rect">
                <a:avLst/>
              </a:prstGeom>
              <a:blipFill rotWithShape="1">
                <a:blip r:embed="rId14"/>
                <a:stretch>
                  <a:fillRect l="-20690" r="-20690" b="-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97" name="TextBox 896"/>
              <p:cNvSpPr txBox="1"/>
              <p:nvPr/>
            </p:nvSpPr>
            <p:spPr>
              <a:xfrm>
                <a:off x="4516171" y="2950646"/>
                <a:ext cx="171521" cy="246221"/>
              </a:xfrm>
              <a:prstGeom prst="rect">
                <a:avLst/>
              </a:prstGeom>
              <a:solidFill>
                <a:schemeClr val="bg1"/>
              </a:solidFill>
            </p:spPr>
            <p:txBody>
              <a:bodyPr wrap="none" lIns="0" tIns="0" rIns="0" bIns="0" rtlCol="0">
                <a:spAutoFit/>
              </a:bodyPr>
              <a:lstStyle>
                <a:defPPr>
                  <a:defRPr lang="en-US"/>
                </a:defPPr>
                <a:lvl1pPr>
                  <a:defRPr>
                    <a:effectLst/>
                  </a:defRPr>
                </a:lvl1pPr>
              </a:lstStyle>
              <a:p>
                <a:pPr algn="l"/>
                <a14:m>
                  <m:oMathPara xmlns:m="http://schemas.openxmlformats.org/officeDocument/2006/math">
                    <m:oMathParaPr>
                      <m:jc m:val="center"/>
                    </m:oMathParaPr>
                    <m:oMath xmlns:m="http://schemas.openxmlformats.org/officeDocument/2006/math">
                      <m:r>
                        <m:rPr>
                          <m:nor/>
                        </m:rPr>
                        <a:rPr lang="en-US" sz="1600" b="0" i="0" smtClean="0">
                          <a:latin typeface="Cambria Math"/>
                        </a:rPr>
                        <m:t>1</m:t>
                      </m:r>
                    </m:oMath>
                  </m:oMathPara>
                </a14:m>
                <a:endParaRPr lang="en-US" sz="1600" dirty="0"/>
              </a:p>
            </p:txBody>
          </p:sp>
        </mc:Choice>
        <mc:Fallback xmlns="">
          <p:sp>
            <p:nvSpPr>
              <p:cNvPr id="897" name="TextBox 896"/>
              <p:cNvSpPr txBox="1">
                <a:spLocks noRot="1" noChangeAspect="1" noMove="1" noResize="1" noEditPoints="1" noAdjustHandles="1" noChangeArrowheads="1" noChangeShapeType="1" noTextEdit="1"/>
              </p:cNvSpPr>
              <p:nvPr/>
            </p:nvSpPr>
            <p:spPr>
              <a:xfrm>
                <a:off x="4516171" y="2950646"/>
                <a:ext cx="171521" cy="246221"/>
              </a:xfrm>
              <a:prstGeom prst="rect">
                <a:avLst/>
              </a:prstGeom>
              <a:blipFill rotWithShape="1">
                <a:blip r:embed="rId15"/>
                <a:stretch>
                  <a:fillRect l="-25000" r="-21429"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98" name="TextBox 897"/>
              <p:cNvSpPr txBox="1"/>
              <p:nvPr/>
            </p:nvSpPr>
            <p:spPr>
              <a:xfrm>
                <a:off x="4979146" y="2950646"/>
                <a:ext cx="325409" cy="246221"/>
              </a:xfrm>
              <a:prstGeom prst="rect">
                <a:avLst/>
              </a:prstGeom>
              <a:solidFill>
                <a:schemeClr val="bg1"/>
              </a:solidFill>
            </p:spPr>
            <p:txBody>
              <a:bodyPr wrap="none" lIns="0" tIns="0" rIns="0" bIns="0" rtlCol="0">
                <a:spAutoFit/>
              </a:bodyPr>
              <a:lstStyle>
                <a:defPPr>
                  <a:defRPr lang="en-US"/>
                </a:defPPr>
                <a:lvl1pPr>
                  <a:defRPr>
                    <a:effectLst/>
                  </a:defRPr>
                </a:lvl1pPr>
              </a:lstStyle>
              <a:p>
                <a:pPr algn="l"/>
                <a14:m>
                  <m:oMathPara xmlns:m="http://schemas.openxmlformats.org/officeDocument/2006/math">
                    <m:oMathParaPr>
                      <m:jc m:val="center"/>
                    </m:oMathParaPr>
                    <m:oMath xmlns:m="http://schemas.openxmlformats.org/officeDocument/2006/math">
                      <m:r>
                        <m:rPr>
                          <m:nor/>
                        </m:rPr>
                        <a:rPr lang="en-US" sz="1600" b="0" i="0" smtClean="0">
                          <a:latin typeface="Cambria Math"/>
                        </a:rPr>
                        <m:t>−1</m:t>
                      </m:r>
                    </m:oMath>
                  </m:oMathPara>
                </a14:m>
                <a:endParaRPr lang="en-US" sz="1600" dirty="0"/>
              </a:p>
            </p:txBody>
          </p:sp>
        </mc:Choice>
        <mc:Fallback xmlns="">
          <p:sp>
            <p:nvSpPr>
              <p:cNvPr id="898" name="TextBox 897"/>
              <p:cNvSpPr txBox="1">
                <a:spLocks noRot="1" noChangeAspect="1" noMove="1" noResize="1" noEditPoints="1" noAdjustHandles="1" noChangeArrowheads="1" noChangeShapeType="1" noTextEdit="1"/>
              </p:cNvSpPr>
              <p:nvPr/>
            </p:nvSpPr>
            <p:spPr>
              <a:xfrm>
                <a:off x="4979146" y="2950646"/>
                <a:ext cx="325409" cy="246221"/>
              </a:xfrm>
              <a:prstGeom prst="rect">
                <a:avLst/>
              </a:prstGeom>
              <a:blipFill rotWithShape="1">
                <a:blip r:embed="rId16"/>
                <a:stretch>
                  <a:fillRect l="-13208" r="-11321"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99" name="TextBox 898"/>
              <p:cNvSpPr txBox="1"/>
              <p:nvPr/>
            </p:nvSpPr>
            <p:spPr>
              <a:xfrm>
                <a:off x="2818288" y="2930768"/>
                <a:ext cx="325409" cy="246221"/>
              </a:xfrm>
              <a:prstGeom prst="rect">
                <a:avLst/>
              </a:prstGeom>
              <a:solidFill>
                <a:schemeClr val="bg1"/>
              </a:solidFill>
            </p:spPr>
            <p:txBody>
              <a:bodyPr wrap="none" lIns="0" tIns="0" rIns="0" bIns="0" rtlCol="0">
                <a:spAutoFit/>
              </a:bodyPr>
              <a:lstStyle>
                <a:defPPr>
                  <a:defRPr lang="en-US"/>
                </a:defPPr>
                <a:lvl1pPr>
                  <a:defRPr>
                    <a:effectLst/>
                  </a:defRPr>
                </a:lvl1pPr>
              </a:lstStyle>
              <a:p>
                <a:pPr algn="l"/>
                <a14:m>
                  <m:oMathPara xmlns:m="http://schemas.openxmlformats.org/officeDocument/2006/math">
                    <m:oMathParaPr>
                      <m:jc m:val="center"/>
                    </m:oMathParaPr>
                    <m:oMath xmlns:m="http://schemas.openxmlformats.org/officeDocument/2006/math">
                      <m:r>
                        <m:rPr>
                          <m:nor/>
                        </m:rPr>
                        <a:rPr lang="en-US" sz="1600" b="0" i="0" smtClean="0">
                          <a:latin typeface="Cambria Math"/>
                        </a:rPr>
                        <m:t>−1</m:t>
                      </m:r>
                    </m:oMath>
                  </m:oMathPara>
                </a14:m>
                <a:endParaRPr lang="en-US" sz="1600" dirty="0"/>
              </a:p>
            </p:txBody>
          </p:sp>
        </mc:Choice>
        <mc:Fallback xmlns="">
          <p:sp>
            <p:nvSpPr>
              <p:cNvPr id="899" name="TextBox 898"/>
              <p:cNvSpPr txBox="1">
                <a:spLocks noRot="1" noChangeAspect="1" noMove="1" noResize="1" noEditPoints="1" noAdjustHandles="1" noChangeArrowheads="1" noChangeShapeType="1" noTextEdit="1"/>
              </p:cNvSpPr>
              <p:nvPr/>
            </p:nvSpPr>
            <p:spPr>
              <a:xfrm>
                <a:off x="2818288" y="2930768"/>
                <a:ext cx="325409" cy="246221"/>
              </a:xfrm>
              <a:prstGeom prst="rect">
                <a:avLst/>
              </a:prstGeom>
              <a:blipFill rotWithShape="1">
                <a:blip r:embed="rId17"/>
                <a:stretch>
                  <a:fillRect l="-11111" r="-11111" b="-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00" name="TextBox 899"/>
              <p:cNvSpPr txBox="1"/>
              <p:nvPr/>
            </p:nvSpPr>
            <p:spPr>
              <a:xfrm>
                <a:off x="2818288" y="4004489"/>
                <a:ext cx="325409" cy="246221"/>
              </a:xfrm>
              <a:prstGeom prst="rect">
                <a:avLst/>
              </a:prstGeom>
              <a:solidFill>
                <a:schemeClr val="bg1"/>
              </a:solidFill>
            </p:spPr>
            <p:txBody>
              <a:bodyPr wrap="none" lIns="0" tIns="0" rIns="0" bIns="0" rtlCol="0">
                <a:spAutoFit/>
              </a:bodyPr>
              <a:lstStyle>
                <a:defPPr>
                  <a:defRPr lang="en-US"/>
                </a:defPPr>
                <a:lvl1pPr>
                  <a:defRPr>
                    <a:effectLst/>
                  </a:defRPr>
                </a:lvl1pPr>
              </a:lstStyle>
              <a:p>
                <a:pPr algn="l"/>
                <a14:m>
                  <m:oMathPara xmlns:m="http://schemas.openxmlformats.org/officeDocument/2006/math">
                    <m:oMathParaPr>
                      <m:jc m:val="center"/>
                    </m:oMathParaPr>
                    <m:oMath xmlns:m="http://schemas.openxmlformats.org/officeDocument/2006/math">
                      <m:r>
                        <m:rPr>
                          <m:nor/>
                        </m:rPr>
                        <a:rPr lang="en-US" sz="1600" b="0" i="0" smtClean="0">
                          <a:latin typeface="Cambria Math"/>
                        </a:rPr>
                        <m:t>−1</m:t>
                      </m:r>
                    </m:oMath>
                  </m:oMathPara>
                </a14:m>
                <a:endParaRPr lang="en-US" sz="1600" dirty="0"/>
              </a:p>
            </p:txBody>
          </p:sp>
        </mc:Choice>
        <mc:Fallback xmlns="">
          <p:sp>
            <p:nvSpPr>
              <p:cNvPr id="900" name="TextBox 899"/>
              <p:cNvSpPr txBox="1">
                <a:spLocks noRot="1" noChangeAspect="1" noMove="1" noResize="1" noEditPoints="1" noAdjustHandles="1" noChangeArrowheads="1" noChangeShapeType="1" noTextEdit="1"/>
              </p:cNvSpPr>
              <p:nvPr/>
            </p:nvSpPr>
            <p:spPr>
              <a:xfrm>
                <a:off x="2818288" y="4004489"/>
                <a:ext cx="325409" cy="246221"/>
              </a:xfrm>
              <a:prstGeom prst="rect">
                <a:avLst/>
              </a:prstGeom>
              <a:blipFill rotWithShape="1">
                <a:blip r:embed="rId18"/>
                <a:stretch>
                  <a:fillRect l="-11111" r="-11111" b="-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01" name="TextBox 900"/>
              <p:cNvSpPr txBox="1"/>
              <p:nvPr/>
            </p:nvSpPr>
            <p:spPr>
              <a:xfrm>
                <a:off x="2895232" y="3487138"/>
                <a:ext cx="171521" cy="246221"/>
              </a:xfrm>
              <a:prstGeom prst="rect">
                <a:avLst/>
              </a:prstGeom>
              <a:solidFill>
                <a:schemeClr val="bg1"/>
              </a:solidFill>
            </p:spPr>
            <p:txBody>
              <a:bodyPr wrap="none" lIns="0" tIns="0" rIns="0" bIns="0" rtlCol="0">
                <a:spAutoFit/>
              </a:bodyPr>
              <a:lstStyle>
                <a:defPPr>
                  <a:defRPr lang="en-US"/>
                </a:defPPr>
                <a:lvl1pPr>
                  <a:defRPr>
                    <a:effectLst/>
                  </a:defRPr>
                </a:lvl1pPr>
              </a:lstStyle>
              <a:p>
                <a:pPr algn="l"/>
                <a14:m>
                  <m:oMathPara xmlns:m="http://schemas.openxmlformats.org/officeDocument/2006/math">
                    <m:oMathParaPr>
                      <m:jc m:val="center"/>
                    </m:oMathParaPr>
                    <m:oMath xmlns:m="http://schemas.openxmlformats.org/officeDocument/2006/math">
                      <m:r>
                        <m:rPr>
                          <m:nor/>
                        </m:rPr>
                        <a:rPr lang="en-US" sz="1600" b="0" i="0" smtClean="0">
                          <a:latin typeface="Cambria Math"/>
                        </a:rPr>
                        <m:t>2</m:t>
                      </m:r>
                    </m:oMath>
                  </m:oMathPara>
                </a14:m>
                <a:endParaRPr lang="en-US" sz="1600" dirty="0"/>
              </a:p>
            </p:txBody>
          </p:sp>
        </mc:Choice>
        <mc:Fallback xmlns="">
          <p:sp>
            <p:nvSpPr>
              <p:cNvPr id="901" name="TextBox 900"/>
              <p:cNvSpPr txBox="1">
                <a:spLocks noRot="1" noChangeAspect="1" noMove="1" noResize="1" noEditPoints="1" noAdjustHandles="1" noChangeArrowheads="1" noChangeShapeType="1" noTextEdit="1"/>
              </p:cNvSpPr>
              <p:nvPr/>
            </p:nvSpPr>
            <p:spPr>
              <a:xfrm>
                <a:off x="2895232" y="3487138"/>
                <a:ext cx="171521" cy="246221"/>
              </a:xfrm>
              <a:prstGeom prst="rect">
                <a:avLst/>
              </a:prstGeom>
              <a:blipFill rotWithShape="1">
                <a:blip r:embed="rId19"/>
                <a:stretch>
                  <a:fillRect l="-25000" r="-21429" b="-10000"/>
                </a:stretch>
              </a:blipFill>
            </p:spPr>
            <p:txBody>
              <a:bodyPr/>
              <a:lstStyle/>
              <a:p>
                <a:r>
                  <a:rPr lang="en-US">
                    <a:noFill/>
                  </a:rPr>
                  <a:t> </a:t>
                </a:r>
              </a:p>
            </p:txBody>
          </p:sp>
        </mc:Fallback>
      </mc:AlternateContent>
      <p:sp>
        <p:nvSpPr>
          <p:cNvPr id="902" name="Rounded Rectangle 901"/>
          <p:cNvSpPr/>
          <p:nvPr/>
        </p:nvSpPr>
        <p:spPr>
          <a:xfrm rot="5400000" flipH="1">
            <a:off x="2288026" y="3392867"/>
            <a:ext cx="1378549" cy="393405"/>
          </a:xfrm>
          <a:prstGeom prst="roundRect">
            <a:avLst/>
          </a:prstGeom>
          <a:ln w="28575">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6" name="TextBox 95"/>
          <p:cNvSpPr txBox="1"/>
          <p:nvPr/>
        </p:nvSpPr>
        <p:spPr>
          <a:xfrm>
            <a:off x="1413581" y="3610248"/>
            <a:ext cx="694164" cy="307777"/>
          </a:xfrm>
          <a:prstGeom prst="rect">
            <a:avLst/>
          </a:prstGeom>
          <a:noFill/>
        </p:spPr>
        <p:txBody>
          <a:bodyPr wrap="none" lIns="18288" tIns="0" rIns="18288" bIns="0" rtlCol="0">
            <a:spAutoFit/>
          </a:bodyPr>
          <a:lstStyle/>
          <a:p>
            <a:r>
              <a:rPr lang="en-US" dirty="0" smtClean="0">
                <a:solidFill>
                  <a:schemeClr val="tx1">
                    <a:lumMod val="50000"/>
                    <a:lumOff val="50000"/>
                  </a:schemeClr>
                </a:solidFill>
                <a:effectLst/>
              </a:rPr>
              <a:t>pixels</a:t>
            </a:r>
          </a:p>
        </p:txBody>
      </p:sp>
      <p:cxnSp>
        <p:nvCxnSpPr>
          <p:cNvPr id="97" name="Straight Arrow Connector 96"/>
          <p:cNvCxnSpPr/>
          <p:nvPr/>
        </p:nvCxnSpPr>
        <p:spPr>
          <a:xfrm>
            <a:off x="2139961" y="3862754"/>
            <a:ext cx="264220" cy="225822"/>
          </a:xfrm>
          <a:prstGeom prst="straightConnector1">
            <a:avLst/>
          </a:prstGeom>
          <a:ln w="19050">
            <a:solidFill>
              <a:schemeClr val="tx1">
                <a:lumMod val="50000"/>
                <a:lumOff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a:stCxn id="96" idx="3"/>
          </p:cNvCxnSpPr>
          <p:nvPr/>
        </p:nvCxnSpPr>
        <p:spPr>
          <a:xfrm flipV="1">
            <a:off x="2107745" y="3624857"/>
            <a:ext cx="242829" cy="139280"/>
          </a:xfrm>
          <a:prstGeom prst="straightConnector1">
            <a:avLst/>
          </a:prstGeom>
          <a:ln w="19050">
            <a:solidFill>
              <a:schemeClr val="tx1">
                <a:lumMod val="50000"/>
                <a:lumOff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p:cNvSpPr txBox="1"/>
              <p:nvPr/>
            </p:nvSpPr>
            <p:spPr>
              <a:xfrm>
                <a:off x="1066572" y="4876800"/>
                <a:ext cx="4701352" cy="430887"/>
              </a:xfrm>
              <a:prstGeom prst="rect">
                <a:avLst/>
              </a:prstGeom>
              <a:noFill/>
            </p:spPr>
            <p:txBody>
              <a:bodyPr wrap="none" lIns="18288" tIns="0" rIns="18288" bIns="0" rtlCol="0">
                <a:spAutoFit/>
              </a:bodyPr>
              <a:lstStyle/>
              <a:p>
                <a:pPr algn="l"/>
                <a:r>
                  <a:rPr lang="en-US" sz="2800" b="1" i="1" dirty="0" err="1" smtClean="0">
                    <a:effectLst/>
                  </a:rPr>
                  <a:t>biharmonic</a:t>
                </a:r>
                <a:r>
                  <a:rPr lang="en-US" sz="2800" dirty="0" smtClean="0">
                    <a:effectLst/>
                  </a:rPr>
                  <a:t> kernel:  </a:t>
                </a:r>
                <a14:m>
                  <m:oMath xmlns:m="http://schemas.openxmlformats.org/officeDocument/2006/math">
                    <m:sSup>
                      <m:sSupPr>
                        <m:ctrlPr>
                          <a:rPr lang="en-US" sz="2800" b="0" i="1" smtClean="0">
                            <a:effectLst/>
                            <a:latin typeface="Cambria Math"/>
                          </a:rPr>
                        </m:ctrlPr>
                      </m:sSupPr>
                      <m:e>
                        <m:r>
                          <m:rPr>
                            <m:sty m:val="p"/>
                          </m:rPr>
                          <a:rPr lang="en-US" sz="2800" b="0" i="0" smtClean="0">
                            <a:effectLst/>
                            <a:latin typeface="Cambria Math"/>
                          </a:rPr>
                          <m:t>Δ</m:t>
                        </m:r>
                      </m:e>
                      <m:sup>
                        <m:r>
                          <a:rPr lang="en-US" sz="2800" b="0" i="1" smtClean="0">
                            <a:effectLst/>
                            <a:latin typeface="Cambria Math"/>
                          </a:rPr>
                          <m:t>2</m:t>
                        </m:r>
                      </m:sup>
                    </m:sSup>
                    <m:r>
                      <a:rPr lang="en-US" sz="2800" b="0" i="1" smtClean="0">
                        <a:effectLst/>
                        <a:latin typeface="Cambria Math"/>
                      </a:rPr>
                      <m:t>𝑢</m:t>
                    </m:r>
                    <m:r>
                      <a:rPr lang="en-US" sz="2800" b="0" i="1" smtClean="0">
                        <a:effectLst/>
                        <a:latin typeface="Cambria Math"/>
                      </a:rPr>
                      <m:t>=0</m:t>
                    </m:r>
                  </m:oMath>
                </a14:m>
                <a:endParaRPr lang="en-US" sz="2800" dirty="0" smtClean="0">
                  <a:effectLst/>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1066572" y="4876800"/>
                <a:ext cx="4701352" cy="430887"/>
              </a:xfrm>
              <a:prstGeom prst="rect">
                <a:avLst/>
              </a:prstGeom>
              <a:blipFill rotWithShape="1">
                <a:blip r:embed="rId20"/>
                <a:stretch>
                  <a:fillRect l="-4280" t="-23944" b="-47887"/>
                </a:stretch>
              </a:blipFill>
            </p:spPr>
            <p:txBody>
              <a:bodyPr/>
              <a:lstStyle/>
              <a:p>
                <a:r>
                  <a:rPr lang="en-US">
                    <a:noFill/>
                  </a:rPr>
                  <a:t> </a:t>
                </a:r>
              </a:p>
            </p:txBody>
          </p:sp>
        </mc:Fallback>
      </mc:AlternateContent>
      <p:grpSp>
        <p:nvGrpSpPr>
          <p:cNvPr id="102" name="Group 101"/>
          <p:cNvGrpSpPr/>
          <p:nvPr/>
        </p:nvGrpSpPr>
        <p:grpSpPr>
          <a:xfrm>
            <a:off x="6835274" y="4572739"/>
            <a:ext cx="1689888" cy="1689887"/>
            <a:chOff x="5721560" y="3259706"/>
            <a:chExt cx="2230727" cy="2230726"/>
          </a:xfrm>
        </p:grpSpPr>
        <p:sp>
          <p:nvSpPr>
            <p:cNvPr id="118" name="Oval 117"/>
            <p:cNvSpPr/>
            <p:nvPr/>
          </p:nvSpPr>
          <p:spPr>
            <a:xfrm>
              <a:off x="5721560" y="3259706"/>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9" name="Oval 118"/>
            <p:cNvSpPr/>
            <p:nvPr/>
          </p:nvSpPr>
          <p:spPr>
            <a:xfrm>
              <a:off x="6258276" y="3259706"/>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0" name="Oval 119"/>
            <p:cNvSpPr/>
            <p:nvPr/>
          </p:nvSpPr>
          <p:spPr>
            <a:xfrm>
              <a:off x="6794992" y="3259706"/>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1" name="Oval 120"/>
            <p:cNvSpPr/>
            <p:nvPr/>
          </p:nvSpPr>
          <p:spPr>
            <a:xfrm>
              <a:off x="7331708" y="3259706"/>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2" name="Oval 121"/>
            <p:cNvSpPr/>
            <p:nvPr/>
          </p:nvSpPr>
          <p:spPr>
            <a:xfrm>
              <a:off x="7868423" y="3259706"/>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3" name="Oval 122"/>
            <p:cNvSpPr/>
            <p:nvPr/>
          </p:nvSpPr>
          <p:spPr>
            <a:xfrm>
              <a:off x="5721560" y="3796422"/>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4" name="Oval 123"/>
            <p:cNvSpPr/>
            <p:nvPr/>
          </p:nvSpPr>
          <p:spPr>
            <a:xfrm>
              <a:off x="6258276" y="3796422"/>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5" name="Oval 124"/>
            <p:cNvSpPr/>
            <p:nvPr/>
          </p:nvSpPr>
          <p:spPr>
            <a:xfrm>
              <a:off x="6794992" y="3796422"/>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6" name="Oval 125"/>
            <p:cNvSpPr/>
            <p:nvPr/>
          </p:nvSpPr>
          <p:spPr>
            <a:xfrm>
              <a:off x="7331708" y="3796422"/>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7" name="Oval 126"/>
            <p:cNvSpPr/>
            <p:nvPr/>
          </p:nvSpPr>
          <p:spPr>
            <a:xfrm>
              <a:off x="7868423" y="3796422"/>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8" name="Oval 127"/>
            <p:cNvSpPr/>
            <p:nvPr/>
          </p:nvSpPr>
          <p:spPr>
            <a:xfrm>
              <a:off x="5721560" y="4333137"/>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9" name="Oval 128"/>
            <p:cNvSpPr/>
            <p:nvPr/>
          </p:nvSpPr>
          <p:spPr>
            <a:xfrm>
              <a:off x="6258276" y="4333137"/>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0" name="Oval 129"/>
            <p:cNvSpPr/>
            <p:nvPr/>
          </p:nvSpPr>
          <p:spPr>
            <a:xfrm>
              <a:off x="6794992" y="4333137"/>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1" name="Oval 130"/>
            <p:cNvSpPr/>
            <p:nvPr/>
          </p:nvSpPr>
          <p:spPr>
            <a:xfrm>
              <a:off x="7331708" y="4333137"/>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2" name="Oval 131"/>
            <p:cNvSpPr/>
            <p:nvPr/>
          </p:nvSpPr>
          <p:spPr>
            <a:xfrm>
              <a:off x="7868423" y="4333137"/>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3" name="Oval 132"/>
            <p:cNvSpPr/>
            <p:nvPr/>
          </p:nvSpPr>
          <p:spPr>
            <a:xfrm>
              <a:off x="5721560" y="4869853"/>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4" name="Oval 133"/>
            <p:cNvSpPr/>
            <p:nvPr/>
          </p:nvSpPr>
          <p:spPr>
            <a:xfrm>
              <a:off x="6258276" y="4869853"/>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5" name="Oval 134"/>
            <p:cNvSpPr/>
            <p:nvPr/>
          </p:nvSpPr>
          <p:spPr>
            <a:xfrm>
              <a:off x="6794992" y="4869853"/>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6" name="Oval 135"/>
            <p:cNvSpPr/>
            <p:nvPr/>
          </p:nvSpPr>
          <p:spPr>
            <a:xfrm>
              <a:off x="7331708" y="4869853"/>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7" name="Oval 136"/>
            <p:cNvSpPr/>
            <p:nvPr/>
          </p:nvSpPr>
          <p:spPr>
            <a:xfrm>
              <a:off x="7868423" y="4869853"/>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8" name="Oval 137"/>
            <p:cNvSpPr/>
            <p:nvPr/>
          </p:nvSpPr>
          <p:spPr>
            <a:xfrm>
              <a:off x="5721560" y="5406568"/>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9" name="Oval 138"/>
            <p:cNvSpPr/>
            <p:nvPr/>
          </p:nvSpPr>
          <p:spPr>
            <a:xfrm>
              <a:off x="6258276" y="5406568"/>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0" name="Oval 139"/>
            <p:cNvSpPr/>
            <p:nvPr/>
          </p:nvSpPr>
          <p:spPr>
            <a:xfrm>
              <a:off x="6794992" y="5406568"/>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1" name="Oval 140"/>
            <p:cNvSpPr/>
            <p:nvPr/>
          </p:nvSpPr>
          <p:spPr>
            <a:xfrm>
              <a:off x="7331708" y="5406568"/>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2" name="Oval 141"/>
            <p:cNvSpPr/>
            <p:nvPr/>
          </p:nvSpPr>
          <p:spPr>
            <a:xfrm>
              <a:off x="7868423" y="5406568"/>
              <a:ext cx="83864" cy="83864"/>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mc:AlternateContent xmlns:mc="http://schemas.openxmlformats.org/markup-compatibility/2006" xmlns:a14="http://schemas.microsoft.com/office/drawing/2010/main">
        <mc:Choice Requires="a14">
          <p:sp>
            <p:nvSpPr>
              <p:cNvPr id="103" name="TextBox 102"/>
              <p:cNvSpPr txBox="1"/>
              <p:nvPr/>
            </p:nvSpPr>
            <p:spPr>
              <a:xfrm>
                <a:off x="6629400" y="4419600"/>
                <a:ext cx="727038" cy="430887"/>
              </a:xfrm>
              <a:prstGeom prst="rect">
                <a:avLst/>
              </a:prstGeom>
              <a:solidFill>
                <a:schemeClr val="bg1"/>
              </a:solidFill>
            </p:spPr>
            <p:txBody>
              <a:bodyPr wrap="square" lIns="0" tIns="0" rIns="0" bIns="0" rtlCol="0">
                <a:spAutoFit/>
              </a:bodyPr>
              <a:lstStyle>
                <a:defPPr>
                  <a:defRPr lang="en-US"/>
                </a:defPPr>
                <a:lvl1pPr>
                  <a:defRPr>
                    <a:effectLst/>
                  </a:defRPr>
                </a:lvl1pPr>
              </a:lstStyle>
              <a:p>
                <a:pPr algn="l"/>
                <a14:m>
                  <m:oMathPara xmlns:m="http://schemas.openxmlformats.org/officeDocument/2006/math">
                    <m:oMathParaPr>
                      <m:jc m:val="center"/>
                    </m:oMathParaPr>
                    <m:oMath xmlns:m="http://schemas.openxmlformats.org/officeDocument/2006/math">
                      <m:sSup>
                        <m:sSupPr>
                          <m:ctrlPr>
                            <a:rPr lang="en-US" sz="2800" b="0" i="1" smtClean="0">
                              <a:latin typeface="Cambria Math"/>
                            </a:rPr>
                          </m:ctrlPr>
                        </m:sSupPr>
                        <m:e>
                          <m:r>
                            <m:rPr>
                              <m:sty m:val="p"/>
                            </m:rPr>
                            <a:rPr lang="en-US" sz="2800" b="0" i="0" smtClean="0">
                              <a:latin typeface="Cambria Math"/>
                            </a:rPr>
                            <m:t>Δ</m:t>
                          </m:r>
                        </m:e>
                        <m:sup>
                          <m:r>
                            <a:rPr lang="en-US" sz="2800" b="0" i="1" smtClean="0">
                              <a:latin typeface="Cambria Math"/>
                            </a:rPr>
                            <m:t>2</m:t>
                          </m:r>
                        </m:sup>
                      </m:sSup>
                    </m:oMath>
                  </m:oMathPara>
                </a14:m>
                <a:endParaRPr lang="en-US" sz="2800" dirty="0"/>
              </a:p>
            </p:txBody>
          </p:sp>
        </mc:Choice>
        <mc:Fallback xmlns="">
          <p:sp>
            <p:nvSpPr>
              <p:cNvPr id="103" name="TextBox 102"/>
              <p:cNvSpPr txBox="1">
                <a:spLocks noRot="1" noChangeAspect="1" noMove="1" noResize="1" noEditPoints="1" noAdjustHandles="1" noChangeArrowheads="1" noChangeShapeType="1" noTextEdit="1"/>
              </p:cNvSpPr>
              <p:nvPr/>
            </p:nvSpPr>
            <p:spPr>
              <a:xfrm>
                <a:off x="6629400" y="4419600"/>
                <a:ext cx="727038" cy="430887"/>
              </a:xfrm>
              <a:prstGeom prst="rect">
                <a:avLst/>
              </a:prstGeom>
              <a:blipFill rotWithShape="1">
                <a:blip r:embed="rId21"/>
                <a:stretch>
                  <a:fillRect/>
                </a:stretch>
              </a:blipFill>
            </p:spPr>
            <p:txBody>
              <a:bodyPr/>
              <a:lstStyle/>
              <a:p>
                <a:r>
                  <a:rPr lang="en-US">
                    <a:noFill/>
                  </a:rPr>
                  <a:t> </a:t>
                </a:r>
              </a:p>
            </p:txBody>
          </p:sp>
        </mc:Fallback>
      </mc:AlternateContent>
      <p:sp>
        <p:nvSpPr>
          <p:cNvPr id="104" name="Oval 201"/>
          <p:cNvSpPr/>
          <p:nvPr/>
        </p:nvSpPr>
        <p:spPr>
          <a:xfrm>
            <a:off x="6705378" y="4429476"/>
            <a:ext cx="1956037" cy="1970064"/>
          </a:xfrm>
          <a:custGeom>
            <a:avLst/>
            <a:gdLst/>
            <a:ahLst/>
            <a:cxnLst/>
            <a:rect l="l" t="t" r="r" b="b"/>
            <a:pathLst>
              <a:path w="1466345" h="1476861">
                <a:moveTo>
                  <a:pt x="731556" y="0"/>
                </a:moveTo>
                <a:cubicBezTo>
                  <a:pt x="801012" y="0"/>
                  <a:pt x="857503" y="55506"/>
                  <a:pt x="858525" y="124592"/>
                </a:cubicBezTo>
                <a:lnTo>
                  <a:pt x="859126" y="124592"/>
                </a:lnTo>
                <a:lnTo>
                  <a:pt x="859126" y="127567"/>
                </a:lnTo>
                <a:lnTo>
                  <a:pt x="859126" y="127572"/>
                </a:lnTo>
                <a:lnTo>
                  <a:pt x="859126" y="302350"/>
                </a:lnTo>
                <a:lnTo>
                  <a:pt x="1034563" y="302350"/>
                </a:lnTo>
                <a:lnTo>
                  <a:pt x="1034563" y="304202"/>
                </a:lnTo>
                <a:cubicBezTo>
                  <a:pt x="1035157" y="303844"/>
                  <a:pt x="1035756" y="303840"/>
                  <a:pt x="1036356" y="303840"/>
                </a:cubicBezTo>
                <a:cubicBezTo>
                  <a:pt x="1105137" y="303840"/>
                  <a:pt x="1161203" y="358272"/>
                  <a:pt x="1162924" y="426444"/>
                </a:cubicBezTo>
                <a:lnTo>
                  <a:pt x="1163926" y="426444"/>
                </a:lnTo>
                <a:lnTo>
                  <a:pt x="1163926" y="431410"/>
                </a:lnTo>
                <a:lnTo>
                  <a:pt x="1163926" y="608640"/>
                </a:lnTo>
                <a:lnTo>
                  <a:pt x="1338774" y="608640"/>
                </a:lnTo>
                <a:lnTo>
                  <a:pt x="1338774" y="608640"/>
                </a:lnTo>
                <a:cubicBezTo>
                  <a:pt x="1409230" y="608640"/>
                  <a:pt x="1466345" y="665755"/>
                  <a:pt x="1466345" y="736210"/>
                </a:cubicBezTo>
                <a:cubicBezTo>
                  <a:pt x="1466345" y="806665"/>
                  <a:pt x="1409230" y="863780"/>
                  <a:pt x="1338775" y="863780"/>
                </a:cubicBezTo>
                <a:lnTo>
                  <a:pt x="1338774" y="863780"/>
                </a:lnTo>
                <a:lnTo>
                  <a:pt x="1338774" y="863780"/>
                </a:lnTo>
                <a:lnTo>
                  <a:pt x="1163926" y="863780"/>
                </a:lnTo>
                <a:lnTo>
                  <a:pt x="1163926" y="1039014"/>
                </a:lnTo>
                <a:lnTo>
                  <a:pt x="1163523" y="1039014"/>
                </a:lnTo>
                <a:cubicBezTo>
                  <a:pt x="1163921" y="1039674"/>
                  <a:pt x="1163926" y="1040342"/>
                  <a:pt x="1163926" y="1041010"/>
                </a:cubicBezTo>
                <a:cubicBezTo>
                  <a:pt x="1163926" y="1111465"/>
                  <a:pt x="1106811" y="1168580"/>
                  <a:pt x="1036356" y="1168580"/>
                </a:cubicBezTo>
                <a:lnTo>
                  <a:pt x="1034563" y="1168218"/>
                </a:lnTo>
                <a:lnTo>
                  <a:pt x="1034563" y="1169597"/>
                </a:lnTo>
                <a:lnTo>
                  <a:pt x="859126" y="1169597"/>
                </a:lnTo>
                <a:lnTo>
                  <a:pt x="859126" y="1347296"/>
                </a:lnTo>
                <a:lnTo>
                  <a:pt x="858723" y="1347296"/>
                </a:lnTo>
                <a:cubicBezTo>
                  <a:pt x="859121" y="1347956"/>
                  <a:pt x="859126" y="1348623"/>
                  <a:pt x="859126" y="1349291"/>
                </a:cubicBezTo>
                <a:cubicBezTo>
                  <a:pt x="859126" y="1419746"/>
                  <a:pt x="802011" y="1476861"/>
                  <a:pt x="731556" y="1476861"/>
                </a:cubicBezTo>
                <a:cubicBezTo>
                  <a:pt x="661101" y="1476861"/>
                  <a:pt x="603986" y="1419746"/>
                  <a:pt x="603986" y="1349291"/>
                </a:cubicBezTo>
                <a:lnTo>
                  <a:pt x="604389" y="1347296"/>
                </a:lnTo>
                <a:lnTo>
                  <a:pt x="603986" y="1347296"/>
                </a:lnTo>
                <a:lnTo>
                  <a:pt x="603986" y="1169597"/>
                </a:lnTo>
                <a:lnTo>
                  <a:pt x="421993" y="1169597"/>
                </a:lnTo>
                <a:lnTo>
                  <a:pt x="421993" y="1168383"/>
                </a:lnTo>
                <a:cubicBezTo>
                  <a:pt x="351987" y="1168051"/>
                  <a:pt x="295400" y="1111139"/>
                  <a:pt x="295400" y="1041010"/>
                </a:cubicBezTo>
                <a:lnTo>
                  <a:pt x="295803" y="1039014"/>
                </a:lnTo>
                <a:lnTo>
                  <a:pt x="295400" y="1039014"/>
                </a:lnTo>
                <a:lnTo>
                  <a:pt x="295400" y="863780"/>
                </a:lnTo>
                <a:lnTo>
                  <a:pt x="127570" y="863780"/>
                </a:lnTo>
                <a:lnTo>
                  <a:pt x="119577" y="863780"/>
                </a:lnTo>
                <a:lnTo>
                  <a:pt x="119577" y="862166"/>
                </a:lnTo>
                <a:cubicBezTo>
                  <a:pt x="52800" y="859361"/>
                  <a:pt x="0" y="803952"/>
                  <a:pt x="0" y="736210"/>
                </a:cubicBezTo>
                <a:cubicBezTo>
                  <a:pt x="0" y="668468"/>
                  <a:pt x="52800" y="613059"/>
                  <a:pt x="119577" y="610254"/>
                </a:cubicBezTo>
                <a:lnTo>
                  <a:pt x="119577" y="608640"/>
                </a:lnTo>
                <a:lnTo>
                  <a:pt x="127570" y="608640"/>
                </a:lnTo>
                <a:lnTo>
                  <a:pt x="295400" y="608640"/>
                </a:lnTo>
                <a:lnTo>
                  <a:pt x="295400" y="431410"/>
                </a:lnTo>
                <a:lnTo>
                  <a:pt x="295400" y="426444"/>
                </a:lnTo>
                <a:lnTo>
                  <a:pt x="296403" y="426444"/>
                </a:lnTo>
                <a:cubicBezTo>
                  <a:pt x="298115" y="358596"/>
                  <a:pt x="353659" y="304357"/>
                  <a:pt x="421993" y="304033"/>
                </a:cubicBezTo>
                <a:lnTo>
                  <a:pt x="421993" y="302350"/>
                </a:lnTo>
                <a:lnTo>
                  <a:pt x="603986" y="302350"/>
                </a:lnTo>
                <a:lnTo>
                  <a:pt x="603986" y="124592"/>
                </a:lnTo>
                <a:lnTo>
                  <a:pt x="604587" y="124592"/>
                </a:lnTo>
                <a:cubicBezTo>
                  <a:pt x="605610" y="55506"/>
                  <a:pt x="662101" y="0"/>
                  <a:pt x="731556" y="0"/>
                </a:cubicBezTo>
                <a:close/>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sz="2800">
              <a:effectLst/>
            </a:endParaRPr>
          </a:p>
        </p:txBody>
      </p:sp>
      <mc:AlternateContent xmlns:mc="http://schemas.openxmlformats.org/markup-compatibility/2006" xmlns:a14="http://schemas.microsoft.com/office/drawing/2010/main">
        <mc:Choice Requires="a14">
          <p:sp>
            <p:nvSpPr>
              <p:cNvPr id="105" name="TextBox 104"/>
              <p:cNvSpPr txBox="1"/>
              <p:nvPr/>
            </p:nvSpPr>
            <p:spPr>
              <a:xfrm>
                <a:off x="7599874" y="4460417"/>
                <a:ext cx="171521" cy="246221"/>
              </a:xfrm>
              <a:prstGeom prst="rect">
                <a:avLst/>
              </a:prstGeom>
              <a:solidFill>
                <a:schemeClr val="bg1"/>
              </a:solidFill>
            </p:spPr>
            <p:txBody>
              <a:bodyPr wrap="none" lIns="0" tIns="0" rIns="0" bIns="0" rtlCol="0">
                <a:spAutoFit/>
              </a:bodyPr>
              <a:lstStyle>
                <a:defPPr>
                  <a:defRPr lang="en-US"/>
                </a:defPPr>
                <a:lvl1pPr>
                  <a:defRPr>
                    <a:effectLst/>
                  </a:defRPr>
                </a:lvl1pPr>
              </a:lstStyle>
              <a:p>
                <a:pPr algn="l"/>
                <a14:m>
                  <m:oMathPara xmlns:m="http://schemas.openxmlformats.org/officeDocument/2006/math">
                    <m:oMathParaPr>
                      <m:jc m:val="center"/>
                    </m:oMathParaPr>
                    <m:oMath xmlns:m="http://schemas.openxmlformats.org/officeDocument/2006/math">
                      <m:r>
                        <m:rPr>
                          <m:nor/>
                        </m:rPr>
                        <a:rPr lang="en-US" sz="1600" b="0" i="0" smtClean="0">
                          <a:latin typeface="Cambria Math"/>
                        </a:rPr>
                        <m:t>1</m:t>
                      </m:r>
                    </m:oMath>
                  </m:oMathPara>
                </a14:m>
                <a:endParaRPr lang="en-US" sz="1600" dirty="0"/>
              </a:p>
            </p:txBody>
          </p:sp>
        </mc:Choice>
        <mc:Fallback xmlns="">
          <p:sp>
            <p:nvSpPr>
              <p:cNvPr id="105" name="TextBox 104"/>
              <p:cNvSpPr txBox="1">
                <a:spLocks noRot="1" noChangeAspect="1" noMove="1" noResize="1" noEditPoints="1" noAdjustHandles="1" noChangeArrowheads="1" noChangeShapeType="1" noTextEdit="1"/>
              </p:cNvSpPr>
              <p:nvPr/>
            </p:nvSpPr>
            <p:spPr>
              <a:xfrm>
                <a:off x="7599874" y="4460417"/>
                <a:ext cx="171521" cy="246221"/>
              </a:xfrm>
              <a:prstGeom prst="rect">
                <a:avLst/>
              </a:prstGeom>
              <a:blipFill rotWithShape="1">
                <a:blip r:embed="rId22"/>
                <a:stretch>
                  <a:fillRect l="-25000" r="-21429" b="-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6" name="TextBox 105"/>
              <p:cNvSpPr txBox="1"/>
              <p:nvPr/>
            </p:nvSpPr>
            <p:spPr>
              <a:xfrm>
                <a:off x="7542967" y="5266741"/>
                <a:ext cx="285335" cy="246221"/>
              </a:xfrm>
              <a:prstGeom prst="rect">
                <a:avLst/>
              </a:prstGeom>
              <a:solidFill>
                <a:schemeClr val="bg1"/>
              </a:solidFill>
            </p:spPr>
            <p:txBody>
              <a:bodyPr wrap="none" lIns="0" tIns="0" rIns="0" bIns="0" rtlCol="0">
                <a:spAutoFit/>
              </a:bodyPr>
              <a:lstStyle>
                <a:defPPr>
                  <a:defRPr lang="en-US"/>
                </a:defPPr>
                <a:lvl1pPr>
                  <a:defRPr>
                    <a:effectLst/>
                  </a:defRPr>
                </a:lvl1pPr>
              </a:lstStyle>
              <a:p>
                <a:pPr algn="l"/>
                <a14:m>
                  <m:oMathPara xmlns:m="http://schemas.openxmlformats.org/officeDocument/2006/math">
                    <m:oMathParaPr>
                      <m:jc m:val="center"/>
                    </m:oMathParaPr>
                    <m:oMath xmlns:m="http://schemas.openxmlformats.org/officeDocument/2006/math">
                      <m:r>
                        <m:rPr>
                          <m:nor/>
                        </m:rPr>
                        <a:rPr lang="en-US" sz="1600" b="0" i="0" smtClean="0">
                          <a:latin typeface="Cambria Math"/>
                        </a:rPr>
                        <m:t>20</m:t>
                      </m:r>
                    </m:oMath>
                  </m:oMathPara>
                </a14:m>
                <a:endParaRPr lang="en-US" sz="1600" dirty="0"/>
              </a:p>
            </p:txBody>
          </p:sp>
        </mc:Choice>
        <mc:Fallback xmlns="">
          <p:sp>
            <p:nvSpPr>
              <p:cNvPr id="106" name="TextBox 105"/>
              <p:cNvSpPr txBox="1">
                <a:spLocks noRot="1" noChangeAspect="1" noMove="1" noResize="1" noEditPoints="1" noAdjustHandles="1" noChangeArrowheads="1" noChangeShapeType="1" noTextEdit="1"/>
              </p:cNvSpPr>
              <p:nvPr/>
            </p:nvSpPr>
            <p:spPr>
              <a:xfrm>
                <a:off x="7542967" y="5266741"/>
                <a:ext cx="285335" cy="246221"/>
              </a:xfrm>
              <a:prstGeom prst="rect">
                <a:avLst/>
              </a:prstGeom>
              <a:blipFill rotWithShape="1">
                <a:blip r:embed="rId23"/>
                <a:stretch>
                  <a:fillRect l="-12766" r="-12766" b="-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7" name="TextBox 106"/>
              <p:cNvSpPr txBox="1"/>
              <p:nvPr/>
            </p:nvSpPr>
            <p:spPr>
              <a:xfrm>
                <a:off x="7184916" y="4863830"/>
                <a:ext cx="171521" cy="246221"/>
              </a:xfrm>
              <a:prstGeom prst="rect">
                <a:avLst/>
              </a:prstGeom>
              <a:solidFill>
                <a:schemeClr val="bg1"/>
              </a:solidFill>
            </p:spPr>
            <p:txBody>
              <a:bodyPr wrap="none" lIns="0" tIns="0" rIns="0" bIns="0" rtlCol="0">
                <a:spAutoFit/>
              </a:bodyPr>
              <a:lstStyle>
                <a:defPPr>
                  <a:defRPr lang="en-US"/>
                </a:defPPr>
                <a:lvl1pPr>
                  <a:defRPr>
                    <a:effectLst/>
                  </a:defRPr>
                </a:lvl1pPr>
              </a:lstStyle>
              <a:p>
                <a:pPr algn="l"/>
                <a14:m>
                  <m:oMathPara xmlns:m="http://schemas.openxmlformats.org/officeDocument/2006/math">
                    <m:oMathParaPr>
                      <m:jc m:val="center"/>
                    </m:oMathParaPr>
                    <m:oMath xmlns:m="http://schemas.openxmlformats.org/officeDocument/2006/math">
                      <m:r>
                        <m:rPr>
                          <m:nor/>
                        </m:rPr>
                        <a:rPr lang="en-US" sz="1600" b="0" i="0" smtClean="0">
                          <a:latin typeface="Cambria Math"/>
                        </a:rPr>
                        <m:t>2</m:t>
                      </m:r>
                    </m:oMath>
                  </m:oMathPara>
                </a14:m>
                <a:endParaRPr lang="en-US" sz="1600" dirty="0"/>
              </a:p>
            </p:txBody>
          </p:sp>
        </mc:Choice>
        <mc:Fallback xmlns="">
          <p:sp>
            <p:nvSpPr>
              <p:cNvPr id="107" name="TextBox 106"/>
              <p:cNvSpPr txBox="1">
                <a:spLocks noRot="1" noChangeAspect="1" noMove="1" noResize="1" noEditPoints="1" noAdjustHandles="1" noChangeArrowheads="1" noChangeShapeType="1" noTextEdit="1"/>
              </p:cNvSpPr>
              <p:nvPr/>
            </p:nvSpPr>
            <p:spPr>
              <a:xfrm>
                <a:off x="7184916" y="4863830"/>
                <a:ext cx="171521" cy="246221"/>
              </a:xfrm>
              <a:prstGeom prst="rect">
                <a:avLst/>
              </a:prstGeom>
              <a:blipFill rotWithShape="1">
                <a:blip r:embed="rId24"/>
                <a:stretch>
                  <a:fillRect l="-25000" r="-21429" b="-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8" name="TextBox 107"/>
              <p:cNvSpPr txBox="1"/>
              <p:nvPr/>
            </p:nvSpPr>
            <p:spPr>
              <a:xfrm>
                <a:off x="7996329" y="4863830"/>
                <a:ext cx="171521" cy="246221"/>
              </a:xfrm>
              <a:prstGeom prst="rect">
                <a:avLst/>
              </a:prstGeom>
              <a:solidFill>
                <a:schemeClr val="bg1"/>
              </a:solidFill>
            </p:spPr>
            <p:txBody>
              <a:bodyPr wrap="none" lIns="0" tIns="0" rIns="0" bIns="0" rtlCol="0">
                <a:spAutoFit/>
              </a:bodyPr>
              <a:lstStyle>
                <a:defPPr>
                  <a:defRPr lang="en-US"/>
                </a:defPPr>
                <a:lvl1pPr>
                  <a:defRPr>
                    <a:effectLst/>
                  </a:defRPr>
                </a:lvl1pPr>
              </a:lstStyle>
              <a:p>
                <a:pPr algn="l"/>
                <a14:m>
                  <m:oMathPara xmlns:m="http://schemas.openxmlformats.org/officeDocument/2006/math">
                    <m:oMathParaPr>
                      <m:jc m:val="center"/>
                    </m:oMathParaPr>
                    <m:oMath xmlns:m="http://schemas.openxmlformats.org/officeDocument/2006/math">
                      <m:r>
                        <m:rPr>
                          <m:nor/>
                        </m:rPr>
                        <a:rPr lang="en-US" sz="1600" b="0" i="0" smtClean="0">
                          <a:latin typeface="Cambria Math"/>
                        </a:rPr>
                        <m:t>2</m:t>
                      </m:r>
                    </m:oMath>
                  </m:oMathPara>
                </a14:m>
                <a:endParaRPr lang="en-US" sz="1600" dirty="0"/>
              </a:p>
            </p:txBody>
          </p:sp>
        </mc:Choice>
        <mc:Fallback xmlns="">
          <p:sp>
            <p:nvSpPr>
              <p:cNvPr id="108" name="TextBox 107"/>
              <p:cNvSpPr txBox="1">
                <a:spLocks noRot="1" noChangeAspect="1" noMove="1" noResize="1" noEditPoints="1" noAdjustHandles="1" noChangeArrowheads="1" noChangeShapeType="1" noTextEdit="1"/>
              </p:cNvSpPr>
              <p:nvPr/>
            </p:nvSpPr>
            <p:spPr>
              <a:xfrm>
                <a:off x="7996329" y="4863830"/>
                <a:ext cx="171521" cy="246221"/>
              </a:xfrm>
              <a:prstGeom prst="rect">
                <a:avLst/>
              </a:prstGeom>
              <a:blipFill rotWithShape="1">
                <a:blip r:embed="rId25"/>
                <a:stretch>
                  <a:fillRect l="-25000" r="-21429" b="-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9" name="TextBox 108"/>
              <p:cNvSpPr txBox="1"/>
              <p:nvPr/>
            </p:nvSpPr>
            <p:spPr>
              <a:xfrm>
                <a:off x="7522930" y="4863830"/>
                <a:ext cx="325409" cy="246221"/>
              </a:xfrm>
              <a:prstGeom prst="rect">
                <a:avLst/>
              </a:prstGeom>
              <a:solidFill>
                <a:schemeClr val="bg1"/>
              </a:solidFill>
            </p:spPr>
            <p:txBody>
              <a:bodyPr wrap="none" lIns="0" tIns="0" rIns="0" bIns="0" rtlCol="0">
                <a:spAutoFit/>
              </a:bodyPr>
              <a:lstStyle>
                <a:defPPr>
                  <a:defRPr lang="en-US"/>
                </a:defPPr>
                <a:lvl1pPr>
                  <a:defRPr>
                    <a:effectLst/>
                  </a:defRPr>
                </a:lvl1pPr>
              </a:lstStyle>
              <a:p>
                <a:pPr algn="l"/>
                <a14:m>
                  <m:oMathPara xmlns:m="http://schemas.openxmlformats.org/officeDocument/2006/math">
                    <m:oMathParaPr>
                      <m:jc m:val="center"/>
                    </m:oMathParaPr>
                    <m:oMath xmlns:m="http://schemas.openxmlformats.org/officeDocument/2006/math">
                      <m:r>
                        <m:rPr>
                          <m:nor/>
                        </m:rPr>
                        <a:rPr lang="en-US" sz="1600">
                          <a:latin typeface="Cambria Math"/>
                        </a:rPr>
                        <m:t>−8</m:t>
                      </m:r>
                    </m:oMath>
                  </m:oMathPara>
                </a14:m>
                <a:endParaRPr lang="en-US" sz="1600" dirty="0"/>
              </a:p>
            </p:txBody>
          </p:sp>
        </mc:Choice>
        <mc:Fallback xmlns="">
          <p:sp>
            <p:nvSpPr>
              <p:cNvPr id="109" name="TextBox 108"/>
              <p:cNvSpPr txBox="1">
                <a:spLocks noRot="1" noChangeAspect="1" noMove="1" noResize="1" noEditPoints="1" noAdjustHandles="1" noChangeArrowheads="1" noChangeShapeType="1" noTextEdit="1"/>
              </p:cNvSpPr>
              <p:nvPr/>
            </p:nvSpPr>
            <p:spPr>
              <a:xfrm>
                <a:off x="7522930" y="4863830"/>
                <a:ext cx="325409" cy="246221"/>
              </a:xfrm>
              <a:prstGeom prst="rect">
                <a:avLst/>
              </a:prstGeom>
              <a:blipFill rotWithShape="1">
                <a:blip r:embed="rId26"/>
                <a:stretch>
                  <a:fillRect l="-11321" r="-13208" b="-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0" name="TextBox 109"/>
              <p:cNvSpPr txBox="1"/>
              <p:nvPr/>
            </p:nvSpPr>
            <p:spPr>
              <a:xfrm>
                <a:off x="7599874" y="6095656"/>
                <a:ext cx="171521" cy="246221"/>
              </a:xfrm>
              <a:prstGeom prst="rect">
                <a:avLst/>
              </a:prstGeom>
              <a:solidFill>
                <a:schemeClr val="bg1"/>
              </a:solidFill>
            </p:spPr>
            <p:txBody>
              <a:bodyPr wrap="none" lIns="0" tIns="0" rIns="0" bIns="0" rtlCol="0">
                <a:spAutoFit/>
              </a:bodyPr>
              <a:lstStyle>
                <a:defPPr>
                  <a:defRPr lang="en-US"/>
                </a:defPPr>
                <a:lvl1pPr>
                  <a:defRPr>
                    <a:effectLst/>
                  </a:defRPr>
                </a:lvl1pPr>
              </a:lstStyle>
              <a:p>
                <a:pPr algn="l"/>
                <a14:m>
                  <m:oMathPara xmlns:m="http://schemas.openxmlformats.org/officeDocument/2006/math">
                    <m:oMathParaPr>
                      <m:jc m:val="center"/>
                    </m:oMathParaPr>
                    <m:oMath xmlns:m="http://schemas.openxmlformats.org/officeDocument/2006/math">
                      <m:r>
                        <m:rPr>
                          <m:nor/>
                        </m:rPr>
                        <a:rPr lang="en-US" sz="1600" b="0" i="0" smtClean="0">
                          <a:latin typeface="Cambria Math"/>
                        </a:rPr>
                        <m:t>1</m:t>
                      </m:r>
                    </m:oMath>
                  </m:oMathPara>
                </a14:m>
                <a:endParaRPr lang="en-US" sz="1600" dirty="0"/>
              </a:p>
            </p:txBody>
          </p:sp>
        </mc:Choice>
        <mc:Fallback xmlns="">
          <p:sp>
            <p:nvSpPr>
              <p:cNvPr id="110" name="TextBox 109"/>
              <p:cNvSpPr txBox="1">
                <a:spLocks noRot="1" noChangeAspect="1" noMove="1" noResize="1" noEditPoints="1" noAdjustHandles="1" noChangeArrowheads="1" noChangeShapeType="1" noTextEdit="1"/>
              </p:cNvSpPr>
              <p:nvPr/>
            </p:nvSpPr>
            <p:spPr>
              <a:xfrm>
                <a:off x="7599874" y="6095656"/>
                <a:ext cx="171521" cy="246221"/>
              </a:xfrm>
              <a:prstGeom prst="rect">
                <a:avLst/>
              </a:prstGeom>
              <a:blipFill rotWithShape="1">
                <a:blip r:embed="rId27"/>
                <a:stretch>
                  <a:fillRect l="-25000" r="-21429" b="-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1" name="TextBox 110"/>
              <p:cNvSpPr txBox="1"/>
              <p:nvPr/>
            </p:nvSpPr>
            <p:spPr>
              <a:xfrm>
                <a:off x="7522930" y="5694810"/>
                <a:ext cx="325409" cy="246221"/>
              </a:xfrm>
              <a:prstGeom prst="rect">
                <a:avLst/>
              </a:prstGeom>
              <a:solidFill>
                <a:schemeClr val="bg1"/>
              </a:solidFill>
            </p:spPr>
            <p:txBody>
              <a:bodyPr wrap="none" lIns="0" tIns="0" rIns="0" bIns="0" rtlCol="0">
                <a:spAutoFit/>
              </a:bodyPr>
              <a:lstStyle>
                <a:defPPr>
                  <a:defRPr lang="en-US"/>
                </a:defPPr>
                <a:lvl1pPr>
                  <a:defRPr>
                    <a:effectLst/>
                  </a:defRPr>
                </a:lvl1pPr>
              </a:lstStyle>
              <a:p>
                <a:pPr algn="l"/>
                <a14:m>
                  <m:oMathPara xmlns:m="http://schemas.openxmlformats.org/officeDocument/2006/math">
                    <m:oMathParaPr>
                      <m:jc m:val="center"/>
                    </m:oMathParaPr>
                    <m:oMath xmlns:m="http://schemas.openxmlformats.org/officeDocument/2006/math">
                      <m:r>
                        <m:rPr>
                          <m:nor/>
                        </m:rPr>
                        <a:rPr lang="en-US" sz="1600">
                          <a:latin typeface="Cambria Math"/>
                        </a:rPr>
                        <m:t>−8</m:t>
                      </m:r>
                    </m:oMath>
                  </m:oMathPara>
                </a14:m>
                <a:endParaRPr lang="en-US" sz="1600" dirty="0"/>
              </a:p>
            </p:txBody>
          </p:sp>
        </mc:Choice>
        <mc:Fallback xmlns="">
          <p:sp>
            <p:nvSpPr>
              <p:cNvPr id="111" name="TextBox 110"/>
              <p:cNvSpPr txBox="1">
                <a:spLocks noRot="1" noChangeAspect="1" noMove="1" noResize="1" noEditPoints="1" noAdjustHandles="1" noChangeArrowheads="1" noChangeShapeType="1" noTextEdit="1"/>
              </p:cNvSpPr>
              <p:nvPr/>
            </p:nvSpPr>
            <p:spPr>
              <a:xfrm>
                <a:off x="7522930" y="5694810"/>
                <a:ext cx="325409" cy="246221"/>
              </a:xfrm>
              <a:prstGeom prst="rect">
                <a:avLst/>
              </a:prstGeom>
              <a:blipFill rotWithShape="1">
                <a:blip r:embed="rId28"/>
                <a:stretch>
                  <a:fillRect l="-11321" r="-13208" b="-73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2" name="TextBox 111"/>
              <p:cNvSpPr txBox="1"/>
              <p:nvPr/>
            </p:nvSpPr>
            <p:spPr>
              <a:xfrm>
                <a:off x="7996329" y="5694810"/>
                <a:ext cx="171521" cy="246221"/>
              </a:xfrm>
              <a:prstGeom prst="rect">
                <a:avLst/>
              </a:prstGeom>
              <a:solidFill>
                <a:schemeClr val="bg1"/>
              </a:solidFill>
            </p:spPr>
            <p:txBody>
              <a:bodyPr wrap="none" lIns="0" tIns="0" rIns="0" bIns="0" rtlCol="0">
                <a:spAutoFit/>
              </a:bodyPr>
              <a:lstStyle>
                <a:defPPr>
                  <a:defRPr lang="en-US"/>
                </a:defPPr>
                <a:lvl1pPr>
                  <a:defRPr>
                    <a:effectLst/>
                  </a:defRPr>
                </a:lvl1pPr>
              </a:lstStyle>
              <a:p>
                <a:pPr algn="l"/>
                <a14:m>
                  <m:oMathPara xmlns:m="http://schemas.openxmlformats.org/officeDocument/2006/math">
                    <m:oMathParaPr>
                      <m:jc m:val="center"/>
                    </m:oMathParaPr>
                    <m:oMath xmlns:m="http://schemas.openxmlformats.org/officeDocument/2006/math">
                      <m:r>
                        <m:rPr>
                          <m:nor/>
                        </m:rPr>
                        <a:rPr lang="en-US" sz="1600" b="0" i="0" smtClean="0">
                          <a:latin typeface="Cambria Math"/>
                        </a:rPr>
                        <m:t>2</m:t>
                      </m:r>
                    </m:oMath>
                  </m:oMathPara>
                </a14:m>
                <a:endParaRPr lang="en-US" sz="1600" dirty="0"/>
              </a:p>
            </p:txBody>
          </p:sp>
        </mc:Choice>
        <mc:Fallback xmlns="">
          <p:sp>
            <p:nvSpPr>
              <p:cNvPr id="112" name="TextBox 111"/>
              <p:cNvSpPr txBox="1">
                <a:spLocks noRot="1" noChangeAspect="1" noMove="1" noResize="1" noEditPoints="1" noAdjustHandles="1" noChangeArrowheads="1" noChangeShapeType="1" noTextEdit="1"/>
              </p:cNvSpPr>
              <p:nvPr/>
            </p:nvSpPr>
            <p:spPr>
              <a:xfrm>
                <a:off x="7996329" y="5694810"/>
                <a:ext cx="171521" cy="246221"/>
              </a:xfrm>
              <a:prstGeom prst="rect">
                <a:avLst/>
              </a:prstGeom>
              <a:blipFill rotWithShape="1">
                <a:blip r:embed="rId29"/>
                <a:stretch>
                  <a:fillRect l="-25000" r="-21429" b="-73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3" name="TextBox 112"/>
              <p:cNvSpPr txBox="1"/>
              <p:nvPr/>
            </p:nvSpPr>
            <p:spPr>
              <a:xfrm>
                <a:off x="8412411" y="5266741"/>
                <a:ext cx="171521" cy="246221"/>
              </a:xfrm>
              <a:prstGeom prst="rect">
                <a:avLst/>
              </a:prstGeom>
              <a:solidFill>
                <a:schemeClr val="bg1"/>
              </a:solidFill>
            </p:spPr>
            <p:txBody>
              <a:bodyPr wrap="none" lIns="0" tIns="0" rIns="0" bIns="0" rtlCol="0">
                <a:spAutoFit/>
              </a:bodyPr>
              <a:lstStyle>
                <a:defPPr>
                  <a:defRPr lang="en-US"/>
                </a:defPPr>
                <a:lvl1pPr>
                  <a:defRPr>
                    <a:effectLst/>
                  </a:defRPr>
                </a:lvl1pPr>
              </a:lstStyle>
              <a:p>
                <a:pPr algn="l"/>
                <a14:m>
                  <m:oMathPara xmlns:m="http://schemas.openxmlformats.org/officeDocument/2006/math">
                    <m:oMathParaPr>
                      <m:jc m:val="center"/>
                    </m:oMathParaPr>
                    <m:oMath xmlns:m="http://schemas.openxmlformats.org/officeDocument/2006/math">
                      <m:r>
                        <m:rPr>
                          <m:nor/>
                        </m:rPr>
                        <a:rPr lang="en-US" sz="1600" b="0" i="0" smtClean="0">
                          <a:latin typeface="Cambria Math"/>
                        </a:rPr>
                        <m:t>1</m:t>
                      </m:r>
                    </m:oMath>
                  </m:oMathPara>
                </a14:m>
                <a:endParaRPr lang="en-US" sz="1600" dirty="0"/>
              </a:p>
            </p:txBody>
          </p:sp>
        </mc:Choice>
        <mc:Fallback xmlns="">
          <p:sp>
            <p:nvSpPr>
              <p:cNvPr id="113" name="TextBox 112"/>
              <p:cNvSpPr txBox="1">
                <a:spLocks noRot="1" noChangeAspect="1" noMove="1" noResize="1" noEditPoints="1" noAdjustHandles="1" noChangeArrowheads="1" noChangeShapeType="1" noTextEdit="1"/>
              </p:cNvSpPr>
              <p:nvPr/>
            </p:nvSpPr>
            <p:spPr>
              <a:xfrm>
                <a:off x="8412411" y="5266741"/>
                <a:ext cx="171521" cy="246221"/>
              </a:xfrm>
              <a:prstGeom prst="rect">
                <a:avLst/>
              </a:prstGeom>
              <a:blipFill rotWithShape="1">
                <a:blip r:embed="rId30"/>
                <a:stretch>
                  <a:fillRect l="-25000" r="-21429" b="-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4" name="TextBox 113"/>
              <p:cNvSpPr txBox="1"/>
              <p:nvPr/>
            </p:nvSpPr>
            <p:spPr>
              <a:xfrm>
                <a:off x="7919385" y="5266741"/>
                <a:ext cx="325409" cy="246221"/>
              </a:xfrm>
              <a:prstGeom prst="rect">
                <a:avLst/>
              </a:prstGeom>
              <a:solidFill>
                <a:schemeClr val="bg1"/>
              </a:solidFill>
            </p:spPr>
            <p:txBody>
              <a:bodyPr wrap="none" lIns="0" tIns="0" rIns="0" bIns="0" rtlCol="0">
                <a:spAutoFit/>
              </a:bodyPr>
              <a:lstStyle>
                <a:defPPr>
                  <a:defRPr lang="en-US"/>
                </a:defPPr>
                <a:lvl1pPr>
                  <a:defRPr>
                    <a:effectLst/>
                  </a:defRPr>
                </a:lvl1pPr>
              </a:lstStyle>
              <a:p>
                <a:pPr algn="l"/>
                <a14:m>
                  <m:oMathPara xmlns:m="http://schemas.openxmlformats.org/officeDocument/2006/math">
                    <m:oMathParaPr>
                      <m:jc m:val="center"/>
                    </m:oMathParaPr>
                    <m:oMath xmlns:m="http://schemas.openxmlformats.org/officeDocument/2006/math">
                      <m:r>
                        <m:rPr>
                          <m:nor/>
                        </m:rPr>
                        <a:rPr lang="en-US" sz="1600">
                          <a:latin typeface="Cambria Math"/>
                        </a:rPr>
                        <m:t>−8</m:t>
                      </m:r>
                    </m:oMath>
                  </m:oMathPara>
                </a14:m>
                <a:endParaRPr lang="en-US" sz="1600" dirty="0"/>
              </a:p>
            </p:txBody>
          </p:sp>
        </mc:Choice>
        <mc:Fallback xmlns="">
          <p:sp>
            <p:nvSpPr>
              <p:cNvPr id="114" name="TextBox 113"/>
              <p:cNvSpPr txBox="1">
                <a:spLocks noRot="1" noChangeAspect="1" noMove="1" noResize="1" noEditPoints="1" noAdjustHandles="1" noChangeArrowheads="1" noChangeShapeType="1" noTextEdit="1"/>
              </p:cNvSpPr>
              <p:nvPr/>
            </p:nvSpPr>
            <p:spPr>
              <a:xfrm>
                <a:off x="7919385" y="5266741"/>
                <a:ext cx="325409" cy="246221"/>
              </a:xfrm>
              <a:prstGeom prst="rect">
                <a:avLst/>
              </a:prstGeom>
              <a:blipFill rotWithShape="1">
                <a:blip r:embed="rId31"/>
                <a:stretch>
                  <a:fillRect l="-11321" r="-13208" b="-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5" name="TextBox 114"/>
              <p:cNvSpPr txBox="1"/>
              <p:nvPr/>
            </p:nvSpPr>
            <p:spPr>
              <a:xfrm>
                <a:off x="7184916" y="5694810"/>
                <a:ext cx="171521" cy="246221"/>
              </a:xfrm>
              <a:prstGeom prst="rect">
                <a:avLst/>
              </a:prstGeom>
              <a:solidFill>
                <a:schemeClr val="bg1"/>
              </a:solidFill>
            </p:spPr>
            <p:txBody>
              <a:bodyPr wrap="none" lIns="0" tIns="0" rIns="0" bIns="0" rtlCol="0">
                <a:spAutoFit/>
              </a:bodyPr>
              <a:lstStyle>
                <a:defPPr>
                  <a:defRPr lang="en-US"/>
                </a:defPPr>
                <a:lvl1pPr>
                  <a:defRPr>
                    <a:effectLst/>
                  </a:defRPr>
                </a:lvl1pPr>
              </a:lstStyle>
              <a:p>
                <a:pPr algn="l"/>
                <a14:m>
                  <m:oMathPara xmlns:m="http://schemas.openxmlformats.org/officeDocument/2006/math">
                    <m:oMathParaPr>
                      <m:jc m:val="center"/>
                    </m:oMathParaPr>
                    <m:oMath xmlns:m="http://schemas.openxmlformats.org/officeDocument/2006/math">
                      <m:r>
                        <m:rPr>
                          <m:nor/>
                        </m:rPr>
                        <a:rPr lang="en-US" sz="1600" b="0" i="0" smtClean="0">
                          <a:latin typeface="Cambria Math"/>
                        </a:rPr>
                        <m:t>2</m:t>
                      </m:r>
                    </m:oMath>
                  </m:oMathPara>
                </a14:m>
                <a:endParaRPr lang="en-US" sz="1600" dirty="0"/>
              </a:p>
            </p:txBody>
          </p:sp>
        </mc:Choice>
        <mc:Fallback xmlns="">
          <p:sp>
            <p:nvSpPr>
              <p:cNvPr id="115" name="TextBox 114"/>
              <p:cNvSpPr txBox="1">
                <a:spLocks noRot="1" noChangeAspect="1" noMove="1" noResize="1" noEditPoints="1" noAdjustHandles="1" noChangeArrowheads="1" noChangeShapeType="1" noTextEdit="1"/>
              </p:cNvSpPr>
              <p:nvPr/>
            </p:nvSpPr>
            <p:spPr>
              <a:xfrm>
                <a:off x="7184916" y="5694810"/>
                <a:ext cx="171521" cy="246221"/>
              </a:xfrm>
              <a:prstGeom prst="rect">
                <a:avLst/>
              </a:prstGeom>
              <a:blipFill rotWithShape="1">
                <a:blip r:embed="rId32"/>
                <a:stretch>
                  <a:fillRect l="-25000" r="-21429" b="-73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6" name="TextBox 115"/>
              <p:cNvSpPr txBox="1"/>
              <p:nvPr/>
            </p:nvSpPr>
            <p:spPr>
              <a:xfrm>
                <a:off x="6788171" y="5266741"/>
                <a:ext cx="171521" cy="246221"/>
              </a:xfrm>
              <a:prstGeom prst="rect">
                <a:avLst/>
              </a:prstGeom>
              <a:solidFill>
                <a:schemeClr val="bg1"/>
              </a:solidFill>
            </p:spPr>
            <p:txBody>
              <a:bodyPr wrap="none" lIns="0" tIns="0" rIns="0" bIns="0" rtlCol="0">
                <a:spAutoFit/>
              </a:bodyPr>
              <a:lstStyle>
                <a:defPPr>
                  <a:defRPr lang="en-US"/>
                </a:defPPr>
                <a:lvl1pPr>
                  <a:defRPr>
                    <a:effectLst/>
                  </a:defRPr>
                </a:lvl1pPr>
              </a:lstStyle>
              <a:p>
                <a:pPr algn="l"/>
                <a14:m>
                  <m:oMathPara xmlns:m="http://schemas.openxmlformats.org/officeDocument/2006/math">
                    <m:oMathParaPr>
                      <m:jc m:val="center"/>
                    </m:oMathParaPr>
                    <m:oMath xmlns:m="http://schemas.openxmlformats.org/officeDocument/2006/math">
                      <m:r>
                        <m:rPr>
                          <m:nor/>
                        </m:rPr>
                        <a:rPr lang="en-US" sz="1600" b="0" i="0" smtClean="0">
                          <a:latin typeface="Cambria Math"/>
                        </a:rPr>
                        <m:t>1</m:t>
                      </m:r>
                    </m:oMath>
                  </m:oMathPara>
                </a14:m>
                <a:endParaRPr lang="en-US" sz="1600" dirty="0"/>
              </a:p>
            </p:txBody>
          </p:sp>
        </mc:Choice>
        <mc:Fallback xmlns="">
          <p:sp>
            <p:nvSpPr>
              <p:cNvPr id="116" name="TextBox 115"/>
              <p:cNvSpPr txBox="1">
                <a:spLocks noRot="1" noChangeAspect="1" noMove="1" noResize="1" noEditPoints="1" noAdjustHandles="1" noChangeArrowheads="1" noChangeShapeType="1" noTextEdit="1"/>
              </p:cNvSpPr>
              <p:nvPr/>
            </p:nvSpPr>
            <p:spPr>
              <a:xfrm>
                <a:off x="6788171" y="5266741"/>
                <a:ext cx="171521" cy="246221"/>
              </a:xfrm>
              <a:prstGeom prst="rect">
                <a:avLst/>
              </a:prstGeom>
              <a:blipFill rotWithShape="1">
                <a:blip r:embed="rId33"/>
                <a:stretch>
                  <a:fillRect l="-25000" r="-21429" b="-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7" name="TextBox 116"/>
              <p:cNvSpPr txBox="1"/>
              <p:nvPr/>
            </p:nvSpPr>
            <p:spPr>
              <a:xfrm>
                <a:off x="7107972" y="5266741"/>
                <a:ext cx="325409" cy="246221"/>
              </a:xfrm>
              <a:prstGeom prst="rect">
                <a:avLst/>
              </a:prstGeom>
              <a:solidFill>
                <a:schemeClr val="bg1"/>
              </a:solidFill>
            </p:spPr>
            <p:txBody>
              <a:bodyPr wrap="none" lIns="0" tIns="0" rIns="0" bIns="0" rtlCol="0">
                <a:spAutoFit/>
              </a:bodyPr>
              <a:lstStyle>
                <a:defPPr>
                  <a:defRPr lang="en-US"/>
                </a:defPPr>
                <a:lvl1pPr>
                  <a:defRPr>
                    <a:effectLst/>
                  </a:defRPr>
                </a:lvl1pPr>
              </a:lstStyle>
              <a:p>
                <a:pPr algn="l"/>
                <a14:m>
                  <m:oMathPara xmlns:m="http://schemas.openxmlformats.org/officeDocument/2006/math">
                    <m:oMathParaPr>
                      <m:jc m:val="center"/>
                    </m:oMathParaPr>
                    <m:oMath xmlns:m="http://schemas.openxmlformats.org/officeDocument/2006/math">
                      <m:r>
                        <m:rPr>
                          <m:nor/>
                        </m:rPr>
                        <a:rPr lang="en-US" sz="1600">
                          <a:latin typeface="Cambria Math"/>
                        </a:rPr>
                        <m:t>−8</m:t>
                      </m:r>
                    </m:oMath>
                  </m:oMathPara>
                </a14:m>
                <a:endParaRPr lang="en-US" sz="1600" dirty="0"/>
              </a:p>
            </p:txBody>
          </p:sp>
        </mc:Choice>
        <mc:Fallback xmlns="">
          <p:sp>
            <p:nvSpPr>
              <p:cNvPr id="117" name="TextBox 116"/>
              <p:cNvSpPr txBox="1">
                <a:spLocks noRot="1" noChangeAspect="1" noMove="1" noResize="1" noEditPoints="1" noAdjustHandles="1" noChangeArrowheads="1" noChangeShapeType="1" noTextEdit="1"/>
              </p:cNvSpPr>
              <p:nvPr/>
            </p:nvSpPr>
            <p:spPr>
              <a:xfrm>
                <a:off x="7107972" y="5266741"/>
                <a:ext cx="325409" cy="246221"/>
              </a:xfrm>
              <a:prstGeom prst="rect">
                <a:avLst/>
              </a:prstGeom>
              <a:blipFill rotWithShape="1">
                <a:blip r:embed="rId34"/>
                <a:stretch>
                  <a:fillRect l="-11321" r="-13208" b="-7500"/>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27644330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57" name="Title 1"/>
              <p:cNvSpPr txBox="1">
                <a:spLocks/>
              </p:cNvSpPr>
              <p:nvPr/>
            </p:nvSpPr>
            <p:spPr>
              <a:xfrm>
                <a:off x="5760132" y="8620"/>
                <a:ext cx="1510946" cy="9906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en-US" sz="3600" kern="1200" dirty="0" smtClean="0">
                    <a:solidFill>
                      <a:schemeClr val="tx2"/>
                    </a:solidFill>
                    <a:effectLst>
                      <a:outerShdw blurRad="50800" dist="25400" dir="2700000" algn="tl">
                        <a:schemeClr val="tx1">
                          <a:alpha val="30000"/>
                        </a:schemeClr>
                      </a:outerShdw>
                    </a:effectLst>
                    <a:latin typeface="+mj-lt"/>
                    <a:ea typeface="+mj-ea"/>
                    <a:cs typeface="+mj-cs"/>
                  </a:defRPr>
                </a:lvl1pPr>
              </a:lstStyle>
              <a:p>
                <a:pPr/>
                <a14:m>
                  <m:oMathPara xmlns:m="http://schemas.openxmlformats.org/officeDocument/2006/math">
                    <m:oMathParaPr>
                      <m:jc m:val="left"/>
                    </m:oMathParaPr>
                    <m:oMath xmlns:m="http://schemas.openxmlformats.org/officeDocument/2006/math">
                      <m:sSub>
                        <m:sSubPr>
                          <m:ctrlPr>
                            <a:rPr lang="en-US" b="0" i="1" smtClean="0">
                              <a:latin typeface="Cambria Math"/>
                            </a:rPr>
                          </m:ctrlPr>
                        </m:sSubPr>
                        <m:e>
                          <m:r>
                            <a:rPr lang="en-US" b="0" i="1" smtClean="0">
                              <a:latin typeface="Cambria Math"/>
                            </a:rPr>
                            <m:t>𝐷</m:t>
                          </m:r>
                        </m:e>
                        <m:sub>
                          <m:r>
                            <a:rPr lang="en-US" b="0" i="1" smtClean="0">
                              <a:latin typeface="Cambria Math"/>
                            </a:rPr>
                            <m:t>𝑦𝑦</m:t>
                          </m:r>
                        </m:sub>
                      </m:sSub>
                    </m:oMath>
                  </m:oMathPara>
                </a14:m>
                <a:endParaRPr lang="en-US" dirty="0"/>
              </a:p>
            </p:txBody>
          </p:sp>
        </mc:Choice>
        <mc:Fallback xmlns="">
          <p:sp>
            <p:nvSpPr>
              <p:cNvPr id="257" name="Title 1"/>
              <p:cNvSpPr txBox="1">
                <a:spLocks noRot="1" noChangeAspect="1" noMove="1" noResize="1" noEditPoints="1" noAdjustHandles="1" noChangeArrowheads="1" noChangeShapeType="1" noTextEdit="1"/>
              </p:cNvSpPr>
              <p:nvPr/>
            </p:nvSpPr>
            <p:spPr>
              <a:xfrm>
                <a:off x="5760132" y="8620"/>
                <a:ext cx="1510946" cy="990600"/>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8" name="Title 1"/>
              <p:cNvSpPr txBox="1">
                <a:spLocks/>
              </p:cNvSpPr>
              <p:nvPr/>
            </p:nvSpPr>
            <p:spPr>
              <a:xfrm>
                <a:off x="5761354" y="8620"/>
                <a:ext cx="1510946" cy="9906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en-US" sz="3600" kern="1200" dirty="0" smtClean="0">
                    <a:solidFill>
                      <a:schemeClr val="tx2"/>
                    </a:solidFill>
                    <a:effectLst>
                      <a:outerShdw blurRad="50800" dist="25400" dir="2700000" algn="tl">
                        <a:schemeClr val="tx1">
                          <a:alpha val="30000"/>
                        </a:schemeClr>
                      </a:outerShdw>
                    </a:effectLst>
                    <a:latin typeface="+mj-lt"/>
                    <a:ea typeface="+mj-ea"/>
                    <a:cs typeface="+mj-cs"/>
                  </a:defRPr>
                </a:lvl1pPr>
              </a:lstStyle>
              <a:p>
                <a:pPr/>
                <a14:m>
                  <m:oMathPara xmlns:m="http://schemas.openxmlformats.org/officeDocument/2006/math">
                    <m:oMathParaPr>
                      <m:jc m:val="left"/>
                    </m:oMathParaPr>
                    <m:oMath xmlns:m="http://schemas.openxmlformats.org/officeDocument/2006/math">
                      <m:sSub>
                        <m:sSubPr>
                          <m:ctrlPr>
                            <a:rPr lang="en-US" b="0" i="1" smtClean="0">
                              <a:latin typeface="Cambria Math"/>
                            </a:rPr>
                          </m:ctrlPr>
                        </m:sSubPr>
                        <m:e>
                          <m:r>
                            <a:rPr lang="en-US" b="0" i="1" smtClean="0">
                              <a:latin typeface="Cambria Math"/>
                            </a:rPr>
                            <m:t>𝐷</m:t>
                          </m:r>
                        </m:e>
                        <m:sub>
                          <m:r>
                            <a:rPr lang="en-US" b="0" i="1" smtClean="0">
                              <a:latin typeface="Cambria Math"/>
                            </a:rPr>
                            <m:t>𝑥𝑦</m:t>
                          </m:r>
                        </m:sub>
                      </m:sSub>
                    </m:oMath>
                  </m:oMathPara>
                </a14:m>
                <a:endParaRPr lang="en-US" dirty="0"/>
              </a:p>
            </p:txBody>
          </p:sp>
        </mc:Choice>
        <mc:Fallback xmlns="">
          <p:sp>
            <p:nvSpPr>
              <p:cNvPr id="258" name="Title 1"/>
              <p:cNvSpPr txBox="1">
                <a:spLocks noRot="1" noChangeAspect="1" noMove="1" noResize="1" noEditPoints="1" noAdjustHandles="1" noChangeArrowheads="1" noChangeShapeType="1" noTextEdit="1"/>
              </p:cNvSpPr>
              <p:nvPr/>
            </p:nvSpPr>
            <p:spPr>
              <a:xfrm>
                <a:off x="5761354" y="8620"/>
                <a:ext cx="1510946" cy="990600"/>
              </a:xfrm>
              <a:prstGeom prst="rect">
                <a:avLst/>
              </a:prstGeom>
              <a:blipFill rotWithShape="1">
                <a:blip r:embed="rId5"/>
                <a:stretch>
                  <a:fillRect/>
                </a:stretch>
              </a:blipFill>
            </p:spPr>
            <p:txBody>
              <a:bodyPr/>
              <a:lstStyle/>
              <a:p>
                <a:r>
                  <a:rPr lang="en-US">
                    <a:noFill/>
                  </a:rPr>
                  <a:t> </a:t>
                </a:r>
              </a:p>
            </p:txBody>
          </p:sp>
        </mc:Fallback>
      </mc:AlternateContent>
      <p:sp>
        <p:nvSpPr>
          <p:cNvPr id="2" name="Title 1"/>
          <p:cNvSpPr>
            <a:spLocks noGrp="1"/>
          </p:cNvSpPr>
          <p:nvPr>
            <p:ph type="title"/>
          </p:nvPr>
        </p:nvSpPr>
        <p:spPr>
          <a:xfrm>
            <a:off x="1079612" y="0"/>
            <a:ext cx="4642481" cy="990600"/>
          </a:xfrm>
        </p:spPr>
        <p:txBody>
          <a:bodyPr>
            <a:normAutofit fontScale="90000"/>
          </a:bodyPr>
          <a:lstStyle/>
          <a:p>
            <a:pPr algn="r"/>
            <a:r>
              <a:rPr lang="en-US" dirty="0" smtClean="0"/>
              <a:t>Building the TPS Kernel:</a:t>
            </a:r>
            <a:endParaRPr lang="en-US" dirty="0"/>
          </a:p>
        </p:txBody>
      </p:sp>
      <p:grpSp>
        <p:nvGrpSpPr>
          <p:cNvPr id="556" name="Group 555"/>
          <p:cNvGrpSpPr/>
          <p:nvPr/>
        </p:nvGrpSpPr>
        <p:grpSpPr>
          <a:xfrm>
            <a:off x="1992446" y="1294263"/>
            <a:ext cx="5096086" cy="4471281"/>
            <a:chOff x="2590800" y="2021871"/>
            <a:chExt cx="2486024" cy="2181226"/>
          </a:xfrm>
        </p:grpSpPr>
        <p:sp>
          <p:nvSpPr>
            <p:cNvPr id="557" name="Oval 556"/>
            <p:cNvSpPr/>
            <p:nvPr/>
          </p:nvSpPr>
          <p:spPr>
            <a:xfrm>
              <a:off x="2590800"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58" name="Oval 557"/>
            <p:cNvSpPr/>
            <p:nvPr/>
          </p:nvSpPr>
          <p:spPr>
            <a:xfrm>
              <a:off x="2895600"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59" name="Oval 558"/>
            <p:cNvSpPr/>
            <p:nvPr/>
          </p:nvSpPr>
          <p:spPr>
            <a:xfrm>
              <a:off x="3200400"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0" name="Oval 559"/>
            <p:cNvSpPr/>
            <p:nvPr/>
          </p:nvSpPr>
          <p:spPr>
            <a:xfrm>
              <a:off x="2590800"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1" name="Oval 560"/>
            <p:cNvSpPr/>
            <p:nvPr/>
          </p:nvSpPr>
          <p:spPr>
            <a:xfrm>
              <a:off x="2895600"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2" name="Oval 561"/>
            <p:cNvSpPr/>
            <p:nvPr/>
          </p:nvSpPr>
          <p:spPr>
            <a:xfrm>
              <a:off x="3200400"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3" name="Oval 562"/>
            <p:cNvSpPr/>
            <p:nvPr/>
          </p:nvSpPr>
          <p:spPr>
            <a:xfrm>
              <a:off x="2590800"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4" name="Oval 563"/>
            <p:cNvSpPr/>
            <p:nvPr/>
          </p:nvSpPr>
          <p:spPr>
            <a:xfrm>
              <a:off x="2895600"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5" name="Oval 564"/>
            <p:cNvSpPr/>
            <p:nvPr/>
          </p:nvSpPr>
          <p:spPr>
            <a:xfrm>
              <a:off x="3200400"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6" name="Oval 565"/>
            <p:cNvSpPr/>
            <p:nvPr/>
          </p:nvSpPr>
          <p:spPr>
            <a:xfrm>
              <a:off x="2590800"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7" name="Oval 566"/>
            <p:cNvSpPr/>
            <p:nvPr/>
          </p:nvSpPr>
          <p:spPr>
            <a:xfrm>
              <a:off x="2895600"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8" name="Oval 567"/>
            <p:cNvSpPr/>
            <p:nvPr/>
          </p:nvSpPr>
          <p:spPr>
            <a:xfrm>
              <a:off x="3200400"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9" name="Oval 568"/>
            <p:cNvSpPr/>
            <p:nvPr/>
          </p:nvSpPr>
          <p:spPr>
            <a:xfrm>
              <a:off x="2590800"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0" name="Oval 569"/>
            <p:cNvSpPr/>
            <p:nvPr/>
          </p:nvSpPr>
          <p:spPr>
            <a:xfrm>
              <a:off x="2895600"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sp>
          <p:nvSpPr>
            <p:cNvPr id="571" name="Oval 570"/>
            <p:cNvSpPr/>
            <p:nvPr/>
          </p:nvSpPr>
          <p:spPr>
            <a:xfrm>
              <a:off x="3200400"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sp>
          <p:nvSpPr>
            <p:cNvPr id="572" name="Oval 571"/>
            <p:cNvSpPr/>
            <p:nvPr/>
          </p:nvSpPr>
          <p:spPr>
            <a:xfrm>
              <a:off x="2590800"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3" name="Oval 572"/>
            <p:cNvSpPr/>
            <p:nvPr/>
          </p:nvSpPr>
          <p:spPr>
            <a:xfrm>
              <a:off x="2895600"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sp>
          <p:nvSpPr>
            <p:cNvPr id="574" name="Oval 573"/>
            <p:cNvSpPr/>
            <p:nvPr/>
          </p:nvSpPr>
          <p:spPr>
            <a:xfrm>
              <a:off x="3200400"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5" name="Oval 574"/>
            <p:cNvSpPr/>
            <p:nvPr/>
          </p:nvSpPr>
          <p:spPr>
            <a:xfrm>
              <a:off x="2590800"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6" name="Oval 575"/>
            <p:cNvSpPr/>
            <p:nvPr/>
          </p:nvSpPr>
          <p:spPr>
            <a:xfrm>
              <a:off x="2895600"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7" name="Oval 576"/>
            <p:cNvSpPr/>
            <p:nvPr/>
          </p:nvSpPr>
          <p:spPr>
            <a:xfrm>
              <a:off x="3200400"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8" name="Oval 577"/>
            <p:cNvSpPr/>
            <p:nvPr/>
          </p:nvSpPr>
          <p:spPr>
            <a:xfrm>
              <a:off x="2590800"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9" name="Oval 578"/>
            <p:cNvSpPr/>
            <p:nvPr/>
          </p:nvSpPr>
          <p:spPr>
            <a:xfrm>
              <a:off x="2895600"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0" name="Oval 579"/>
            <p:cNvSpPr/>
            <p:nvPr/>
          </p:nvSpPr>
          <p:spPr>
            <a:xfrm>
              <a:off x="3200400"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1" name="Oval 580"/>
            <p:cNvSpPr/>
            <p:nvPr/>
          </p:nvSpPr>
          <p:spPr>
            <a:xfrm>
              <a:off x="3505198"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2" name="Oval 581"/>
            <p:cNvSpPr/>
            <p:nvPr/>
          </p:nvSpPr>
          <p:spPr>
            <a:xfrm>
              <a:off x="3809998"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3" name="Oval 582"/>
            <p:cNvSpPr/>
            <p:nvPr/>
          </p:nvSpPr>
          <p:spPr>
            <a:xfrm>
              <a:off x="4114798"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4" name="Oval 583"/>
            <p:cNvSpPr/>
            <p:nvPr/>
          </p:nvSpPr>
          <p:spPr>
            <a:xfrm>
              <a:off x="4419598"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5" name="Oval 584"/>
            <p:cNvSpPr/>
            <p:nvPr/>
          </p:nvSpPr>
          <p:spPr>
            <a:xfrm>
              <a:off x="4724398"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6" name="Oval 585"/>
            <p:cNvSpPr/>
            <p:nvPr/>
          </p:nvSpPr>
          <p:spPr>
            <a:xfrm>
              <a:off x="5029198"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7" name="Oval 586"/>
            <p:cNvSpPr/>
            <p:nvPr/>
          </p:nvSpPr>
          <p:spPr>
            <a:xfrm>
              <a:off x="3505198"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8" name="Oval 587"/>
            <p:cNvSpPr/>
            <p:nvPr/>
          </p:nvSpPr>
          <p:spPr>
            <a:xfrm>
              <a:off x="3809998"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9" name="Oval 588"/>
            <p:cNvSpPr/>
            <p:nvPr/>
          </p:nvSpPr>
          <p:spPr>
            <a:xfrm>
              <a:off x="4114798"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0" name="Oval 589"/>
            <p:cNvSpPr/>
            <p:nvPr/>
          </p:nvSpPr>
          <p:spPr>
            <a:xfrm>
              <a:off x="4419598"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1" name="Oval 590"/>
            <p:cNvSpPr/>
            <p:nvPr/>
          </p:nvSpPr>
          <p:spPr>
            <a:xfrm>
              <a:off x="4724398"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2" name="Oval 591"/>
            <p:cNvSpPr/>
            <p:nvPr/>
          </p:nvSpPr>
          <p:spPr>
            <a:xfrm>
              <a:off x="5029198"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3" name="Oval 592"/>
            <p:cNvSpPr/>
            <p:nvPr/>
          </p:nvSpPr>
          <p:spPr>
            <a:xfrm>
              <a:off x="3505198"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4" name="Oval 593"/>
            <p:cNvSpPr/>
            <p:nvPr/>
          </p:nvSpPr>
          <p:spPr>
            <a:xfrm>
              <a:off x="3809998"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5" name="Oval 594"/>
            <p:cNvSpPr/>
            <p:nvPr/>
          </p:nvSpPr>
          <p:spPr>
            <a:xfrm>
              <a:off x="4114798"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sp>
          <p:nvSpPr>
            <p:cNvPr id="596" name="Oval 595"/>
            <p:cNvSpPr/>
            <p:nvPr/>
          </p:nvSpPr>
          <p:spPr>
            <a:xfrm>
              <a:off x="4419598"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7" name="Oval 596"/>
            <p:cNvSpPr/>
            <p:nvPr/>
          </p:nvSpPr>
          <p:spPr>
            <a:xfrm>
              <a:off x="4724398"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8" name="Oval 597"/>
            <p:cNvSpPr/>
            <p:nvPr/>
          </p:nvSpPr>
          <p:spPr>
            <a:xfrm>
              <a:off x="5029198"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9" name="Oval 598"/>
            <p:cNvSpPr/>
            <p:nvPr/>
          </p:nvSpPr>
          <p:spPr>
            <a:xfrm>
              <a:off x="3505198"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0" name="Oval 599"/>
            <p:cNvSpPr/>
            <p:nvPr/>
          </p:nvSpPr>
          <p:spPr>
            <a:xfrm>
              <a:off x="3809998"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1" name="Oval 600"/>
            <p:cNvSpPr/>
            <p:nvPr/>
          </p:nvSpPr>
          <p:spPr>
            <a:xfrm>
              <a:off x="4114798"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2" name="Oval 601"/>
            <p:cNvSpPr/>
            <p:nvPr/>
          </p:nvSpPr>
          <p:spPr>
            <a:xfrm>
              <a:off x="4419598"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3" name="Oval 602"/>
            <p:cNvSpPr/>
            <p:nvPr/>
          </p:nvSpPr>
          <p:spPr>
            <a:xfrm>
              <a:off x="4724398"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4" name="Oval 603"/>
            <p:cNvSpPr/>
            <p:nvPr/>
          </p:nvSpPr>
          <p:spPr>
            <a:xfrm>
              <a:off x="5029198"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5" name="Oval 604"/>
            <p:cNvSpPr/>
            <p:nvPr/>
          </p:nvSpPr>
          <p:spPr>
            <a:xfrm>
              <a:off x="3505198"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6" name="Oval 605"/>
            <p:cNvSpPr/>
            <p:nvPr/>
          </p:nvSpPr>
          <p:spPr>
            <a:xfrm>
              <a:off x="3809998"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7" name="Oval 606"/>
            <p:cNvSpPr/>
            <p:nvPr/>
          </p:nvSpPr>
          <p:spPr>
            <a:xfrm>
              <a:off x="4114798"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8" name="Oval 607"/>
            <p:cNvSpPr/>
            <p:nvPr/>
          </p:nvSpPr>
          <p:spPr>
            <a:xfrm>
              <a:off x="4419598"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9" name="Oval 608"/>
            <p:cNvSpPr/>
            <p:nvPr/>
          </p:nvSpPr>
          <p:spPr>
            <a:xfrm>
              <a:off x="4724398"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0" name="Oval 609"/>
            <p:cNvSpPr/>
            <p:nvPr/>
          </p:nvSpPr>
          <p:spPr>
            <a:xfrm>
              <a:off x="5029198"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1" name="Oval 610"/>
            <p:cNvSpPr/>
            <p:nvPr/>
          </p:nvSpPr>
          <p:spPr>
            <a:xfrm>
              <a:off x="3505198"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2" name="Oval 611"/>
            <p:cNvSpPr/>
            <p:nvPr/>
          </p:nvSpPr>
          <p:spPr>
            <a:xfrm>
              <a:off x="3809998"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3" name="Oval 612"/>
            <p:cNvSpPr/>
            <p:nvPr/>
          </p:nvSpPr>
          <p:spPr>
            <a:xfrm>
              <a:off x="4114798"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4" name="Oval 613"/>
            <p:cNvSpPr/>
            <p:nvPr/>
          </p:nvSpPr>
          <p:spPr>
            <a:xfrm>
              <a:off x="4419598"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5" name="Oval 614"/>
            <p:cNvSpPr/>
            <p:nvPr/>
          </p:nvSpPr>
          <p:spPr>
            <a:xfrm>
              <a:off x="4724398"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6" name="Oval 615"/>
            <p:cNvSpPr/>
            <p:nvPr/>
          </p:nvSpPr>
          <p:spPr>
            <a:xfrm>
              <a:off x="5029198"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7" name="Oval 616"/>
            <p:cNvSpPr/>
            <p:nvPr/>
          </p:nvSpPr>
          <p:spPr>
            <a:xfrm>
              <a:off x="3505198"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8" name="Oval 617"/>
            <p:cNvSpPr/>
            <p:nvPr/>
          </p:nvSpPr>
          <p:spPr>
            <a:xfrm>
              <a:off x="3809998"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9" name="Oval 618"/>
            <p:cNvSpPr/>
            <p:nvPr/>
          </p:nvSpPr>
          <p:spPr>
            <a:xfrm>
              <a:off x="4114798"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0" name="Oval 619"/>
            <p:cNvSpPr/>
            <p:nvPr/>
          </p:nvSpPr>
          <p:spPr>
            <a:xfrm>
              <a:off x="4419598"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1" name="Oval 620"/>
            <p:cNvSpPr/>
            <p:nvPr/>
          </p:nvSpPr>
          <p:spPr>
            <a:xfrm>
              <a:off x="4724398"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2" name="Oval 621"/>
            <p:cNvSpPr/>
            <p:nvPr/>
          </p:nvSpPr>
          <p:spPr>
            <a:xfrm>
              <a:off x="5029198"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3" name="Oval 622"/>
            <p:cNvSpPr/>
            <p:nvPr/>
          </p:nvSpPr>
          <p:spPr>
            <a:xfrm>
              <a:off x="3505198"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4" name="Oval 623"/>
            <p:cNvSpPr/>
            <p:nvPr/>
          </p:nvSpPr>
          <p:spPr>
            <a:xfrm>
              <a:off x="3809998"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5" name="Oval 624"/>
            <p:cNvSpPr/>
            <p:nvPr/>
          </p:nvSpPr>
          <p:spPr>
            <a:xfrm>
              <a:off x="4114798"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6" name="Oval 625"/>
            <p:cNvSpPr/>
            <p:nvPr/>
          </p:nvSpPr>
          <p:spPr>
            <a:xfrm>
              <a:off x="4419598"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7" name="Oval 626"/>
            <p:cNvSpPr/>
            <p:nvPr/>
          </p:nvSpPr>
          <p:spPr>
            <a:xfrm>
              <a:off x="4724398"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8" name="Oval 627"/>
            <p:cNvSpPr/>
            <p:nvPr/>
          </p:nvSpPr>
          <p:spPr>
            <a:xfrm>
              <a:off x="5029198"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nvGrpSpPr>
          <p:cNvPr id="76" name="Group 75"/>
          <p:cNvGrpSpPr/>
          <p:nvPr/>
        </p:nvGrpSpPr>
        <p:grpSpPr>
          <a:xfrm>
            <a:off x="1873913" y="1165823"/>
            <a:ext cx="5351676" cy="4747453"/>
            <a:chOff x="1873913" y="1165823"/>
            <a:chExt cx="5351676" cy="4747453"/>
          </a:xfrm>
        </p:grpSpPr>
        <p:sp>
          <p:nvSpPr>
            <p:cNvPr id="77" name="Rounded Rectangle 76"/>
            <p:cNvSpPr/>
            <p:nvPr/>
          </p:nvSpPr>
          <p:spPr>
            <a:xfrm>
              <a:off x="1873913" y="1215941"/>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8" name="Rounded Rectangle 77"/>
            <p:cNvSpPr/>
            <p:nvPr/>
          </p:nvSpPr>
          <p:spPr>
            <a:xfrm>
              <a:off x="2495379" y="1256035"/>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9" name="Rounded Rectangle 78"/>
            <p:cNvSpPr/>
            <p:nvPr/>
          </p:nvSpPr>
          <p:spPr>
            <a:xfrm>
              <a:off x="3131107" y="1165823"/>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0" name="Rounded Rectangle 79"/>
            <p:cNvSpPr/>
            <p:nvPr/>
          </p:nvSpPr>
          <p:spPr>
            <a:xfrm>
              <a:off x="3752573" y="1215941"/>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1" name="Rounded Rectangle 80"/>
            <p:cNvSpPr/>
            <p:nvPr/>
          </p:nvSpPr>
          <p:spPr>
            <a:xfrm>
              <a:off x="4374040" y="1256035"/>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2" name="Rounded Rectangle 81"/>
            <p:cNvSpPr/>
            <p:nvPr/>
          </p:nvSpPr>
          <p:spPr>
            <a:xfrm>
              <a:off x="5012926" y="1165823"/>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3" name="Rounded Rectangle 82"/>
            <p:cNvSpPr/>
            <p:nvPr/>
          </p:nvSpPr>
          <p:spPr>
            <a:xfrm>
              <a:off x="5634393" y="1215941"/>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4" name="Rounded Rectangle 83"/>
            <p:cNvSpPr/>
            <p:nvPr/>
          </p:nvSpPr>
          <p:spPr>
            <a:xfrm>
              <a:off x="1873913" y="184951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5" name="Rounded Rectangle 84"/>
            <p:cNvSpPr/>
            <p:nvPr/>
          </p:nvSpPr>
          <p:spPr>
            <a:xfrm>
              <a:off x="2495379" y="1889607"/>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6" name="Rounded Rectangle 85"/>
            <p:cNvSpPr/>
            <p:nvPr/>
          </p:nvSpPr>
          <p:spPr>
            <a:xfrm>
              <a:off x="3131107" y="1799396"/>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7" name="Rounded Rectangle 86"/>
            <p:cNvSpPr/>
            <p:nvPr/>
          </p:nvSpPr>
          <p:spPr>
            <a:xfrm>
              <a:off x="3752573" y="184951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8" name="Rounded Rectangle 87"/>
            <p:cNvSpPr/>
            <p:nvPr/>
          </p:nvSpPr>
          <p:spPr>
            <a:xfrm>
              <a:off x="5634393" y="184951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9" name="Rounded Rectangle 88"/>
            <p:cNvSpPr/>
            <p:nvPr/>
          </p:nvSpPr>
          <p:spPr>
            <a:xfrm>
              <a:off x="4377403" y="1887076"/>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0" name="Rounded Rectangle 89"/>
            <p:cNvSpPr/>
            <p:nvPr/>
          </p:nvSpPr>
          <p:spPr>
            <a:xfrm>
              <a:off x="5022027" y="1800028"/>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1" name="Rounded Rectangle 90"/>
            <p:cNvSpPr/>
            <p:nvPr/>
          </p:nvSpPr>
          <p:spPr>
            <a:xfrm>
              <a:off x="1880492" y="2469712"/>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2" name="Rounded Rectangle 91"/>
            <p:cNvSpPr/>
            <p:nvPr/>
          </p:nvSpPr>
          <p:spPr>
            <a:xfrm>
              <a:off x="2501958" y="2509806"/>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3" name="Rounded Rectangle 92"/>
            <p:cNvSpPr/>
            <p:nvPr/>
          </p:nvSpPr>
          <p:spPr>
            <a:xfrm>
              <a:off x="3137686" y="241959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4" name="Rounded Rectangle 93"/>
            <p:cNvSpPr/>
            <p:nvPr/>
          </p:nvSpPr>
          <p:spPr>
            <a:xfrm>
              <a:off x="3759152" y="2469712"/>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5" name="Rounded Rectangle 94"/>
            <p:cNvSpPr/>
            <p:nvPr/>
          </p:nvSpPr>
          <p:spPr>
            <a:xfrm>
              <a:off x="4380619" y="2509806"/>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6" name="Rounded Rectangle 95"/>
            <p:cNvSpPr/>
            <p:nvPr/>
          </p:nvSpPr>
          <p:spPr>
            <a:xfrm>
              <a:off x="5019505" y="241959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7" name="Rounded Rectangle 96"/>
            <p:cNvSpPr/>
            <p:nvPr/>
          </p:nvSpPr>
          <p:spPr>
            <a:xfrm>
              <a:off x="5640972" y="2469712"/>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8" name="Rounded Rectangle 97"/>
            <p:cNvSpPr/>
            <p:nvPr/>
          </p:nvSpPr>
          <p:spPr>
            <a:xfrm>
              <a:off x="1880492" y="3103285"/>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9" name="Rounded Rectangle 98"/>
            <p:cNvSpPr/>
            <p:nvPr/>
          </p:nvSpPr>
          <p:spPr>
            <a:xfrm>
              <a:off x="2501958" y="3143378"/>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0" name="Rounded Rectangle 99"/>
            <p:cNvSpPr/>
            <p:nvPr/>
          </p:nvSpPr>
          <p:spPr>
            <a:xfrm>
              <a:off x="3137686" y="3053167"/>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1" name="Rounded Rectangle 100"/>
            <p:cNvSpPr/>
            <p:nvPr/>
          </p:nvSpPr>
          <p:spPr>
            <a:xfrm>
              <a:off x="3759152" y="3103285"/>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2" name="Rounded Rectangle 101"/>
            <p:cNvSpPr/>
            <p:nvPr/>
          </p:nvSpPr>
          <p:spPr>
            <a:xfrm>
              <a:off x="5640972" y="3103285"/>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3" name="Rounded Rectangle 102"/>
            <p:cNvSpPr/>
            <p:nvPr/>
          </p:nvSpPr>
          <p:spPr>
            <a:xfrm>
              <a:off x="4383982" y="3140847"/>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4" name="Rounded Rectangle 103"/>
            <p:cNvSpPr/>
            <p:nvPr/>
          </p:nvSpPr>
          <p:spPr>
            <a:xfrm>
              <a:off x="5028606" y="3053799"/>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5" name="Rounded Rectangle 104"/>
            <p:cNvSpPr/>
            <p:nvPr/>
          </p:nvSpPr>
          <p:spPr>
            <a:xfrm>
              <a:off x="1880492" y="372022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6" name="Rounded Rectangle 105"/>
            <p:cNvSpPr/>
            <p:nvPr/>
          </p:nvSpPr>
          <p:spPr>
            <a:xfrm>
              <a:off x="2501958" y="3760318"/>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7" name="Rounded Rectangle 106"/>
            <p:cNvSpPr/>
            <p:nvPr/>
          </p:nvSpPr>
          <p:spPr>
            <a:xfrm>
              <a:off x="3137686" y="3670106"/>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8" name="Rounded Rectangle 107"/>
            <p:cNvSpPr/>
            <p:nvPr/>
          </p:nvSpPr>
          <p:spPr>
            <a:xfrm>
              <a:off x="3759152" y="372022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9" name="Rounded Rectangle 108"/>
            <p:cNvSpPr/>
            <p:nvPr/>
          </p:nvSpPr>
          <p:spPr>
            <a:xfrm>
              <a:off x="4380619" y="3760318"/>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0" name="Rounded Rectangle 109"/>
            <p:cNvSpPr/>
            <p:nvPr/>
          </p:nvSpPr>
          <p:spPr>
            <a:xfrm>
              <a:off x="5019505" y="3670106"/>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1" name="Rounded Rectangle 110"/>
            <p:cNvSpPr/>
            <p:nvPr/>
          </p:nvSpPr>
          <p:spPr>
            <a:xfrm>
              <a:off x="5640972" y="372022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2" name="Rounded Rectangle 111"/>
            <p:cNvSpPr/>
            <p:nvPr/>
          </p:nvSpPr>
          <p:spPr>
            <a:xfrm>
              <a:off x="1880492" y="4353797"/>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3" name="Rounded Rectangle 112"/>
            <p:cNvSpPr/>
            <p:nvPr/>
          </p:nvSpPr>
          <p:spPr>
            <a:xfrm>
              <a:off x="2501958" y="4393890"/>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4" name="Rounded Rectangle 113"/>
            <p:cNvSpPr/>
            <p:nvPr/>
          </p:nvSpPr>
          <p:spPr>
            <a:xfrm>
              <a:off x="3137686" y="4303679"/>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5" name="Rounded Rectangle 114"/>
            <p:cNvSpPr/>
            <p:nvPr/>
          </p:nvSpPr>
          <p:spPr>
            <a:xfrm>
              <a:off x="3759152" y="4353797"/>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6" name="Rounded Rectangle 115"/>
            <p:cNvSpPr/>
            <p:nvPr/>
          </p:nvSpPr>
          <p:spPr>
            <a:xfrm>
              <a:off x="5640972" y="4353797"/>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7" name="Rounded Rectangle 116"/>
            <p:cNvSpPr/>
            <p:nvPr/>
          </p:nvSpPr>
          <p:spPr>
            <a:xfrm>
              <a:off x="4383982" y="4391359"/>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8" name="Rounded Rectangle 117"/>
            <p:cNvSpPr/>
            <p:nvPr/>
          </p:nvSpPr>
          <p:spPr>
            <a:xfrm>
              <a:off x="5028606" y="4304311"/>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9" name="Rounded Rectangle 118"/>
            <p:cNvSpPr/>
            <p:nvPr/>
          </p:nvSpPr>
          <p:spPr>
            <a:xfrm>
              <a:off x="1898912" y="498036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0" name="Rounded Rectangle 119"/>
            <p:cNvSpPr/>
            <p:nvPr/>
          </p:nvSpPr>
          <p:spPr>
            <a:xfrm>
              <a:off x="2520378" y="5020458"/>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1" name="Rounded Rectangle 120"/>
            <p:cNvSpPr/>
            <p:nvPr/>
          </p:nvSpPr>
          <p:spPr>
            <a:xfrm>
              <a:off x="3156106" y="4930246"/>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2" name="Rounded Rectangle 121"/>
            <p:cNvSpPr/>
            <p:nvPr/>
          </p:nvSpPr>
          <p:spPr>
            <a:xfrm>
              <a:off x="3777572" y="498036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3" name="Rounded Rectangle 122"/>
            <p:cNvSpPr/>
            <p:nvPr/>
          </p:nvSpPr>
          <p:spPr>
            <a:xfrm>
              <a:off x="4399039" y="5020458"/>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4" name="Rounded Rectangle 123"/>
            <p:cNvSpPr/>
            <p:nvPr/>
          </p:nvSpPr>
          <p:spPr>
            <a:xfrm>
              <a:off x="5037925" y="4930246"/>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5" name="Rounded Rectangle 124"/>
            <p:cNvSpPr/>
            <p:nvPr/>
          </p:nvSpPr>
          <p:spPr>
            <a:xfrm>
              <a:off x="5659392" y="498036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6" name="Rounded Rectangle 125"/>
            <p:cNvSpPr/>
            <p:nvPr/>
          </p:nvSpPr>
          <p:spPr>
            <a:xfrm>
              <a:off x="1898912" y="5613937"/>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7" name="Rounded Rectangle 126"/>
            <p:cNvSpPr/>
            <p:nvPr/>
          </p:nvSpPr>
          <p:spPr>
            <a:xfrm>
              <a:off x="2520378" y="5654030"/>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8" name="Rounded Rectangle 127"/>
            <p:cNvSpPr/>
            <p:nvPr/>
          </p:nvSpPr>
          <p:spPr>
            <a:xfrm>
              <a:off x="3156106" y="5563819"/>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9" name="Rounded Rectangle 128"/>
            <p:cNvSpPr/>
            <p:nvPr/>
          </p:nvSpPr>
          <p:spPr>
            <a:xfrm>
              <a:off x="3777572" y="5613937"/>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0" name="Rounded Rectangle 129"/>
            <p:cNvSpPr/>
            <p:nvPr/>
          </p:nvSpPr>
          <p:spPr>
            <a:xfrm>
              <a:off x="5659392" y="5613937"/>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1" name="Rounded Rectangle 130"/>
            <p:cNvSpPr/>
            <p:nvPr/>
          </p:nvSpPr>
          <p:spPr>
            <a:xfrm>
              <a:off x="4402402" y="5651499"/>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2" name="Rounded Rectangle 131"/>
            <p:cNvSpPr/>
            <p:nvPr/>
          </p:nvSpPr>
          <p:spPr>
            <a:xfrm>
              <a:off x="5047026" y="5564451"/>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nvGrpSpPr>
          <p:cNvPr id="133" name="Group 132"/>
          <p:cNvGrpSpPr/>
          <p:nvPr/>
        </p:nvGrpSpPr>
        <p:grpSpPr>
          <a:xfrm>
            <a:off x="1872438" y="1187961"/>
            <a:ext cx="5339779" cy="4688221"/>
            <a:chOff x="1872438" y="1187961"/>
            <a:chExt cx="5339779" cy="4688221"/>
          </a:xfrm>
        </p:grpSpPr>
        <p:sp>
          <p:nvSpPr>
            <p:cNvPr id="134" name="Rounded Rectangle 133"/>
            <p:cNvSpPr/>
            <p:nvPr/>
          </p:nvSpPr>
          <p:spPr>
            <a:xfrm rot="5400000" flipH="1">
              <a:off x="1931898" y="3087429"/>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5" name="Rounded Rectangle 134"/>
            <p:cNvSpPr/>
            <p:nvPr/>
          </p:nvSpPr>
          <p:spPr>
            <a:xfrm rot="5400000" flipH="1">
              <a:off x="1881780" y="2465964"/>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6" name="Rounded Rectangle 135"/>
            <p:cNvSpPr/>
            <p:nvPr/>
          </p:nvSpPr>
          <p:spPr>
            <a:xfrm rot="5400000" flipH="1">
              <a:off x="1841687" y="184449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7" name="Rounded Rectangle 136"/>
            <p:cNvSpPr/>
            <p:nvPr/>
          </p:nvSpPr>
          <p:spPr>
            <a:xfrm rot="5400000" flipH="1">
              <a:off x="1935240" y="4957731"/>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8" name="Rounded Rectangle 137"/>
            <p:cNvSpPr/>
            <p:nvPr/>
          </p:nvSpPr>
          <p:spPr>
            <a:xfrm rot="5400000" flipH="1">
              <a:off x="1885122" y="4336265"/>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9" name="Rounded Rectangle 138"/>
            <p:cNvSpPr/>
            <p:nvPr/>
          </p:nvSpPr>
          <p:spPr>
            <a:xfrm rot="5400000" flipH="1">
              <a:off x="1845028" y="3714799"/>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0" name="Rounded Rectangle 139"/>
            <p:cNvSpPr/>
            <p:nvPr/>
          </p:nvSpPr>
          <p:spPr>
            <a:xfrm rot="5400000" flipH="1">
              <a:off x="2552474" y="3087429"/>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1" name="Rounded Rectangle 140"/>
            <p:cNvSpPr/>
            <p:nvPr/>
          </p:nvSpPr>
          <p:spPr>
            <a:xfrm rot="5400000" flipH="1">
              <a:off x="2502358" y="2465964"/>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2" name="Rounded Rectangle 141"/>
            <p:cNvSpPr/>
            <p:nvPr/>
          </p:nvSpPr>
          <p:spPr>
            <a:xfrm rot="5400000" flipH="1">
              <a:off x="2462262" y="184449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3" name="Rounded Rectangle 142"/>
            <p:cNvSpPr/>
            <p:nvPr/>
          </p:nvSpPr>
          <p:spPr>
            <a:xfrm rot="5400000" flipH="1">
              <a:off x="2555818" y="4957731"/>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4" name="Rounded Rectangle 143"/>
            <p:cNvSpPr/>
            <p:nvPr/>
          </p:nvSpPr>
          <p:spPr>
            <a:xfrm rot="5400000" flipH="1">
              <a:off x="2505698" y="4336265"/>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5" name="Rounded Rectangle 144"/>
            <p:cNvSpPr/>
            <p:nvPr/>
          </p:nvSpPr>
          <p:spPr>
            <a:xfrm rot="5400000" flipH="1">
              <a:off x="2465606" y="3714799"/>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6" name="Rounded Rectangle 145"/>
            <p:cNvSpPr/>
            <p:nvPr/>
          </p:nvSpPr>
          <p:spPr>
            <a:xfrm rot="5400000" flipH="1">
              <a:off x="1309176" y="3087429"/>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7" name="Rounded Rectangle 146"/>
            <p:cNvSpPr/>
            <p:nvPr/>
          </p:nvSpPr>
          <p:spPr>
            <a:xfrm rot="5400000" flipH="1">
              <a:off x="1259056" y="2465964"/>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8" name="Rounded Rectangle 147"/>
            <p:cNvSpPr/>
            <p:nvPr/>
          </p:nvSpPr>
          <p:spPr>
            <a:xfrm rot="5400000" flipH="1">
              <a:off x="1218964" y="184449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9" name="Rounded Rectangle 148"/>
            <p:cNvSpPr/>
            <p:nvPr/>
          </p:nvSpPr>
          <p:spPr>
            <a:xfrm rot="5400000" flipH="1">
              <a:off x="1312518" y="4957731"/>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0" name="Rounded Rectangle 149"/>
            <p:cNvSpPr/>
            <p:nvPr/>
          </p:nvSpPr>
          <p:spPr>
            <a:xfrm rot="5400000" flipH="1">
              <a:off x="1262400" y="4336267"/>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1" name="Rounded Rectangle 150"/>
            <p:cNvSpPr/>
            <p:nvPr/>
          </p:nvSpPr>
          <p:spPr>
            <a:xfrm rot="5400000" flipH="1">
              <a:off x="1222308" y="3714801"/>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2" name="Rounded Rectangle 151"/>
            <p:cNvSpPr/>
            <p:nvPr/>
          </p:nvSpPr>
          <p:spPr>
            <a:xfrm rot="5400000" flipH="1">
              <a:off x="3818654" y="309315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3" name="Rounded Rectangle 152"/>
            <p:cNvSpPr/>
            <p:nvPr/>
          </p:nvSpPr>
          <p:spPr>
            <a:xfrm rot="5400000" flipH="1">
              <a:off x="3768536" y="2471693"/>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4" name="Rounded Rectangle 153"/>
            <p:cNvSpPr/>
            <p:nvPr/>
          </p:nvSpPr>
          <p:spPr>
            <a:xfrm rot="5400000" flipH="1">
              <a:off x="3728443" y="1850227"/>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5" name="Rounded Rectangle 154"/>
            <p:cNvSpPr/>
            <p:nvPr/>
          </p:nvSpPr>
          <p:spPr>
            <a:xfrm rot="5400000" flipH="1">
              <a:off x="3821996" y="4963460"/>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6" name="Rounded Rectangle 155"/>
            <p:cNvSpPr/>
            <p:nvPr/>
          </p:nvSpPr>
          <p:spPr>
            <a:xfrm rot="5400000" flipH="1">
              <a:off x="3771878" y="4341994"/>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7" name="Rounded Rectangle 156"/>
            <p:cNvSpPr/>
            <p:nvPr/>
          </p:nvSpPr>
          <p:spPr>
            <a:xfrm rot="5400000" flipH="1">
              <a:off x="3731784" y="372052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8" name="Rounded Rectangle 157"/>
            <p:cNvSpPr/>
            <p:nvPr/>
          </p:nvSpPr>
          <p:spPr>
            <a:xfrm rot="5400000" flipH="1">
              <a:off x="4439230" y="309315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9" name="Rounded Rectangle 158"/>
            <p:cNvSpPr/>
            <p:nvPr/>
          </p:nvSpPr>
          <p:spPr>
            <a:xfrm rot="5400000" flipH="1">
              <a:off x="4389114" y="2471693"/>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0" name="Rounded Rectangle 159"/>
            <p:cNvSpPr/>
            <p:nvPr/>
          </p:nvSpPr>
          <p:spPr>
            <a:xfrm rot="5400000" flipH="1">
              <a:off x="4349018" y="1850227"/>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1" name="Rounded Rectangle 160"/>
            <p:cNvSpPr/>
            <p:nvPr/>
          </p:nvSpPr>
          <p:spPr>
            <a:xfrm rot="5400000" flipH="1">
              <a:off x="4442574" y="4963460"/>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2" name="Rounded Rectangle 161"/>
            <p:cNvSpPr/>
            <p:nvPr/>
          </p:nvSpPr>
          <p:spPr>
            <a:xfrm rot="5400000" flipH="1">
              <a:off x="4392454" y="4341994"/>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3" name="Rounded Rectangle 162"/>
            <p:cNvSpPr/>
            <p:nvPr/>
          </p:nvSpPr>
          <p:spPr>
            <a:xfrm rot="5400000" flipH="1">
              <a:off x="4352362" y="372052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4" name="Rounded Rectangle 163"/>
            <p:cNvSpPr/>
            <p:nvPr/>
          </p:nvSpPr>
          <p:spPr>
            <a:xfrm rot="5400000" flipH="1">
              <a:off x="3195932" y="309315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5" name="Rounded Rectangle 164"/>
            <p:cNvSpPr/>
            <p:nvPr/>
          </p:nvSpPr>
          <p:spPr>
            <a:xfrm rot="5400000" flipH="1">
              <a:off x="3145812" y="2471693"/>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6" name="Rounded Rectangle 165"/>
            <p:cNvSpPr/>
            <p:nvPr/>
          </p:nvSpPr>
          <p:spPr>
            <a:xfrm rot="5400000" flipH="1">
              <a:off x="3105720" y="1850227"/>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7" name="Rounded Rectangle 166"/>
            <p:cNvSpPr/>
            <p:nvPr/>
          </p:nvSpPr>
          <p:spPr>
            <a:xfrm rot="5400000" flipH="1">
              <a:off x="3199274" y="4963460"/>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8" name="Rounded Rectangle 167"/>
            <p:cNvSpPr/>
            <p:nvPr/>
          </p:nvSpPr>
          <p:spPr>
            <a:xfrm rot="5400000" flipH="1">
              <a:off x="3149156" y="4341996"/>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9" name="Rounded Rectangle 168"/>
            <p:cNvSpPr/>
            <p:nvPr/>
          </p:nvSpPr>
          <p:spPr>
            <a:xfrm rot="5400000" flipH="1">
              <a:off x="3109064" y="3720530"/>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0" name="Rounded Rectangle 169"/>
            <p:cNvSpPr/>
            <p:nvPr/>
          </p:nvSpPr>
          <p:spPr>
            <a:xfrm rot="5400000" flipH="1">
              <a:off x="5675576" y="3084366"/>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1" name="Rounded Rectangle 170"/>
            <p:cNvSpPr/>
            <p:nvPr/>
          </p:nvSpPr>
          <p:spPr>
            <a:xfrm rot="5400000" flipH="1">
              <a:off x="5625458" y="2462901"/>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2" name="Rounded Rectangle 171"/>
            <p:cNvSpPr/>
            <p:nvPr/>
          </p:nvSpPr>
          <p:spPr>
            <a:xfrm rot="5400000" flipH="1">
              <a:off x="5585365" y="1841435"/>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3" name="Rounded Rectangle 172"/>
            <p:cNvSpPr/>
            <p:nvPr/>
          </p:nvSpPr>
          <p:spPr>
            <a:xfrm rot="5400000" flipH="1">
              <a:off x="5678918" y="495466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4" name="Rounded Rectangle 173"/>
            <p:cNvSpPr/>
            <p:nvPr/>
          </p:nvSpPr>
          <p:spPr>
            <a:xfrm rot="5400000" flipH="1">
              <a:off x="5628800" y="4333202"/>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5" name="Rounded Rectangle 174"/>
            <p:cNvSpPr/>
            <p:nvPr/>
          </p:nvSpPr>
          <p:spPr>
            <a:xfrm rot="5400000" flipH="1">
              <a:off x="5588706" y="3711736"/>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6" name="Rounded Rectangle 175"/>
            <p:cNvSpPr/>
            <p:nvPr/>
          </p:nvSpPr>
          <p:spPr>
            <a:xfrm rot="5400000" flipH="1">
              <a:off x="6296152" y="3084366"/>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7" name="Rounded Rectangle 176"/>
            <p:cNvSpPr/>
            <p:nvPr/>
          </p:nvSpPr>
          <p:spPr>
            <a:xfrm rot="5400000" flipH="1">
              <a:off x="6246036" y="2462901"/>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8" name="Rounded Rectangle 177"/>
            <p:cNvSpPr/>
            <p:nvPr/>
          </p:nvSpPr>
          <p:spPr>
            <a:xfrm rot="5400000" flipH="1">
              <a:off x="6205940" y="1841435"/>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9" name="Rounded Rectangle 178"/>
            <p:cNvSpPr/>
            <p:nvPr/>
          </p:nvSpPr>
          <p:spPr>
            <a:xfrm rot="5400000" flipH="1">
              <a:off x="6299496" y="495466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0" name="Rounded Rectangle 179"/>
            <p:cNvSpPr/>
            <p:nvPr/>
          </p:nvSpPr>
          <p:spPr>
            <a:xfrm rot="5400000" flipH="1">
              <a:off x="6249376" y="4333202"/>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1" name="Rounded Rectangle 180"/>
            <p:cNvSpPr/>
            <p:nvPr/>
          </p:nvSpPr>
          <p:spPr>
            <a:xfrm rot="5400000" flipH="1">
              <a:off x="6209284" y="3711736"/>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2" name="Rounded Rectangle 181"/>
            <p:cNvSpPr/>
            <p:nvPr/>
          </p:nvSpPr>
          <p:spPr>
            <a:xfrm rot="5400000" flipH="1">
              <a:off x="5052854" y="3084366"/>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3" name="Rounded Rectangle 182"/>
            <p:cNvSpPr/>
            <p:nvPr/>
          </p:nvSpPr>
          <p:spPr>
            <a:xfrm rot="5400000" flipH="1">
              <a:off x="5002734" y="2462901"/>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4" name="Rounded Rectangle 183"/>
            <p:cNvSpPr/>
            <p:nvPr/>
          </p:nvSpPr>
          <p:spPr>
            <a:xfrm rot="5400000" flipH="1">
              <a:off x="4962642" y="1841435"/>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5" name="Rounded Rectangle 184"/>
            <p:cNvSpPr/>
            <p:nvPr/>
          </p:nvSpPr>
          <p:spPr>
            <a:xfrm rot="5400000" flipH="1">
              <a:off x="5056196" y="495466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6" name="Rounded Rectangle 185"/>
            <p:cNvSpPr/>
            <p:nvPr/>
          </p:nvSpPr>
          <p:spPr>
            <a:xfrm rot="5400000" flipH="1">
              <a:off x="5006078" y="4333204"/>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7" name="Rounded Rectangle 186"/>
            <p:cNvSpPr/>
            <p:nvPr/>
          </p:nvSpPr>
          <p:spPr>
            <a:xfrm rot="5400000" flipH="1">
              <a:off x="4965986" y="371173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nvGrpSpPr>
          <p:cNvPr id="188" name="Group 187"/>
          <p:cNvGrpSpPr/>
          <p:nvPr/>
        </p:nvGrpSpPr>
        <p:grpSpPr>
          <a:xfrm>
            <a:off x="1752600" y="1034316"/>
            <a:ext cx="5591708" cy="4908656"/>
            <a:chOff x="1752600" y="1034316"/>
            <a:chExt cx="5591708" cy="4908656"/>
          </a:xfrm>
        </p:grpSpPr>
        <p:sp>
          <p:nvSpPr>
            <p:cNvPr id="189" name="Rectangle 188"/>
            <p:cNvSpPr/>
            <p:nvPr/>
          </p:nvSpPr>
          <p:spPr>
            <a:xfrm>
              <a:off x="1752600" y="1072354"/>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90" name="Rectangle 189"/>
            <p:cNvSpPr/>
            <p:nvPr/>
          </p:nvSpPr>
          <p:spPr>
            <a:xfrm>
              <a:off x="1842816" y="1692982"/>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91" name="Rectangle 190"/>
            <p:cNvSpPr/>
            <p:nvPr/>
          </p:nvSpPr>
          <p:spPr>
            <a:xfrm>
              <a:off x="2386653" y="1142520"/>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92" name="Rectangle 191"/>
            <p:cNvSpPr/>
            <p:nvPr/>
          </p:nvSpPr>
          <p:spPr>
            <a:xfrm>
              <a:off x="2476868" y="1763148"/>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93" name="Rectangle 192"/>
            <p:cNvSpPr/>
            <p:nvPr/>
          </p:nvSpPr>
          <p:spPr>
            <a:xfrm>
              <a:off x="1752600" y="2308909"/>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94" name="Rectangle 193"/>
            <p:cNvSpPr/>
            <p:nvPr/>
          </p:nvSpPr>
          <p:spPr>
            <a:xfrm>
              <a:off x="1842816" y="2929537"/>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95" name="Rectangle 194"/>
            <p:cNvSpPr/>
            <p:nvPr/>
          </p:nvSpPr>
          <p:spPr>
            <a:xfrm>
              <a:off x="2386653" y="2379075"/>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96" name="Rectangle 195"/>
            <p:cNvSpPr/>
            <p:nvPr/>
          </p:nvSpPr>
          <p:spPr>
            <a:xfrm>
              <a:off x="2476868" y="2999703"/>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97" name="Rectangle 196"/>
            <p:cNvSpPr/>
            <p:nvPr/>
          </p:nvSpPr>
          <p:spPr>
            <a:xfrm>
              <a:off x="1752600" y="3542838"/>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98" name="Rectangle 197"/>
            <p:cNvSpPr/>
            <p:nvPr/>
          </p:nvSpPr>
          <p:spPr>
            <a:xfrm>
              <a:off x="1842816" y="4163466"/>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99" name="Rectangle 198"/>
            <p:cNvSpPr/>
            <p:nvPr/>
          </p:nvSpPr>
          <p:spPr>
            <a:xfrm>
              <a:off x="2386653" y="3613004"/>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00" name="Rectangle 199"/>
            <p:cNvSpPr/>
            <p:nvPr/>
          </p:nvSpPr>
          <p:spPr>
            <a:xfrm>
              <a:off x="2476868" y="4233632"/>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01" name="Rectangle 200"/>
            <p:cNvSpPr/>
            <p:nvPr/>
          </p:nvSpPr>
          <p:spPr>
            <a:xfrm>
              <a:off x="1752600" y="4779393"/>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02" name="Rectangle 201"/>
            <p:cNvSpPr/>
            <p:nvPr/>
          </p:nvSpPr>
          <p:spPr>
            <a:xfrm>
              <a:off x="2386653" y="4849559"/>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03" name="Rectangle 202"/>
            <p:cNvSpPr/>
            <p:nvPr/>
          </p:nvSpPr>
          <p:spPr>
            <a:xfrm>
              <a:off x="3067788" y="1061528"/>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04" name="Rectangle 203"/>
            <p:cNvSpPr/>
            <p:nvPr/>
          </p:nvSpPr>
          <p:spPr>
            <a:xfrm>
              <a:off x="3158004" y="1682156"/>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05" name="Rectangle 204"/>
            <p:cNvSpPr/>
            <p:nvPr/>
          </p:nvSpPr>
          <p:spPr>
            <a:xfrm>
              <a:off x="3701841" y="1131694"/>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06" name="Rectangle 205"/>
            <p:cNvSpPr/>
            <p:nvPr/>
          </p:nvSpPr>
          <p:spPr>
            <a:xfrm>
              <a:off x="3792056" y="1752322"/>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07" name="Rectangle 206"/>
            <p:cNvSpPr/>
            <p:nvPr/>
          </p:nvSpPr>
          <p:spPr>
            <a:xfrm>
              <a:off x="3067788" y="2298083"/>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08" name="Rectangle 207"/>
            <p:cNvSpPr/>
            <p:nvPr/>
          </p:nvSpPr>
          <p:spPr>
            <a:xfrm>
              <a:off x="3158004" y="2918711"/>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09" name="Rectangle 208"/>
            <p:cNvSpPr/>
            <p:nvPr/>
          </p:nvSpPr>
          <p:spPr>
            <a:xfrm>
              <a:off x="3701841" y="2368249"/>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10" name="Rectangle 209"/>
            <p:cNvSpPr/>
            <p:nvPr/>
          </p:nvSpPr>
          <p:spPr>
            <a:xfrm>
              <a:off x="3792056" y="2988877"/>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11" name="Rectangle 210"/>
            <p:cNvSpPr/>
            <p:nvPr/>
          </p:nvSpPr>
          <p:spPr>
            <a:xfrm>
              <a:off x="3067788" y="3532012"/>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12" name="Rectangle 211"/>
            <p:cNvSpPr/>
            <p:nvPr/>
          </p:nvSpPr>
          <p:spPr>
            <a:xfrm>
              <a:off x="3158004" y="4152640"/>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13" name="Rectangle 212"/>
            <p:cNvSpPr/>
            <p:nvPr/>
          </p:nvSpPr>
          <p:spPr>
            <a:xfrm>
              <a:off x="3701841" y="3602178"/>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14" name="Rectangle 213"/>
            <p:cNvSpPr/>
            <p:nvPr/>
          </p:nvSpPr>
          <p:spPr>
            <a:xfrm>
              <a:off x="3792056" y="4222806"/>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15" name="Rectangle 214"/>
            <p:cNvSpPr/>
            <p:nvPr/>
          </p:nvSpPr>
          <p:spPr>
            <a:xfrm>
              <a:off x="3067788" y="4768567"/>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16" name="Rectangle 215"/>
            <p:cNvSpPr/>
            <p:nvPr/>
          </p:nvSpPr>
          <p:spPr>
            <a:xfrm>
              <a:off x="3701841" y="4838733"/>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17" name="Rectangle 216"/>
            <p:cNvSpPr/>
            <p:nvPr/>
          </p:nvSpPr>
          <p:spPr>
            <a:xfrm>
              <a:off x="4319972" y="1042658"/>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18" name="Rectangle 217"/>
            <p:cNvSpPr/>
            <p:nvPr/>
          </p:nvSpPr>
          <p:spPr>
            <a:xfrm>
              <a:off x="4410188" y="1663286"/>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19" name="Rectangle 218"/>
            <p:cNvSpPr/>
            <p:nvPr/>
          </p:nvSpPr>
          <p:spPr>
            <a:xfrm>
              <a:off x="4954025" y="1112824"/>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20" name="Rectangle 219"/>
            <p:cNvSpPr/>
            <p:nvPr/>
          </p:nvSpPr>
          <p:spPr>
            <a:xfrm>
              <a:off x="5044240" y="1733452"/>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21" name="Rectangle 220"/>
            <p:cNvSpPr/>
            <p:nvPr/>
          </p:nvSpPr>
          <p:spPr>
            <a:xfrm>
              <a:off x="4319972" y="2279213"/>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22" name="Rectangle 221"/>
            <p:cNvSpPr/>
            <p:nvPr/>
          </p:nvSpPr>
          <p:spPr>
            <a:xfrm>
              <a:off x="4410188" y="2899841"/>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23" name="Rectangle 222"/>
            <p:cNvSpPr/>
            <p:nvPr/>
          </p:nvSpPr>
          <p:spPr>
            <a:xfrm>
              <a:off x="4954025" y="2349379"/>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24" name="Rectangle 223"/>
            <p:cNvSpPr/>
            <p:nvPr/>
          </p:nvSpPr>
          <p:spPr>
            <a:xfrm>
              <a:off x="5044240" y="2970007"/>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25" name="Rectangle 224"/>
            <p:cNvSpPr/>
            <p:nvPr/>
          </p:nvSpPr>
          <p:spPr>
            <a:xfrm>
              <a:off x="4319972" y="3513142"/>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26" name="Rectangle 225"/>
            <p:cNvSpPr/>
            <p:nvPr/>
          </p:nvSpPr>
          <p:spPr>
            <a:xfrm>
              <a:off x="4410188" y="4133770"/>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27" name="Rectangle 226"/>
            <p:cNvSpPr/>
            <p:nvPr/>
          </p:nvSpPr>
          <p:spPr>
            <a:xfrm>
              <a:off x="4954025" y="3583308"/>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28" name="Rectangle 227"/>
            <p:cNvSpPr/>
            <p:nvPr/>
          </p:nvSpPr>
          <p:spPr>
            <a:xfrm>
              <a:off x="5044240" y="4203936"/>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29" name="Rectangle 228"/>
            <p:cNvSpPr/>
            <p:nvPr/>
          </p:nvSpPr>
          <p:spPr>
            <a:xfrm>
              <a:off x="4319972" y="4749697"/>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30" name="Rectangle 229"/>
            <p:cNvSpPr/>
            <p:nvPr/>
          </p:nvSpPr>
          <p:spPr>
            <a:xfrm>
              <a:off x="4954025" y="4819863"/>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31" name="Rectangle 230"/>
            <p:cNvSpPr/>
            <p:nvPr/>
          </p:nvSpPr>
          <p:spPr>
            <a:xfrm>
              <a:off x="5526627" y="1034316"/>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32" name="Rectangle 231"/>
            <p:cNvSpPr/>
            <p:nvPr/>
          </p:nvSpPr>
          <p:spPr>
            <a:xfrm>
              <a:off x="5616843" y="1654944"/>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33" name="Rectangle 232"/>
            <p:cNvSpPr/>
            <p:nvPr/>
          </p:nvSpPr>
          <p:spPr>
            <a:xfrm>
              <a:off x="6160680" y="1104482"/>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34" name="Rectangle 233"/>
            <p:cNvSpPr/>
            <p:nvPr/>
          </p:nvSpPr>
          <p:spPr>
            <a:xfrm>
              <a:off x="6250895" y="1725110"/>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35" name="Rectangle 234"/>
            <p:cNvSpPr/>
            <p:nvPr/>
          </p:nvSpPr>
          <p:spPr>
            <a:xfrm>
              <a:off x="5526627" y="2270871"/>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36" name="Rectangle 235"/>
            <p:cNvSpPr/>
            <p:nvPr/>
          </p:nvSpPr>
          <p:spPr>
            <a:xfrm>
              <a:off x="5616843" y="2891499"/>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37" name="Rectangle 236"/>
            <p:cNvSpPr/>
            <p:nvPr/>
          </p:nvSpPr>
          <p:spPr>
            <a:xfrm>
              <a:off x="6160680" y="2341037"/>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38" name="Rectangle 237"/>
            <p:cNvSpPr/>
            <p:nvPr/>
          </p:nvSpPr>
          <p:spPr>
            <a:xfrm>
              <a:off x="6250895" y="2961665"/>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39" name="Rectangle 238"/>
            <p:cNvSpPr/>
            <p:nvPr/>
          </p:nvSpPr>
          <p:spPr>
            <a:xfrm>
              <a:off x="5526627" y="3504800"/>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40" name="Rectangle 239"/>
            <p:cNvSpPr/>
            <p:nvPr/>
          </p:nvSpPr>
          <p:spPr>
            <a:xfrm>
              <a:off x="5616843" y="4125428"/>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41" name="Rectangle 240"/>
            <p:cNvSpPr/>
            <p:nvPr/>
          </p:nvSpPr>
          <p:spPr>
            <a:xfrm>
              <a:off x="6160680" y="3574966"/>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42" name="Rectangle 241"/>
            <p:cNvSpPr/>
            <p:nvPr/>
          </p:nvSpPr>
          <p:spPr>
            <a:xfrm>
              <a:off x="6250895" y="4195594"/>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43" name="Rectangle 242"/>
            <p:cNvSpPr/>
            <p:nvPr/>
          </p:nvSpPr>
          <p:spPr>
            <a:xfrm>
              <a:off x="5526627" y="4741355"/>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44" name="Rectangle 243"/>
            <p:cNvSpPr/>
            <p:nvPr/>
          </p:nvSpPr>
          <p:spPr>
            <a:xfrm>
              <a:off x="6160680" y="4811521"/>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grpSp>
      <p:sp>
        <p:nvSpPr>
          <p:cNvPr id="245" name="Oval 244"/>
          <p:cNvSpPr/>
          <p:nvPr/>
        </p:nvSpPr>
        <p:spPr>
          <a:xfrm>
            <a:off x="3870340" y="3160980"/>
            <a:ext cx="97628" cy="97628"/>
          </a:xfrm>
          <a:prstGeom prst="ellipse">
            <a:avLst/>
          </a:prstGeom>
          <a:solidFill>
            <a:schemeClr val="bg1">
              <a:lumMod val="65000"/>
            </a:schemeClr>
          </a:solidFill>
          <a:ln>
            <a:noFill/>
          </a:ln>
          <a:effectLst>
            <a:glow rad="330200">
              <a:schemeClr val="accent6">
                <a:satMod val="175000"/>
                <a:alpha val="68000"/>
              </a:schemeClr>
            </a:glow>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6" name="Rounded Rectangle 245"/>
          <p:cNvSpPr/>
          <p:nvPr/>
        </p:nvSpPr>
        <p:spPr>
          <a:xfrm>
            <a:off x="2531270" y="3123384"/>
            <a:ext cx="1566197" cy="259246"/>
          </a:xfrm>
          <a:prstGeom prst="roundRect">
            <a:avLst/>
          </a:prstGeom>
          <a:ln w="12700">
            <a:solidFill>
              <a:schemeClr val="accent3"/>
            </a:solidFill>
          </a:ln>
          <a:effectLst>
            <a:glow rad="330200">
              <a:schemeClr val="accent6">
                <a:satMod val="175000"/>
                <a:alpha val="40000"/>
              </a:schemeClr>
            </a:glow>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7" name="Rounded Rectangle 246"/>
          <p:cNvSpPr/>
          <p:nvPr/>
        </p:nvSpPr>
        <p:spPr>
          <a:xfrm>
            <a:off x="3143535" y="3117528"/>
            <a:ext cx="1566197" cy="259246"/>
          </a:xfrm>
          <a:prstGeom prst="roundRect">
            <a:avLst/>
          </a:prstGeom>
          <a:ln w="12700">
            <a:solidFill>
              <a:schemeClr val="accent3"/>
            </a:solidFill>
          </a:ln>
          <a:effectLst>
            <a:glow rad="330200">
              <a:schemeClr val="accent6">
                <a:satMod val="175000"/>
                <a:alpha val="40000"/>
              </a:schemeClr>
            </a:glow>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8" name="Rounded Rectangle 247"/>
          <p:cNvSpPr/>
          <p:nvPr/>
        </p:nvSpPr>
        <p:spPr>
          <a:xfrm>
            <a:off x="3761887" y="3104964"/>
            <a:ext cx="1566197" cy="259246"/>
          </a:xfrm>
          <a:prstGeom prst="roundRect">
            <a:avLst/>
          </a:prstGeom>
          <a:ln w="12700">
            <a:solidFill>
              <a:schemeClr val="accent3"/>
            </a:solidFill>
          </a:ln>
          <a:effectLst>
            <a:glow rad="330200">
              <a:schemeClr val="accent6">
                <a:satMod val="175000"/>
                <a:alpha val="40000"/>
              </a:schemeClr>
            </a:glow>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9" name="Rounded Rectangle 248"/>
          <p:cNvSpPr/>
          <p:nvPr/>
        </p:nvSpPr>
        <p:spPr>
          <a:xfrm rot="5400000" flipH="1">
            <a:off x="3149156" y="3743887"/>
            <a:ext cx="1566196" cy="259247"/>
          </a:xfrm>
          <a:prstGeom prst="roundRect">
            <a:avLst/>
          </a:prstGeom>
          <a:ln w="12700">
            <a:solidFill>
              <a:schemeClr val="accent3"/>
            </a:solidFill>
          </a:ln>
          <a:effectLst>
            <a:glow rad="330200">
              <a:schemeClr val="accent6">
                <a:satMod val="175000"/>
                <a:alpha val="40000"/>
              </a:schemeClr>
            </a:glow>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0" name="Rounded Rectangle 249"/>
          <p:cNvSpPr/>
          <p:nvPr/>
        </p:nvSpPr>
        <p:spPr>
          <a:xfrm rot="5400000" flipH="1">
            <a:off x="3196052" y="3092342"/>
            <a:ext cx="1566196" cy="259247"/>
          </a:xfrm>
          <a:prstGeom prst="roundRect">
            <a:avLst/>
          </a:prstGeom>
          <a:ln w="12700">
            <a:solidFill>
              <a:schemeClr val="accent3"/>
            </a:solidFill>
          </a:ln>
          <a:effectLst>
            <a:glow rad="330200">
              <a:schemeClr val="accent6">
                <a:satMod val="175000"/>
                <a:alpha val="40000"/>
              </a:schemeClr>
            </a:glow>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1" name="Rounded Rectangle 250"/>
          <p:cNvSpPr/>
          <p:nvPr/>
        </p:nvSpPr>
        <p:spPr>
          <a:xfrm rot="5400000" flipH="1">
            <a:off x="3146236" y="2471087"/>
            <a:ext cx="1566196" cy="259247"/>
          </a:xfrm>
          <a:prstGeom prst="roundRect">
            <a:avLst/>
          </a:prstGeom>
          <a:ln w="12700">
            <a:solidFill>
              <a:schemeClr val="accent3"/>
            </a:solidFill>
          </a:ln>
          <a:effectLst>
            <a:glow rad="330200">
              <a:schemeClr val="accent6">
                <a:satMod val="175000"/>
                <a:alpha val="40000"/>
              </a:schemeClr>
            </a:glow>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2" name="Rectangle 251"/>
          <p:cNvSpPr/>
          <p:nvPr/>
        </p:nvSpPr>
        <p:spPr>
          <a:xfrm>
            <a:off x="3079516" y="2301019"/>
            <a:ext cx="1093413" cy="1093413"/>
          </a:xfrm>
          <a:prstGeom prst="rect">
            <a:avLst/>
          </a:prstGeom>
          <a:ln w="12700">
            <a:solidFill>
              <a:schemeClr val="accent4"/>
            </a:solidFill>
            <a:prstDash val="sysDash"/>
          </a:ln>
          <a:effectLst>
            <a:glow rad="330200">
              <a:schemeClr val="accent6">
                <a:satMod val="175000"/>
                <a:alpha val="40000"/>
              </a:schemeClr>
            </a:glow>
          </a:effectLst>
        </p:spPr>
        <p:txBody>
          <a:bodyPr rtlCol="0" anchor="ctr"/>
          <a:lstStyle/>
          <a:p>
            <a:endParaRPr lang="en-US">
              <a:solidFill>
                <a:schemeClr val="tx1"/>
              </a:solidFill>
              <a:latin typeface="Arial" charset="0"/>
            </a:endParaRPr>
          </a:p>
        </p:txBody>
      </p:sp>
      <p:sp>
        <p:nvSpPr>
          <p:cNvPr id="253" name="Rectangle 252"/>
          <p:cNvSpPr/>
          <p:nvPr/>
        </p:nvSpPr>
        <p:spPr>
          <a:xfrm>
            <a:off x="3694611" y="2371591"/>
            <a:ext cx="1093413" cy="1093413"/>
          </a:xfrm>
          <a:prstGeom prst="rect">
            <a:avLst/>
          </a:prstGeom>
          <a:ln w="12700">
            <a:solidFill>
              <a:schemeClr val="accent4"/>
            </a:solidFill>
            <a:prstDash val="sysDash"/>
          </a:ln>
          <a:effectLst>
            <a:glow rad="330200">
              <a:schemeClr val="accent6">
                <a:satMod val="175000"/>
                <a:alpha val="40000"/>
              </a:schemeClr>
            </a:glow>
          </a:effectLst>
        </p:spPr>
        <p:txBody>
          <a:bodyPr rtlCol="0" anchor="ctr"/>
          <a:lstStyle/>
          <a:p>
            <a:endParaRPr lang="en-US">
              <a:solidFill>
                <a:schemeClr val="tx1"/>
              </a:solidFill>
              <a:latin typeface="Arial" charset="0"/>
            </a:endParaRPr>
          </a:p>
        </p:txBody>
      </p:sp>
      <p:sp>
        <p:nvSpPr>
          <p:cNvPr id="254" name="Rectangle 253"/>
          <p:cNvSpPr/>
          <p:nvPr/>
        </p:nvSpPr>
        <p:spPr>
          <a:xfrm>
            <a:off x="3793831" y="2983659"/>
            <a:ext cx="1093413" cy="1093413"/>
          </a:xfrm>
          <a:prstGeom prst="rect">
            <a:avLst/>
          </a:prstGeom>
          <a:ln w="12700">
            <a:solidFill>
              <a:schemeClr val="accent4"/>
            </a:solidFill>
            <a:prstDash val="sysDash"/>
          </a:ln>
          <a:effectLst>
            <a:glow rad="330200">
              <a:schemeClr val="accent6">
                <a:satMod val="175000"/>
                <a:alpha val="40000"/>
              </a:schemeClr>
            </a:glow>
          </a:effectLst>
        </p:spPr>
        <p:txBody>
          <a:bodyPr rtlCol="0" anchor="ctr"/>
          <a:lstStyle/>
          <a:p>
            <a:endParaRPr lang="en-US">
              <a:solidFill>
                <a:schemeClr val="tx1"/>
              </a:solidFill>
              <a:latin typeface="Arial" charset="0"/>
            </a:endParaRPr>
          </a:p>
        </p:txBody>
      </p:sp>
      <p:sp>
        <p:nvSpPr>
          <p:cNvPr id="255" name="Rectangle 254"/>
          <p:cNvSpPr/>
          <p:nvPr/>
        </p:nvSpPr>
        <p:spPr>
          <a:xfrm>
            <a:off x="3163743" y="2916259"/>
            <a:ext cx="1093413" cy="1093413"/>
          </a:xfrm>
          <a:prstGeom prst="rect">
            <a:avLst/>
          </a:prstGeom>
          <a:ln w="12700">
            <a:solidFill>
              <a:schemeClr val="accent4"/>
            </a:solidFill>
            <a:prstDash val="sysDash"/>
          </a:ln>
          <a:effectLst>
            <a:glow rad="330200">
              <a:schemeClr val="accent6">
                <a:satMod val="175000"/>
                <a:alpha val="40000"/>
              </a:schemeClr>
            </a:glow>
          </a:effectLst>
        </p:spPr>
        <p:txBody>
          <a:bodyPr rtlCol="0" anchor="ctr"/>
          <a:lstStyle/>
          <a:p>
            <a:endParaRPr lang="en-US">
              <a:solidFill>
                <a:schemeClr val="tx1"/>
              </a:solidFill>
              <a:latin typeface="Arial" charset="0"/>
            </a:endParaRPr>
          </a:p>
        </p:txBody>
      </p:sp>
      <mc:AlternateContent xmlns:mc="http://schemas.openxmlformats.org/markup-compatibility/2006" xmlns:a14="http://schemas.microsoft.com/office/drawing/2010/main">
        <mc:Choice Requires="a14">
          <p:sp>
            <p:nvSpPr>
              <p:cNvPr id="256" name="Title 1"/>
              <p:cNvSpPr txBox="1">
                <a:spLocks/>
              </p:cNvSpPr>
              <p:nvPr/>
            </p:nvSpPr>
            <p:spPr>
              <a:xfrm>
                <a:off x="5761354" y="0"/>
                <a:ext cx="1510946" cy="9906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en-US" sz="3600" kern="1200" dirty="0" smtClean="0">
                    <a:solidFill>
                      <a:schemeClr val="tx2"/>
                    </a:solidFill>
                    <a:effectLst>
                      <a:outerShdw blurRad="50800" dist="25400" dir="2700000" algn="tl">
                        <a:schemeClr val="tx1">
                          <a:alpha val="30000"/>
                        </a:schemeClr>
                      </a:outerShdw>
                    </a:effectLst>
                    <a:latin typeface="+mj-lt"/>
                    <a:ea typeface="+mj-ea"/>
                    <a:cs typeface="+mj-cs"/>
                  </a:defRPr>
                </a:lvl1pPr>
              </a:lstStyle>
              <a:p>
                <a:pPr/>
                <a14:m>
                  <m:oMathPara xmlns:m="http://schemas.openxmlformats.org/officeDocument/2006/math">
                    <m:oMathParaPr>
                      <m:jc m:val="left"/>
                    </m:oMathParaPr>
                    <m:oMath xmlns:m="http://schemas.openxmlformats.org/officeDocument/2006/math">
                      <m:sSub>
                        <m:sSubPr>
                          <m:ctrlPr>
                            <a:rPr lang="en-US" b="0" i="1" smtClean="0">
                              <a:latin typeface="Cambria Math"/>
                            </a:rPr>
                          </m:ctrlPr>
                        </m:sSubPr>
                        <m:e>
                          <m:r>
                            <a:rPr lang="en-US" b="0" i="1" smtClean="0">
                              <a:latin typeface="Cambria Math"/>
                            </a:rPr>
                            <m:t>𝐷</m:t>
                          </m:r>
                        </m:e>
                        <m:sub>
                          <m:r>
                            <a:rPr lang="en-US" b="0" i="1" smtClean="0">
                              <a:latin typeface="Cambria Math"/>
                            </a:rPr>
                            <m:t>𝑥𝑥</m:t>
                          </m:r>
                        </m:sub>
                      </m:sSub>
                    </m:oMath>
                  </m:oMathPara>
                </a14:m>
                <a:endParaRPr lang="en-US" dirty="0"/>
              </a:p>
            </p:txBody>
          </p:sp>
        </mc:Choice>
        <mc:Fallback xmlns="">
          <p:sp>
            <p:nvSpPr>
              <p:cNvPr id="256" name="Title 1"/>
              <p:cNvSpPr txBox="1">
                <a:spLocks noRot="1" noChangeAspect="1" noMove="1" noResize="1" noEditPoints="1" noAdjustHandles="1" noChangeArrowheads="1" noChangeShapeType="1" noTextEdit="1"/>
              </p:cNvSpPr>
              <p:nvPr/>
            </p:nvSpPr>
            <p:spPr>
              <a:xfrm>
                <a:off x="5761354" y="0"/>
                <a:ext cx="1510946" cy="990600"/>
              </a:xfrm>
              <a:prstGeom prst="rect">
                <a:avLst/>
              </a:prstGeom>
              <a:blipFill rotWithShape="1">
                <a:blip r:embed="rId6"/>
                <a:stretch>
                  <a:fillRect/>
                </a:stretch>
              </a:blipFill>
            </p:spPr>
            <p:txBody>
              <a:bodyPr/>
              <a:lstStyle/>
              <a:p>
                <a:r>
                  <a:rPr lang="en-US">
                    <a:noFill/>
                  </a:rPr>
                  <a:t> </a:t>
                </a:r>
              </a:p>
            </p:txBody>
          </p:sp>
        </mc:Fallback>
      </mc:AlternateContent>
      <p:sp>
        <p:nvSpPr>
          <p:cNvPr id="259" name="Oval 258"/>
          <p:cNvSpPr/>
          <p:nvPr/>
        </p:nvSpPr>
        <p:spPr>
          <a:xfrm>
            <a:off x="3869504" y="3168936"/>
            <a:ext cx="97628" cy="97628"/>
          </a:xfrm>
          <a:prstGeom prst="ellipse">
            <a:avLst/>
          </a:prstGeom>
          <a:solidFill>
            <a:srgbClr val="FF0000"/>
          </a:solidFill>
          <a:ln>
            <a:noFill/>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Tree>
    <p:custDataLst>
      <p:tags r:id="rId1"/>
    </p:custDataLst>
    <p:extLst>
      <p:ext uri="{BB962C8B-B14F-4D97-AF65-F5344CB8AC3E}">
        <p14:creationId xmlns:p14="http://schemas.microsoft.com/office/powerpoint/2010/main" val="6719902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5"/>
                                        </p:tgtEl>
                                        <p:attrNameLst>
                                          <p:attrName>style.visibility</p:attrName>
                                        </p:attrNameLst>
                                      </p:cBhvr>
                                      <p:to>
                                        <p:strVal val="visible"/>
                                      </p:to>
                                    </p:set>
                                    <p:animEffect transition="in" filter="fade">
                                      <p:cBhvr>
                                        <p:cTn id="7" dur="250"/>
                                        <p:tgtEl>
                                          <p:spTgt spid="24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9"/>
                                        </p:tgtEl>
                                        <p:attrNameLst>
                                          <p:attrName>style.visibility</p:attrName>
                                        </p:attrNameLst>
                                      </p:cBhvr>
                                      <p:to>
                                        <p:strVal val="visible"/>
                                      </p:to>
                                    </p:set>
                                    <p:animEffect transition="in" filter="fade">
                                      <p:cBhvr>
                                        <p:cTn id="10" dur="250"/>
                                        <p:tgtEl>
                                          <p:spTgt spid="25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250"/>
                                        <p:tgtEl>
                                          <p:spTgt spid="245"/>
                                        </p:tgtEl>
                                      </p:cBhvr>
                                    </p:animEffect>
                                    <p:set>
                                      <p:cBhvr>
                                        <p:cTn id="15" dur="1" fill="hold">
                                          <p:stCondLst>
                                            <p:cond delay="249"/>
                                          </p:stCondLst>
                                        </p:cTn>
                                        <p:tgtEl>
                                          <p:spTgt spid="245"/>
                                        </p:tgtEl>
                                        <p:attrNameLst>
                                          <p:attrName>style.visibility</p:attrName>
                                        </p:attrNameLst>
                                      </p:cBhvr>
                                      <p:to>
                                        <p:strVal val="hidden"/>
                                      </p:to>
                                    </p:set>
                                  </p:childTnLst>
                                </p:cTn>
                              </p:par>
                            </p:childTnLst>
                          </p:cTn>
                        </p:par>
                        <p:par>
                          <p:cTn id="16" fill="hold">
                            <p:stCondLst>
                              <p:cond delay="250"/>
                            </p:stCondLst>
                            <p:childTnLst>
                              <p:par>
                                <p:cTn id="17" presetID="10" presetClass="entr" presetSubtype="0" fill="hold" grpId="0" nodeType="afterEffect">
                                  <p:stCondLst>
                                    <p:cond delay="0"/>
                                  </p:stCondLst>
                                  <p:childTnLst>
                                    <p:set>
                                      <p:cBhvr>
                                        <p:cTn id="18" dur="1" fill="hold">
                                          <p:stCondLst>
                                            <p:cond delay="0"/>
                                          </p:stCondLst>
                                        </p:cTn>
                                        <p:tgtEl>
                                          <p:spTgt spid="246"/>
                                        </p:tgtEl>
                                        <p:attrNameLst>
                                          <p:attrName>style.visibility</p:attrName>
                                        </p:attrNameLst>
                                      </p:cBhvr>
                                      <p:to>
                                        <p:strVal val="visible"/>
                                      </p:to>
                                    </p:set>
                                    <p:animEffect transition="in" filter="fade">
                                      <p:cBhvr>
                                        <p:cTn id="19" dur="250"/>
                                        <p:tgtEl>
                                          <p:spTgt spid="246"/>
                                        </p:tgtEl>
                                      </p:cBhvr>
                                    </p:animEffect>
                                  </p:childTnLst>
                                </p:cTn>
                              </p:par>
                              <p:par>
                                <p:cTn id="20" presetID="10" presetClass="entr" presetSubtype="0" fill="hold" nodeType="withEffect">
                                  <p:stCondLst>
                                    <p:cond delay="0"/>
                                  </p:stCondLst>
                                  <p:childTnLst>
                                    <p:set>
                                      <p:cBhvr>
                                        <p:cTn id="21" dur="1" fill="hold">
                                          <p:stCondLst>
                                            <p:cond delay="0"/>
                                          </p:stCondLst>
                                        </p:cTn>
                                        <p:tgtEl>
                                          <p:spTgt spid="256">
                                            <p:txEl>
                                              <p:pRg st="0" end="0"/>
                                            </p:txEl>
                                          </p:spTgt>
                                        </p:tgtEl>
                                        <p:attrNameLst>
                                          <p:attrName>style.visibility</p:attrName>
                                        </p:attrNameLst>
                                      </p:cBhvr>
                                      <p:to>
                                        <p:strVal val="visible"/>
                                      </p:to>
                                    </p:set>
                                    <p:animEffect transition="in" filter="fade">
                                      <p:cBhvr>
                                        <p:cTn id="22" dur="250"/>
                                        <p:tgtEl>
                                          <p:spTgt spid="256">
                                            <p:txEl>
                                              <p:pRg st="0" end="0"/>
                                            </p:txEl>
                                          </p:spTgt>
                                        </p:tgtEl>
                                      </p:cBhvr>
                                    </p:animEffect>
                                  </p:childTnLst>
                                </p:cTn>
                              </p:par>
                            </p:childTnLst>
                          </p:cTn>
                        </p:par>
                        <p:par>
                          <p:cTn id="23" fill="hold">
                            <p:stCondLst>
                              <p:cond delay="500"/>
                            </p:stCondLst>
                            <p:childTnLst>
                              <p:par>
                                <p:cTn id="24" presetID="10" presetClass="exit" presetSubtype="0" fill="hold" grpId="1" nodeType="afterEffect">
                                  <p:stCondLst>
                                    <p:cond delay="500"/>
                                  </p:stCondLst>
                                  <p:childTnLst>
                                    <p:animEffect transition="out" filter="fade">
                                      <p:cBhvr>
                                        <p:cTn id="25" dur="250"/>
                                        <p:tgtEl>
                                          <p:spTgt spid="246"/>
                                        </p:tgtEl>
                                      </p:cBhvr>
                                    </p:animEffect>
                                    <p:set>
                                      <p:cBhvr>
                                        <p:cTn id="26" dur="1" fill="hold">
                                          <p:stCondLst>
                                            <p:cond delay="249"/>
                                          </p:stCondLst>
                                        </p:cTn>
                                        <p:tgtEl>
                                          <p:spTgt spid="246"/>
                                        </p:tgtEl>
                                        <p:attrNameLst>
                                          <p:attrName>style.visibility</p:attrName>
                                        </p:attrNameLst>
                                      </p:cBhvr>
                                      <p:to>
                                        <p:strVal val="hidden"/>
                                      </p:to>
                                    </p:set>
                                  </p:childTnLst>
                                </p:cTn>
                              </p:par>
                            </p:childTnLst>
                          </p:cTn>
                        </p:par>
                        <p:par>
                          <p:cTn id="27" fill="hold">
                            <p:stCondLst>
                              <p:cond delay="1250"/>
                            </p:stCondLst>
                            <p:childTnLst>
                              <p:par>
                                <p:cTn id="28" presetID="10" presetClass="entr" presetSubtype="0" fill="hold" grpId="0" nodeType="afterEffect">
                                  <p:stCondLst>
                                    <p:cond delay="0"/>
                                  </p:stCondLst>
                                  <p:childTnLst>
                                    <p:set>
                                      <p:cBhvr>
                                        <p:cTn id="29" dur="1" fill="hold">
                                          <p:stCondLst>
                                            <p:cond delay="0"/>
                                          </p:stCondLst>
                                        </p:cTn>
                                        <p:tgtEl>
                                          <p:spTgt spid="248"/>
                                        </p:tgtEl>
                                        <p:attrNameLst>
                                          <p:attrName>style.visibility</p:attrName>
                                        </p:attrNameLst>
                                      </p:cBhvr>
                                      <p:to>
                                        <p:strVal val="visible"/>
                                      </p:to>
                                    </p:set>
                                    <p:animEffect transition="in" filter="fade">
                                      <p:cBhvr>
                                        <p:cTn id="30" dur="250"/>
                                        <p:tgtEl>
                                          <p:spTgt spid="248"/>
                                        </p:tgtEl>
                                      </p:cBhvr>
                                    </p:animEffect>
                                  </p:childTnLst>
                                </p:cTn>
                              </p:par>
                            </p:childTnLst>
                          </p:cTn>
                        </p:par>
                        <p:par>
                          <p:cTn id="31" fill="hold">
                            <p:stCondLst>
                              <p:cond delay="1500"/>
                            </p:stCondLst>
                            <p:childTnLst>
                              <p:par>
                                <p:cTn id="32" presetID="10" presetClass="exit" presetSubtype="0" fill="hold" grpId="1" nodeType="afterEffect">
                                  <p:stCondLst>
                                    <p:cond delay="500"/>
                                  </p:stCondLst>
                                  <p:childTnLst>
                                    <p:animEffect transition="out" filter="fade">
                                      <p:cBhvr>
                                        <p:cTn id="33" dur="250"/>
                                        <p:tgtEl>
                                          <p:spTgt spid="248"/>
                                        </p:tgtEl>
                                      </p:cBhvr>
                                    </p:animEffect>
                                    <p:set>
                                      <p:cBhvr>
                                        <p:cTn id="34" dur="1" fill="hold">
                                          <p:stCondLst>
                                            <p:cond delay="249"/>
                                          </p:stCondLst>
                                        </p:cTn>
                                        <p:tgtEl>
                                          <p:spTgt spid="248"/>
                                        </p:tgtEl>
                                        <p:attrNameLst>
                                          <p:attrName>style.visibility</p:attrName>
                                        </p:attrNameLst>
                                      </p:cBhvr>
                                      <p:to>
                                        <p:strVal val="hidden"/>
                                      </p:to>
                                    </p:set>
                                  </p:childTnLst>
                                </p:cTn>
                              </p:par>
                            </p:childTnLst>
                          </p:cTn>
                        </p:par>
                        <p:par>
                          <p:cTn id="35" fill="hold">
                            <p:stCondLst>
                              <p:cond delay="2250"/>
                            </p:stCondLst>
                            <p:childTnLst>
                              <p:par>
                                <p:cTn id="36" presetID="10" presetClass="entr" presetSubtype="0" fill="hold" grpId="0" nodeType="afterEffect">
                                  <p:stCondLst>
                                    <p:cond delay="0"/>
                                  </p:stCondLst>
                                  <p:childTnLst>
                                    <p:set>
                                      <p:cBhvr>
                                        <p:cTn id="37" dur="1" fill="hold">
                                          <p:stCondLst>
                                            <p:cond delay="0"/>
                                          </p:stCondLst>
                                        </p:cTn>
                                        <p:tgtEl>
                                          <p:spTgt spid="247"/>
                                        </p:tgtEl>
                                        <p:attrNameLst>
                                          <p:attrName>style.visibility</p:attrName>
                                        </p:attrNameLst>
                                      </p:cBhvr>
                                      <p:to>
                                        <p:strVal val="visible"/>
                                      </p:to>
                                    </p:set>
                                    <p:animEffect transition="in" filter="fade">
                                      <p:cBhvr>
                                        <p:cTn id="38" dur="250"/>
                                        <p:tgtEl>
                                          <p:spTgt spid="24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100"/>
                                        <p:tgtEl>
                                          <p:spTgt spid="247"/>
                                        </p:tgtEl>
                                      </p:cBhvr>
                                    </p:animEffect>
                                    <p:set>
                                      <p:cBhvr>
                                        <p:cTn id="43" dur="1" fill="hold">
                                          <p:stCondLst>
                                            <p:cond delay="99"/>
                                          </p:stCondLst>
                                        </p:cTn>
                                        <p:tgtEl>
                                          <p:spTgt spid="247"/>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250"/>
                                        <p:tgtEl>
                                          <p:spTgt spid="256">
                                            <p:txEl>
                                              <p:pRg st="0" end="0"/>
                                            </p:txEl>
                                          </p:spTgt>
                                        </p:tgtEl>
                                      </p:cBhvr>
                                    </p:animEffect>
                                    <p:set>
                                      <p:cBhvr>
                                        <p:cTn id="46" dur="1" fill="hold">
                                          <p:stCondLst>
                                            <p:cond delay="249"/>
                                          </p:stCondLst>
                                        </p:cTn>
                                        <p:tgtEl>
                                          <p:spTgt spid="256">
                                            <p:txEl>
                                              <p:pRg st="0" end="0"/>
                                            </p:txEl>
                                          </p:spTgt>
                                        </p:tgtEl>
                                        <p:attrNameLst>
                                          <p:attrName>style.visibility</p:attrName>
                                        </p:attrNameLst>
                                      </p:cBhvr>
                                      <p:to>
                                        <p:strVal val="hidden"/>
                                      </p:to>
                                    </p:set>
                                  </p:childTnLst>
                                </p:cTn>
                              </p:par>
                            </p:childTnLst>
                          </p:cTn>
                        </p:par>
                        <p:par>
                          <p:cTn id="47" fill="hold">
                            <p:stCondLst>
                              <p:cond delay="250"/>
                            </p:stCondLst>
                            <p:childTnLst>
                              <p:par>
                                <p:cTn id="48" presetID="10" presetClass="entr" presetSubtype="0" fill="hold" grpId="0" nodeType="afterEffect">
                                  <p:stCondLst>
                                    <p:cond delay="0"/>
                                  </p:stCondLst>
                                  <p:childTnLst>
                                    <p:set>
                                      <p:cBhvr>
                                        <p:cTn id="49" dur="1" fill="hold">
                                          <p:stCondLst>
                                            <p:cond delay="0"/>
                                          </p:stCondLst>
                                        </p:cTn>
                                        <p:tgtEl>
                                          <p:spTgt spid="249"/>
                                        </p:tgtEl>
                                        <p:attrNameLst>
                                          <p:attrName>style.visibility</p:attrName>
                                        </p:attrNameLst>
                                      </p:cBhvr>
                                      <p:to>
                                        <p:strVal val="visible"/>
                                      </p:to>
                                    </p:set>
                                    <p:animEffect transition="in" filter="fade">
                                      <p:cBhvr>
                                        <p:cTn id="50" dur="250"/>
                                        <p:tgtEl>
                                          <p:spTgt spid="249"/>
                                        </p:tgtEl>
                                      </p:cBhvr>
                                    </p:animEffect>
                                  </p:childTnLst>
                                </p:cTn>
                              </p:par>
                              <p:par>
                                <p:cTn id="51" presetID="10" presetClass="entr" presetSubtype="0" fill="hold" grpId="1" nodeType="withEffect">
                                  <p:stCondLst>
                                    <p:cond delay="0"/>
                                  </p:stCondLst>
                                  <p:childTnLst>
                                    <p:set>
                                      <p:cBhvr>
                                        <p:cTn id="52" dur="1" fill="hold">
                                          <p:stCondLst>
                                            <p:cond delay="0"/>
                                          </p:stCondLst>
                                        </p:cTn>
                                        <p:tgtEl>
                                          <p:spTgt spid="257"/>
                                        </p:tgtEl>
                                        <p:attrNameLst>
                                          <p:attrName>style.visibility</p:attrName>
                                        </p:attrNameLst>
                                      </p:cBhvr>
                                      <p:to>
                                        <p:strVal val="visible"/>
                                      </p:to>
                                    </p:set>
                                    <p:animEffect transition="in" filter="fade">
                                      <p:cBhvr>
                                        <p:cTn id="53" dur="250"/>
                                        <p:tgtEl>
                                          <p:spTgt spid="257"/>
                                        </p:tgtEl>
                                      </p:cBhvr>
                                    </p:animEffect>
                                  </p:childTnLst>
                                </p:cTn>
                              </p:par>
                            </p:childTnLst>
                          </p:cTn>
                        </p:par>
                        <p:par>
                          <p:cTn id="54" fill="hold">
                            <p:stCondLst>
                              <p:cond delay="500"/>
                            </p:stCondLst>
                            <p:childTnLst>
                              <p:par>
                                <p:cTn id="55" presetID="10" presetClass="exit" presetSubtype="0" fill="hold" grpId="1" nodeType="afterEffect">
                                  <p:stCondLst>
                                    <p:cond delay="250"/>
                                  </p:stCondLst>
                                  <p:childTnLst>
                                    <p:animEffect transition="out" filter="fade">
                                      <p:cBhvr>
                                        <p:cTn id="56" dur="250"/>
                                        <p:tgtEl>
                                          <p:spTgt spid="249"/>
                                        </p:tgtEl>
                                      </p:cBhvr>
                                    </p:animEffect>
                                    <p:set>
                                      <p:cBhvr>
                                        <p:cTn id="57" dur="1" fill="hold">
                                          <p:stCondLst>
                                            <p:cond delay="249"/>
                                          </p:stCondLst>
                                        </p:cTn>
                                        <p:tgtEl>
                                          <p:spTgt spid="249"/>
                                        </p:tgtEl>
                                        <p:attrNameLst>
                                          <p:attrName>style.visibility</p:attrName>
                                        </p:attrNameLst>
                                      </p:cBhvr>
                                      <p:to>
                                        <p:strVal val="hidden"/>
                                      </p:to>
                                    </p:set>
                                  </p:childTnLst>
                                </p:cTn>
                              </p:par>
                            </p:childTnLst>
                          </p:cTn>
                        </p:par>
                        <p:par>
                          <p:cTn id="58" fill="hold">
                            <p:stCondLst>
                              <p:cond delay="1000"/>
                            </p:stCondLst>
                            <p:childTnLst>
                              <p:par>
                                <p:cTn id="59" presetID="10" presetClass="entr" presetSubtype="0" fill="hold" grpId="0" nodeType="afterEffect">
                                  <p:stCondLst>
                                    <p:cond delay="0"/>
                                  </p:stCondLst>
                                  <p:childTnLst>
                                    <p:set>
                                      <p:cBhvr>
                                        <p:cTn id="60" dur="1" fill="hold">
                                          <p:stCondLst>
                                            <p:cond delay="0"/>
                                          </p:stCondLst>
                                        </p:cTn>
                                        <p:tgtEl>
                                          <p:spTgt spid="251"/>
                                        </p:tgtEl>
                                        <p:attrNameLst>
                                          <p:attrName>style.visibility</p:attrName>
                                        </p:attrNameLst>
                                      </p:cBhvr>
                                      <p:to>
                                        <p:strVal val="visible"/>
                                      </p:to>
                                    </p:set>
                                    <p:animEffect transition="in" filter="fade">
                                      <p:cBhvr>
                                        <p:cTn id="61" dur="250"/>
                                        <p:tgtEl>
                                          <p:spTgt spid="251"/>
                                        </p:tgtEl>
                                      </p:cBhvr>
                                    </p:animEffect>
                                  </p:childTnLst>
                                </p:cTn>
                              </p:par>
                            </p:childTnLst>
                          </p:cTn>
                        </p:par>
                        <p:par>
                          <p:cTn id="62" fill="hold">
                            <p:stCondLst>
                              <p:cond delay="1250"/>
                            </p:stCondLst>
                            <p:childTnLst>
                              <p:par>
                                <p:cTn id="63" presetID="10" presetClass="exit" presetSubtype="0" fill="hold" grpId="1" nodeType="afterEffect">
                                  <p:stCondLst>
                                    <p:cond delay="250"/>
                                  </p:stCondLst>
                                  <p:childTnLst>
                                    <p:animEffect transition="out" filter="fade">
                                      <p:cBhvr>
                                        <p:cTn id="64" dur="250"/>
                                        <p:tgtEl>
                                          <p:spTgt spid="251"/>
                                        </p:tgtEl>
                                      </p:cBhvr>
                                    </p:animEffect>
                                    <p:set>
                                      <p:cBhvr>
                                        <p:cTn id="65" dur="1" fill="hold">
                                          <p:stCondLst>
                                            <p:cond delay="249"/>
                                          </p:stCondLst>
                                        </p:cTn>
                                        <p:tgtEl>
                                          <p:spTgt spid="251"/>
                                        </p:tgtEl>
                                        <p:attrNameLst>
                                          <p:attrName>style.visibility</p:attrName>
                                        </p:attrNameLst>
                                      </p:cBhvr>
                                      <p:to>
                                        <p:strVal val="hidden"/>
                                      </p:to>
                                    </p:set>
                                  </p:childTnLst>
                                </p:cTn>
                              </p:par>
                            </p:childTnLst>
                          </p:cTn>
                        </p:par>
                        <p:par>
                          <p:cTn id="66" fill="hold">
                            <p:stCondLst>
                              <p:cond delay="1750"/>
                            </p:stCondLst>
                            <p:childTnLst>
                              <p:par>
                                <p:cTn id="67" presetID="10" presetClass="entr" presetSubtype="0" fill="hold" grpId="0" nodeType="afterEffect">
                                  <p:stCondLst>
                                    <p:cond delay="0"/>
                                  </p:stCondLst>
                                  <p:childTnLst>
                                    <p:set>
                                      <p:cBhvr>
                                        <p:cTn id="68" dur="1" fill="hold">
                                          <p:stCondLst>
                                            <p:cond delay="0"/>
                                          </p:stCondLst>
                                        </p:cTn>
                                        <p:tgtEl>
                                          <p:spTgt spid="250"/>
                                        </p:tgtEl>
                                        <p:attrNameLst>
                                          <p:attrName>style.visibility</p:attrName>
                                        </p:attrNameLst>
                                      </p:cBhvr>
                                      <p:to>
                                        <p:strVal val="visible"/>
                                      </p:to>
                                    </p:set>
                                    <p:animEffect transition="in" filter="fade">
                                      <p:cBhvr>
                                        <p:cTn id="69" dur="250"/>
                                        <p:tgtEl>
                                          <p:spTgt spid="250"/>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1" nodeType="clickEffect">
                                  <p:stCondLst>
                                    <p:cond delay="0"/>
                                  </p:stCondLst>
                                  <p:childTnLst>
                                    <p:animEffect transition="out" filter="fade">
                                      <p:cBhvr>
                                        <p:cTn id="73" dur="250"/>
                                        <p:tgtEl>
                                          <p:spTgt spid="250"/>
                                        </p:tgtEl>
                                      </p:cBhvr>
                                    </p:animEffect>
                                    <p:set>
                                      <p:cBhvr>
                                        <p:cTn id="74" dur="1" fill="hold">
                                          <p:stCondLst>
                                            <p:cond delay="249"/>
                                          </p:stCondLst>
                                        </p:cTn>
                                        <p:tgtEl>
                                          <p:spTgt spid="250"/>
                                        </p:tgtEl>
                                        <p:attrNameLst>
                                          <p:attrName>style.visibility</p:attrName>
                                        </p:attrNameLst>
                                      </p:cBhvr>
                                      <p:to>
                                        <p:strVal val="hidden"/>
                                      </p:to>
                                    </p:set>
                                  </p:childTnLst>
                                </p:cTn>
                              </p:par>
                              <p:par>
                                <p:cTn id="75" presetID="10" presetClass="exit" presetSubtype="0" fill="hold" grpId="0" nodeType="withEffect">
                                  <p:stCondLst>
                                    <p:cond delay="0"/>
                                  </p:stCondLst>
                                  <p:childTnLst>
                                    <p:animEffect transition="out" filter="fade">
                                      <p:cBhvr>
                                        <p:cTn id="76" dur="250"/>
                                        <p:tgtEl>
                                          <p:spTgt spid="257"/>
                                        </p:tgtEl>
                                      </p:cBhvr>
                                    </p:animEffect>
                                    <p:set>
                                      <p:cBhvr>
                                        <p:cTn id="77" dur="1" fill="hold">
                                          <p:stCondLst>
                                            <p:cond delay="249"/>
                                          </p:stCondLst>
                                        </p:cTn>
                                        <p:tgtEl>
                                          <p:spTgt spid="257"/>
                                        </p:tgtEl>
                                        <p:attrNameLst>
                                          <p:attrName>style.visibility</p:attrName>
                                        </p:attrNameLst>
                                      </p:cBhvr>
                                      <p:to>
                                        <p:strVal val="hidden"/>
                                      </p:to>
                                    </p:set>
                                  </p:childTnLst>
                                </p:cTn>
                              </p:par>
                            </p:childTnLst>
                          </p:cTn>
                        </p:par>
                        <p:par>
                          <p:cTn id="78" fill="hold">
                            <p:stCondLst>
                              <p:cond delay="250"/>
                            </p:stCondLst>
                            <p:childTnLst>
                              <p:par>
                                <p:cTn id="79" presetID="10" presetClass="entr" presetSubtype="0" fill="hold" grpId="0" nodeType="afterEffect">
                                  <p:stCondLst>
                                    <p:cond delay="0"/>
                                  </p:stCondLst>
                                  <p:childTnLst>
                                    <p:set>
                                      <p:cBhvr>
                                        <p:cTn id="80" dur="1" fill="hold">
                                          <p:stCondLst>
                                            <p:cond delay="0"/>
                                          </p:stCondLst>
                                        </p:cTn>
                                        <p:tgtEl>
                                          <p:spTgt spid="252"/>
                                        </p:tgtEl>
                                        <p:attrNameLst>
                                          <p:attrName>style.visibility</p:attrName>
                                        </p:attrNameLst>
                                      </p:cBhvr>
                                      <p:to>
                                        <p:strVal val="visible"/>
                                      </p:to>
                                    </p:set>
                                    <p:animEffect transition="in" filter="fade">
                                      <p:cBhvr>
                                        <p:cTn id="81" dur="250"/>
                                        <p:tgtEl>
                                          <p:spTgt spid="252"/>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258"/>
                                        </p:tgtEl>
                                        <p:attrNameLst>
                                          <p:attrName>style.visibility</p:attrName>
                                        </p:attrNameLst>
                                      </p:cBhvr>
                                      <p:to>
                                        <p:strVal val="visible"/>
                                      </p:to>
                                    </p:set>
                                    <p:animEffect transition="in" filter="fade">
                                      <p:cBhvr>
                                        <p:cTn id="84" dur="250"/>
                                        <p:tgtEl>
                                          <p:spTgt spid="258"/>
                                        </p:tgtEl>
                                      </p:cBhvr>
                                    </p:animEffect>
                                  </p:childTnLst>
                                </p:cTn>
                              </p:par>
                            </p:childTnLst>
                          </p:cTn>
                        </p:par>
                        <p:par>
                          <p:cTn id="85" fill="hold">
                            <p:stCondLst>
                              <p:cond delay="500"/>
                            </p:stCondLst>
                            <p:childTnLst>
                              <p:par>
                                <p:cTn id="86" presetID="10" presetClass="exit" presetSubtype="0" fill="hold" grpId="1" nodeType="afterEffect">
                                  <p:stCondLst>
                                    <p:cond delay="250"/>
                                  </p:stCondLst>
                                  <p:childTnLst>
                                    <p:animEffect transition="out" filter="fade">
                                      <p:cBhvr>
                                        <p:cTn id="87" dur="250"/>
                                        <p:tgtEl>
                                          <p:spTgt spid="252"/>
                                        </p:tgtEl>
                                      </p:cBhvr>
                                    </p:animEffect>
                                    <p:set>
                                      <p:cBhvr>
                                        <p:cTn id="88" dur="1" fill="hold">
                                          <p:stCondLst>
                                            <p:cond delay="249"/>
                                          </p:stCondLst>
                                        </p:cTn>
                                        <p:tgtEl>
                                          <p:spTgt spid="252"/>
                                        </p:tgtEl>
                                        <p:attrNameLst>
                                          <p:attrName>style.visibility</p:attrName>
                                        </p:attrNameLst>
                                      </p:cBhvr>
                                      <p:to>
                                        <p:strVal val="hidden"/>
                                      </p:to>
                                    </p:set>
                                  </p:childTnLst>
                                </p:cTn>
                              </p:par>
                            </p:childTnLst>
                          </p:cTn>
                        </p:par>
                        <p:par>
                          <p:cTn id="89" fill="hold">
                            <p:stCondLst>
                              <p:cond delay="1000"/>
                            </p:stCondLst>
                            <p:childTnLst>
                              <p:par>
                                <p:cTn id="90" presetID="10" presetClass="entr" presetSubtype="0" fill="hold" grpId="0" nodeType="afterEffect">
                                  <p:stCondLst>
                                    <p:cond delay="0"/>
                                  </p:stCondLst>
                                  <p:childTnLst>
                                    <p:set>
                                      <p:cBhvr>
                                        <p:cTn id="91" dur="1" fill="hold">
                                          <p:stCondLst>
                                            <p:cond delay="0"/>
                                          </p:stCondLst>
                                        </p:cTn>
                                        <p:tgtEl>
                                          <p:spTgt spid="253"/>
                                        </p:tgtEl>
                                        <p:attrNameLst>
                                          <p:attrName>style.visibility</p:attrName>
                                        </p:attrNameLst>
                                      </p:cBhvr>
                                      <p:to>
                                        <p:strVal val="visible"/>
                                      </p:to>
                                    </p:set>
                                    <p:animEffect transition="in" filter="fade">
                                      <p:cBhvr>
                                        <p:cTn id="92" dur="250"/>
                                        <p:tgtEl>
                                          <p:spTgt spid="253"/>
                                        </p:tgtEl>
                                      </p:cBhvr>
                                    </p:animEffect>
                                  </p:childTnLst>
                                </p:cTn>
                              </p:par>
                            </p:childTnLst>
                          </p:cTn>
                        </p:par>
                        <p:par>
                          <p:cTn id="93" fill="hold">
                            <p:stCondLst>
                              <p:cond delay="1250"/>
                            </p:stCondLst>
                            <p:childTnLst>
                              <p:par>
                                <p:cTn id="94" presetID="10" presetClass="exit" presetSubtype="0" fill="hold" grpId="1" nodeType="afterEffect">
                                  <p:stCondLst>
                                    <p:cond delay="250"/>
                                  </p:stCondLst>
                                  <p:childTnLst>
                                    <p:animEffect transition="out" filter="fade">
                                      <p:cBhvr>
                                        <p:cTn id="95" dur="250"/>
                                        <p:tgtEl>
                                          <p:spTgt spid="253"/>
                                        </p:tgtEl>
                                      </p:cBhvr>
                                    </p:animEffect>
                                    <p:set>
                                      <p:cBhvr>
                                        <p:cTn id="96" dur="1" fill="hold">
                                          <p:stCondLst>
                                            <p:cond delay="249"/>
                                          </p:stCondLst>
                                        </p:cTn>
                                        <p:tgtEl>
                                          <p:spTgt spid="253"/>
                                        </p:tgtEl>
                                        <p:attrNameLst>
                                          <p:attrName>style.visibility</p:attrName>
                                        </p:attrNameLst>
                                      </p:cBhvr>
                                      <p:to>
                                        <p:strVal val="hidden"/>
                                      </p:to>
                                    </p:set>
                                  </p:childTnLst>
                                </p:cTn>
                              </p:par>
                            </p:childTnLst>
                          </p:cTn>
                        </p:par>
                        <p:par>
                          <p:cTn id="97" fill="hold">
                            <p:stCondLst>
                              <p:cond delay="1750"/>
                            </p:stCondLst>
                            <p:childTnLst>
                              <p:par>
                                <p:cTn id="98" presetID="10" presetClass="entr" presetSubtype="0" fill="hold" grpId="0" nodeType="afterEffect">
                                  <p:stCondLst>
                                    <p:cond delay="0"/>
                                  </p:stCondLst>
                                  <p:childTnLst>
                                    <p:set>
                                      <p:cBhvr>
                                        <p:cTn id="99" dur="1" fill="hold">
                                          <p:stCondLst>
                                            <p:cond delay="0"/>
                                          </p:stCondLst>
                                        </p:cTn>
                                        <p:tgtEl>
                                          <p:spTgt spid="254"/>
                                        </p:tgtEl>
                                        <p:attrNameLst>
                                          <p:attrName>style.visibility</p:attrName>
                                        </p:attrNameLst>
                                      </p:cBhvr>
                                      <p:to>
                                        <p:strVal val="visible"/>
                                      </p:to>
                                    </p:set>
                                    <p:animEffect transition="in" filter="fade">
                                      <p:cBhvr>
                                        <p:cTn id="100" dur="250"/>
                                        <p:tgtEl>
                                          <p:spTgt spid="254"/>
                                        </p:tgtEl>
                                      </p:cBhvr>
                                    </p:animEffect>
                                  </p:childTnLst>
                                </p:cTn>
                              </p:par>
                            </p:childTnLst>
                          </p:cTn>
                        </p:par>
                        <p:par>
                          <p:cTn id="101" fill="hold">
                            <p:stCondLst>
                              <p:cond delay="2000"/>
                            </p:stCondLst>
                            <p:childTnLst>
                              <p:par>
                                <p:cTn id="102" presetID="10" presetClass="exit" presetSubtype="0" fill="hold" grpId="1" nodeType="afterEffect">
                                  <p:stCondLst>
                                    <p:cond delay="250"/>
                                  </p:stCondLst>
                                  <p:childTnLst>
                                    <p:animEffect transition="out" filter="fade">
                                      <p:cBhvr>
                                        <p:cTn id="103" dur="250"/>
                                        <p:tgtEl>
                                          <p:spTgt spid="254"/>
                                        </p:tgtEl>
                                      </p:cBhvr>
                                    </p:animEffect>
                                    <p:set>
                                      <p:cBhvr>
                                        <p:cTn id="104" dur="1" fill="hold">
                                          <p:stCondLst>
                                            <p:cond delay="249"/>
                                          </p:stCondLst>
                                        </p:cTn>
                                        <p:tgtEl>
                                          <p:spTgt spid="254"/>
                                        </p:tgtEl>
                                        <p:attrNameLst>
                                          <p:attrName>style.visibility</p:attrName>
                                        </p:attrNameLst>
                                      </p:cBhvr>
                                      <p:to>
                                        <p:strVal val="hidden"/>
                                      </p:to>
                                    </p:set>
                                  </p:childTnLst>
                                </p:cTn>
                              </p:par>
                            </p:childTnLst>
                          </p:cTn>
                        </p:par>
                        <p:par>
                          <p:cTn id="105" fill="hold">
                            <p:stCondLst>
                              <p:cond delay="2500"/>
                            </p:stCondLst>
                            <p:childTnLst>
                              <p:par>
                                <p:cTn id="106" presetID="10" presetClass="entr" presetSubtype="0" fill="hold" grpId="0" nodeType="afterEffect">
                                  <p:stCondLst>
                                    <p:cond delay="0"/>
                                  </p:stCondLst>
                                  <p:childTnLst>
                                    <p:set>
                                      <p:cBhvr>
                                        <p:cTn id="107" dur="1" fill="hold">
                                          <p:stCondLst>
                                            <p:cond delay="0"/>
                                          </p:stCondLst>
                                        </p:cTn>
                                        <p:tgtEl>
                                          <p:spTgt spid="255"/>
                                        </p:tgtEl>
                                        <p:attrNameLst>
                                          <p:attrName>style.visibility</p:attrName>
                                        </p:attrNameLst>
                                      </p:cBhvr>
                                      <p:to>
                                        <p:strVal val="visible"/>
                                      </p:to>
                                    </p:set>
                                    <p:animEffect transition="in" filter="fade">
                                      <p:cBhvr>
                                        <p:cTn id="108" dur="250"/>
                                        <p:tgtEl>
                                          <p:spTgt spid="2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 grpId="0"/>
      <p:bldP spid="257" grpId="1"/>
      <p:bldP spid="258" grpId="0"/>
      <p:bldP spid="245" grpId="0" animBg="1"/>
      <p:bldP spid="245" grpId="1" animBg="1"/>
      <p:bldP spid="246" grpId="0" animBg="1"/>
      <p:bldP spid="246" grpId="1" animBg="1"/>
      <p:bldP spid="247" grpId="0" animBg="1"/>
      <p:bldP spid="247" grpId="1" animBg="1"/>
      <p:bldP spid="248" grpId="0" animBg="1"/>
      <p:bldP spid="248" grpId="1" animBg="1"/>
      <p:bldP spid="249" grpId="0" animBg="1"/>
      <p:bldP spid="249" grpId="1" animBg="1"/>
      <p:bldP spid="250" grpId="0" animBg="1"/>
      <p:bldP spid="250" grpId="1" animBg="1"/>
      <p:bldP spid="251" grpId="0" animBg="1"/>
      <p:bldP spid="251" grpId="1" animBg="1"/>
      <p:bldP spid="252" grpId="0" animBg="1"/>
      <p:bldP spid="252" grpId="1" animBg="1"/>
      <p:bldP spid="253" grpId="0" animBg="1"/>
      <p:bldP spid="253" grpId="1" animBg="1"/>
      <p:bldP spid="254" grpId="0" animBg="1"/>
      <p:bldP spid="254" grpId="1" animBg="1"/>
      <p:bldP spid="255" grpId="0" animBg="1"/>
      <p:bldP spid="256" grpId="0" build="allAtOnce"/>
      <p:bldP spid="25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Oval 272"/>
          <p:cNvSpPr/>
          <p:nvPr/>
        </p:nvSpPr>
        <p:spPr>
          <a:xfrm>
            <a:off x="3889516" y="1918424"/>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 name="Title 1"/>
          <p:cNvSpPr>
            <a:spLocks noGrp="1"/>
          </p:cNvSpPr>
          <p:nvPr>
            <p:ph type="title"/>
          </p:nvPr>
        </p:nvSpPr>
        <p:spPr>
          <a:xfrm>
            <a:off x="1079612" y="0"/>
            <a:ext cx="4642481" cy="990600"/>
          </a:xfrm>
        </p:spPr>
        <p:txBody>
          <a:bodyPr>
            <a:normAutofit fontScale="90000"/>
          </a:bodyPr>
          <a:lstStyle/>
          <a:p>
            <a:pPr algn="r"/>
            <a:r>
              <a:rPr lang="en-US" dirty="0"/>
              <a:t>Building the TPS Kernel:</a:t>
            </a:r>
          </a:p>
        </p:txBody>
      </p:sp>
      <p:grpSp>
        <p:nvGrpSpPr>
          <p:cNvPr id="556" name="Group 555"/>
          <p:cNvGrpSpPr/>
          <p:nvPr/>
        </p:nvGrpSpPr>
        <p:grpSpPr>
          <a:xfrm>
            <a:off x="1992446" y="1294263"/>
            <a:ext cx="5096086" cy="4471281"/>
            <a:chOff x="2590800" y="2021871"/>
            <a:chExt cx="2486024" cy="2181226"/>
          </a:xfrm>
        </p:grpSpPr>
        <p:sp>
          <p:nvSpPr>
            <p:cNvPr id="557" name="Oval 556"/>
            <p:cNvSpPr/>
            <p:nvPr/>
          </p:nvSpPr>
          <p:spPr>
            <a:xfrm>
              <a:off x="2590800"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58" name="Oval 557"/>
            <p:cNvSpPr/>
            <p:nvPr/>
          </p:nvSpPr>
          <p:spPr>
            <a:xfrm>
              <a:off x="2895600"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59" name="Oval 558"/>
            <p:cNvSpPr/>
            <p:nvPr/>
          </p:nvSpPr>
          <p:spPr>
            <a:xfrm>
              <a:off x="3200400"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0" name="Oval 559"/>
            <p:cNvSpPr/>
            <p:nvPr/>
          </p:nvSpPr>
          <p:spPr>
            <a:xfrm>
              <a:off x="2590800"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1" name="Oval 560"/>
            <p:cNvSpPr/>
            <p:nvPr/>
          </p:nvSpPr>
          <p:spPr>
            <a:xfrm>
              <a:off x="2895600"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2" name="Oval 561"/>
            <p:cNvSpPr/>
            <p:nvPr/>
          </p:nvSpPr>
          <p:spPr>
            <a:xfrm>
              <a:off x="3200400"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3" name="Oval 562"/>
            <p:cNvSpPr/>
            <p:nvPr/>
          </p:nvSpPr>
          <p:spPr>
            <a:xfrm>
              <a:off x="2590800"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4" name="Oval 563"/>
            <p:cNvSpPr/>
            <p:nvPr/>
          </p:nvSpPr>
          <p:spPr>
            <a:xfrm>
              <a:off x="2895600"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5" name="Oval 564"/>
            <p:cNvSpPr/>
            <p:nvPr/>
          </p:nvSpPr>
          <p:spPr>
            <a:xfrm>
              <a:off x="3200400"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6" name="Oval 565"/>
            <p:cNvSpPr/>
            <p:nvPr/>
          </p:nvSpPr>
          <p:spPr>
            <a:xfrm>
              <a:off x="2590800"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7" name="Oval 566"/>
            <p:cNvSpPr/>
            <p:nvPr/>
          </p:nvSpPr>
          <p:spPr>
            <a:xfrm>
              <a:off x="2895600"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8" name="Oval 567"/>
            <p:cNvSpPr/>
            <p:nvPr/>
          </p:nvSpPr>
          <p:spPr>
            <a:xfrm>
              <a:off x="3200400"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9" name="Oval 568"/>
            <p:cNvSpPr/>
            <p:nvPr/>
          </p:nvSpPr>
          <p:spPr>
            <a:xfrm>
              <a:off x="2590800"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0" name="Oval 569"/>
            <p:cNvSpPr/>
            <p:nvPr/>
          </p:nvSpPr>
          <p:spPr>
            <a:xfrm>
              <a:off x="2895600"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sp>
          <p:nvSpPr>
            <p:cNvPr id="571" name="Oval 570"/>
            <p:cNvSpPr/>
            <p:nvPr/>
          </p:nvSpPr>
          <p:spPr>
            <a:xfrm>
              <a:off x="3200400"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sp>
          <p:nvSpPr>
            <p:cNvPr id="572" name="Oval 571"/>
            <p:cNvSpPr/>
            <p:nvPr/>
          </p:nvSpPr>
          <p:spPr>
            <a:xfrm>
              <a:off x="2590800"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3" name="Oval 572"/>
            <p:cNvSpPr/>
            <p:nvPr/>
          </p:nvSpPr>
          <p:spPr>
            <a:xfrm>
              <a:off x="2895600"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sp>
          <p:nvSpPr>
            <p:cNvPr id="574" name="Oval 573"/>
            <p:cNvSpPr/>
            <p:nvPr/>
          </p:nvSpPr>
          <p:spPr>
            <a:xfrm>
              <a:off x="3200400"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5" name="Oval 574"/>
            <p:cNvSpPr/>
            <p:nvPr/>
          </p:nvSpPr>
          <p:spPr>
            <a:xfrm>
              <a:off x="2590800"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6" name="Oval 575"/>
            <p:cNvSpPr/>
            <p:nvPr/>
          </p:nvSpPr>
          <p:spPr>
            <a:xfrm>
              <a:off x="2895600"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7" name="Oval 576"/>
            <p:cNvSpPr/>
            <p:nvPr/>
          </p:nvSpPr>
          <p:spPr>
            <a:xfrm>
              <a:off x="3200400"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8" name="Oval 577"/>
            <p:cNvSpPr/>
            <p:nvPr/>
          </p:nvSpPr>
          <p:spPr>
            <a:xfrm>
              <a:off x="2590800"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9" name="Oval 578"/>
            <p:cNvSpPr/>
            <p:nvPr/>
          </p:nvSpPr>
          <p:spPr>
            <a:xfrm>
              <a:off x="2895600"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0" name="Oval 579"/>
            <p:cNvSpPr/>
            <p:nvPr/>
          </p:nvSpPr>
          <p:spPr>
            <a:xfrm>
              <a:off x="3200400"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1" name="Oval 580"/>
            <p:cNvSpPr/>
            <p:nvPr/>
          </p:nvSpPr>
          <p:spPr>
            <a:xfrm>
              <a:off x="3505198"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2" name="Oval 581"/>
            <p:cNvSpPr/>
            <p:nvPr/>
          </p:nvSpPr>
          <p:spPr>
            <a:xfrm>
              <a:off x="3809998"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3" name="Oval 582"/>
            <p:cNvSpPr/>
            <p:nvPr/>
          </p:nvSpPr>
          <p:spPr>
            <a:xfrm>
              <a:off x="4114798"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4" name="Oval 583"/>
            <p:cNvSpPr/>
            <p:nvPr/>
          </p:nvSpPr>
          <p:spPr>
            <a:xfrm>
              <a:off x="4419598"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5" name="Oval 584"/>
            <p:cNvSpPr/>
            <p:nvPr/>
          </p:nvSpPr>
          <p:spPr>
            <a:xfrm>
              <a:off x="4724398"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6" name="Oval 585"/>
            <p:cNvSpPr/>
            <p:nvPr/>
          </p:nvSpPr>
          <p:spPr>
            <a:xfrm>
              <a:off x="5029198"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8" name="Oval 587"/>
            <p:cNvSpPr/>
            <p:nvPr/>
          </p:nvSpPr>
          <p:spPr>
            <a:xfrm>
              <a:off x="3809998"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9" name="Oval 588"/>
            <p:cNvSpPr/>
            <p:nvPr/>
          </p:nvSpPr>
          <p:spPr>
            <a:xfrm>
              <a:off x="4114798"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0" name="Oval 589"/>
            <p:cNvSpPr/>
            <p:nvPr/>
          </p:nvSpPr>
          <p:spPr>
            <a:xfrm>
              <a:off x="4419598"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1" name="Oval 590"/>
            <p:cNvSpPr/>
            <p:nvPr/>
          </p:nvSpPr>
          <p:spPr>
            <a:xfrm>
              <a:off x="4724398"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2" name="Oval 591"/>
            <p:cNvSpPr/>
            <p:nvPr/>
          </p:nvSpPr>
          <p:spPr>
            <a:xfrm>
              <a:off x="5029198"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3" name="Oval 592"/>
            <p:cNvSpPr/>
            <p:nvPr/>
          </p:nvSpPr>
          <p:spPr>
            <a:xfrm>
              <a:off x="3505198"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4" name="Oval 593"/>
            <p:cNvSpPr/>
            <p:nvPr/>
          </p:nvSpPr>
          <p:spPr>
            <a:xfrm>
              <a:off x="3809998"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5" name="Oval 594"/>
            <p:cNvSpPr/>
            <p:nvPr/>
          </p:nvSpPr>
          <p:spPr>
            <a:xfrm>
              <a:off x="4114798"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sp>
          <p:nvSpPr>
            <p:cNvPr id="596" name="Oval 595"/>
            <p:cNvSpPr/>
            <p:nvPr/>
          </p:nvSpPr>
          <p:spPr>
            <a:xfrm>
              <a:off x="4419598"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7" name="Oval 596"/>
            <p:cNvSpPr/>
            <p:nvPr/>
          </p:nvSpPr>
          <p:spPr>
            <a:xfrm>
              <a:off x="4724398"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8" name="Oval 597"/>
            <p:cNvSpPr/>
            <p:nvPr/>
          </p:nvSpPr>
          <p:spPr>
            <a:xfrm>
              <a:off x="5029198"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9" name="Oval 598"/>
            <p:cNvSpPr/>
            <p:nvPr/>
          </p:nvSpPr>
          <p:spPr>
            <a:xfrm>
              <a:off x="3505198"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0" name="Oval 599"/>
            <p:cNvSpPr/>
            <p:nvPr/>
          </p:nvSpPr>
          <p:spPr>
            <a:xfrm>
              <a:off x="3809998"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1" name="Oval 600"/>
            <p:cNvSpPr/>
            <p:nvPr/>
          </p:nvSpPr>
          <p:spPr>
            <a:xfrm>
              <a:off x="4114798"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2" name="Oval 601"/>
            <p:cNvSpPr/>
            <p:nvPr/>
          </p:nvSpPr>
          <p:spPr>
            <a:xfrm>
              <a:off x="4419598"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3" name="Oval 602"/>
            <p:cNvSpPr/>
            <p:nvPr/>
          </p:nvSpPr>
          <p:spPr>
            <a:xfrm>
              <a:off x="4724398"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4" name="Oval 603"/>
            <p:cNvSpPr/>
            <p:nvPr/>
          </p:nvSpPr>
          <p:spPr>
            <a:xfrm>
              <a:off x="5029198"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5" name="Oval 604"/>
            <p:cNvSpPr/>
            <p:nvPr/>
          </p:nvSpPr>
          <p:spPr>
            <a:xfrm>
              <a:off x="3505198"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6" name="Oval 605"/>
            <p:cNvSpPr/>
            <p:nvPr/>
          </p:nvSpPr>
          <p:spPr>
            <a:xfrm>
              <a:off x="3809998"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7" name="Oval 606"/>
            <p:cNvSpPr/>
            <p:nvPr/>
          </p:nvSpPr>
          <p:spPr>
            <a:xfrm>
              <a:off x="4114798"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8" name="Oval 607"/>
            <p:cNvSpPr/>
            <p:nvPr/>
          </p:nvSpPr>
          <p:spPr>
            <a:xfrm>
              <a:off x="4419598"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9" name="Oval 608"/>
            <p:cNvSpPr/>
            <p:nvPr/>
          </p:nvSpPr>
          <p:spPr>
            <a:xfrm>
              <a:off x="4724398"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0" name="Oval 609"/>
            <p:cNvSpPr/>
            <p:nvPr/>
          </p:nvSpPr>
          <p:spPr>
            <a:xfrm>
              <a:off x="5029198"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1" name="Oval 610"/>
            <p:cNvSpPr/>
            <p:nvPr/>
          </p:nvSpPr>
          <p:spPr>
            <a:xfrm>
              <a:off x="3505198"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2" name="Oval 611"/>
            <p:cNvSpPr/>
            <p:nvPr/>
          </p:nvSpPr>
          <p:spPr>
            <a:xfrm>
              <a:off x="3809998"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3" name="Oval 612"/>
            <p:cNvSpPr/>
            <p:nvPr/>
          </p:nvSpPr>
          <p:spPr>
            <a:xfrm>
              <a:off x="4114798"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4" name="Oval 613"/>
            <p:cNvSpPr/>
            <p:nvPr/>
          </p:nvSpPr>
          <p:spPr>
            <a:xfrm>
              <a:off x="4419598"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5" name="Oval 614"/>
            <p:cNvSpPr/>
            <p:nvPr/>
          </p:nvSpPr>
          <p:spPr>
            <a:xfrm>
              <a:off x="4724398"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6" name="Oval 615"/>
            <p:cNvSpPr/>
            <p:nvPr/>
          </p:nvSpPr>
          <p:spPr>
            <a:xfrm>
              <a:off x="5029198"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7" name="Oval 616"/>
            <p:cNvSpPr/>
            <p:nvPr/>
          </p:nvSpPr>
          <p:spPr>
            <a:xfrm>
              <a:off x="3505198"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8" name="Oval 617"/>
            <p:cNvSpPr/>
            <p:nvPr/>
          </p:nvSpPr>
          <p:spPr>
            <a:xfrm>
              <a:off x="3809998"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9" name="Oval 618"/>
            <p:cNvSpPr/>
            <p:nvPr/>
          </p:nvSpPr>
          <p:spPr>
            <a:xfrm>
              <a:off x="4114798"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0" name="Oval 619"/>
            <p:cNvSpPr/>
            <p:nvPr/>
          </p:nvSpPr>
          <p:spPr>
            <a:xfrm>
              <a:off x="4419598"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1" name="Oval 620"/>
            <p:cNvSpPr/>
            <p:nvPr/>
          </p:nvSpPr>
          <p:spPr>
            <a:xfrm>
              <a:off x="4724398"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2" name="Oval 621"/>
            <p:cNvSpPr/>
            <p:nvPr/>
          </p:nvSpPr>
          <p:spPr>
            <a:xfrm>
              <a:off x="5029198"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3" name="Oval 622"/>
            <p:cNvSpPr/>
            <p:nvPr/>
          </p:nvSpPr>
          <p:spPr>
            <a:xfrm>
              <a:off x="3505198"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4" name="Oval 623"/>
            <p:cNvSpPr/>
            <p:nvPr/>
          </p:nvSpPr>
          <p:spPr>
            <a:xfrm>
              <a:off x="3809998"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5" name="Oval 624"/>
            <p:cNvSpPr/>
            <p:nvPr/>
          </p:nvSpPr>
          <p:spPr>
            <a:xfrm>
              <a:off x="4114798"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6" name="Oval 625"/>
            <p:cNvSpPr/>
            <p:nvPr/>
          </p:nvSpPr>
          <p:spPr>
            <a:xfrm>
              <a:off x="4419598"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7" name="Oval 626"/>
            <p:cNvSpPr/>
            <p:nvPr/>
          </p:nvSpPr>
          <p:spPr>
            <a:xfrm>
              <a:off x="4724398"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8" name="Oval 627"/>
            <p:cNvSpPr/>
            <p:nvPr/>
          </p:nvSpPr>
          <p:spPr>
            <a:xfrm>
              <a:off x="5029198"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nvGrpSpPr>
          <p:cNvPr id="76" name="Group 75"/>
          <p:cNvGrpSpPr/>
          <p:nvPr/>
        </p:nvGrpSpPr>
        <p:grpSpPr>
          <a:xfrm>
            <a:off x="1873913" y="1165823"/>
            <a:ext cx="5351676" cy="4747453"/>
            <a:chOff x="1873913" y="1165823"/>
            <a:chExt cx="5351676" cy="4747453"/>
          </a:xfrm>
        </p:grpSpPr>
        <p:sp>
          <p:nvSpPr>
            <p:cNvPr id="77" name="Rounded Rectangle 76"/>
            <p:cNvSpPr/>
            <p:nvPr/>
          </p:nvSpPr>
          <p:spPr>
            <a:xfrm>
              <a:off x="1873913" y="1215941"/>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8" name="Rounded Rectangle 77"/>
            <p:cNvSpPr/>
            <p:nvPr/>
          </p:nvSpPr>
          <p:spPr>
            <a:xfrm>
              <a:off x="2495379" y="1256035"/>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9" name="Rounded Rectangle 78"/>
            <p:cNvSpPr/>
            <p:nvPr/>
          </p:nvSpPr>
          <p:spPr>
            <a:xfrm>
              <a:off x="3131107" y="1165823"/>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0" name="Rounded Rectangle 79"/>
            <p:cNvSpPr/>
            <p:nvPr/>
          </p:nvSpPr>
          <p:spPr>
            <a:xfrm>
              <a:off x="3752573" y="1215941"/>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1" name="Rounded Rectangle 80"/>
            <p:cNvSpPr/>
            <p:nvPr/>
          </p:nvSpPr>
          <p:spPr>
            <a:xfrm>
              <a:off x="4374040" y="1256035"/>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2" name="Rounded Rectangle 81"/>
            <p:cNvSpPr/>
            <p:nvPr/>
          </p:nvSpPr>
          <p:spPr>
            <a:xfrm>
              <a:off x="5012926" y="1165823"/>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3" name="Rounded Rectangle 82"/>
            <p:cNvSpPr/>
            <p:nvPr/>
          </p:nvSpPr>
          <p:spPr>
            <a:xfrm>
              <a:off x="5634393" y="1215941"/>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4" name="Rounded Rectangle 83"/>
            <p:cNvSpPr/>
            <p:nvPr/>
          </p:nvSpPr>
          <p:spPr>
            <a:xfrm>
              <a:off x="1873913" y="184951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5" name="Rounded Rectangle 84"/>
            <p:cNvSpPr/>
            <p:nvPr/>
          </p:nvSpPr>
          <p:spPr>
            <a:xfrm>
              <a:off x="2495379" y="1889607"/>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6" name="Rounded Rectangle 85"/>
            <p:cNvSpPr/>
            <p:nvPr/>
          </p:nvSpPr>
          <p:spPr>
            <a:xfrm>
              <a:off x="3131107" y="1799396"/>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7" name="Rounded Rectangle 86"/>
            <p:cNvSpPr/>
            <p:nvPr/>
          </p:nvSpPr>
          <p:spPr>
            <a:xfrm>
              <a:off x="3752573" y="184951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8" name="Rounded Rectangle 87"/>
            <p:cNvSpPr/>
            <p:nvPr/>
          </p:nvSpPr>
          <p:spPr>
            <a:xfrm>
              <a:off x="5634393" y="184951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9" name="Rounded Rectangle 88"/>
            <p:cNvSpPr/>
            <p:nvPr/>
          </p:nvSpPr>
          <p:spPr>
            <a:xfrm>
              <a:off x="4377403" y="1887076"/>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0" name="Rounded Rectangle 89"/>
            <p:cNvSpPr/>
            <p:nvPr/>
          </p:nvSpPr>
          <p:spPr>
            <a:xfrm>
              <a:off x="5022027" y="1800028"/>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1" name="Rounded Rectangle 90"/>
            <p:cNvSpPr/>
            <p:nvPr/>
          </p:nvSpPr>
          <p:spPr>
            <a:xfrm>
              <a:off x="1880492" y="2469712"/>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2" name="Rounded Rectangle 91"/>
            <p:cNvSpPr/>
            <p:nvPr/>
          </p:nvSpPr>
          <p:spPr>
            <a:xfrm>
              <a:off x="2501958" y="2509806"/>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3" name="Rounded Rectangle 92"/>
            <p:cNvSpPr/>
            <p:nvPr/>
          </p:nvSpPr>
          <p:spPr>
            <a:xfrm>
              <a:off x="3137686" y="241959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4" name="Rounded Rectangle 93"/>
            <p:cNvSpPr/>
            <p:nvPr/>
          </p:nvSpPr>
          <p:spPr>
            <a:xfrm>
              <a:off x="3759152" y="2469712"/>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5" name="Rounded Rectangle 94"/>
            <p:cNvSpPr/>
            <p:nvPr/>
          </p:nvSpPr>
          <p:spPr>
            <a:xfrm>
              <a:off x="4380619" y="2509806"/>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6" name="Rounded Rectangle 95"/>
            <p:cNvSpPr/>
            <p:nvPr/>
          </p:nvSpPr>
          <p:spPr>
            <a:xfrm>
              <a:off x="5019505" y="241959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7" name="Rounded Rectangle 96"/>
            <p:cNvSpPr/>
            <p:nvPr/>
          </p:nvSpPr>
          <p:spPr>
            <a:xfrm>
              <a:off x="5640972" y="2469712"/>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8" name="Rounded Rectangle 97"/>
            <p:cNvSpPr/>
            <p:nvPr/>
          </p:nvSpPr>
          <p:spPr>
            <a:xfrm>
              <a:off x="1880492" y="3103285"/>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9" name="Rounded Rectangle 98"/>
            <p:cNvSpPr/>
            <p:nvPr/>
          </p:nvSpPr>
          <p:spPr>
            <a:xfrm>
              <a:off x="2501958" y="3143378"/>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0" name="Rounded Rectangle 99"/>
            <p:cNvSpPr/>
            <p:nvPr/>
          </p:nvSpPr>
          <p:spPr>
            <a:xfrm>
              <a:off x="3137686" y="3053167"/>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1" name="Rounded Rectangle 100"/>
            <p:cNvSpPr/>
            <p:nvPr/>
          </p:nvSpPr>
          <p:spPr>
            <a:xfrm>
              <a:off x="3759152" y="3103285"/>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2" name="Rounded Rectangle 101"/>
            <p:cNvSpPr/>
            <p:nvPr/>
          </p:nvSpPr>
          <p:spPr>
            <a:xfrm>
              <a:off x="5640972" y="3103285"/>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3" name="Rounded Rectangle 102"/>
            <p:cNvSpPr/>
            <p:nvPr/>
          </p:nvSpPr>
          <p:spPr>
            <a:xfrm>
              <a:off x="4383982" y="3140847"/>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4" name="Rounded Rectangle 103"/>
            <p:cNvSpPr/>
            <p:nvPr/>
          </p:nvSpPr>
          <p:spPr>
            <a:xfrm>
              <a:off x="5028606" y="3053799"/>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5" name="Rounded Rectangle 104"/>
            <p:cNvSpPr/>
            <p:nvPr/>
          </p:nvSpPr>
          <p:spPr>
            <a:xfrm>
              <a:off x="1880492" y="372022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6" name="Rounded Rectangle 105"/>
            <p:cNvSpPr/>
            <p:nvPr/>
          </p:nvSpPr>
          <p:spPr>
            <a:xfrm>
              <a:off x="2501958" y="3760318"/>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7" name="Rounded Rectangle 106"/>
            <p:cNvSpPr/>
            <p:nvPr/>
          </p:nvSpPr>
          <p:spPr>
            <a:xfrm>
              <a:off x="3137686" y="3670106"/>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8" name="Rounded Rectangle 107"/>
            <p:cNvSpPr/>
            <p:nvPr/>
          </p:nvSpPr>
          <p:spPr>
            <a:xfrm>
              <a:off x="3759152" y="372022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9" name="Rounded Rectangle 108"/>
            <p:cNvSpPr/>
            <p:nvPr/>
          </p:nvSpPr>
          <p:spPr>
            <a:xfrm>
              <a:off x="4380619" y="3760318"/>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0" name="Rounded Rectangle 109"/>
            <p:cNvSpPr/>
            <p:nvPr/>
          </p:nvSpPr>
          <p:spPr>
            <a:xfrm>
              <a:off x="5019505" y="3670106"/>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1" name="Rounded Rectangle 110"/>
            <p:cNvSpPr/>
            <p:nvPr/>
          </p:nvSpPr>
          <p:spPr>
            <a:xfrm>
              <a:off x="5640972" y="372022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2" name="Rounded Rectangle 111"/>
            <p:cNvSpPr/>
            <p:nvPr/>
          </p:nvSpPr>
          <p:spPr>
            <a:xfrm>
              <a:off x="1880492" y="4353797"/>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3" name="Rounded Rectangle 112"/>
            <p:cNvSpPr/>
            <p:nvPr/>
          </p:nvSpPr>
          <p:spPr>
            <a:xfrm>
              <a:off x="2501958" y="4393890"/>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4" name="Rounded Rectangle 113"/>
            <p:cNvSpPr/>
            <p:nvPr/>
          </p:nvSpPr>
          <p:spPr>
            <a:xfrm>
              <a:off x="3137686" y="4303679"/>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5" name="Rounded Rectangle 114"/>
            <p:cNvSpPr/>
            <p:nvPr/>
          </p:nvSpPr>
          <p:spPr>
            <a:xfrm>
              <a:off x="3759152" y="4353797"/>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6" name="Rounded Rectangle 115"/>
            <p:cNvSpPr/>
            <p:nvPr/>
          </p:nvSpPr>
          <p:spPr>
            <a:xfrm>
              <a:off x="5640972" y="4353797"/>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7" name="Rounded Rectangle 116"/>
            <p:cNvSpPr/>
            <p:nvPr/>
          </p:nvSpPr>
          <p:spPr>
            <a:xfrm>
              <a:off x="4383982" y="4391359"/>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8" name="Rounded Rectangle 117"/>
            <p:cNvSpPr/>
            <p:nvPr/>
          </p:nvSpPr>
          <p:spPr>
            <a:xfrm>
              <a:off x="5028606" y="4304311"/>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9" name="Rounded Rectangle 118"/>
            <p:cNvSpPr/>
            <p:nvPr/>
          </p:nvSpPr>
          <p:spPr>
            <a:xfrm>
              <a:off x="1898912" y="498036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0" name="Rounded Rectangle 119"/>
            <p:cNvSpPr/>
            <p:nvPr/>
          </p:nvSpPr>
          <p:spPr>
            <a:xfrm>
              <a:off x="2520378" y="5020458"/>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1" name="Rounded Rectangle 120"/>
            <p:cNvSpPr/>
            <p:nvPr/>
          </p:nvSpPr>
          <p:spPr>
            <a:xfrm>
              <a:off x="3156106" y="4930246"/>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2" name="Rounded Rectangle 121"/>
            <p:cNvSpPr/>
            <p:nvPr/>
          </p:nvSpPr>
          <p:spPr>
            <a:xfrm>
              <a:off x="3777572" y="498036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3" name="Rounded Rectangle 122"/>
            <p:cNvSpPr/>
            <p:nvPr/>
          </p:nvSpPr>
          <p:spPr>
            <a:xfrm>
              <a:off x="4399039" y="5020458"/>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4" name="Rounded Rectangle 123"/>
            <p:cNvSpPr/>
            <p:nvPr/>
          </p:nvSpPr>
          <p:spPr>
            <a:xfrm>
              <a:off x="5037925" y="4930246"/>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5" name="Rounded Rectangle 124"/>
            <p:cNvSpPr/>
            <p:nvPr/>
          </p:nvSpPr>
          <p:spPr>
            <a:xfrm>
              <a:off x="5659392" y="498036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6" name="Rounded Rectangle 125"/>
            <p:cNvSpPr/>
            <p:nvPr/>
          </p:nvSpPr>
          <p:spPr>
            <a:xfrm>
              <a:off x="1898912" y="5613937"/>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7" name="Rounded Rectangle 126"/>
            <p:cNvSpPr/>
            <p:nvPr/>
          </p:nvSpPr>
          <p:spPr>
            <a:xfrm>
              <a:off x="2520378" y="5654030"/>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8" name="Rounded Rectangle 127"/>
            <p:cNvSpPr/>
            <p:nvPr/>
          </p:nvSpPr>
          <p:spPr>
            <a:xfrm>
              <a:off x="3156106" y="5563819"/>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9" name="Rounded Rectangle 128"/>
            <p:cNvSpPr/>
            <p:nvPr/>
          </p:nvSpPr>
          <p:spPr>
            <a:xfrm>
              <a:off x="3777572" y="5613937"/>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0" name="Rounded Rectangle 129"/>
            <p:cNvSpPr/>
            <p:nvPr/>
          </p:nvSpPr>
          <p:spPr>
            <a:xfrm>
              <a:off x="5659392" y="5613937"/>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1" name="Rounded Rectangle 130"/>
            <p:cNvSpPr/>
            <p:nvPr/>
          </p:nvSpPr>
          <p:spPr>
            <a:xfrm>
              <a:off x="4402402" y="5651499"/>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2" name="Rounded Rectangle 131"/>
            <p:cNvSpPr/>
            <p:nvPr/>
          </p:nvSpPr>
          <p:spPr>
            <a:xfrm>
              <a:off x="5047026" y="5564451"/>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nvGrpSpPr>
          <p:cNvPr id="133" name="Group 132"/>
          <p:cNvGrpSpPr/>
          <p:nvPr/>
        </p:nvGrpSpPr>
        <p:grpSpPr>
          <a:xfrm>
            <a:off x="1872438" y="1187961"/>
            <a:ext cx="5339779" cy="4688221"/>
            <a:chOff x="1872438" y="1187961"/>
            <a:chExt cx="5339779" cy="4688221"/>
          </a:xfrm>
        </p:grpSpPr>
        <p:sp>
          <p:nvSpPr>
            <p:cNvPr id="134" name="Rounded Rectangle 133"/>
            <p:cNvSpPr/>
            <p:nvPr/>
          </p:nvSpPr>
          <p:spPr>
            <a:xfrm rot="5400000" flipH="1">
              <a:off x="1931898" y="3087429"/>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5" name="Rounded Rectangle 134"/>
            <p:cNvSpPr/>
            <p:nvPr/>
          </p:nvSpPr>
          <p:spPr>
            <a:xfrm rot="5400000" flipH="1">
              <a:off x="1881780" y="2465964"/>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6" name="Rounded Rectangle 135"/>
            <p:cNvSpPr/>
            <p:nvPr/>
          </p:nvSpPr>
          <p:spPr>
            <a:xfrm rot="5400000" flipH="1">
              <a:off x="1841687" y="184449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7" name="Rounded Rectangle 136"/>
            <p:cNvSpPr/>
            <p:nvPr/>
          </p:nvSpPr>
          <p:spPr>
            <a:xfrm rot="5400000" flipH="1">
              <a:off x="1935240" y="4957731"/>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8" name="Rounded Rectangle 137"/>
            <p:cNvSpPr/>
            <p:nvPr/>
          </p:nvSpPr>
          <p:spPr>
            <a:xfrm rot="5400000" flipH="1">
              <a:off x="1885122" y="4336265"/>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9" name="Rounded Rectangle 138"/>
            <p:cNvSpPr/>
            <p:nvPr/>
          </p:nvSpPr>
          <p:spPr>
            <a:xfrm rot="5400000" flipH="1">
              <a:off x="1845028" y="3714799"/>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0" name="Rounded Rectangle 139"/>
            <p:cNvSpPr/>
            <p:nvPr/>
          </p:nvSpPr>
          <p:spPr>
            <a:xfrm rot="5400000" flipH="1">
              <a:off x="2552474" y="3087429"/>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1" name="Rounded Rectangle 140"/>
            <p:cNvSpPr/>
            <p:nvPr/>
          </p:nvSpPr>
          <p:spPr>
            <a:xfrm rot="5400000" flipH="1">
              <a:off x="2502358" y="2465964"/>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2" name="Rounded Rectangle 141"/>
            <p:cNvSpPr/>
            <p:nvPr/>
          </p:nvSpPr>
          <p:spPr>
            <a:xfrm rot="5400000" flipH="1">
              <a:off x="2462262" y="184449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3" name="Rounded Rectangle 142"/>
            <p:cNvSpPr/>
            <p:nvPr/>
          </p:nvSpPr>
          <p:spPr>
            <a:xfrm rot="5400000" flipH="1">
              <a:off x="2555818" y="4957731"/>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4" name="Rounded Rectangle 143"/>
            <p:cNvSpPr/>
            <p:nvPr/>
          </p:nvSpPr>
          <p:spPr>
            <a:xfrm rot="5400000" flipH="1">
              <a:off x="2505698" y="4336265"/>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5" name="Rounded Rectangle 144"/>
            <p:cNvSpPr/>
            <p:nvPr/>
          </p:nvSpPr>
          <p:spPr>
            <a:xfrm rot="5400000" flipH="1">
              <a:off x="2465606" y="3714799"/>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6" name="Rounded Rectangle 145"/>
            <p:cNvSpPr/>
            <p:nvPr/>
          </p:nvSpPr>
          <p:spPr>
            <a:xfrm rot="5400000" flipH="1">
              <a:off x="1309176" y="3087429"/>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7" name="Rounded Rectangle 146"/>
            <p:cNvSpPr/>
            <p:nvPr/>
          </p:nvSpPr>
          <p:spPr>
            <a:xfrm rot="5400000" flipH="1">
              <a:off x="1259056" y="2465964"/>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8" name="Rounded Rectangle 147"/>
            <p:cNvSpPr/>
            <p:nvPr/>
          </p:nvSpPr>
          <p:spPr>
            <a:xfrm rot="5400000" flipH="1">
              <a:off x="1218964" y="184449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9" name="Rounded Rectangle 148"/>
            <p:cNvSpPr/>
            <p:nvPr/>
          </p:nvSpPr>
          <p:spPr>
            <a:xfrm rot="5400000" flipH="1">
              <a:off x="1312518" y="4957731"/>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0" name="Rounded Rectangle 149"/>
            <p:cNvSpPr/>
            <p:nvPr/>
          </p:nvSpPr>
          <p:spPr>
            <a:xfrm rot="5400000" flipH="1">
              <a:off x="1262400" y="4336267"/>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1" name="Rounded Rectangle 150"/>
            <p:cNvSpPr/>
            <p:nvPr/>
          </p:nvSpPr>
          <p:spPr>
            <a:xfrm rot="5400000" flipH="1">
              <a:off x="1222308" y="3714801"/>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2" name="Rounded Rectangle 151"/>
            <p:cNvSpPr/>
            <p:nvPr/>
          </p:nvSpPr>
          <p:spPr>
            <a:xfrm rot="5400000" flipH="1">
              <a:off x="3818654" y="309315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3" name="Rounded Rectangle 152"/>
            <p:cNvSpPr/>
            <p:nvPr/>
          </p:nvSpPr>
          <p:spPr>
            <a:xfrm rot="5400000" flipH="1">
              <a:off x="3768536" y="2471693"/>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4" name="Rounded Rectangle 153"/>
            <p:cNvSpPr/>
            <p:nvPr/>
          </p:nvSpPr>
          <p:spPr>
            <a:xfrm rot="5400000" flipH="1">
              <a:off x="3728443" y="1850227"/>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5" name="Rounded Rectangle 154"/>
            <p:cNvSpPr/>
            <p:nvPr/>
          </p:nvSpPr>
          <p:spPr>
            <a:xfrm rot="5400000" flipH="1">
              <a:off x="3821996" y="4963460"/>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6" name="Rounded Rectangle 155"/>
            <p:cNvSpPr/>
            <p:nvPr/>
          </p:nvSpPr>
          <p:spPr>
            <a:xfrm rot="5400000" flipH="1">
              <a:off x="3771878" y="4341994"/>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7" name="Rounded Rectangle 156"/>
            <p:cNvSpPr/>
            <p:nvPr/>
          </p:nvSpPr>
          <p:spPr>
            <a:xfrm rot="5400000" flipH="1">
              <a:off x="3731784" y="372052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8" name="Rounded Rectangle 157"/>
            <p:cNvSpPr/>
            <p:nvPr/>
          </p:nvSpPr>
          <p:spPr>
            <a:xfrm rot="5400000" flipH="1">
              <a:off x="4439230" y="309315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9" name="Rounded Rectangle 158"/>
            <p:cNvSpPr/>
            <p:nvPr/>
          </p:nvSpPr>
          <p:spPr>
            <a:xfrm rot="5400000" flipH="1">
              <a:off x="4389114" y="2471693"/>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0" name="Rounded Rectangle 159"/>
            <p:cNvSpPr/>
            <p:nvPr/>
          </p:nvSpPr>
          <p:spPr>
            <a:xfrm rot="5400000" flipH="1">
              <a:off x="4349018" y="1850227"/>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1" name="Rounded Rectangle 160"/>
            <p:cNvSpPr/>
            <p:nvPr/>
          </p:nvSpPr>
          <p:spPr>
            <a:xfrm rot="5400000" flipH="1">
              <a:off x="4442574" y="4963460"/>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2" name="Rounded Rectangle 161"/>
            <p:cNvSpPr/>
            <p:nvPr/>
          </p:nvSpPr>
          <p:spPr>
            <a:xfrm rot="5400000" flipH="1">
              <a:off x="4392454" y="4341994"/>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3" name="Rounded Rectangle 162"/>
            <p:cNvSpPr/>
            <p:nvPr/>
          </p:nvSpPr>
          <p:spPr>
            <a:xfrm rot="5400000" flipH="1">
              <a:off x="4352362" y="372052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4" name="Rounded Rectangle 163"/>
            <p:cNvSpPr/>
            <p:nvPr/>
          </p:nvSpPr>
          <p:spPr>
            <a:xfrm rot="5400000" flipH="1">
              <a:off x="3195932" y="309315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5" name="Rounded Rectangle 164"/>
            <p:cNvSpPr/>
            <p:nvPr/>
          </p:nvSpPr>
          <p:spPr>
            <a:xfrm rot="5400000" flipH="1">
              <a:off x="3145812" y="2471693"/>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6" name="Rounded Rectangle 165"/>
            <p:cNvSpPr/>
            <p:nvPr/>
          </p:nvSpPr>
          <p:spPr>
            <a:xfrm rot="5400000" flipH="1">
              <a:off x="3105720" y="1850227"/>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7" name="Rounded Rectangle 166"/>
            <p:cNvSpPr/>
            <p:nvPr/>
          </p:nvSpPr>
          <p:spPr>
            <a:xfrm rot="5400000" flipH="1">
              <a:off x="3199274" y="4963460"/>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8" name="Rounded Rectangle 167"/>
            <p:cNvSpPr/>
            <p:nvPr/>
          </p:nvSpPr>
          <p:spPr>
            <a:xfrm rot="5400000" flipH="1">
              <a:off x="3149156" y="4341996"/>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9" name="Rounded Rectangle 168"/>
            <p:cNvSpPr/>
            <p:nvPr/>
          </p:nvSpPr>
          <p:spPr>
            <a:xfrm rot="5400000" flipH="1">
              <a:off x="3109064" y="3720530"/>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0" name="Rounded Rectangle 169"/>
            <p:cNvSpPr/>
            <p:nvPr/>
          </p:nvSpPr>
          <p:spPr>
            <a:xfrm rot="5400000" flipH="1">
              <a:off x="5675576" y="3084366"/>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1" name="Rounded Rectangle 170"/>
            <p:cNvSpPr/>
            <p:nvPr/>
          </p:nvSpPr>
          <p:spPr>
            <a:xfrm rot="5400000" flipH="1">
              <a:off x="5625458" y="2462901"/>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2" name="Rounded Rectangle 171"/>
            <p:cNvSpPr/>
            <p:nvPr/>
          </p:nvSpPr>
          <p:spPr>
            <a:xfrm rot="5400000" flipH="1">
              <a:off x="5585365" y="1841435"/>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3" name="Rounded Rectangle 172"/>
            <p:cNvSpPr/>
            <p:nvPr/>
          </p:nvSpPr>
          <p:spPr>
            <a:xfrm rot="5400000" flipH="1">
              <a:off x="5678918" y="495466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4" name="Rounded Rectangle 173"/>
            <p:cNvSpPr/>
            <p:nvPr/>
          </p:nvSpPr>
          <p:spPr>
            <a:xfrm rot="5400000" flipH="1">
              <a:off x="5628800" y="4333202"/>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5" name="Rounded Rectangle 174"/>
            <p:cNvSpPr/>
            <p:nvPr/>
          </p:nvSpPr>
          <p:spPr>
            <a:xfrm rot="5400000" flipH="1">
              <a:off x="5588706" y="3711736"/>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6" name="Rounded Rectangle 175"/>
            <p:cNvSpPr/>
            <p:nvPr/>
          </p:nvSpPr>
          <p:spPr>
            <a:xfrm rot="5400000" flipH="1">
              <a:off x="6296152" y="3084366"/>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7" name="Rounded Rectangle 176"/>
            <p:cNvSpPr/>
            <p:nvPr/>
          </p:nvSpPr>
          <p:spPr>
            <a:xfrm rot="5400000" flipH="1">
              <a:off x="6246036" y="2462901"/>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8" name="Rounded Rectangle 177"/>
            <p:cNvSpPr/>
            <p:nvPr/>
          </p:nvSpPr>
          <p:spPr>
            <a:xfrm rot="5400000" flipH="1">
              <a:off x="6205940" y="1841435"/>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9" name="Rounded Rectangle 178"/>
            <p:cNvSpPr/>
            <p:nvPr/>
          </p:nvSpPr>
          <p:spPr>
            <a:xfrm rot="5400000" flipH="1">
              <a:off x="6299496" y="495466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0" name="Rounded Rectangle 179"/>
            <p:cNvSpPr/>
            <p:nvPr/>
          </p:nvSpPr>
          <p:spPr>
            <a:xfrm rot="5400000" flipH="1">
              <a:off x="6249376" y="4333202"/>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1" name="Rounded Rectangle 180"/>
            <p:cNvSpPr/>
            <p:nvPr/>
          </p:nvSpPr>
          <p:spPr>
            <a:xfrm rot="5400000" flipH="1">
              <a:off x="6209284" y="3711736"/>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2" name="Rounded Rectangle 181"/>
            <p:cNvSpPr/>
            <p:nvPr/>
          </p:nvSpPr>
          <p:spPr>
            <a:xfrm rot="5400000" flipH="1">
              <a:off x="5052854" y="3084366"/>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3" name="Rounded Rectangle 182"/>
            <p:cNvSpPr/>
            <p:nvPr/>
          </p:nvSpPr>
          <p:spPr>
            <a:xfrm rot="5400000" flipH="1">
              <a:off x="5002734" y="2462901"/>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4" name="Rounded Rectangle 183"/>
            <p:cNvSpPr/>
            <p:nvPr/>
          </p:nvSpPr>
          <p:spPr>
            <a:xfrm rot="5400000" flipH="1">
              <a:off x="4962642" y="1841435"/>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5" name="Rounded Rectangle 184"/>
            <p:cNvSpPr/>
            <p:nvPr/>
          </p:nvSpPr>
          <p:spPr>
            <a:xfrm rot="5400000" flipH="1">
              <a:off x="5056196" y="495466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6" name="Rounded Rectangle 185"/>
            <p:cNvSpPr/>
            <p:nvPr/>
          </p:nvSpPr>
          <p:spPr>
            <a:xfrm rot="5400000" flipH="1">
              <a:off x="5006078" y="4333204"/>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7" name="Rounded Rectangle 186"/>
            <p:cNvSpPr/>
            <p:nvPr/>
          </p:nvSpPr>
          <p:spPr>
            <a:xfrm rot="5400000" flipH="1">
              <a:off x="4965986" y="371173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nvGrpSpPr>
          <p:cNvPr id="188" name="Group 187"/>
          <p:cNvGrpSpPr/>
          <p:nvPr/>
        </p:nvGrpSpPr>
        <p:grpSpPr>
          <a:xfrm>
            <a:off x="1752600" y="1034316"/>
            <a:ext cx="5591708" cy="4908656"/>
            <a:chOff x="1752600" y="1034316"/>
            <a:chExt cx="5591708" cy="4908656"/>
          </a:xfrm>
        </p:grpSpPr>
        <p:sp>
          <p:nvSpPr>
            <p:cNvPr id="189" name="Rectangle 188"/>
            <p:cNvSpPr/>
            <p:nvPr/>
          </p:nvSpPr>
          <p:spPr>
            <a:xfrm>
              <a:off x="1752600" y="1072354"/>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90" name="Rectangle 189"/>
            <p:cNvSpPr/>
            <p:nvPr/>
          </p:nvSpPr>
          <p:spPr>
            <a:xfrm>
              <a:off x="1842816" y="1692982"/>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91" name="Rectangle 190"/>
            <p:cNvSpPr/>
            <p:nvPr/>
          </p:nvSpPr>
          <p:spPr>
            <a:xfrm>
              <a:off x="2386653" y="1142520"/>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92" name="Rectangle 191"/>
            <p:cNvSpPr/>
            <p:nvPr/>
          </p:nvSpPr>
          <p:spPr>
            <a:xfrm>
              <a:off x="2476868" y="1763148"/>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93" name="Rectangle 192"/>
            <p:cNvSpPr/>
            <p:nvPr/>
          </p:nvSpPr>
          <p:spPr>
            <a:xfrm>
              <a:off x="1752600" y="2308909"/>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94" name="Rectangle 193"/>
            <p:cNvSpPr/>
            <p:nvPr/>
          </p:nvSpPr>
          <p:spPr>
            <a:xfrm>
              <a:off x="1842816" y="2929537"/>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95" name="Rectangle 194"/>
            <p:cNvSpPr/>
            <p:nvPr/>
          </p:nvSpPr>
          <p:spPr>
            <a:xfrm>
              <a:off x="2386653" y="2379075"/>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96" name="Rectangle 195"/>
            <p:cNvSpPr/>
            <p:nvPr/>
          </p:nvSpPr>
          <p:spPr>
            <a:xfrm>
              <a:off x="2476868" y="2999703"/>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97" name="Rectangle 196"/>
            <p:cNvSpPr/>
            <p:nvPr/>
          </p:nvSpPr>
          <p:spPr>
            <a:xfrm>
              <a:off x="1752600" y="3542838"/>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98" name="Rectangle 197"/>
            <p:cNvSpPr/>
            <p:nvPr/>
          </p:nvSpPr>
          <p:spPr>
            <a:xfrm>
              <a:off x="1842816" y="4163466"/>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99" name="Rectangle 198"/>
            <p:cNvSpPr/>
            <p:nvPr/>
          </p:nvSpPr>
          <p:spPr>
            <a:xfrm>
              <a:off x="2386653" y="3613004"/>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00" name="Rectangle 199"/>
            <p:cNvSpPr/>
            <p:nvPr/>
          </p:nvSpPr>
          <p:spPr>
            <a:xfrm>
              <a:off x="2476868" y="4233632"/>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01" name="Rectangle 200"/>
            <p:cNvSpPr/>
            <p:nvPr/>
          </p:nvSpPr>
          <p:spPr>
            <a:xfrm>
              <a:off x="1752600" y="4779393"/>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02" name="Rectangle 201"/>
            <p:cNvSpPr/>
            <p:nvPr/>
          </p:nvSpPr>
          <p:spPr>
            <a:xfrm>
              <a:off x="2386653" y="4849559"/>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03" name="Rectangle 202"/>
            <p:cNvSpPr/>
            <p:nvPr/>
          </p:nvSpPr>
          <p:spPr>
            <a:xfrm>
              <a:off x="3067788" y="1061528"/>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04" name="Rectangle 203"/>
            <p:cNvSpPr/>
            <p:nvPr/>
          </p:nvSpPr>
          <p:spPr>
            <a:xfrm>
              <a:off x="3158004" y="1682156"/>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05" name="Rectangle 204"/>
            <p:cNvSpPr/>
            <p:nvPr/>
          </p:nvSpPr>
          <p:spPr>
            <a:xfrm>
              <a:off x="3701841" y="1131694"/>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06" name="Rectangle 205"/>
            <p:cNvSpPr/>
            <p:nvPr/>
          </p:nvSpPr>
          <p:spPr>
            <a:xfrm>
              <a:off x="3792056" y="1752322"/>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07" name="Rectangle 206"/>
            <p:cNvSpPr/>
            <p:nvPr/>
          </p:nvSpPr>
          <p:spPr>
            <a:xfrm>
              <a:off x="3067788" y="2298083"/>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08" name="Rectangle 207"/>
            <p:cNvSpPr/>
            <p:nvPr/>
          </p:nvSpPr>
          <p:spPr>
            <a:xfrm>
              <a:off x="3158004" y="2918711"/>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09" name="Rectangle 208"/>
            <p:cNvSpPr/>
            <p:nvPr/>
          </p:nvSpPr>
          <p:spPr>
            <a:xfrm>
              <a:off x="3701841" y="2368249"/>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10" name="Rectangle 209"/>
            <p:cNvSpPr/>
            <p:nvPr/>
          </p:nvSpPr>
          <p:spPr>
            <a:xfrm>
              <a:off x="3792056" y="2988877"/>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11" name="Rectangle 210"/>
            <p:cNvSpPr/>
            <p:nvPr/>
          </p:nvSpPr>
          <p:spPr>
            <a:xfrm>
              <a:off x="3067788" y="3532012"/>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12" name="Rectangle 211"/>
            <p:cNvSpPr/>
            <p:nvPr/>
          </p:nvSpPr>
          <p:spPr>
            <a:xfrm>
              <a:off x="3158004" y="4152640"/>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13" name="Rectangle 212"/>
            <p:cNvSpPr/>
            <p:nvPr/>
          </p:nvSpPr>
          <p:spPr>
            <a:xfrm>
              <a:off x="3701841" y="3602178"/>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14" name="Rectangle 213"/>
            <p:cNvSpPr/>
            <p:nvPr/>
          </p:nvSpPr>
          <p:spPr>
            <a:xfrm>
              <a:off x="3792056" y="4222806"/>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15" name="Rectangle 214"/>
            <p:cNvSpPr/>
            <p:nvPr/>
          </p:nvSpPr>
          <p:spPr>
            <a:xfrm>
              <a:off x="3067788" y="4768567"/>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16" name="Rectangle 215"/>
            <p:cNvSpPr/>
            <p:nvPr/>
          </p:nvSpPr>
          <p:spPr>
            <a:xfrm>
              <a:off x="3701841" y="4838733"/>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17" name="Rectangle 216"/>
            <p:cNvSpPr/>
            <p:nvPr/>
          </p:nvSpPr>
          <p:spPr>
            <a:xfrm>
              <a:off x="4319972" y="1042658"/>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18" name="Rectangle 217"/>
            <p:cNvSpPr/>
            <p:nvPr/>
          </p:nvSpPr>
          <p:spPr>
            <a:xfrm>
              <a:off x="4410188" y="1663286"/>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19" name="Rectangle 218"/>
            <p:cNvSpPr/>
            <p:nvPr/>
          </p:nvSpPr>
          <p:spPr>
            <a:xfrm>
              <a:off x="4954025" y="1112824"/>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20" name="Rectangle 219"/>
            <p:cNvSpPr/>
            <p:nvPr/>
          </p:nvSpPr>
          <p:spPr>
            <a:xfrm>
              <a:off x="5044240" y="1733452"/>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21" name="Rectangle 220"/>
            <p:cNvSpPr/>
            <p:nvPr/>
          </p:nvSpPr>
          <p:spPr>
            <a:xfrm>
              <a:off x="4319972" y="2279213"/>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22" name="Rectangle 221"/>
            <p:cNvSpPr/>
            <p:nvPr/>
          </p:nvSpPr>
          <p:spPr>
            <a:xfrm>
              <a:off x="4410188" y="2899841"/>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23" name="Rectangle 222"/>
            <p:cNvSpPr/>
            <p:nvPr/>
          </p:nvSpPr>
          <p:spPr>
            <a:xfrm>
              <a:off x="4954025" y="2349379"/>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24" name="Rectangle 223"/>
            <p:cNvSpPr/>
            <p:nvPr/>
          </p:nvSpPr>
          <p:spPr>
            <a:xfrm>
              <a:off x="5044240" y="2970007"/>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25" name="Rectangle 224"/>
            <p:cNvSpPr/>
            <p:nvPr/>
          </p:nvSpPr>
          <p:spPr>
            <a:xfrm>
              <a:off x="4319972" y="3513142"/>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26" name="Rectangle 225"/>
            <p:cNvSpPr/>
            <p:nvPr/>
          </p:nvSpPr>
          <p:spPr>
            <a:xfrm>
              <a:off x="4410188" y="4133770"/>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27" name="Rectangle 226"/>
            <p:cNvSpPr/>
            <p:nvPr/>
          </p:nvSpPr>
          <p:spPr>
            <a:xfrm>
              <a:off x="4954025" y="3583308"/>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28" name="Rectangle 227"/>
            <p:cNvSpPr/>
            <p:nvPr/>
          </p:nvSpPr>
          <p:spPr>
            <a:xfrm>
              <a:off x="5044240" y="4203936"/>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29" name="Rectangle 228"/>
            <p:cNvSpPr/>
            <p:nvPr/>
          </p:nvSpPr>
          <p:spPr>
            <a:xfrm>
              <a:off x="4319972" y="4749697"/>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30" name="Rectangle 229"/>
            <p:cNvSpPr/>
            <p:nvPr/>
          </p:nvSpPr>
          <p:spPr>
            <a:xfrm>
              <a:off x="4954025" y="4819863"/>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31" name="Rectangle 230"/>
            <p:cNvSpPr/>
            <p:nvPr/>
          </p:nvSpPr>
          <p:spPr>
            <a:xfrm>
              <a:off x="5526627" y="1034316"/>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32" name="Rectangle 231"/>
            <p:cNvSpPr/>
            <p:nvPr/>
          </p:nvSpPr>
          <p:spPr>
            <a:xfrm>
              <a:off x="5616843" y="1654944"/>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33" name="Rectangle 232"/>
            <p:cNvSpPr/>
            <p:nvPr/>
          </p:nvSpPr>
          <p:spPr>
            <a:xfrm>
              <a:off x="6160680" y="1104482"/>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34" name="Rectangle 233"/>
            <p:cNvSpPr/>
            <p:nvPr/>
          </p:nvSpPr>
          <p:spPr>
            <a:xfrm>
              <a:off x="6250895" y="1725110"/>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35" name="Rectangle 234"/>
            <p:cNvSpPr/>
            <p:nvPr/>
          </p:nvSpPr>
          <p:spPr>
            <a:xfrm>
              <a:off x="5526627" y="2270871"/>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36" name="Rectangle 235"/>
            <p:cNvSpPr/>
            <p:nvPr/>
          </p:nvSpPr>
          <p:spPr>
            <a:xfrm>
              <a:off x="5616843" y="2891499"/>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37" name="Rectangle 236"/>
            <p:cNvSpPr/>
            <p:nvPr/>
          </p:nvSpPr>
          <p:spPr>
            <a:xfrm>
              <a:off x="6160680" y="2341037"/>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38" name="Rectangle 237"/>
            <p:cNvSpPr/>
            <p:nvPr/>
          </p:nvSpPr>
          <p:spPr>
            <a:xfrm>
              <a:off x="6250895" y="2961665"/>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39" name="Rectangle 238"/>
            <p:cNvSpPr/>
            <p:nvPr/>
          </p:nvSpPr>
          <p:spPr>
            <a:xfrm>
              <a:off x="5526627" y="3504800"/>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40" name="Rectangle 239"/>
            <p:cNvSpPr/>
            <p:nvPr/>
          </p:nvSpPr>
          <p:spPr>
            <a:xfrm>
              <a:off x="5616843" y="4125428"/>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41" name="Rectangle 240"/>
            <p:cNvSpPr/>
            <p:nvPr/>
          </p:nvSpPr>
          <p:spPr>
            <a:xfrm>
              <a:off x="6160680" y="3574966"/>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42" name="Rectangle 241"/>
            <p:cNvSpPr/>
            <p:nvPr/>
          </p:nvSpPr>
          <p:spPr>
            <a:xfrm>
              <a:off x="6250895" y="4195594"/>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43" name="Rectangle 242"/>
            <p:cNvSpPr/>
            <p:nvPr/>
          </p:nvSpPr>
          <p:spPr>
            <a:xfrm>
              <a:off x="5526627" y="4741355"/>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44" name="Rectangle 243"/>
            <p:cNvSpPr/>
            <p:nvPr/>
          </p:nvSpPr>
          <p:spPr>
            <a:xfrm>
              <a:off x="6160680" y="4811521"/>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grpSp>
      <p:sp>
        <p:nvSpPr>
          <p:cNvPr id="245" name="Oval 244"/>
          <p:cNvSpPr/>
          <p:nvPr/>
        </p:nvSpPr>
        <p:spPr>
          <a:xfrm>
            <a:off x="3870340" y="3160980"/>
            <a:ext cx="97628" cy="97628"/>
          </a:xfrm>
          <a:prstGeom prst="ellipse">
            <a:avLst/>
          </a:prstGeom>
          <a:solidFill>
            <a:schemeClr val="bg1">
              <a:lumMod val="65000"/>
            </a:schemeClr>
          </a:solidFill>
          <a:ln>
            <a:noFill/>
          </a:ln>
          <a:effectLst>
            <a:glow rad="330200">
              <a:schemeClr val="accent6">
                <a:satMod val="175000"/>
                <a:alpha val="68000"/>
              </a:schemeClr>
            </a:glow>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6" name="Rounded Rectangle 245"/>
          <p:cNvSpPr/>
          <p:nvPr/>
        </p:nvSpPr>
        <p:spPr>
          <a:xfrm>
            <a:off x="2531270" y="3123384"/>
            <a:ext cx="1566197" cy="259246"/>
          </a:xfrm>
          <a:prstGeom prst="roundRect">
            <a:avLst/>
          </a:prstGeom>
          <a:ln w="12700">
            <a:solidFill>
              <a:schemeClr val="accent3"/>
            </a:solidFill>
          </a:ln>
          <a:effectLst>
            <a:glow rad="330200">
              <a:schemeClr val="accent6">
                <a:satMod val="175000"/>
                <a:alpha val="40000"/>
              </a:schemeClr>
            </a:glow>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7" name="Rounded Rectangle 246"/>
          <p:cNvSpPr/>
          <p:nvPr/>
        </p:nvSpPr>
        <p:spPr>
          <a:xfrm>
            <a:off x="3143535" y="3117528"/>
            <a:ext cx="1566197" cy="259246"/>
          </a:xfrm>
          <a:prstGeom prst="roundRect">
            <a:avLst/>
          </a:prstGeom>
          <a:ln w="12700">
            <a:solidFill>
              <a:schemeClr val="accent3"/>
            </a:solidFill>
          </a:ln>
          <a:effectLst>
            <a:glow rad="330200">
              <a:schemeClr val="accent6">
                <a:satMod val="175000"/>
                <a:alpha val="40000"/>
              </a:schemeClr>
            </a:glow>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8" name="Rounded Rectangle 247"/>
          <p:cNvSpPr/>
          <p:nvPr/>
        </p:nvSpPr>
        <p:spPr>
          <a:xfrm>
            <a:off x="3761887" y="3104964"/>
            <a:ext cx="1566197" cy="259246"/>
          </a:xfrm>
          <a:prstGeom prst="roundRect">
            <a:avLst/>
          </a:prstGeom>
          <a:ln w="12700">
            <a:solidFill>
              <a:schemeClr val="accent3"/>
            </a:solidFill>
          </a:ln>
          <a:effectLst>
            <a:glow rad="330200">
              <a:schemeClr val="accent6">
                <a:satMod val="175000"/>
                <a:alpha val="40000"/>
              </a:schemeClr>
            </a:glow>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9" name="Rounded Rectangle 248"/>
          <p:cNvSpPr/>
          <p:nvPr/>
        </p:nvSpPr>
        <p:spPr>
          <a:xfrm rot="5400000" flipH="1">
            <a:off x="3149156" y="3743887"/>
            <a:ext cx="1566196" cy="259247"/>
          </a:xfrm>
          <a:prstGeom prst="roundRect">
            <a:avLst/>
          </a:prstGeom>
          <a:ln w="12700">
            <a:solidFill>
              <a:schemeClr val="accent3"/>
            </a:solidFill>
          </a:ln>
          <a:effectLst>
            <a:glow rad="330200">
              <a:schemeClr val="accent6">
                <a:satMod val="175000"/>
                <a:alpha val="40000"/>
              </a:schemeClr>
            </a:glow>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0" name="Rounded Rectangle 249"/>
          <p:cNvSpPr/>
          <p:nvPr/>
        </p:nvSpPr>
        <p:spPr>
          <a:xfrm rot="5400000" flipH="1">
            <a:off x="3196052" y="3092342"/>
            <a:ext cx="1566196" cy="259247"/>
          </a:xfrm>
          <a:prstGeom prst="roundRect">
            <a:avLst/>
          </a:prstGeom>
          <a:ln w="12700">
            <a:solidFill>
              <a:schemeClr val="accent3"/>
            </a:solidFill>
          </a:ln>
          <a:effectLst>
            <a:glow rad="330200">
              <a:schemeClr val="accent6">
                <a:satMod val="175000"/>
                <a:alpha val="40000"/>
              </a:schemeClr>
            </a:glow>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1" name="Rounded Rectangle 250"/>
          <p:cNvSpPr/>
          <p:nvPr/>
        </p:nvSpPr>
        <p:spPr>
          <a:xfrm rot="5400000" flipH="1">
            <a:off x="3146236" y="2471087"/>
            <a:ext cx="1566196" cy="259247"/>
          </a:xfrm>
          <a:prstGeom prst="roundRect">
            <a:avLst/>
          </a:prstGeom>
          <a:ln w="12700">
            <a:solidFill>
              <a:schemeClr val="accent3"/>
            </a:solidFill>
          </a:ln>
          <a:effectLst>
            <a:glow rad="330200">
              <a:schemeClr val="accent6">
                <a:satMod val="175000"/>
                <a:alpha val="40000"/>
              </a:schemeClr>
            </a:glow>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2" name="Rectangle 251"/>
          <p:cNvSpPr/>
          <p:nvPr/>
        </p:nvSpPr>
        <p:spPr>
          <a:xfrm>
            <a:off x="3079516" y="2301019"/>
            <a:ext cx="1093413" cy="1093413"/>
          </a:xfrm>
          <a:prstGeom prst="rect">
            <a:avLst/>
          </a:prstGeom>
          <a:ln w="12700">
            <a:solidFill>
              <a:schemeClr val="accent4"/>
            </a:solidFill>
            <a:prstDash val="sysDash"/>
          </a:ln>
          <a:effectLst>
            <a:glow rad="330200">
              <a:schemeClr val="accent6">
                <a:satMod val="175000"/>
                <a:alpha val="40000"/>
              </a:schemeClr>
            </a:glow>
          </a:effectLst>
        </p:spPr>
        <p:txBody>
          <a:bodyPr rtlCol="0" anchor="ctr"/>
          <a:lstStyle/>
          <a:p>
            <a:endParaRPr lang="en-US">
              <a:solidFill>
                <a:schemeClr val="tx1"/>
              </a:solidFill>
              <a:latin typeface="Arial" charset="0"/>
            </a:endParaRPr>
          </a:p>
        </p:txBody>
      </p:sp>
      <p:sp>
        <p:nvSpPr>
          <p:cNvPr id="253" name="Rectangle 252"/>
          <p:cNvSpPr/>
          <p:nvPr/>
        </p:nvSpPr>
        <p:spPr>
          <a:xfrm>
            <a:off x="3694611" y="2371591"/>
            <a:ext cx="1093413" cy="1093413"/>
          </a:xfrm>
          <a:prstGeom prst="rect">
            <a:avLst/>
          </a:prstGeom>
          <a:ln w="12700">
            <a:solidFill>
              <a:schemeClr val="accent4"/>
            </a:solidFill>
            <a:prstDash val="sysDash"/>
          </a:ln>
          <a:effectLst>
            <a:glow rad="330200">
              <a:schemeClr val="accent6">
                <a:satMod val="175000"/>
                <a:alpha val="40000"/>
              </a:schemeClr>
            </a:glow>
          </a:effectLst>
        </p:spPr>
        <p:txBody>
          <a:bodyPr rtlCol="0" anchor="ctr"/>
          <a:lstStyle/>
          <a:p>
            <a:endParaRPr lang="en-US">
              <a:solidFill>
                <a:schemeClr val="tx1"/>
              </a:solidFill>
              <a:latin typeface="Arial" charset="0"/>
            </a:endParaRPr>
          </a:p>
        </p:txBody>
      </p:sp>
      <p:sp>
        <p:nvSpPr>
          <p:cNvPr id="254" name="Rectangle 253"/>
          <p:cNvSpPr/>
          <p:nvPr/>
        </p:nvSpPr>
        <p:spPr>
          <a:xfrm>
            <a:off x="3793831" y="2983659"/>
            <a:ext cx="1093413" cy="1093413"/>
          </a:xfrm>
          <a:prstGeom prst="rect">
            <a:avLst/>
          </a:prstGeom>
          <a:ln w="12700">
            <a:solidFill>
              <a:schemeClr val="accent4"/>
            </a:solidFill>
            <a:prstDash val="sysDash"/>
          </a:ln>
          <a:effectLst>
            <a:glow rad="330200">
              <a:schemeClr val="accent6">
                <a:satMod val="175000"/>
                <a:alpha val="40000"/>
              </a:schemeClr>
            </a:glow>
          </a:effectLst>
        </p:spPr>
        <p:txBody>
          <a:bodyPr rtlCol="0" anchor="ctr"/>
          <a:lstStyle/>
          <a:p>
            <a:endParaRPr lang="en-US">
              <a:solidFill>
                <a:schemeClr val="tx1"/>
              </a:solidFill>
              <a:latin typeface="Arial" charset="0"/>
            </a:endParaRPr>
          </a:p>
        </p:txBody>
      </p:sp>
      <p:sp>
        <p:nvSpPr>
          <p:cNvPr id="255" name="Rectangle 254"/>
          <p:cNvSpPr/>
          <p:nvPr/>
        </p:nvSpPr>
        <p:spPr>
          <a:xfrm>
            <a:off x="3163743" y="2916259"/>
            <a:ext cx="1093413" cy="1093413"/>
          </a:xfrm>
          <a:prstGeom prst="rect">
            <a:avLst/>
          </a:prstGeom>
          <a:ln w="12700">
            <a:solidFill>
              <a:schemeClr val="accent4"/>
            </a:solidFill>
            <a:prstDash val="sysDash"/>
          </a:ln>
          <a:effectLst>
            <a:glow rad="330200">
              <a:schemeClr val="accent6">
                <a:satMod val="175000"/>
                <a:alpha val="40000"/>
              </a:schemeClr>
            </a:glow>
          </a:effectLst>
        </p:spPr>
        <p:txBody>
          <a:bodyPr rtlCol="0" anchor="ctr"/>
          <a:lstStyle/>
          <a:p>
            <a:endParaRPr lang="en-US">
              <a:solidFill>
                <a:schemeClr val="tx1"/>
              </a:solidFill>
              <a:latin typeface="Arial" charset="0"/>
            </a:endParaRPr>
          </a:p>
        </p:txBody>
      </p:sp>
      <p:sp>
        <p:nvSpPr>
          <p:cNvPr id="259" name="Oval 258"/>
          <p:cNvSpPr/>
          <p:nvPr/>
        </p:nvSpPr>
        <p:spPr>
          <a:xfrm>
            <a:off x="3869504" y="3168936"/>
            <a:ext cx="97628" cy="97628"/>
          </a:xfrm>
          <a:prstGeom prst="ellipse">
            <a:avLst/>
          </a:prstGeom>
          <a:solidFill>
            <a:srgbClr val="FF0000"/>
          </a:solidFill>
          <a:ln>
            <a:noFill/>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nvGrpSpPr>
          <p:cNvPr id="3" name="Group 2"/>
          <p:cNvGrpSpPr/>
          <p:nvPr/>
        </p:nvGrpSpPr>
        <p:grpSpPr>
          <a:xfrm>
            <a:off x="2483768" y="1772816"/>
            <a:ext cx="2850037" cy="2850036"/>
            <a:chOff x="2483768" y="1772816"/>
            <a:chExt cx="2850037" cy="2850036"/>
          </a:xfrm>
        </p:grpSpPr>
        <p:sp>
          <p:nvSpPr>
            <p:cNvPr id="260" name="Oval 259"/>
            <p:cNvSpPr/>
            <p:nvPr/>
          </p:nvSpPr>
          <p:spPr>
            <a:xfrm>
              <a:off x="3095836" y="2415168"/>
              <a:ext cx="365761" cy="365760"/>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rPr>
                <a:t>2</a:t>
              </a:r>
            </a:p>
          </p:txBody>
        </p:sp>
        <mc:AlternateContent xmlns:mc="http://schemas.openxmlformats.org/markup-compatibility/2006" xmlns:a14="http://schemas.microsoft.com/office/drawing/2010/main">
          <mc:Choice Requires="a14">
            <p:sp>
              <p:nvSpPr>
                <p:cNvPr id="261" name="Oval 260"/>
                <p:cNvSpPr/>
                <p:nvPr/>
              </p:nvSpPr>
              <p:spPr>
                <a:xfrm>
                  <a:off x="3743908" y="2420888"/>
                  <a:ext cx="365761" cy="365760"/>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en-US" sz="2000" b="0" i="1" u="none" strike="noStrike" cap="none" normalizeH="0" baseline="0" smtClean="0">
                            <a:ln>
                              <a:noFill/>
                            </a:ln>
                            <a:solidFill>
                              <a:schemeClr val="tx1"/>
                            </a:solidFill>
                            <a:effectLst>
                              <a:outerShdw blurRad="38100" dist="38100" dir="2700000" algn="tl">
                                <a:srgbClr val="000000">
                                  <a:alpha val="43137"/>
                                </a:srgbClr>
                              </a:outerShdw>
                            </a:effectLst>
                            <a:latin typeface="Cambria Math"/>
                          </a:rPr>
                          <m:t>−8</m:t>
                        </m:r>
                      </m:oMath>
                    </m:oMathPara>
                  </a14:m>
                  <a:endParaRPr kumimoji="0" lang="en-US" sz="20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endParaRPr>
                </a:p>
              </p:txBody>
            </p:sp>
          </mc:Choice>
          <mc:Fallback xmlns="">
            <p:sp>
              <p:nvSpPr>
                <p:cNvPr id="261" name="Oval 260"/>
                <p:cNvSpPr>
                  <a:spLocks noRot="1" noChangeAspect="1" noMove="1" noResize="1" noEditPoints="1" noAdjustHandles="1" noChangeArrowheads="1" noChangeShapeType="1" noTextEdit="1"/>
                </p:cNvSpPr>
                <p:nvPr/>
              </p:nvSpPr>
              <p:spPr>
                <a:xfrm>
                  <a:off x="3743908" y="2420888"/>
                  <a:ext cx="365761" cy="365760"/>
                </a:xfrm>
                <a:prstGeom prst="ellipse">
                  <a:avLst/>
                </a:prstGeom>
                <a:blipFill rotWithShape="1">
                  <a:blip r:embed="rId4"/>
                  <a:stretch>
                    <a:fillRect l="-18333" r="-16667" b="-8333"/>
                  </a:stretch>
                </a:blipFill>
                <a:ln>
                  <a:noFill/>
                </a:ln>
              </p:spPr>
              <p:txBody>
                <a:bodyPr/>
                <a:lstStyle/>
                <a:p>
                  <a:r>
                    <a:rPr lang="en-US">
                      <a:noFill/>
                    </a:rPr>
                    <a:t> </a:t>
                  </a:r>
                </a:p>
              </p:txBody>
            </p:sp>
          </mc:Fallback>
        </mc:AlternateContent>
        <p:sp>
          <p:nvSpPr>
            <p:cNvPr id="262" name="Oval 261"/>
            <p:cNvSpPr/>
            <p:nvPr/>
          </p:nvSpPr>
          <p:spPr>
            <a:xfrm>
              <a:off x="4355976" y="2415168"/>
              <a:ext cx="365761" cy="365760"/>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rPr>
                <a:t>2</a:t>
              </a:r>
            </a:p>
          </p:txBody>
        </p:sp>
        <p:sp>
          <p:nvSpPr>
            <p:cNvPr id="263" name="Oval 262"/>
            <p:cNvSpPr/>
            <p:nvPr/>
          </p:nvSpPr>
          <p:spPr>
            <a:xfrm>
              <a:off x="4968044" y="3032956"/>
              <a:ext cx="365761" cy="365760"/>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rPr>
                <a:t>1</a:t>
              </a:r>
            </a:p>
          </p:txBody>
        </p:sp>
        <mc:AlternateContent xmlns:mc="http://schemas.openxmlformats.org/markup-compatibility/2006" xmlns:a14="http://schemas.microsoft.com/office/drawing/2010/main">
          <mc:Choice Requires="a14">
            <p:sp>
              <p:nvSpPr>
                <p:cNvPr id="264" name="Oval 263"/>
                <p:cNvSpPr/>
                <p:nvPr/>
              </p:nvSpPr>
              <p:spPr>
                <a:xfrm>
                  <a:off x="4355976" y="3027236"/>
                  <a:ext cx="365761" cy="365760"/>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en-US" sz="2000" b="0" i="1" u="none" strike="noStrike" cap="none" normalizeH="0" baseline="0" dirty="0" smtClean="0">
                            <a:ln>
                              <a:noFill/>
                            </a:ln>
                            <a:solidFill>
                              <a:schemeClr val="tx1"/>
                            </a:solidFill>
                            <a:effectLst>
                              <a:outerShdw blurRad="38100" dist="38100" dir="2700000" algn="tl">
                                <a:srgbClr val="000000">
                                  <a:alpha val="43137"/>
                                </a:srgbClr>
                              </a:outerShdw>
                            </a:effectLst>
                            <a:latin typeface="Cambria Math"/>
                          </a:rPr>
                          <m:t>−8</m:t>
                        </m:r>
                      </m:oMath>
                    </m:oMathPara>
                  </a14:m>
                  <a:endParaRPr kumimoji="0" lang="en-US" sz="20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endParaRPr>
                </a:p>
              </p:txBody>
            </p:sp>
          </mc:Choice>
          <mc:Fallback xmlns="">
            <p:sp>
              <p:nvSpPr>
                <p:cNvPr id="264" name="Oval 263"/>
                <p:cNvSpPr>
                  <a:spLocks noRot="1" noChangeAspect="1" noMove="1" noResize="1" noEditPoints="1" noAdjustHandles="1" noChangeArrowheads="1" noChangeShapeType="1" noTextEdit="1"/>
                </p:cNvSpPr>
                <p:nvPr/>
              </p:nvSpPr>
              <p:spPr>
                <a:xfrm>
                  <a:off x="4355976" y="3027236"/>
                  <a:ext cx="365761" cy="365760"/>
                </a:xfrm>
                <a:prstGeom prst="ellipse">
                  <a:avLst/>
                </a:prstGeom>
                <a:blipFill rotWithShape="1">
                  <a:blip r:embed="rId5"/>
                  <a:stretch>
                    <a:fillRect l="-20000" r="-16667" b="-833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5" name="Oval 264"/>
                <p:cNvSpPr/>
                <p:nvPr/>
              </p:nvSpPr>
              <p:spPr>
                <a:xfrm>
                  <a:off x="3738187" y="3027236"/>
                  <a:ext cx="365761" cy="365760"/>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en-US" sz="2000" b="0" i="1" u="none" strike="noStrike" cap="none" normalizeH="0" baseline="0" dirty="0" smtClean="0">
                            <a:ln>
                              <a:noFill/>
                            </a:ln>
                            <a:solidFill>
                              <a:schemeClr val="tx1"/>
                            </a:solidFill>
                            <a:effectLst>
                              <a:outerShdw blurRad="38100" dist="38100" dir="2700000" algn="tl">
                                <a:srgbClr val="000000">
                                  <a:alpha val="43137"/>
                                </a:srgbClr>
                              </a:outerShdw>
                            </a:effectLst>
                            <a:latin typeface="Cambria Math"/>
                          </a:rPr>
                          <m:t> 20</m:t>
                        </m:r>
                      </m:oMath>
                    </m:oMathPara>
                  </a14:m>
                  <a:endParaRPr kumimoji="0" lang="en-US" sz="20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endParaRPr>
                </a:p>
              </p:txBody>
            </p:sp>
          </mc:Choice>
          <mc:Fallback xmlns="">
            <p:sp>
              <p:nvSpPr>
                <p:cNvPr id="265" name="Oval 264"/>
                <p:cNvSpPr>
                  <a:spLocks noRot="1" noChangeAspect="1" noMove="1" noResize="1" noEditPoints="1" noAdjustHandles="1" noChangeArrowheads="1" noChangeShapeType="1" noTextEdit="1"/>
                </p:cNvSpPr>
                <p:nvPr/>
              </p:nvSpPr>
              <p:spPr>
                <a:xfrm>
                  <a:off x="3738187" y="3027236"/>
                  <a:ext cx="365761" cy="365760"/>
                </a:xfrm>
                <a:prstGeom prst="ellipse">
                  <a:avLst/>
                </a:prstGeom>
                <a:blipFill rotWithShape="1">
                  <a:blip r:embed="rId6"/>
                  <a:stretch>
                    <a:fillRect l="-16667" r="-18333" b="-833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6" name="Oval 265"/>
                <p:cNvSpPr/>
                <p:nvPr/>
              </p:nvSpPr>
              <p:spPr>
                <a:xfrm>
                  <a:off x="3126119" y="3027236"/>
                  <a:ext cx="365761" cy="365760"/>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en-US" sz="2000" b="0" i="1" u="none" strike="noStrike" cap="none" normalizeH="0" baseline="0" dirty="0" smtClean="0">
                            <a:ln>
                              <a:noFill/>
                            </a:ln>
                            <a:solidFill>
                              <a:schemeClr val="tx1"/>
                            </a:solidFill>
                            <a:effectLst>
                              <a:outerShdw blurRad="38100" dist="38100" dir="2700000" algn="tl">
                                <a:srgbClr val="000000">
                                  <a:alpha val="43137"/>
                                </a:srgbClr>
                              </a:outerShdw>
                            </a:effectLst>
                            <a:latin typeface="Cambria Math"/>
                          </a:rPr>
                          <m:t>−8</m:t>
                        </m:r>
                      </m:oMath>
                    </m:oMathPara>
                  </a14:m>
                  <a:endParaRPr kumimoji="0" lang="en-US" sz="20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endParaRPr>
                </a:p>
              </p:txBody>
            </p:sp>
          </mc:Choice>
          <mc:Fallback xmlns="">
            <p:sp>
              <p:nvSpPr>
                <p:cNvPr id="266" name="Oval 265"/>
                <p:cNvSpPr>
                  <a:spLocks noRot="1" noChangeAspect="1" noMove="1" noResize="1" noEditPoints="1" noAdjustHandles="1" noChangeArrowheads="1" noChangeShapeType="1" noTextEdit="1"/>
                </p:cNvSpPr>
                <p:nvPr/>
              </p:nvSpPr>
              <p:spPr>
                <a:xfrm>
                  <a:off x="3126119" y="3027236"/>
                  <a:ext cx="365761" cy="365760"/>
                </a:xfrm>
                <a:prstGeom prst="ellipse">
                  <a:avLst/>
                </a:prstGeom>
                <a:blipFill rotWithShape="1">
                  <a:blip r:embed="rId7"/>
                  <a:stretch>
                    <a:fillRect l="-18333" r="-16667" b="-8333"/>
                  </a:stretch>
                </a:blipFill>
                <a:ln>
                  <a:noFill/>
                </a:ln>
              </p:spPr>
              <p:txBody>
                <a:bodyPr/>
                <a:lstStyle/>
                <a:p>
                  <a:r>
                    <a:rPr lang="en-US">
                      <a:noFill/>
                    </a:rPr>
                    <a:t> </a:t>
                  </a:r>
                </a:p>
              </p:txBody>
            </p:sp>
          </mc:Fallback>
        </mc:AlternateContent>
        <p:sp>
          <p:nvSpPr>
            <p:cNvPr id="267" name="Oval 266"/>
            <p:cNvSpPr/>
            <p:nvPr/>
          </p:nvSpPr>
          <p:spPr>
            <a:xfrm>
              <a:off x="2483768" y="3032956"/>
              <a:ext cx="365761" cy="365760"/>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rPr>
                <a:t>1</a:t>
              </a:r>
            </a:p>
          </p:txBody>
        </p:sp>
        <p:sp>
          <p:nvSpPr>
            <p:cNvPr id="268" name="Oval 267"/>
            <p:cNvSpPr/>
            <p:nvPr/>
          </p:nvSpPr>
          <p:spPr>
            <a:xfrm>
              <a:off x="3104628" y="3645024"/>
              <a:ext cx="365761" cy="365760"/>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rPr>
                <a:t>2</a:t>
              </a:r>
            </a:p>
          </p:txBody>
        </p:sp>
        <mc:AlternateContent xmlns:mc="http://schemas.openxmlformats.org/markup-compatibility/2006" xmlns:a14="http://schemas.microsoft.com/office/drawing/2010/main">
          <mc:Choice Requires="a14">
            <p:sp>
              <p:nvSpPr>
                <p:cNvPr id="269" name="Oval 268"/>
                <p:cNvSpPr/>
                <p:nvPr/>
              </p:nvSpPr>
              <p:spPr>
                <a:xfrm>
                  <a:off x="3743908" y="3645024"/>
                  <a:ext cx="365761" cy="365760"/>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en-US" sz="2000" b="0" i="1" u="none" strike="noStrike" cap="none" normalizeH="0" baseline="0" dirty="0" smtClean="0">
                            <a:ln>
                              <a:noFill/>
                            </a:ln>
                            <a:solidFill>
                              <a:schemeClr val="tx1"/>
                            </a:solidFill>
                            <a:effectLst>
                              <a:outerShdw blurRad="38100" dist="38100" dir="2700000" algn="tl">
                                <a:srgbClr val="000000">
                                  <a:alpha val="43137"/>
                                </a:srgbClr>
                              </a:outerShdw>
                            </a:effectLst>
                            <a:latin typeface="Cambria Math"/>
                          </a:rPr>
                          <m:t>−8</m:t>
                        </m:r>
                      </m:oMath>
                    </m:oMathPara>
                  </a14:m>
                  <a:endParaRPr kumimoji="0" lang="en-US" sz="20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endParaRPr>
                </a:p>
              </p:txBody>
            </p:sp>
          </mc:Choice>
          <mc:Fallback xmlns="">
            <p:sp>
              <p:nvSpPr>
                <p:cNvPr id="269" name="Oval 268"/>
                <p:cNvSpPr>
                  <a:spLocks noRot="1" noChangeAspect="1" noMove="1" noResize="1" noEditPoints="1" noAdjustHandles="1" noChangeArrowheads="1" noChangeShapeType="1" noTextEdit="1"/>
                </p:cNvSpPr>
                <p:nvPr/>
              </p:nvSpPr>
              <p:spPr>
                <a:xfrm>
                  <a:off x="3743908" y="3645024"/>
                  <a:ext cx="365761" cy="365760"/>
                </a:xfrm>
                <a:prstGeom prst="ellipse">
                  <a:avLst/>
                </a:prstGeom>
                <a:blipFill rotWithShape="1">
                  <a:blip r:embed="rId8"/>
                  <a:stretch>
                    <a:fillRect l="-18333" r="-16667" b="-8333"/>
                  </a:stretch>
                </a:blipFill>
                <a:ln>
                  <a:noFill/>
                </a:ln>
              </p:spPr>
              <p:txBody>
                <a:bodyPr/>
                <a:lstStyle/>
                <a:p>
                  <a:r>
                    <a:rPr lang="en-US">
                      <a:noFill/>
                    </a:rPr>
                    <a:t> </a:t>
                  </a:r>
                </a:p>
              </p:txBody>
            </p:sp>
          </mc:Fallback>
        </mc:AlternateContent>
        <p:sp>
          <p:nvSpPr>
            <p:cNvPr id="270" name="Oval 269"/>
            <p:cNvSpPr/>
            <p:nvPr/>
          </p:nvSpPr>
          <p:spPr>
            <a:xfrm>
              <a:off x="4364768" y="3645024"/>
              <a:ext cx="365761" cy="365760"/>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rPr>
                <a:t>2</a:t>
              </a:r>
            </a:p>
          </p:txBody>
        </p:sp>
        <p:sp>
          <p:nvSpPr>
            <p:cNvPr id="271" name="Oval 270"/>
            <p:cNvSpPr/>
            <p:nvPr/>
          </p:nvSpPr>
          <p:spPr>
            <a:xfrm>
              <a:off x="3738187" y="4257092"/>
              <a:ext cx="365761" cy="365760"/>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rPr>
                <a:t>1</a:t>
              </a:r>
            </a:p>
          </p:txBody>
        </p:sp>
        <p:sp>
          <p:nvSpPr>
            <p:cNvPr id="272" name="Oval 271"/>
            <p:cNvSpPr/>
            <p:nvPr/>
          </p:nvSpPr>
          <p:spPr>
            <a:xfrm>
              <a:off x="3743908" y="1772816"/>
              <a:ext cx="365761" cy="365760"/>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rPr>
                <a:t>1</a:t>
              </a:r>
            </a:p>
          </p:txBody>
        </p:sp>
      </p:grpSp>
      <p:sp>
        <p:nvSpPr>
          <p:cNvPr id="275" name="Title 1"/>
          <p:cNvSpPr txBox="1">
            <a:spLocks/>
          </p:cNvSpPr>
          <p:nvPr/>
        </p:nvSpPr>
        <p:spPr>
          <a:xfrm>
            <a:off x="5741288" y="7712"/>
            <a:ext cx="2755148" cy="9906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en-US" sz="3600" kern="1200" dirty="0" smtClean="0">
                <a:solidFill>
                  <a:schemeClr val="tx2"/>
                </a:solidFill>
                <a:effectLst>
                  <a:outerShdw blurRad="50800" dist="25400" dir="2700000" algn="tl">
                    <a:schemeClr val="tx1">
                      <a:alpha val="30000"/>
                    </a:schemeClr>
                  </a:outerShdw>
                </a:effectLst>
                <a:latin typeface="+mj-lt"/>
                <a:ea typeface="+mj-ea"/>
                <a:cs typeface="+mj-cs"/>
              </a:defRPr>
            </a:lvl1pPr>
          </a:lstStyle>
          <a:p>
            <a:pPr algn="l"/>
            <a:r>
              <a:rPr lang="en-US" dirty="0" smtClean="0"/>
              <a:t>Total</a:t>
            </a:r>
            <a:endParaRPr lang="en-US" dirty="0"/>
          </a:p>
        </p:txBody>
      </p:sp>
    </p:spTree>
    <p:custDataLst>
      <p:tags r:id="rId1"/>
    </p:custDataLst>
    <p:extLst>
      <p:ext uri="{BB962C8B-B14F-4D97-AF65-F5344CB8AC3E}">
        <p14:creationId xmlns:p14="http://schemas.microsoft.com/office/powerpoint/2010/main" val="1651886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2133600"/>
            <a:ext cx="2255520" cy="2091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C:\hh\proj\freeform\paper\paper\images\ducky-outpu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1760" y="1371600"/>
            <a:ext cx="3811240" cy="3811240"/>
          </a:xfrm>
          <a:prstGeom prst="rect">
            <a:avLst/>
          </a:prstGeom>
          <a:solidFill>
            <a:schemeClr val="accent1">
              <a:lumMod val="20000"/>
              <a:lumOff val="80000"/>
            </a:schemeClr>
          </a:solidFill>
          <a:ln w="9525">
            <a:noFill/>
            <a:miter lim="800000"/>
            <a:headEnd/>
            <a:tailEnd/>
          </a:ln>
          <a:effectLst>
            <a:outerShdw blurRad="63500" sx="102000" sy="102000" algn="ctr" rotWithShape="0">
              <a:prstClr val="black">
                <a:alpha val="40000"/>
              </a:prstClr>
            </a:outerShdw>
          </a:effectLs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04800" y="1373186"/>
            <a:ext cx="3811240" cy="3811240"/>
          </a:xfrm>
          <a:prstGeom prst="rect">
            <a:avLst/>
          </a:prstGeom>
          <a:solidFill>
            <a:schemeClr val="accent1">
              <a:lumMod val="20000"/>
              <a:lumOff val="80000"/>
            </a:schemeClr>
          </a:solidFill>
          <a:ln w="9525">
            <a:noFill/>
            <a:miter lim="800000"/>
            <a:headEnd/>
            <a:tailEnd/>
          </a:ln>
          <a:effectLst>
            <a:outerShdw blurRad="63500" sx="102000" sy="102000" algn="ctr" rotWithShape="0">
              <a:prstClr val="black">
                <a:alpha val="40000"/>
              </a:prstClr>
            </a:outerShdw>
          </a:effectLst>
          <a:extLst/>
        </p:spPr>
      </p:pic>
      <p:sp>
        <p:nvSpPr>
          <p:cNvPr id="2" name="Title 1"/>
          <p:cNvSpPr>
            <a:spLocks noGrp="1"/>
          </p:cNvSpPr>
          <p:nvPr>
            <p:ph type="title"/>
          </p:nvPr>
        </p:nvSpPr>
        <p:spPr/>
        <p:txBody>
          <a:bodyPr/>
          <a:lstStyle/>
          <a:p>
            <a:r>
              <a:rPr lang="en-US" dirty="0" smtClean="0"/>
              <a:t>Freeform Vector </a:t>
            </a:r>
            <a:r>
              <a:rPr lang="en-US" dirty="0"/>
              <a:t>G</a:t>
            </a:r>
            <a:r>
              <a:rPr lang="en-US" dirty="0" smtClean="0"/>
              <a:t>raphics</a:t>
            </a:r>
            <a:endParaRPr lang="en-US" dirty="0"/>
          </a:p>
        </p:txBody>
      </p:sp>
      <p:sp>
        <p:nvSpPr>
          <p:cNvPr id="3" name="Right Arrow 2"/>
          <p:cNvSpPr/>
          <p:nvPr/>
        </p:nvSpPr>
        <p:spPr>
          <a:xfrm>
            <a:off x="4328886" y="3087686"/>
            <a:ext cx="457200" cy="381000"/>
          </a:xfrm>
          <a:prstGeom prst="rightArrow">
            <a:avLst/>
          </a:prstGeom>
          <a:solidFill>
            <a:schemeClr val="accent1">
              <a:lumMod val="60000"/>
              <a:lumOff val="40000"/>
            </a:schemeClr>
          </a:solidFill>
          <a:ln w="9525">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Tree>
    <p:extLst>
      <p:ext uri="{BB962C8B-B14F-4D97-AF65-F5344CB8AC3E}">
        <p14:creationId xmlns:p14="http://schemas.microsoft.com/office/powerpoint/2010/main" val="41935961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286000" y="1228376"/>
            <a:ext cx="6705600" cy="738664"/>
            <a:chOff x="2286000" y="1228376"/>
            <a:chExt cx="6705600" cy="738664"/>
          </a:xfrm>
        </p:grpSpPr>
        <p:sp>
          <p:nvSpPr>
            <p:cNvPr id="3" name="Rounded Rectangle 2"/>
            <p:cNvSpPr/>
            <p:nvPr/>
          </p:nvSpPr>
          <p:spPr>
            <a:xfrm>
              <a:off x="2286000" y="1295400"/>
              <a:ext cx="4419600" cy="609600"/>
            </a:xfrm>
            <a:prstGeom prst="roundRect">
              <a:avLst/>
            </a:prstGeom>
            <a:solidFill>
              <a:schemeClr val="accent6">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
          <p:nvSpPr>
            <p:cNvPr id="7" name="TextBox 6"/>
            <p:cNvSpPr txBox="1"/>
            <p:nvPr/>
          </p:nvSpPr>
          <p:spPr>
            <a:xfrm>
              <a:off x="7086600" y="1228376"/>
              <a:ext cx="1905000" cy="738664"/>
            </a:xfrm>
            <a:prstGeom prst="rect">
              <a:avLst/>
            </a:prstGeom>
            <a:noFill/>
          </p:spPr>
          <p:txBody>
            <a:bodyPr wrap="square" lIns="18288" tIns="0" rIns="18288" bIns="0" rtlCol="0">
              <a:spAutoFit/>
            </a:bodyPr>
            <a:lstStyle/>
            <a:p>
              <a:pPr algn="l"/>
              <a:r>
                <a:rPr lang="en-US" sz="2400" dirty="0" smtClean="0">
                  <a:solidFill>
                    <a:schemeClr val="accent6">
                      <a:lumMod val="75000"/>
                    </a:schemeClr>
                  </a:solidFill>
                  <a:effectLst/>
                </a:rPr>
                <a:t>TPS</a:t>
              </a:r>
            </a:p>
            <a:p>
              <a:pPr algn="l"/>
              <a:r>
                <a:rPr lang="en-US" sz="2400" dirty="0" smtClean="0">
                  <a:solidFill>
                    <a:schemeClr val="accent6">
                      <a:lumMod val="75000"/>
                    </a:schemeClr>
                  </a:solidFill>
                  <a:effectLst/>
                </a:rPr>
                <a:t>Smoothness</a:t>
              </a:r>
            </a:p>
          </p:txBody>
        </p:sp>
      </p:grpSp>
      <p:sp>
        <p:nvSpPr>
          <p:cNvPr id="2" name="Title 1"/>
          <p:cNvSpPr>
            <a:spLocks noGrp="1"/>
          </p:cNvSpPr>
          <p:nvPr>
            <p:ph type="title"/>
          </p:nvPr>
        </p:nvSpPr>
        <p:spPr/>
        <p:txBody>
          <a:bodyPr/>
          <a:lstStyle/>
          <a:p>
            <a:r>
              <a:rPr lang="en-US" dirty="0" smtClean="0"/>
              <a:t>Overall System</a:t>
            </a:r>
            <a:endParaRPr lang="en-US" dirty="0"/>
          </a:p>
        </p:txBody>
      </p:sp>
      <mc:AlternateContent xmlns:mc="http://schemas.openxmlformats.org/markup-compatibility/2006" xmlns:a14="http://schemas.microsoft.com/office/drawing/2010/main">
        <mc:Choice Requires="a14">
          <p:sp>
            <p:nvSpPr>
              <p:cNvPr id="5" name="TextBox 4"/>
              <p:cNvSpPr txBox="1"/>
              <p:nvPr/>
            </p:nvSpPr>
            <p:spPr>
              <a:xfrm>
                <a:off x="685800" y="4063475"/>
                <a:ext cx="7924800" cy="2554545"/>
              </a:xfrm>
              <a:prstGeom prst="rect">
                <a:avLst/>
              </a:prstGeom>
              <a:noFill/>
            </p:spPr>
            <p:txBody>
              <a:bodyPr wrap="square" lIns="18288" tIns="0" rIns="18288" bIns="0" rtlCol="0">
                <a:spAutoFit/>
              </a:bodyPr>
              <a:lstStyle/>
              <a:p>
                <a:pPr algn="l">
                  <a:lnSpc>
                    <a:spcPct val="150000"/>
                  </a:lnSpc>
                </a:pPr>
                <a:r>
                  <a:rPr lang="en-US" sz="2800" dirty="0" smtClean="0">
                    <a:effectLst/>
                  </a:rPr>
                  <a:t>Minimizing </a:t>
                </a:r>
                <a14:m>
                  <m:oMath xmlns:m="http://schemas.openxmlformats.org/officeDocument/2006/math">
                    <m:r>
                      <a:rPr lang="en-US" sz="2800" b="0" i="1" smtClean="0">
                        <a:effectLst/>
                        <a:latin typeface="Cambria Math"/>
                      </a:rPr>
                      <m:t>𝐸</m:t>
                    </m:r>
                    <m:d>
                      <m:dPr>
                        <m:ctrlPr>
                          <a:rPr lang="en-US" sz="2800" b="0" i="1" smtClean="0">
                            <a:effectLst/>
                            <a:latin typeface="Cambria Math"/>
                          </a:rPr>
                        </m:ctrlPr>
                      </m:dPr>
                      <m:e>
                        <m:r>
                          <a:rPr lang="en-US" sz="2800" b="0" i="1" smtClean="0">
                            <a:effectLst/>
                            <a:latin typeface="Cambria Math"/>
                          </a:rPr>
                          <m:t>𝑢</m:t>
                        </m:r>
                      </m:e>
                    </m:d>
                  </m:oMath>
                </a14:m>
                <a:r>
                  <a:rPr lang="en-US" sz="2800" dirty="0" smtClean="0">
                    <a:effectLst/>
                  </a:rPr>
                  <a:t> yields linear system: </a:t>
                </a:r>
                <a14:m>
                  <m:oMath xmlns:m="http://schemas.openxmlformats.org/officeDocument/2006/math">
                    <m:sSup>
                      <m:sSupPr>
                        <m:ctrlPr>
                          <a:rPr lang="en-US" sz="2800" b="0" i="1" smtClean="0">
                            <a:effectLst/>
                            <a:latin typeface="Cambria Math"/>
                          </a:rPr>
                        </m:ctrlPr>
                      </m:sSupPr>
                      <m:e>
                        <m:r>
                          <a:rPr lang="en-US" sz="2800" b="0" i="1" smtClean="0">
                            <a:effectLst/>
                            <a:latin typeface="Cambria Math"/>
                          </a:rPr>
                          <m:t>𝐿</m:t>
                        </m:r>
                      </m:e>
                      <m:sup>
                        <m:r>
                          <a:rPr lang="en-US" sz="2800" b="0" i="1" smtClean="0">
                            <a:effectLst/>
                            <a:latin typeface="Cambria Math"/>
                          </a:rPr>
                          <m:t>𝑇</m:t>
                        </m:r>
                      </m:sup>
                    </m:sSup>
                    <m:r>
                      <a:rPr lang="en-US" sz="2800" b="0" i="1" smtClean="0">
                        <a:effectLst/>
                        <a:latin typeface="Cambria Math"/>
                      </a:rPr>
                      <m:t>𝐿𝑢</m:t>
                    </m:r>
                    <m:r>
                      <a:rPr lang="en-US" sz="2800" b="0" i="1" smtClean="0">
                        <a:effectLst/>
                        <a:latin typeface="Cambria Math"/>
                      </a:rPr>
                      <m:t>=</m:t>
                    </m:r>
                    <m:sSup>
                      <m:sSupPr>
                        <m:ctrlPr>
                          <a:rPr lang="en-US" sz="2800" b="0" i="1" smtClean="0">
                            <a:effectLst/>
                            <a:latin typeface="Cambria Math"/>
                          </a:rPr>
                        </m:ctrlPr>
                      </m:sSupPr>
                      <m:e>
                        <m:r>
                          <a:rPr lang="en-US" sz="2800" b="0" i="1" smtClean="0">
                            <a:effectLst/>
                            <a:latin typeface="Cambria Math"/>
                          </a:rPr>
                          <m:t>𝐿</m:t>
                        </m:r>
                      </m:e>
                      <m:sup>
                        <m:r>
                          <a:rPr lang="en-US" sz="2800" b="0" i="1" smtClean="0">
                            <a:effectLst/>
                            <a:latin typeface="Cambria Math"/>
                          </a:rPr>
                          <m:t>𝑇</m:t>
                        </m:r>
                      </m:sup>
                    </m:sSup>
                    <m:r>
                      <a:rPr lang="en-US" sz="2800" b="0" i="1" smtClean="0">
                        <a:effectLst/>
                        <a:latin typeface="Cambria Math"/>
                      </a:rPr>
                      <m:t>𝑐</m:t>
                    </m:r>
                  </m:oMath>
                </a14:m>
                <a:endParaRPr lang="en-US" sz="2800" b="0" dirty="0" smtClean="0">
                  <a:effectLst/>
                </a:endParaRPr>
              </a:p>
              <a:p>
                <a:pPr marL="800100" lvl="1" indent="-342900" algn="l">
                  <a:buFont typeface="Wingdings" pitchFamily="2" charset="2"/>
                  <a:buChar char="§"/>
                </a:pPr>
                <a:r>
                  <a:rPr lang="en-US" sz="2600" dirty="0">
                    <a:effectLst/>
                  </a:rPr>
                  <a:t>e</a:t>
                </a:r>
                <a:r>
                  <a:rPr lang="en-US" sz="2600" dirty="0" smtClean="0">
                    <a:effectLst/>
                  </a:rPr>
                  <a:t>ncoded with raster-scan pixel order </a:t>
                </a:r>
              </a:p>
              <a:p>
                <a:pPr marL="800100" lvl="1" indent="-342900" algn="l">
                  <a:buFont typeface="Wingdings" pitchFamily="2" charset="2"/>
                  <a:buChar char="§"/>
                </a:pPr>
                <a:r>
                  <a:rPr lang="en-US" sz="2600" dirty="0" smtClean="0">
                    <a:effectLst/>
                  </a:rPr>
                  <a:t>sparse and banded:</a:t>
                </a:r>
              </a:p>
              <a:p>
                <a:pPr marL="1257300" lvl="2" indent="-342900" algn="l">
                  <a:buFont typeface="Wingdings" pitchFamily="2" charset="2"/>
                  <a:buChar char="Ø"/>
                </a:pPr>
                <a14:m>
                  <m:oMath xmlns:m="http://schemas.openxmlformats.org/officeDocument/2006/math">
                    <m:r>
                      <a:rPr lang="en-US" sz="2400" i="1" dirty="0" smtClean="0">
                        <a:effectLst/>
                        <a:latin typeface="Cambria Math"/>
                        <a:ea typeface="Cambria Math"/>
                      </a:rPr>
                      <m:t>≤</m:t>
                    </m:r>
                  </m:oMath>
                </a14:m>
                <a:r>
                  <a:rPr lang="en-US" sz="2400" dirty="0" smtClean="0">
                    <a:effectLst/>
                  </a:rPr>
                  <a:t> 13 </a:t>
                </a:r>
                <a:r>
                  <a:rPr lang="en-US" sz="2400" dirty="0" err="1" smtClean="0">
                    <a:effectLst/>
                  </a:rPr>
                  <a:t>coefs</a:t>
                </a:r>
                <a:r>
                  <a:rPr lang="en-US" sz="2400" dirty="0" smtClean="0">
                    <a:effectLst/>
                  </a:rPr>
                  <a:t> per row</a:t>
                </a:r>
              </a:p>
              <a:p>
                <a:pPr marL="1257300" lvl="2" indent="-342900" algn="l">
                  <a:buFont typeface="Wingdings" pitchFamily="2" charset="2"/>
                  <a:buChar char="Ø"/>
                </a:pPr>
                <a:r>
                  <a:rPr lang="en-US" sz="2400" dirty="0">
                    <a:effectLst/>
                  </a:rPr>
                  <a:t>b</a:t>
                </a:r>
                <a:r>
                  <a:rPr lang="en-US" sz="2400" dirty="0" smtClean="0">
                    <a:effectLst/>
                  </a:rPr>
                  <a:t>lock </a:t>
                </a:r>
                <a:r>
                  <a:rPr lang="en-US" sz="2400" dirty="0" err="1" smtClean="0">
                    <a:effectLst/>
                  </a:rPr>
                  <a:t>pentadiagonal</a:t>
                </a:r>
                <a:r>
                  <a:rPr lang="en-US" sz="2400" dirty="0" smtClean="0">
                    <a:effectLst/>
                  </a:rPr>
                  <a:t> with span </a:t>
                </a:r>
                <a14:m>
                  <m:oMath xmlns:m="http://schemas.openxmlformats.org/officeDocument/2006/math">
                    <m:r>
                      <a:rPr lang="en-US" sz="2400" i="1" smtClean="0">
                        <a:effectLst/>
                        <a:latin typeface="Cambria Math"/>
                        <a:ea typeface="Cambria Math"/>
                      </a:rPr>
                      <m:t>±</m:t>
                    </m:r>
                    <m:r>
                      <a:rPr lang="en-US" sz="2400" b="0" i="1" smtClean="0">
                        <a:effectLst/>
                        <a:latin typeface="Cambria Math"/>
                        <a:ea typeface="Cambria Math"/>
                      </a:rPr>
                      <m:t>2</m:t>
                    </m:r>
                    <m:sSub>
                      <m:sSubPr>
                        <m:ctrlPr>
                          <a:rPr lang="en-US" sz="2400" b="0" i="1" smtClean="0">
                            <a:effectLst/>
                            <a:latin typeface="Cambria Math"/>
                            <a:ea typeface="Cambria Math"/>
                          </a:rPr>
                        </m:ctrlPr>
                      </m:sSubPr>
                      <m:e>
                        <m:r>
                          <a:rPr lang="en-US" sz="2400" b="0" i="1" smtClean="0">
                            <a:effectLst/>
                            <a:latin typeface="Cambria Math"/>
                            <a:ea typeface="Cambria Math"/>
                          </a:rPr>
                          <m:t>𝑛</m:t>
                        </m:r>
                      </m:e>
                      <m:sub>
                        <m:r>
                          <a:rPr lang="en-US" sz="2400" b="0" i="1" smtClean="0">
                            <a:effectLst/>
                            <a:latin typeface="Cambria Math"/>
                            <a:ea typeface="Cambria Math"/>
                          </a:rPr>
                          <m:t>𝑥</m:t>
                        </m:r>
                      </m:sub>
                    </m:sSub>
                  </m:oMath>
                </a14:m>
                <a:r>
                  <a:rPr lang="en-US" sz="2400" dirty="0" smtClean="0">
                    <a:effectLst/>
                  </a:rPr>
                  <a:t> from diagonal</a:t>
                </a:r>
              </a:p>
            </p:txBody>
          </p:sp>
        </mc:Choice>
        <mc:Fallback xmlns="">
          <p:sp>
            <p:nvSpPr>
              <p:cNvPr id="5" name="TextBox 4"/>
              <p:cNvSpPr txBox="1">
                <a:spLocks noRot="1" noChangeAspect="1" noMove="1" noResize="1" noEditPoints="1" noAdjustHandles="1" noChangeArrowheads="1" noChangeShapeType="1" noTextEdit="1"/>
              </p:cNvSpPr>
              <p:nvPr/>
            </p:nvSpPr>
            <p:spPr>
              <a:xfrm>
                <a:off x="685800" y="4063475"/>
                <a:ext cx="7924800" cy="2554545"/>
              </a:xfrm>
              <a:prstGeom prst="rect">
                <a:avLst/>
              </a:prstGeom>
              <a:blipFill rotWithShape="1">
                <a:blip r:embed="rId3"/>
                <a:stretch>
                  <a:fillRect l="-2538" b="-64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1916318" y="3325280"/>
                <a:ext cx="2208810"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i="1" smtClean="0">
                          <a:effectLst/>
                          <a:latin typeface="Cambria Math"/>
                        </a:rPr>
                        <m:t>=</m:t>
                      </m:r>
                      <m:sSup>
                        <m:sSupPr>
                          <m:ctrlPr>
                            <a:rPr lang="en-US" sz="2800" i="1">
                              <a:effectLst/>
                              <a:latin typeface="Cambria Math"/>
                            </a:rPr>
                          </m:ctrlPr>
                        </m:sSupPr>
                        <m:e>
                          <m:d>
                            <m:dPr>
                              <m:begChr m:val="‖"/>
                              <m:endChr m:val="‖"/>
                              <m:ctrlPr>
                                <a:rPr lang="en-US" sz="2800" i="1">
                                  <a:effectLst/>
                                  <a:latin typeface="Cambria Math"/>
                                </a:rPr>
                              </m:ctrlPr>
                            </m:dPr>
                            <m:e>
                              <m:r>
                                <a:rPr lang="en-US" sz="2800" b="0" i="1" smtClean="0">
                                  <a:effectLst/>
                                  <a:latin typeface="Cambria Math"/>
                                </a:rPr>
                                <m:t>𝐿</m:t>
                              </m:r>
                              <m:r>
                                <a:rPr lang="en-US" sz="2800" i="1">
                                  <a:effectLst/>
                                  <a:latin typeface="Cambria Math"/>
                                </a:rPr>
                                <m:t>𝑢</m:t>
                              </m:r>
                              <m:r>
                                <a:rPr lang="en-US" sz="2800" i="1">
                                  <a:effectLst/>
                                  <a:latin typeface="Cambria Math"/>
                                </a:rPr>
                                <m:t>−</m:t>
                              </m:r>
                              <m:r>
                                <a:rPr lang="en-US" sz="2800" b="0" i="1" smtClean="0">
                                  <a:effectLst/>
                                  <a:latin typeface="Cambria Math"/>
                                </a:rPr>
                                <m:t>𝑐</m:t>
                              </m:r>
                            </m:e>
                          </m:d>
                        </m:e>
                        <m:sup>
                          <m:r>
                            <a:rPr lang="en-US" sz="2800" i="1">
                              <a:effectLst/>
                              <a:latin typeface="Cambria Math"/>
                            </a:rPr>
                            <m:t>2</m:t>
                          </m:r>
                        </m:sup>
                      </m:sSup>
                    </m:oMath>
                  </m:oMathPara>
                </a14:m>
                <a:endParaRPr lang="en-US" sz="2800" dirty="0"/>
              </a:p>
            </p:txBody>
          </p:sp>
        </mc:Choice>
        <mc:Fallback xmlns="">
          <p:sp>
            <p:nvSpPr>
              <p:cNvPr id="6" name="Rectangle 5"/>
              <p:cNvSpPr>
                <a:spLocks noRot="1" noChangeAspect="1" noMove="1" noResize="1" noEditPoints="1" noAdjustHandles="1" noChangeArrowheads="1" noChangeShapeType="1" noTextEdit="1"/>
              </p:cNvSpPr>
              <p:nvPr/>
            </p:nvSpPr>
            <p:spPr>
              <a:xfrm>
                <a:off x="1916318" y="3325280"/>
                <a:ext cx="2208810" cy="523220"/>
              </a:xfrm>
              <a:prstGeom prst="rect">
                <a:avLst/>
              </a:prstGeom>
              <a:blipFill rotWithShape="1">
                <a:blip r:embed="rId4"/>
                <a:stretch>
                  <a:fillRect/>
                </a:stretch>
              </a:blipFill>
            </p:spPr>
            <p:txBody>
              <a:bodyPr/>
              <a:lstStyle/>
              <a:p>
                <a:r>
                  <a:rPr lang="en-US">
                    <a:noFill/>
                  </a:rPr>
                  <a:t> </a:t>
                </a:r>
              </a:p>
            </p:txBody>
          </p:sp>
        </mc:Fallback>
      </mc:AlternateContent>
      <p:grpSp>
        <p:nvGrpSpPr>
          <p:cNvPr id="11" name="Group 10"/>
          <p:cNvGrpSpPr/>
          <p:nvPr/>
        </p:nvGrpSpPr>
        <p:grpSpPr>
          <a:xfrm>
            <a:off x="228600" y="1828000"/>
            <a:ext cx="4724400" cy="738664"/>
            <a:chOff x="228600" y="1828000"/>
            <a:chExt cx="4724400" cy="738664"/>
          </a:xfrm>
        </p:grpSpPr>
        <p:sp>
          <p:nvSpPr>
            <p:cNvPr id="9" name="Rounded Rectangle 8"/>
            <p:cNvSpPr/>
            <p:nvPr/>
          </p:nvSpPr>
          <p:spPr>
            <a:xfrm>
              <a:off x="2209800" y="1905000"/>
              <a:ext cx="2743200" cy="609600"/>
            </a:xfrm>
            <a:prstGeom prst="roundRect">
              <a:avLst/>
            </a:prstGeom>
            <a:solidFill>
              <a:schemeClr val="accent6">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
          <p:nvSpPr>
            <p:cNvPr id="10" name="TextBox 9"/>
            <p:cNvSpPr txBox="1"/>
            <p:nvPr/>
          </p:nvSpPr>
          <p:spPr>
            <a:xfrm>
              <a:off x="228600" y="1828000"/>
              <a:ext cx="1745338" cy="738664"/>
            </a:xfrm>
            <a:prstGeom prst="rect">
              <a:avLst/>
            </a:prstGeom>
            <a:noFill/>
          </p:spPr>
          <p:txBody>
            <a:bodyPr wrap="square" lIns="18288" tIns="0" rIns="18288" bIns="0" rtlCol="0">
              <a:spAutoFit/>
            </a:bodyPr>
            <a:lstStyle/>
            <a:p>
              <a:pPr algn="r"/>
              <a:r>
                <a:rPr lang="en-US" sz="2400" dirty="0" smtClean="0">
                  <a:solidFill>
                    <a:schemeClr val="accent6">
                      <a:lumMod val="75000"/>
                    </a:schemeClr>
                  </a:solidFill>
                  <a:effectLst/>
                </a:rPr>
                <a:t>Regularize</a:t>
              </a:r>
            </a:p>
            <a:p>
              <a:pPr algn="r"/>
              <a:r>
                <a:rPr lang="en-US" sz="2400" dirty="0" smtClean="0">
                  <a:solidFill>
                    <a:schemeClr val="accent6">
                      <a:lumMod val="75000"/>
                    </a:schemeClr>
                  </a:solidFill>
                  <a:effectLst/>
                </a:rPr>
                <a:t>Constant</a:t>
              </a:r>
            </a:p>
          </p:txBody>
        </p:sp>
      </p:grpSp>
      <p:grpSp>
        <p:nvGrpSpPr>
          <p:cNvPr id="15" name="Group 14"/>
          <p:cNvGrpSpPr/>
          <p:nvPr/>
        </p:nvGrpSpPr>
        <p:grpSpPr>
          <a:xfrm>
            <a:off x="5181600" y="1818375"/>
            <a:ext cx="3200400" cy="738664"/>
            <a:chOff x="5181600" y="1818375"/>
            <a:chExt cx="3200400" cy="738664"/>
          </a:xfrm>
        </p:grpSpPr>
        <p:sp>
          <p:nvSpPr>
            <p:cNvPr id="12" name="Rounded Rectangle 11"/>
            <p:cNvSpPr/>
            <p:nvPr/>
          </p:nvSpPr>
          <p:spPr>
            <a:xfrm>
              <a:off x="5181600" y="1905000"/>
              <a:ext cx="1143000" cy="609600"/>
            </a:xfrm>
            <a:prstGeom prst="roundRect">
              <a:avLst/>
            </a:prstGeom>
            <a:solidFill>
              <a:schemeClr val="accent6">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
          <p:nvSpPr>
            <p:cNvPr id="13" name="TextBox 12"/>
            <p:cNvSpPr txBox="1"/>
            <p:nvPr/>
          </p:nvSpPr>
          <p:spPr>
            <a:xfrm>
              <a:off x="6705600" y="1818375"/>
              <a:ext cx="1676400" cy="738664"/>
            </a:xfrm>
            <a:prstGeom prst="rect">
              <a:avLst/>
            </a:prstGeom>
            <a:noFill/>
          </p:spPr>
          <p:txBody>
            <a:bodyPr wrap="square" lIns="18288" tIns="0" rIns="18288" bIns="0" rtlCol="0">
              <a:spAutoFit/>
            </a:bodyPr>
            <a:lstStyle/>
            <a:p>
              <a:pPr algn="l"/>
              <a:r>
                <a:rPr lang="en-US" sz="2400" dirty="0" smtClean="0">
                  <a:solidFill>
                    <a:schemeClr val="accent6">
                      <a:lumMod val="75000"/>
                    </a:schemeClr>
                  </a:solidFill>
                  <a:effectLst/>
                </a:rPr>
                <a:t>Regularize</a:t>
              </a:r>
            </a:p>
            <a:p>
              <a:pPr algn="l"/>
              <a:r>
                <a:rPr lang="en-US" sz="2400" dirty="0" smtClean="0">
                  <a:solidFill>
                    <a:schemeClr val="accent6">
                      <a:lumMod val="75000"/>
                    </a:schemeClr>
                  </a:solidFill>
                  <a:effectLst/>
                </a:rPr>
                <a:t>Zero</a:t>
              </a:r>
            </a:p>
          </p:txBody>
        </p:sp>
      </p:grpSp>
      <p:grpSp>
        <p:nvGrpSpPr>
          <p:cNvPr id="17" name="Group 16"/>
          <p:cNvGrpSpPr/>
          <p:nvPr/>
        </p:nvGrpSpPr>
        <p:grpSpPr>
          <a:xfrm>
            <a:off x="457200" y="2418350"/>
            <a:ext cx="3352800" cy="738664"/>
            <a:chOff x="457200" y="2418350"/>
            <a:chExt cx="3352800" cy="738664"/>
          </a:xfrm>
        </p:grpSpPr>
        <p:sp>
          <p:nvSpPr>
            <p:cNvPr id="14" name="Rounded Rectangle 13"/>
            <p:cNvSpPr/>
            <p:nvPr/>
          </p:nvSpPr>
          <p:spPr>
            <a:xfrm>
              <a:off x="2209800" y="2520553"/>
              <a:ext cx="1600200" cy="603647"/>
            </a:xfrm>
            <a:prstGeom prst="roundRect">
              <a:avLst/>
            </a:prstGeom>
            <a:solidFill>
              <a:schemeClr val="accent6">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
          <p:nvSpPr>
            <p:cNvPr id="16" name="TextBox 15"/>
            <p:cNvSpPr txBox="1"/>
            <p:nvPr/>
          </p:nvSpPr>
          <p:spPr>
            <a:xfrm>
              <a:off x="457200" y="2418350"/>
              <a:ext cx="1600200" cy="738664"/>
            </a:xfrm>
            <a:prstGeom prst="rect">
              <a:avLst/>
            </a:prstGeom>
            <a:noFill/>
          </p:spPr>
          <p:txBody>
            <a:bodyPr wrap="square" lIns="18288" tIns="0" rIns="18288" bIns="0" rtlCol="0">
              <a:spAutoFit/>
            </a:bodyPr>
            <a:lstStyle/>
            <a:p>
              <a:pPr algn="r"/>
              <a:r>
                <a:rPr lang="en-US" sz="2400" dirty="0" smtClean="0">
                  <a:solidFill>
                    <a:schemeClr val="accent6">
                      <a:lumMod val="75000"/>
                    </a:schemeClr>
                  </a:solidFill>
                  <a:effectLst/>
                </a:rPr>
                <a:t>Constrain</a:t>
              </a:r>
            </a:p>
            <a:p>
              <a:pPr algn="r"/>
              <a:r>
                <a:rPr lang="en-US" sz="2400" dirty="0" smtClean="0">
                  <a:solidFill>
                    <a:schemeClr val="accent6">
                      <a:lumMod val="75000"/>
                    </a:schemeClr>
                  </a:solidFill>
                  <a:effectLst/>
                </a:rPr>
                <a:t>Derivatives</a:t>
              </a:r>
            </a:p>
          </p:txBody>
        </p:sp>
      </p:grpSp>
      <p:grpSp>
        <p:nvGrpSpPr>
          <p:cNvPr id="20" name="Group 19"/>
          <p:cNvGrpSpPr/>
          <p:nvPr/>
        </p:nvGrpSpPr>
        <p:grpSpPr>
          <a:xfrm>
            <a:off x="4038600" y="2431647"/>
            <a:ext cx="4800600" cy="738664"/>
            <a:chOff x="4038600" y="2431647"/>
            <a:chExt cx="4800600" cy="738664"/>
          </a:xfrm>
        </p:grpSpPr>
        <p:sp>
          <p:nvSpPr>
            <p:cNvPr id="18" name="Rounded Rectangle 17"/>
            <p:cNvSpPr/>
            <p:nvPr/>
          </p:nvSpPr>
          <p:spPr>
            <a:xfrm>
              <a:off x="4038600" y="2514600"/>
              <a:ext cx="3214185" cy="609600"/>
            </a:xfrm>
            <a:prstGeom prst="roundRect">
              <a:avLst/>
            </a:prstGeom>
            <a:solidFill>
              <a:schemeClr val="accent6">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
          <p:nvSpPr>
            <p:cNvPr id="19" name="TextBox 18"/>
            <p:cNvSpPr txBox="1"/>
            <p:nvPr/>
          </p:nvSpPr>
          <p:spPr>
            <a:xfrm>
              <a:off x="7315200" y="2431647"/>
              <a:ext cx="1524000" cy="738664"/>
            </a:xfrm>
            <a:prstGeom prst="rect">
              <a:avLst/>
            </a:prstGeom>
            <a:noFill/>
          </p:spPr>
          <p:txBody>
            <a:bodyPr wrap="square" lIns="18288" tIns="0" rIns="18288" bIns="0" rtlCol="0">
              <a:spAutoFit/>
            </a:bodyPr>
            <a:lstStyle/>
            <a:p>
              <a:pPr algn="l"/>
              <a:r>
                <a:rPr lang="en-US" sz="2400" dirty="0" smtClean="0">
                  <a:solidFill>
                    <a:schemeClr val="accent6">
                      <a:lumMod val="75000"/>
                    </a:schemeClr>
                  </a:solidFill>
                  <a:effectLst/>
                </a:rPr>
                <a:t>Constrain</a:t>
              </a:r>
            </a:p>
            <a:p>
              <a:pPr algn="l"/>
              <a:r>
                <a:rPr lang="en-US" sz="2400" dirty="0" smtClean="0">
                  <a:solidFill>
                    <a:schemeClr val="accent6">
                      <a:lumMod val="75000"/>
                    </a:schemeClr>
                  </a:solidFill>
                  <a:effectLst/>
                </a:rPr>
                <a:t>Values</a:t>
              </a:r>
            </a:p>
          </p:txBody>
        </p:sp>
      </p:grpSp>
      <mc:AlternateContent xmlns:mc="http://schemas.openxmlformats.org/markup-compatibility/2006" xmlns:a14="http://schemas.microsoft.com/office/drawing/2010/main">
        <mc:Choice Requires="a14">
          <p:sp>
            <p:nvSpPr>
              <p:cNvPr id="4" name="TextBox 3"/>
              <p:cNvSpPr txBox="1"/>
              <p:nvPr/>
            </p:nvSpPr>
            <p:spPr>
              <a:xfrm>
                <a:off x="1103859" y="1295400"/>
                <a:ext cx="6148926" cy="1764201"/>
              </a:xfrm>
              <a:prstGeom prst="rect">
                <a:avLst/>
              </a:prstGeom>
              <a:noFill/>
            </p:spPr>
            <p:txBody>
              <a:bodyPr wrap="none" lIns="18288" tIns="0" rIns="18288" bIns="0" rtlCol="0">
                <a:spAutoFit/>
              </a:bodyPr>
              <a:lstStyle/>
              <a:p>
                <a:pPr/>
                <a14:m>
                  <m:oMathPara xmlns:m="http://schemas.openxmlformats.org/officeDocument/2006/math">
                    <m:oMathParaPr>
                      <m:jc m:val="centerGroup"/>
                    </m:oMathParaPr>
                    <m:oMath xmlns:m="http://schemas.openxmlformats.org/officeDocument/2006/math">
                      <m:m>
                        <m:mPr>
                          <m:mcs>
                            <m:mc>
                              <m:mcPr>
                                <m:count m:val="1"/>
                                <m:mcJc m:val="center"/>
                              </m:mcPr>
                            </m:mc>
                          </m:mcs>
                          <m:ctrlPr>
                            <a:rPr lang="en-US" sz="2400" b="0" i="1" smtClean="0">
                              <a:effectLst/>
                              <a:latin typeface="Cambria Math"/>
                            </a:rPr>
                          </m:ctrlPr>
                        </m:mPr>
                        <m:mr>
                          <m:e>
                            <m:r>
                              <a:rPr lang="en-US" sz="2400" i="1">
                                <a:effectLst/>
                                <a:latin typeface="Cambria Math"/>
                              </a:rPr>
                              <m:t>𝐸</m:t>
                            </m:r>
                            <m:d>
                              <m:dPr>
                                <m:ctrlPr>
                                  <a:rPr lang="en-US" sz="2400" i="1">
                                    <a:effectLst/>
                                    <a:latin typeface="Cambria Math"/>
                                  </a:rPr>
                                </m:ctrlPr>
                              </m:dPr>
                              <m:e>
                                <m:r>
                                  <a:rPr lang="en-US" sz="2400" i="1">
                                    <a:effectLst/>
                                    <a:latin typeface="Cambria Math"/>
                                  </a:rPr>
                                  <m:t>𝑢</m:t>
                                </m:r>
                              </m:e>
                            </m:d>
                            <m:r>
                              <a:rPr lang="en-US" sz="2400" i="1">
                                <a:effectLst/>
                                <a:latin typeface="Cambria Math"/>
                              </a:rPr>
                              <m:t>=</m:t>
                            </m:r>
                            <m:sSub>
                              <m:sSubPr>
                                <m:ctrlPr>
                                  <a:rPr lang="en-US" sz="2400" i="1">
                                    <a:effectLst/>
                                    <a:latin typeface="Cambria Math"/>
                                  </a:rPr>
                                </m:ctrlPr>
                              </m:sSubPr>
                              <m:e>
                                <m:r>
                                  <a:rPr lang="en-US" sz="2400" i="1">
                                    <a:effectLst/>
                                    <a:latin typeface="Cambria Math"/>
                                  </a:rPr>
                                  <m:t>𝑤</m:t>
                                </m:r>
                              </m:e>
                              <m:sub>
                                <m:r>
                                  <a:rPr lang="en-US" sz="2400" i="1">
                                    <a:effectLst/>
                                    <a:latin typeface="Cambria Math"/>
                                  </a:rPr>
                                  <m:t>2</m:t>
                                </m:r>
                              </m:sub>
                            </m:sSub>
                            <m:d>
                              <m:dPr>
                                <m:ctrlPr>
                                  <a:rPr lang="en-US" sz="2400" i="1">
                                    <a:effectLst/>
                                    <a:latin typeface="Cambria Math"/>
                                  </a:rPr>
                                </m:ctrlPr>
                              </m:dPr>
                              <m:e>
                                <m:r>
                                  <m:rPr>
                                    <m:sty m:val="p"/>
                                  </m:rPr>
                                  <a:rPr lang="el-GR" sz="2400" i="1">
                                    <a:effectLst/>
                                    <a:latin typeface="Cambria Math"/>
                                    <a:ea typeface="Cambria Math"/>
                                  </a:rPr>
                                  <m:t>Σ</m:t>
                                </m:r>
                                <m:d>
                                  <m:dPr>
                                    <m:ctrlPr>
                                      <a:rPr lang="en-US" sz="2400" i="1">
                                        <a:effectLst/>
                                        <a:latin typeface="Cambria Math"/>
                                      </a:rPr>
                                    </m:ctrlPr>
                                  </m:dPr>
                                  <m:e>
                                    <m:sSubSup>
                                      <m:sSubSupPr>
                                        <m:ctrlPr>
                                          <a:rPr lang="en-US" sz="2400" i="1">
                                            <a:effectLst/>
                                            <a:latin typeface="Cambria Math"/>
                                          </a:rPr>
                                        </m:ctrlPr>
                                      </m:sSubSupPr>
                                      <m:e>
                                        <m:r>
                                          <a:rPr lang="en-US" sz="2400" i="1">
                                            <a:effectLst/>
                                            <a:latin typeface="Cambria Math"/>
                                          </a:rPr>
                                          <m:t>𝐷</m:t>
                                        </m:r>
                                      </m:e>
                                      <m:sub>
                                        <m:r>
                                          <a:rPr lang="en-US" sz="2400" i="1">
                                            <a:effectLst/>
                                            <a:latin typeface="Cambria Math"/>
                                          </a:rPr>
                                          <m:t>𝑥𝑥</m:t>
                                        </m:r>
                                      </m:sub>
                                      <m:sup>
                                        <m:r>
                                          <a:rPr lang="en-US" sz="2400" i="1">
                                            <a:effectLst/>
                                            <a:latin typeface="Cambria Math"/>
                                          </a:rPr>
                                          <m:t>2</m:t>
                                        </m:r>
                                      </m:sup>
                                    </m:sSubSup>
                                  </m:e>
                                </m:d>
                                <m:r>
                                  <a:rPr lang="en-US" sz="2400" i="1">
                                    <a:effectLst/>
                                    <a:latin typeface="Cambria Math"/>
                                  </a:rPr>
                                  <m:t>+2</m:t>
                                </m:r>
                                <m:r>
                                  <m:rPr>
                                    <m:sty m:val="p"/>
                                  </m:rPr>
                                  <a:rPr lang="el-GR" sz="2400" i="1">
                                    <a:effectLst/>
                                    <a:latin typeface="Cambria Math"/>
                                    <a:ea typeface="Cambria Math"/>
                                  </a:rPr>
                                  <m:t>Σ</m:t>
                                </m:r>
                                <m:d>
                                  <m:dPr>
                                    <m:ctrlPr>
                                      <a:rPr lang="en-US" sz="2400" i="1">
                                        <a:effectLst/>
                                        <a:latin typeface="Cambria Math"/>
                                      </a:rPr>
                                    </m:ctrlPr>
                                  </m:dPr>
                                  <m:e>
                                    <m:sSubSup>
                                      <m:sSubSupPr>
                                        <m:ctrlPr>
                                          <a:rPr lang="en-US" sz="2400" i="1">
                                            <a:effectLst/>
                                            <a:latin typeface="Cambria Math"/>
                                          </a:rPr>
                                        </m:ctrlPr>
                                      </m:sSubSupPr>
                                      <m:e>
                                        <m:r>
                                          <a:rPr lang="en-US" sz="2400" i="1">
                                            <a:effectLst/>
                                            <a:latin typeface="Cambria Math"/>
                                          </a:rPr>
                                          <m:t>𝐷</m:t>
                                        </m:r>
                                      </m:e>
                                      <m:sub>
                                        <m:r>
                                          <a:rPr lang="en-US" sz="2400" i="1">
                                            <a:effectLst/>
                                            <a:latin typeface="Cambria Math"/>
                                          </a:rPr>
                                          <m:t>𝑥𝑦</m:t>
                                        </m:r>
                                      </m:sub>
                                      <m:sup>
                                        <m:r>
                                          <a:rPr lang="en-US" sz="2400" i="1">
                                            <a:effectLst/>
                                            <a:latin typeface="Cambria Math"/>
                                          </a:rPr>
                                          <m:t>2</m:t>
                                        </m:r>
                                      </m:sup>
                                    </m:sSubSup>
                                  </m:e>
                                </m:d>
                                <m:r>
                                  <a:rPr lang="en-US" sz="2400" i="1">
                                    <a:effectLst/>
                                    <a:latin typeface="Cambria Math"/>
                                  </a:rPr>
                                  <m:t>+</m:t>
                                </m:r>
                                <m:r>
                                  <m:rPr>
                                    <m:sty m:val="p"/>
                                  </m:rPr>
                                  <a:rPr lang="el-GR" sz="2400" i="1">
                                    <a:effectLst/>
                                    <a:latin typeface="Cambria Math"/>
                                    <a:ea typeface="Cambria Math"/>
                                  </a:rPr>
                                  <m:t>Σ</m:t>
                                </m:r>
                                <m:d>
                                  <m:dPr>
                                    <m:ctrlPr>
                                      <a:rPr lang="en-US" sz="2400" i="1">
                                        <a:effectLst/>
                                        <a:latin typeface="Cambria Math"/>
                                      </a:rPr>
                                    </m:ctrlPr>
                                  </m:dPr>
                                  <m:e>
                                    <m:sSubSup>
                                      <m:sSubSupPr>
                                        <m:ctrlPr>
                                          <a:rPr lang="en-US" sz="2400" i="1">
                                            <a:effectLst/>
                                            <a:latin typeface="Cambria Math"/>
                                          </a:rPr>
                                        </m:ctrlPr>
                                      </m:sSubSupPr>
                                      <m:e>
                                        <m:r>
                                          <a:rPr lang="en-US" sz="2400" i="1">
                                            <a:effectLst/>
                                            <a:latin typeface="Cambria Math"/>
                                          </a:rPr>
                                          <m:t>𝐷</m:t>
                                        </m:r>
                                      </m:e>
                                      <m:sub>
                                        <m:r>
                                          <a:rPr lang="en-US" sz="2400" i="1">
                                            <a:effectLst/>
                                            <a:latin typeface="Cambria Math"/>
                                          </a:rPr>
                                          <m:t>𝑦𝑦</m:t>
                                        </m:r>
                                      </m:sub>
                                      <m:sup>
                                        <m:r>
                                          <a:rPr lang="en-US" sz="2400" i="1">
                                            <a:effectLst/>
                                            <a:latin typeface="Cambria Math"/>
                                          </a:rPr>
                                          <m:t>2</m:t>
                                        </m:r>
                                      </m:sup>
                                    </m:sSubSup>
                                  </m:e>
                                </m:d>
                              </m:e>
                            </m:d>
                            <m:r>
                              <a:rPr lang="en-US" sz="2400" i="1">
                                <a:effectLst/>
                                <a:latin typeface="Cambria Math"/>
                              </a:rPr>
                              <m:t>+</m:t>
                            </m:r>
                          </m:e>
                        </m:mr>
                        <m:mr>
                          <m:e>
                            <m:sSub>
                              <m:sSubPr>
                                <m:ctrlPr>
                                  <a:rPr lang="en-US" sz="2400" i="1">
                                    <a:effectLst/>
                                    <a:latin typeface="Cambria Math"/>
                                  </a:rPr>
                                </m:ctrlPr>
                              </m:sSubPr>
                              <m:e>
                                <m:r>
                                  <a:rPr lang="en-US" sz="2400" i="1">
                                    <a:effectLst/>
                                    <a:latin typeface="Cambria Math"/>
                                  </a:rPr>
                                  <m:t>       </m:t>
                                </m:r>
                                <m:r>
                                  <a:rPr lang="en-US" sz="2400" b="0" i="1" smtClean="0">
                                    <a:effectLst/>
                                    <a:latin typeface="Cambria Math"/>
                                  </a:rPr>
                                  <m:t> </m:t>
                                </m:r>
                                <m:r>
                                  <a:rPr lang="en-US" sz="2400" i="1">
                                    <a:effectLst/>
                                    <a:latin typeface="Cambria Math"/>
                                  </a:rPr>
                                  <m:t> </m:t>
                                </m:r>
                                <m:r>
                                  <a:rPr lang="en-US" sz="2400" i="1">
                                    <a:effectLst/>
                                    <a:latin typeface="Cambria Math"/>
                                  </a:rPr>
                                  <m:t>𝑤</m:t>
                                </m:r>
                              </m:e>
                              <m:sub>
                                <m:r>
                                  <a:rPr lang="en-US" sz="2400" i="1">
                                    <a:effectLst/>
                                    <a:latin typeface="Cambria Math"/>
                                  </a:rPr>
                                  <m:t>1</m:t>
                                </m:r>
                              </m:sub>
                            </m:sSub>
                            <m:d>
                              <m:dPr>
                                <m:ctrlPr>
                                  <a:rPr lang="en-US" sz="2400" i="1">
                                    <a:effectLst/>
                                    <a:latin typeface="Cambria Math"/>
                                  </a:rPr>
                                </m:ctrlPr>
                              </m:dPr>
                              <m:e>
                                <m:r>
                                  <m:rPr>
                                    <m:sty m:val="p"/>
                                  </m:rPr>
                                  <a:rPr lang="el-GR" sz="2400" i="1">
                                    <a:effectLst/>
                                    <a:latin typeface="Cambria Math"/>
                                    <a:ea typeface="Cambria Math"/>
                                  </a:rPr>
                                  <m:t>Σ</m:t>
                                </m:r>
                                <m:d>
                                  <m:dPr>
                                    <m:ctrlPr>
                                      <a:rPr lang="en-US" sz="2400" i="1">
                                        <a:effectLst/>
                                        <a:latin typeface="Cambria Math"/>
                                      </a:rPr>
                                    </m:ctrlPr>
                                  </m:dPr>
                                  <m:e>
                                    <m:sSubSup>
                                      <m:sSubSupPr>
                                        <m:ctrlPr>
                                          <a:rPr lang="en-US" sz="2400" i="1">
                                            <a:effectLst/>
                                            <a:latin typeface="Cambria Math"/>
                                          </a:rPr>
                                        </m:ctrlPr>
                                      </m:sSubSupPr>
                                      <m:e>
                                        <m:r>
                                          <a:rPr lang="en-US" sz="2400" i="1">
                                            <a:effectLst/>
                                            <a:latin typeface="Cambria Math"/>
                                          </a:rPr>
                                          <m:t>𝐷</m:t>
                                        </m:r>
                                      </m:e>
                                      <m:sub>
                                        <m:r>
                                          <a:rPr lang="en-US" sz="2400" i="1">
                                            <a:effectLst/>
                                            <a:latin typeface="Cambria Math"/>
                                          </a:rPr>
                                          <m:t>𝑥</m:t>
                                        </m:r>
                                      </m:sub>
                                      <m:sup>
                                        <m:r>
                                          <a:rPr lang="en-US" sz="2400" i="1">
                                            <a:effectLst/>
                                            <a:latin typeface="Cambria Math"/>
                                          </a:rPr>
                                          <m:t>2</m:t>
                                        </m:r>
                                      </m:sup>
                                    </m:sSubSup>
                                  </m:e>
                                </m:d>
                                <m:r>
                                  <a:rPr lang="en-US" sz="2400" i="1">
                                    <a:effectLst/>
                                    <a:latin typeface="Cambria Math"/>
                                  </a:rPr>
                                  <m:t>+</m:t>
                                </m:r>
                                <m:r>
                                  <m:rPr>
                                    <m:sty m:val="p"/>
                                  </m:rPr>
                                  <a:rPr lang="el-GR" sz="2400" i="1">
                                    <a:effectLst/>
                                    <a:latin typeface="Cambria Math"/>
                                    <a:ea typeface="Cambria Math"/>
                                  </a:rPr>
                                  <m:t>Σ</m:t>
                                </m:r>
                                <m:d>
                                  <m:dPr>
                                    <m:ctrlPr>
                                      <a:rPr lang="en-US" sz="2400" i="1">
                                        <a:effectLst/>
                                        <a:latin typeface="Cambria Math"/>
                                      </a:rPr>
                                    </m:ctrlPr>
                                  </m:dPr>
                                  <m:e>
                                    <m:sSubSup>
                                      <m:sSubSupPr>
                                        <m:ctrlPr>
                                          <a:rPr lang="en-US" sz="2400" i="1">
                                            <a:effectLst/>
                                            <a:latin typeface="Cambria Math"/>
                                          </a:rPr>
                                        </m:ctrlPr>
                                      </m:sSubSupPr>
                                      <m:e>
                                        <m:r>
                                          <a:rPr lang="en-US" sz="2400" i="1">
                                            <a:effectLst/>
                                            <a:latin typeface="Cambria Math"/>
                                          </a:rPr>
                                          <m:t>𝐷</m:t>
                                        </m:r>
                                      </m:e>
                                      <m:sub>
                                        <m:r>
                                          <a:rPr lang="en-US" sz="2400" i="1">
                                            <a:effectLst/>
                                            <a:latin typeface="Cambria Math"/>
                                          </a:rPr>
                                          <m:t>𝑦</m:t>
                                        </m:r>
                                      </m:sub>
                                      <m:sup>
                                        <m:r>
                                          <a:rPr lang="en-US" sz="2400" i="1">
                                            <a:effectLst/>
                                            <a:latin typeface="Cambria Math"/>
                                          </a:rPr>
                                          <m:t>2</m:t>
                                        </m:r>
                                      </m:sup>
                                    </m:sSubSup>
                                  </m:e>
                                </m:d>
                              </m:e>
                            </m:d>
                            <m:r>
                              <a:rPr lang="en-US" sz="2400" i="1">
                                <a:effectLst/>
                                <a:latin typeface="Cambria Math"/>
                              </a:rPr>
                              <m:t>+</m:t>
                            </m:r>
                            <m:sSub>
                              <m:sSubPr>
                                <m:ctrlPr>
                                  <a:rPr lang="en-US" sz="2400" i="1">
                                    <a:effectLst/>
                                    <a:latin typeface="Cambria Math"/>
                                  </a:rPr>
                                </m:ctrlPr>
                              </m:sSubPr>
                              <m:e>
                                <m:r>
                                  <a:rPr lang="en-US" sz="2400" i="1">
                                    <a:effectLst/>
                                    <a:latin typeface="Cambria Math"/>
                                  </a:rPr>
                                  <m:t>𝑤</m:t>
                                </m:r>
                              </m:e>
                              <m:sub>
                                <m:r>
                                  <a:rPr lang="en-US" sz="2400" i="1">
                                    <a:effectLst/>
                                    <a:latin typeface="Cambria Math"/>
                                  </a:rPr>
                                  <m:t>0</m:t>
                                </m:r>
                              </m:sub>
                            </m:sSub>
                            <m:sSup>
                              <m:sSupPr>
                                <m:ctrlPr>
                                  <a:rPr lang="en-US" sz="2400" i="1">
                                    <a:effectLst/>
                                    <a:latin typeface="Cambria Math"/>
                                  </a:rPr>
                                </m:ctrlPr>
                              </m:sSupPr>
                              <m:e>
                                <m:d>
                                  <m:dPr>
                                    <m:begChr m:val="‖"/>
                                    <m:endChr m:val="‖"/>
                                    <m:ctrlPr>
                                      <a:rPr lang="en-US" sz="2400" i="1">
                                        <a:effectLst/>
                                        <a:latin typeface="Cambria Math"/>
                                      </a:rPr>
                                    </m:ctrlPr>
                                  </m:dPr>
                                  <m:e>
                                    <m:r>
                                      <a:rPr lang="en-US" sz="2400" i="1">
                                        <a:effectLst/>
                                        <a:latin typeface="Cambria Math"/>
                                      </a:rPr>
                                      <m:t>𝑢</m:t>
                                    </m:r>
                                  </m:e>
                                </m:d>
                              </m:e>
                              <m:sup>
                                <m:r>
                                  <a:rPr lang="en-US" sz="2400" i="1">
                                    <a:effectLst/>
                                    <a:latin typeface="Cambria Math"/>
                                  </a:rPr>
                                  <m:t>2</m:t>
                                </m:r>
                              </m:sup>
                            </m:sSup>
                            <m:r>
                              <a:rPr lang="en-US" sz="2400" i="1">
                                <a:effectLst/>
                                <a:latin typeface="Cambria Math"/>
                              </a:rPr>
                              <m:t>+</m:t>
                            </m:r>
                          </m:e>
                        </m:mr>
                        <m:mr>
                          <m:e>
                            <m:sSub>
                              <m:sSubPr>
                                <m:ctrlPr>
                                  <a:rPr lang="en-US" sz="2400" i="1">
                                    <a:effectLst/>
                                    <a:latin typeface="Cambria Math"/>
                                  </a:rPr>
                                </m:ctrlPr>
                              </m:sSubPr>
                              <m:e>
                                <m:r>
                                  <a:rPr lang="en-US" sz="2400" i="1">
                                    <a:effectLst/>
                                    <a:latin typeface="Cambria Math"/>
                                  </a:rPr>
                                  <m:t>               </m:t>
                                </m:r>
                                <m:r>
                                  <a:rPr lang="en-US" sz="2400" b="0" i="1" smtClean="0">
                                    <a:effectLst/>
                                    <a:latin typeface="Cambria Math"/>
                                  </a:rPr>
                                  <m:t> </m:t>
                                </m:r>
                                <m:r>
                                  <a:rPr lang="en-US" sz="2400" i="1">
                                    <a:effectLst/>
                                    <a:latin typeface="Cambria Math"/>
                                  </a:rPr>
                                  <m:t>  </m:t>
                                </m:r>
                                <m:r>
                                  <a:rPr lang="en-US" sz="2400" i="1">
                                    <a:effectLst/>
                                    <a:latin typeface="Cambria Math"/>
                                  </a:rPr>
                                  <m:t>𝑤</m:t>
                                </m:r>
                              </m:e>
                              <m:sub>
                                <m:acc>
                                  <m:accPr>
                                    <m:chr m:val="̂"/>
                                    <m:ctrlPr>
                                      <a:rPr lang="en-US" sz="2400" i="1">
                                        <a:effectLst/>
                                        <a:latin typeface="Cambria Math"/>
                                      </a:rPr>
                                    </m:ctrlPr>
                                  </m:accPr>
                                  <m:e>
                                    <m:r>
                                      <a:rPr lang="en-US" sz="2400" i="1">
                                        <a:effectLst/>
                                        <a:latin typeface="Cambria Math"/>
                                      </a:rPr>
                                      <m:t>𝑡</m:t>
                                    </m:r>
                                  </m:e>
                                </m:acc>
                              </m:sub>
                            </m:sSub>
                            <m:d>
                              <m:dPr>
                                <m:ctrlPr>
                                  <a:rPr lang="en-US" sz="2400" i="1">
                                    <a:effectLst/>
                                    <a:latin typeface="Cambria Math"/>
                                  </a:rPr>
                                </m:ctrlPr>
                              </m:dPr>
                              <m:e>
                                <m:r>
                                  <m:rPr>
                                    <m:sty m:val="p"/>
                                  </m:rPr>
                                  <a:rPr lang="el-GR" sz="2400" i="1">
                                    <a:effectLst/>
                                    <a:latin typeface="Cambria Math"/>
                                    <a:ea typeface="Cambria Math"/>
                                  </a:rPr>
                                  <m:t>Σ</m:t>
                                </m:r>
                                <m:d>
                                  <m:dPr>
                                    <m:ctrlPr>
                                      <a:rPr lang="en-US" sz="2400" i="1">
                                        <a:effectLst/>
                                        <a:latin typeface="Cambria Math"/>
                                      </a:rPr>
                                    </m:ctrlPr>
                                  </m:dPr>
                                  <m:e>
                                    <m:sSubSup>
                                      <m:sSubSupPr>
                                        <m:ctrlPr>
                                          <a:rPr lang="en-US" sz="2400" i="1">
                                            <a:effectLst/>
                                            <a:latin typeface="Cambria Math"/>
                                          </a:rPr>
                                        </m:ctrlPr>
                                      </m:sSubSupPr>
                                      <m:e>
                                        <m:r>
                                          <a:rPr lang="en-US" sz="2400" i="1">
                                            <a:effectLst/>
                                            <a:latin typeface="Cambria Math"/>
                                          </a:rPr>
                                          <m:t>𝐷</m:t>
                                        </m:r>
                                      </m:e>
                                      <m:sub>
                                        <m:acc>
                                          <m:accPr>
                                            <m:chr m:val="̂"/>
                                            <m:ctrlPr>
                                              <a:rPr lang="en-US" sz="2400" i="1">
                                                <a:effectLst/>
                                                <a:latin typeface="Cambria Math"/>
                                              </a:rPr>
                                            </m:ctrlPr>
                                          </m:accPr>
                                          <m:e>
                                            <m:r>
                                              <a:rPr lang="en-US" sz="2400" i="1">
                                                <a:effectLst/>
                                                <a:latin typeface="Cambria Math"/>
                                              </a:rPr>
                                              <m:t>𝑡</m:t>
                                            </m:r>
                                          </m:e>
                                        </m:acc>
                                      </m:sub>
                                      <m:sup>
                                        <m:r>
                                          <a:rPr lang="en-US" sz="2400" i="1">
                                            <a:effectLst/>
                                            <a:latin typeface="Cambria Math"/>
                                          </a:rPr>
                                          <m:t>2</m:t>
                                        </m:r>
                                      </m:sup>
                                    </m:sSubSup>
                                  </m:e>
                                </m:d>
                              </m:e>
                            </m:d>
                            <m:r>
                              <a:rPr lang="en-US" sz="2400" i="1">
                                <a:effectLst/>
                                <a:latin typeface="Cambria Math"/>
                              </a:rPr>
                              <m:t>+</m:t>
                            </m:r>
                            <m:sSub>
                              <m:sSubPr>
                                <m:ctrlPr>
                                  <a:rPr lang="en-US" sz="2400" i="1">
                                    <a:effectLst/>
                                    <a:latin typeface="Cambria Math"/>
                                  </a:rPr>
                                </m:ctrlPr>
                              </m:sSubPr>
                              <m:e>
                                <m:r>
                                  <a:rPr lang="en-US" sz="2400" i="1">
                                    <a:effectLst/>
                                    <a:latin typeface="Cambria Math"/>
                                  </a:rPr>
                                  <m:t>𝑤</m:t>
                                </m:r>
                              </m:e>
                              <m:sub>
                                <m:r>
                                  <a:rPr lang="en-US" sz="2400" b="0" i="1" smtClean="0">
                                    <a:effectLst/>
                                    <a:latin typeface="Cambria Math"/>
                                  </a:rPr>
                                  <m:t>𝑣</m:t>
                                </m:r>
                              </m:sub>
                            </m:sSub>
                            <m:d>
                              <m:dPr>
                                <m:ctrlPr>
                                  <a:rPr lang="en-US" sz="2400" i="1">
                                    <a:effectLst/>
                                    <a:latin typeface="Cambria Math"/>
                                  </a:rPr>
                                </m:ctrlPr>
                              </m:dPr>
                              <m:e>
                                <m:r>
                                  <m:rPr>
                                    <m:sty m:val="p"/>
                                  </m:rPr>
                                  <a:rPr lang="el-GR" sz="2400" i="1">
                                    <a:effectLst/>
                                    <a:latin typeface="Cambria Math"/>
                                    <a:ea typeface="Cambria Math"/>
                                  </a:rPr>
                                  <m:t>Σ</m:t>
                                </m:r>
                                <m:sSup>
                                  <m:sSupPr>
                                    <m:ctrlPr>
                                      <a:rPr lang="en-US" sz="2400" i="1">
                                        <a:effectLst/>
                                        <a:latin typeface="Cambria Math"/>
                                      </a:rPr>
                                    </m:ctrlPr>
                                  </m:sSupPr>
                                  <m:e>
                                    <m:d>
                                      <m:dPr>
                                        <m:ctrlPr>
                                          <a:rPr lang="en-US" sz="2400" i="1">
                                            <a:effectLst/>
                                            <a:latin typeface="Cambria Math"/>
                                          </a:rPr>
                                        </m:ctrlPr>
                                      </m:dPr>
                                      <m:e>
                                        <m:r>
                                          <a:rPr lang="en-US" sz="2400" i="1">
                                            <a:effectLst/>
                                            <a:latin typeface="Cambria Math"/>
                                          </a:rPr>
                                          <m:t>𝑢</m:t>
                                        </m:r>
                                        <m:d>
                                          <m:dPr>
                                            <m:ctrlPr>
                                              <a:rPr lang="en-US" sz="2400" i="1">
                                                <a:effectLst/>
                                                <a:latin typeface="Cambria Math"/>
                                              </a:rPr>
                                            </m:ctrlPr>
                                          </m:dPr>
                                          <m:e>
                                            <m:sSub>
                                              <m:sSubPr>
                                                <m:ctrlPr>
                                                  <a:rPr lang="en-US" sz="2400" i="1">
                                                    <a:effectLst/>
                                                    <a:latin typeface="Cambria Math"/>
                                                  </a:rPr>
                                                </m:ctrlPr>
                                              </m:sSubPr>
                                              <m:e>
                                                <m:r>
                                                  <a:rPr lang="en-US" sz="2400" i="1">
                                                    <a:effectLst/>
                                                    <a:latin typeface="Cambria Math"/>
                                                  </a:rPr>
                                                  <m:t>𝑥</m:t>
                                                </m:r>
                                              </m:e>
                                              <m:sub>
                                                <m:r>
                                                  <a:rPr lang="en-US" sz="2400" i="1">
                                                    <a:effectLst/>
                                                    <a:latin typeface="Cambria Math"/>
                                                  </a:rPr>
                                                  <m:t>𝑘</m:t>
                                                </m:r>
                                              </m:sub>
                                            </m:sSub>
                                            <m:r>
                                              <a:rPr lang="en-US" sz="2400" i="1">
                                                <a:effectLst/>
                                                <a:latin typeface="Cambria Math"/>
                                              </a:rPr>
                                              <m:t>,</m:t>
                                            </m:r>
                                            <m:sSub>
                                              <m:sSubPr>
                                                <m:ctrlPr>
                                                  <a:rPr lang="en-US" sz="2400" i="1">
                                                    <a:effectLst/>
                                                    <a:latin typeface="Cambria Math"/>
                                                  </a:rPr>
                                                </m:ctrlPr>
                                              </m:sSubPr>
                                              <m:e>
                                                <m:r>
                                                  <a:rPr lang="en-US" sz="2400" i="1">
                                                    <a:effectLst/>
                                                    <a:latin typeface="Cambria Math"/>
                                                  </a:rPr>
                                                  <m:t>𝑦</m:t>
                                                </m:r>
                                              </m:e>
                                              <m:sub>
                                                <m:r>
                                                  <a:rPr lang="en-US" sz="2400" i="1">
                                                    <a:effectLst/>
                                                    <a:latin typeface="Cambria Math"/>
                                                  </a:rPr>
                                                  <m:t>𝑘</m:t>
                                                </m:r>
                                              </m:sub>
                                            </m:sSub>
                                          </m:e>
                                        </m:d>
                                        <m:r>
                                          <a:rPr lang="en-US" sz="2400" i="1">
                                            <a:effectLst/>
                                            <a:latin typeface="Cambria Math"/>
                                          </a:rPr>
                                          <m:t>−</m:t>
                                        </m:r>
                                        <m:sSub>
                                          <m:sSubPr>
                                            <m:ctrlPr>
                                              <a:rPr lang="en-US" sz="2400" i="1">
                                                <a:effectLst/>
                                                <a:latin typeface="Cambria Math"/>
                                              </a:rPr>
                                            </m:ctrlPr>
                                          </m:sSubPr>
                                          <m:e>
                                            <m:r>
                                              <a:rPr lang="en-US" sz="2400" i="1">
                                                <a:effectLst/>
                                                <a:latin typeface="Cambria Math"/>
                                              </a:rPr>
                                              <m:t>𝑣</m:t>
                                            </m:r>
                                          </m:e>
                                          <m:sub>
                                            <m:r>
                                              <a:rPr lang="en-US" sz="2400" i="1">
                                                <a:effectLst/>
                                                <a:latin typeface="Cambria Math"/>
                                              </a:rPr>
                                              <m:t>𝑘</m:t>
                                            </m:r>
                                          </m:sub>
                                        </m:sSub>
                                      </m:e>
                                    </m:d>
                                  </m:e>
                                  <m:sup>
                                    <m:r>
                                      <a:rPr lang="en-US" sz="2400" i="1">
                                        <a:effectLst/>
                                        <a:latin typeface="Cambria Math"/>
                                      </a:rPr>
                                      <m:t>2</m:t>
                                    </m:r>
                                  </m:sup>
                                </m:sSup>
                              </m:e>
                            </m:d>
                          </m:e>
                        </m:mr>
                      </m:m>
                    </m:oMath>
                  </m:oMathPara>
                </a14:m>
                <a:endParaRPr lang="en-US" sz="2400" b="0" dirty="0" smtClean="0">
                  <a:effectLst/>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1103859" y="1295400"/>
                <a:ext cx="6148926" cy="1764201"/>
              </a:xfrm>
              <a:prstGeom prst="rect">
                <a:avLst/>
              </a:prstGeom>
              <a:blipFill rotWithShape="1">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5175228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1"/>
                                        </p:tgtEl>
                                      </p:cBhvr>
                                    </p:animEffect>
                                    <p:set>
                                      <p:cBhvr>
                                        <p:cTn id="20" dur="1" fill="hold">
                                          <p:stCondLst>
                                            <p:cond delay="499"/>
                                          </p:stCondLst>
                                        </p:cTn>
                                        <p:tgtEl>
                                          <p:spTgt spid="11"/>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5"/>
                                        </p:tgtEl>
                                      </p:cBhvr>
                                    </p:animEffect>
                                    <p:set>
                                      <p:cBhvr>
                                        <p:cTn id="28" dur="1" fill="hold">
                                          <p:stCondLst>
                                            <p:cond delay="499"/>
                                          </p:stCondLst>
                                        </p:cTn>
                                        <p:tgtEl>
                                          <p:spTgt spid="15"/>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7"/>
                                        </p:tgtEl>
                                      </p:cBhvr>
                                    </p:animEffect>
                                    <p:set>
                                      <p:cBhvr>
                                        <p:cTn id="36" dur="1" fill="hold">
                                          <p:stCondLst>
                                            <p:cond delay="499"/>
                                          </p:stCondLst>
                                        </p:cTn>
                                        <p:tgtEl>
                                          <p:spTgt spid="17"/>
                                        </p:tgtEl>
                                        <p:attrNameLst>
                                          <p:attrName>style.visibility</p:attrName>
                                        </p:attrNameLst>
                                      </p:cBhvr>
                                      <p:to>
                                        <p:strVal val="hidden"/>
                                      </p:to>
                                    </p:set>
                                  </p:childTnLst>
                                </p:cTn>
                              </p:par>
                              <p:par>
                                <p:cTn id="37" presetID="10"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500"/>
                                        <p:tgtEl>
                                          <p:spTgt spid="5"/>
                                        </p:tgtEl>
                                      </p:cBhvr>
                                    </p:animEffect>
                                  </p:childTnLst>
                                </p:cTn>
                              </p:par>
                              <p:par>
                                <p:cTn id="45" presetID="10" presetClass="exit" presetSubtype="0" fill="hold" nodeType="withEffect">
                                  <p:stCondLst>
                                    <p:cond delay="0"/>
                                  </p:stCondLst>
                                  <p:childTnLst>
                                    <p:animEffect transition="out" filter="fade">
                                      <p:cBhvr>
                                        <p:cTn id="46" dur="500"/>
                                        <p:tgtEl>
                                          <p:spTgt spid="20"/>
                                        </p:tgtEl>
                                      </p:cBhvr>
                                    </p:animEffect>
                                    <p:set>
                                      <p:cBhvr>
                                        <p:cTn id="47"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Overall System</a:t>
            </a:r>
            <a:endParaRPr lang="en-US" dirty="0"/>
          </a:p>
        </p:txBody>
      </p:sp>
      <mc:AlternateContent xmlns:mc="http://schemas.openxmlformats.org/markup-compatibility/2006" xmlns:a14="http://schemas.microsoft.com/office/drawing/2010/main">
        <mc:Choice Requires="a14">
          <p:sp>
            <p:nvSpPr>
              <p:cNvPr id="5" name="TextBox 4"/>
              <p:cNvSpPr txBox="1"/>
              <p:nvPr/>
            </p:nvSpPr>
            <p:spPr>
              <a:xfrm>
                <a:off x="685800" y="4063475"/>
                <a:ext cx="7924800" cy="2554545"/>
              </a:xfrm>
              <a:prstGeom prst="rect">
                <a:avLst/>
              </a:prstGeom>
              <a:noFill/>
            </p:spPr>
            <p:txBody>
              <a:bodyPr wrap="square" lIns="18288" tIns="0" rIns="18288" bIns="0" rtlCol="0">
                <a:spAutoFit/>
              </a:bodyPr>
              <a:lstStyle/>
              <a:p>
                <a:pPr algn="l">
                  <a:lnSpc>
                    <a:spcPct val="150000"/>
                  </a:lnSpc>
                </a:pPr>
                <a:r>
                  <a:rPr lang="en-US" sz="2800" dirty="0" smtClean="0">
                    <a:effectLst/>
                  </a:rPr>
                  <a:t>Minimizing </a:t>
                </a:r>
                <a14:m>
                  <m:oMath xmlns:m="http://schemas.openxmlformats.org/officeDocument/2006/math">
                    <m:r>
                      <a:rPr lang="en-US" sz="2800" b="0" i="1" smtClean="0">
                        <a:effectLst/>
                        <a:latin typeface="Cambria Math"/>
                      </a:rPr>
                      <m:t>𝐸</m:t>
                    </m:r>
                    <m:d>
                      <m:dPr>
                        <m:ctrlPr>
                          <a:rPr lang="en-US" sz="2800" b="0" i="1" smtClean="0">
                            <a:effectLst/>
                            <a:latin typeface="Cambria Math"/>
                          </a:rPr>
                        </m:ctrlPr>
                      </m:dPr>
                      <m:e>
                        <m:r>
                          <a:rPr lang="en-US" sz="2800" b="0" i="1" smtClean="0">
                            <a:effectLst/>
                            <a:latin typeface="Cambria Math"/>
                          </a:rPr>
                          <m:t>𝑢</m:t>
                        </m:r>
                      </m:e>
                    </m:d>
                  </m:oMath>
                </a14:m>
                <a:r>
                  <a:rPr lang="en-US" sz="2800" dirty="0" smtClean="0">
                    <a:effectLst/>
                  </a:rPr>
                  <a:t> yields linear system: </a:t>
                </a:r>
                <a14:m>
                  <m:oMath xmlns:m="http://schemas.openxmlformats.org/officeDocument/2006/math">
                    <m:sSup>
                      <m:sSupPr>
                        <m:ctrlPr>
                          <a:rPr lang="en-US" sz="2800" b="0" i="1" smtClean="0">
                            <a:effectLst/>
                            <a:latin typeface="Cambria Math"/>
                          </a:rPr>
                        </m:ctrlPr>
                      </m:sSupPr>
                      <m:e>
                        <m:r>
                          <a:rPr lang="en-US" sz="2800" b="0" i="1" smtClean="0">
                            <a:effectLst/>
                            <a:latin typeface="Cambria Math"/>
                          </a:rPr>
                          <m:t>𝐿</m:t>
                        </m:r>
                      </m:e>
                      <m:sup>
                        <m:r>
                          <a:rPr lang="en-US" sz="2800" b="0" i="1" smtClean="0">
                            <a:effectLst/>
                            <a:latin typeface="Cambria Math"/>
                          </a:rPr>
                          <m:t>𝑇</m:t>
                        </m:r>
                      </m:sup>
                    </m:sSup>
                    <m:r>
                      <a:rPr lang="en-US" sz="2800" b="0" i="1" smtClean="0">
                        <a:effectLst/>
                        <a:latin typeface="Cambria Math"/>
                      </a:rPr>
                      <m:t>𝐿𝑢</m:t>
                    </m:r>
                    <m:r>
                      <a:rPr lang="en-US" sz="2800" b="0" i="1" smtClean="0">
                        <a:effectLst/>
                        <a:latin typeface="Cambria Math"/>
                      </a:rPr>
                      <m:t>=</m:t>
                    </m:r>
                    <m:sSup>
                      <m:sSupPr>
                        <m:ctrlPr>
                          <a:rPr lang="en-US" sz="2800" b="0" i="1" smtClean="0">
                            <a:effectLst/>
                            <a:latin typeface="Cambria Math"/>
                          </a:rPr>
                        </m:ctrlPr>
                      </m:sSupPr>
                      <m:e>
                        <m:r>
                          <a:rPr lang="en-US" sz="2800" b="0" i="1" smtClean="0">
                            <a:effectLst/>
                            <a:latin typeface="Cambria Math"/>
                          </a:rPr>
                          <m:t>𝐿</m:t>
                        </m:r>
                      </m:e>
                      <m:sup>
                        <m:r>
                          <a:rPr lang="en-US" sz="2800" b="0" i="1" smtClean="0">
                            <a:effectLst/>
                            <a:latin typeface="Cambria Math"/>
                          </a:rPr>
                          <m:t>𝑇</m:t>
                        </m:r>
                      </m:sup>
                    </m:sSup>
                    <m:r>
                      <a:rPr lang="en-US" sz="2800" b="0" i="1" smtClean="0">
                        <a:effectLst/>
                        <a:latin typeface="Cambria Math"/>
                      </a:rPr>
                      <m:t>𝑐</m:t>
                    </m:r>
                  </m:oMath>
                </a14:m>
                <a:endParaRPr lang="en-US" sz="2800" b="0" dirty="0" smtClean="0">
                  <a:effectLst/>
                </a:endParaRPr>
              </a:p>
              <a:p>
                <a:pPr marL="800100" lvl="1" indent="-342900" algn="l">
                  <a:buFont typeface="Wingdings" pitchFamily="2" charset="2"/>
                  <a:buChar char="§"/>
                </a:pPr>
                <a:r>
                  <a:rPr lang="en-US" sz="2600" dirty="0">
                    <a:effectLst/>
                  </a:rPr>
                  <a:t>e</a:t>
                </a:r>
                <a:r>
                  <a:rPr lang="en-US" sz="2600" dirty="0" smtClean="0">
                    <a:effectLst/>
                  </a:rPr>
                  <a:t>ncoded with raster-scan pixel order </a:t>
                </a:r>
              </a:p>
              <a:p>
                <a:pPr marL="800100" lvl="1" indent="-342900" algn="l">
                  <a:buFont typeface="Wingdings" pitchFamily="2" charset="2"/>
                  <a:buChar char="§"/>
                </a:pPr>
                <a:r>
                  <a:rPr lang="en-US" sz="2600" dirty="0" smtClean="0">
                    <a:effectLst/>
                  </a:rPr>
                  <a:t>sparse and banded:</a:t>
                </a:r>
              </a:p>
              <a:p>
                <a:pPr marL="1257300" lvl="2" indent="-342900" algn="l">
                  <a:buFont typeface="Wingdings" pitchFamily="2" charset="2"/>
                  <a:buChar char="Ø"/>
                </a:pPr>
                <a14:m>
                  <m:oMath xmlns:m="http://schemas.openxmlformats.org/officeDocument/2006/math">
                    <m:r>
                      <a:rPr lang="en-US" sz="2400" i="1" dirty="0" smtClean="0">
                        <a:effectLst/>
                        <a:latin typeface="Cambria Math"/>
                        <a:ea typeface="Cambria Math"/>
                      </a:rPr>
                      <m:t>≤</m:t>
                    </m:r>
                  </m:oMath>
                </a14:m>
                <a:r>
                  <a:rPr lang="en-US" sz="2400" dirty="0" smtClean="0">
                    <a:effectLst/>
                  </a:rPr>
                  <a:t> 13 </a:t>
                </a:r>
                <a:r>
                  <a:rPr lang="en-US" sz="2400" dirty="0" err="1" smtClean="0">
                    <a:effectLst/>
                  </a:rPr>
                  <a:t>coefs</a:t>
                </a:r>
                <a:r>
                  <a:rPr lang="en-US" sz="2400" dirty="0" smtClean="0">
                    <a:effectLst/>
                  </a:rPr>
                  <a:t> per row</a:t>
                </a:r>
              </a:p>
              <a:p>
                <a:pPr marL="1257300" lvl="2" indent="-342900" algn="l">
                  <a:buFont typeface="Wingdings" pitchFamily="2" charset="2"/>
                  <a:buChar char="Ø"/>
                </a:pPr>
                <a:r>
                  <a:rPr lang="en-US" sz="2400" dirty="0">
                    <a:effectLst/>
                  </a:rPr>
                  <a:t>b</a:t>
                </a:r>
                <a:r>
                  <a:rPr lang="en-US" sz="2400" dirty="0" smtClean="0">
                    <a:effectLst/>
                  </a:rPr>
                  <a:t>lock </a:t>
                </a:r>
                <a:r>
                  <a:rPr lang="en-US" sz="2400" dirty="0" err="1" smtClean="0">
                    <a:effectLst/>
                  </a:rPr>
                  <a:t>pentadiagonal</a:t>
                </a:r>
                <a:r>
                  <a:rPr lang="en-US" sz="2400" dirty="0" smtClean="0">
                    <a:effectLst/>
                  </a:rPr>
                  <a:t> with span </a:t>
                </a:r>
                <a14:m>
                  <m:oMath xmlns:m="http://schemas.openxmlformats.org/officeDocument/2006/math">
                    <m:r>
                      <a:rPr lang="en-US" sz="2400" i="1" smtClean="0">
                        <a:effectLst/>
                        <a:latin typeface="Cambria Math"/>
                        <a:ea typeface="Cambria Math"/>
                      </a:rPr>
                      <m:t>±</m:t>
                    </m:r>
                    <m:r>
                      <a:rPr lang="en-US" sz="2400" b="0" i="1" smtClean="0">
                        <a:effectLst/>
                        <a:latin typeface="Cambria Math"/>
                        <a:ea typeface="Cambria Math"/>
                      </a:rPr>
                      <m:t>2</m:t>
                    </m:r>
                    <m:sSub>
                      <m:sSubPr>
                        <m:ctrlPr>
                          <a:rPr lang="en-US" sz="2400" b="0" i="1" smtClean="0">
                            <a:effectLst/>
                            <a:latin typeface="Cambria Math"/>
                            <a:ea typeface="Cambria Math"/>
                          </a:rPr>
                        </m:ctrlPr>
                      </m:sSubPr>
                      <m:e>
                        <m:r>
                          <a:rPr lang="en-US" sz="2400" b="0" i="1" smtClean="0">
                            <a:effectLst/>
                            <a:latin typeface="Cambria Math"/>
                            <a:ea typeface="Cambria Math"/>
                          </a:rPr>
                          <m:t>𝑛</m:t>
                        </m:r>
                      </m:e>
                      <m:sub>
                        <m:r>
                          <a:rPr lang="en-US" sz="2400" b="0" i="1" smtClean="0">
                            <a:effectLst/>
                            <a:latin typeface="Cambria Math"/>
                            <a:ea typeface="Cambria Math"/>
                          </a:rPr>
                          <m:t>𝑥</m:t>
                        </m:r>
                      </m:sub>
                    </m:sSub>
                  </m:oMath>
                </a14:m>
                <a:r>
                  <a:rPr lang="en-US" sz="2400" dirty="0" smtClean="0">
                    <a:effectLst/>
                  </a:rPr>
                  <a:t> from diagonal</a:t>
                </a:r>
              </a:p>
            </p:txBody>
          </p:sp>
        </mc:Choice>
        <mc:Fallback xmlns="">
          <p:sp>
            <p:nvSpPr>
              <p:cNvPr id="5" name="TextBox 4"/>
              <p:cNvSpPr txBox="1">
                <a:spLocks noRot="1" noChangeAspect="1" noMove="1" noResize="1" noEditPoints="1" noAdjustHandles="1" noChangeArrowheads="1" noChangeShapeType="1" noTextEdit="1"/>
              </p:cNvSpPr>
              <p:nvPr/>
            </p:nvSpPr>
            <p:spPr>
              <a:xfrm>
                <a:off x="685800" y="4063475"/>
                <a:ext cx="7924800" cy="2554545"/>
              </a:xfrm>
              <a:prstGeom prst="rect">
                <a:avLst/>
              </a:prstGeom>
              <a:blipFill rotWithShape="1">
                <a:blip r:embed="rId3"/>
                <a:stretch>
                  <a:fillRect l="-2538" b="-6444"/>
                </a:stretch>
              </a:blipFill>
            </p:spPr>
            <p:txBody>
              <a:bodyPr/>
              <a:lstStyle/>
              <a:p>
                <a:r>
                  <a:rPr lang="en-US">
                    <a:noFill/>
                  </a:rPr>
                  <a:t> </a:t>
                </a:r>
              </a:p>
            </p:txBody>
          </p:sp>
        </mc:Fallback>
      </mc:AlternateContent>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2023" y="1010662"/>
            <a:ext cx="3048000" cy="3048000"/>
          </a:xfrm>
          <a:prstGeom prst="rect">
            <a:avLst/>
          </a:prstGeom>
          <a:effectLst>
            <a:outerShdw blurRad="63500" sx="106000" sy="106000" algn="ctr" rotWithShape="0">
              <a:prstClr val="black">
                <a:alpha val="40000"/>
              </a:prstClr>
            </a:outerShdw>
          </a:effectLst>
        </p:spPr>
      </p:pic>
    </p:spTree>
    <p:extLst>
      <p:ext uri="{BB962C8B-B14F-4D97-AF65-F5344CB8AC3E}">
        <p14:creationId xmlns:p14="http://schemas.microsoft.com/office/powerpoint/2010/main" val="4228791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Curve Types</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259" y="990259"/>
            <a:ext cx="4877481" cy="4877481"/>
          </a:xfrm>
          <a:prstGeom prst="rect">
            <a:avLst/>
          </a:prstGeom>
        </p:spPr>
      </p:pic>
    </p:spTree>
    <p:extLst>
      <p:ext uri="{BB962C8B-B14F-4D97-AF65-F5344CB8AC3E}">
        <p14:creationId xmlns:p14="http://schemas.microsoft.com/office/powerpoint/2010/main" val="8166894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Curve Types</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259" y="990259"/>
            <a:ext cx="4877481" cy="4877481"/>
          </a:xfrm>
          <a:prstGeom prst="rect">
            <a:avLst/>
          </a:prstGeom>
        </p:spPr>
      </p:pic>
      <p:pic>
        <p:nvPicPr>
          <p:cNvPr id="4" name="Picture 5"/>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429000" y="1219199"/>
            <a:ext cx="4877481" cy="4877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67478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500" fill="hold"/>
                                        <p:tgtEl>
                                          <p:spTgt spid="5"/>
                                        </p:tgtEl>
                                      </p:cBhvr>
                                      <p:by x="50000" y="50000"/>
                                    </p:animScale>
                                  </p:childTnLst>
                                </p:cTn>
                              </p:par>
                              <p:par>
                                <p:cTn id="7" presetID="42" presetClass="path" presetSubtype="0" fill="hold" nodeType="withEffect">
                                  <p:stCondLst>
                                    <p:cond delay="0"/>
                                  </p:stCondLst>
                                  <p:childTnLst>
                                    <p:animMotion origin="layout" path="M 0 -3.01874E-6 L -0.28333 -0.16655 " pathEditMode="relative" rAng="0" ptsTypes="AA">
                                      <p:cBhvr>
                                        <p:cTn id="8" dur="500" fill="hold"/>
                                        <p:tgtEl>
                                          <p:spTgt spid="5"/>
                                        </p:tgtEl>
                                        <p:attrNameLst>
                                          <p:attrName>ppt_x</p:attrName>
                                          <p:attrName>ppt_y</p:attrName>
                                        </p:attrNameLst>
                                      </p:cBhvr>
                                      <p:rCtr x="-14167" y="-8328"/>
                                    </p:animMotion>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Curve Types</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066800"/>
            <a:ext cx="2438741" cy="2438741"/>
          </a:xfrm>
          <a:prstGeom prst="rect">
            <a:avLst/>
          </a:prstGeom>
        </p:spPr>
      </p:pic>
      <p:pic>
        <p:nvPicPr>
          <p:cNvPr id="15" name="Picture 5"/>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429000" y="1219199"/>
            <a:ext cx="4877481" cy="4877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8839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500" fill="hold"/>
                                        <p:tgtEl>
                                          <p:spTgt spid="15"/>
                                        </p:tgtEl>
                                      </p:cBhvr>
                                      <p:by x="50000" y="50000"/>
                                    </p:animScale>
                                  </p:childTnLst>
                                </p:cTn>
                              </p:par>
                              <p:par>
                                <p:cTn id="7" presetID="50" presetClass="path" presetSubtype="0" fill="hold" nodeType="withEffect">
                                  <p:stCondLst>
                                    <p:cond delay="0"/>
                                  </p:stCondLst>
                                  <p:childTnLst>
                                    <p:animMotion origin="layout" path="M 3.33333E-6 -3.21999E-6 L -0.07431 0.1654 C -0.1132 0.23132 -0.17014 0.23132 -0.21962 0.23433 L -0.42483 0.23271 " pathEditMode="relative" rAng="0" ptsTypes="FfFF">
                                      <p:cBhvr>
                                        <p:cTn id="8" dur="500" fill="hold"/>
                                        <p:tgtEl>
                                          <p:spTgt spid="15"/>
                                        </p:tgtEl>
                                        <p:attrNameLst>
                                          <p:attrName>ppt_x</p:attrName>
                                          <p:attrName>ppt_y</p:attrName>
                                        </p:attrNameLst>
                                      </p:cBhvr>
                                      <p:rCtr x="-21250" y="117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Tear Curves</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066800"/>
            <a:ext cx="2438741" cy="2438741"/>
          </a:xfrm>
          <a:prstGeom prst="rect">
            <a:avLst/>
          </a:prstGeom>
        </p:spPr>
      </p:pic>
      <p:pic>
        <p:nvPicPr>
          <p:cNvPr id="15" name="Picture 5"/>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62000" y="4038600"/>
            <a:ext cx="2438741" cy="243874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429000" y="1219199"/>
            <a:ext cx="4877481" cy="4877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7841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Tear Curves</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066800"/>
            <a:ext cx="2438741" cy="2438741"/>
          </a:xfrm>
          <a:prstGeom prst="rect">
            <a:avLst/>
          </a:prstGeom>
        </p:spPr>
      </p:pic>
      <p:pic>
        <p:nvPicPr>
          <p:cNvPr id="15" name="Picture 5"/>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62000" y="4038600"/>
            <a:ext cx="2438741" cy="243874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429000" y="1219199"/>
            <a:ext cx="4877481" cy="4877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3800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Tear Curves</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066800"/>
            <a:ext cx="2438741" cy="2438741"/>
          </a:xfrm>
          <a:prstGeom prst="rect">
            <a:avLst/>
          </a:prstGeom>
        </p:spPr>
      </p:pic>
      <p:pic>
        <p:nvPicPr>
          <p:cNvPr id="15" name="Picture 5"/>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62000" y="4038600"/>
            <a:ext cx="2438741" cy="243874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429000" y="1219199"/>
            <a:ext cx="4877481" cy="4877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9275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Crease Curves</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066800"/>
            <a:ext cx="2438741" cy="2438741"/>
          </a:xfrm>
          <a:prstGeom prst="rect">
            <a:avLst/>
          </a:prstGeom>
        </p:spPr>
      </p:pic>
      <p:pic>
        <p:nvPicPr>
          <p:cNvPr id="15" name="Picture 5"/>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62000" y="4038600"/>
            <a:ext cx="2438741" cy="243874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429000" y="1219199"/>
            <a:ext cx="4877481" cy="4877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54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Crease Curves</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066800"/>
            <a:ext cx="2438741" cy="2438741"/>
          </a:xfrm>
          <a:prstGeom prst="rect">
            <a:avLst/>
          </a:prstGeom>
        </p:spPr>
      </p:pic>
      <p:pic>
        <p:nvPicPr>
          <p:cNvPr id="15" name="Picture 5"/>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62000" y="4038600"/>
            <a:ext cx="2438741" cy="243874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429000" y="1219199"/>
            <a:ext cx="4877481" cy="4877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3241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Traditional Vector Graphics</a:t>
            </a:r>
            <a:endParaRPr lang="en-US" dirty="0"/>
          </a:p>
        </p:txBody>
      </p:sp>
      <p:sp>
        <p:nvSpPr>
          <p:cNvPr id="7" name="Rectangle 6"/>
          <p:cNvSpPr/>
          <p:nvPr/>
        </p:nvSpPr>
        <p:spPr>
          <a:xfrm>
            <a:off x="1044241" y="1520585"/>
            <a:ext cx="4065705" cy="2082434"/>
          </a:xfrm>
          <a:prstGeom prst="rect">
            <a:avLst/>
          </a:prstGeom>
          <a:gradFill>
            <a:gsLst>
              <a:gs pos="0">
                <a:srgbClr val="D6B19C"/>
              </a:gs>
              <a:gs pos="30000">
                <a:srgbClr val="D49E6C"/>
              </a:gs>
              <a:gs pos="70000">
                <a:srgbClr val="A65528"/>
              </a:gs>
              <a:gs pos="100000">
                <a:srgbClr val="663012"/>
              </a:gs>
            </a:gsLst>
            <a:lin ang="2700000" scaled="0"/>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
        <p:nvSpPr>
          <p:cNvPr id="8" name="Oval 7"/>
          <p:cNvSpPr/>
          <p:nvPr/>
        </p:nvSpPr>
        <p:spPr>
          <a:xfrm>
            <a:off x="4217474" y="2432432"/>
            <a:ext cx="3272397" cy="1685780"/>
          </a:xfrm>
          <a:prstGeom prst="ellipse">
            <a:avLst/>
          </a:prstGeom>
          <a:solidFill>
            <a:schemeClr val="accent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
        <p:nvSpPr>
          <p:cNvPr id="9" name="5-Point Star 8"/>
          <p:cNvSpPr/>
          <p:nvPr/>
        </p:nvSpPr>
        <p:spPr>
          <a:xfrm>
            <a:off x="2510458" y="3199670"/>
            <a:ext cx="2518742" cy="2518742"/>
          </a:xfrm>
          <a:prstGeom prst="star5">
            <a:avLst/>
          </a:prstGeom>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50000" t="50000" r="50000" b="50000"/>
            </a:path>
            <a:tileRect/>
          </a:gradFill>
          <a:ln w="9525">
            <a:noFill/>
          </a:ln>
          <a:effectLst>
            <a:outerShdw blurRad="88900" dist="63500" dir="2700000" sx="103000" sy="103000" algn="tl" rotWithShape="0">
              <a:prstClr val="black">
                <a:alpha val="53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
        <p:nvSpPr>
          <p:cNvPr id="10" name="Left-Right Arrow 9"/>
          <p:cNvSpPr/>
          <p:nvPr/>
        </p:nvSpPr>
        <p:spPr>
          <a:xfrm rot="19132956">
            <a:off x="5117083" y="3654736"/>
            <a:ext cx="3470724" cy="1834525"/>
          </a:xfrm>
          <a:prstGeom prst="leftRightArrow">
            <a:avLst/>
          </a:prstGeom>
          <a:gradFill flip="none" rotWithShape="0">
            <a:gsLst>
              <a:gs pos="0">
                <a:srgbClr val="CCCCFF"/>
              </a:gs>
              <a:gs pos="17999">
                <a:srgbClr val="99CCFF"/>
              </a:gs>
              <a:gs pos="36000">
                <a:srgbClr val="9966FF"/>
              </a:gs>
              <a:gs pos="61000">
                <a:srgbClr val="CC99FF"/>
              </a:gs>
              <a:gs pos="82001">
                <a:srgbClr val="99CCFF"/>
              </a:gs>
              <a:gs pos="100000">
                <a:srgbClr val="CCCCFF"/>
              </a:gs>
            </a:gsLst>
            <a:lin ang="2700000" scaled="1"/>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Tree>
    <p:extLst>
      <p:ext uri="{BB962C8B-B14F-4D97-AF65-F5344CB8AC3E}">
        <p14:creationId xmlns:p14="http://schemas.microsoft.com/office/powerpoint/2010/main" val="23436698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Crease Curves</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066800"/>
            <a:ext cx="2438741" cy="2438741"/>
          </a:xfrm>
          <a:prstGeom prst="rect">
            <a:avLst/>
          </a:prstGeom>
        </p:spPr>
      </p:pic>
      <p:pic>
        <p:nvPicPr>
          <p:cNvPr id="15" name="Picture 5"/>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62000" y="4038600"/>
            <a:ext cx="2438741" cy="243874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429000" y="1219199"/>
            <a:ext cx="4877481" cy="4877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479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Contour Curves</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066800"/>
            <a:ext cx="2438741" cy="2438741"/>
          </a:xfrm>
          <a:prstGeom prst="rect">
            <a:avLst/>
          </a:prstGeom>
        </p:spPr>
      </p:pic>
      <p:pic>
        <p:nvPicPr>
          <p:cNvPr id="15" name="Picture 5"/>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62000" y="4038600"/>
            <a:ext cx="2438741" cy="243874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429000" y="1219199"/>
            <a:ext cx="4877481" cy="4877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007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Contour Curves</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066800"/>
            <a:ext cx="2438741" cy="2438741"/>
          </a:xfrm>
          <a:prstGeom prst="rect">
            <a:avLst/>
          </a:prstGeom>
        </p:spPr>
      </p:pic>
      <p:pic>
        <p:nvPicPr>
          <p:cNvPr id="15" name="Picture 5"/>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62000" y="4038600"/>
            <a:ext cx="2438741" cy="243874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429000" y="1219199"/>
            <a:ext cx="4877481" cy="4877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9161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Contour Curves</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066800"/>
            <a:ext cx="2438741" cy="2438741"/>
          </a:xfrm>
          <a:prstGeom prst="rect">
            <a:avLst/>
          </a:prstGeom>
        </p:spPr>
      </p:pic>
      <p:pic>
        <p:nvPicPr>
          <p:cNvPr id="15" name="Picture 5"/>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62000" y="4038600"/>
            <a:ext cx="2438741" cy="243874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429000" y="1219199"/>
            <a:ext cx="4877481" cy="4877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8455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Slope Curves</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066800"/>
            <a:ext cx="2438741" cy="2438741"/>
          </a:xfrm>
          <a:prstGeom prst="rect">
            <a:avLst/>
          </a:prstGeom>
        </p:spPr>
      </p:pic>
      <p:pic>
        <p:nvPicPr>
          <p:cNvPr id="15" name="Picture 5"/>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62000" y="4038600"/>
            <a:ext cx="2438741" cy="243874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429000" y="1219199"/>
            <a:ext cx="4877481" cy="4877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3675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Slope Curves</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066800"/>
            <a:ext cx="2438741" cy="2438741"/>
          </a:xfrm>
          <a:prstGeom prst="rect">
            <a:avLst/>
          </a:prstGeom>
        </p:spPr>
      </p:pic>
      <p:pic>
        <p:nvPicPr>
          <p:cNvPr id="15" name="Picture 5"/>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62000" y="4038600"/>
            <a:ext cx="2438741" cy="243874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429000" y="1219199"/>
            <a:ext cx="4877481" cy="4877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9761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Slope Curves</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066800"/>
            <a:ext cx="2438741" cy="2438741"/>
          </a:xfrm>
          <a:prstGeom prst="rect">
            <a:avLst/>
          </a:prstGeom>
        </p:spPr>
      </p:pic>
      <p:pic>
        <p:nvPicPr>
          <p:cNvPr id="15" name="Picture 5"/>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62000" y="4038600"/>
            <a:ext cx="2438741" cy="243874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429000" y="1219199"/>
            <a:ext cx="4877481" cy="4877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2355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Controlling Shading with Contours</a:t>
            </a:r>
            <a:endParaRPr lang="en-US" dirty="0"/>
          </a:p>
        </p:txBody>
      </p:sp>
      <p:pic>
        <p:nvPicPr>
          <p:cNvPr id="3074" name="Picture 2" descr="D:\D\biLap\SigAsia\Final\images\Fig_8_contour_setu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3886200"/>
            <a:ext cx="2743200" cy="27432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5" name="Picture 3" descr="D:\D\biLap\SigAsia\Final\images\contour1-withou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851829"/>
            <a:ext cx="2743200" cy="27432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6" name="Picture 4" descr="D:\D\biLap\SigAsia\Final\images\contour1-with.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3886200"/>
            <a:ext cx="2743200" cy="27432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6800" y="609600"/>
            <a:ext cx="3170363" cy="3170363"/>
          </a:xfrm>
          <a:prstGeom prst="rect">
            <a:avLst/>
          </a:prstGeom>
          <a:effectLst>
            <a:outerShdw blurRad="63500" sx="102000" sy="102000" algn="ctr" rotWithShape="0">
              <a:prstClr val="black">
                <a:alpha val="40000"/>
              </a:prstClr>
            </a:outerShdw>
          </a:effectLst>
        </p:spPr>
      </p:pic>
      <p:sp>
        <p:nvSpPr>
          <p:cNvPr id="5" name="Right Arrow 4"/>
          <p:cNvSpPr/>
          <p:nvPr/>
        </p:nvSpPr>
        <p:spPr>
          <a:xfrm>
            <a:off x="4237163" y="1981200"/>
            <a:ext cx="715837" cy="609600"/>
          </a:xfrm>
          <a:prstGeom prst="rightArrow">
            <a:avLst/>
          </a:prstGeom>
          <a:solidFill>
            <a:schemeClr val="accent2">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
        <p:nvSpPr>
          <p:cNvPr id="11" name="Right Arrow 10"/>
          <p:cNvSpPr/>
          <p:nvPr/>
        </p:nvSpPr>
        <p:spPr>
          <a:xfrm>
            <a:off x="4262830" y="4876800"/>
            <a:ext cx="715837" cy="609600"/>
          </a:xfrm>
          <a:prstGeom prst="rightArrow">
            <a:avLst/>
          </a:prstGeom>
          <a:solidFill>
            <a:schemeClr val="accent2">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Tree>
    <p:extLst>
      <p:ext uri="{BB962C8B-B14F-4D97-AF65-F5344CB8AC3E}">
        <p14:creationId xmlns:p14="http://schemas.microsoft.com/office/powerpoint/2010/main" val="27061292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Controlling Shading with Contours</a:t>
            </a: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66799" y="3638103"/>
            <a:ext cx="3170363" cy="317036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105400" y="851829"/>
            <a:ext cx="2743200" cy="27432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105400" y="3886200"/>
            <a:ext cx="2743200" cy="27432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6800" y="609600"/>
            <a:ext cx="3170363" cy="3170363"/>
          </a:xfrm>
          <a:prstGeom prst="rect">
            <a:avLst/>
          </a:prstGeom>
          <a:effectLst>
            <a:outerShdw blurRad="63500" sx="102000" sy="102000" algn="ctr" rotWithShape="0">
              <a:prstClr val="black">
                <a:alpha val="40000"/>
              </a:prstClr>
            </a:outerShdw>
          </a:effectLst>
        </p:spPr>
      </p:pic>
      <p:sp>
        <p:nvSpPr>
          <p:cNvPr id="5" name="Right Arrow 4"/>
          <p:cNvSpPr/>
          <p:nvPr/>
        </p:nvSpPr>
        <p:spPr>
          <a:xfrm>
            <a:off x="4237163" y="1981200"/>
            <a:ext cx="715837" cy="609600"/>
          </a:xfrm>
          <a:prstGeom prst="rightArrow">
            <a:avLst/>
          </a:prstGeom>
          <a:solidFill>
            <a:schemeClr val="accent2">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
        <p:nvSpPr>
          <p:cNvPr id="11" name="Right Arrow 10"/>
          <p:cNvSpPr/>
          <p:nvPr/>
        </p:nvSpPr>
        <p:spPr>
          <a:xfrm>
            <a:off x="4262830" y="4876800"/>
            <a:ext cx="715837" cy="609600"/>
          </a:xfrm>
          <a:prstGeom prst="rightArrow">
            <a:avLst/>
          </a:prstGeom>
          <a:solidFill>
            <a:schemeClr val="accent2">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Tree>
    <p:extLst>
      <p:ext uri="{BB962C8B-B14F-4D97-AF65-F5344CB8AC3E}">
        <p14:creationId xmlns:p14="http://schemas.microsoft.com/office/powerpoint/2010/main" val="3469046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Controlling Highlights with Slope-Value</a:t>
            </a:r>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56097" y="3867751"/>
            <a:ext cx="2743200" cy="27432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257800" y="914400"/>
            <a:ext cx="2743200" cy="27432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0" name="Picture 4" descr="D:\D\biLap\SigAsia\Final\images\slope1-value-slop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3867751"/>
            <a:ext cx="2743200" cy="27432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027496" y="704248"/>
            <a:ext cx="3163503" cy="316350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Right Arrow 6"/>
          <p:cNvSpPr/>
          <p:nvPr/>
        </p:nvSpPr>
        <p:spPr>
          <a:xfrm>
            <a:off x="4237163" y="1981200"/>
            <a:ext cx="715837" cy="609600"/>
          </a:xfrm>
          <a:prstGeom prst="rightArrow">
            <a:avLst/>
          </a:prstGeom>
          <a:solidFill>
            <a:schemeClr val="accent2">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
        <p:nvSpPr>
          <p:cNvPr id="8" name="Right Arrow 7"/>
          <p:cNvSpPr/>
          <p:nvPr/>
        </p:nvSpPr>
        <p:spPr>
          <a:xfrm>
            <a:off x="4262830" y="4876800"/>
            <a:ext cx="715837" cy="609600"/>
          </a:xfrm>
          <a:prstGeom prst="rightArrow">
            <a:avLst/>
          </a:prstGeom>
          <a:solidFill>
            <a:schemeClr val="accent2">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Tree>
    <p:extLst>
      <p:ext uri="{BB962C8B-B14F-4D97-AF65-F5344CB8AC3E}">
        <p14:creationId xmlns:p14="http://schemas.microsoft.com/office/powerpoint/2010/main" val="14499685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4100"/>
                                        </p:tgtEl>
                                        <p:attrNameLst>
                                          <p:attrName>style.visibility</p:attrName>
                                        </p:attrNameLst>
                                      </p:cBhvr>
                                      <p:to>
                                        <p:strVal val="visible"/>
                                      </p:to>
                                    </p:set>
                                    <p:animEffect transition="in" filter="fade">
                                      <p:cBhvr>
                                        <p:cTn id="13"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Previous Work</a:t>
            </a:r>
            <a:endParaRPr lang="en-US" dirty="0"/>
          </a:p>
        </p:txBody>
      </p:sp>
      <p:sp>
        <p:nvSpPr>
          <p:cNvPr id="7" name="Content Placeholder 6"/>
          <p:cNvSpPr>
            <a:spLocks noGrp="1"/>
          </p:cNvSpPr>
          <p:nvPr>
            <p:ph idx="1"/>
          </p:nvPr>
        </p:nvSpPr>
        <p:spPr>
          <a:xfrm>
            <a:off x="609600" y="1207294"/>
            <a:ext cx="3657600" cy="609600"/>
          </a:xfrm>
        </p:spPr>
        <p:txBody>
          <a:bodyPr>
            <a:normAutofit/>
          </a:bodyPr>
          <a:lstStyle/>
          <a:p>
            <a:r>
              <a:rPr lang="en-US" sz="2400" dirty="0"/>
              <a:t>g</a:t>
            </a:r>
            <a:r>
              <a:rPr lang="en-US" sz="2400" dirty="0" smtClean="0"/>
              <a:t>radient meshes</a:t>
            </a:r>
          </a:p>
        </p:txBody>
      </p:sp>
      <p:sp>
        <p:nvSpPr>
          <p:cNvPr id="8" name="TextBox 7"/>
          <p:cNvSpPr txBox="1"/>
          <p:nvPr/>
        </p:nvSpPr>
        <p:spPr>
          <a:xfrm>
            <a:off x="1219200" y="1816894"/>
            <a:ext cx="2043893" cy="307777"/>
          </a:xfrm>
          <a:prstGeom prst="rect">
            <a:avLst/>
          </a:prstGeom>
          <a:noFill/>
        </p:spPr>
        <p:txBody>
          <a:bodyPr wrap="none" lIns="18288" tIns="0" rIns="18288" bIns="0" rtlCol="0">
            <a:spAutoFit/>
          </a:bodyPr>
          <a:lstStyle/>
          <a:p>
            <a:r>
              <a:rPr lang="en-US" dirty="0" smtClean="0">
                <a:effectLst/>
              </a:rPr>
              <a:t>[Adobe Illustrator]</a:t>
            </a:r>
          </a:p>
        </p:txBody>
      </p:sp>
      <p:sp>
        <p:nvSpPr>
          <p:cNvPr id="10" name="TextBox 9"/>
          <p:cNvSpPr txBox="1"/>
          <p:nvPr/>
        </p:nvSpPr>
        <p:spPr>
          <a:xfrm>
            <a:off x="1219200" y="4495800"/>
            <a:ext cx="2385333" cy="1231106"/>
          </a:xfrm>
          <a:prstGeom prst="rect">
            <a:avLst/>
          </a:prstGeom>
          <a:noFill/>
        </p:spPr>
        <p:txBody>
          <a:bodyPr wrap="none" lIns="18288" tIns="0" rIns="18288" bIns="0" rtlCol="0">
            <a:spAutoFit/>
          </a:bodyPr>
          <a:lstStyle/>
          <a:p>
            <a:pPr algn="l"/>
            <a:r>
              <a:rPr lang="en-US" dirty="0">
                <a:effectLst/>
              </a:rPr>
              <a:t>[Orzan et al. </a:t>
            </a:r>
            <a:r>
              <a:rPr lang="en-US" dirty="0" smtClean="0">
                <a:effectLst/>
              </a:rPr>
              <a:t>2008]</a:t>
            </a:r>
            <a:br>
              <a:rPr lang="en-US" dirty="0" smtClean="0">
                <a:effectLst/>
              </a:rPr>
            </a:br>
            <a:r>
              <a:rPr lang="en-US" dirty="0" smtClean="0">
                <a:effectLst/>
              </a:rPr>
              <a:t>[Jeschke et al. 2009]</a:t>
            </a:r>
            <a:br>
              <a:rPr lang="en-US" dirty="0" smtClean="0">
                <a:effectLst/>
              </a:rPr>
            </a:br>
            <a:r>
              <a:rPr lang="en-US" dirty="0" smtClean="0">
                <a:effectLst/>
              </a:rPr>
              <a:t>[Bezerra </a:t>
            </a:r>
            <a:r>
              <a:rPr lang="en-US" dirty="0">
                <a:effectLst/>
              </a:rPr>
              <a:t>et al. </a:t>
            </a:r>
            <a:r>
              <a:rPr lang="en-US" dirty="0" smtClean="0">
                <a:effectLst/>
              </a:rPr>
              <a:t>2010]</a:t>
            </a:r>
          </a:p>
          <a:p>
            <a:pPr algn="l"/>
            <a:r>
              <a:rPr lang="en-US" dirty="0" smtClean="0">
                <a:effectLst/>
              </a:rPr>
              <a:t>…</a:t>
            </a: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1333500"/>
            <a:ext cx="1567980" cy="2247900"/>
          </a:xfrm>
          <a:prstGeom prst="rect">
            <a:avLst/>
          </a:prstGeom>
          <a:solidFill>
            <a:schemeClr val="accent1">
              <a:lumMod val="20000"/>
              <a:lumOff val="80000"/>
            </a:schemeClr>
          </a:solidFill>
          <a:ln w="9525">
            <a:noFill/>
            <a:miter lim="800000"/>
            <a:headEnd/>
            <a:tailEnd/>
          </a:ln>
          <a:effectLst>
            <a:outerShdw blurRad="63500" sx="102000" sy="102000" algn="ctr" rotWithShape="0">
              <a:prstClr val="black">
                <a:alpha val="40000"/>
              </a:prstClr>
            </a:outerShdw>
          </a:effectLst>
          <a:extLs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766"/>
          <a:stretch/>
        </p:blipFill>
        <p:spPr bwMode="auto">
          <a:xfrm>
            <a:off x="4648200" y="1333500"/>
            <a:ext cx="1585325" cy="2247900"/>
          </a:xfrm>
          <a:prstGeom prst="rect">
            <a:avLst/>
          </a:prstGeom>
          <a:solidFill>
            <a:schemeClr val="accent1">
              <a:lumMod val="20000"/>
              <a:lumOff val="80000"/>
            </a:schemeClr>
          </a:solidFill>
          <a:ln w="9525">
            <a:noFill/>
            <a:miter lim="800000"/>
            <a:headEnd/>
            <a:tailEnd/>
          </a:ln>
          <a:effectLst>
            <a:outerShdw blurRad="63500" sx="102000" sy="102000" algn="ctr" rotWithShape="0">
              <a:prstClr val="black">
                <a:alpha val="40000"/>
              </a:prstClr>
            </a:outerShdw>
          </a:effectLst>
          <a:extLst>
            <a:ext uri="{91240B29-F687-4F45-9708-019B960494DF}">
              <a14:hiddenLine xmlns:a14="http://schemas.microsoft.com/office/drawing/2010/main" w="9525">
                <a:solidFill>
                  <a:schemeClr val="tx1"/>
                </a:solidFill>
                <a:miter lim="800000"/>
                <a:headEnd/>
                <a:tailEnd/>
              </a14:hiddenLine>
            </a:ext>
          </a:extLst>
        </p:spPr>
      </p:pic>
      <p:pic>
        <p:nvPicPr>
          <p:cNvPr id="11" name="Picture 6"/>
          <p:cNvPicPr>
            <a:picLocks noChangeAspect="1" noChangeArrowheads="1"/>
          </p:cNvPicPr>
          <p:nvPr/>
        </p:nvPicPr>
        <p:blipFill rotWithShape="1">
          <a:blip r:embed="rId5">
            <a:lum bright="20000" contrast="50000"/>
            <a:extLst>
              <a:ext uri="{28A0092B-C50C-407E-A947-70E740481C1C}">
                <a14:useLocalDpi xmlns:a14="http://schemas.microsoft.com/office/drawing/2010/main" val="0"/>
              </a:ext>
            </a:extLst>
          </a:blip>
          <a:srcRect t="377" b="628"/>
          <a:stretch/>
        </p:blipFill>
        <p:spPr bwMode="auto">
          <a:xfrm>
            <a:off x="4159084" y="4028752"/>
            <a:ext cx="2080267" cy="1914848"/>
          </a:xfrm>
          <a:prstGeom prst="rect">
            <a:avLst/>
          </a:prstGeom>
          <a:solidFill>
            <a:schemeClr val="accent1">
              <a:lumMod val="20000"/>
              <a:lumOff val="80000"/>
            </a:schemeClr>
          </a:solidFill>
          <a:ln w="9525">
            <a:noFill/>
            <a:miter lim="800000"/>
            <a:headEnd/>
            <a:tailEnd/>
          </a:ln>
          <a:effectLst>
            <a:outerShdw blurRad="63500" sx="102000" sy="102000" algn="ctr" rotWithShape="0">
              <a:prstClr val="black">
                <a:alpha val="40000"/>
              </a:prstClr>
            </a:outerShdw>
          </a:effectLst>
          <a:extLst>
            <a:ext uri="{91240B29-F687-4F45-9708-019B960494DF}">
              <a14:hiddenLine xmlns:a14="http://schemas.microsoft.com/office/drawing/2010/main" w="9525">
                <a:solidFill>
                  <a:schemeClr val="tx1"/>
                </a:solidFill>
                <a:miter lim="800000"/>
                <a:headEnd/>
                <a:tailEnd/>
              </a14:hiddenLine>
            </a:ext>
          </a:extLst>
        </p:spPr>
      </p:pic>
      <p:pic>
        <p:nvPicPr>
          <p:cNvPr id="12" name="Picture 7"/>
          <p:cNvPicPr>
            <a:picLocks noChangeAspect="1" noChangeArrowheads="1"/>
          </p:cNvPicPr>
          <p:nvPr/>
        </p:nvPicPr>
        <p:blipFill rotWithShape="1">
          <a:blip r:embed="rId6">
            <a:extLst>
              <a:ext uri="{28A0092B-C50C-407E-A947-70E740481C1C}">
                <a14:useLocalDpi xmlns:a14="http://schemas.microsoft.com/office/drawing/2010/main" val="0"/>
              </a:ext>
            </a:extLst>
          </a:blip>
          <a:srcRect l="1" r="615"/>
          <a:stretch/>
        </p:blipFill>
        <p:spPr bwMode="auto">
          <a:xfrm>
            <a:off x="6553200" y="4011634"/>
            <a:ext cx="2073522" cy="1922118"/>
          </a:xfrm>
          <a:prstGeom prst="rect">
            <a:avLst/>
          </a:prstGeom>
          <a:solidFill>
            <a:schemeClr val="accent1">
              <a:lumMod val="20000"/>
              <a:lumOff val="80000"/>
            </a:schemeClr>
          </a:solidFill>
          <a:ln w="9525">
            <a:noFill/>
            <a:miter lim="800000"/>
            <a:headEnd/>
            <a:tailEnd/>
          </a:ln>
          <a:effectLst>
            <a:outerShdw blurRad="63500" sx="102000" sy="102000" algn="ctr" rotWithShape="0">
              <a:prstClr val="black">
                <a:alpha val="40000"/>
              </a:prstClr>
            </a:outerShdw>
          </a:effectLst>
          <a:extLst>
            <a:ext uri="{91240B29-F687-4F45-9708-019B960494DF}">
              <a14:hiddenLine xmlns:a14="http://schemas.microsoft.com/office/drawing/2010/main" w="9525">
                <a:solidFill>
                  <a:schemeClr val="tx1"/>
                </a:solidFill>
                <a:miter lim="800000"/>
                <a:headEnd/>
                <a:tailEnd/>
              </a14:hiddenLine>
            </a:ext>
          </a:extLst>
        </p:spPr>
      </p:pic>
      <p:sp>
        <p:nvSpPr>
          <p:cNvPr id="13" name="Content Placeholder 6"/>
          <p:cNvSpPr txBox="1">
            <a:spLocks/>
          </p:cNvSpPr>
          <p:nvPr/>
        </p:nvSpPr>
        <p:spPr>
          <a:xfrm>
            <a:off x="609600" y="3810000"/>
            <a:ext cx="3657600" cy="685800"/>
          </a:xfrm>
          <a:prstGeom prst="rect">
            <a:avLst/>
          </a:prstGeom>
        </p:spPr>
        <p:txBody>
          <a:bodyPr vert="horz" lIns="91440" tIns="45720" rIns="91440" bIns="45720" rtlCol="0">
            <a:normAutofit/>
          </a:bodyPr>
          <a:lstStyle>
            <a:lvl1pPr marL="342900" indent="-342900" algn="l" defTabSz="914400" rtl="0" eaLnBrk="1" latinLnBrk="0" hangingPunct="1">
              <a:spcBef>
                <a:spcPts val="720"/>
              </a:spcBef>
              <a:buClr>
                <a:schemeClr val="accent2"/>
              </a:buClr>
              <a:buSzPct val="75000"/>
              <a:buFont typeface="Arial" pitchFamily="34" charset="0"/>
              <a:buChar char="●"/>
              <a:defRPr sz="3000" kern="1200">
                <a:solidFill>
                  <a:schemeClr val="tx1"/>
                </a:solidFill>
                <a:effectLst>
                  <a:outerShdw blurRad="50800" dist="25400" dir="2700000" algn="ctr" rotWithShape="0">
                    <a:schemeClr val="tx1">
                      <a:alpha val="30000"/>
                    </a:schemeClr>
                  </a:outerShdw>
                </a:effectLst>
                <a:latin typeface="+mn-lt"/>
                <a:ea typeface="+mn-ea"/>
                <a:cs typeface="+mn-cs"/>
              </a:defRPr>
            </a:lvl1pPr>
            <a:lvl2pPr marL="742950" indent="-285750" algn="l" defTabSz="914400" rtl="0" eaLnBrk="1" latinLnBrk="0" hangingPunct="1">
              <a:spcBef>
                <a:spcPct val="20000"/>
              </a:spcBef>
              <a:buClr>
                <a:schemeClr val="accent2"/>
              </a:buClr>
              <a:buSzPct val="65000"/>
              <a:buFont typeface="Arial" pitchFamily="34" charset="0"/>
              <a:buChar char="■"/>
              <a:defRPr sz="3000" kern="1200">
                <a:solidFill>
                  <a:schemeClr val="tx1"/>
                </a:solidFill>
                <a:effectLst>
                  <a:outerShdw blurRad="50800" dist="25400" dir="2700000" algn="ctr" rotWithShape="0">
                    <a:schemeClr val="tx1">
                      <a:alpha val="30000"/>
                    </a:schemeClr>
                  </a:outerShdw>
                </a:effectLst>
                <a:latin typeface="+mn-lt"/>
                <a:ea typeface="+mn-ea"/>
                <a:cs typeface="+mn-cs"/>
              </a:defRPr>
            </a:lvl2pPr>
            <a:lvl3pPr marL="1197864" indent="-283464" algn="l" defTabSz="914400" rtl="0" eaLnBrk="1" latinLnBrk="0" hangingPunct="1">
              <a:spcBef>
                <a:spcPts val="720"/>
              </a:spcBef>
              <a:buClr>
                <a:schemeClr val="accent2"/>
              </a:buClr>
              <a:buFont typeface="Arial" pitchFamily="34" charset="0"/>
              <a:buChar char="–"/>
              <a:defRPr sz="3000" kern="1200">
                <a:solidFill>
                  <a:schemeClr val="tx1"/>
                </a:solidFill>
                <a:effectLst>
                  <a:outerShdw blurRad="50800" dist="25400" dir="2700000" algn="ctr" rotWithShape="0">
                    <a:schemeClr val="tx1">
                      <a:alpha val="30000"/>
                    </a:schemeClr>
                  </a:outerShdw>
                </a:effectLst>
                <a:latin typeface="+mn-lt"/>
                <a:ea typeface="+mn-ea"/>
                <a:cs typeface="+mn-cs"/>
              </a:defRPr>
            </a:lvl3pPr>
            <a:lvl4pPr marL="1655064" indent="-283464" algn="l" defTabSz="914400" rtl="0" eaLnBrk="1" latinLnBrk="0" hangingPunct="1">
              <a:spcBef>
                <a:spcPts val="0"/>
              </a:spcBef>
              <a:buClr>
                <a:schemeClr val="accent2"/>
              </a:buClr>
              <a:buFont typeface="Arial" pitchFamily="34" charset="0"/>
              <a:buChar char="–"/>
              <a:defRPr sz="3000" kern="1200">
                <a:solidFill>
                  <a:schemeClr val="tx1"/>
                </a:solidFill>
                <a:effectLst>
                  <a:outerShdw blurRad="50800" dist="25400" dir="2700000" algn="ctr" rotWithShape="0">
                    <a:schemeClr val="tx1">
                      <a:alpha val="30000"/>
                    </a:schemeClr>
                  </a:outerShdw>
                </a:effectLst>
                <a:latin typeface="+mn-lt"/>
                <a:ea typeface="+mn-ea"/>
                <a:cs typeface="+mn-cs"/>
              </a:defRPr>
            </a:lvl4pPr>
            <a:lvl5pPr marL="2112264" indent="-283464" algn="l" defTabSz="914400" rtl="0" eaLnBrk="1" latinLnBrk="0" hangingPunct="1">
              <a:spcBef>
                <a:spcPts val="0"/>
              </a:spcBef>
              <a:buClr>
                <a:schemeClr val="accent2"/>
              </a:buClr>
              <a:buFont typeface="Arial" pitchFamily="34" charset="0"/>
              <a:buChar char="»"/>
              <a:defRPr sz="3000" kern="1200">
                <a:solidFill>
                  <a:schemeClr val="tx1"/>
                </a:solidFill>
                <a:effectLst>
                  <a:outerShdw blurRad="50800" dist="25400" dir="2700000" algn="ctr" rotWithShape="0">
                    <a:schemeClr val="tx1">
                      <a:alpha val="30000"/>
                    </a:scheme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t>d</a:t>
            </a:r>
            <a:r>
              <a:rPr lang="en-US" sz="2400" dirty="0" smtClean="0"/>
              <a:t>iffusion curves (DCs)</a:t>
            </a:r>
            <a:endParaRPr lang="en-US" sz="2400" dirty="0"/>
          </a:p>
        </p:txBody>
      </p:sp>
    </p:spTree>
    <p:extLst>
      <p:ext uri="{BB962C8B-B14F-4D97-AF65-F5344CB8AC3E}">
        <p14:creationId xmlns:p14="http://schemas.microsoft.com/office/powerpoint/2010/main" val="41120818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Compound Curves</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025" y="1828800"/>
            <a:ext cx="3901985" cy="3901985"/>
          </a:xfrm>
          <a:prstGeom prst="rect">
            <a:avLst/>
          </a:prstGeom>
          <a:effectLst>
            <a:outerShdw blurRad="63500" sx="102000" sy="102000" algn="ctr" rotWithShape="0">
              <a:prstClr val="black">
                <a:alpha val="40000"/>
              </a:prstClr>
            </a:outerShdw>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0311" y="1828800"/>
            <a:ext cx="3901985" cy="390198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0838996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Compound Curves</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025" y="1828800"/>
            <a:ext cx="3901985" cy="3901985"/>
          </a:xfrm>
          <a:prstGeom prst="rect">
            <a:avLst/>
          </a:prstGeom>
          <a:effectLst>
            <a:outerShdw blurRad="63500" sx="102000" sy="102000" algn="ctr" rotWithShape="0">
              <a:prstClr val="black">
                <a:alpha val="40000"/>
              </a:prstClr>
            </a:outerShdw>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0311" y="1828800"/>
            <a:ext cx="3901985" cy="390198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9009563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Compound Curves</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025" y="1828800"/>
            <a:ext cx="3901985" cy="3901985"/>
          </a:xfrm>
          <a:prstGeom prst="rect">
            <a:avLst/>
          </a:prstGeom>
          <a:effectLst>
            <a:outerShdw blurRad="63500" sx="102000" sy="102000" algn="ctr" rotWithShape="0">
              <a:prstClr val="black">
                <a:alpha val="40000"/>
              </a:prstClr>
            </a:outerShdw>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0311" y="1828800"/>
            <a:ext cx="3901985" cy="390198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4496397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Compound Curves</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025" y="1828800"/>
            <a:ext cx="3901985" cy="3901985"/>
          </a:xfrm>
          <a:prstGeom prst="rect">
            <a:avLst/>
          </a:prstGeom>
          <a:effectLst>
            <a:outerShdw blurRad="63500" sx="102000" sy="102000" algn="ctr" rotWithShape="0">
              <a:prstClr val="black">
                <a:alpha val="40000"/>
              </a:prstClr>
            </a:outerShdw>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0311" y="1828800"/>
            <a:ext cx="3901985" cy="390198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0126697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Compound Curves</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025" y="1828800"/>
            <a:ext cx="3901985" cy="3901985"/>
          </a:xfrm>
          <a:prstGeom prst="rect">
            <a:avLst/>
          </a:prstGeom>
          <a:effectLst>
            <a:outerShdw blurRad="63500" sx="102000" sy="102000" algn="ctr" rotWithShape="0">
              <a:prstClr val="black">
                <a:alpha val="40000"/>
              </a:prstClr>
            </a:outerShdw>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0311" y="1828800"/>
            <a:ext cx="3901985" cy="390198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5638014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Compound Curves</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025" y="1828800"/>
            <a:ext cx="3901985" cy="3901985"/>
          </a:xfrm>
          <a:prstGeom prst="rect">
            <a:avLst/>
          </a:prstGeom>
          <a:effectLst>
            <a:outerShdw blurRad="63500" sx="102000" sy="102000" algn="ctr" rotWithShape="0">
              <a:prstClr val="black">
                <a:alpha val="40000"/>
              </a:prstClr>
            </a:outerShdw>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0311" y="1828800"/>
            <a:ext cx="3901985" cy="390198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2605322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Compound Curves</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025" y="1828800"/>
            <a:ext cx="3901985" cy="3901985"/>
          </a:xfrm>
          <a:prstGeom prst="rect">
            <a:avLst/>
          </a:prstGeom>
          <a:effectLst>
            <a:outerShdw blurRad="63500" sx="102000" sy="102000" algn="ctr" rotWithShape="0">
              <a:prstClr val="black">
                <a:alpha val="40000"/>
              </a:prstClr>
            </a:outerShdw>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0311" y="1828800"/>
            <a:ext cx="3901985" cy="390198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313972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 Implementation</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1028014"/>
            <a:ext cx="4915586" cy="4915586"/>
          </a:xfrm>
          <a:prstGeom prst="rect">
            <a:avLst/>
          </a:prstGeom>
        </p:spPr>
      </p:pic>
    </p:spTree>
    <p:extLst>
      <p:ext uri="{BB962C8B-B14F-4D97-AF65-F5344CB8AC3E}">
        <p14:creationId xmlns:p14="http://schemas.microsoft.com/office/powerpoint/2010/main" val="34262773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 Implementation</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1028014"/>
            <a:ext cx="4915586" cy="4915586"/>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2809" y="1028014"/>
            <a:ext cx="4877481" cy="4877481"/>
          </a:xfrm>
          <a:prstGeom prst="rect">
            <a:avLst/>
          </a:prstGeom>
          <a:effectLst>
            <a:outerShdw blurRad="63500" sx="102000" sy="102000" algn="ctr" rotWithShape="0">
              <a:prstClr val="black">
                <a:alpha val="40000"/>
              </a:prstClr>
            </a:outerShdw>
          </a:effectLst>
        </p:spPr>
      </p:pic>
      <p:sp>
        <p:nvSpPr>
          <p:cNvPr id="5" name="Right Arrow 4"/>
          <p:cNvSpPr/>
          <p:nvPr/>
        </p:nvSpPr>
        <p:spPr>
          <a:xfrm>
            <a:off x="2209800" y="3276600"/>
            <a:ext cx="457200" cy="343246"/>
          </a:xfrm>
          <a:prstGeom prst="rightArrow">
            <a:avLst/>
          </a:prstGeom>
          <a:solidFill>
            <a:schemeClr val="accent3"/>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Tree>
    <p:extLst>
      <p:ext uri="{BB962C8B-B14F-4D97-AF65-F5344CB8AC3E}">
        <p14:creationId xmlns:p14="http://schemas.microsoft.com/office/powerpoint/2010/main" val="8736116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500" fill="hold"/>
                                        <p:tgtEl>
                                          <p:spTgt spid="8"/>
                                        </p:tgtEl>
                                      </p:cBhvr>
                                      <p:by x="30000" y="30000"/>
                                    </p:animScale>
                                  </p:childTnLst>
                                </p:cTn>
                              </p:par>
                              <p:par>
                                <p:cTn id="7" presetID="42" presetClass="path" presetSubtype="0" fill="hold" nodeType="withEffect">
                                  <p:stCondLst>
                                    <p:cond delay="0"/>
                                  </p:stCondLst>
                                  <p:childTnLst>
                                    <p:animMotion origin="layout" path="M -3.33333E-6 -5.69049E-7 L -0.34375 0.00278 " pathEditMode="relative" rAng="0" ptsTypes="AA">
                                      <p:cBhvr>
                                        <p:cTn id="8" dur="500" fill="hold"/>
                                        <p:tgtEl>
                                          <p:spTgt spid="8"/>
                                        </p:tgtEl>
                                        <p:attrNameLst>
                                          <p:attrName>ppt_x</p:attrName>
                                          <p:attrName>ppt_y</p:attrName>
                                        </p:attrNameLst>
                                      </p:cBhvr>
                                      <p:rCtr x="-17188" y="139"/>
                                    </p:animMotion>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 Implementation</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050" y="2763649"/>
            <a:ext cx="1474676" cy="1474676"/>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2809" y="1028014"/>
            <a:ext cx="4877481" cy="4877481"/>
          </a:xfrm>
          <a:prstGeom prst="rect">
            <a:avLst/>
          </a:prstGeom>
          <a:effectLst>
            <a:outerShdw blurRad="63500" sx="102000" sy="102000" algn="ctr" rotWithShape="0">
              <a:prstClr val="black">
                <a:alpha val="40000"/>
              </a:prstClr>
            </a:outerShdw>
          </a:effectLst>
        </p:spPr>
      </p:pic>
      <p:sp>
        <p:nvSpPr>
          <p:cNvPr id="4" name="Right Arrow 3"/>
          <p:cNvSpPr/>
          <p:nvPr/>
        </p:nvSpPr>
        <p:spPr>
          <a:xfrm>
            <a:off x="2209800" y="3276600"/>
            <a:ext cx="457200" cy="343246"/>
          </a:xfrm>
          <a:prstGeom prst="rightArrow">
            <a:avLst/>
          </a:prstGeom>
          <a:solidFill>
            <a:schemeClr val="accent3"/>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2749" y="1672187"/>
            <a:ext cx="3657600" cy="36576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7036593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500" fill="hold"/>
                                        <p:tgtEl>
                                          <p:spTgt spid="3"/>
                                        </p:tgtEl>
                                      </p:cBhvr>
                                      <p:by x="30000" y="30000"/>
                                    </p:animScale>
                                  </p:childTnLst>
                                </p:cTn>
                              </p:par>
                              <p:par>
                                <p:cTn id="7" presetID="42" presetClass="path" presetSubtype="0" fill="hold" nodeType="withEffect">
                                  <p:stCondLst>
                                    <p:cond delay="0"/>
                                  </p:stCondLst>
                                  <p:childTnLst>
                                    <p:animMotion origin="layout" path="M 2.22222E-6 -4.71895E-6 L -0.30486 -0.11658 " pathEditMode="relative" rAng="0" ptsTypes="AA">
                                      <p:cBhvr>
                                        <p:cTn id="8" dur="500" fill="hold"/>
                                        <p:tgtEl>
                                          <p:spTgt spid="3"/>
                                        </p:tgtEl>
                                        <p:attrNameLst>
                                          <p:attrName>ppt_x</p:attrName>
                                          <p:attrName>ppt_y</p:attrName>
                                        </p:attrNameLst>
                                      </p:cBhvr>
                                      <p:rCtr x="-15243" y="-5829"/>
                                    </p:animMotion>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Contributions</a:t>
            </a:r>
            <a:endParaRPr lang="en-US" dirty="0"/>
          </a:p>
        </p:txBody>
      </p:sp>
      <p:sp>
        <p:nvSpPr>
          <p:cNvPr id="3" name="Content Placeholder 2"/>
          <p:cNvSpPr>
            <a:spLocks noGrp="1"/>
          </p:cNvSpPr>
          <p:nvPr>
            <p:ph idx="1"/>
          </p:nvPr>
        </p:nvSpPr>
        <p:spPr>
          <a:xfrm>
            <a:off x="685800" y="2057400"/>
            <a:ext cx="8305800" cy="2590800"/>
          </a:xfrm>
        </p:spPr>
        <p:txBody>
          <a:bodyPr/>
          <a:lstStyle/>
          <a:p>
            <a:r>
              <a:rPr lang="en-US" dirty="0" smtClean="0"/>
              <a:t>Thin plate spline interpolation</a:t>
            </a:r>
          </a:p>
          <a:p>
            <a:r>
              <a:rPr lang="en-US" dirty="0" smtClean="0"/>
              <a:t>Derivative constraints</a:t>
            </a:r>
          </a:p>
          <a:p>
            <a:r>
              <a:rPr lang="en-US" dirty="0" smtClean="0"/>
              <a:t>Efficient solver</a:t>
            </a:r>
          </a:p>
          <a:p>
            <a:r>
              <a:rPr lang="en-US" dirty="0" smtClean="0"/>
              <a:t>Compound curves</a:t>
            </a:r>
          </a:p>
          <a:p>
            <a:endParaRPr lang="en-US" dirty="0" smtClean="0"/>
          </a:p>
        </p:txBody>
      </p:sp>
    </p:spTree>
    <p:extLst>
      <p:ext uri="{BB962C8B-B14F-4D97-AF65-F5344CB8AC3E}">
        <p14:creationId xmlns:p14="http://schemas.microsoft.com/office/powerpoint/2010/main" val="22879828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514600" y="1672187"/>
            <a:ext cx="3810000" cy="4728613"/>
          </a:xfrm>
          <a:prstGeom prst="roundRect">
            <a:avLst/>
          </a:prstGeom>
          <a:solidFill>
            <a:schemeClr val="accent3">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
        <p:nvSpPr>
          <p:cNvPr id="9" name="TextBox 8"/>
          <p:cNvSpPr txBox="1"/>
          <p:nvPr/>
        </p:nvSpPr>
        <p:spPr>
          <a:xfrm>
            <a:off x="2789022" y="4912793"/>
            <a:ext cx="3383178" cy="1107996"/>
          </a:xfrm>
          <a:prstGeom prst="rect">
            <a:avLst/>
          </a:prstGeom>
          <a:noFill/>
        </p:spPr>
        <p:txBody>
          <a:bodyPr wrap="square" lIns="18288" tIns="0" rIns="18288" bIns="0" rtlCol="0">
            <a:spAutoFit/>
          </a:bodyPr>
          <a:lstStyle/>
          <a:p>
            <a:r>
              <a:rPr lang="en-US" sz="3600" b="1" dirty="0" err="1" smtClean="0">
                <a:effectLst/>
              </a:rPr>
              <a:t>Cholesky</a:t>
            </a:r>
            <a:r>
              <a:rPr lang="en-US" sz="3600" b="1" dirty="0" smtClean="0">
                <a:effectLst/>
              </a:rPr>
              <a:t> Solver</a:t>
            </a:r>
          </a:p>
        </p:txBody>
      </p:sp>
      <p:sp>
        <p:nvSpPr>
          <p:cNvPr id="2" name="Title 1"/>
          <p:cNvSpPr>
            <a:spLocks noGrp="1"/>
          </p:cNvSpPr>
          <p:nvPr>
            <p:ph type="title"/>
          </p:nvPr>
        </p:nvSpPr>
        <p:spPr/>
        <p:txBody>
          <a:bodyPr/>
          <a:lstStyle/>
          <a:p>
            <a:r>
              <a:rPr lang="en-US" dirty="0" smtClean="0"/>
              <a:t>System Implementation</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050" y="2763649"/>
            <a:ext cx="1474676" cy="1474676"/>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8875" y="1937681"/>
            <a:ext cx="1463244" cy="1463244"/>
          </a:xfrm>
          <a:prstGeom prst="rect">
            <a:avLst/>
          </a:prstGeom>
          <a:effectLst>
            <a:outerShdw blurRad="63500" sx="102000" sy="102000" algn="ctr" rotWithShape="0">
              <a:prstClr val="black">
                <a:alpha val="40000"/>
              </a:prstClr>
            </a:outerShdw>
          </a:effectLst>
        </p:spPr>
      </p:pic>
      <p:sp>
        <p:nvSpPr>
          <p:cNvPr id="4" name="Right Arrow 3"/>
          <p:cNvSpPr/>
          <p:nvPr/>
        </p:nvSpPr>
        <p:spPr>
          <a:xfrm>
            <a:off x="2209800" y="3276600"/>
            <a:ext cx="457200" cy="343246"/>
          </a:xfrm>
          <a:prstGeom prst="rightArrow">
            <a:avLst/>
          </a:prstGeom>
          <a:solidFill>
            <a:schemeClr val="accent3"/>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2749" y="1672187"/>
            <a:ext cx="3657600" cy="36576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8110311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500" fill="hold"/>
                                        <p:tgtEl>
                                          <p:spTgt spid="5"/>
                                        </p:tgtEl>
                                      </p:cBhvr>
                                      <p:by x="35000" y="35000"/>
                                    </p:animScale>
                                  </p:childTnLst>
                                </p:cTn>
                              </p:par>
                              <p:par>
                                <p:cTn id="7" presetID="42" presetClass="path" presetSubtype="0" fill="hold" nodeType="withEffect">
                                  <p:stCondLst>
                                    <p:cond delay="0"/>
                                  </p:stCondLst>
                                  <p:childTnLst>
                                    <p:animMotion origin="layout" path="M -1.38889E-6 -2.45663E-6 L -0.2967 0.10063 " pathEditMode="relative" rAng="0" ptsTypes="AA">
                                      <p:cBhvr>
                                        <p:cTn id="8" dur="500" fill="hold"/>
                                        <p:tgtEl>
                                          <p:spTgt spid="5"/>
                                        </p:tgtEl>
                                        <p:attrNameLst>
                                          <p:attrName>ppt_x</p:attrName>
                                          <p:attrName>ppt_y</p:attrName>
                                        </p:attrNameLst>
                                      </p:cBhvr>
                                      <p:rCtr x="-14844" y="5020"/>
                                    </p:animMotion>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2514600" y="1672187"/>
            <a:ext cx="3810000" cy="4728613"/>
          </a:xfrm>
          <a:prstGeom prst="roundRect">
            <a:avLst/>
          </a:prstGeom>
          <a:solidFill>
            <a:schemeClr val="accent3">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
        <p:nvSpPr>
          <p:cNvPr id="10" name="TextBox 9"/>
          <p:cNvSpPr txBox="1"/>
          <p:nvPr/>
        </p:nvSpPr>
        <p:spPr>
          <a:xfrm>
            <a:off x="2789022" y="4912793"/>
            <a:ext cx="3383178" cy="1107996"/>
          </a:xfrm>
          <a:prstGeom prst="rect">
            <a:avLst/>
          </a:prstGeom>
          <a:noFill/>
        </p:spPr>
        <p:txBody>
          <a:bodyPr wrap="square" lIns="18288" tIns="0" rIns="18288" bIns="0" rtlCol="0">
            <a:spAutoFit/>
          </a:bodyPr>
          <a:lstStyle/>
          <a:p>
            <a:r>
              <a:rPr lang="en-US" sz="3600" b="1" dirty="0" err="1" smtClean="0">
                <a:effectLst/>
              </a:rPr>
              <a:t>Cholesky</a:t>
            </a:r>
            <a:r>
              <a:rPr lang="en-US" sz="3600" b="1" dirty="0" smtClean="0">
                <a:effectLst/>
              </a:rPr>
              <a:t> Solver</a:t>
            </a:r>
          </a:p>
        </p:txBody>
      </p:sp>
      <p:sp>
        <p:nvSpPr>
          <p:cNvPr id="2" name="Title 1"/>
          <p:cNvSpPr>
            <a:spLocks noGrp="1"/>
          </p:cNvSpPr>
          <p:nvPr>
            <p:ph type="title"/>
          </p:nvPr>
        </p:nvSpPr>
        <p:spPr/>
        <p:txBody>
          <a:bodyPr/>
          <a:lstStyle/>
          <a:p>
            <a:r>
              <a:rPr lang="en-US" dirty="0" smtClean="0"/>
              <a:t>System Implementation</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050" y="2763649"/>
            <a:ext cx="1474676" cy="1474676"/>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8875" y="1937681"/>
            <a:ext cx="1463244" cy="1463244"/>
          </a:xfrm>
          <a:prstGeom prst="rect">
            <a:avLst/>
          </a:prstGeom>
          <a:effectLst>
            <a:outerShdw blurRad="63500" sx="102000" sy="102000" algn="ctr" rotWithShape="0">
              <a:prstClr val="black">
                <a:alpha val="40000"/>
              </a:prstClr>
            </a:outerShdw>
          </a:effectLst>
        </p:spPr>
      </p:pic>
      <p:sp>
        <p:nvSpPr>
          <p:cNvPr id="4" name="Right Arrow 3"/>
          <p:cNvSpPr/>
          <p:nvPr/>
        </p:nvSpPr>
        <p:spPr>
          <a:xfrm>
            <a:off x="2209800" y="3276600"/>
            <a:ext cx="457200" cy="343246"/>
          </a:xfrm>
          <a:prstGeom prst="rightArrow">
            <a:avLst/>
          </a:prstGeom>
          <a:solidFill>
            <a:schemeClr val="accent3"/>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9022" y="3552471"/>
            <a:ext cx="1219200" cy="1219200"/>
          </a:xfrm>
          <a:prstGeom prst="rect">
            <a:avLst/>
          </a:prstGeom>
          <a:effectLst>
            <a:outerShdw blurRad="63500" sx="102000" sy="102000" algn="ctr" rotWithShape="0">
              <a:prstClr val="black">
                <a:alpha val="40000"/>
              </a:prstClr>
            </a:outerShdw>
          </a:effectLst>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76800" y="1508215"/>
            <a:ext cx="3901985" cy="3901985"/>
          </a:xfrm>
          <a:prstGeom prst="rect">
            <a:avLst/>
          </a:prstGeom>
          <a:effectLst>
            <a:outerShdw blurRad="63500" sx="102000" sy="102000" algn="ctr" rotWithShape="0">
              <a:prstClr val="black">
                <a:alpha val="40000"/>
              </a:prstClr>
            </a:outerShdw>
          </a:effectLst>
        </p:spPr>
      </p:pic>
      <p:sp>
        <p:nvSpPr>
          <p:cNvPr id="13" name="Right Arrow 12"/>
          <p:cNvSpPr/>
          <p:nvPr/>
        </p:nvSpPr>
        <p:spPr>
          <a:xfrm>
            <a:off x="4191000" y="3276600"/>
            <a:ext cx="457200" cy="343246"/>
          </a:xfrm>
          <a:prstGeom prst="rightArrow">
            <a:avLst/>
          </a:prstGeom>
          <a:solidFill>
            <a:schemeClr val="accent3"/>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Tree>
    <p:extLst>
      <p:ext uri="{BB962C8B-B14F-4D97-AF65-F5344CB8AC3E}">
        <p14:creationId xmlns:p14="http://schemas.microsoft.com/office/powerpoint/2010/main" val="40004038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572000" y="1295400"/>
            <a:ext cx="4419600" cy="5334000"/>
          </a:xfrm>
          <a:prstGeom prst="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
        <p:nvSpPr>
          <p:cNvPr id="2" name="Title 1"/>
          <p:cNvSpPr>
            <a:spLocks noGrp="1"/>
          </p:cNvSpPr>
          <p:nvPr>
            <p:ph type="title"/>
          </p:nvPr>
        </p:nvSpPr>
        <p:spPr/>
        <p:txBody>
          <a:bodyPr/>
          <a:lstStyle/>
          <a:p>
            <a:r>
              <a:rPr lang="en-US" dirty="0" smtClean="0"/>
              <a:t>System Implementation</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050" y="2763649"/>
            <a:ext cx="1474676" cy="1474676"/>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8875" y="1937681"/>
            <a:ext cx="1463244" cy="1463244"/>
          </a:xfrm>
          <a:prstGeom prst="rect">
            <a:avLst/>
          </a:prstGeom>
          <a:effectLst>
            <a:outerShdw blurRad="63500" sx="102000" sy="102000" algn="ctr" rotWithShape="0">
              <a:prstClr val="black">
                <a:alpha val="40000"/>
              </a:prstClr>
            </a:outerShdw>
          </a:effectLst>
        </p:spPr>
      </p:pic>
      <p:sp>
        <p:nvSpPr>
          <p:cNvPr id="4" name="Right Arrow 3"/>
          <p:cNvSpPr/>
          <p:nvPr/>
        </p:nvSpPr>
        <p:spPr>
          <a:xfrm>
            <a:off x="2209800" y="3276600"/>
            <a:ext cx="457200" cy="343246"/>
          </a:xfrm>
          <a:prstGeom prst="rightArrow">
            <a:avLst/>
          </a:prstGeom>
          <a:solidFill>
            <a:schemeClr val="accent3"/>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9022" y="3552471"/>
            <a:ext cx="1219200" cy="1219200"/>
          </a:xfrm>
          <a:prstGeom prst="rect">
            <a:avLst/>
          </a:prstGeom>
          <a:effectLst>
            <a:outerShdw blurRad="63500" sx="102000" sy="102000" algn="ctr" rotWithShape="0">
              <a:prstClr val="black">
                <a:alpha val="40000"/>
              </a:prstClr>
            </a:outerShdw>
          </a:effectLst>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76800" y="1508215"/>
            <a:ext cx="3901985" cy="3901985"/>
          </a:xfrm>
          <a:prstGeom prst="rect">
            <a:avLst/>
          </a:prstGeom>
          <a:effectLst>
            <a:outerShdw blurRad="63500" sx="102000" sy="102000" algn="ctr" rotWithShape="0">
              <a:prstClr val="black">
                <a:alpha val="40000"/>
              </a:prstClr>
            </a:outerShdw>
          </a:effectLst>
        </p:spPr>
      </p:pic>
      <p:sp>
        <p:nvSpPr>
          <p:cNvPr id="13" name="Right Arrow 12"/>
          <p:cNvSpPr/>
          <p:nvPr/>
        </p:nvSpPr>
        <p:spPr>
          <a:xfrm>
            <a:off x="4191000" y="3276600"/>
            <a:ext cx="457200" cy="343246"/>
          </a:xfrm>
          <a:prstGeom prst="rightArrow">
            <a:avLst/>
          </a:prstGeom>
          <a:solidFill>
            <a:schemeClr val="accent3"/>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
        <p:nvSpPr>
          <p:cNvPr id="11" name="TextBox 10"/>
          <p:cNvSpPr txBox="1"/>
          <p:nvPr/>
        </p:nvSpPr>
        <p:spPr>
          <a:xfrm>
            <a:off x="5029200" y="5715000"/>
            <a:ext cx="3505200" cy="553998"/>
          </a:xfrm>
          <a:prstGeom prst="rect">
            <a:avLst/>
          </a:prstGeom>
          <a:noFill/>
        </p:spPr>
        <p:txBody>
          <a:bodyPr wrap="square" lIns="18288" tIns="0" rIns="18288" bIns="0" rtlCol="0">
            <a:spAutoFit/>
          </a:bodyPr>
          <a:lstStyle/>
          <a:p>
            <a:r>
              <a:rPr lang="en-US" sz="3600" b="1" dirty="0" err="1" smtClean="0">
                <a:effectLst/>
              </a:rPr>
              <a:t>Upsample</a:t>
            </a:r>
            <a:endParaRPr lang="en-US" sz="3600" b="1" dirty="0" smtClean="0">
              <a:effectLst/>
            </a:endParaRPr>
          </a:p>
        </p:txBody>
      </p:sp>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06078" y="1479211"/>
            <a:ext cx="3843428" cy="384342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633639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1" nodeType="with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13" grpId="1" animBg="1"/>
      <p:bldP spid="1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2514600" y="838200"/>
            <a:ext cx="3733800" cy="5791200"/>
            <a:chOff x="2514600" y="838200"/>
            <a:chExt cx="3733800" cy="5791200"/>
          </a:xfrm>
        </p:grpSpPr>
        <p:sp>
          <p:nvSpPr>
            <p:cNvPr id="16" name="Rounded Rectangle 15"/>
            <p:cNvSpPr/>
            <p:nvPr/>
          </p:nvSpPr>
          <p:spPr>
            <a:xfrm>
              <a:off x="2514600" y="838200"/>
              <a:ext cx="3733800" cy="5791200"/>
            </a:xfrm>
            <a:prstGeom prst="roundRect">
              <a:avLst/>
            </a:prstGeom>
            <a:solidFill>
              <a:schemeClr val="accent3">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
          <p:nvSpPr>
            <p:cNvPr id="17" name="TextBox 16"/>
            <p:cNvSpPr txBox="1"/>
            <p:nvPr/>
          </p:nvSpPr>
          <p:spPr>
            <a:xfrm>
              <a:off x="2667000" y="5322639"/>
              <a:ext cx="3048000" cy="1107996"/>
            </a:xfrm>
            <a:prstGeom prst="rect">
              <a:avLst/>
            </a:prstGeom>
            <a:noFill/>
          </p:spPr>
          <p:txBody>
            <a:bodyPr wrap="square" lIns="18288" tIns="0" rIns="18288" bIns="0" rtlCol="0">
              <a:spAutoFit/>
            </a:bodyPr>
            <a:lstStyle/>
            <a:p>
              <a:r>
                <a:rPr lang="en-US" sz="3600" b="1" dirty="0" smtClean="0">
                  <a:effectLst/>
                </a:rPr>
                <a:t>Gauss-Seidel</a:t>
              </a:r>
            </a:p>
            <a:p>
              <a:r>
                <a:rPr lang="en-US" sz="3600" b="1" dirty="0" smtClean="0">
                  <a:effectLst/>
                </a:rPr>
                <a:t>Solver</a:t>
              </a:r>
            </a:p>
          </p:txBody>
        </p:sp>
      </p:grpSp>
      <p:sp>
        <p:nvSpPr>
          <p:cNvPr id="7" name="Rectangle 6"/>
          <p:cNvSpPr/>
          <p:nvPr/>
        </p:nvSpPr>
        <p:spPr>
          <a:xfrm>
            <a:off x="4572000" y="1295400"/>
            <a:ext cx="4419600" cy="5334000"/>
          </a:xfrm>
          <a:prstGeom prst="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
        <p:nvSpPr>
          <p:cNvPr id="2" name="Title 1"/>
          <p:cNvSpPr>
            <a:spLocks noGrp="1"/>
          </p:cNvSpPr>
          <p:nvPr>
            <p:ph type="title"/>
          </p:nvPr>
        </p:nvSpPr>
        <p:spPr/>
        <p:txBody>
          <a:bodyPr/>
          <a:lstStyle/>
          <a:p>
            <a:r>
              <a:rPr lang="en-US" dirty="0" smtClean="0"/>
              <a:t>System Implementation</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050" y="2763649"/>
            <a:ext cx="1474676" cy="1474676"/>
          </a:xfrm>
          <a:prstGeom prst="rect">
            <a:avLst/>
          </a:prstGeom>
          <a:effectLst>
            <a:outerShdw blurRad="63500" sx="102000" sy="102000" algn="ctr" rotWithShape="0">
              <a:prstClr val="black">
                <a:alpha val="40000"/>
              </a:prstClr>
            </a:outerShdw>
          </a:effectLst>
        </p:spPr>
      </p:pic>
      <p:sp>
        <p:nvSpPr>
          <p:cNvPr id="11" name="TextBox 10"/>
          <p:cNvSpPr txBox="1"/>
          <p:nvPr/>
        </p:nvSpPr>
        <p:spPr>
          <a:xfrm>
            <a:off x="5029200" y="5715000"/>
            <a:ext cx="3505200" cy="553998"/>
          </a:xfrm>
          <a:prstGeom prst="rect">
            <a:avLst/>
          </a:prstGeom>
          <a:noFill/>
        </p:spPr>
        <p:txBody>
          <a:bodyPr wrap="square" lIns="18288" tIns="0" rIns="18288" bIns="0" rtlCol="0">
            <a:spAutoFit/>
          </a:bodyPr>
          <a:lstStyle/>
          <a:p>
            <a:r>
              <a:rPr lang="en-US" sz="3600" b="1" dirty="0" err="1" smtClean="0">
                <a:effectLst/>
              </a:rPr>
              <a:t>Upsample</a:t>
            </a:r>
            <a:endParaRPr lang="en-US" sz="3600" b="1" dirty="0" smtClean="0">
              <a:effectLst/>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6078" y="1479211"/>
            <a:ext cx="3843428" cy="3843428"/>
          </a:xfrm>
          <a:prstGeom prst="rect">
            <a:avLst/>
          </a:prstGeom>
        </p:spPr>
      </p:pic>
      <p:sp>
        <p:nvSpPr>
          <p:cNvPr id="15" name="Right Arrow 14"/>
          <p:cNvSpPr/>
          <p:nvPr/>
        </p:nvSpPr>
        <p:spPr>
          <a:xfrm>
            <a:off x="2209800" y="3276600"/>
            <a:ext cx="457200" cy="343246"/>
          </a:xfrm>
          <a:prstGeom prst="rightArrow">
            <a:avLst/>
          </a:prstGeom>
          <a:solidFill>
            <a:schemeClr val="accent3"/>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24751" y="2371545"/>
            <a:ext cx="1286055" cy="1286055"/>
          </a:xfrm>
          <a:prstGeom prst="rect">
            <a:avLst/>
          </a:prstGeom>
          <a:effectLst>
            <a:outerShdw blurRad="63500" sx="102000" sy="102000" algn="ctr" rotWithShape="0">
              <a:prstClr val="black">
                <a:alpha val="40000"/>
              </a:prstClr>
            </a:outerShdw>
          </a:effec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52740" y="3728882"/>
            <a:ext cx="1300318" cy="1300318"/>
          </a:xfrm>
          <a:prstGeom prst="rect">
            <a:avLst/>
          </a:prstGeom>
          <a:effectLst>
            <a:outerShdw blurRad="63500" sx="102000" sy="102000" algn="ctr" rotWithShape="0">
              <a:prstClr val="black">
                <a:alpha val="40000"/>
              </a:prstClr>
            </a:outerShdw>
          </a:effectLst>
        </p:spPr>
      </p:pic>
      <p:sp>
        <p:nvSpPr>
          <p:cNvPr id="19" name="Right Arrow 18"/>
          <p:cNvSpPr/>
          <p:nvPr/>
        </p:nvSpPr>
        <p:spPr>
          <a:xfrm>
            <a:off x="4343400" y="3277347"/>
            <a:ext cx="457200" cy="343246"/>
          </a:xfrm>
          <a:prstGeom prst="rightArrow">
            <a:avLst/>
          </a:prstGeom>
          <a:solidFill>
            <a:schemeClr val="accent3"/>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3350" y="1489183"/>
            <a:ext cx="3816156" cy="3816156"/>
          </a:xfrm>
          <a:prstGeom prst="rect">
            <a:avLst/>
          </a:prstGeom>
        </p:spPr>
      </p:pic>
    </p:spTree>
    <p:extLst>
      <p:ext uri="{BB962C8B-B14F-4D97-AF65-F5344CB8AC3E}">
        <p14:creationId xmlns:p14="http://schemas.microsoft.com/office/powerpoint/2010/main" val="14915061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500" fill="hold"/>
                                        <p:tgtEl>
                                          <p:spTgt spid="14"/>
                                        </p:tgtEl>
                                      </p:cBhvr>
                                      <p:by x="40000" y="40000"/>
                                    </p:animScale>
                                  </p:childTnLst>
                                </p:cTn>
                              </p:par>
                              <p:par>
                                <p:cTn id="7" presetID="42" presetClass="path" presetSubtype="0" fill="hold" nodeType="withEffect">
                                  <p:stCondLst>
                                    <p:cond delay="0"/>
                                  </p:stCondLst>
                                  <p:childTnLst>
                                    <p:animMotion origin="layout" path="M 2.22222E-6 7.56419E-7 L -0.3632 -0.27342 " pathEditMode="relative" rAng="0" ptsTypes="AA">
                                      <p:cBhvr>
                                        <p:cTn id="8" dur="500" fill="hold"/>
                                        <p:tgtEl>
                                          <p:spTgt spid="14"/>
                                        </p:tgtEl>
                                        <p:attrNameLst>
                                          <p:attrName>ppt_x</p:attrName>
                                          <p:attrName>ppt_y</p:attrName>
                                        </p:attrNameLst>
                                      </p:cBhvr>
                                      <p:rCtr x="-18160" y="-13671"/>
                                    </p:animMotion>
                                  </p:childTnLst>
                                </p:cTn>
                              </p:par>
                              <p:par>
                                <p:cTn id="9" presetID="10" presetClass="exit" presetSubtype="0" fill="hold" grpId="0" nodeType="withEffect">
                                  <p:stCondLst>
                                    <p:cond delay="0"/>
                                  </p:stCondLst>
                                  <p:childTnLst>
                                    <p:animEffect transition="out" filter="fade">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500"/>
                                        <p:tgtEl>
                                          <p:spTgt spid="11"/>
                                        </p:tgtEl>
                                      </p:cBhvr>
                                    </p:animEffect>
                                    <p:set>
                                      <p:cBhvr>
                                        <p:cTn id="14" dur="1" fill="hold">
                                          <p:stCondLst>
                                            <p:cond delay="499"/>
                                          </p:stCondLst>
                                        </p:cTn>
                                        <p:tgtEl>
                                          <p:spTgt spid="11"/>
                                        </p:tgtEl>
                                        <p:attrNameLst>
                                          <p:attrName>style.visibility</p:attrName>
                                        </p:attrNameLst>
                                      </p:cBhvr>
                                      <p:to>
                                        <p:strVal val="hidden"/>
                                      </p:to>
                                    </p:set>
                                  </p:childTnLst>
                                </p:cTn>
                              </p:par>
                            </p:childTnLst>
                          </p:cTn>
                        </p:par>
                        <p:par>
                          <p:cTn id="15" fill="hold">
                            <p:stCondLst>
                              <p:cond delay="500"/>
                            </p:stCondLst>
                            <p:childTnLst>
                              <p:par>
                                <p:cTn id="16" presetID="10" presetClass="entr" presetSubtype="0" fill="hold" nodeType="afterEffect">
                                  <p:stCondLst>
                                    <p:cond delay="50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nodeType="withEffect">
                                  <p:stCondLst>
                                    <p:cond delay="50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50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15" grpId="0" animBg="1"/>
      <p:bldP spid="1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2514600" y="838200"/>
            <a:ext cx="3733800" cy="5791200"/>
            <a:chOff x="2514600" y="838200"/>
            <a:chExt cx="3733800" cy="5791200"/>
          </a:xfrm>
        </p:grpSpPr>
        <p:sp>
          <p:nvSpPr>
            <p:cNvPr id="13" name="Rounded Rectangle 12"/>
            <p:cNvSpPr/>
            <p:nvPr/>
          </p:nvSpPr>
          <p:spPr>
            <a:xfrm>
              <a:off x="2514600" y="838200"/>
              <a:ext cx="3733800" cy="5791200"/>
            </a:xfrm>
            <a:prstGeom prst="roundRect">
              <a:avLst/>
            </a:prstGeom>
            <a:solidFill>
              <a:schemeClr val="accent3">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
          <p:nvSpPr>
            <p:cNvPr id="14" name="TextBox 13"/>
            <p:cNvSpPr txBox="1"/>
            <p:nvPr/>
          </p:nvSpPr>
          <p:spPr>
            <a:xfrm>
              <a:off x="2667000" y="5322639"/>
              <a:ext cx="3048000" cy="1107996"/>
            </a:xfrm>
            <a:prstGeom prst="rect">
              <a:avLst/>
            </a:prstGeom>
            <a:noFill/>
          </p:spPr>
          <p:txBody>
            <a:bodyPr wrap="square" lIns="18288" tIns="0" rIns="18288" bIns="0" rtlCol="0">
              <a:spAutoFit/>
            </a:bodyPr>
            <a:lstStyle/>
            <a:p>
              <a:r>
                <a:rPr lang="en-US" sz="3600" b="1" dirty="0" smtClean="0">
                  <a:effectLst/>
                </a:rPr>
                <a:t>Gauss-Seidel</a:t>
              </a:r>
            </a:p>
            <a:p>
              <a:r>
                <a:rPr lang="en-US" sz="3600" b="1" dirty="0" smtClean="0">
                  <a:effectLst/>
                </a:rPr>
                <a:t>Solver</a:t>
              </a:r>
            </a:p>
          </p:txBody>
        </p:sp>
      </p:grpSp>
      <p:sp>
        <p:nvSpPr>
          <p:cNvPr id="7" name="Rectangle 6"/>
          <p:cNvSpPr/>
          <p:nvPr/>
        </p:nvSpPr>
        <p:spPr>
          <a:xfrm>
            <a:off x="4572000" y="1295400"/>
            <a:ext cx="4419600" cy="5334000"/>
          </a:xfrm>
          <a:prstGeom prst="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3350" y="1489183"/>
            <a:ext cx="3816156" cy="381615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1179" y="1600200"/>
            <a:ext cx="3665621" cy="3665621"/>
          </a:xfrm>
          <a:prstGeom prst="rect">
            <a:avLst/>
          </a:prstGeom>
        </p:spPr>
      </p:pic>
      <p:sp>
        <p:nvSpPr>
          <p:cNvPr id="2" name="Title 1"/>
          <p:cNvSpPr>
            <a:spLocks noGrp="1"/>
          </p:cNvSpPr>
          <p:nvPr>
            <p:ph type="title"/>
          </p:nvPr>
        </p:nvSpPr>
        <p:spPr/>
        <p:txBody>
          <a:bodyPr/>
          <a:lstStyle/>
          <a:p>
            <a:r>
              <a:rPr lang="en-US" dirty="0" smtClean="0"/>
              <a:t>System Implementation</a:t>
            </a:r>
            <a:endParaRPr lang="en-US"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050" y="2763649"/>
            <a:ext cx="1474676" cy="1474676"/>
          </a:xfrm>
          <a:prstGeom prst="rect">
            <a:avLst/>
          </a:prstGeom>
          <a:effectLst>
            <a:outerShdw blurRad="63500" sx="102000" sy="102000" algn="ctr" rotWithShape="0">
              <a:prstClr val="black">
                <a:alpha val="40000"/>
              </a:prstClr>
            </a:outerShdw>
          </a:effectLst>
        </p:spPr>
      </p:pic>
      <p:sp>
        <p:nvSpPr>
          <p:cNvPr id="11" name="TextBox 10"/>
          <p:cNvSpPr txBox="1"/>
          <p:nvPr/>
        </p:nvSpPr>
        <p:spPr>
          <a:xfrm>
            <a:off x="5029200" y="5715000"/>
            <a:ext cx="3505200" cy="553998"/>
          </a:xfrm>
          <a:prstGeom prst="rect">
            <a:avLst/>
          </a:prstGeom>
          <a:noFill/>
        </p:spPr>
        <p:txBody>
          <a:bodyPr wrap="square" lIns="18288" tIns="0" rIns="18288" bIns="0" rtlCol="0">
            <a:spAutoFit/>
          </a:bodyPr>
          <a:lstStyle/>
          <a:p>
            <a:r>
              <a:rPr lang="en-US" sz="3600" b="1" dirty="0" err="1" smtClean="0">
                <a:effectLst/>
              </a:rPr>
              <a:t>Upsample</a:t>
            </a:r>
            <a:endParaRPr lang="en-US" sz="3600" b="1" dirty="0" smtClean="0">
              <a:effectLst/>
            </a:endParaRPr>
          </a:p>
        </p:txBody>
      </p:sp>
      <p:sp>
        <p:nvSpPr>
          <p:cNvPr id="9" name="Right Arrow 8"/>
          <p:cNvSpPr/>
          <p:nvPr/>
        </p:nvSpPr>
        <p:spPr>
          <a:xfrm>
            <a:off x="2209800" y="3276600"/>
            <a:ext cx="457200" cy="343246"/>
          </a:xfrm>
          <a:prstGeom prst="rightArrow">
            <a:avLst/>
          </a:prstGeom>
          <a:solidFill>
            <a:schemeClr val="accent3"/>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3200" y="2590800"/>
            <a:ext cx="1247950" cy="1247950"/>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44002" y="4005021"/>
            <a:ext cx="1300318" cy="1300318"/>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1303" y="1600200"/>
            <a:ext cx="3734140" cy="3734140"/>
          </a:xfrm>
          <a:prstGeom prst="rect">
            <a:avLst/>
          </a:prstGeom>
        </p:spPr>
      </p:pic>
      <p:sp>
        <p:nvSpPr>
          <p:cNvPr id="16" name="Right Arrow 15"/>
          <p:cNvSpPr/>
          <p:nvPr/>
        </p:nvSpPr>
        <p:spPr>
          <a:xfrm>
            <a:off x="4018653" y="3276600"/>
            <a:ext cx="457200" cy="343246"/>
          </a:xfrm>
          <a:prstGeom prst="rightArrow">
            <a:avLst/>
          </a:prstGeom>
          <a:solidFill>
            <a:schemeClr val="accent3"/>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Tree>
    <p:extLst>
      <p:ext uri="{BB962C8B-B14F-4D97-AF65-F5344CB8AC3E}">
        <p14:creationId xmlns:p14="http://schemas.microsoft.com/office/powerpoint/2010/main" val="3048009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50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1000"/>
                            </p:stCondLst>
                            <p:childTnLst>
                              <p:par>
                                <p:cTn id="12" presetID="6" presetClass="emph" presetSubtype="0" fill="hold" nodeType="afterEffect">
                                  <p:stCondLst>
                                    <p:cond delay="0"/>
                                  </p:stCondLst>
                                  <p:childTnLst>
                                    <p:animScale>
                                      <p:cBhvr>
                                        <p:cTn id="13" dur="500" fill="hold"/>
                                        <p:tgtEl>
                                          <p:spTgt spid="3"/>
                                        </p:tgtEl>
                                      </p:cBhvr>
                                      <p:by x="40000" y="40000"/>
                                    </p:animScale>
                                  </p:childTnLst>
                                </p:cTn>
                              </p:par>
                              <p:par>
                                <p:cTn id="14" presetID="42" presetClass="path" presetSubtype="0" fill="hold" nodeType="withEffect">
                                  <p:stCondLst>
                                    <p:cond delay="0"/>
                                  </p:stCondLst>
                                  <p:childTnLst>
                                    <p:animMotion origin="layout" path="M 8.33333E-7 4.33958E-6 L -0.37448 -0.23364 " pathEditMode="relative" rAng="0" ptsTypes="AA">
                                      <p:cBhvr>
                                        <p:cTn id="15" dur="500" fill="hold"/>
                                        <p:tgtEl>
                                          <p:spTgt spid="3"/>
                                        </p:tgtEl>
                                        <p:attrNameLst>
                                          <p:attrName>ppt_x</p:attrName>
                                          <p:attrName>ppt_y</p:attrName>
                                        </p:attrNameLst>
                                      </p:cBhvr>
                                      <p:rCtr x="-18733" y="-11682"/>
                                    </p:animMotion>
                                  </p:childTnLst>
                                </p:cTn>
                              </p:par>
                              <p:par>
                                <p:cTn id="16" presetID="10" presetClass="exit" presetSubtype="0" fill="hold" grpId="0" nodeType="withEffect">
                                  <p:stCondLst>
                                    <p:cond delay="0"/>
                                  </p:stCondLst>
                                  <p:childTnLst>
                                    <p:animEffect transition="out" filter="fade">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par>
                                <p:cTn id="29" presetID="10"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par>
                          <p:cTn id="36" fill="hold">
                            <p:stCondLst>
                              <p:cond delay="2500"/>
                            </p:stCondLst>
                            <p:childTnLst>
                              <p:par>
                                <p:cTn id="37" presetID="10" presetClass="entr" presetSubtype="0"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9" grpId="0" animBg="1"/>
      <p:bldP spid="1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2514600" y="838200"/>
            <a:ext cx="3733800" cy="5791200"/>
            <a:chOff x="2514600" y="838200"/>
            <a:chExt cx="3733800" cy="5791200"/>
          </a:xfrm>
        </p:grpSpPr>
        <p:sp>
          <p:nvSpPr>
            <p:cNvPr id="13" name="Rounded Rectangle 12"/>
            <p:cNvSpPr/>
            <p:nvPr/>
          </p:nvSpPr>
          <p:spPr>
            <a:xfrm>
              <a:off x="2514600" y="838200"/>
              <a:ext cx="3733800" cy="5791200"/>
            </a:xfrm>
            <a:prstGeom prst="roundRect">
              <a:avLst/>
            </a:prstGeom>
            <a:solidFill>
              <a:schemeClr val="accent3">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
          <p:nvSpPr>
            <p:cNvPr id="14" name="TextBox 13"/>
            <p:cNvSpPr txBox="1"/>
            <p:nvPr/>
          </p:nvSpPr>
          <p:spPr>
            <a:xfrm>
              <a:off x="2667000" y="5322639"/>
              <a:ext cx="3048000" cy="1107996"/>
            </a:xfrm>
            <a:prstGeom prst="rect">
              <a:avLst/>
            </a:prstGeom>
            <a:noFill/>
          </p:spPr>
          <p:txBody>
            <a:bodyPr wrap="square" lIns="18288" tIns="0" rIns="18288" bIns="0" rtlCol="0">
              <a:spAutoFit/>
            </a:bodyPr>
            <a:lstStyle/>
            <a:p>
              <a:r>
                <a:rPr lang="en-US" sz="3600" b="1" dirty="0" smtClean="0">
                  <a:effectLst/>
                </a:rPr>
                <a:t>Gauss-Seidel</a:t>
              </a:r>
            </a:p>
            <a:p>
              <a:r>
                <a:rPr lang="en-US" sz="3600" b="1" dirty="0" smtClean="0">
                  <a:effectLst/>
                </a:rPr>
                <a:t>Solver</a:t>
              </a:r>
            </a:p>
          </p:txBody>
        </p:sp>
      </p:grpSp>
      <p:sp>
        <p:nvSpPr>
          <p:cNvPr id="7" name="Rectangle 6"/>
          <p:cNvSpPr/>
          <p:nvPr/>
        </p:nvSpPr>
        <p:spPr>
          <a:xfrm>
            <a:off x="4572000" y="1295400"/>
            <a:ext cx="4419600" cy="5334000"/>
          </a:xfrm>
          <a:prstGeom prst="rect">
            <a:avLst/>
          </a:prstGeom>
          <a:solidFill>
            <a:schemeClr val="accent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
        <p:nvSpPr>
          <p:cNvPr id="11" name="TextBox 10"/>
          <p:cNvSpPr txBox="1"/>
          <p:nvPr/>
        </p:nvSpPr>
        <p:spPr>
          <a:xfrm>
            <a:off x="5029200" y="5715000"/>
            <a:ext cx="3505200" cy="553998"/>
          </a:xfrm>
          <a:prstGeom prst="rect">
            <a:avLst/>
          </a:prstGeom>
          <a:noFill/>
        </p:spPr>
        <p:txBody>
          <a:bodyPr wrap="square" lIns="18288" tIns="0" rIns="18288" bIns="0" rtlCol="0">
            <a:spAutoFit/>
          </a:bodyPr>
          <a:lstStyle/>
          <a:p>
            <a:r>
              <a:rPr lang="en-US" sz="3600" b="1" dirty="0" err="1" smtClean="0">
                <a:effectLst/>
              </a:rPr>
              <a:t>Upsample</a:t>
            </a:r>
            <a:endParaRPr lang="en-US" sz="3600" b="1" dirty="0" smtClean="0">
              <a:effectLst/>
            </a:endParaRP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3350" y="1489183"/>
            <a:ext cx="3816156" cy="381615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1179" y="1600200"/>
            <a:ext cx="3665621" cy="3665621"/>
          </a:xfrm>
          <a:prstGeom prst="rect">
            <a:avLst/>
          </a:prstGeom>
        </p:spPr>
      </p:pic>
      <p:sp>
        <p:nvSpPr>
          <p:cNvPr id="2" name="Title 1"/>
          <p:cNvSpPr>
            <a:spLocks noGrp="1"/>
          </p:cNvSpPr>
          <p:nvPr>
            <p:ph type="title"/>
          </p:nvPr>
        </p:nvSpPr>
        <p:spPr/>
        <p:txBody>
          <a:bodyPr/>
          <a:lstStyle/>
          <a:p>
            <a:r>
              <a:rPr lang="en-US" dirty="0" smtClean="0"/>
              <a:t>System Implementation</a:t>
            </a:r>
            <a:endParaRPr lang="en-US"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050" y="2763649"/>
            <a:ext cx="1474676" cy="1474676"/>
          </a:xfrm>
          <a:prstGeom prst="rect">
            <a:avLst/>
          </a:prstGeom>
          <a:effectLst>
            <a:outerShdw blurRad="63500" sx="102000" sy="102000" algn="ctr" rotWithShape="0">
              <a:prstClr val="black">
                <a:alpha val="40000"/>
              </a:prstClr>
            </a:outerShdw>
          </a:effectLst>
        </p:spPr>
      </p:pic>
      <p:sp>
        <p:nvSpPr>
          <p:cNvPr id="9" name="Right Arrow 8"/>
          <p:cNvSpPr/>
          <p:nvPr/>
        </p:nvSpPr>
        <p:spPr>
          <a:xfrm>
            <a:off x="2209800" y="3276600"/>
            <a:ext cx="457200" cy="343246"/>
          </a:xfrm>
          <a:prstGeom prst="rightArrow">
            <a:avLst/>
          </a:prstGeom>
          <a:solidFill>
            <a:schemeClr val="accent3"/>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3200" y="2590800"/>
            <a:ext cx="1247950" cy="124795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4002" y="4005021"/>
            <a:ext cx="1300318" cy="1300318"/>
          </a:xfrm>
          <a:prstGeom prst="rect">
            <a:avLst/>
          </a:prstGeom>
        </p:spPr>
      </p:pic>
      <p:sp>
        <p:nvSpPr>
          <p:cNvPr id="16" name="Right Arrow 15"/>
          <p:cNvSpPr/>
          <p:nvPr/>
        </p:nvSpPr>
        <p:spPr>
          <a:xfrm>
            <a:off x="4018653" y="3276600"/>
            <a:ext cx="457200" cy="343246"/>
          </a:xfrm>
          <a:prstGeom prst="rightArrow">
            <a:avLst/>
          </a:prstGeom>
          <a:solidFill>
            <a:schemeClr val="accent3"/>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91303" y="1600200"/>
            <a:ext cx="3734140" cy="3734140"/>
          </a:xfrm>
          <a:prstGeom prst="rect">
            <a:avLst/>
          </a:prstGeom>
        </p:spPr>
      </p:pic>
    </p:spTree>
    <p:extLst>
      <p:ext uri="{BB962C8B-B14F-4D97-AF65-F5344CB8AC3E}">
        <p14:creationId xmlns:p14="http://schemas.microsoft.com/office/powerpoint/2010/main" val="1503833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50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1000"/>
                            </p:stCondLst>
                            <p:childTnLst>
                              <p:par>
                                <p:cTn id="12" presetID="6" presetClass="emph" presetSubtype="0" fill="hold" nodeType="afterEffect">
                                  <p:stCondLst>
                                    <p:cond delay="0"/>
                                  </p:stCondLst>
                                  <p:childTnLst>
                                    <p:animScale>
                                      <p:cBhvr>
                                        <p:cTn id="13" dur="500" fill="hold"/>
                                        <p:tgtEl>
                                          <p:spTgt spid="3"/>
                                        </p:tgtEl>
                                      </p:cBhvr>
                                      <p:by x="40000" y="40000"/>
                                    </p:animScale>
                                  </p:childTnLst>
                                </p:cTn>
                              </p:par>
                              <p:par>
                                <p:cTn id="14" presetID="42" presetClass="path" presetSubtype="0" fill="hold" nodeType="withEffect">
                                  <p:stCondLst>
                                    <p:cond delay="0"/>
                                  </p:stCondLst>
                                  <p:childTnLst>
                                    <p:animMotion origin="layout" path="M 8.33333E-7 4.33958E-6 L -0.37448 -0.23364 " pathEditMode="relative" rAng="0" ptsTypes="AA">
                                      <p:cBhvr>
                                        <p:cTn id="15" dur="500" fill="hold"/>
                                        <p:tgtEl>
                                          <p:spTgt spid="3"/>
                                        </p:tgtEl>
                                        <p:attrNameLst>
                                          <p:attrName>ppt_x</p:attrName>
                                          <p:attrName>ppt_y</p:attrName>
                                        </p:attrNameLst>
                                      </p:cBhvr>
                                      <p:rCtr x="-18733" y="-11682"/>
                                    </p:animMotion>
                                  </p:childTnLst>
                                </p:cTn>
                              </p:par>
                              <p:par>
                                <p:cTn id="16" presetID="10" presetClass="exit" presetSubtype="0" fill="hold" grpId="0" nodeType="withEffect">
                                  <p:stCondLst>
                                    <p:cond delay="0"/>
                                  </p:stCondLst>
                                  <p:childTnLst>
                                    <p:animEffect transition="out" filter="fade">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par>
                                <p:cTn id="29" presetID="10"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par>
                          <p:cTn id="36" fill="hold">
                            <p:stCondLst>
                              <p:cond delay="2500"/>
                            </p:stCondLst>
                            <p:childTnLst>
                              <p:par>
                                <p:cTn id="37" presetID="10" presetClass="entr" presetSubtype="0"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9" grpId="0" animBg="1"/>
      <p:bldP spid="1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Freeform 75"/>
          <p:cNvSpPr/>
          <p:nvPr/>
        </p:nvSpPr>
        <p:spPr>
          <a:xfrm>
            <a:off x="3493321" y="1700808"/>
            <a:ext cx="2946954" cy="3901679"/>
          </a:xfrm>
          <a:custGeom>
            <a:avLst/>
            <a:gdLst>
              <a:gd name="connsiteX0" fmla="*/ 97302 w 1671830"/>
              <a:gd name="connsiteY0" fmla="*/ 0 h 2161538"/>
              <a:gd name="connsiteX1" fmla="*/ 170650 w 1671830"/>
              <a:gd name="connsiteY1" fmla="*/ 2161309 h 2161538"/>
              <a:gd name="connsiteX2" fmla="*/ 1671830 w 1671830"/>
              <a:gd name="connsiteY2" fmla="*/ 107576 h 2161538"/>
              <a:gd name="connsiteX0" fmla="*/ 12761 w 1587289"/>
              <a:gd name="connsiteY0" fmla="*/ 0 h 553408"/>
              <a:gd name="connsiteX1" fmla="*/ 633771 w 1587289"/>
              <a:gd name="connsiteY1" fmla="*/ 34229 h 553408"/>
              <a:gd name="connsiteX2" fmla="*/ 1587289 w 1587289"/>
              <a:gd name="connsiteY2" fmla="*/ 107576 h 553408"/>
              <a:gd name="connsiteX0" fmla="*/ 13594 w 1549003"/>
              <a:gd name="connsiteY0" fmla="*/ 2078623 h 2323397"/>
              <a:gd name="connsiteX1" fmla="*/ 595485 w 1549003"/>
              <a:gd name="connsiteY1" fmla="*/ 49340 h 2323397"/>
              <a:gd name="connsiteX2" fmla="*/ 1549003 w 1549003"/>
              <a:gd name="connsiteY2" fmla="*/ 122687 h 2323397"/>
              <a:gd name="connsiteX0" fmla="*/ 2474 w 1537883"/>
              <a:gd name="connsiteY0" fmla="*/ 2078623 h 2078623"/>
              <a:gd name="connsiteX1" fmla="*/ 584365 w 1537883"/>
              <a:gd name="connsiteY1" fmla="*/ 49340 h 2078623"/>
              <a:gd name="connsiteX2" fmla="*/ 1537883 w 1537883"/>
              <a:gd name="connsiteY2" fmla="*/ 122687 h 2078623"/>
              <a:gd name="connsiteX0" fmla="*/ 0 w 1535409"/>
              <a:gd name="connsiteY0" fmla="*/ 1955936 h 1955936"/>
              <a:gd name="connsiteX1" fmla="*/ 1535409 w 1535409"/>
              <a:gd name="connsiteY1" fmla="*/ 0 h 1955936"/>
              <a:gd name="connsiteX0" fmla="*/ 0 w 1457171"/>
              <a:gd name="connsiteY0" fmla="*/ 1999944 h 1999944"/>
              <a:gd name="connsiteX1" fmla="*/ 1457171 w 1457171"/>
              <a:gd name="connsiteY1" fmla="*/ 0 h 1999944"/>
              <a:gd name="connsiteX0" fmla="*/ 0 w 1457171"/>
              <a:gd name="connsiteY0" fmla="*/ 1999944 h 1999944"/>
              <a:gd name="connsiteX1" fmla="*/ 1457171 w 1457171"/>
              <a:gd name="connsiteY1" fmla="*/ 0 h 1999944"/>
              <a:gd name="connsiteX0" fmla="*/ 0 w 1457171"/>
              <a:gd name="connsiteY0" fmla="*/ 1999944 h 1999944"/>
              <a:gd name="connsiteX1" fmla="*/ 1457171 w 1457171"/>
              <a:gd name="connsiteY1" fmla="*/ 0 h 1999944"/>
            </a:gdLst>
            <a:ahLst/>
            <a:cxnLst>
              <a:cxn ang="0">
                <a:pos x="connsiteX0" y="connsiteY0"/>
              </a:cxn>
              <a:cxn ang="0">
                <a:pos x="connsiteX1" y="connsiteY1"/>
              </a:cxn>
            </a:cxnLst>
            <a:rect l="l" t="t" r="r" b="b"/>
            <a:pathLst>
              <a:path w="1457171" h="1999944">
                <a:moveTo>
                  <a:pt x="0" y="1999944"/>
                </a:moveTo>
                <a:cubicBezTo>
                  <a:pt x="30969" y="1113253"/>
                  <a:pt x="399336" y="236343"/>
                  <a:pt x="1457171" y="0"/>
                </a:cubicBezTo>
              </a:path>
            </a:pathLst>
          </a:custGeom>
          <a:ln w="190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Tear Curve Removes Terms</a:t>
            </a:r>
            <a:endParaRPr lang="en-US" dirty="0"/>
          </a:p>
        </p:txBody>
      </p:sp>
      <p:grpSp>
        <p:nvGrpSpPr>
          <p:cNvPr id="556" name="Group 555"/>
          <p:cNvGrpSpPr/>
          <p:nvPr/>
        </p:nvGrpSpPr>
        <p:grpSpPr>
          <a:xfrm>
            <a:off x="1992446" y="1294263"/>
            <a:ext cx="5096086" cy="4471281"/>
            <a:chOff x="2590800" y="2021871"/>
            <a:chExt cx="2486024" cy="2181226"/>
          </a:xfrm>
        </p:grpSpPr>
        <p:sp>
          <p:nvSpPr>
            <p:cNvPr id="557" name="Oval 556"/>
            <p:cNvSpPr/>
            <p:nvPr/>
          </p:nvSpPr>
          <p:spPr>
            <a:xfrm>
              <a:off x="2590800"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58" name="Oval 557"/>
            <p:cNvSpPr/>
            <p:nvPr/>
          </p:nvSpPr>
          <p:spPr>
            <a:xfrm>
              <a:off x="2895600"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59" name="Oval 558"/>
            <p:cNvSpPr/>
            <p:nvPr/>
          </p:nvSpPr>
          <p:spPr>
            <a:xfrm>
              <a:off x="3200400"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0" name="Oval 559"/>
            <p:cNvSpPr/>
            <p:nvPr/>
          </p:nvSpPr>
          <p:spPr>
            <a:xfrm>
              <a:off x="2590800"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1" name="Oval 560"/>
            <p:cNvSpPr/>
            <p:nvPr/>
          </p:nvSpPr>
          <p:spPr>
            <a:xfrm>
              <a:off x="2895600"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2" name="Oval 561"/>
            <p:cNvSpPr/>
            <p:nvPr/>
          </p:nvSpPr>
          <p:spPr>
            <a:xfrm>
              <a:off x="3200400"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3" name="Oval 562"/>
            <p:cNvSpPr/>
            <p:nvPr/>
          </p:nvSpPr>
          <p:spPr>
            <a:xfrm>
              <a:off x="2590800"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4" name="Oval 563"/>
            <p:cNvSpPr/>
            <p:nvPr/>
          </p:nvSpPr>
          <p:spPr>
            <a:xfrm>
              <a:off x="2895600"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5" name="Oval 564"/>
            <p:cNvSpPr/>
            <p:nvPr/>
          </p:nvSpPr>
          <p:spPr>
            <a:xfrm>
              <a:off x="3200400"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6" name="Oval 565"/>
            <p:cNvSpPr/>
            <p:nvPr/>
          </p:nvSpPr>
          <p:spPr>
            <a:xfrm>
              <a:off x="2590800"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7" name="Oval 566"/>
            <p:cNvSpPr/>
            <p:nvPr/>
          </p:nvSpPr>
          <p:spPr>
            <a:xfrm>
              <a:off x="2895600"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8" name="Oval 567"/>
            <p:cNvSpPr/>
            <p:nvPr/>
          </p:nvSpPr>
          <p:spPr>
            <a:xfrm>
              <a:off x="3200400"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9" name="Oval 568"/>
            <p:cNvSpPr/>
            <p:nvPr/>
          </p:nvSpPr>
          <p:spPr>
            <a:xfrm>
              <a:off x="2590800"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0" name="Oval 569"/>
            <p:cNvSpPr/>
            <p:nvPr/>
          </p:nvSpPr>
          <p:spPr>
            <a:xfrm>
              <a:off x="2895600"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sp>
          <p:nvSpPr>
            <p:cNvPr id="571" name="Oval 570"/>
            <p:cNvSpPr/>
            <p:nvPr/>
          </p:nvSpPr>
          <p:spPr>
            <a:xfrm>
              <a:off x="3200400"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sp>
          <p:nvSpPr>
            <p:cNvPr id="572" name="Oval 571"/>
            <p:cNvSpPr/>
            <p:nvPr/>
          </p:nvSpPr>
          <p:spPr>
            <a:xfrm>
              <a:off x="2590800"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3" name="Oval 572"/>
            <p:cNvSpPr/>
            <p:nvPr/>
          </p:nvSpPr>
          <p:spPr>
            <a:xfrm>
              <a:off x="2895600"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sp>
          <p:nvSpPr>
            <p:cNvPr id="574" name="Oval 573"/>
            <p:cNvSpPr/>
            <p:nvPr/>
          </p:nvSpPr>
          <p:spPr>
            <a:xfrm>
              <a:off x="3200400"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5" name="Oval 574"/>
            <p:cNvSpPr/>
            <p:nvPr/>
          </p:nvSpPr>
          <p:spPr>
            <a:xfrm>
              <a:off x="2590800"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6" name="Oval 575"/>
            <p:cNvSpPr/>
            <p:nvPr/>
          </p:nvSpPr>
          <p:spPr>
            <a:xfrm>
              <a:off x="2895600"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7" name="Oval 576"/>
            <p:cNvSpPr/>
            <p:nvPr/>
          </p:nvSpPr>
          <p:spPr>
            <a:xfrm>
              <a:off x="3200400"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8" name="Oval 577"/>
            <p:cNvSpPr/>
            <p:nvPr/>
          </p:nvSpPr>
          <p:spPr>
            <a:xfrm>
              <a:off x="2590800"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9" name="Oval 578"/>
            <p:cNvSpPr/>
            <p:nvPr/>
          </p:nvSpPr>
          <p:spPr>
            <a:xfrm>
              <a:off x="2895600"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0" name="Oval 579"/>
            <p:cNvSpPr/>
            <p:nvPr/>
          </p:nvSpPr>
          <p:spPr>
            <a:xfrm>
              <a:off x="3200400"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1" name="Oval 580"/>
            <p:cNvSpPr/>
            <p:nvPr/>
          </p:nvSpPr>
          <p:spPr>
            <a:xfrm>
              <a:off x="3505198"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2" name="Oval 581"/>
            <p:cNvSpPr/>
            <p:nvPr/>
          </p:nvSpPr>
          <p:spPr>
            <a:xfrm>
              <a:off x="3809998"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3" name="Oval 582"/>
            <p:cNvSpPr/>
            <p:nvPr/>
          </p:nvSpPr>
          <p:spPr>
            <a:xfrm>
              <a:off x="4114798"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4" name="Oval 583"/>
            <p:cNvSpPr/>
            <p:nvPr/>
          </p:nvSpPr>
          <p:spPr>
            <a:xfrm>
              <a:off x="4419598"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5" name="Oval 584"/>
            <p:cNvSpPr/>
            <p:nvPr/>
          </p:nvSpPr>
          <p:spPr>
            <a:xfrm>
              <a:off x="4724398"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6" name="Oval 585"/>
            <p:cNvSpPr/>
            <p:nvPr/>
          </p:nvSpPr>
          <p:spPr>
            <a:xfrm>
              <a:off x="5029198"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7" name="Oval 586"/>
            <p:cNvSpPr/>
            <p:nvPr/>
          </p:nvSpPr>
          <p:spPr>
            <a:xfrm>
              <a:off x="3505198"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8" name="Oval 587"/>
            <p:cNvSpPr/>
            <p:nvPr/>
          </p:nvSpPr>
          <p:spPr>
            <a:xfrm>
              <a:off x="3809998"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9" name="Oval 588"/>
            <p:cNvSpPr/>
            <p:nvPr/>
          </p:nvSpPr>
          <p:spPr>
            <a:xfrm>
              <a:off x="4114798"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0" name="Oval 589"/>
            <p:cNvSpPr/>
            <p:nvPr/>
          </p:nvSpPr>
          <p:spPr>
            <a:xfrm>
              <a:off x="4419598"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1" name="Oval 590"/>
            <p:cNvSpPr/>
            <p:nvPr/>
          </p:nvSpPr>
          <p:spPr>
            <a:xfrm>
              <a:off x="4724398"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2" name="Oval 591"/>
            <p:cNvSpPr/>
            <p:nvPr/>
          </p:nvSpPr>
          <p:spPr>
            <a:xfrm>
              <a:off x="5029198"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3" name="Oval 592"/>
            <p:cNvSpPr/>
            <p:nvPr/>
          </p:nvSpPr>
          <p:spPr>
            <a:xfrm>
              <a:off x="3505198"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4" name="Oval 593"/>
            <p:cNvSpPr/>
            <p:nvPr/>
          </p:nvSpPr>
          <p:spPr>
            <a:xfrm>
              <a:off x="3809998"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5" name="Oval 594"/>
            <p:cNvSpPr/>
            <p:nvPr/>
          </p:nvSpPr>
          <p:spPr>
            <a:xfrm>
              <a:off x="4114798"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sp>
          <p:nvSpPr>
            <p:cNvPr id="596" name="Oval 595"/>
            <p:cNvSpPr/>
            <p:nvPr/>
          </p:nvSpPr>
          <p:spPr>
            <a:xfrm>
              <a:off x="4419598"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7" name="Oval 596"/>
            <p:cNvSpPr/>
            <p:nvPr/>
          </p:nvSpPr>
          <p:spPr>
            <a:xfrm>
              <a:off x="4724398"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8" name="Oval 597"/>
            <p:cNvSpPr/>
            <p:nvPr/>
          </p:nvSpPr>
          <p:spPr>
            <a:xfrm>
              <a:off x="5029198"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9" name="Oval 598"/>
            <p:cNvSpPr/>
            <p:nvPr/>
          </p:nvSpPr>
          <p:spPr>
            <a:xfrm>
              <a:off x="3505198"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0" name="Oval 599"/>
            <p:cNvSpPr/>
            <p:nvPr/>
          </p:nvSpPr>
          <p:spPr>
            <a:xfrm>
              <a:off x="3809998"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1" name="Oval 600"/>
            <p:cNvSpPr/>
            <p:nvPr/>
          </p:nvSpPr>
          <p:spPr>
            <a:xfrm>
              <a:off x="4114798"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2" name="Oval 601"/>
            <p:cNvSpPr/>
            <p:nvPr/>
          </p:nvSpPr>
          <p:spPr>
            <a:xfrm>
              <a:off x="4419598"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3" name="Oval 602"/>
            <p:cNvSpPr/>
            <p:nvPr/>
          </p:nvSpPr>
          <p:spPr>
            <a:xfrm>
              <a:off x="4724398"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4" name="Oval 603"/>
            <p:cNvSpPr/>
            <p:nvPr/>
          </p:nvSpPr>
          <p:spPr>
            <a:xfrm>
              <a:off x="5029198"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5" name="Oval 604"/>
            <p:cNvSpPr/>
            <p:nvPr/>
          </p:nvSpPr>
          <p:spPr>
            <a:xfrm>
              <a:off x="3505198"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6" name="Oval 605"/>
            <p:cNvSpPr/>
            <p:nvPr/>
          </p:nvSpPr>
          <p:spPr>
            <a:xfrm>
              <a:off x="3809998"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7" name="Oval 606"/>
            <p:cNvSpPr/>
            <p:nvPr/>
          </p:nvSpPr>
          <p:spPr>
            <a:xfrm>
              <a:off x="4114798"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8" name="Oval 607"/>
            <p:cNvSpPr/>
            <p:nvPr/>
          </p:nvSpPr>
          <p:spPr>
            <a:xfrm>
              <a:off x="4419598"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9" name="Oval 608"/>
            <p:cNvSpPr/>
            <p:nvPr/>
          </p:nvSpPr>
          <p:spPr>
            <a:xfrm>
              <a:off x="4724398"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0" name="Oval 609"/>
            <p:cNvSpPr/>
            <p:nvPr/>
          </p:nvSpPr>
          <p:spPr>
            <a:xfrm>
              <a:off x="5029198"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1" name="Oval 610"/>
            <p:cNvSpPr/>
            <p:nvPr/>
          </p:nvSpPr>
          <p:spPr>
            <a:xfrm>
              <a:off x="3505198"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2" name="Oval 611"/>
            <p:cNvSpPr/>
            <p:nvPr/>
          </p:nvSpPr>
          <p:spPr>
            <a:xfrm>
              <a:off x="3809998"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3" name="Oval 612"/>
            <p:cNvSpPr/>
            <p:nvPr/>
          </p:nvSpPr>
          <p:spPr>
            <a:xfrm>
              <a:off x="4114798"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4" name="Oval 613"/>
            <p:cNvSpPr/>
            <p:nvPr/>
          </p:nvSpPr>
          <p:spPr>
            <a:xfrm>
              <a:off x="4419598"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5" name="Oval 614"/>
            <p:cNvSpPr/>
            <p:nvPr/>
          </p:nvSpPr>
          <p:spPr>
            <a:xfrm>
              <a:off x="4724398"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6" name="Oval 615"/>
            <p:cNvSpPr/>
            <p:nvPr/>
          </p:nvSpPr>
          <p:spPr>
            <a:xfrm>
              <a:off x="5029198"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7" name="Oval 616"/>
            <p:cNvSpPr/>
            <p:nvPr/>
          </p:nvSpPr>
          <p:spPr>
            <a:xfrm>
              <a:off x="3505198"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8" name="Oval 617"/>
            <p:cNvSpPr/>
            <p:nvPr/>
          </p:nvSpPr>
          <p:spPr>
            <a:xfrm>
              <a:off x="3809998"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9" name="Oval 618"/>
            <p:cNvSpPr/>
            <p:nvPr/>
          </p:nvSpPr>
          <p:spPr>
            <a:xfrm>
              <a:off x="4114798"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0" name="Oval 619"/>
            <p:cNvSpPr/>
            <p:nvPr/>
          </p:nvSpPr>
          <p:spPr>
            <a:xfrm>
              <a:off x="4419598"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1" name="Oval 620"/>
            <p:cNvSpPr/>
            <p:nvPr/>
          </p:nvSpPr>
          <p:spPr>
            <a:xfrm>
              <a:off x="4724398"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2" name="Oval 621"/>
            <p:cNvSpPr/>
            <p:nvPr/>
          </p:nvSpPr>
          <p:spPr>
            <a:xfrm>
              <a:off x="5029198"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3" name="Oval 622"/>
            <p:cNvSpPr/>
            <p:nvPr/>
          </p:nvSpPr>
          <p:spPr>
            <a:xfrm>
              <a:off x="3505198"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4" name="Oval 623"/>
            <p:cNvSpPr/>
            <p:nvPr/>
          </p:nvSpPr>
          <p:spPr>
            <a:xfrm>
              <a:off x="3809998"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5" name="Oval 624"/>
            <p:cNvSpPr/>
            <p:nvPr/>
          </p:nvSpPr>
          <p:spPr>
            <a:xfrm>
              <a:off x="4114798"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6" name="Oval 625"/>
            <p:cNvSpPr/>
            <p:nvPr/>
          </p:nvSpPr>
          <p:spPr>
            <a:xfrm>
              <a:off x="4419598"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7" name="Oval 626"/>
            <p:cNvSpPr/>
            <p:nvPr/>
          </p:nvSpPr>
          <p:spPr>
            <a:xfrm>
              <a:off x="4724398"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8" name="Oval 627"/>
            <p:cNvSpPr/>
            <p:nvPr/>
          </p:nvSpPr>
          <p:spPr>
            <a:xfrm>
              <a:off x="5029198"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spTree>
    <p:custDataLst>
      <p:tags r:id="rId1"/>
    </p:custDataLst>
    <p:extLst>
      <p:ext uri="{BB962C8B-B14F-4D97-AF65-F5344CB8AC3E}">
        <p14:creationId xmlns:p14="http://schemas.microsoft.com/office/powerpoint/2010/main" val="194489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Freeform 75"/>
          <p:cNvSpPr/>
          <p:nvPr/>
        </p:nvSpPr>
        <p:spPr>
          <a:xfrm>
            <a:off x="3493321" y="1700808"/>
            <a:ext cx="2946954" cy="3901679"/>
          </a:xfrm>
          <a:custGeom>
            <a:avLst/>
            <a:gdLst>
              <a:gd name="connsiteX0" fmla="*/ 97302 w 1671830"/>
              <a:gd name="connsiteY0" fmla="*/ 0 h 2161538"/>
              <a:gd name="connsiteX1" fmla="*/ 170650 w 1671830"/>
              <a:gd name="connsiteY1" fmla="*/ 2161309 h 2161538"/>
              <a:gd name="connsiteX2" fmla="*/ 1671830 w 1671830"/>
              <a:gd name="connsiteY2" fmla="*/ 107576 h 2161538"/>
              <a:gd name="connsiteX0" fmla="*/ 12761 w 1587289"/>
              <a:gd name="connsiteY0" fmla="*/ 0 h 553408"/>
              <a:gd name="connsiteX1" fmla="*/ 633771 w 1587289"/>
              <a:gd name="connsiteY1" fmla="*/ 34229 h 553408"/>
              <a:gd name="connsiteX2" fmla="*/ 1587289 w 1587289"/>
              <a:gd name="connsiteY2" fmla="*/ 107576 h 553408"/>
              <a:gd name="connsiteX0" fmla="*/ 13594 w 1549003"/>
              <a:gd name="connsiteY0" fmla="*/ 2078623 h 2323397"/>
              <a:gd name="connsiteX1" fmla="*/ 595485 w 1549003"/>
              <a:gd name="connsiteY1" fmla="*/ 49340 h 2323397"/>
              <a:gd name="connsiteX2" fmla="*/ 1549003 w 1549003"/>
              <a:gd name="connsiteY2" fmla="*/ 122687 h 2323397"/>
              <a:gd name="connsiteX0" fmla="*/ 2474 w 1537883"/>
              <a:gd name="connsiteY0" fmla="*/ 2078623 h 2078623"/>
              <a:gd name="connsiteX1" fmla="*/ 584365 w 1537883"/>
              <a:gd name="connsiteY1" fmla="*/ 49340 h 2078623"/>
              <a:gd name="connsiteX2" fmla="*/ 1537883 w 1537883"/>
              <a:gd name="connsiteY2" fmla="*/ 122687 h 2078623"/>
              <a:gd name="connsiteX0" fmla="*/ 0 w 1535409"/>
              <a:gd name="connsiteY0" fmla="*/ 1955936 h 1955936"/>
              <a:gd name="connsiteX1" fmla="*/ 1535409 w 1535409"/>
              <a:gd name="connsiteY1" fmla="*/ 0 h 1955936"/>
              <a:gd name="connsiteX0" fmla="*/ 0 w 1457171"/>
              <a:gd name="connsiteY0" fmla="*/ 1999944 h 1999944"/>
              <a:gd name="connsiteX1" fmla="*/ 1457171 w 1457171"/>
              <a:gd name="connsiteY1" fmla="*/ 0 h 1999944"/>
              <a:gd name="connsiteX0" fmla="*/ 0 w 1457171"/>
              <a:gd name="connsiteY0" fmla="*/ 1999944 h 1999944"/>
              <a:gd name="connsiteX1" fmla="*/ 1457171 w 1457171"/>
              <a:gd name="connsiteY1" fmla="*/ 0 h 1999944"/>
              <a:gd name="connsiteX0" fmla="*/ 0 w 1457171"/>
              <a:gd name="connsiteY0" fmla="*/ 1999944 h 1999944"/>
              <a:gd name="connsiteX1" fmla="*/ 1457171 w 1457171"/>
              <a:gd name="connsiteY1" fmla="*/ 0 h 1999944"/>
            </a:gdLst>
            <a:ahLst/>
            <a:cxnLst>
              <a:cxn ang="0">
                <a:pos x="connsiteX0" y="connsiteY0"/>
              </a:cxn>
              <a:cxn ang="0">
                <a:pos x="connsiteX1" y="connsiteY1"/>
              </a:cxn>
            </a:cxnLst>
            <a:rect l="l" t="t" r="r" b="b"/>
            <a:pathLst>
              <a:path w="1457171" h="1999944">
                <a:moveTo>
                  <a:pt x="0" y="1999944"/>
                </a:moveTo>
                <a:cubicBezTo>
                  <a:pt x="30969" y="1113253"/>
                  <a:pt x="399336" y="236343"/>
                  <a:pt x="1457171" y="0"/>
                </a:cubicBezTo>
              </a:path>
            </a:pathLst>
          </a:custGeom>
          <a:ln w="190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Rectangle 2"/>
          <p:cNvSpPr/>
          <p:nvPr/>
        </p:nvSpPr>
        <p:spPr>
          <a:xfrm>
            <a:off x="2843808" y="1124744"/>
            <a:ext cx="4860540" cy="4752528"/>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
        <p:nvSpPr>
          <p:cNvPr id="2" name="Title 1"/>
          <p:cNvSpPr>
            <a:spLocks noGrp="1"/>
          </p:cNvSpPr>
          <p:nvPr>
            <p:ph type="title"/>
          </p:nvPr>
        </p:nvSpPr>
        <p:spPr/>
        <p:txBody>
          <a:bodyPr/>
          <a:lstStyle/>
          <a:p>
            <a:r>
              <a:rPr lang="en-US" dirty="0" smtClean="0"/>
              <a:t>Tear Curve Removes Terms</a:t>
            </a:r>
            <a:endParaRPr lang="en-US" dirty="0"/>
          </a:p>
        </p:txBody>
      </p:sp>
      <p:grpSp>
        <p:nvGrpSpPr>
          <p:cNvPr id="556" name="Group 555"/>
          <p:cNvGrpSpPr/>
          <p:nvPr/>
        </p:nvGrpSpPr>
        <p:grpSpPr>
          <a:xfrm>
            <a:off x="1992446" y="1294263"/>
            <a:ext cx="5096086" cy="4471281"/>
            <a:chOff x="2590800" y="2021871"/>
            <a:chExt cx="2486024" cy="2181226"/>
          </a:xfrm>
        </p:grpSpPr>
        <p:sp>
          <p:nvSpPr>
            <p:cNvPr id="557" name="Oval 556"/>
            <p:cNvSpPr/>
            <p:nvPr/>
          </p:nvSpPr>
          <p:spPr>
            <a:xfrm>
              <a:off x="2590800"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58" name="Oval 557"/>
            <p:cNvSpPr/>
            <p:nvPr/>
          </p:nvSpPr>
          <p:spPr>
            <a:xfrm>
              <a:off x="2895600"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59" name="Oval 558"/>
            <p:cNvSpPr/>
            <p:nvPr/>
          </p:nvSpPr>
          <p:spPr>
            <a:xfrm>
              <a:off x="3200400"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0" name="Oval 559"/>
            <p:cNvSpPr/>
            <p:nvPr/>
          </p:nvSpPr>
          <p:spPr>
            <a:xfrm>
              <a:off x="2590800"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1" name="Oval 560"/>
            <p:cNvSpPr/>
            <p:nvPr/>
          </p:nvSpPr>
          <p:spPr>
            <a:xfrm>
              <a:off x="2895600"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2" name="Oval 561"/>
            <p:cNvSpPr/>
            <p:nvPr/>
          </p:nvSpPr>
          <p:spPr>
            <a:xfrm>
              <a:off x="3200400"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3" name="Oval 562"/>
            <p:cNvSpPr/>
            <p:nvPr/>
          </p:nvSpPr>
          <p:spPr>
            <a:xfrm>
              <a:off x="2590800"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4" name="Oval 563"/>
            <p:cNvSpPr/>
            <p:nvPr/>
          </p:nvSpPr>
          <p:spPr>
            <a:xfrm>
              <a:off x="2895600"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5" name="Oval 564"/>
            <p:cNvSpPr/>
            <p:nvPr/>
          </p:nvSpPr>
          <p:spPr>
            <a:xfrm>
              <a:off x="3200400"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6" name="Oval 565"/>
            <p:cNvSpPr/>
            <p:nvPr/>
          </p:nvSpPr>
          <p:spPr>
            <a:xfrm>
              <a:off x="2590800"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7" name="Oval 566"/>
            <p:cNvSpPr/>
            <p:nvPr/>
          </p:nvSpPr>
          <p:spPr>
            <a:xfrm>
              <a:off x="2895600"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8" name="Oval 567"/>
            <p:cNvSpPr/>
            <p:nvPr/>
          </p:nvSpPr>
          <p:spPr>
            <a:xfrm>
              <a:off x="3200400"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9" name="Oval 568"/>
            <p:cNvSpPr/>
            <p:nvPr/>
          </p:nvSpPr>
          <p:spPr>
            <a:xfrm>
              <a:off x="2590800"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0" name="Oval 569"/>
            <p:cNvSpPr/>
            <p:nvPr/>
          </p:nvSpPr>
          <p:spPr>
            <a:xfrm>
              <a:off x="2895600"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sp>
          <p:nvSpPr>
            <p:cNvPr id="571" name="Oval 570"/>
            <p:cNvSpPr/>
            <p:nvPr/>
          </p:nvSpPr>
          <p:spPr>
            <a:xfrm>
              <a:off x="3200400"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sp>
          <p:nvSpPr>
            <p:cNvPr id="572" name="Oval 571"/>
            <p:cNvSpPr/>
            <p:nvPr/>
          </p:nvSpPr>
          <p:spPr>
            <a:xfrm>
              <a:off x="2590800"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3" name="Oval 572"/>
            <p:cNvSpPr/>
            <p:nvPr/>
          </p:nvSpPr>
          <p:spPr>
            <a:xfrm>
              <a:off x="2895600"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sp>
          <p:nvSpPr>
            <p:cNvPr id="574" name="Oval 573"/>
            <p:cNvSpPr/>
            <p:nvPr/>
          </p:nvSpPr>
          <p:spPr>
            <a:xfrm>
              <a:off x="3200400"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5" name="Oval 574"/>
            <p:cNvSpPr/>
            <p:nvPr/>
          </p:nvSpPr>
          <p:spPr>
            <a:xfrm>
              <a:off x="2590800"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6" name="Oval 575"/>
            <p:cNvSpPr/>
            <p:nvPr/>
          </p:nvSpPr>
          <p:spPr>
            <a:xfrm>
              <a:off x="2895600"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7" name="Oval 576"/>
            <p:cNvSpPr/>
            <p:nvPr/>
          </p:nvSpPr>
          <p:spPr>
            <a:xfrm>
              <a:off x="3200400"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8" name="Oval 577"/>
            <p:cNvSpPr/>
            <p:nvPr/>
          </p:nvSpPr>
          <p:spPr>
            <a:xfrm>
              <a:off x="2590800"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9" name="Oval 578"/>
            <p:cNvSpPr/>
            <p:nvPr/>
          </p:nvSpPr>
          <p:spPr>
            <a:xfrm>
              <a:off x="2895600"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0" name="Oval 579"/>
            <p:cNvSpPr/>
            <p:nvPr/>
          </p:nvSpPr>
          <p:spPr>
            <a:xfrm>
              <a:off x="3200400"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1" name="Oval 580"/>
            <p:cNvSpPr/>
            <p:nvPr/>
          </p:nvSpPr>
          <p:spPr>
            <a:xfrm>
              <a:off x="3505198"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2" name="Oval 581"/>
            <p:cNvSpPr/>
            <p:nvPr/>
          </p:nvSpPr>
          <p:spPr>
            <a:xfrm>
              <a:off x="3809998"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3" name="Oval 582"/>
            <p:cNvSpPr/>
            <p:nvPr/>
          </p:nvSpPr>
          <p:spPr>
            <a:xfrm>
              <a:off x="4114798"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4" name="Oval 583"/>
            <p:cNvSpPr/>
            <p:nvPr/>
          </p:nvSpPr>
          <p:spPr>
            <a:xfrm>
              <a:off x="4419598"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5" name="Oval 584"/>
            <p:cNvSpPr/>
            <p:nvPr/>
          </p:nvSpPr>
          <p:spPr>
            <a:xfrm>
              <a:off x="4724398"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6" name="Oval 585"/>
            <p:cNvSpPr/>
            <p:nvPr/>
          </p:nvSpPr>
          <p:spPr>
            <a:xfrm>
              <a:off x="5029198"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7" name="Oval 586"/>
            <p:cNvSpPr/>
            <p:nvPr/>
          </p:nvSpPr>
          <p:spPr>
            <a:xfrm>
              <a:off x="3505198"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8" name="Oval 587"/>
            <p:cNvSpPr/>
            <p:nvPr/>
          </p:nvSpPr>
          <p:spPr>
            <a:xfrm>
              <a:off x="3809998"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9" name="Oval 588"/>
            <p:cNvSpPr/>
            <p:nvPr/>
          </p:nvSpPr>
          <p:spPr>
            <a:xfrm>
              <a:off x="4114798"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0" name="Oval 589"/>
            <p:cNvSpPr/>
            <p:nvPr/>
          </p:nvSpPr>
          <p:spPr>
            <a:xfrm>
              <a:off x="4419598"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1" name="Oval 590"/>
            <p:cNvSpPr/>
            <p:nvPr/>
          </p:nvSpPr>
          <p:spPr>
            <a:xfrm>
              <a:off x="4724398"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2" name="Oval 591"/>
            <p:cNvSpPr/>
            <p:nvPr/>
          </p:nvSpPr>
          <p:spPr>
            <a:xfrm>
              <a:off x="5029198"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3" name="Oval 592"/>
            <p:cNvSpPr/>
            <p:nvPr/>
          </p:nvSpPr>
          <p:spPr>
            <a:xfrm>
              <a:off x="3505198"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4" name="Oval 593"/>
            <p:cNvSpPr/>
            <p:nvPr/>
          </p:nvSpPr>
          <p:spPr>
            <a:xfrm>
              <a:off x="3809998"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5" name="Oval 594"/>
            <p:cNvSpPr/>
            <p:nvPr/>
          </p:nvSpPr>
          <p:spPr>
            <a:xfrm>
              <a:off x="4114798"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sp>
          <p:nvSpPr>
            <p:cNvPr id="596" name="Oval 595"/>
            <p:cNvSpPr/>
            <p:nvPr/>
          </p:nvSpPr>
          <p:spPr>
            <a:xfrm>
              <a:off x="4419598"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7" name="Oval 596"/>
            <p:cNvSpPr/>
            <p:nvPr/>
          </p:nvSpPr>
          <p:spPr>
            <a:xfrm>
              <a:off x="4724398"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8" name="Oval 597"/>
            <p:cNvSpPr/>
            <p:nvPr/>
          </p:nvSpPr>
          <p:spPr>
            <a:xfrm>
              <a:off x="5029198"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9" name="Oval 598"/>
            <p:cNvSpPr/>
            <p:nvPr/>
          </p:nvSpPr>
          <p:spPr>
            <a:xfrm>
              <a:off x="3505198"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0" name="Oval 599"/>
            <p:cNvSpPr/>
            <p:nvPr/>
          </p:nvSpPr>
          <p:spPr>
            <a:xfrm>
              <a:off x="3809998"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1" name="Oval 600"/>
            <p:cNvSpPr/>
            <p:nvPr/>
          </p:nvSpPr>
          <p:spPr>
            <a:xfrm>
              <a:off x="4114798"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2" name="Oval 601"/>
            <p:cNvSpPr/>
            <p:nvPr/>
          </p:nvSpPr>
          <p:spPr>
            <a:xfrm>
              <a:off x="4419598"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3" name="Oval 602"/>
            <p:cNvSpPr/>
            <p:nvPr/>
          </p:nvSpPr>
          <p:spPr>
            <a:xfrm>
              <a:off x="4724398"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4" name="Oval 603"/>
            <p:cNvSpPr/>
            <p:nvPr/>
          </p:nvSpPr>
          <p:spPr>
            <a:xfrm>
              <a:off x="5029198"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5" name="Oval 604"/>
            <p:cNvSpPr/>
            <p:nvPr/>
          </p:nvSpPr>
          <p:spPr>
            <a:xfrm>
              <a:off x="3505198"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6" name="Oval 605"/>
            <p:cNvSpPr/>
            <p:nvPr/>
          </p:nvSpPr>
          <p:spPr>
            <a:xfrm>
              <a:off x="3809998"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7" name="Oval 606"/>
            <p:cNvSpPr/>
            <p:nvPr/>
          </p:nvSpPr>
          <p:spPr>
            <a:xfrm>
              <a:off x="4114798"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8" name="Oval 607"/>
            <p:cNvSpPr/>
            <p:nvPr/>
          </p:nvSpPr>
          <p:spPr>
            <a:xfrm>
              <a:off x="4419598"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9" name="Oval 608"/>
            <p:cNvSpPr/>
            <p:nvPr/>
          </p:nvSpPr>
          <p:spPr>
            <a:xfrm>
              <a:off x="4724398"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0" name="Oval 609"/>
            <p:cNvSpPr/>
            <p:nvPr/>
          </p:nvSpPr>
          <p:spPr>
            <a:xfrm>
              <a:off x="5029198"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1" name="Oval 610"/>
            <p:cNvSpPr/>
            <p:nvPr/>
          </p:nvSpPr>
          <p:spPr>
            <a:xfrm>
              <a:off x="3505198"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2" name="Oval 611"/>
            <p:cNvSpPr/>
            <p:nvPr/>
          </p:nvSpPr>
          <p:spPr>
            <a:xfrm>
              <a:off x="3809998"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3" name="Oval 612"/>
            <p:cNvSpPr/>
            <p:nvPr/>
          </p:nvSpPr>
          <p:spPr>
            <a:xfrm>
              <a:off x="4114798"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4" name="Oval 613"/>
            <p:cNvSpPr/>
            <p:nvPr/>
          </p:nvSpPr>
          <p:spPr>
            <a:xfrm>
              <a:off x="4419598"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5" name="Oval 614"/>
            <p:cNvSpPr/>
            <p:nvPr/>
          </p:nvSpPr>
          <p:spPr>
            <a:xfrm>
              <a:off x="4724398"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6" name="Oval 615"/>
            <p:cNvSpPr/>
            <p:nvPr/>
          </p:nvSpPr>
          <p:spPr>
            <a:xfrm>
              <a:off x="5029198"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7" name="Oval 616"/>
            <p:cNvSpPr/>
            <p:nvPr/>
          </p:nvSpPr>
          <p:spPr>
            <a:xfrm>
              <a:off x="3505198"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8" name="Oval 617"/>
            <p:cNvSpPr/>
            <p:nvPr/>
          </p:nvSpPr>
          <p:spPr>
            <a:xfrm>
              <a:off x="3809998"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9" name="Oval 618"/>
            <p:cNvSpPr/>
            <p:nvPr/>
          </p:nvSpPr>
          <p:spPr>
            <a:xfrm>
              <a:off x="4114798"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0" name="Oval 619"/>
            <p:cNvSpPr/>
            <p:nvPr/>
          </p:nvSpPr>
          <p:spPr>
            <a:xfrm>
              <a:off x="4419598"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1" name="Oval 620"/>
            <p:cNvSpPr/>
            <p:nvPr/>
          </p:nvSpPr>
          <p:spPr>
            <a:xfrm>
              <a:off x="4724398"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2" name="Oval 621"/>
            <p:cNvSpPr/>
            <p:nvPr/>
          </p:nvSpPr>
          <p:spPr>
            <a:xfrm>
              <a:off x="5029198"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3" name="Oval 622"/>
            <p:cNvSpPr/>
            <p:nvPr/>
          </p:nvSpPr>
          <p:spPr>
            <a:xfrm>
              <a:off x="3505198"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4" name="Oval 623"/>
            <p:cNvSpPr/>
            <p:nvPr/>
          </p:nvSpPr>
          <p:spPr>
            <a:xfrm>
              <a:off x="3809998"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5" name="Oval 624"/>
            <p:cNvSpPr/>
            <p:nvPr/>
          </p:nvSpPr>
          <p:spPr>
            <a:xfrm>
              <a:off x="4114798"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6" name="Oval 625"/>
            <p:cNvSpPr/>
            <p:nvPr/>
          </p:nvSpPr>
          <p:spPr>
            <a:xfrm>
              <a:off x="4419598"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7" name="Oval 626"/>
            <p:cNvSpPr/>
            <p:nvPr/>
          </p:nvSpPr>
          <p:spPr>
            <a:xfrm>
              <a:off x="4724398"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8" name="Oval 627"/>
            <p:cNvSpPr/>
            <p:nvPr/>
          </p:nvSpPr>
          <p:spPr>
            <a:xfrm>
              <a:off x="5029198"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nvGrpSpPr>
          <p:cNvPr id="79" name="Group 78"/>
          <p:cNvGrpSpPr/>
          <p:nvPr/>
        </p:nvGrpSpPr>
        <p:grpSpPr>
          <a:xfrm>
            <a:off x="3241444" y="5041980"/>
            <a:ext cx="727280" cy="100564"/>
            <a:chOff x="3241444" y="5041980"/>
            <a:chExt cx="727280" cy="100564"/>
          </a:xfrm>
          <a:effectLst>
            <a:glow rad="228600">
              <a:schemeClr val="accent5">
                <a:satMod val="175000"/>
                <a:alpha val="40000"/>
              </a:schemeClr>
            </a:glow>
          </a:effectLst>
        </p:grpSpPr>
        <p:cxnSp>
          <p:nvCxnSpPr>
            <p:cNvPr id="80" name="Straight Connector 79"/>
            <p:cNvCxnSpPr>
              <a:stCxn id="81" idx="2"/>
              <a:endCxn id="82" idx="2"/>
            </p:cNvCxnSpPr>
            <p:nvPr/>
          </p:nvCxnSpPr>
          <p:spPr>
            <a:xfrm>
              <a:off x="3241444" y="5090794"/>
              <a:ext cx="629652" cy="2936"/>
            </a:xfrm>
            <a:prstGeom prst="line">
              <a:avLst/>
            </a:prstGeom>
            <a:ln w="60325"/>
          </p:spPr>
          <p:style>
            <a:lnRef idx="1">
              <a:schemeClr val="accent1"/>
            </a:lnRef>
            <a:fillRef idx="0">
              <a:schemeClr val="accent1"/>
            </a:fillRef>
            <a:effectRef idx="0">
              <a:schemeClr val="accent1"/>
            </a:effectRef>
            <a:fontRef idx="minor">
              <a:schemeClr val="tx1"/>
            </a:fontRef>
          </p:style>
        </p:cxnSp>
        <p:sp>
          <p:nvSpPr>
            <p:cNvPr id="81" name="Oval 80"/>
            <p:cNvSpPr/>
            <p:nvPr/>
          </p:nvSpPr>
          <p:spPr>
            <a:xfrm>
              <a:off x="3241444" y="5041980"/>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sp>
          <p:nvSpPr>
            <p:cNvPr id="82" name="Oval 81"/>
            <p:cNvSpPr/>
            <p:nvPr/>
          </p:nvSpPr>
          <p:spPr>
            <a:xfrm>
              <a:off x="3871096" y="5044916"/>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grpSp>
    </p:spTree>
    <p:custDataLst>
      <p:tags r:id="rId1"/>
    </p:custDataLst>
    <p:extLst>
      <p:ext uri="{BB962C8B-B14F-4D97-AF65-F5344CB8AC3E}">
        <p14:creationId xmlns:p14="http://schemas.microsoft.com/office/powerpoint/2010/main" val="2893476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fill="hold" grpId="0" nodeType="withEffect">
                                  <p:stCondLst>
                                    <p:cond delay="0"/>
                                  </p:stCondLst>
                                  <p:childTnLst>
                                    <p:animMotion origin="layout" path="M -4.72222E-6 -7.40741E-7 L -0.0019 -0.12593 " pathEditMode="relative" rAng="0" ptsTypes="AA">
                                      <p:cBhvr>
                                        <p:cTn id="6" dur="500" fill="hold"/>
                                        <p:tgtEl>
                                          <p:spTgt spid="3"/>
                                        </p:tgtEl>
                                        <p:attrNameLst>
                                          <p:attrName>ppt_x</p:attrName>
                                          <p:attrName>ppt_y</p:attrName>
                                        </p:attrNameLst>
                                      </p:cBhvr>
                                      <p:rCtr x="-104" y="-6296"/>
                                    </p:animMotion>
                                  </p:childTnLst>
                                </p:cTn>
                              </p:par>
                            </p:childTnLst>
                          </p:cTn>
                        </p:par>
                        <p:par>
                          <p:cTn id="7" fill="hold">
                            <p:stCondLst>
                              <p:cond delay="500"/>
                            </p:stCondLst>
                            <p:childTnLst>
                              <p:par>
                                <p:cTn id="8" presetID="10" presetClass="entr" presetSubtype="0" fill="hold" nodeType="afterEffect">
                                  <p:stCondLst>
                                    <p:cond delay="0"/>
                                  </p:stCondLst>
                                  <p:childTnLst>
                                    <p:set>
                                      <p:cBhvr>
                                        <p:cTn id="9" dur="1" fill="hold">
                                          <p:stCondLst>
                                            <p:cond delay="0"/>
                                          </p:stCondLst>
                                        </p:cTn>
                                        <p:tgtEl>
                                          <p:spTgt spid="79"/>
                                        </p:tgtEl>
                                        <p:attrNameLst>
                                          <p:attrName>style.visibility</p:attrName>
                                        </p:attrNameLst>
                                      </p:cBhvr>
                                      <p:to>
                                        <p:strVal val="visible"/>
                                      </p:to>
                                    </p:set>
                                    <p:animEffect transition="in" filter="fade">
                                      <p:cBhvr>
                                        <p:cTn id="10"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Freeform 75"/>
          <p:cNvSpPr/>
          <p:nvPr/>
        </p:nvSpPr>
        <p:spPr>
          <a:xfrm>
            <a:off x="3493321" y="1700808"/>
            <a:ext cx="2946954" cy="3901679"/>
          </a:xfrm>
          <a:custGeom>
            <a:avLst/>
            <a:gdLst>
              <a:gd name="connsiteX0" fmla="*/ 97302 w 1671830"/>
              <a:gd name="connsiteY0" fmla="*/ 0 h 2161538"/>
              <a:gd name="connsiteX1" fmla="*/ 170650 w 1671830"/>
              <a:gd name="connsiteY1" fmla="*/ 2161309 h 2161538"/>
              <a:gd name="connsiteX2" fmla="*/ 1671830 w 1671830"/>
              <a:gd name="connsiteY2" fmla="*/ 107576 h 2161538"/>
              <a:gd name="connsiteX0" fmla="*/ 12761 w 1587289"/>
              <a:gd name="connsiteY0" fmla="*/ 0 h 553408"/>
              <a:gd name="connsiteX1" fmla="*/ 633771 w 1587289"/>
              <a:gd name="connsiteY1" fmla="*/ 34229 h 553408"/>
              <a:gd name="connsiteX2" fmla="*/ 1587289 w 1587289"/>
              <a:gd name="connsiteY2" fmla="*/ 107576 h 553408"/>
              <a:gd name="connsiteX0" fmla="*/ 13594 w 1549003"/>
              <a:gd name="connsiteY0" fmla="*/ 2078623 h 2323397"/>
              <a:gd name="connsiteX1" fmla="*/ 595485 w 1549003"/>
              <a:gd name="connsiteY1" fmla="*/ 49340 h 2323397"/>
              <a:gd name="connsiteX2" fmla="*/ 1549003 w 1549003"/>
              <a:gd name="connsiteY2" fmla="*/ 122687 h 2323397"/>
              <a:gd name="connsiteX0" fmla="*/ 2474 w 1537883"/>
              <a:gd name="connsiteY0" fmla="*/ 2078623 h 2078623"/>
              <a:gd name="connsiteX1" fmla="*/ 584365 w 1537883"/>
              <a:gd name="connsiteY1" fmla="*/ 49340 h 2078623"/>
              <a:gd name="connsiteX2" fmla="*/ 1537883 w 1537883"/>
              <a:gd name="connsiteY2" fmla="*/ 122687 h 2078623"/>
              <a:gd name="connsiteX0" fmla="*/ 0 w 1535409"/>
              <a:gd name="connsiteY0" fmla="*/ 1955936 h 1955936"/>
              <a:gd name="connsiteX1" fmla="*/ 1535409 w 1535409"/>
              <a:gd name="connsiteY1" fmla="*/ 0 h 1955936"/>
              <a:gd name="connsiteX0" fmla="*/ 0 w 1457171"/>
              <a:gd name="connsiteY0" fmla="*/ 1999944 h 1999944"/>
              <a:gd name="connsiteX1" fmla="*/ 1457171 w 1457171"/>
              <a:gd name="connsiteY1" fmla="*/ 0 h 1999944"/>
              <a:gd name="connsiteX0" fmla="*/ 0 w 1457171"/>
              <a:gd name="connsiteY0" fmla="*/ 1999944 h 1999944"/>
              <a:gd name="connsiteX1" fmla="*/ 1457171 w 1457171"/>
              <a:gd name="connsiteY1" fmla="*/ 0 h 1999944"/>
              <a:gd name="connsiteX0" fmla="*/ 0 w 1457171"/>
              <a:gd name="connsiteY0" fmla="*/ 1999944 h 1999944"/>
              <a:gd name="connsiteX1" fmla="*/ 1457171 w 1457171"/>
              <a:gd name="connsiteY1" fmla="*/ 0 h 1999944"/>
            </a:gdLst>
            <a:ahLst/>
            <a:cxnLst>
              <a:cxn ang="0">
                <a:pos x="connsiteX0" y="connsiteY0"/>
              </a:cxn>
              <a:cxn ang="0">
                <a:pos x="connsiteX1" y="connsiteY1"/>
              </a:cxn>
            </a:cxnLst>
            <a:rect l="l" t="t" r="r" b="b"/>
            <a:pathLst>
              <a:path w="1457171" h="1999944">
                <a:moveTo>
                  <a:pt x="0" y="1999944"/>
                </a:moveTo>
                <a:cubicBezTo>
                  <a:pt x="30969" y="1113253"/>
                  <a:pt x="399336" y="236343"/>
                  <a:pt x="1457171" y="0"/>
                </a:cubicBezTo>
              </a:path>
            </a:pathLst>
          </a:custGeom>
          <a:ln w="190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7" name="Rectangle 86"/>
          <p:cNvSpPr/>
          <p:nvPr/>
        </p:nvSpPr>
        <p:spPr>
          <a:xfrm>
            <a:off x="2915816" y="264204"/>
            <a:ext cx="4860540" cy="4752528"/>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
        <p:nvSpPr>
          <p:cNvPr id="2" name="Title 1"/>
          <p:cNvSpPr>
            <a:spLocks noGrp="1"/>
          </p:cNvSpPr>
          <p:nvPr>
            <p:ph type="title"/>
          </p:nvPr>
        </p:nvSpPr>
        <p:spPr/>
        <p:txBody>
          <a:bodyPr/>
          <a:lstStyle/>
          <a:p>
            <a:r>
              <a:rPr lang="en-US" dirty="0"/>
              <a:t>Tear Curve Removes Terms</a:t>
            </a:r>
          </a:p>
        </p:txBody>
      </p:sp>
      <p:grpSp>
        <p:nvGrpSpPr>
          <p:cNvPr id="556" name="Group 555"/>
          <p:cNvGrpSpPr/>
          <p:nvPr/>
        </p:nvGrpSpPr>
        <p:grpSpPr>
          <a:xfrm>
            <a:off x="1992446" y="1294263"/>
            <a:ext cx="5096086" cy="4471281"/>
            <a:chOff x="2590800" y="2021871"/>
            <a:chExt cx="2486024" cy="2181226"/>
          </a:xfrm>
        </p:grpSpPr>
        <p:sp>
          <p:nvSpPr>
            <p:cNvPr id="557" name="Oval 556"/>
            <p:cNvSpPr/>
            <p:nvPr/>
          </p:nvSpPr>
          <p:spPr>
            <a:xfrm>
              <a:off x="2590800"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58" name="Oval 557"/>
            <p:cNvSpPr/>
            <p:nvPr/>
          </p:nvSpPr>
          <p:spPr>
            <a:xfrm>
              <a:off x="2895600"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59" name="Oval 558"/>
            <p:cNvSpPr/>
            <p:nvPr/>
          </p:nvSpPr>
          <p:spPr>
            <a:xfrm>
              <a:off x="3200400"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0" name="Oval 559"/>
            <p:cNvSpPr/>
            <p:nvPr/>
          </p:nvSpPr>
          <p:spPr>
            <a:xfrm>
              <a:off x="2590800"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1" name="Oval 560"/>
            <p:cNvSpPr/>
            <p:nvPr/>
          </p:nvSpPr>
          <p:spPr>
            <a:xfrm>
              <a:off x="2895600"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2" name="Oval 561"/>
            <p:cNvSpPr/>
            <p:nvPr/>
          </p:nvSpPr>
          <p:spPr>
            <a:xfrm>
              <a:off x="3200400"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3" name="Oval 562"/>
            <p:cNvSpPr/>
            <p:nvPr/>
          </p:nvSpPr>
          <p:spPr>
            <a:xfrm>
              <a:off x="2590800"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4" name="Oval 563"/>
            <p:cNvSpPr/>
            <p:nvPr/>
          </p:nvSpPr>
          <p:spPr>
            <a:xfrm>
              <a:off x="2895600"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5" name="Oval 564"/>
            <p:cNvSpPr/>
            <p:nvPr/>
          </p:nvSpPr>
          <p:spPr>
            <a:xfrm>
              <a:off x="3200400"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6" name="Oval 565"/>
            <p:cNvSpPr/>
            <p:nvPr/>
          </p:nvSpPr>
          <p:spPr>
            <a:xfrm>
              <a:off x="2590800"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7" name="Oval 566"/>
            <p:cNvSpPr/>
            <p:nvPr/>
          </p:nvSpPr>
          <p:spPr>
            <a:xfrm>
              <a:off x="2895600"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8" name="Oval 567"/>
            <p:cNvSpPr/>
            <p:nvPr/>
          </p:nvSpPr>
          <p:spPr>
            <a:xfrm>
              <a:off x="3200400"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9" name="Oval 568"/>
            <p:cNvSpPr/>
            <p:nvPr/>
          </p:nvSpPr>
          <p:spPr>
            <a:xfrm>
              <a:off x="2590800"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0" name="Oval 569"/>
            <p:cNvSpPr/>
            <p:nvPr/>
          </p:nvSpPr>
          <p:spPr>
            <a:xfrm>
              <a:off x="2895600"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sp>
          <p:nvSpPr>
            <p:cNvPr id="571" name="Oval 570"/>
            <p:cNvSpPr/>
            <p:nvPr/>
          </p:nvSpPr>
          <p:spPr>
            <a:xfrm>
              <a:off x="3200400"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sp>
          <p:nvSpPr>
            <p:cNvPr id="572" name="Oval 571"/>
            <p:cNvSpPr/>
            <p:nvPr/>
          </p:nvSpPr>
          <p:spPr>
            <a:xfrm>
              <a:off x="2590800"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3" name="Oval 572"/>
            <p:cNvSpPr/>
            <p:nvPr/>
          </p:nvSpPr>
          <p:spPr>
            <a:xfrm>
              <a:off x="2895600"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sp>
          <p:nvSpPr>
            <p:cNvPr id="574" name="Oval 573"/>
            <p:cNvSpPr/>
            <p:nvPr/>
          </p:nvSpPr>
          <p:spPr>
            <a:xfrm>
              <a:off x="3200400"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5" name="Oval 574"/>
            <p:cNvSpPr/>
            <p:nvPr/>
          </p:nvSpPr>
          <p:spPr>
            <a:xfrm>
              <a:off x="2590800"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6" name="Oval 575"/>
            <p:cNvSpPr/>
            <p:nvPr/>
          </p:nvSpPr>
          <p:spPr>
            <a:xfrm>
              <a:off x="2895600"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7" name="Oval 576"/>
            <p:cNvSpPr/>
            <p:nvPr/>
          </p:nvSpPr>
          <p:spPr>
            <a:xfrm>
              <a:off x="3200400"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8" name="Oval 577"/>
            <p:cNvSpPr/>
            <p:nvPr/>
          </p:nvSpPr>
          <p:spPr>
            <a:xfrm>
              <a:off x="2590800"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9" name="Oval 578"/>
            <p:cNvSpPr/>
            <p:nvPr/>
          </p:nvSpPr>
          <p:spPr>
            <a:xfrm>
              <a:off x="2895600"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0" name="Oval 579"/>
            <p:cNvSpPr/>
            <p:nvPr/>
          </p:nvSpPr>
          <p:spPr>
            <a:xfrm>
              <a:off x="3200400"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1" name="Oval 580"/>
            <p:cNvSpPr/>
            <p:nvPr/>
          </p:nvSpPr>
          <p:spPr>
            <a:xfrm>
              <a:off x="3505198"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2" name="Oval 581"/>
            <p:cNvSpPr/>
            <p:nvPr/>
          </p:nvSpPr>
          <p:spPr>
            <a:xfrm>
              <a:off x="3809998"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3" name="Oval 582"/>
            <p:cNvSpPr/>
            <p:nvPr/>
          </p:nvSpPr>
          <p:spPr>
            <a:xfrm>
              <a:off x="4114798"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4" name="Oval 583"/>
            <p:cNvSpPr/>
            <p:nvPr/>
          </p:nvSpPr>
          <p:spPr>
            <a:xfrm>
              <a:off x="4419598"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5" name="Oval 584"/>
            <p:cNvSpPr/>
            <p:nvPr/>
          </p:nvSpPr>
          <p:spPr>
            <a:xfrm>
              <a:off x="4724398"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6" name="Oval 585"/>
            <p:cNvSpPr/>
            <p:nvPr/>
          </p:nvSpPr>
          <p:spPr>
            <a:xfrm>
              <a:off x="5029198"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7" name="Oval 586"/>
            <p:cNvSpPr/>
            <p:nvPr/>
          </p:nvSpPr>
          <p:spPr>
            <a:xfrm>
              <a:off x="3505198"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8" name="Oval 587"/>
            <p:cNvSpPr/>
            <p:nvPr/>
          </p:nvSpPr>
          <p:spPr>
            <a:xfrm>
              <a:off x="3809998"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9" name="Oval 588"/>
            <p:cNvSpPr/>
            <p:nvPr/>
          </p:nvSpPr>
          <p:spPr>
            <a:xfrm>
              <a:off x="4114798"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0" name="Oval 589"/>
            <p:cNvSpPr/>
            <p:nvPr/>
          </p:nvSpPr>
          <p:spPr>
            <a:xfrm>
              <a:off x="4419598"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1" name="Oval 590"/>
            <p:cNvSpPr/>
            <p:nvPr/>
          </p:nvSpPr>
          <p:spPr>
            <a:xfrm>
              <a:off x="4724398"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2" name="Oval 591"/>
            <p:cNvSpPr/>
            <p:nvPr/>
          </p:nvSpPr>
          <p:spPr>
            <a:xfrm>
              <a:off x="5029198"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3" name="Oval 592"/>
            <p:cNvSpPr/>
            <p:nvPr/>
          </p:nvSpPr>
          <p:spPr>
            <a:xfrm>
              <a:off x="3505198"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4" name="Oval 593"/>
            <p:cNvSpPr/>
            <p:nvPr/>
          </p:nvSpPr>
          <p:spPr>
            <a:xfrm>
              <a:off x="3809998"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5" name="Oval 594"/>
            <p:cNvSpPr/>
            <p:nvPr/>
          </p:nvSpPr>
          <p:spPr>
            <a:xfrm>
              <a:off x="4114798"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sp>
          <p:nvSpPr>
            <p:cNvPr id="596" name="Oval 595"/>
            <p:cNvSpPr/>
            <p:nvPr/>
          </p:nvSpPr>
          <p:spPr>
            <a:xfrm>
              <a:off x="4419598"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7" name="Oval 596"/>
            <p:cNvSpPr/>
            <p:nvPr/>
          </p:nvSpPr>
          <p:spPr>
            <a:xfrm>
              <a:off x="4724398"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8" name="Oval 597"/>
            <p:cNvSpPr/>
            <p:nvPr/>
          </p:nvSpPr>
          <p:spPr>
            <a:xfrm>
              <a:off x="5029198"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9" name="Oval 598"/>
            <p:cNvSpPr/>
            <p:nvPr/>
          </p:nvSpPr>
          <p:spPr>
            <a:xfrm>
              <a:off x="3505198"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0" name="Oval 599"/>
            <p:cNvSpPr/>
            <p:nvPr/>
          </p:nvSpPr>
          <p:spPr>
            <a:xfrm>
              <a:off x="3809998"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1" name="Oval 600"/>
            <p:cNvSpPr/>
            <p:nvPr/>
          </p:nvSpPr>
          <p:spPr>
            <a:xfrm>
              <a:off x="4114798"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2" name="Oval 601"/>
            <p:cNvSpPr/>
            <p:nvPr/>
          </p:nvSpPr>
          <p:spPr>
            <a:xfrm>
              <a:off x="4419598"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3" name="Oval 602"/>
            <p:cNvSpPr/>
            <p:nvPr/>
          </p:nvSpPr>
          <p:spPr>
            <a:xfrm>
              <a:off x="4724398"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4" name="Oval 603"/>
            <p:cNvSpPr/>
            <p:nvPr/>
          </p:nvSpPr>
          <p:spPr>
            <a:xfrm>
              <a:off x="5029198"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5" name="Oval 604"/>
            <p:cNvSpPr/>
            <p:nvPr/>
          </p:nvSpPr>
          <p:spPr>
            <a:xfrm>
              <a:off x="3505198"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6" name="Oval 605"/>
            <p:cNvSpPr/>
            <p:nvPr/>
          </p:nvSpPr>
          <p:spPr>
            <a:xfrm>
              <a:off x="3809998"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7" name="Oval 606"/>
            <p:cNvSpPr/>
            <p:nvPr/>
          </p:nvSpPr>
          <p:spPr>
            <a:xfrm>
              <a:off x="4114798"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8" name="Oval 607"/>
            <p:cNvSpPr/>
            <p:nvPr/>
          </p:nvSpPr>
          <p:spPr>
            <a:xfrm>
              <a:off x="4419598"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9" name="Oval 608"/>
            <p:cNvSpPr/>
            <p:nvPr/>
          </p:nvSpPr>
          <p:spPr>
            <a:xfrm>
              <a:off x="4724398"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0" name="Oval 609"/>
            <p:cNvSpPr/>
            <p:nvPr/>
          </p:nvSpPr>
          <p:spPr>
            <a:xfrm>
              <a:off x="5029198"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1" name="Oval 610"/>
            <p:cNvSpPr/>
            <p:nvPr/>
          </p:nvSpPr>
          <p:spPr>
            <a:xfrm>
              <a:off x="3505198"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2" name="Oval 611"/>
            <p:cNvSpPr/>
            <p:nvPr/>
          </p:nvSpPr>
          <p:spPr>
            <a:xfrm>
              <a:off x="3809998"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3" name="Oval 612"/>
            <p:cNvSpPr/>
            <p:nvPr/>
          </p:nvSpPr>
          <p:spPr>
            <a:xfrm>
              <a:off x="4114798"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4" name="Oval 613"/>
            <p:cNvSpPr/>
            <p:nvPr/>
          </p:nvSpPr>
          <p:spPr>
            <a:xfrm>
              <a:off x="4419598"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5" name="Oval 614"/>
            <p:cNvSpPr/>
            <p:nvPr/>
          </p:nvSpPr>
          <p:spPr>
            <a:xfrm>
              <a:off x="4724398"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6" name="Oval 615"/>
            <p:cNvSpPr/>
            <p:nvPr/>
          </p:nvSpPr>
          <p:spPr>
            <a:xfrm>
              <a:off x="5029198"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7" name="Oval 616"/>
            <p:cNvSpPr/>
            <p:nvPr/>
          </p:nvSpPr>
          <p:spPr>
            <a:xfrm>
              <a:off x="3505198"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8" name="Oval 617"/>
            <p:cNvSpPr/>
            <p:nvPr/>
          </p:nvSpPr>
          <p:spPr>
            <a:xfrm>
              <a:off x="3809998"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9" name="Oval 618"/>
            <p:cNvSpPr/>
            <p:nvPr/>
          </p:nvSpPr>
          <p:spPr>
            <a:xfrm>
              <a:off x="4114798"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0" name="Oval 619"/>
            <p:cNvSpPr/>
            <p:nvPr/>
          </p:nvSpPr>
          <p:spPr>
            <a:xfrm>
              <a:off x="4419598"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1" name="Oval 620"/>
            <p:cNvSpPr/>
            <p:nvPr/>
          </p:nvSpPr>
          <p:spPr>
            <a:xfrm>
              <a:off x="4724398"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2" name="Oval 621"/>
            <p:cNvSpPr/>
            <p:nvPr/>
          </p:nvSpPr>
          <p:spPr>
            <a:xfrm>
              <a:off x="5029198"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3" name="Oval 622"/>
            <p:cNvSpPr/>
            <p:nvPr/>
          </p:nvSpPr>
          <p:spPr>
            <a:xfrm>
              <a:off x="3505198"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4" name="Oval 623"/>
            <p:cNvSpPr/>
            <p:nvPr/>
          </p:nvSpPr>
          <p:spPr>
            <a:xfrm>
              <a:off x="3809998"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5" name="Oval 624"/>
            <p:cNvSpPr/>
            <p:nvPr/>
          </p:nvSpPr>
          <p:spPr>
            <a:xfrm>
              <a:off x="4114798"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6" name="Oval 625"/>
            <p:cNvSpPr/>
            <p:nvPr/>
          </p:nvSpPr>
          <p:spPr>
            <a:xfrm>
              <a:off x="4419598"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7" name="Oval 626"/>
            <p:cNvSpPr/>
            <p:nvPr/>
          </p:nvSpPr>
          <p:spPr>
            <a:xfrm>
              <a:off x="4724398"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8" name="Oval 627"/>
            <p:cNvSpPr/>
            <p:nvPr/>
          </p:nvSpPr>
          <p:spPr>
            <a:xfrm>
              <a:off x="5029198"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nvGrpSpPr>
          <p:cNvPr id="143" name="Group 142"/>
          <p:cNvGrpSpPr/>
          <p:nvPr/>
        </p:nvGrpSpPr>
        <p:grpSpPr>
          <a:xfrm>
            <a:off x="1872438" y="1187961"/>
            <a:ext cx="5339779" cy="4688221"/>
            <a:chOff x="1872438" y="1187961"/>
            <a:chExt cx="5339779" cy="4688221"/>
          </a:xfrm>
        </p:grpSpPr>
        <p:sp>
          <p:nvSpPr>
            <p:cNvPr id="144" name="Rounded Rectangle 143"/>
            <p:cNvSpPr/>
            <p:nvPr/>
          </p:nvSpPr>
          <p:spPr>
            <a:xfrm rot="5400000" flipH="1">
              <a:off x="1931898" y="3087429"/>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5" name="Rounded Rectangle 144"/>
            <p:cNvSpPr/>
            <p:nvPr/>
          </p:nvSpPr>
          <p:spPr>
            <a:xfrm rot="5400000" flipH="1">
              <a:off x="1881780" y="2465964"/>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6" name="Rounded Rectangle 145"/>
            <p:cNvSpPr/>
            <p:nvPr/>
          </p:nvSpPr>
          <p:spPr>
            <a:xfrm rot="5400000" flipH="1">
              <a:off x="1841687" y="184449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7" name="Rounded Rectangle 146"/>
            <p:cNvSpPr/>
            <p:nvPr/>
          </p:nvSpPr>
          <p:spPr>
            <a:xfrm rot="5400000" flipH="1">
              <a:off x="1935240" y="4957731"/>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8" name="Rounded Rectangle 147"/>
            <p:cNvSpPr/>
            <p:nvPr/>
          </p:nvSpPr>
          <p:spPr>
            <a:xfrm rot="5400000" flipH="1">
              <a:off x="1885122" y="4336265"/>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9" name="Rounded Rectangle 148"/>
            <p:cNvSpPr/>
            <p:nvPr/>
          </p:nvSpPr>
          <p:spPr>
            <a:xfrm rot="5400000" flipH="1">
              <a:off x="1845028" y="3714799"/>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0" name="Rounded Rectangle 149"/>
            <p:cNvSpPr/>
            <p:nvPr/>
          </p:nvSpPr>
          <p:spPr>
            <a:xfrm rot="5400000" flipH="1">
              <a:off x="2552474" y="3087429"/>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1" name="Rounded Rectangle 150"/>
            <p:cNvSpPr/>
            <p:nvPr/>
          </p:nvSpPr>
          <p:spPr>
            <a:xfrm rot="5400000" flipH="1">
              <a:off x="2502358" y="2465964"/>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2" name="Rounded Rectangle 151"/>
            <p:cNvSpPr/>
            <p:nvPr/>
          </p:nvSpPr>
          <p:spPr>
            <a:xfrm rot="5400000" flipH="1">
              <a:off x="2462262" y="184449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3" name="Rounded Rectangle 152"/>
            <p:cNvSpPr/>
            <p:nvPr/>
          </p:nvSpPr>
          <p:spPr>
            <a:xfrm rot="5400000" flipH="1">
              <a:off x="2555818" y="4957731"/>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4" name="Rounded Rectangle 153"/>
            <p:cNvSpPr/>
            <p:nvPr/>
          </p:nvSpPr>
          <p:spPr>
            <a:xfrm rot="5400000" flipH="1">
              <a:off x="2505698" y="4336265"/>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5" name="Rounded Rectangle 154"/>
            <p:cNvSpPr/>
            <p:nvPr/>
          </p:nvSpPr>
          <p:spPr>
            <a:xfrm rot="5400000" flipH="1">
              <a:off x="2465606" y="3714799"/>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6" name="Rounded Rectangle 155"/>
            <p:cNvSpPr/>
            <p:nvPr/>
          </p:nvSpPr>
          <p:spPr>
            <a:xfrm rot="5400000" flipH="1">
              <a:off x="1309176" y="3087429"/>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7" name="Rounded Rectangle 156"/>
            <p:cNvSpPr/>
            <p:nvPr/>
          </p:nvSpPr>
          <p:spPr>
            <a:xfrm rot="5400000" flipH="1">
              <a:off x="1259056" y="2465964"/>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8" name="Rounded Rectangle 157"/>
            <p:cNvSpPr/>
            <p:nvPr/>
          </p:nvSpPr>
          <p:spPr>
            <a:xfrm rot="5400000" flipH="1">
              <a:off x="1218964" y="184449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9" name="Rounded Rectangle 158"/>
            <p:cNvSpPr/>
            <p:nvPr/>
          </p:nvSpPr>
          <p:spPr>
            <a:xfrm rot="5400000" flipH="1">
              <a:off x="1312518" y="4957731"/>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0" name="Rounded Rectangle 159"/>
            <p:cNvSpPr/>
            <p:nvPr/>
          </p:nvSpPr>
          <p:spPr>
            <a:xfrm rot="5400000" flipH="1">
              <a:off x="1262400" y="4336267"/>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1" name="Rounded Rectangle 160"/>
            <p:cNvSpPr/>
            <p:nvPr/>
          </p:nvSpPr>
          <p:spPr>
            <a:xfrm rot="5400000" flipH="1">
              <a:off x="1222308" y="3714801"/>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2" name="Rounded Rectangle 161"/>
            <p:cNvSpPr/>
            <p:nvPr/>
          </p:nvSpPr>
          <p:spPr>
            <a:xfrm rot="5400000" flipH="1">
              <a:off x="3818654" y="309315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3" name="Rounded Rectangle 162"/>
            <p:cNvSpPr/>
            <p:nvPr/>
          </p:nvSpPr>
          <p:spPr>
            <a:xfrm rot="5400000" flipH="1">
              <a:off x="3768536" y="2471693"/>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4" name="Rounded Rectangle 163"/>
            <p:cNvSpPr/>
            <p:nvPr/>
          </p:nvSpPr>
          <p:spPr>
            <a:xfrm rot="5400000" flipH="1">
              <a:off x="3728443" y="1850227"/>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5" name="Rounded Rectangle 164"/>
            <p:cNvSpPr/>
            <p:nvPr/>
          </p:nvSpPr>
          <p:spPr>
            <a:xfrm rot="5400000" flipH="1">
              <a:off x="3821996" y="4963460"/>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6" name="Rounded Rectangle 165"/>
            <p:cNvSpPr/>
            <p:nvPr/>
          </p:nvSpPr>
          <p:spPr>
            <a:xfrm rot="5400000" flipH="1">
              <a:off x="3771878" y="4341994"/>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7" name="Rounded Rectangle 166"/>
            <p:cNvSpPr/>
            <p:nvPr/>
          </p:nvSpPr>
          <p:spPr>
            <a:xfrm rot="5400000" flipH="1">
              <a:off x="3731784" y="372052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8" name="Rounded Rectangle 167"/>
            <p:cNvSpPr/>
            <p:nvPr/>
          </p:nvSpPr>
          <p:spPr>
            <a:xfrm rot="5400000" flipH="1">
              <a:off x="4439230" y="309315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9" name="Rounded Rectangle 168"/>
            <p:cNvSpPr/>
            <p:nvPr/>
          </p:nvSpPr>
          <p:spPr>
            <a:xfrm rot="5400000" flipH="1">
              <a:off x="4389114" y="2471693"/>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0" name="Rounded Rectangle 169"/>
            <p:cNvSpPr/>
            <p:nvPr/>
          </p:nvSpPr>
          <p:spPr>
            <a:xfrm rot="5400000" flipH="1">
              <a:off x="4349018" y="1850227"/>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1" name="Rounded Rectangle 170"/>
            <p:cNvSpPr/>
            <p:nvPr/>
          </p:nvSpPr>
          <p:spPr>
            <a:xfrm rot="5400000" flipH="1">
              <a:off x="4442574" y="4963460"/>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2" name="Rounded Rectangle 171"/>
            <p:cNvSpPr/>
            <p:nvPr/>
          </p:nvSpPr>
          <p:spPr>
            <a:xfrm rot="5400000" flipH="1">
              <a:off x="4392454" y="4341994"/>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3" name="Rounded Rectangle 172"/>
            <p:cNvSpPr/>
            <p:nvPr/>
          </p:nvSpPr>
          <p:spPr>
            <a:xfrm rot="5400000" flipH="1">
              <a:off x="4352362" y="372052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4" name="Rounded Rectangle 173"/>
            <p:cNvSpPr/>
            <p:nvPr/>
          </p:nvSpPr>
          <p:spPr>
            <a:xfrm rot="5400000" flipH="1">
              <a:off x="3195932" y="309315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5" name="Rounded Rectangle 174"/>
            <p:cNvSpPr/>
            <p:nvPr/>
          </p:nvSpPr>
          <p:spPr>
            <a:xfrm rot="5400000" flipH="1">
              <a:off x="3145812" y="2471693"/>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6" name="Rounded Rectangle 175"/>
            <p:cNvSpPr/>
            <p:nvPr/>
          </p:nvSpPr>
          <p:spPr>
            <a:xfrm rot="5400000" flipH="1">
              <a:off x="3105720" y="1850227"/>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7" name="Rounded Rectangle 176"/>
            <p:cNvSpPr/>
            <p:nvPr/>
          </p:nvSpPr>
          <p:spPr>
            <a:xfrm rot="5400000" flipH="1">
              <a:off x="3199274" y="4963460"/>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8" name="Rounded Rectangle 177"/>
            <p:cNvSpPr/>
            <p:nvPr/>
          </p:nvSpPr>
          <p:spPr>
            <a:xfrm rot="5400000" flipH="1">
              <a:off x="3149156" y="4341996"/>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9" name="Rounded Rectangle 178"/>
            <p:cNvSpPr/>
            <p:nvPr/>
          </p:nvSpPr>
          <p:spPr>
            <a:xfrm rot="5400000" flipH="1">
              <a:off x="3109064" y="3720530"/>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0" name="Rounded Rectangle 179"/>
            <p:cNvSpPr/>
            <p:nvPr/>
          </p:nvSpPr>
          <p:spPr>
            <a:xfrm rot="5400000" flipH="1">
              <a:off x="5675576" y="3084366"/>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1" name="Rounded Rectangle 180"/>
            <p:cNvSpPr/>
            <p:nvPr/>
          </p:nvSpPr>
          <p:spPr>
            <a:xfrm rot="5400000" flipH="1">
              <a:off x="5625458" y="2462901"/>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2" name="Rounded Rectangle 181"/>
            <p:cNvSpPr/>
            <p:nvPr/>
          </p:nvSpPr>
          <p:spPr>
            <a:xfrm rot="5400000" flipH="1">
              <a:off x="5585365" y="1841435"/>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3" name="Rounded Rectangle 182"/>
            <p:cNvSpPr/>
            <p:nvPr/>
          </p:nvSpPr>
          <p:spPr>
            <a:xfrm rot="5400000" flipH="1">
              <a:off x="5678918" y="495466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4" name="Rounded Rectangle 183"/>
            <p:cNvSpPr/>
            <p:nvPr/>
          </p:nvSpPr>
          <p:spPr>
            <a:xfrm rot="5400000" flipH="1">
              <a:off x="5628800" y="4333202"/>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5" name="Rounded Rectangle 184"/>
            <p:cNvSpPr/>
            <p:nvPr/>
          </p:nvSpPr>
          <p:spPr>
            <a:xfrm rot="5400000" flipH="1">
              <a:off x="5588706" y="3711736"/>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6" name="Rounded Rectangle 185"/>
            <p:cNvSpPr/>
            <p:nvPr/>
          </p:nvSpPr>
          <p:spPr>
            <a:xfrm rot="5400000" flipH="1">
              <a:off x="6296152" y="3084366"/>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7" name="Rounded Rectangle 186"/>
            <p:cNvSpPr/>
            <p:nvPr/>
          </p:nvSpPr>
          <p:spPr>
            <a:xfrm rot="5400000" flipH="1">
              <a:off x="6246036" y="2462901"/>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8" name="Rounded Rectangle 187"/>
            <p:cNvSpPr/>
            <p:nvPr/>
          </p:nvSpPr>
          <p:spPr>
            <a:xfrm rot="5400000" flipH="1">
              <a:off x="6205940" y="1841435"/>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9" name="Rounded Rectangle 188"/>
            <p:cNvSpPr/>
            <p:nvPr/>
          </p:nvSpPr>
          <p:spPr>
            <a:xfrm rot="5400000" flipH="1">
              <a:off x="6299496" y="495466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0" name="Rounded Rectangle 189"/>
            <p:cNvSpPr/>
            <p:nvPr/>
          </p:nvSpPr>
          <p:spPr>
            <a:xfrm rot="5400000" flipH="1">
              <a:off x="6249376" y="4333202"/>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1" name="Rounded Rectangle 190"/>
            <p:cNvSpPr/>
            <p:nvPr/>
          </p:nvSpPr>
          <p:spPr>
            <a:xfrm rot="5400000" flipH="1">
              <a:off x="6209284" y="3711736"/>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2" name="Rounded Rectangle 191"/>
            <p:cNvSpPr/>
            <p:nvPr/>
          </p:nvSpPr>
          <p:spPr>
            <a:xfrm rot="5400000" flipH="1">
              <a:off x="5052854" y="3084366"/>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3" name="Rounded Rectangle 192"/>
            <p:cNvSpPr/>
            <p:nvPr/>
          </p:nvSpPr>
          <p:spPr>
            <a:xfrm rot="5400000" flipH="1">
              <a:off x="5002734" y="2462901"/>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4" name="Rounded Rectangle 193"/>
            <p:cNvSpPr/>
            <p:nvPr/>
          </p:nvSpPr>
          <p:spPr>
            <a:xfrm rot="5400000" flipH="1">
              <a:off x="4962642" y="1841435"/>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5" name="Rounded Rectangle 194"/>
            <p:cNvSpPr/>
            <p:nvPr/>
          </p:nvSpPr>
          <p:spPr>
            <a:xfrm rot="5400000" flipH="1">
              <a:off x="5056196" y="495466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6" name="Rounded Rectangle 195"/>
            <p:cNvSpPr/>
            <p:nvPr/>
          </p:nvSpPr>
          <p:spPr>
            <a:xfrm rot="5400000" flipH="1">
              <a:off x="5006078" y="4333204"/>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7" name="Rounded Rectangle 196"/>
            <p:cNvSpPr/>
            <p:nvPr/>
          </p:nvSpPr>
          <p:spPr>
            <a:xfrm rot="5400000" flipH="1">
              <a:off x="4965986" y="371173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nvGrpSpPr>
          <p:cNvPr id="255" name="Group 254"/>
          <p:cNvGrpSpPr/>
          <p:nvPr/>
        </p:nvGrpSpPr>
        <p:grpSpPr>
          <a:xfrm>
            <a:off x="3241444" y="5041980"/>
            <a:ext cx="727280" cy="100564"/>
            <a:chOff x="3241444" y="5041980"/>
            <a:chExt cx="727280" cy="100564"/>
          </a:xfrm>
          <a:effectLst>
            <a:glow rad="228600">
              <a:schemeClr val="accent5">
                <a:satMod val="175000"/>
                <a:alpha val="40000"/>
              </a:schemeClr>
            </a:glow>
          </a:effectLst>
        </p:grpSpPr>
        <p:cxnSp>
          <p:nvCxnSpPr>
            <p:cNvPr id="256" name="Straight Connector 255"/>
            <p:cNvCxnSpPr>
              <a:stCxn id="257" idx="2"/>
              <a:endCxn id="258" idx="2"/>
            </p:cNvCxnSpPr>
            <p:nvPr/>
          </p:nvCxnSpPr>
          <p:spPr>
            <a:xfrm>
              <a:off x="3241444" y="5090794"/>
              <a:ext cx="629652" cy="2936"/>
            </a:xfrm>
            <a:prstGeom prst="line">
              <a:avLst/>
            </a:prstGeom>
            <a:ln w="60325"/>
          </p:spPr>
          <p:style>
            <a:lnRef idx="1">
              <a:schemeClr val="accent1"/>
            </a:lnRef>
            <a:fillRef idx="0">
              <a:schemeClr val="accent1"/>
            </a:fillRef>
            <a:effectRef idx="0">
              <a:schemeClr val="accent1"/>
            </a:effectRef>
            <a:fontRef idx="minor">
              <a:schemeClr val="tx1"/>
            </a:fontRef>
          </p:style>
        </p:cxnSp>
        <p:sp>
          <p:nvSpPr>
            <p:cNvPr id="257" name="Oval 256"/>
            <p:cNvSpPr/>
            <p:nvPr/>
          </p:nvSpPr>
          <p:spPr>
            <a:xfrm>
              <a:off x="3241444" y="5041980"/>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sp>
          <p:nvSpPr>
            <p:cNvPr id="258" name="Oval 257"/>
            <p:cNvSpPr/>
            <p:nvPr/>
          </p:nvSpPr>
          <p:spPr>
            <a:xfrm>
              <a:off x="3871096" y="5044916"/>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grpSp>
    </p:spTree>
    <p:custDataLst>
      <p:tags r:id="rId1"/>
    </p:custDataLst>
    <p:extLst>
      <p:ext uri="{BB962C8B-B14F-4D97-AF65-F5344CB8AC3E}">
        <p14:creationId xmlns:p14="http://schemas.microsoft.com/office/powerpoint/2010/main" val="29970334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3"/>
                                        </p:tgtEl>
                                        <p:attrNameLst>
                                          <p:attrName>style.visibility</p:attrName>
                                        </p:attrNameLst>
                                      </p:cBhvr>
                                      <p:to>
                                        <p:strVal val="visible"/>
                                      </p:to>
                                    </p:set>
                                    <p:animEffect transition="in" filter="fade">
                                      <p:cBhvr>
                                        <p:cTn id="7" dur="5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Freeform 75"/>
          <p:cNvSpPr/>
          <p:nvPr/>
        </p:nvSpPr>
        <p:spPr>
          <a:xfrm>
            <a:off x="3493321" y="1700808"/>
            <a:ext cx="2946954" cy="3901679"/>
          </a:xfrm>
          <a:custGeom>
            <a:avLst/>
            <a:gdLst>
              <a:gd name="connsiteX0" fmla="*/ 97302 w 1671830"/>
              <a:gd name="connsiteY0" fmla="*/ 0 h 2161538"/>
              <a:gd name="connsiteX1" fmla="*/ 170650 w 1671830"/>
              <a:gd name="connsiteY1" fmla="*/ 2161309 h 2161538"/>
              <a:gd name="connsiteX2" fmla="*/ 1671830 w 1671830"/>
              <a:gd name="connsiteY2" fmla="*/ 107576 h 2161538"/>
              <a:gd name="connsiteX0" fmla="*/ 12761 w 1587289"/>
              <a:gd name="connsiteY0" fmla="*/ 0 h 553408"/>
              <a:gd name="connsiteX1" fmla="*/ 633771 w 1587289"/>
              <a:gd name="connsiteY1" fmla="*/ 34229 h 553408"/>
              <a:gd name="connsiteX2" fmla="*/ 1587289 w 1587289"/>
              <a:gd name="connsiteY2" fmla="*/ 107576 h 553408"/>
              <a:gd name="connsiteX0" fmla="*/ 13594 w 1549003"/>
              <a:gd name="connsiteY0" fmla="*/ 2078623 h 2323397"/>
              <a:gd name="connsiteX1" fmla="*/ 595485 w 1549003"/>
              <a:gd name="connsiteY1" fmla="*/ 49340 h 2323397"/>
              <a:gd name="connsiteX2" fmla="*/ 1549003 w 1549003"/>
              <a:gd name="connsiteY2" fmla="*/ 122687 h 2323397"/>
              <a:gd name="connsiteX0" fmla="*/ 2474 w 1537883"/>
              <a:gd name="connsiteY0" fmla="*/ 2078623 h 2078623"/>
              <a:gd name="connsiteX1" fmla="*/ 584365 w 1537883"/>
              <a:gd name="connsiteY1" fmla="*/ 49340 h 2078623"/>
              <a:gd name="connsiteX2" fmla="*/ 1537883 w 1537883"/>
              <a:gd name="connsiteY2" fmla="*/ 122687 h 2078623"/>
              <a:gd name="connsiteX0" fmla="*/ 0 w 1535409"/>
              <a:gd name="connsiteY0" fmla="*/ 1955936 h 1955936"/>
              <a:gd name="connsiteX1" fmla="*/ 1535409 w 1535409"/>
              <a:gd name="connsiteY1" fmla="*/ 0 h 1955936"/>
              <a:gd name="connsiteX0" fmla="*/ 0 w 1457171"/>
              <a:gd name="connsiteY0" fmla="*/ 1999944 h 1999944"/>
              <a:gd name="connsiteX1" fmla="*/ 1457171 w 1457171"/>
              <a:gd name="connsiteY1" fmla="*/ 0 h 1999944"/>
              <a:gd name="connsiteX0" fmla="*/ 0 w 1457171"/>
              <a:gd name="connsiteY0" fmla="*/ 1999944 h 1999944"/>
              <a:gd name="connsiteX1" fmla="*/ 1457171 w 1457171"/>
              <a:gd name="connsiteY1" fmla="*/ 0 h 1999944"/>
              <a:gd name="connsiteX0" fmla="*/ 0 w 1457171"/>
              <a:gd name="connsiteY0" fmla="*/ 1999944 h 1999944"/>
              <a:gd name="connsiteX1" fmla="*/ 1457171 w 1457171"/>
              <a:gd name="connsiteY1" fmla="*/ 0 h 1999944"/>
            </a:gdLst>
            <a:ahLst/>
            <a:cxnLst>
              <a:cxn ang="0">
                <a:pos x="connsiteX0" y="connsiteY0"/>
              </a:cxn>
              <a:cxn ang="0">
                <a:pos x="connsiteX1" y="connsiteY1"/>
              </a:cxn>
            </a:cxnLst>
            <a:rect l="l" t="t" r="r" b="b"/>
            <a:pathLst>
              <a:path w="1457171" h="1999944">
                <a:moveTo>
                  <a:pt x="0" y="1999944"/>
                </a:moveTo>
                <a:cubicBezTo>
                  <a:pt x="30969" y="1113253"/>
                  <a:pt x="399336" y="236343"/>
                  <a:pt x="1457171" y="0"/>
                </a:cubicBezTo>
              </a:path>
            </a:pathLst>
          </a:custGeom>
          <a:ln w="190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7" name="Rectangle 86"/>
          <p:cNvSpPr/>
          <p:nvPr/>
        </p:nvSpPr>
        <p:spPr>
          <a:xfrm>
            <a:off x="2915816" y="264204"/>
            <a:ext cx="4860540" cy="4752528"/>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
        <p:nvSpPr>
          <p:cNvPr id="255" name="Rounded Rectangle 254"/>
          <p:cNvSpPr/>
          <p:nvPr/>
        </p:nvSpPr>
        <p:spPr>
          <a:xfrm>
            <a:off x="2523314" y="5022588"/>
            <a:ext cx="1566197" cy="259246"/>
          </a:xfrm>
          <a:prstGeom prst="roundRect">
            <a:avLst/>
          </a:prstGeom>
          <a:ln w="12700">
            <a:solidFill>
              <a:schemeClr val="accent3"/>
            </a:solidFill>
          </a:ln>
          <a:effectLst>
            <a:glow rad="330200">
              <a:schemeClr val="accent6">
                <a:satMod val="175000"/>
                <a:alpha val="40000"/>
              </a:schemeClr>
            </a:glow>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6" name="Rounded Rectangle 255"/>
          <p:cNvSpPr/>
          <p:nvPr/>
        </p:nvSpPr>
        <p:spPr>
          <a:xfrm>
            <a:off x="3159042" y="4932376"/>
            <a:ext cx="1566197" cy="259246"/>
          </a:xfrm>
          <a:prstGeom prst="roundRect">
            <a:avLst/>
          </a:prstGeom>
          <a:ln w="12700">
            <a:solidFill>
              <a:schemeClr val="accent3"/>
            </a:solidFill>
          </a:ln>
          <a:effectLst>
            <a:glow rad="330200">
              <a:schemeClr val="accent6">
                <a:satMod val="175000"/>
                <a:alpha val="40000"/>
              </a:schemeClr>
            </a:glow>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 name="Title 1"/>
          <p:cNvSpPr>
            <a:spLocks noGrp="1"/>
          </p:cNvSpPr>
          <p:nvPr>
            <p:ph type="title"/>
          </p:nvPr>
        </p:nvSpPr>
        <p:spPr/>
        <p:txBody>
          <a:bodyPr/>
          <a:lstStyle/>
          <a:p>
            <a:r>
              <a:rPr lang="en-US" dirty="0"/>
              <a:t>Tear Curve Removes Terms</a:t>
            </a:r>
          </a:p>
        </p:txBody>
      </p:sp>
      <p:grpSp>
        <p:nvGrpSpPr>
          <p:cNvPr id="556" name="Group 555"/>
          <p:cNvGrpSpPr/>
          <p:nvPr/>
        </p:nvGrpSpPr>
        <p:grpSpPr>
          <a:xfrm>
            <a:off x="1992446" y="1294263"/>
            <a:ext cx="5096086" cy="4471281"/>
            <a:chOff x="2590800" y="2021871"/>
            <a:chExt cx="2486024" cy="2181226"/>
          </a:xfrm>
        </p:grpSpPr>
        <p:sp>
          <p:nvSpPr>
            <p:cNvPr id="557" name="Oval 556"/>
            <p:cNvSpPr/>
            <p:nvPr/>
          </p:nvSpPr>
          <p:spPr>
            <a:xfrm>
              <a:off x="2590800"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58" name="Oval 557"/>
            <p:cNvSpPr/>
            <p:nvPr/>
          </p:nvSpPr>
          <p:spPr>
            <a:xfrm>
              <a:off x="2895600"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59" name="Oval 558"/>
            <p:cNvSpPr/>
            <p:nvPr/>
          </p:nvSpPr>
          <p:spPr>
            <a:xfrm>
              <a:off x="3200400"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0" name="Oval 559"/>
            <p:cNvSpPr/>
            <p:nvPr/>
          </p:nvSpPr>
          <p:spPr>
            <a:xfrm>
              <a:off x="2590800"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1" name="Oval 560"/>
            <p:cNvSpPr/>
            <p:nvPr/>
          </p:nvSpPr>
          <p:spPr>
            <a:xfrm>
              <a:off x="2895600"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2" name="Oval 561"/>
            <p:cNvSpPr/>
            <p:nvPr/>
          </p:nvSpPr>
          <p:spPr>
            <a:xfrm>
              <a:off x="3200400"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3" name="Oval 562"/>
            <p:cNvSpPr/>
            <p:nvPr/>
          </p:nvSpPr>
          <p:spPr>
            <a:xfrm>
              <a:off x="2590800"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4" name="Oval 563"/>
            <p:cNvSpPr/>
            <p:nvPr/>
          </p:nvSpPr>
          <p:spPr>
            <a:xfrm>
              <a:off x="2895600"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5" name="Oval 564"/>
            <p:cNvSpPr/>
            <p:nvPr/>
          </p:nvSpPr>
          <p:spPr>
            <a:xfrm>
              <a:off x="3200400"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6" name="Oval 565"/>
            <p:cNvSpPr/>
            <p:nvPr/>
          </p:nvSpPr>
          <p:spPr>
            <a:xfrm>
              <a:off x="2590800"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7" name="Oval 566"/>
            <p:cNvSpPr/>
            <p:nvPr/>
          </p:nvSpPr>
          <p:spPr>
            <a:xfrm>
              <a:off x="2895600"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8" name="Oval 567"/>
            <p:cNvSpPr/>
            <p:nvPr/>
          </p:nvSpPr>
          <p:spPr>
            <a:xfrm>
              <a:off x="3200400"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9" name="Oval 568"/>
            <p:cNvSpPr/>
            <p:nvPr/>
          </p:nvSpPr>
          <p:spPr>
            <a:xfrm>
              <a:off x="2590800"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0" name="Oval 569"/>
            <p:cNvSpPr/>
            <p:nvPr/>
          </p:nvSpPr>
          <p:spPr>
            <a:xfrm>
              <a:off x="2895600"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sp>
          <p:nvSpPr>
            <p:cNvPr id="571" name="Oval 570"/>
            <p:cNvSpPr/>
            <p:nvPr/>
          </p:nvSpPr>
          <p:spPr>
            <a:xfrm>
              <a:off x="3200400"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sp>
          <p:nvSpPr>
            <p:cNvPr id="572" name="Oval 571"/>
            <p:cNvSpPr/>
            <p:nvPr/>
          </p:nvSpPr>
          <p:spPr>
            <a:xfrm>
              <a:off x="2590800"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3" name="Oval 572"/>
            <p:cNvSpPr/>
            <p:nvPr/>
          </p:nvSpPr>
          <p:spPr>
            <a:xfrm>
              <a:off x="2895600"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sp>
          <p:nvSpPr>
            <p:cNvPr id="574" name="Oval 573"/>
            <p:cNvSpPr/>
            <p:nvPr/>
          </p:nvSpPr>
          <p:spPr>
            <a:xfrm>
              <a:off x="3200400"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5" name="Oval 574"/>
            <p:cNvSpPr/>
            <p:nvPr/>
          </p:nvSpPr>
          <p:spPr>
            <a:xfrm>
              <a:off x="2590800"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6" name="Oval 575"/>
            <p:cNvSpPr/>
            <p:nvPr/>
          </p:nvSpPr>
          <p:spPr>
            <a:xfrm>
              <a:off x="2895600"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7" name="Oval 576"/>
            <p:cNvSpPr/>
            <p:nvPr/>
          </p:nvSpPr>
          <p:spPr>
            <a:xfrm>
              <a:off x="3200400"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8" name="Oval 577"/>
            <p:cNvSpPr/>
            <p:nvPr/>
          </p:nvSpPr>
          <p:spPr>
            <a:xfrm>
              <a:off x="2590800"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9" name="Oval 578"/>
            <p:cNvSpPr/>
            <p:nvPr/>
          </p:nvSpPr>
          <p:spPr>
            <a:xfrm>
              <a:off x="2895600"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0" name="Oval 579"/>
            <p:cNvSpPr/>
            <p:nvPr/>
          </p:nvSpPr>
          <p:spPr>
            <a:xfrm>
              <a:off x="3200400"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1" name="Oval 580"/>
            <p:cNvSpPr/>
            <p:nvPr/>
          </p:nvSpPr>
          <p:spPr>
            <a:xfrm>
              <a:off x="3505198"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2" name="Oval 581"/>
            <p:cNvSpPr/>
            <p:nvPr/>
          </p:nvSpPr>
          <p:spPr>
            <a:xfrm>
              <a:off x="3809998"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3" name="Oval 582"/>
            <p:cNvSpPr/>
            <p:nvPr/>
          </p:nvSpPr>
          <p:spPr>
            <a:xfrm>
              <a:off x="4114798"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4" name="Oval 583"/>
            <p:cNvSpPr/>
            <p:nvPr/>
          </p:nvSpPr>
          <p:spPr>
            <a:xfrm>
              <a:off x="4419598"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5" name="Oval 584"/>
            <p:cNvSpPr/>
            <p:nvPr/>
          </p:nvSpPr>
          <p:spPr>
            <a:xfrm>
              <a:off x="4724398"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6" name="Oval 585"/>
            <p:cNvSpPr/>
            <p:nvPr/>
          </p:nvSpPr>
          <p:spPr>
            <a:xfrm>
              <a:off x="5029198"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7" name="Oval 586"/>
            <p:cNvSpPr/>
            <p:nvPr/>
          </p:nvSpPr>
          <p:spPr>
            <a:xfrm>
              <a:off x="3505198"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8" name="Oval 587"/>
            <p:cNvSpPr/>
            <p:nvPr/>
          </p:nvSpPr>
          <p:spPr>
            <a:xfrm>
              <a:off x="3809998"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9" name="Oval 588"/>
            <p:cNvSpPr/>
            <p:nvPr/>
          </p:nvSpPr>
          <p:spPr>
            <a:xfrm>
              <a:off x="4114798"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0" name="Oval 589"/>
            <p:cNvSpPr/>
            <p:nvPr/>
          </p:nvSpPr>
          <p:spPr>
            <a:xfrm>
              <a:off x="4419598"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1" name="Oval 590"/>
            <p:cNvSpPr/>
            <p:nvPr/>
          </p:nvSpPr>
          <p:spPr>
            <a:xfrm>
              <a:off x="4724398"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2" name="Oval 591"/>
            <p:cNvSpPr/>
            <p:nvPr/>
          </p:nvSpPr>
          <p:spPr>
            <a:xfrm>
              <a:off x="5029198"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3" name="Oval 592"/>
            <p:cNvSpPr/>
            <p:nvPr/>
          </p:nvSpPr>
          <p:spPr>
            <a:xfrm>
              <a:off x="3505198"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4" name="Oval 593"/>
            <p:cNvSpPr/>
            <p:nvPr/>
          </p:nvSpPr>
          <p:spPr>
            <a:xfrm>
              <a:off x="3809998"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5" name="Oval 594"/>
            <p:cNvSpPr/>
            <p:nvPr/>
          </p:nvSpPr>
          <p:spPr>
            <a:xfrm>
              <a:off x="4114798"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sp>
          <p:nvSpPr>
            <p:cNvPr id="596" name="Oval 595"/>
            <p:cNvSpPr/>
            <p:nvPr/>
          </p:nvSpPr>
          <p:spPr>
            <a:xfrm>
              <a:off x="4419598"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7" name="Oval 596"/>
            <p:cNvSpPr/>
            <p:nvPr/>
          </p:nvSpPr>
          <p:spPr>
            <a:xfrm>
              <a:off x="4724398"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8" name="Oval 597"/>
            <p:cNvSpPr/>
            <p:nvPr/>
          </p:nvSpPr>
          <p:spPr>
            <a:xfrm>
              <a:off x="5029198"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9" name="Oval 598"/>
            <p:cNvSpPr/>
            <p:nvPr/>
          </p:nvSpPr>
          <p:spPr>
            <a:xfrm>
              <a:off x="3505198"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0" name="Oval 599"/>
            <p:cNvSpPr/>
            <p:nvPr/>
          </p:nvSpPr>
          <p:spPr>
            <a:xfrm>
              <a:off x="3809998"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1" name="Oval 600"/>
            <p:cNvSpPr/>
            <p:nvPr/>
          </p:nvSpPr>
          <p:spPr>
            <a:xfrm>
              <a:off x="4114798"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2" name="Oval 601"/>
            <p:cNvSpPr/>
            <p:nvPr/>
          </p:nvSpPr>
          <p:spPr>
            <a:xfrm>
              <a:off x="4419598"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3" name="Oval 602"/>
            <p:cNvSpPr/>
            <p:nvPr/>
          </p:nvSpPr>
          <p:spPr>
            <a:xfrm>
              <a:off x="4724398"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4" name="Oval 603"/>
            <p:cNvSpPr/>
            <p:nvPr/>
          </p:nvSpPr>
          <p:spPr>
            <a:xfrm>
              <a:off x="5029198"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5" name="Oval 604"/>
            <p:cNvSpPr/>
            <p:nvPr/>
          </p:nvSpPr>
          <p:spPr>
            <a:xfrm>
              <a:off x="3505198"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6" name="Oval 605"/>
            <p:cNvSpPr/>
            <p:nvPr/>
          </p:nvSpPr>
          <p:spPr>
            <a:xfrm>
              <a:off x="3809998"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7" name="Oval 606"/>
            <p:cNvSpPr/>
            <p:nvPr/>
          </p:nvSpPr>
          <p:spPr>
            <a:xfrm>
              <a:off x="4114798"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8" name="Oval 607"/>
            <p:cNvSpPr/>
            <p:nvPr/>
          </p:nvSpPr>
          <p:spPr>
            <a:xfrm>
              <a:off x="4419598"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9" name="Oval 608"/>
            <p:cNvSpPr/>
            <p:nvPr/>
          </p:nvSpPr>
          <p:spPr>
            <a:xfrm>
              <a:off x="4724398"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0" name="Oval 609"/>
            <p:cNvSpPr/>
            <p:nvPr/>
          </p:nvSpPr>
          <p:spPr>
            <a:xfrm>
              <a:off x="5029198"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1" name="Oval 610"/>
            <p:cNvSpPr/>
            <p:nvPr/>
          </p:nvSpPr>
          <p:spPr>
            <a:xfrm>
              <a:off x="3505198"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2" name="Oval 611"/>
            <p:cNvSpPr/>
            <p:nvPr/>
          </p:nvSpPr>
          <p:spPr>
            <a:xfrm>
              <a:off x="3809998"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3" name="Oval 612"/>
            <p:cNvSpPr/>
            <p:nvPr/>
          </p:nvSpPr>
          <p:spPr>
            <a:xfrm>
              <a:off x="4114798"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4" name="Oval 613"/>
            <p:cNvSpPr/>
            <p:nvPr/>
          </p:nvSpPr>
          <p:spPr>
            <a:xfrm>
              <a:off x="4419598"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5" name="Oval 614"/>
            <p:cNvSpPr/>
            <p:nvPr/>
          </p:nvSpPr>
          <p:spPr>
            <a:xfrm>
              <a:off x="4724398"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6" name="Oval 615"/>
            <p:cNvSpPr/>
            <p:nvPr/>
          </p:nvSpPr>
          <p:spPr>
            <a:xfrm>
              <a:off x="5029198"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7" name="Oval 616"/>
            <p:cNvSpPr/>
            <p:nvPr/>
          </p:nvSpPr>
          <p:spPr>
            <a:xfrm>
              <a:off x="3505198"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8" name="Oval 617"/>
            <p:cNvSpPr/>
            <p:nvPr/>
          </p:nvSpPr>
          <p:spPr>
            <a:xfrm>
              <a:off x="3809998"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9" name="Oval 618"/>
            <p:cNvSpPr/>
            <p:nvPr/>
          </p:nvSpPr>
          <p:spPr>
            <a:xfrm>
              <a:off x="4114798"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0" name="Oval 619"/>
            <p:cNvSpPr/>
            <p:nvPr/>
          </p:nvSpPr>
          <p:spPr>
            <a:xfrm>
              <a:off x="4419598"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1" name="Oval 620"/>
            <p:cNvSpPr/>
            <p:nvPr/>
          </p:nvSpPr>
          <p:spPr>
            <a:xfrm>
              <a:off x="4724398"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2" name="Oval 621"/>
            <p:cNvSpPr/>
            <p:nvPr/>
          </p:nvSpPr>
          <p:spPr>
            <a:xfrm>
              <a:off x="5029198"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3" name="Oval 622"/>
            <p:cNvSpPr/>
            <p:nvPr/>
          </p:nvSpPr>
          <p:spPr>
            <a:xfrm>
              <a:off x="3505198"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4" name="Oval 623"/>
            <p:cNvSpPr/>
            <p:nvPr/>
          </p:nvSpPr>
          <p:spPr>
            <a:xfrm>
              <a:off x="3809998"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5" name="Oval 624"/>
            <p:cNvSpPr/>
            <p:nvPr/>
          </p:nvSpPr>
          <p:spPr>
            <a:xfrm>
              <a:off x="4114798"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6" name="Oval 625"/>
            <p:cNvSpPr/>
            <p:nvPr/>
          </p:nvSpPr>
          <p:spPr>
            <a:xfrm>
              <a:off x="4419598"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7" name="Oval 626"/>
            <p:cNvSpPr/>
            <p:nvPr/>
          </p:nvSpPr>
          <p:spPr>
            <a:xfrm>
              <a:off x="4724398"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8" name="Oval 627"/>
            <p:cNvSpPr/>
            <p:nvPr/>
          </p:nvSpPr>
          <p:spPr>
            <a:xfrm>
              <a:off x="5029198"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nvGrpSpPr>
          <p:cNvPr id="10" name="Group 9"/>
          <p:cNvGrpSpPr/>
          <p:nvPr/>
        </p:nvGrpSpPr>
        <p:grpSpPr>
          <a:xfrm>
            <a:off x="3241444" y="5041980"/>
            <a:ext cx="727280" cy="100564"/>
            <a:chOff x="3241444" y="5041980"/>
            <a:chExt cx="727280" cy="100564"/>
          </a:xfrm>
          <a:effectLst>
            <a:glow rad="228600">
              <a:schemeClr val="accent5">
                <a:satMod val="175000"/>
                <a:alpha val="40000"/>
              </a:schemeClr>
            </a:glow>
          </a:effectLst>
        </p:grpSpPr>
        <p:cxnSp>
          <p:nvCxnSpPr>
            <p:cNvPr id="5" name="Straight Connector 4"/>
            <p:cNvCxnSpPr>
              <a:stCxn id="78" idx="2"/>
              <a:endCxn id="79" idx="2"/>
            </p:cNvCxnSpPr>
            <p:nvPr/>
          </p:nvCxnSpPr>
          <p:spPr>
            <a:xfrm>
              <a:off x="3241444" y="5090794"/>
              <a:ext cx="629652" cy="2936"/>
            </a:xfrm>
            <a:prstGeom prst="line">
              <a:avLst/>
            </a:prstGeom>
            <a:ln w="60325"/>
          </p:spPr>
          <p:style>
            <a:lnRef idx="1">
              <a:schemeClr val="accent1"/>
            </a:lnRef>
            <a:fillRef idx="0">
              <a:schemeClr val="accent1"/>
            </a:fillRef>
            <a:effectRef idx="0">
              <a:schemeClr val="accent1"/>
            </a:effectRef>
            <a:fontRef idx="minor">
              <a:schemeClr val="tx1"/>
            </a:fontRef>
          </p:style>
        </p:cxnSp>
        <p:sp>
          <p:nvSpPr>
            <p:cNvPr id="78" name="Oval 77"/>
            <p:cNvSpPr/>
            <p:nvPr/>
          </p:nvSpPr>
          <p:spPr>
            <a:xfrm>
              <a:off x="3241444" y="5041980"/>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sp>
          <p:nvSpPr>
            <p:cNvPr id="79" name="Oval 78"/>
            <p:cNvSpPr/>
            <p:nvPr/>
          </p:nvSpPr>
          <p:spPr>
            <a:xfrm>
              <a:off x="3871096" y="5044916"/>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grpSp>
      <p:grpSp>
        <p:nvGrpSpPr>
          <p:cNvPr id="198" name="Group 197"/>
          <p:cNvGrpSpPr/>
          <p:nvPr/>
        </p:nvGrpSpPr>
        <p:grpSpPr>
          <a:xfrm>
            <a:off x="1873913" y="1165823"/>
            <a:ext cx="5351676" cy="4747453"/>
            <a:chOff x="1873913" y="1165823"/>
            <a:chExt cx="5351676" cy="4747453"/>
          </a:xfrm>
        </p:grpSpPr>
        <p:sp>
          <p:nvSpPr>
            <p:cNvPr id="199" name="Rounded Rectangle 198"/>
            <p:cNvSpPr/>
            <p:nvPr/>
          </p:nvSpPr>
          <p:spPr>
            <a:xfrm>
              <a:off x="1873913" y="1215941"/>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0" name="Rounded Rectangle 199"/>
            <p:cNvSpPr/>
            <p:nvPr/>
          </p:nvSpPr>
          <p:spPr>
            <a:xfrm>
              <a:off x="2495379" y="1256035"/>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1" name="Rounded Rectangle 200"/>
            <p:cNvSpPr/>
            <p:nvPr/>
          </p:nvSpPr>
          <p:spPr>
            <a:xfrm>
              <a:off x="3131107" y="1165823"/>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2" name="Rounded Rectangle 201"/>
            <p:cNvSpPr/>
            <p:nvPr/>
          </p:nvSpPr>
          <p:spPr>
            <a:xfrm>
              <a:off x="3752573" y="1215941"/>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3" name="Rounded Rectangle 202"/>
            <p:cNvSpPr/>
            <p:nvPr/>
          </p:nvSpPr>
          <p:spPr>
            <a:xfrm>
              <a:off x="4374040" y="1256035"/>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4" name="Rounded Rectangle 203"/>
            <p:cNvSpPr/>
            <p:nvPr/>
          </p:nvSpPr>
          <p:spPr>
            <a:xfrm>
              <a:off x="5012926" y="1165823"/>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5" name="Rounded Rectangle 204"/>
            <p:cNvSpPr/>
            <p:nvPr/>
          </p:nvSpPr>
          <p:spPr>
            <a:xfrm>
              <a:off x="5634393" y="1215941"/>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6" name="Rounded Rectangle 205"/>
            <p:cNvSpPr/>
            <p:nvPr/>
          </p:nvSpPr>
          <p:spPr>
            <a:xfrm>
              <a:off x="1873913" y="184951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7" name="Rounded Rectangle 206"/>
            <p:cNvSpPr/>
            <p:nvPr/>
          </p:nvSpPr>
          <p:spPr>
            <a:xfrm>
              <a:off x="2495379" y="1889607"/>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8" name="Rounded Rectangle 207"/>
            <p:cNvSpPr/>
            <p:nvPr/>
          </p:nvSpPr>
          <p:spPr>
            <a:xfrm>
              <a:off x="3131107" y="1799396"/>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9" name="Rounded Rectangle 208"/>
            <p:cNvSpPr/>
            <p:nvPr/>
          </p:nvSpPr>
          <p:spPr>
            <a:xfrm>
              <a:off x="3752573" y="184951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0" name="Rounded Rectangle 209"/>
            <p:cNvSpPr/>
            <p:nvPr/>
          </p:nvSpPr>
          <p:spPr>
            <a:xfrm>
              <a:off x="5634393" y="184951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1" name="Rounded Rectangle 210"/>
            <p:cNvSpPr/>
            <p:nvPr/>
          </p:nvSpPr>
          <p:spPr>
            <a:xfrm>
              <a:off x="4377403" y="1887076"/>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2" name="Rounded Rectangle 211"/>
            <p:cNvSpPr/>
            <p:nvPr/>
          </p:nvSpPr>
          <p:spPr>
            <a:xfrm>
              <a:off x="5022027" y="1800028"/>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3" name="Rounded Rectangle 212"/>
            <p:cNvSpPr/>
            <p:nvPr/>
          </p:nvSpPr>
          <p:spPr>
            <a:xfrm>
              <a:off x="1880492" y="2469712"/>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4" name="Rounded Rectangle 213"/>
            <p:cNvSpPr/>
            <p:nvPr/>
          </p:nvSpPr>
          <p:spPr>
            <a:xfrm>
              <a:off x="2501958" y="2509806"/>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5" name="Rounded Rectangle 214"/>
            <p:cNvSpPr/>
            <p:nvPr/>
          </p:nvSpPr>
          <p:spPr>
            <a:xfrm>
              <a:off x="3137686" y="241959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6" name="Rounded Rectangle 215"/>
            <p:cNvSpPr/>
            <p:nvPr/>
          </p:nvSpPr>
          <p:spPr>
            <a:xfrm>
              <a:off x="3759152" y="2469712"/>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7" name="Rounded Rectangle 216"/>
            <p:cNvSpPr/>
            <p:nvPr/>
          </p:nvSpPr>
          <p:spPr>
            <a:xfrm>
              <a:off x="4380619" y="2509806"/>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8" name="Rounded Rectangle 217"/>
            <p:cNvSpPr/>
            <p:nvPr/>
          </p:nvSpPr>
          <p:spPr>
            <a:xfrm>
              <a:off x="5019505" y="241959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19" name="Rounded Rectangle 218"/>
            <p:cNvSpPr/>
            <p:nvPr/>
          </p:nvSpPr>
          <p:spPr>
            <a:xfrm>
              <a:off x="5640972" y="2469712"/>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0" name="Rounded Rectangle 219"/>
            <p:cNvSpPr/>
            <p:nvPr/>
          </p:nvSpPr>
          <p:spPr>
            <a:xfrm>
              <a:off x="1880492" y="3103285"/>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1" name="Rounded Rectangle 220"/>
            <p:cNvSpPr/>
            <p:nvPr/>
          </p:nvSpPr>
          <p:spPr>
            <a:xfrm>
              <a:off x="2501958" y="3143378"/>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2" name="Rounded Rectangle 221"/>
            <p:cNvSpPr/>
            <p:nvPr/>
          </p:nvSpPr>
          <p:spPr>
            <a:xfrm>
              <a:off x="3137686" y="3053167"/>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3" name="Rounded Rectangle 222"/>
            <p:cNvSpPr/>
            <p:nvPr/>
          </p:nvSpPr>
          <p:spPr>
            <a:xfrm>
              <a:off x="3759152" y="3103285"/>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4" name="Rounded Rectangle 223"/>
            <p:cNvSpPr/>
            <p:nvPr/>
          </p:nvSpPr>
          <p:spPr>
            <a:xfrm>
              <a:off x="5640972" y="3103285"/>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5" name="Rounded Rectangle 224"/>
            <p:cNvSpPr/>
            <p:nvPr/>
          </p:nvSpPr>
          <p:spPr>
            <a:xfrm>
              <a:off x="4383982" y="3140847"/>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6" name="Rounded Rectangle 225"/>
            <p:cNvSpPr/>
            <p:nvPr/>
          </p:nvSpPr>
          <p:spPr>
            <a:xfrm>
              <a:off x="5028606" y="3053799"/>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7" name="Rounded Rectangle 226"/>
            <p:cNvSpPr/>
            <p:nvPr/>
          </p:nvSpPr>
          <p:spPr>
            <a:xfrm>
              <a:off x="1880492" y="372022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8" name="Rounded Rectangle 227"/>
            <p:cNvSpPr/>
            <p:nvPr/>
          </p:nvSpPr>
          <p:spPr>
            <a:xfrm>
              <a:off x="2501958" y="3760318"/>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9" name="Rounded Rectangle 228"/>
            <p:cNvSpPr/>
            <p:nvPr/>
          </p:nvSpPr>
          <p:spPr>
            <a:xfrm>
              <a:off x="3137686" y="3670106"/>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0" name="Rounded Rectangle 229"/>
            <p:cNvSpPr/>
            <p:nvPr/>
          </p:nvSpPr>
          <p:spPr>
            <a:xfrm>
              <a:off x="3759152" y="372022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1" name="Rounded Rectangle 230"/>
            <p:cNvSpPr/>
            <p:nvPr/>
          </p:nvSpPr>
          <p:spPr>
            <a:xfrm>
              <a:off x="4380619" y="3760318"/>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2" name="Rounded Rectangle 231"/>
            <p:cNvSpPr/>
            <p:nvPr/>
          </p:nvSpPr>
          <p:spPr>
            <a:xfrm>
              <a:off x="5019505" y="3670106"/>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3" name="Rounded Rectangle 232"/>
            <p:cNvSpPr/>
            <p:nvPr/>
          </p:nvSpPr>
          <p:spPr>
            <a:xfrm>
              <a:off x="5640972" y="372022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4" name="Rounded Rectangle 233"/>
            <p:cNvSpPr/>
            <p:nvPr/>
          </p:nvSpPr>
          <p:spPr>
            <a:xfrm>
              <a:off x="1880492" y="4353797"/>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5" name="Rounded Rectangle 234"/>
            <p:cNvSpPr/>
            <p:nvPr/>
          </p:nvSpPr>
          <p:spPr>
            <a:xfrm>
              <a:off x="2501958" y="4393890"/>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6" name="Rounded Rectangle 235"/>
            <p:cNvSpPr/>
            <p:nvPr/>
          </p:nvSpPr>
          <p:spPr>
            <a:xfrm>
              <a:off x="3137686" y="4303679"/>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7" name="Rounded Rectangle 236"/>
            <p:cNvSpPr/>
            <p:nvPr/>
          </p:nvSpPr>
          <p:spPr>
            <a:xfrm>
              <a:off x="3759152" y="4353797"/>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8" name="Rounded Rectangle 237"/>
            <p:cNvSpPr/>
            <p:nvPr/>
          </p:nvSpPr>
          <p:spPr>
            <a:xfrm>
              <a:off x="5640972" y="4353797"/>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9" name="Rounded Rectangle 238"/>
            <p:cNvSpPr/>
            <p:nvPr/>
          </p:nvSpPr>
          <p:spPr>
            <a:xfrm>
              <a:off x="4383982" y="4391359"/>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0" name="Rounded Rectangle 239"/>
            <p:cNvSpPr/>
            <p:nvPr/>
          </p:nvSpPr>
          <p:spPr>
            <a:xfrm>
              <a:off x="5028606" y="4304311"/>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1" name="Rounded Rectangle 240"/>
            <p:cNvSpPr/>
            <p:nvPr/>
          </p:nvSpPr>
          <p:spPr>
            <a:xfrm>
              <a:off x="1898912" y="498036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2" name="Rounded Rectangle 241"/>
            <p:cNvSpPr/>
            <p:nvPr/>
          </p:nvSpPr>
          <p:spPr>
            <a:xfrm>
              <a:off x="3777572" y="498036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3" name="Rounded Rectangle 242"/>
            <p:cNvSpPr/>
            <p:nvPr/>
          </p:nvSpPr>
          <p:spPr>
            <a:xfrm>
              <a:off x="4399039" y="5020458"/>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4" name="Rounded Rectangle 243"/>
            <p:cNvSpPr/>
            <p:nvPr/>
          </p:nvSpPr>
          <p:spPr>
            <a:xfrm>
              <a:off x="5037925" y="4930246"/>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5" name="Rounded Rectangle 244"/>
            <p:cNvSpPr/>
            <p:nvPr/>
          </p:nvSpPr>
          <p:spPr>
            <a:xfrm>
              <a:off x="5659392" y="498036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6" name="Rounded Rectangle 245"/>
            <p:cNvSpPr/>
            <p:nvPr/>
          </p:nvSpPr>
          <p:spPr>
            <a:xfrm>
              <a:off x="1898912" y="5613937"/>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7" name="Rounded Rectangle 246"/>
            <p:cNvSpPr/>
            <p:nvPr/>
          </p:nvSpPr>
          <p:spPr>
            <a:xfrm>
              <a:off x="2520378" y="5654030"/>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8" name="Rounded Rectangle 247"/>
            <p:cNvSpPr/>
            <p:nvPr/>
          </p:nvSpPr>
          <p:spPr>
            <a:xfrm>
              <a:off x="3156106" y="5563819"/>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9" name="Rounded Rectangle 248"/>
            <p:cNvSpPr/>
            <p:nvPr/>
          </p:nvSpPr>
          <p:spPr>
            <a:xfrm>
              <a:off x="3777572" y="5613937"/>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0" name="Rounded Rectangle 249"/>
            <p:cNvSpPr/>
            <p:nvPr/>
          </p:nvSpPr>
          <p:spPr>
            <a:xfrm>
              <a:off x="5659392" y="5613937"/>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1" name="Rounded Rectangle 250"/>
            <p:cNvSpPr/>
            <p:nvPr/>
          </p:nvSpPr>
          <p:spPr>
            <a:xfrm>
              <a:off x="4402402" y="5651499"/>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2" name="Rounded Rectangle 251"/>
            <p:cNvSpPr/>
            <p:nvPr/>
          </p:nvSpPr>
          <p:spPr>
            <a:xfrm>
              <a:off x="5047026" y="5564451"/>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sp>
        <p:nvSpPr>
          <p:cNvPr id="253" name="Rounded Rectangle 252"/>
          <p:cNvSpPr/>
          <p:nvPr/>
        </p:nvSpPr>
        <p:spPr>
          <a:xfrm>
            <a:off x="2520378" y="5020458"/>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4" name="Rounded Rectangle 253"/>
          <p:cNvSpPr/>
          <p:nvPr/>
        </p:nvSpPr>
        <p:spPr>
          <a:xfrm>
            <a:off x="3156106" y="4930246"/>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Tree>
    <p:custDataLst>
      <p:tags r:id="rId1"/>
    </p:custDataLst>
    <p:extLst>
      <p:ext uri="{BB962C8B-B14F-4D97-AF65-F5344CB8AC3E}">
        <p14:creationId xmlns:p14="http://schemas.microsoft.com/office/powerpoint/2010/main" val="1224646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8"/>
                                        </p:tgtEl>
                                        <p:attrNameLst>
                                          <p:attrName>style.visibility</p:attrName>
                                        </p:attrNameLst>
                                      </p:cBhvr>
                                      <p:to>
                                        <p:strVal val="visible"/>
                                      </p:to>
                                    </p:set>
                                    <p:animEffect transition="in" filter="fade">
                                      <p:cBhvr>
                                        <p:cTn id="7" dur="500"/>
                                        <p:tgtEl>
                                          <p:spTgt spid="19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3"/>
                                        </p:tgtEl>
                                        <p:attrNameLst>
                                          <p:attrName>style.visibility</p:attrName>
                                        </p:attrNameLst>
                                      </p:cBhvr>
                                      <p:to>
                                        <p:strVal val="visible"/>
                                      </p:to>
                                    </p:set>
                                    <p:animEffect transition="in" filter="fade">
                                      <p:cBhvr>
                                        <p:cTn id="10" dur="500"/>
                                        <p:tgtEl>
                                          <p:spTgt spid="25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4"/>
                                        </p:tgtEl>
                                        <p:attrNameLst>
                                          <p:attrName>style.visibility</p:attrName>
                                        </p:attrNameLst>
                                      </p:cBhvr>
                                      <p:to>
                                        <p:strVal val="visible"/>
                                      </p:to>
                                    </p:set>
                                    <p:animEffect transition="in" filter="fade">
                                      <p:cBhvr>
                                        <p:cTn id="13" dur="500"/>
                                        <p:tgtEl>
                                          <p:spTgt spid="25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55"/>
                                        </p:tgtEl>
                                        <p:attrNameLst>
                                          <p:attrName>style.visibility</p:attrName>
                                        </p:attrNameLst>
                                      </p:cBhvr>
                                      <p:to>
                                        <p:strVal val="visible"/>
                                      </p:to>
                                    </p:set>
                                    <p:animEffect transition="in" filter="fade">
                                      <p:cBhvr>
                                        <p:cTn id="18" dur="500"/>
                                        <p:tgtEl>
                                          <p:spTgt spid="255"/>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xit" presetSubtype="32" fill="hold" grpId="1" nodeType="clickEffect">
                                  <p:stCondLst>
                                    <p:cond delay="0"/>
                                  </p:stCondLst>
                                  <p:childTnLst>
                                    <p:anim calcmode="lin" valueType="num">
                                      <p:cBhvr>
                                        <p:cTn id="22" dur="500"/>
                                        <p:tgtEl>
                                          <p:spTgt spid="253"/>
                                        </p:tgtEl>
                                        <p:attrNameLst>
                                          <p:attrName>ppt_w</p:attrName>
                                        </p:attrNameLst>
                                      </p:cBhvr>
                                      <p:tavLst>
                                        <p:tav tm="0">
                                          <p:val>
                                            <p:strVal val="ppt_w"/>
                                          </p:val>
                                        </p:tav>
                                        <p:tav tm="100000">
                                          <p:val>
                                            <p:fltVal val="0"/>
                                          </p:val>
                                        </p:tav>
                                      </p:tavLst>
                                    </p:anim>
                                    <p:anim calcmode="lin" valueType="num">
                                      <p:cBhvr>
                                        <p:cTn id="23" dur="500"/>
                                        <p:tgtEl>
                                          <p:spTgt spid="253"/>
                                        </p:tgtEl>
                                        <p:attrNameLst>
                                          <p:attrName>ppt_h</p:attrName>
                                        </p:attrNameLst>
                                      </p:cBhvr>
                                      <p:tavLst>
                                        <p:tav tm="0">
                                          <p:val>
                                            <p:strVal val="ppt_h"/>
                                          </p:val>
                                        </p:tav>
                                        <p:tav tm="100000">
                                          <p:val>
                                            <p:fltVal val="0"/>
                                          </p:val>
                                        </p:tav>
                                      </p:tavLst>
                                    </p:anim>
                                    <p:animEffect transition="out" filter="fade">
                                      <p:cBhvr>
                                        <p:cTn id="24" dur="500"/>
                                        <p:tgtEl>
                                          <p:spTgt spid="253"/>
                                        </p:tgtEl>
                                      </p:cBhvr>
                                    </p:animEffect>
                                    <p:set>
                                      <p:cBhvr>
                                        <p:cTn id="25" dur="1" fill="hold">
                                          <p:stCondLst>
                                            <p:cond delay="499"/>
                                          </p:stCondLst>
                                        </p:cTn>
                                        <p:tgtEl>
                                          <p:spTgt spid="253"/>
                                        </p:tgtEl>
                                        <p:attrNameLst>
                                          <p:attrName>style.visibility</p:attrName>
                                        </p:attrNameLst>
                                      </p:cBhvr>
                                      <p:to>
                                        <p:strVal val="hidden"/>
                                      </p:to>
                                    </p:set>
                                  </p:childTnLst>
                                </p:cTn>
                              </p:par>
                              <p:par>
                                <p:cTn id="26" presetID="53" presetClass="exit" presetSubtype="32" fill="hold" grpId="1" nodeType="withEffect">
                                  <p:stCondLst>
                                    <p:cond delay="0"/>
                                  </p:stCondLst>
                                  <p:childTnLst>
                                    <p:anim calcmode="lin" valueType="num">
                                      <p:cBhvr>
                                        <p:cTn id="27" dur="500"/>
                                        <p:tgtEl>
                                          <p:spTgt spid="255"/>
                                        </p:tgtEl>
                                        <p:attrNameLst>
                                          <p:attrName>ppt_w</p:attrName>
                                        </p:attrNameLst>
                                      </p:cBhvr>
                                      <p:tavLst>
                                        <p:tav tm="0">
                                          <p:val>
                                            <p:strVal val="ppt_w"/>
                                          </p:val>
                                        </p:tav>
                                        <p:tav tm="100000">
                                          <p:val>
                                            <p:fltVal val="0"/>
                                          </p:val>
                                        </p:tav>
                                      </p:tavLst>
                                    </p:anim>
                                    <p:anim calcmode="lin" valueType="num">
                                      <p:cBhvr>
                                        <p:cTn id="28" dur="500"/>
                                        <p:tgtEl>
                                          <p:spTgt spid="255"/>
                                        </p:tgtEl>
                                        <p:attrNameLst>
                                          <p:attrName>ppt_h</p:attrName>
                                        </p:attrNameLst>
                                      </p:cBhvr>
                                      <p:tavLst>
                                        <p:tav tm="0">
                                          <p:val>
                                            <p:strVal val="ppt_h"/>
                                          </p:val>
                                        </p:tav>
                                        <p:tav tm="100000">
                                          <p:val>
                                            <p:fltVal val="0"/>
                                          </p:val>
                                        </p:tav>
                                      </p:tavLst>
                                    </p:anim>
                                    <p:animEffect transition="out" filter="fade">
                                      <p:cBhvr>
                                        <p:cTn id="29" dur="500"/>
                                        <p:tgtEl>
                                          <p:spTgt spid="255"/>
                                        </p:tgtEl>
                                      </p:cBhvr>
                                    </p:animEffect>
                                    <p:set>
                                      <p:cBhvr>
                                        <p:cTn id="30" dur="1" fill="hold">
                                          <p:stCondLst>
                                            <p:cond delay="499"/>
                                          </p:stCondLst>
                                        </p:cTn>
                                        <p:tgtEl>
                                          <p:spTgt spid="255"/>
                                        </p:tgtEl>
                                        <p:attrNameLst>
                                          <p:attrName>style.visibility</p:attrName>
                                        </p:attrNameLst>
                                      </p:cBhvr>
                                      <p:to>
                                        <p:strVal val="hidden"/>
                                      </p:to>
                                    </p:se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256"/>
                                        </p:tgtEl>
                                        <p:attrNameLst>
                                          <p:attrName>style.visibility</p:attrName>
                                        </p:attrNameLst>
                                      </p:cBhvr>
                                      <p:to>
                                        <p:strVal val="visible"/>
                                      </p:to>
                                    </p:set>
                                    <p:animEffect transition="in" filter="fade">
                                      <p:cBhvr>
                                        <p:cTn id="34" dur="500"/>
                                        <p:tgtEl>
                                          <p:spTgt spid="2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 grpId="0" animBg="1"/>
      <p:bldP spid="255" grpId="1" animBg="1"/>
      <p:bldP spid="256" grpId="0" animBg="1"/>
      <p:bldP spid="253" grpId="0" animBg="1"/>
      <p:bldP spid="253" grpId="1" animBg="1"/>
      <p:bldP spid="25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Point Constraints with Diffusion</a:t>
            </a:r>
            <a:endParaRPr lang="en-US" dirty="0"/>
          </a:p>
        </p:txBody>
      </p:sp>
      <p:pic>
        <p:nvPicPr>
          <p:cNvPr id="3" name="sphere8_lap_fast.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1000" y="914400"/>
            <a:ext cx="8382000" cy="5562600"/>
          </a:xfrm>
          <a:prstGeom prst="rect">
            <a:avLst/>
          </a:prstGeom>
          <a:solidFill>
            <a:schemeClr val="accent1">
              <a:lumMod val="20000"/>
              <a:lumOff val="80000"/>
            </a:schemeClr>
          </a:solidFill>
          <a:ln w="9525">
            <a:noFill/>
            <a:miter lim="800000"/>
            <a:headEnd/>
            <a:tailEnd/>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4231361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Freeform 75"/>
          <p:cNvSpPr/>
          <p:nvPr/>
        </p:nvSpPr>
        <p:spPr>
          <a:xfrm>
            <a:off x="3493321" y="1700808"/>
            <a:ext cx="2946954" cy="3901679"/>
          </a:xfrm>
          <a:custGeom>
            <a:avLst/>
            <a:gdLst>
              <a:gd name="connsiteX0" fmla="*/ 97302 w 1671830"/>
              <a:gd name="connsiteY0" fmla="*/ 0 h 2161538"/>
              <a:gd name="connsiteX1" fmla="*/ 170650 w 1671830"/>
              <a:gd name="connsiteY1" fmla="*/ 2161309 h 2161538"/>
              <a:gd name="connsiteX2" fmla="*/ 1671830 w 1671830"/>
              <a:gd name="connsiteY2" fmla="*/ 107576 h 2161538"/>
              <a:gd name="connsiteX0" fmla="*/ 12761 w 1587289"/>
              <a:gd name="connsiteY0" fmla="*/ 0 h 553408"/>
              <a:gd name="connsiteX1" fmla="*/ 633771 w 1587289"/>
              <a:gd name="connsiteY1" fmla="*/ 34229 h 553408"/>
              <a:gd name="connsiteX2" fmla="*/ 1587289 w 1587289"/>
              <a:gd name="connsiteY2" fmla="*/ 107576 h 553408"/>
              <a:gd name="connsiteX0" fmla="*/ 13594 w 1549003"/>
              <a:gd name="connsiteY0" fmla="*/ 2078623 h 2323397"/>
              <a:gd name="connsiteX1" fmla="*/ 595485 w 1549003"/>
              <a:gd name="connsiteY1" fmla="*/ 49340 h 2323397"/>
              <a:gd name="connsiteX2" fmla="*/ 1549003 w 1549003"/>
              <a:gd name="connsiteY2" fmla="*/ 122687 h 2323397"/>
              <a:gd name="connsiteX0" fmla="*/ 2474 w 1537883"/>
              <a:gd name="connsiteY0" fmla="*/ 2078623 h 2078623"/>
              <a:gd name="connsiteX1" fmla="*/ 584365 w 1537883"/>
              <a:gd name="connsiteY1" fmla="*/ 49340 h 2078623"/>
              <a:gd name="connsiteX2" fmla="*/ 1537883 w 1537883"/>
              <a:gd name="connsiteY2" fmla="*/ 122687 h 2078623"/>
              <a:gd name="connsiteX0" fmla="*/ 0 w 1535409"/>
              <a:gd name="connsiteY0" fmla="*/ 1955936 h 1955936"/>
              <a:gd name="connsiteX1" fmla="*/ 1535409 w 1535409"/>
              <a:gd name="connsiteY1" fmla="*/ 0 h 1955936"/>
              <a:gd name="connsiteX0" fmla="*/ 0 w 1457171"/>
              <a:gd name="connsiteY0" fmla="*/ 1999944 h 1999944"/>
              <a:gd name="connsiteX1" fmla="*/ 1457171 w 1457171"/>
              <a:gd name="connsiteY1" fmla="*/ 0 h 1999944"/>
              <a:gd name="connsiteX0" fmla="*/ 0 w 1457171"/>
              <a:gd name="connsiteY0" fmla="*/ 1999944 h 1999944"/>
              <a:gd name="connsiteX1" fmla="*/ 1457171 w 1457171"/>
              <a:gd name="connsiteY1" fmla="*/ 0 h 1999944"/>
              <a:gd name="connsiteX0" fmla="*/ 0 w 1457171"/>
              <a:gd name="connsiteY0" fmla="*/ 1999944 h 1999944"/>
              <a:gd name="connsiteX1" fmla="*/ 1457171 w 1457171"/>
              <a:gd name="connsiteY1" fmla="*/ 0 h 1999944"/>
            </a:gdLst>
            <a:ahLst/>
            <a:cxnLst>
              <a:cxn ang="0">
                <a:pos x="connsiteX0" y="connsiteY0"/>
              </a:cxn>
              <a:cxn ang="0">
                <a:pos x="connsiteX1" y="connsiteY1"/>
              </a:cxn>
            </a:cxnLst>
            <a:rect l="l" t="t" r="r" b="b"/>
            <a:pathLst>
              <a:path w="1457171" h="1999944">
                <a:moveTo>
                  <a:pt x="0" y="1999944"/>
                </a:moveTo>
                <a:cubicBezTo>
                  <a:pt x="30969" y="1113253"/>
                  <a:pt x="399336" y="236343"/>
                  <a:pt x="1457171" y="0"/>
                </a:cubicBezTo>
              </a:path>
            </a:pathLst>
          </a:custGeom>
          <a:ln w="190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7" name="Rectangle 86"/>
          <p:cNvSpPr/>
          <p:nvPr/>
        </p:nvSpPr>
        <p:spPr>
          <a:xfrm>
            <a:off x="2915816" y="264204"/>
            <a:ext cx="4860540" cy="4752528"/>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
        <p:nvSpPr>
          <p:cNvPr id="2" name="Title 1"/>
          <p:cNvSpPr>
            <a:spLocks noGrp="1"/>
          </p:cNvSpPr>
          <p:nvPr>
            <p:ph type="title"/>
          </p:nvPr>
        </p:nvSpPr>
        <p:spPr/>
        <p:txBody>
          <a:bodyPr/>
          <a:lstStyle/>
          <a:p>
            <a:r>
              <a:rPr lang="en-US" dirty="0"/>
              <a:t>Tear Curve Removes Terms</a:t>
            </a:r>
          </a:p>
        </p:txBody>
      </p:sp>
      <p:grpSp>
        <p:nvGrpSpPr>
          <p:cNvPr id="556" name="Group 555"/>
          <p:cNvGrpSpPr/>
          <p:nvPr/>
        </p:nvGrpSpPr>
        <p:grpSpPr>
          <a:xfrm>
            <a:off x="1992446" y="1294263"/>
            <a:ext cx="5096086" cy="4471281"/>
            <a:chOff x="2590800" y="2021871"/>
            <a:chExt cx="2486024" cy="2181226"/>
          </a:xfrm>
        </p:grpSpPr>
        <p:sp>
          <p:nvSpPr>
            <p:cNvPr id="557" name="Oval 556"/>
            <p:cNvSpPr/>
            <p:nvPr/>
          </p:nvSpPr>
          <p:spPr>
            <a:xfrm>
              <a:off x="2590800"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58" name="Oval 557"/>
            <p:cNvSpPr/>
            <p:nvPr/>
          </p:nvSpPr>
          <p:spPr>
            <a:xfrm>
              <a:off x="2895600"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59" name="Oval 558"/>
            <p:cNvSpPr/>
            <p:nvPr/>
          </p:nvSpPr>
          <p:spPr>
            <a:xfrm>
              <a:off x="3200400"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0" name="Oval 559"/>
            <p:cNvSpPr/>
            <p:nvPr/>
          </p:nvSpPr>
          <p:spPr>
            <a:xfrm>
              <a:off x="2590800"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1" name="Oval 560"/>
            <p:cNvSpPr/>
            <p:nvPr/>
          </p:nvSpPr>
          <p:spPr>
            <a:xfrm>
              <a:off x="2895600"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2" name="Oval 561"/>
            <p:cNvSpPr/>
            <p:nvPr/>
          </p:nvSpPr>
          <p:spPr>
            <a:xfrm>
              <a:off x="3200400"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3" name="Oval 562"/>
            <p:cNvSpPr/>
            <p:nvPr/>
          </p:nvSpPr>
          <p:spPr>
            <a:xfrm>
              <a:off x="2590800"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4" name="Oval 563"/>
            <p:cNvSpPr/>
            <p:nvPr/>
          </p:nvSpPr>
          <p:spPr>
            <a:xfrm>
              <a:off x="2895600"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5" name="Oval 564"/>
            <p:cNvSpPr/>
            <p:nvPr/>
          </p:nvSpPr>
          <p:spPr>
            <a:xfrm>
              <a:off x="3200400"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6" name="Oval 565"/>
            <p:cNvSpPr/>
            <p:nvPr/>
          </p:nvSpPr>
          <p:spPr>
            <a:xfrm>
              <a:off x="2590800"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7" name="Oval 566"/>
            <p:cNvSpPr/>
            <p:nvPr/>
          </p:nvSpPr>
          <p:spPr>
            <a:xfrm>
              <a:off x="2895600"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8" name="Oval 567"/>
            <p:cNvSpPr/>
            <p:nvPr/>
          </p:nvSpPr>
          <p:spPr>
            <a:xfrm>
              <a:off x="3200400"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9" name="Oval 568"/>
            <p:cNvSpPr/>
            <p:nvPr/>
          </p:nvSpPr>
          <p:spPr>
            <a:xfrm>
              <a:off x="2590800"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0" name="Oval 569"/>
            <p:cNvSpPr/>
            <p:nvPr/>
          </p:nvSpPr>
          <p:spPr>
            <a:xfrm>
              <a:off x="2895600"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sp>
          <p:nvSpPr>
            <p:cNvPr id="571" name="Oval 570"/>
            <p:cNvSpPr/>
            <p:nvPr/>
          </p:nvSpPr>
          <p:spPr>
            <a:xfrm>
              <a:off x="3200400"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sp>
          <p:nvSpPr>
            <p:cNvPr id="572" name="Oval 571"/>
            <p:cNvSpPr/>
            <p:nvPr/>
          </p:nvSpPr>
          <p:spPr>
            <a:xfrm>
              <a:off x="2590800"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3" name="Oval 572"/>
            <p:cNvSpPr/>
            <p:nvPr/>
          </p:nvSpPr>
          <p:spPr>
            <a:xfrm>
              <a:off x="2895600"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sp>
          <p:nvSpPr>
            <p:cNvPr id="574" name="Oval 573"/>
            <p:cNvSpPr/>
            <p:nvPr/>
          </p:nvSpPr>
          <p:spPr>
            <a:xfrm>
              <a:off x="3200400"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5" name="Oval 574"/>
            <p:cNvSpPr/>
            <p:nvPr/>
          </p:nvSpPr>
          <p:spPr>
            <a:xfrm>
              <a:off x="2590800"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6" name="Oval 575"/>
            <p:cNvSpPr/>
            <p:nvPr/>
          </p:nvSpPr>
          <p:spPr>
            <a:xfrm>
              <a:off x="2895600"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7" name="Oval 576"/>
            <p:cNvSpPr/>
            <p:nvPr/>
          </p:nvSpPr>
          <p:spPr>
            <a:xfrm>
              <a:off x="3200400"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8" name="Oval 577"/>
            <p:cNvSpPr/>
            <p:nvPr/>
          </p:nvSpPr>
          <p:spPr>
            <a:xfrm>
              <a:off x="2590800"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9" name="Oval 578"/>
            <p:cNvSpPr/>
            <p:nvPr/>
          </p:nvSpPr>
          <p:spPr>
            <a:xfrm>
              <a:off x="2895600"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0" name="Oval 579"/>
            <p:cNvSpPr/>
            <p:nvPr/>
          </p:nvSpPr>
          <p:spPr>
            <a:xfrm>
              <a:off x="3200400"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1" name="Oval 580"/>
            <p:cNvSpPr/>
            <p:nvPr/>
          </p:nvSpPr>
          <p:spPr>
            <a:xfrm>
              <a:off x="3505198"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2" name="Oval 581"/>
            <p:cNvSpPr/>
            <p:nvPr/>
          </p:nvSpPr>
          <p:spPr>
            <a:xfrm>
              <a:off x="3809998"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3" name="Oval 582"/>
            <p:cNvSpPr/>
            <p:nvPr/>
          </p:nvSpPr>
          <p:spPr>
            <a:xfrm>
              <a:off x="4114798"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4" name="Oval 583"/>
            <p:cNvSpPr/>
            <p:nvPr/>
          </p:nvSpPr>
          <p:spPr>
            <a:xfrm>
              <a:off x="4419598"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5" name="Oval 584"/>
            <p:cNvSpPr/>
            <p:nvPr/>
          </p:nvSpPr>
          <p:spPr>
            <a:xfrm>
              <a:off x="4724398"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6" name="Oval 585"/>
            <p:cNvSpPr/>
            <p:nvPr/>
          </p:nvSpPr>
          <p:spPr>
            <a:xfrm>
              <a:off x="5029198"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7" name="Oval 586"/>
            <p:cNvSpPr/>
            <p:nvPr/>
          </p:nvSpPr>
          <p:spPr>
            <a:xfrm>
              <a:off x="3505198"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8" name="Oval 587"/>
            <p:cNvSpPr/>
            <p:nvPr/>
          </p:nvSpPr>
          <p:spPr>
            <a:xfrm>
              <a:off x="3809998"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9" name="Oval 588"/>
            <p:cNvSpPr/>
            <p:nvPr/>
          </p:nvSpPr>
          <p:spPr>
            <a:xfrm>
              <a:off x="4114798"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0" name="Oval 589"/>
            <p:cNvSpPr/>
            <p:nvPr/>
          </p:nvSpPr>
          <p:spPr>
            <a:xfrm>
              <a:off x="4419598"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1" name="Oval 590"/>
            <p:cNvSpPr/>
            <p:nvPr/>
          </p:nvSpPr>
          <p:spPr>
            <a:xfrm>
              <a:off x="4724398"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2" name="Oval 591"/>
            <p:cNvSpPr/>
            <p:nvPr/>
          </p:nvSpPr>
          <p:spPr>
            <a:xfrm>
              <a:off x="5029198"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3" name="Oval 592"/>
            <p:cNvSpPr/>
            <p:nvPr/>
          </p:nvSpPr>
          <p:spPr>
            <a:xfrm>
              <a:off x="3505198"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4" name="Oval 593"/>
            <p:cNvSpPr/>
            <p:nvPr/>
          </p:nvSpPr>
          <p:spPr>
            <a:xfrm>
              <a:off x="3809998"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5" name="Oval 594"/>
            <p:cNvSpPr/>
            <p:nvPr/>
          </p:nvSpPr>
          <p:spPr>
            <a:xfrm>
              <a:off x="4114798"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sp>
          <p:nvSpPr>
            <p:cNvPr id="596" name="Oval 595"/>
            <p:cNvSpPr/>
            <p:nvPr/>
          </p:nvSpPr>
          <p:spPr>
            <a:xfrm>
              <a:off x="4419598"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7" name="Oval 596"/>
            <p:cNvSpPr/>
            <p:nvPr/>
          </p:nvSpPr>
          <p:spPr>
            <a:xfrm>
              <a:off x="4724398"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8" name="Oval 597"/>
            <p:cNvSpPr/>
            <p:nvPr/>
          </p:nvSpPr>
          <p:spPr>
            <a:xfrm>
              <a:off x="5029198"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9" name="Oval 598"/>
            <p:cNvSpPr/>
            <p:nvPr/>
          </p:nvSpPr>
          <p:spPr>
            <a:xfrm>
              <a:off x="3505198"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0" name="Oval 599"/>
            <p:cNvSpPr/>
            <p:nvPr/>
          </p:nvSpPr>
          <p:spPr>
            <a:xfrm>
              <a:off x="3809998"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1" name="Oval 600"/>
            <p:cNvSpPr/>
            <p:nvPr/>
          </p:nvSpPr>
          <p:spPr>
            <a:xfrm>
              <a:off x="4114798"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2" name="Oval 601"/>
            <p:cNvSpPr/>
            <p:nvPr/>
          </p:nvSpPr>
          <p:spPr>
            <a:xfrm>
              <a:off x="4419598"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3" name="Oval 602"/>
            <p:cNvSpPr/>
            <p:nvPr/>
          </p:nvSpPr>
          <p:spPr>
            <a:xfrm>
              <a:off x="4724398"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4" name="Oval 603"/>
            <p:cNvSpPr/>
            <p:nvPr/>
          </p:nvSpPr>
          <p:spPr>
            <a:xfrm>
              <a:off x="5029198"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5" name="Oval 604"/>
            <p:cNvSpPr/>
            <p:nvPr/>
          </p:nvSpPr>
          <p:spPr>
            <a:xfrm>
              <a:off x="3505198"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6" name="Oval 605"/>
            <p:cNvSpPr/>
            <p:nvPr/>
          </p:nvSpPr>
          <p:spPr>
            <a:xfrm>
              <a:off x="3809998"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7" name="Oval 606"/>
            <p:cNvSpPr/>
            <p:nvPr/>
          </p:nvSpPr>
          <p:spPr>
            <a:xfrm>
              <a:off x="4114798"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8" name="Oval 607"/>
            <p:cNvSpPr/>
            <p:nvPr/>
          </p:nvSpPr>
          <p:spPr>
            <a:xfrm>
              <a:off x="4419598"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9" name="Oval 608"/>
            <p:cNvSpPr/>
            <p:nvPr/>
          </p:nvSpPr>
          <p:spPr>
            <a:xfrm>
              <a:off x="4724398"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0" name="Oval 609"/>
            <p:cNvSpPr/>
            <p:nvPr/>
          </p:nvSpPr>
          <p:spPr>
            <a:xfrm>
              <a:off x="5029198"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1" name="Oval 610"/>
            <p:cNvSpPr/>
            <p:nvPr/>
          </p:nvSpPr>
          <p:spPr>
            <a:xfrm>
              <a:off x="3505198"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2" name="Oval 611"/>
            <p:cNvSpPr/>
            <p:nvPr/>
          </p:nvSpPr>
          <p:spPr>
            <a:xfrm>
              <a:off x="3809998"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3" name="Oval 612"/>
            <p:cNvSpPr/>
            <p:nvPr/>
          </p:nvSpPr>
          <p:spPr>
            <a:xfrm>
              <a:off x="4114798"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4" name="Oval 613"/>
            <p:cNvSpPr/>
            <p:nvPr/>
          </p:nvSpPr>
          <p:spPr>
            <a:xfrm>
              <a:off x="4419598"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5" name="Oval 614"/>
            <p:cNvSpPr/>
            <p:nvPr/>
          </p:nvSpPr>
          <p:spPr>
            <a:xfrm>
              <a:off x="4724398"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6" name="Oval 615"/>
            <p:cNvSpPr/>
            <p:nvPr/>
          </p:nvSpPr>
          <p:spPr>
            <a:xfrm>
              <a:off x="5029198"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7" name="Oval 616"/>
            <p:cNvSpPr/>
            <p:nvPr/>
          </p:nvSpPr>
          <p:spPr>
            <a:xfrm>
              <a:off x="3505198"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8" name="Oval 617"/>
            <p:cNvSpPr/>
            <p:nvPr/>
          </p:nvSpPr>
          <p:spPr>
            <a:xfrm>
              <a:off x="3809998"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9" name="Oval 618"/>
            <p:cNvSpPr/>
            <p:nvPr/>
          </p:nvSpPr>
          <p:spPr>
            <a:xfrm>
              <a:off x="4114798"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0" name="Oval 619"/>
            <p:cNvSpPr/>
            <p:nvPr/>
          </p:nvSpPr>
          <p:spPr>
            <a:xfrm>
              <a:off x="4419598"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1" name="Oval 620"/>
            <p:cNvSpPr/>
            <p:nvPr/>
          </p:nvSpPr>
          <p:spPr>
            <a:xfrm>
              <a:off x="4724398"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2" name="Oval 621"/>
            <p:cNvSpPr/>
            <p:nvPr/>
          </p:nvSpPr>
          <p:spPr>
            <a:xfrm>
              <a:off x="5029198"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3" name="Oval 622"/>
            <p:cNvSpPr/>
            <p:nvPr/>
          </p:nvSpPr>
          <p:spPr>
            <a:xfrm>
              <a:off x="3505198"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4" name="Oval 623"/>
            <p:cNvSpPr/>
            <p:nvPr/>
          </p:nvSpPr>
          <p:spPr>
            <a:xfrm>
              <a:off x="3809998"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5" name="Oval 624"/>
            <p:cNvSpPr/>
            <p:nvPr/>
          </p:nvSpPr>
          <p:spPr>
            <a:xfrm>
              <a:off x="4114798"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6" name="Oval 625"/>
            <p:cNvSpPr/>
            <p:nvPr/>
          </p:nvSpPr>
          <p:spPr>
            <a:xfrm>
              <a:off x="4419598"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7" name="Oval 626"/>
            <p:cNvSpPr/>
            <p:nvPr/>
          </p:nvSpPr>
          <p:spPr>
            <a:xfrm>
              <a:off x="4724398"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8" name="Oval 627"/>
            <p:cNvSpPr/>
            <p:nvPr/>
          </p:nvSpPr>
          <p:spPr>
            <a:xfrm>
              <a:off x="5029198"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nvGrpSpPr>
          <p:cNvPr id="10" name="Group 9"/>
          <p:cNvGrpSpPr/>
          <p:nvPr/>
        </p:nvGrpSpPr>
        <p:grpSpPr>
          <a:xfrm>
            <a:off x="3241444" y="5041980"/>
            <a:ext cx="727280" cy="100564"/>
            <a:chOff x="3241444" y="5041980"/>
            <a:chExt cx="727280" cy="100564"/>
          </a:xfrm>
          <a:effectLst>
            <a:glow rad="228600">
              <a:schemeClr val="accent5">
                <a:satMod val="175000"/>
                <a:alpha val="40000"/>
              </a:schemeClr>
            </a:glow>
          </a:effectLst>
        </p:grpSpPr>
        <p:cxnSp>
          <p:nvCxnSpPr>
            <p:cNvPr id="5" name="Straight Connector 4"/>
            <p:cNvCxnSpPr>
              <a:stCxn id="78" idx="2"/>
              <a:endCxn id="79" idx="2"/>
            </p:cNvCxnSpPr>
            <p:nvPr/>
          </p:nvCxnSpPr>
          <p:spPr>
            <a:xfrm>
              <a:off x="3241444" y="5090794"/>
              <a:ext cx="629652" cy="2936"/>
            </a:xfrm>
            <a:prstGeom prst="line">
              <a:avLst/>
            </a:prstGeom>
            <a:ln w="60325"/>
          </p:spPr>
          <p:style>
            <a:lnRef idx="1">
              <a:schemeClr val="accent1"/>
            </a:lnRef>
            <a:fillRef idx="0">
              <a:schemeClr val="accent1"/>
            </a:fillRef>
            <a:effectRef idx="0">
              <a:schemeClr val="accent1"/>
            </a:effectRef>
            <a:fontRef idx="minor">
              <a:schemeClr val="tx1"/>
            </a:fontRef>
          </p:style>
        </p:cxnSp>
        <p:sp>
          <p:nvSpPr>
            <p:cNvPr id="78" name="Oval 77"/>
            <p:cNvSpPr/>
            <p:nvPr/>
          </p:nvSpPr>
          <p:spPr>
            <a:xfrm>
              <a:off x="3241444" y="5041980"/>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sp>
          <p:nvSpPr>
            <p:cNvPr id="79" name="Oval 78"/>
            <p:cNvSpPr/>
            <p:nvPr/>
          </p:nvSpPr>
          <p:spPr>
            <a:xfrm>
              <a:off x="3871096" y="5044916"/>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grpSp>
      <p:grpSp>
        <p:nvGrpSpPr>
          <p:cNvPr id="141" name="Group 140"/>
          <p:cNvGrpSpPr/>
          <p:nvPr/>
        </p:nvGrpSpPr>
        <p:grpSpPr>
          <a:xfrm>
            <a:off x="1752600" y="1034316"/>
            <a:ext cx="5591708" cy="4908656"/>
            <a:chOff x="1752600" y="1034316"/>
            <a:chExt cx="5591708" cy="4908656"/>
          </a:xfrm>
        </p:grpSpPr>
        <p:sp>
          <p:nvSpPr>
            <p:cNvPr id="142" name="Rectangle 141"/>
            <p:cNvSpPr/>
            <p:nvPr/>
          </p:nvSpPr>
          <p:spPr>
            <a:xfrm>
              <a:off x="1752600" y="1072354"/>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43" name="Rectangle 142"/>
            <p:cNvSpPr/>
            <p:nvPr/>
          </p:nvSpPr>
          <p:spPr>
            <a:xfrm>
              <a:off x="1842816" y="1692982"/>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44" name="Rectangle 143"/>
            <p:cNvSpPr/>
            <p:nvPr/>
          </p:nvSpPr>
          <p:spPr>
            <a:xfrm>
              <a:off x="2386653" y="1142520"/>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45" name="Rectangle 144"/>
            <p:cNvSpPr/>
            <p:nvPr/>
          </p:nvSpPr>
          <p:spPr>
            <a:xfrm>
              <a:off x="2476868" y="1763148"/>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46" name="Rectangle 145"/>
            <p:cNvSpPr/>
            <p:nvPr/>
          </p:nvSpPr>
          <p:spPr>
            <a:xfrm>
              <a:off x="1752600" y="2308909"/>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47" name="Rectangle 146"/>
            <p:cNvSpPr/>
            <p:nvPr/>
          </p:nvSpPr>
          <p:spPr>
            <a:xfrm>
              <a:off x="1842816" y="2929537"/>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48" name="Rectangle 147"/>
            <p:cNvSpPr/>
            <p:nvPr/>
          </p:nvSpPr>
          <p:spPr>
            <a:xfrm>
              <a:off x="2386653" y="2379075"/>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49" name="Rectangle 148"/>
            <p:cNvSpPr/>
            <p:nvPr/>
          </p:nvSpPr>
          <p:spPr>
            <a:xfrm>
              <a:off x="2476868" y="2999703"/>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50" name="Rectangle 149"/>
            <p:cNvSpPr/>
            <p:nvPr/>
          </p:nvSpPr>
          <p:spPr>
            <a:xfrm>
              <a:off x="1752600" y="3542838"/>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51" name="Rectangle 150"/>
            <p:cNvSpPr/>
            <p:nvPr/>
          </p:nvSpPr>
          <p:spPr>
            <a:xfrm>
              <a:off x="1842816" y="4163466"/>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52" name="Rectangle 151"/>
            <p:cNvSpPr/>
            <p:nvPr/>
          </p:nvSpPr>
          <p:spPr>
            <a:xfrm>
              <a:off x="2386653" y="3613004"/>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53" name="Rectangle 152"/>
            <p:cNvSpPr/>
            <p:nvPr/>
          </p:nvSpPr>
          <p:spPr>
            <a:xfrm>
              <a:off x="2476868" y="4233632"/>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54" name="Rectangle 153"/>
            <p:cNvSpPr/>
            <p:nvPr/>
          </p:nvSpPr>
          <p:spPr>
            <a:xfrm>
              <a:off x="1752600" y="4779393"/>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55" name="Rectangle 154"/>
            <p:cNvSpPr/>
            <p:nvPr/>
          </p:nvSpPr>
          <p:spPr>
            <a:xfrm>
              <a:off x="2386653" y="4849559"/>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56" name="Rectangle 155"/>
            <p:cNvSpPr/>
            <p:nvPr/>
          </p:nvSpPr>
          <p:spPr>
            <a:xfrm>
              <a:off x="3067788" y="1061528"/>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57" name="Rectangle 156"/>
            <p:cNvSpPr/>
            <p:nvPr/>
          </p:nvSpPr>
          <p:spPr>
            <a:xfrm>
              <a:off x="3158004" y="1682156"/>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58" name="Rectangle 157"/>
            <p:cNvSpPr/>
            <p:nvPr/>
          </p:nvSpPr>
          <p:spPr>
            <a:xfrm>
              <a:off x="3701841" y="1131694"/>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59" name="Rectangle 158"/>
            <p:cNvSpPr/>
            <p:nvPr/>
          </p:nvSpPr>
          <p:spPr>
            <a:xfrm>
              <a:off x="3792056" y="1752322"/>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60" name="Rectangle 159"/>
            <p:cNvSpPr/>
            <p:nvPr/>
          </p:nvSpPr>
          <p:spPr>
            <a:xfrm>
              <a:off x="3067788" y="2298083"/>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61" name="Rectangle 160"/>
            <p:cNvSpPr/>
            <p:nvPr/>
          </p:nvSpPr>
          <p:spPr>
            <a:xfrm>
              <a:off x="3158004" y="2918711"/>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62" name="Rectangle 161"/>
            <p:cNvSpPr/>
            <p:nvPr/>
          </p:nvSpPr>
          <p:spPr>
            <a:xfrm>
              <a:off x="3701841" y="2368249"/>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63" name="Rectangle 162"/>
            <p:cNvSpPr/>
            <p:nvPr/>
          </p:nvSpPr>
          <p:spPr>
            <a:xfrm>
              <a:off x="3792056" y="2988877"/>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64" name="Rectangle 163"/>
            <p:cNvSpPr/>
            <p:nvPr/>
          </p:nvSpPr>
          <p:spPr>
            <a:xfrm>
              <a:off x="3067788" y="3532012"/>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65" name="Rectangle 164"/>
            <p:cNvSpPr/>
            <p:nvPr/>
          </p:nvSpPr>
          <p:spPr>
            <a:xfrm>
              <a:off x="3701841" y="3602178"/>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66" name="Rectangle 165"/>
            <p:cNvSpPr/>
            <p:nvPr/>
          </p:nvSpPr>
          <p:spPr>
            <a:xfrm>
              <a:off x="3792056" y="4222806"/>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67" name="Rectangle 166"/>
            <p:cNvSpPr/>
            <p:nvPr/>
          </p:nvSpPr>
          <p:spPr>
            <a:xfrm>
              <a:off x="3701841" y="4838733"/>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68" name="Rectangle 167"/>
            <p:cNvSpPr/>
            <p:nvPr/>
          </p:nvSpPr>
          <p:spPr>
            <a:xfrm>
              <a:off x="4319972" y="1042658"/>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69" name="Rectangle 168"/>
            <p:cNvSpPr/>
            <p:nvPr/>
          </p:nvSpPr>
          <p:spPr>
            <a:xfrm>
              <a:off x="4410188" y="1663286"/>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70" name="Rectangle 169"/>
            <p:cNvSpPr/>
            <p:nvPr/>
          </p:nvSpPr>
          <p:spPr>
            <a:xfrm>
              <a:off x="4954025" y="1112824"/>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71" name="Rectangle 170"/>
            <p:cNvSpPr/>
            <p:nvPr/>
          </p:nvSpPr>
          <p:spPr>
            <a:xfrm>
              <a:off x="5044240" y="1733452"/>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72" name="Rectangle 171"/>
            <p:cNvSpPr/>
            <p:nvPr/>
          </p:nvSpPr>
          <p:spPr>
            <a:xfrm>
              <a:off x="4319972" y="2279213"/>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73" name="Rectangle 172"/>
            <p:cNvSpPr/>
            <p:nvPr/>
          </p:nvSpPr>
          <p:spPr>
            <a:xfrm>
              <a:off x="4410188" y="2899841"/>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74" name="Rectangle 173"/>
            <p:cNvSpPr/>
            <p:nvPr/>
          </p:nvSpPr>
          <p:spPr>
            <a:xfrm>
              <a:off x="4954025" y="2349379"/>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75" name="Rectangle 174"/>
            <p:cNvSpPr/>
            <p:nvPr/>
          </p:nvSpPr>
          <p:spPr>
            <a:xfrm>
              <a:off x="5044240" y="2970007"/>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76" name="Rectangle 175"/>
            <p:cNvSpPr/>
            <p:nvPr/>
          </p:nvSpPr>
          <p:spPr>
            <a:xfrm>
              <a:off x="4319972" y="3513142"/>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77" name="Rectangle 176"/>
            <p:cNvSpPr/>
            <p:nvPr/>
          </p:nvSpPr>
          <p:spPr>
            <a:xfrm>
              <a:off x="4410188" y="4133770"/>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78" name="Rectangle 177"/>
            <p:cNvSpPr/>
            <p:nvPr/>
          </p:nvSpPr>
          <p:spPr>
            <a:xfrm>
              <a:off x="4954025" y="3583308"/>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79" name="Rectangle 178"/>
            <p:cNvSpPr/>
            <p:nvPr/>
          </p:nvSpPr>
          <p:spPr>
            <a:xfrm>
              <a:off x="5044240" y="4203936"/>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80" name="Rectangle 179"/>
            <p:cNvSpPr/>
            <p:nvPr/>
          </p:nvSpPr>
          <p:spPr>
            <a:xfrm>
              <a:off x="4319972" y="4749697"/>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81" name="Rectangle 180"/>
            <p:cNvSpPr/>
            <p:nvPr/>
          </p:nvSpPr>
          <p:spPr>
            <a:xfrm>
              <a:off x="4954025" y="4819863"/>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82" name="Rectangle 181"/>
            <p:cNvSpPr/>
            <p:nvPr/>
          </p:nvSpPr>
          <p:spPr>
            <a:xfrm>
              <a:off x="5526627" y="1034316"/>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83" name="Rectangle 182"/>
            <p:cNvSpPr/>
            <p:nvPr/>
          </p:nvSpPr>
          <p:spPr>
            <a:xfrm>
              <a:off x="5616843" y="1654944"/>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84" name="Rectangle 183"/>
            <p:cNvSpPr/>
            <p:nvPr/>
          </p:nvSpPr>
          <p:spPr>
            <a:xfrm>
              <a:off x="6160680" y="1104482"/>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85" name="Rectangle 184"/>
            <p:cNvSpPr/>
            <p:nvPr/>
          </p:nvSpPr>
          <p:spPr>
            <a:xfrm>
              <a:off x="6250895" y="1725110"/>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86" name="Rectangle 185"/>
            <p:cNvSpPr/>
            <p:nvPr/>
          </p:nvSpPr>
          <p:spPr>
            <a:xfrm>
              <a:off x="5526627" y="2270871"/>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87" name="Rectangle 186"/>
            <p:cNvSpPr/>
            <p:nvPr/>
          </p:nvSpPr>
          <p:spPr>
            <a:xfrm>
              <a:off x="5616843" y="2891499"/>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88" name="Rectangle 187"/>
            <p:cNvSpPr/>
            <p:nvPr/>
          </p:nvSpPr>
          <p:spPr>
            <a:xfrm>
              <a:off x="6160680" y="2341037"/>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89" name="Rectangle 188"/>
            <p:cNvSpPr/>
            <p:nvPr/>
          </p:nvSpPr>
          <p:spPr>
            <a:xfrm>
              <a:off x="6250895" y="2961665"/>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90" name="Rectangle 189"/>
            <p:cNvSpPr/>
            <p:nvPr/>
          </p:nvSpPr>
          <p:spPr>
            <a:xfrm>
              <a:off x="5526627" y="3504800"/>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91" name="Rectangle 190"/>
            <p:cNvSpPr/>
            <p:nvPr/>
          </p:nvSpPr>
          <p:spPr>
            <a:xfrm>
              <a:off x="5616843" y="4125428"/>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92" name="Rectangle 191"/>
            <p:cNvSpPr/>
            <p:nvPr/>
          </p:nvSpPr>
          <p:spPr>
            <a:xfrm>
              <a:off x="6160680" y="3574966"/>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93" name="Rectangle 192"/>
            <p:cNvSpPr/>
            <p:nvPr/>
          </p:nvSpPr>
          <p:spPr>
            <a:xfrm>
              <a:off x="6250895" y="4195594"/>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94" name="Rectangle 193"/>
            <p:cNvSpPr/>
            <p:nvPr/>
          </p:nvSpPr>
          <p:spPr>
            <a:xfrm>
              <a:off x="5526627" y="4741355"/>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95" name="Rectangle 194"/>
            <p:cNvSpPr/>
            <p:nvPr/>
          </p:nvSpPr>
          <p:spPr>
            <a:xfrm>
              <a:off x="6160680" y="4811521"/>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grpSp>
      <p:sp>
        <p:nvSpPr>
          <p:cNvPr id="196" name="Rectangle 195"/>
          <p:cNvSpPr/>
          <p:nvPr/>
        </p:nvSpPr>
        <p:spPr>
          <a:xfrm>
            <a:off x="3158004" y="4152640"/>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97" name="Rectangle 196"/>
          <p:cNvSpPr/>
          <p:nvPr/>
        </p:nvSpPr>
        <p:spPr>
          <a:xfrm>
            <a:off x="3067788" y="4768567"/>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57" name="Rectangle 256"/>
          <p:cNvSpPr/>
          <p:nvPr/>
        </p:nvSpPr>
        <p:spPr>
          <a:xfrm>
            <a:off x="3168468" y="4158708"/>
            <a:ext cx="1093413" cy="1093413"/>
          </a:xfrm>
          <a:prstGeom prst="rect">
            <a:avLst/>
          </a:prstGeom>
          <a:ln w="12700">
            <a:solidFill>
              <a:schemeClr val="accent4"/>
            </a:solidFill>
            <a:prstDash val="sysDash"/>
          </a:ln>
          <a:effectLst>
            <a:glow rad="330200">
              <a:schemeClr val="accent6">
                <a:satMod val="175000"/>
                <a:alpha val="40000"/>
              </a:schemeClr>
            </a:glow>
          </a:effectLst>
        </p:spPr>
        <p:txBody>
          <a:bodyPr rtlCol="0" anchor="ctr"/>
          <a:lstStyle/>
          <a:p>
            <a:endParaRPr lang="en-US">
              <a:solidFill>
                <a:schemeClr val="tx1"/>
              </a:solidFill>
              <a:latin typeface="Arial" charset="0"/>
            </a:endParaRPr>
          </a:p>
        </p:txBody>
      </p:sp>
      <p:sp>
        <p:nvSpPr>
          <p:cNvPr id="258" name="Rectangle 257"/>
          <p:cNvSpPr/>
          <p:nvPr/>
        </p:nvSpPr>
        <p:spPr>
          <a:xfrm>
            <a:off x="3078252" y="4774635"/>
            <a:ext cx="1093413" cy="1093413"/>
          </a:xfrm>
          <a:prstGeom prst="rect">
            <a:avLst/>
          </a:prstGeom>
          <a:ln w="12700">
            <a:solidFill>
              <a:schemeClr val="accent4"/>
            </a:solidFill>
            <a:prstDash val="sysDash"/>
          </a:ln>
          <a:effectLst>
            <a:glow rad="330200">
              <a:schemeClr val="accent6">
                <a:satMod val="175000"/>
                <a:alpha val="40000"/>
              </a:schemeClr>
            </a:glow>
          </a:effectLst>
        </p:spPr>
        <p:txBody>
          <a:bodyPr rtlCol="0" anchor="ctr"/>
          <a:lstStyle/>
          <a:p>
            <a:endParaRPr lang="en-US">
              <a:solidFill>
                <a:schemeClr val="tx1"/>
              </a:solidFill>
              <a:latin typeface="Arial" charset="0"/>
            </a:endParaRPr>
          </a:p>
        </p:txBody>
      </p:sp>
    </p:spTree>
    <p:custDataLst>
      <p:tags r:id="rId1"/>
    </p:custDataLst>
    <p:extLst>
      <p:ext uri="{BB962C8B-B14F-4D97-AF65-F5344CB8AC3E}">
        <p14:creationId xmlns:p14="http://schemas.microsoft.com/office/powerpoint/2010/main" val="177385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6"/>
                                        </p:tgtEl>
                                        <p:attrNameLst>
                                          <p:attrName>style.visibility</p:attrName>
                                        </p:attrNameLst>
                                      </p:cBhvr>
                                      <p:to>
                                        <p:strVal val="visible"/>
                                      </p:to>
                                    </p:set>
                                    <p:animEffect transition="in" filter="fade">
                                      <p:cBhvr>
                                        <p:cTn id="7" dur="500"/>
                                        <p:tgtEl>
                                          <p:spTgt spid="19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7"/>
                                        </p:tgtEl>
                                        <p:attrNameLst>
                                          <p:attrName>style.visibility</p:attrName>
                                        </p:attrNameLst>
                                      </p:cBhvr>
                                      <p:to>
                                        <p:strVal val="visible"/>
                                      </p:to>
                                    </p:set>
                                    <p:animEffect transition="in" filter="fade">
                                      <p:cBhvr>
                                        <p:cTn id="10" dur="500"/>
                                        <p:tgtEl>
                                          <p:spTgt spid="197"/>
                                        </p:tgtEl>
                                      </p:cBhvr>
                                    </p:animEffect>
                                  </p:childTnLst>
                                </p:cTn>
                              </p:par>
                              <p:par>
                                <p:cTn id="11" presetID="10" presetClass="entr" presetSubtype="0" fill="hold" nodeType="withEffect">
                                  <p:stCondLst>
                                    <p:cond delay="0"/>
                                  </p:stCondLst>
                                  <p:childTnLst>
                                    <p:set>
                                      <p:cBhvr>
                                        <p:cTn id="12" dur="1" fill="hold">
                                          <p:stCondLst>
                                            <p:cond delay="0"/>
                                          </p:stCondLst>
                                        </p:cTn>
                                        <p:tgtEl>
                                          <p:spTgt spid="141"/>
                                        </p:tgtEl>
                                        <p:attrNameLst>
                                          <p:attrName>style.visibility</p:attrName>
                                        </p:attrNameLst>
                                      </p:cBhvr>
                                      <p:to>
                                        <p:strVal val="visible"/>
                                      </p:to>
                                    </p:set>
                                    <p:animEffect transition="in" filter="fade">
                                      <p:cBhvr>
                                        <p:cTn id="13" dur="500"/>
                                        <p:tgtEl>
                                          <p:spTgt spid="14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57"/>
                                        </p:tgtEl>
                                        <p:attrNameLst>
                                          <p:attrName>style.visibility</p:attrName>
                                        </p:attrNameLst>
                                      </p:cBhvr>
                                      <p:to>
                                        <p:strVal val="visible"/>
                                      </p:to>
                                    </p:set>
                                    <p:animEffect transition="in" filter="fade">
                                      <p:cBhvr>
                                        <p:cTn id="18" dur="500"/>
                                        <p:tgtEl>
                                          <p:spTgt spid="257"/>
                                        </p:tgtEl>
                                      </p:cBhvr>
                                    </p:animEffect>
                                  </p:childTnLst>
                                </p:cTn>
                              </p:par>
                            </p:childTnLst>
                          </p:cTn>
                        </p:par>
                        <p:par>
                          <p:cTn id="19" fill="hold">
                            <p:stCondLst>
                              <p:cond delay="500"/>
                            </p:stCondLst>
                            <p:childTnLst>
                              <p:par>
                                <p:cTn id="20" presetID="53" presetClass="exit" presetSubtype="32" fill="hold" grpId="1" nodeType="afterEffect">
                                  <p:stCondLst>
                                    <p:cond delay="250"/>
                                  </p:stCondLst>
                                  <p:childTnLst>
                                    <p:anim calcmode="lin" valueType="num">
                                      <p:cBhvr>
                                        <p:cTn id="21" dur="500"/>
                                        <p:tgtEl>
                                          <p:spTgt spid="196"/>
                                        </p:tgtEl>
                                        <p:attrNameLst>
                                          <p:attrName>ppt_w</p:attrName>
                                        </p:attrNameLst>
                                      </p:cBhvr>
                                      <p:tavLst>
                                        <p:tav tm="0">
                                          <p:val>
                                            <p:strVal val="ppt_w"/>
                                          </p:val>
                                        </p:tav>
                                        <p:tav tm="100000">
                                          <p:val>
                                            <p:fltVal val="0"/>
                                          </p:val>
                                        </p:tav>
                                      </p:tavLst>
                                    </p:anim>
                                    <p:anim calcmode="lin" valueType="num">
                                      <p:cBhvr>
                                        <p:cTn id="22" dur="500"/>
                                        <p:tgtEl>
                                          <p:spTgt spid="196"/>
                                        </p:tgtEl>
                                        <p:attrNameLst>
                                          <p:attrName>ppt_h</p:attrName>
                                        </p:attrNameLst>
                                      </p:cBhvr>
                                      <p:tavLst>
                                        <p:tav tm="0">
                                          <p:val>
                                            <p:strVal val="ppt_h"/>
                                          </p:val>
                                        </p:tav>
                                        <p:tav tm="100000">
                                          <p:val>
                                            <p:fltVal val="0"/>
                                          </p:val>
                                        </p:tav>
                                      </p:tavLst>
                                    </p:anim>
                                    <p:animEffect transition="out" filter="fade">
                                      <p:cBhvr>
                                        <p:cTn id="23" dur="500"/>
                                        <p:tgtEl>
                                          <p:spTgt spid="196"/>
                                        </p:tgtEl>
                                      </p:cBhvr>
                                    </p:animEffect>
                                    <p:set>
                                      <p:cBhvr>
                                        <p:cTn id="24" dur="1" fill="hold">
                                          <p:stCondLst>
                                            <p:cond delay="499"/>
                                          </p:stCondLst>
                                        </p:cTn>
                                        <p:tgtEl>
                                          <p:spTgt spid="196"/>
                                        </p:tgtEl>
                                        <p:attrNameLst>
                                          <p:attrName>style.visibility</p:attrName>
                                        </p:attrNameLst>
                                      </p:cBhvr>
                                      <p:to>
                                        <p:strVal val="hidden"/>
                                      </p:to>
                                    </p:set>
                                  </p:childTnLst>
                                </p:cTn>
                              </p:par>
                              <p:par>
                                <p:cTn id="25" presetID="53" presetClass="exit" presetSubtype="32" fill="hold" grpId="1" nodeType="withEffect">
                                  <p:stCondLst>
                                    <p:cond delay="250"/>
                                  </p:stCondLst>
                                  <p:childTnLst>
                                    <p:anim calcmode="lin" valueType="num">
                                      <p:cBhvr>
                                        <p:cTn id="26" dur="500"/>
                                        <p:tgtEl>
                                          <p:spTgt spid="257"/>
                                        </p:tgtEl>
                                        <p:attrNameLst>
                                          <p:attrName>ppt_w</p:attrName>
                                        </p:attrNameLst>
                                      </p:cBhvr>
                                      <p:tavLst>
                                        <p:tav tm="0">
                                          <p:val>
                                            <p:strVal val="ppt_w"/>
                                          </p:val>
                                        </p:tav>
                                        <p:tav tm="100000">
                                          <p:val>
                                            <p:fltVal val="0"/>
                                          </p:val>
                                        </p:tav>
                                      </p:tavLst>
                                    </p:anim>
                                    <p:anim calcmode="lin" valueType="num">
                                      <p:cBhvr>
                                        <p:cTn id="27" dur="500"/>
                                        <p:tgtEl>
                                          <p:spTgt spid="257"/>
                                        </p:tgtEl>
                                        <p:attrNameLst>
                                          <p:attrName>ppt_h</p:attrName>
                                        </p:attrNameLst>
                                      </p:cBhvr>
                                      <p:tavLst>
                                        <p:tav tm="0">
                                          <p:val>
                                            <p:strVal val="ppt_h"/>
                                          </p:val>
                                        </p:tav>
                                        <p:tav tm="100000">
                                          <p:val>
                                            <p:fltVal val="0"/>
                                          </p:val>
                                        </p:tav>
                                      </p:tavLst>
                                    </p:anim>
                                    <p:animEffect transition="out" filter="fade">
                                      <p:cBhvr>
                                        <p:cTn id="28" dur="500"/>
                                        <p:tgtEl>
                                          <p:spTgt spid="257"/>
                                        </p:tgtEl>
                                      </p:cBhvr>
                                    </p:animEffect>
                                    <p:set>
                                      <p:cBhvr>
                                        <p:cTn id="29" dur="1" fill="hold">
                                          <p:stCondLst>
                                            <p:cond delay="499"/>
                                          </p:stCondLst>
                                        </p:cTn>
                                        <p:tgtEl>
                                          <p:spTgt spid="257"/>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58"/>
                                        </p:tgtEl>
                                        <p:attrNameLst>
                                          <p:attrName>style.visibility</p:attrName>
                                        </p:attrNameLst>
                                      </p:cBhvr>
                                      <p:to>
                                        <p:strVal val="visible"/>
                                      </p:to>
                                    </p:set>
                                    <p:animEffect transition="in" filter="fade">
                                      <p:cBhvr>
                                        <p:cTn id="34" dur="500"/>
                                        <p:tgtEl>
                                          <p:spTgt spid="258"/>
                                        </p:tgtEl>
                                      </p:cBhvr>
                                    </p:animEffect>
                                  </p:childTnLst>
                                </p:cTn>
                              </p:par>
                            </p:childTnLst>
                          </p:cTn>
                        </p:par>
                        <p:par>
                          <p:cTn id="35" fill="hold">
                            <p:stCondLst>
                              <p:cond delay="500"/>
                            </p:stCondLst>
                            <p:childTnLst>
                              <p:par>
                                <p:cTn id="36" presetID="53" presetClass="exit" presetSubtype="32" fill="hold" grpId="1" nodeType="afterEffect">
                                  <p:stCondLst>
                                    <p:cond delay="250"/>
                                  </p:stCondLst>
                                  <p:childTnLst>
                                    <p:anim calcmode="lin" valueType="num">
                                      <p:cBhvr>
                                        <p:cTn id="37" dur="500"/>
                                        <p:tgtEl>
                                          <p:spTgt spid="197"/>
                                        </p:tgtEl>
                                        <p:attrNameLst>
                                          <p:attrName>ppt_w</p:attrName>
                                        </p:attrNameLst>
                                      </p:cBhvr>
                                      <p:tavLst>
                                        <p:tav tm="0">
                                          <p:val>
                                            <p:strVal val="ppt_w"/>
                                          </p:val>
                                        </p:tav>
                                        <p:tav tm="100000">
                                          <p:val>
                                            <p:fltVal val="0"/>
                                          </p:val>
                                        </p:tav>
                                      </p:tavLst>
                                    </p:anim>
                                    <p:anim calcmode="lin" valueType="num">
                                      <p:cBhvr>
                                        <p:cTn id="38" dur="500"/>
                                        <p:tgtEl>
                                          <p:spTgt spid="197"/>
                                        </p:tgtEl>
                                        <p:attrNameLst>
                                          <p:attrName>ppt_h</p:attrName>
                                        </p:attrNameLst>
                                      </p:cBhvr>
                                      <p:tavLst>
                                        <p:tav tm="0">
                                          <p:val>
                                            <p:strVal val="ppt_h"/>
                                          </p:val>
                                        </p:tav>
                                        <p:tav tm="100000">
                                          <p:val>
                                            <p:fltVal val="0"/>
                                          </p:val>
                                        </p:tav>
                                      </p:tavLst>
                                    </p:anim>
                                    <p:animEffect transition="out" filter="fade">
                                      <p:cBhvr>
                                        <p:cTn id="39" dur="500"/>
                                        <p:tgtEl>
                                          <p:spTgt spid="197"/>
                                        </p:tgtEl>
                                      </p:cBhvr>
                                    </p:animEffect>
                                    <p:set>
                                      <p:cBhvr>
                                        <p:cTn id="40" dur="1" fill="hold">
                                          <p:stCondLst>
                                            <p:cond delay="499"/>
                                          </p:stCondLst>
                                        </p:cTn>
                                        <p:tgtEl>
                                          <p:spTgt spid="197"/>
                                        </p:tgtEl>
                                        <p:attrNameLst>
                                          <p:attrName>style.visibility</p:attrName>
                                        </p:attrNameLst>
                                      </p:cBhvr>
                                      <p:to>
                                        <p:strVal val="hidden"/>
                                      </p:to>
                                    </p:set>
                                  </p:childTnLst>
                                </p:cTn>
                              </p:par>
                              <p:par>
                                <p:cTn id="41" presetID="53" presetClass="exit" presetSubtype="32" fill="hold" grpId="1" nodeType="withEffect">
                                  <p:stCondLst>
                                    <p:cond delay="250"/>
                                  </p:stCondLst>
                                  <p:childTnLst>
                                    <p:anim calcmode="lin" valueType="num">
                                      <p:cBhvr>
                                        <p:cTn id="42" dur="500"/>
                                        <p:tgtEl>
                                          <p:spTgt spid="258"/>
                                        </p:tgtEl>
                                        <p:attrNameLst>
                                          <p:attrName>ppt_w</p:attrName>
                                        </p:attrNameLst>
                                      </p:cBhvr>
                                      <p:tavLst>
                                        <p:tav tm="0">
                                          <p:val>
                                            <p:strVal val="ppt_w"/>
                                          </p:val>
                                        </p:tav>
                                        <p:tav tm="100000">
                                          <p:val>
                                            <p:fltVal val="0"/>
                                          </p:val>
                                        </p:tav>
                                      </p:tavLst>
                                    </p:anim>
                                    <p:anim calcmode="lin" valueType="num">
                                      <p:cBhvr>
                                        <p:cTn id="43" dur="500"/>
                                        <p:tgtEl>
                                          <p:spTgt spid="258"/>
                                        </p:tgtEl>
                                        <p:attrNameLst>
                                          <p:attrName>ppt_h</p:attrName>
                                        </p:attrNameLst>
                                      </p:cBhvr>
                                      <p:tavLst>
                                        <p:tav tm="0">
                                          <p:val>
                                            <p:strVal val="ppt_h"/>
                                          </p:val>
                                        </p:tav>
                                        <p:tav tm="100000">
                                          <p:val>
                                            <p:fltVal val="0"/>
                                          </p:val>
                                        </p:tav>
                                      </p:tavLst>
                                    </p:anim>
                                    <p:animEffect transition="out" filter="fade">
                                      <p:cBhvr>
                                        <p:cTn id="44" dur="500"/>
                                        <p:tgtEl>
                                          <p:spTgt spid="258"/>
                                        </p:tgtEl>
                                      </p:cBhvr>
                                    </p:animEffect>
                                    <p:set>
                                      <p:cBhvr>
                                        <p:cTn id="45" dur="1" fill="hold">
                                          <p:stCondLst>
                                            <p:cond delay="499"/>
                                          </p:stCondLst>
                                        </p:cTn>
                                        <p:tgtEl>
                                          <p:spTgt spid="2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 grpId="0" animBg="1"/>
      <p:bldP spid="196" grpId="1" animBg="1"/>
      <p:bldP spid="197" grpId="0" animBg="1"/>
      <p:bldP spid="197" grpId="1" animBg="1"/>
      <p:bldP spid="257" grpId="0" animBg="1"/>
      <p:bldP spid="257" grpId="1" animBg="1"/>
      <p:bldP spid="258" grpId="0" animBg="1"/>
      <p:bldP spid="258"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Freeform 75"/>
          <p:cNvSpPr/>
          <p:nvPr/>
        </p:nvSpPr>
        <p:spPr>
          <a:xfrm>
            <a:off x="3493321" y="1700808"/>
            <a:ext cx="2946954" cy="3901679"/>
          </a:xfrm>
          <a:custGeom>
            <a:avLst/>
            <a:gdLst>
              <a:gd name="connsiteX0" fmla="*/ 97302 w 1671830"/>
              <a:gd name="connsiteY0" fmla="*/ 0 h 2161538"/>
              <a:gd name="connsiteX1" fmla="*/ 170650 w 1671830"/>
              <a:gd name="connsiteY1" fmla="*/ 2161309 h 2161538"/>
              <a:gd name="connsiteX2" fmla="*/ 1671830 w 1671830"/>
              <a:gd name="connsiteY2" fmla="*/ 107576 h 2161538"/>
              <a:gd name="connsiteX0" fmla="*/ 12761 w 1587289"/>
              <a:gd name="connsiteY0" fmla="*/ 0 h 553408"/>
              <a:gd name="connsiteX1" fmla="*/ 633771 w 1587289"/>
              <a:gd name="connsiteY1" fmla="*/ 34229 h 553408"/>
              <a:gd name="connsiteX2" fmla="*/ 1587289 w 1587289"/>
              <a:gd name="connsiteY2" fmla="*/ 107576 h 553408"/>
              <a:gd name="connsiteX0" fmla="*/ 13594 w 1549003"/>
              <a:gd name="connsiteY0" fmla="*/ 2078623 h 2323397"/>
              <a:gd name="connsiteX1" fmla="*/ 595485 w 1549003"/>
              <a:gd name="connsiteY1" fmla="*/ 49340 h 2323397"/>
              <a:gd name="connsiteX2" fmla="*/ 1549003 w 1549003"/>
              <a:gd name="connsiteY2" fmla="*/ 122687 h 2323397"/>
              <a:gd name="connsiteX0" fmla="*/ 2474 w 1537883"/>
              <a:gd name="connsiteY0" fmla="*/ 2078623 h 2078623"/>
              <a:gd name="connsiteX1" fmla="*/ 584365 w 1537883"/>
              <a:gd name="connsiteY1" fmla="*/ 49340 h 2078623"/>
              <a:gd name="connsiteX2" fmla="*/ 1537883 w 1537883"/>
              <a:gd name="connsiteY2" fmla="*/ 122687 h 2078623"/>
              <a:gd name="connsiteX0" fmla="*/ 0 w 1535409"/>
              <a:gd name="connsiteY0" fmla="*/ 1955936 h 1955936"/>
              <a:gd name="connsiteX1" fmla="*/ 1535409 w 1535409"/>
              <a:gd name="connsiteY1" fmla="*/ 0 h 1955936"/>
              <a:gd name="connsiteX0" fmla="*/ 0 w 1457171"/>
              <a:gd name="connsiteY0" fmla="*/ 1999944 h 1999944"/>
              <a:gd name="connsiteX1" fmla="*/ 1457171 w 1457171"/>
              <a:gd name="connsiteY1" fmla="*/ 0 h 1999944"/>
              <a:gd name="connsiteX0" fmla="*/ 0 w 1457171"/>
              <a:gd name="connsiteY0" fmla="*/ 1999944 h 1999944"/>
              <a:gd name="connsiteX1" fmla="*/ 1457171 w 1457171"/>
              <a:gd name="connsiteY1" fmla="*/ 0 h 1999944"/>
              <a:gd name="connsiteX0" fmla="*/ 0 w 1457171"/>
              <a:gd name="connsiteY0" fmla="*/ 1999944 h 1999944"/>
              <a:gd name="connsiteX1" fmla="*/ 1457171 w 1457171"/>
              <a:gd name="connsiteY1" fmla="*/ 0 h 1999944"/>
            </a:gdLst>
            <a:ahLst/>
            <a:cxnLst>
              <a:cxn ang="0">
                <a:pos x="connsiteX0" y="connsiteY0"/>
              </a:cxn>
              <a:cxn ang="0">
                <a:pos x="connsiteX1" y="connsiteY1"/>
              </a:cxn>
            </a:cxnLst>
            <a:rect l="l" t="t" r="r" b="b"/>
            <a:pathLst>
              <a:path w="1457171" h="1999944">
                <a:moveTo>
                  <a:pt x="0" y="1999944"/>
                </a:moveTo>
                <a:cubicBezTo>
                  <a:pt x="30969" y="1113253"/>
                  <a:pt x="399336" y="236343"/>
                  <a:pt x="1457171" y="0"/>
                </a:cubicBezTo>
              </a:path>
            </a:pathLst>
          </a:custGeom>
          <a:ln w="190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 name="Rectangle 77"/>
          <p:cNvSpPr/>
          <p:nvPr/>
        </p:nvSpPr>
        <p:spPr>
          <a:xfrm>
            <a:off x="2915816" y="264204"/>
            <a:ext cx="4860540" cy="4752528"/>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
        <p:nvSpPr>
          <p:cNvPr id="2" name="Title 1"/>
          <p:cNvSpPr>
            <a:spLocks noGrp="1"/>
          </p:cNvSpPr>
          <p:nvPr>
            <p:ph type="title"/>
          </p:nvPr>
        </p:nvSpPr>
        <p:spPr/>
        <p:txBody>
          <a:bodyPr/>
          <a:lstStyle/>
          <a:p>
            <a:r>
              <a:rPr lang="en-US" dirty="0"/>
              <a:t>Tear Curve Removes Terms</a:t>
            </a:r>
          </a:p>
        </p:txBody>
      </p:sp>
      <p:grpSp>
        <p:nvGrpSpPr>
          <p:cNvPr id="556" name="Group 555"/>
          <p:cNvGrpSpPr/>
          <p:nvPr/>
        </p:nvGrpSpPr>
        <p:grpSpPr>
          <a:xfrm>
            <a:off x="1992446" y="1294263"/>
            <a:ext cx="5096086" cy="4471281"/>
            <a:chOff x="2590800" y="2021871"/>
            <a:chExt cx="2486024" cy="2181226"/>
          </a:xfrm>
        </p:grpSpPr>
        <p:sp>
          <p:nvSpPr>
            <p:cNvPr id="557" name="Oval 556"/>
            <p:cNvSpPr/>
            <p:nvPr/>
          </p:nvSpPr>
          <p:spPr>
            <a:xfrm>
              <a:off x="2590800"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58" name="Oval 557"/>
            <p:cNvSpPr/>
            <p:nvPr/>
          </p:nvSpPr>
          <p:spPr>
            <a:xfrm>
              <a:off x="2895600"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59" name="Oval 558"/>
            <p:cNvSpPr/>
            <p:nvPr/>
          </p:nvSpPr>
          <p:spPr>
            <a:xfrm>
              <a:off x="3200400"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0" name="Oval 559"/>
            <p:cNvSpPr/>
            <p:nvPr/>
          </p:nvSpPr>
          <p:spPr>
            <a:xfrm>
              <a:off x="2590800"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1" name="Oval 560"/>
            <p:cNvSpPr/>
            <p:nvPr/>
          </p:nvSpPr>
          <p:spPr>
            <a:xfrm>
              <a:off x="2895600"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2" name="Oval 561"/>
            <p:cNvSpPr/>
            <p:nvPr/>
          </p:nvSpPr>
          <p:spPr>
            <a:xfrm>
              <a:off x="3200400"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3" name="Oval 562"/>
            <p:cNvSpPr/>
            <p:nvPr/>
          </p:nvSpPr>
          <p:spPr>
            <a:xfrm>
              <a:off x="2590800"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4" name="Oval 563"/>
            <p:cNvSpPr/>
            <p:nvPr/>
          </p:nvSpPr>
          <p:spPr>
            <a:xfrm>
              <a:off x="2895600"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5" name="Oval 564"/>
            <p:cNvSpPr/>
            <p:nvPr/>
          </p:nvSpPr>
          <p:spPr>
            <a:xfrm>
              <a:off x="3200400"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6" name="Oval 565"/>
            <p:cNvSpPr/>
            <p:nvPr/>
          </p:nvSpPr>
          <p:spPr>
            <a:xfrm>
              <a:off x="2590800"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7" name="Oval 566"/>
            <p:cNvSpPr/>
            <p:nvPr/>
          </p:nvSpPr>
          <p:spPr>
            <a:xfrm>
              <a:off x="2895600"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8" name="Oval 567"/>
            <p:cNvSpPr/>
            <p:nvPr/>
          </p:nvSpPr>
          <p:spPr>
            <a:xfrm>
              <a:off x="3200400"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9" name="Oval 568"/>
            <p:cNvSpPr/>
            <p:nvPr/>
          </p:nvSpPr>
          <p:spPr>
            <a:xfrm>
              <a:off x="2590800"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0" name="Oval 569"/>
            <p:cNvSpPr/>
            <p:nvPr/>
          </p:nvSpPr>
          <p:spPr>
            <a:xfrm>
              <a:off x="2895600"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sp>
          <p:nvSpPr>
            <p:cNvPr id="571" name="Oval 570"/>
            <p:cNvSpPr/>
            <p:nvPr/>
          </p:nvSpPr>
          <p:spPr>
            <a:xfrm>
              <a:off x="3200400"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sp>
          <p:nvSpPr>
            <p:cNvPr id="572" name="Oval 571"/>
            <p:cNvSpPr/>
            <p:nvPr/>
          </p:nvSpPr>
          <p:spPr>
            <a:xfrm>
              <a:off x="2590800"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3" name="Oval 572"/>
            <p:cNvSpPr/>
            <p:nvPr/>
          </p:nvSpPr>
          <p:spPr>
            <a:xfrm>
              <a:off x="2895600"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sp>
          <p:nvSpPr>
            <p:cNvPr id="574" name="Oval 573"/>
            <p:cNvSpPr/>
            <p:nvPr/>
          </p:nvSpPr>
          <p:spPr>
            <a:xfrm>
              <a:off x="3200400"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5" name="Oval 574"/>
            <p:cNvSpPr/>
            <p:nvPr/>
          </p:nvSpPr>
          <p:spPr>
            <a:xfrm>
              <a:off x="2590800"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6" name="Oval 575"/>
            <p:cNvSpPr/>
            <p:nvPr/>
          </p:nvSpPr>
          <p:spPr>
            <a:xfrm>
              <a:off x="2895600"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7" name="Oval 576"/>
            <p:cNvSpPr/>
            <p:nvPr/>
          </p:nvSpPr>
          <p:spPr>
            <a:xfrm>
              <a:off x="3200400"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8" name="Oval 577"/>
            <p:cNvSpPr/>
            <p:nvPr/>
          </p:nvSpPr>
          <p:spPr>
            <a:xfrm>
              <a:off x="2590800"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9" name="Oval 578"/>
            <p:cNvSpPr/>
            <p:nvPr/>
          </p:nvSpPr>
          <p:spPr>
            <a:xfrm>
              <a:off x="2895600"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0" name="Oval 579"/>
            <p:cNvSpPr/>
            <p:nvPr/>
          </p:nvSpPr>
          <p:spPr>
            <a:xfrm>
              <a:off x="3200400"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1" name="Oval 580"/>
            <p:cNvSpPr/>
            <p:nvPr/>
          </p:nvSpPr>
          <p:spPr>
            <a:xfrm>
              <a:off x="3505198"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2" name="Oval 581"/>
            <p:cNvSpPr/>
            <p:nvPr/>
          </p:nvSpPr>
          <p:spPr>
            <a:xfrm>
              <a:off x="3809998"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3" name="Oval 582"/>
            <p:cNvSpPr/>
            <p:nvPr/>
          </p:nvSpPr>
          <p:spPr>
            <a:xfrm>
              <a:off x="4114798"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4" name="Oval 583"/>
            <p:cNvSpPr/>
            <p:nvPr/>
          </p:nvSpPr>
          <p:spPr>
            <a:xfrm>
              <a:off x="4419598"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5" name="Oval 584"/>
            <p:cNvSpPr/>
            <p:nvPr/>
          </p:nvSpPr>
          <p:spPr>
            <a:xfrm>
              <a:off x="4724398"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6" name="Oval 585"/>
            <p:cNvSpPr/>
            <p:nvPr/>
          </p:nvSpPr>
          <p:spPr>
            <a:xfrm>
              <a:off x="5029198"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7" name="Oval 586"/>
            <p:cNvSpPr/>
            <p:nvPr/>
          </p:nvSpPr>
          <p:spPr>
            <a:xfrm>
              <a:off x="3505198"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8" name="Oval 587"/>
            <p:cNvSpPr/>
            <p:nvPr/>
          </p:nvSpPr>
          <p:spPr>
            <a:xfrm>
              <a:off x="3809998"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9" name="Oval 588"/>
            <p:cNvSpPr/>
            <p:nvPr/>
          </p:nvSpPr>
          <p:spPr>
            <a:xfrm>
              <a:off x="4114798"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0" name="Oval 589"/>
            <p:cNvSpPr/>
            <p:nvPr/>
          </p:nvSpPr>
          <p:spPr>
            <a:xfrm>
              <a:off x="4419598"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1" name="Oval 590"/>
            <p:cNvSpPr/>
            <p:nvPr/>
          </p:nvSpPr>
          <p:spPr>
            <a:xfrm>
              <a:off x="4724398"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2" name="Oval 591"/>
            <p:cNvSpPr/>
            <p:nvPr/>
          </p:nvSpPr>
          <p:spPr>
            <a:xfrm>
              <a:off x="5029198"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3" name="Oval 592"/>
            <p:cNvSpPr/>
            <p:nvPr/>
          </p:nvSpPr>
          <p:spPr>
            <a:xfrm>
              <a:off x="3505198"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4" name="Oval 593"/>
            <p:cNvSpPr/>
            <p:nvPr/>
          </p:nvSpPr>
          <p:spPr>
            <a:xfrm>
              <a:off x="3809998"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5" name="Oval 594"/>
            <p:cNvSpPr/>
            <p:nvPr/>
          </p:nvSpPr>
          <p:spPr>
            <a:xfrm>
              <a:off x="4114798"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sp>
          <p:nvSpPr>
            <p:cNvPr id="596" name="Oval 595"/>
            <p:cNvSpPr/>
            <p:nvPr/>
          </p:nvSpPr>
          <p:spPr>
            <a:xfrm>
              <a:off x="4419598"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7" name="Oval 596"/>
            <p:cNvSpPr/>
            <p:nvPr/>
          </p:nvSpPr>
          <p:spPr>
            <a:xfrm>
              <a:off x="4724398"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8" name="Oval 597"/>
            <p:cNvSpPr/>
            <p:nvPr/>
          </p:nvSpPr>
          <p:spPr>
            <a:xfrm>
              <a:off x="5029198"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9" name="Oval 598"/>
            <p:cNvSpPr/>
            <p:nvPr/>
          </p:nvSpPr>
          <p:spPr>
            <a:xfrm>
              <a:off x="3505198"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0" name="Oval 599"/>
            <p:cNvSpPr/>
            <p:nvPr/>
          </p:nvSpPr>
          <p:spPr>
            <a:xfrm>
              <a:off x="3809998"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1" name="Oval 600"/>
            <p:cNvSpPr/>
            <p:nvPr/>
          </p:nvSpPr>
          <p:spPr>
            <a:xfrm>
              <a:off x="4114798"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2" name="Oval 601"/>
            <p:cNvSpPr/>
            <p:nvPr/>
          </p:nvSpPr>
          <p:spPr>
            <a:xfrm>
              <a:off x="4419598"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3" name="Oval 602"/>
            <p:cNvSpPr/>
            <p:nvPr/>
          </p:nvSpPr>
          <p:spPr>
            <a:xfrm>
              <a:off x="4724398"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4" name="Oval 603"/>
            <p:cNvSpPr/>
            <p:nvPr/>
          </p:nvSpPr>
          <p:spPr>
            <a:xfrm>
              <a:off x="5029198"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5" name="Oval 604"/>
            <p:cNvSpPr/>
            <p:nvPr/>
          </p:nvSpPr>
          <p:spPr>
            <a:xfrm>
              <a:off x="3505198"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6" name="Oval 605"/>
            <p:cNvSpPr/>
            <p:nvPr/>
          </p:nvSpPr>
          <p:spPr>
            <a:xfrm>
              <a:off x="3809998"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7" name="Oval 606"/>
            <p:cNvSpPr/>
            <p:nvPr/>
          </p:nvSpPr>
          <p:spPr>
            <a:xfrm>
              <a:off x="4114798"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8" name="Oval 607"/>
            <p:cNvSpPr/>
            <p:nvPr/>
          </p:nvSpPr>
          <p:spPr>
            <a:xfrm>
              <a:off x="4419598"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9" name="Oval 608"/>
            <p:cNvSpPr/>
            <p:nvPr/>
          </p:nvSpPr>
          <p:spPr>
            <a:xfrm>
              <a:off x="4724398"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0" name="Oval 609"/>
            <p:cNvSpPr/>
            <p:nvPr/>
          </p:nvSpPr>
          <p:spPr>
            <a:xfrm>
              <a:off x="5029198"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1" name="Oval 610"/>
            <p:cNvSpPr/>
            <p:nvPr/>
          </p:nvSpPr>
          <p:spPr>
            <a:xfrm>
              <a:off x="3505198"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2" name="Oval 611"/>
            <p:cNvSpPr/>
            <p:nvPr/>
          </p:nvSpPr>
          <p:spPr>
            <a:xfrm>
              <a:off x="3809998"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3" name="Oval 612"/>
            <p:cNvSpPr/>
            <p:nvPr/>
          </p:nvSpPr>
          <p:spPr>
            <a:xfrm>
              <a:off x="4114798"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4" name="Oval 613"/>
            <p:cNvSpPr/>
            <p:nvPr/>
          </p:nvSpPr>
          <p:spPr>
            <a:xfrm>
              <a:off x="4419598"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5" name="Oval 614"/>
            <p:cNvSpPr/>
            <p:nvPr/>
          </p:nvSpPr>
          <p:spPr>
            <a:xfrm>
              <a:off x="4724398"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6" name="Oval 615"/>
            <p:cNvSpPr/>
            <p:nvPr/>
          </p:nvSpPr>
          <p:spPr>
            <a:xfrm>
              <a:off x="5029198"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7" name="Oval 616"/>
            <p:cNvSpPr/>
            <p:nvPr/>
          </p:nvSpPr>
          <p:spPr>
            <a:xfrm>
              <a:off x="3505198"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8" name="Oval 617"/>
            <p:cNvSpPr/>
            <p:nvPr/>
          </p:nvSpPr>
          <p:spPr>
            <a:xfrm>
              <a:off x="3809998"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9" name="Oval 618"/>
            <p:cNvSpPr/>
            <p:nvPr/>
          </p:nvSpPr>
          <p:spPr>
            <a:xfrm>
              <a:off x="4114798"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0" name="Oval 619"/>
            <p:cNvSpPr/>
            <p:nvPr/>
          </p:nvSpPr>
          <p:spPr>
            <a:xfrm>
              <a:off x="4419598"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1" name="Oval 620"/>
            <p:cNvSpPr/>
            <p:nvPr/>
          </p:nvSpPr>
          <p:spPr>
            <a:xfrm>
              <a:off x="4724398"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2" name="Oval 621"/>
            <p:cNvSpPr/>
            <p:nvPr/>
          </p:nvSpPr>
          <p:spPr>
            <a:xfrm>
              <a:off x="5029198"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3" name="Oval 622"/>
            <p:cNvSpPr/>
            <p:nvPr/>
          </p:nvSpPr>
          <p:spPr>
            <a:xfrm>
              <a:off x="3505198"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4" name="Oval 623"/>
            <p:cNvSpPr/>
            <p:nvPr/>
          </p:nvSpPr>
          <p:spPr>
            <a:xfrm>
              <a:off x="3809998"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5" name="Oval 624"/>
            <p:cNvSpPr/>
            <p:nvPr/>
          </p:nvSpPr>
          <p:spPr>
            <a:xfrm>
              <a:off x="4114798"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6" name="Oval 625"/>
            <p:cNvSpPr/>
            <p:nvPr/>
          </p:nvSpPr>
          <p:spPr>
            <a:xfrm>
              <a:off x="4419598"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7" name="Oval 626"/>
            <p:cNvSpPr/>
            <p:nvPr/>
          </p:nvSpPr>
          <p:spPr>
            <a:xfrm>
              <a:off x="4724398"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8" name="Oval 627"/>
            <p:cNvSpPr/>
            <p:nvPr/>
          </p:nvSpPr>
          <p:spPr>
            <a:xfrm>
              <a:off x="5029198"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nvGrpSpPr>
          <p:cNvPr id="79" name="Group 78"/>
          <p:cNvGrpSpPr/>
          <p:nvPr/>
        </p:nvGrpSpPr>
        <p:grpSpPr>
          <a:xfrm>
            <a:off x="1872438" y="1187961"/>
            <a:ext cx="5339779" cy="4688221"/>
            <a:chOff x="1872438" y="1187961"/>
            <a:chExt cx="5339779" cy="4688221"/>
          </a:xfrm>
        </p:grpSpPr>
        <p:sp>
          <p:nvSpPr>
            <p:cNvPr id="80" name="Rounded Rectangle 79"/>
            <p:cNvSpPr/>
            <p:nvPr/>
          </p:nvSpPr>
          <p:spPr>
            <a:xfrm rot="5400000" flipH="1">
              <a:off x="1931898" y="3087429"/>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1" name="Rounded Rectangle 80"/>
            <p:cNvSpPr/>
            <p:nvPr/>
          </p:nvSpPr>
          <p:spPr>
            <a:xfrm rot="5400000" flipH="1">
              <a:off x="1881780" y="2465964"/>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2" name="Rounded Rectangle 81"/>
            <p:cNvSpPr/>
            <p:nvPr/>
          </p:nvSpPr>
          <p:spPr>
            <a:xfrm rot="5400000" flipH="1">
              <a:off x="1841687" y="184449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3" name="Rounded Rectangle 82"/>
            <p:cNvSpPr/>
            <p:nvPr/>
          </p:nvSpPr>
          <p:spPr>
            <a:xfrm rot="5400000" flipH="1">
              <a:off x="1935240" y="4957731"/>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4" name="Rounded Rectangle 83"/>
            <p:cNvSpPr/>
            <p:nvPr/>
          </p:nvSpPr>
          <p:spPr>
            <a:xfrm rot="5400000" flipH="1">
              <a:off x="1885122" y="4336265"/>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5" name="Rounded Rectangle 84"/>
            <p:cNvSpPr/>
            <p:nvPr/>
          </p:nvSpPr>
          <p:spPr>
            <a:xfrm rot="5400000" flipH="1">
              <a:off x="1845028" y="3714799"/>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6" name="Rounded Rectangle 85"/>
            <p:cNvSpPr/>
            <p:nvPr/>
          </p:nvSpPr>
          <p:spPr>
            <a:xfrm rot="5400000" flipH="1">
              <a:off x="2552474" y="3087429"/>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7" name="Rounded Rectangle 86"/>
            <p:cNvSpPr/>
            <p:nvPr/>
          </p:nvSpPr>
          <p:spPr>
            <a:xfrm rot="5400000" flipH="1">
              <a:off x="2502358" y="2465964"/>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8" name="Rounded Rectangle 87"/>
            <p:cNvSpPr/>
            <p:nvPr/>
          </p:nvSpPr>
          <p:spPr>
            <a:xfrm rot="5400000" flipH="1">
              <a:off x="2462262" y="184449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9" name="Rounded Rectangle 88"/>
            <p:cNvSpPr/>
            <p:nvPr/>
          </p:nvSpPr>
          <p:spPr>
            <a:xfrm rot="5400000" flipH="1">
              <a:off x="2555818" y="4957731"/>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0" name="Rounded Rectangle 89"/>
            <p:cNvSpPr/>
            <p:nvPr/>
          </p:nvSpPr>
          <p:spPr>
            <a:xfrm rot="5400000" flipH="1">
              <a:off x="2505698" y="4336265"/>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1" name="Rounded Rectangle 90"/>
            <p:cNvSpPr/>
            <p:nvPr/>
          </p:nvSpPr>
          <p:spPr>
            <a:xfrm rot="5400000" flipH="1">
              <a:off x="2465606" y="3714799"/>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2" name="Rounded Rectangle 91"/>
            <p:cNvSpPr/>
            <p:nvPr/>
          </p:nvSpPr>
          <p:spPr>
            <a:xfrm rot="5400000" flipH="1">
              <a:off x="1309176" y="3087429"/>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3" name="Rounded Rectangle 92"/>
            <p:cNvSpPr/>
            <p:nvPr/>
          </p:nvSpPr>
          <p:spPr>
            <a:xfrm rot="5400000" flipH="1">
              <a:off x="1259056" y="2465964"/>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4" name="Rounded Rectangle 93"/>
            <p:cNvSpPr/>
            <p:nvPr/>
          </p:nvSpPr>
          <p:spPr>
            <a:xfrm rot="5400000" flipH="1">
              <a:off x="1218964" y="184449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5" name="Rounded Rectangle 94"/>
            <p:cNvSpPr/>
            <p:nvPr/>
          </p:nvSpPr>
          <p:spPr>
            <a:xfrm rot="5400000" flipH="1">
              <a:off x="1312518" y="4957731"/>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6" name="Rounded Rectangle 95"/>
            <p:cNvSpPr/>
            <p:nvPr/>
          </p:nvSpPr>
          <p:spPr>
            <a:xfrm rot="5400000" flipH="1">
              <a:off x="1262400" y="4336267"/>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7" name="Rounded Rectangle 96"/>
            <p:cNvSpPr/>
            <p:nvPr/>
          </p:nvSpPr>
          <p:spPr>
            <a:xfrm rot="5400000" flipH="1">
              <a:off x="1222308" y="3714801"/>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8" name="Rounded Rectangle 97"/>
            <p:cNvSpPr/>
            <p:nvPr/>
          </p:nvSpPr>
          <p:spPr>
            <a:xfrm rot="5400000" flipH="1">
              <a:off x="3818654" y="309315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9" name="Rounded Rectangle 98"/>
            <p:cNvSpPr/>
            <p:nvPr/>
          </p:nvSpPr>
          <p:spPr>
            <a:xfrm rot="5400000" flipH="1">
              <a:off x="3768536" y="2471693"/>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0" name="Rounded Rectangle 99"/>
            <p:cNvSpPr/>
            <p:nvPr/>
          </p:nvSpPr>
          <p:spPr>
            <a:xfrm rot="5400000" flipH="1">
              <a:off x="3728443" y="1850227"/>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1" name="Rounded Rectangle 100"/>
            <p:cNvSpPr/>
            <p:nvPr/>
          </p:nvSpPr>
          <p:spPr>
            <a:xfrm rot="5400000" flipH="1">
              <a:off x="3821996" y="4963460"/>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2" name="Rounded Rectangle 101"/>
            <p:cNvSpPr/>
            <p:nvPr/>
          </p:nvSpPr>
          <p:spPr>
            <a:xfrm rot="5400000" flipH="1">
              <a:off x="3771878" y="4341994"/>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3" name="Rounded Rectangle 102"/>
            <p:cNvSpPr/>
            <p:nvPr/>
          </p:nvSpPr>
          <p:spPr>
            <a:xfrm rot="5400000" flipH="1">
              <a:off x="3731784" y="372052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4" name="Rounded Rectangle 103"/>
            <p:cNvSpPr/>
            <p:nvPr/>
          </p:nvSpPr>
          <p:spPr>
            <a:xfrm rot="5400000" flipH="1">
              <a:off x="4439230" y="309315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5" name="Rounded Rectangle 104"/>
            <p:cNvSpPr/>
            <p:nvPr/>
          </p:nvSpPr>
          <p:spPr>
            <a:xfrm rot="5400000" flipH="1">
              <a:off x="4389114" y="2471693"/>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6" name="Rounded Rectangle 105"/>
            <p:cNvSpPr/>
            <p:nvPr/>
          </p:nvSpPr>
          <p:spPr>
            <a:xfrm rot="5400000" flipH="1">
              <a:off x="4349018" y="1850227"/>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7" name="Rounded Rectangle 106"/>
            <p:cNvSpPr/>
            <p:nvPr/>
          </p:nvSpPr>
          <p:spPr>
            <a:xfrm rot="5400000" flipH="1">
              <a:off x="4442574" y="4963460"/>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8" name="Rounded Rectangle 107"/>
            <p:cNvSpPr/>
            <p:nvPr/>
          </p:nvSpPr>
          <p:spPr>
            <a:xfrm rot="5400000" flipH="1">
              <a:off x="4392454" y="4341994"/>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9" name="Rounded Rectangle 108"/>
            <p:cNvSpPr/>
            <p:nvPr/>
          </p:nvSpPr>
          <p:spPr>
            <a:xfrm rot="5400000" flipH="1">
              <a:off x="4352362" y="372052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0" name="Rounded Rectangle 109"/>
            <p:cNvSpPr/>
            <p:nvPr/>
          </p:nvSpPr>
          <p:spPr>
            <a:xfrm rot="5400000" flipH="1">
              <a:off x="3195932" y="309315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1" name="Rounded Rectangle 110"/>
            <p:cNvSpPr/>
            <p:nvPr/>
          </p:nvSpPr>
          <p:spPr>
            <a:xfrm rot="5400000" flipH="1">
              <a:off x="3145812" y="2471693"/>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2" name="Rounded Rectangle 111"/>
            <p:cNvSpPr/>
            <p:nvPr/>
          </p:nvSpPr>
          <p:spPr>
            <a:xfrm rot="5400000" flipH="1">
              <a:off x="3105720" y="1850227"/>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3" name="Rounded Rectangle 112"/>
            <p:cNvSpPr/>
            <p:nvPr/>
          </p:nvSpPr>
          <p:spPr>
            <a:xfrm rot="5400000" flipH="1">
              <a:off x="3199274" y="4963460"/>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4" name="Rounded Rectangle 113"/>
            <p:cNvSpPr/>
            <p:nvPr/>
          </p:nvSpPr>
          <p:spPr>
            <a:xfrm rot="5400000" flipH="1">
              <a:off x="3149156" y="4341996"/>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5" name="Rounded Rectangle 114"/>
            <p:cNvSpPr/>
            <p:nvPr/>
          </p:nvSpPr>
          <p:spPr>
            <a:xfrm rot="5400000" flipH="1">
              <a:off x="3109064" y="3720530"/>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6" name="Rounded Rectangle 115"/>
            <p:cNvSpPr/>
            <p:nvPr/>
          </p:nvSpPr>
          <p:spPr>
            <a:xfrm rot="5400000" flipH="1">
              <a:off x="5675576" y="3084366"/>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7" name="Rounded Rectangle 116"/>
            <p:cNvSpPr/>
            <p:nvPr/>
          </p:nvSpPr>
          <p:spPr>
            <a:xfrm rot="5400000" flipH="1">
              <a:off x="5625458" y="2462901"/>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8" name="Rounded Rectangle 117"/>
            <p:cNvSpPr/>
            <p:nvPr/>
          </p:nvSpPr>
          <p:spPr>
            <a:xfrm rot="5400000" flipH="1">
              <a:off x="5585365" y="1841435"/>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9" name="Rounded Rectangle 118"/>
            <p:cNvSpPr/>
            <p:nvPr/>
          </p:nvSpPr>
          <p:spPr>
            <a:xfrm rot="5400000" flipH="1">
              <a:off x="5678918" y="495466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0" name="Rounded Rectangle 119"/>
            <p:cNvSpPr/>
            <p:nvPr/>
          </p:nvSpPr>
          <p:spPr>
            <a:xfrm rot="5400000" flipH="1">
              <a:off x="5628800" y="4333202"/>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1" name="Rounded Rectangle 120"/>
            <p:cNvSpPr/>
            <p:nvPr/>
          </p:nvSpPr>
          <p:spPr>
            <a:xfrm rot="5400000" flipH="1">
              <a:off x="5588706" y="3711736"/>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2" name="Rounded Rectangle 121"/>
            <p:cNvSpPr/>
            <p:nvPr/>
          </p:nvSpPr>
          <p:spPr>
            <a:xfrm rot="5400000" flipH="1">
              <a:off x="6296152" y="3084366"/>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3" name="Rounded Rectangle 122"/>
            <p:cNvSpPr/>
            <p:nvPr/>
          </p:nvSpPr>
          <p:spPr>
            <a:xfrm rot="5400000" flipH="1">
              <a:off x="6246036" y="2462901"/>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4" name="Rounded Rectangle 123"/>
            <p:cNvSpPr/>
            <p:nvPr/>
          </p:nvSpPr>
          <p:spPr>
            <a:xfrm rot="5400000" flipH="1">
              <a:off x="6205940" y="1841435"/>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5" name="Rounded Rectangle 124"/>
            <p:cNvSpPr/>
            <p:nvPr/>
          </p:nvSpPr>
          <p:spPr>
            <a:xfrm rot="5400000" flipH="1">
              <a:off x="6299496" y="495466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6" name="Rounded Rectangle 125"/>
            <p:cNvSpPr/>
            <p:nvPr/>
          </p:nvSpPr>
          <p:spPr>
            <a:xfrm rot="5400000" flipH="1">
              <a:off x="6249376" y="4333202"/>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7" name="Rounded Rectangle 126"/>
            <p:cNvSpPr/>
            <p:nvPr/>
          </p:nvSpPr>
          <p:spPr>
            <a:xfrm rot="5400000" flipH="1">
              <a:off x="6209284" y="3711736"/>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8" name="Rounded Rectangle 127"/>
            <p:cNvSpPr/>
            <p:nvPr/>
          </p:nvSpPr>
          <p:spPr>
            <a:xfrm rot="5400000" flipH="1">
              <a:off x="5052854" y="3084366"/>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9" name="Rounded Rectangle 128"/>
            <p:cNvSpPr/>
            <p:nvPr/>
          </p:nvSpPr>
          <p:spPr>
            <a:xfrm rot="5400000" flipH="1">
              <a:off x="5002734" y="2462901"/>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0" name="Rounded Rectangle 129"/>
            <p:cNvSpPr/>
            <p:nvPr/>
          </p:nvSpPr>
          <p:spPr>
            <a:xfrm rot="5400000" flipH="1">
              <a:off x="4962642" y="1841435"/>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1" name="Rounded Rectangle 130"/>
            <p:cNvSpPr/>
            <p:nvPr/>
          </p:nvSpPr>
          <p:spPr>
            <a:xfrm rot="5400000" flipH="1">
              <a:off x="5056196" y="495466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2" name="Rounded Rectangle 131"/>
            <p:cNvSpPr/>
            <p:nvPr/>
          </p:nvSpPr>
          <p:spPr>
            <a:xfrm rot="5400000" flipH="1">
              <a:off x="5006078" y="4333204"/>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3" name="Rounded Rectangle 132"/>
            <p:cNvSpPr/>
            <p:nvPr/>
          </p:nvSpPr>
          <p:spPr>
            <a:xfrm rot="5400000" flipH="1">
              <a:off x="4965986" y="371173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nvGrpSpPr>
          <p:cNvPr id="134" name="Group 133"/>
          <p:cNvGrpSpPr/>
          <p:nvPr/>
        </p:nvGrpSpPr>
        <p:grpSpPr>
          <a:xfrm>
            <a:off x="1873913" y="1165823"/>
            <a:ext cx="5351676" cy="4747453"/>
            <a:chOff x="1873913" y="1165823"/>
            <a:chExt cx="5351676" cy="4747453"/>
          </a:xfrm>
        </p:grpSpPr>
        <p:sp>
          <p:nvSpPr>
            <p:cNvPr id="135" name="Rounded Rectangle 134"/>
            <p:cNvSpPr/>
            <p:nvPr/>
          </p:nvSpPr>
          <p:spPr>
            <a:xfrm>
              <a:off x="1873913" y="1215941"/>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6" name="Rounded Rectangle 135"/>
            <p:cNvSpPr/>
            <p:nvPr/>
          </p:nvSpPr>
          <p:spPr>
            <a:xfrm>
              <a:off x="2495379" y="1256035"/>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7" name="Rounded Rectangle 136"/>
            <p:cNvSpPr/>
            <p:nvPr/>
          </p:nvSpPr>
          <p:spPr>
            <a:xfrm>
              <a:off x="3131107" y="1165823"/>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8" name="Rounded Rectangle 137"/>
            <p:cNvSpPr/>
            <p:nvPr/>
          </p:nvSpPr>
          <p:spPr>
            <a:xfrm>
              <a:off x="3752573" y="1215941"/>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9" name="Rounded Rectangle 138"/>
            <p:cNvSpPr/>
            <p:nvPr/>
          </p:nvSpPr>
          <p:spPr>
            <a:xfrm>
              <a:off x="4374040" y="1256035"/>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0" name="Rounded Rectangle 139"/>
            <p:cNvSpPr/>
            <p:nvPr/>
          </p:nvSpPr>
          <p:spPr>
            <a:xfrm>
              <a:off x="5012926" y="1165823"/>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1" name="Rounded Rectangle 140"/>
            <p:cNvSpPr/>
            <p:nvPr/>
          </p:nvSpPr>
          <p:spPr>
            <a:xfrm>
              <a:off x="5634393" y="1215941"/>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2" name="Rounded Rectangle 141"/>
            <p:cNvSpPr/>
            <p:nvPr/>
          </p:nvSpPr>
          <p:spPr>
            <a:xfrm>
              <a:off x="1873913" y="184951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3" name="Rounded Rectangle 142"/>
            <p:cNvSpPr/>
            <p:nvPr/>
          </p:nvSpPr>
          <p:spPr>
            <a:xfrm>
              <a:off x="2495379" y="1889607"/>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4" name="Rounded Rectangle 143"/>
            <p:cNvSpPr/>
            <p:nvPr/>
          </p:nvSpPr>
          <p:spPr>
            <a:xfrm>
              <a:off x="3131107" y="1799396"/>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5" name="Rounded Rectangle 144"/>
            <p:cNvSpPr/>
            <p:nvPr/>
          </p:nvSpPr>
          <p:spPr>
            <a:xfrm>
              <a:off x="3752573" y="184951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6" name="Rounded Rectangle 145"/>
            <p:cNvSpPr/>
            <p:nvPr/>
          </p:nvSpPr>
          <p:spPr>
            <a:xfrm>
              <a:off x="5634393" y="184951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7" name="Rounded Rectangle 146"/>
            <p:cNvSpPr/>
            <p:nvPr/>
          </p:nvSpPr>
          <p:spPr>
            <a:xfrm>
              <a:off x="4377403" y="1887076"/>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8" name="Rounded Rectangle 147"/>
            <p:cNvSpPr/>
            <p:nvPr/>
          </p:nvSpPr>
          <p:spPr>
            <a:xfrm>
              <a:off x="5022027" y="1800028"/>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9" name="Rounded Rectangle 148"/>
            <p:cNvSpPr/>
            <p:nvPr/>
          </p:nvSpPr>
          <p:spPr>
            <a:xfrm>
              <a:off x="1880492" y="2469712"/>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0" name="Rounded Rectangle 149"/>
            <p:cNvSpPr/>
            <p:nvPr/>
          </p:nvSpPr>
          <p:spPr>
            <a:xfrm>
              <a:off x="2501958" y="2509806"/>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1" name="Rounded Rectangle 150"/>
            <p:cNvSpPr/>
            <p:nvPr/>
          </p:nvSpPr>
          <p:spPr>
            <a:xfrm>
              <a:off x="3137686" y="241959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2" name="Rounded Rectangle 151"/>
            <p:cNvSpPr/>
            <p:nvPr/>
          </p:nvSpPr>
          <p:spPr>
            <a:xfrm>
              <a:off x="3759152" y="2469712"/>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3" name="Rounded Rectangle 152"/>
            <p:cNvSpPr/>
            <p:nvPr/>
          </p:nvSpPr>
          <p:spPr>
            <a:xfrm>
              <a:off x="4380619" y="2509806"/>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4" name="Rounded Rectangle 153"/>
            <p:cNvSpPr/>
            <p:nvPr/>
          </p:nvSpPr>
          <p:spPr>
            <a:xfrm>
              <a:off x="5019505" y="241959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5" name="Rounded Rectangle 154"/>
            <p:cNvSpPr/>
            <p:nvPr/>
          </p:nvSpPr>
          <p:spPr>
            <a:xfrm>
              <a:off x="5640972" y="2469712"/>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6" name="Rounded Rectangle 155"/>
            <p:cNvSpPr/>
            <p:nvPr/>
          </p:nvSpPr>
          <p:spPr>
            <a:xfrm>
              <a:off x="1880492" y="3103285"/>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7" name="Rounded Rectangle 156"/>
            <p:cNvSpPr/>
            <p:nvPr/>
          </p:nvSpPr>
          <p:spPr>
            <a:xfrm>
              <a:off x="2501958" y="3143378"/>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8" name="Rounded Rectangle 157"/>
            <p:cNvSpPr/>
            <p:nvPr/>
          </p:nvSpPr>
          <p:spPr>
            <a:xfrm>
              <a:off x="3137686" y="3053167"/>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9" name="Rounded Rectangle 158"/>
            <p:cNvSpPr/>
            <p:nvPr/>
          </p:nvSpPr>
          <p:spPr>
            <a:xfrm>
              <a:off x="3759152" y="3103285"/>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0" name="Rounded Rectangle 159"/>
            <p:cNvSpPr/>
            <p:nvPr/>
          </p:nvSpPr>
          <p:spPr>
            <a:xfrm>
              <a:off x="5640972" y="3103285"/>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1" name="Rounded Rectangle 160"/>
            <p:cNvSpPr/>
            <p:nvPr/>
          </p:nvSpPr>
          <p:spPr>
            <a:xfrm>
              <a:off x="4383982" y="3140847"/>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2" name="Rounded Rectangle 161"/>
            <p:cNvSpPr/>
            <p:nvPr/>
          </p:nvSpPr>
          <p:spPr>
            <a:xfrm>
              <a:off x="5028606" y="3053799"/>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3" name="Rounded Rectangle 162"/>
            <p:cNvSpPr/>
            <p:nvPr/>
          </p:nvSpPr>
          <p:spPr>
            <a:xfrm>
              <a:off x="1880492" y="372022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4" name="Rounded Rectangle 163"/>
            <p:cNvSpPr/>
            <p:nvPr/>
          </p:nvSpPr>
          <p:spPr>
            <a:xfrm>
              <a:off x="2501958" y="3760318"/>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5" name="Rounded Rectangle 164"/>
            <p:cNvSpPr/>
            <p:nvPr/>
          </p:nvSpPr>
          <p:spPr>
            <a:xfrm>
              <a:off x="3137686" y="3670106"/>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6" name="Rounded Rectangle 165"/>
            <p:cNvSpPr/>
            <p:nvPr/>
          </p:nvSpPr>
          <p:spPr>
            <a:xfrm>
              <a:off x="3759152" y="372022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7" name="Rounded Rectangle 166"/>
            <p:cNvSpPr/>
            <p:nvPr/>
          </p:nvSpPr>
          <p:spPr>
            <a:xfrm>
              <a:off x="4380619" y="3760318"/>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8" name="Rounded Rectangle 167"/>
            <p:cNvSpPr/>
            <p:nvPr/>
          </p:nvSpPr>
          <p:spPr>
            <a:xfrm>
              <a:off x="5019505" y="3670106"/>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9" name="Rounded Rectangle 168"/>
            <p:cNvSpPr/>
            <p:nvPr/>
          </p:nvSpPr>
          <p:spPr>
            <a:xfrm>
              <a:off x="5640972" y="372022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0" name="Rounded Rectangle 169"/>
            <p:cNvSpPr/>
            <p:nvPr/>
          </p:nvSpPr>
          <p:spPr>
            <a:xfrm>
              <a:off x="1880492" y="4353797"/>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1" name="Rounded Rectangle 170"/>
            <p:cNvSpPr/>
            <p:nvPr/>
          </p:nvSpPr>
          <p:spPr>
            <a:xfrm>
              <a:off x="2501958" y="4393890"/>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2" name="Rounded Rectangle 171"/>
            <p:cNvSpPr/>
            <p:nvPr/>
          </p:nvSpPr>
          <p:spPr>
            <a:xfrm>
              <a:off x="3137686" y="4303679"/>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3" name="Rounded Rectangle 172"/>
            <p:cNvSpPr/>
            <p:nvPr/>
          </p:nvSpPr>
          <p:spPr>
            <a:xfrm>
              <a:off x="3759152" y="4353797"/>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4" name="Rounded Rectangle 173"/>
            <p:cNvSpPr/>
            <p:nvPr/>
          </p:nvSpPr>
          <p:spPr>
            <a:xfrm>
              <a:off x="5640972" y="4353797"/>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5" name="Rounded Rectangle 174"/>
            <p:cNvSpPr/>
            <p:nvPr/>
          </p:nvSpPr>
          <p:spPr>
            <a:xfrm>
              <a:off x="4383982" y="4391359"/>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6" name="Rounded Rectangle 175"/>
            <p:cNvSpPr/>
            <p:nvPr/>
          </p:nvSpPr>
          <p:spPr>
            <a:xfrm>
              <a:off x="5028606" y="4304311"/>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7" name="Rounded Rectangle 176"/>
            <p:cNvSpPr/>
            <p:nvPr/>
          </p:nvSpPr>
          <p:spPr>
            <a:xfrm>
              <a:off x="1898912" y="498036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8" name="Rounded Rectangle 177"/>
            <p:cNvSpPr/>
            <p:nvPr/>
          </p:nvSpPr>
          <p:spPr>
            <a:xfrm>
              <a:off x="3777572" y="498036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9" name="Rounded Rectangle 178"/>
            <p:cNvSpPr/>
            <p:nvPr/>
          </p:nvSpPr>
          <p:spPr>
            <a:xfrm>
              <a:off x="4399039" y="5020458"/>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0" name="Rounded Rectangle 179"/>
            <p:cNvSpPr/>
            <p:nvPr/>
          </p:nvSpPr>
          <p:spPr>
            <a:xfrm>
              <a:off x="5037925" y="4930246"/>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1" name="Rounded Rectangle 180"/>
            <p:cNvSpPr/>
            <p:nvPr/>
          </p:nvSpPr>
          <p:spPr>
            <a:xfrm>
              <a:off x="5659392" y="498036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2" name="Rounded Rectangle 181"/>
            <p:cNvSpPr/>
            <p:nvPr/>
          </p:nvSpPr>
          <p:spPr>
            <a:xfrm>
              <a:off x="1898912" y="5613937"/>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3" name="Rounded Rectangle 182"/>
            <p:cNvSpPr/>
            <p:nvPr/>
          </p:nvSpPr>
          <p:spPr>
            <a:xfrm>
              <a:off x="2520378" y="5654030"/>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4" name="Rounded Rectangle 183"/>
            <p:cNvSpPr/>
            <p:nvPr/>
          </p:nvSpPr>
          <p:spPr>
            <a:xfrm>
              <a:off x="3156106" y="5563819"/>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5" name="Rounded Rectangle 184"/>
            <p:cNvSpPr/>
            <p:nvPr/>
          </p:nvSpPr>
          <p:spPr>
            <a:xfrm>
              <a:off x="3777572" y="5613937"/>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6" name="Rounded Rectangle 185"/>
            <p:cNvSpPr/>
            <p:nvPr/>
          </p:nvSpPr>
          <p:spPr>
            <a:xfrm>
              <a:off x="5659392" y="5613937"/>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7" name="Rounded Rectangle 186"/>
            <p:cNvSpPr/>
            <p:nvPr/>
          </p:nvSpPr>
          <p:spPr>
            <a:xfrm>
              <a:off x="4402402" y="5651499"/>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8" name="Rounded Rectangle 187"/>
            <p:cNvSpPr/>
            <p:nvPr/>
          </p:nvSpPr>
          <p:spPr>
            <a:xfrm>
              <a:off x="5047026" y="5564451"/>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nvGrpSpPr>
          <p:cNvPr id="189" name="Group 188"/>
          <p:cNvGrpSpPr/>
          <p:nvPr/>
        </p:nvGrpSpPr>
        <p:grpSpPr>
          <a:xfrm>
            <a:off x="1752600" y="1034316"/>
            <a:ext cx="5591708" cy="4908656"/>
            <a:chOff x="1752600" y="1034316"/>
            <a:chExt cx="5591708" cy="4908656"/>
          </a:xfrm>
        </p:grpSpPr>
        <p:sp>
          <p:nvSpPr>
            <p:cNvPr id="190" name="Rectangle 189"/>
            <p:cNvSpPr/>
            <p:nvPr/>
          </p:nvSpPr>
          <p:spPr>
            <a:xfrm>
              <a:off x="1752600" y="1072354"/>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91" name="Rectangle 190"/>
            <p:cNvSpPr/>
            <p:nvPr/>
          </p:nvSpPr>
          <p:spPr>
            <a:xfrm>
              <a:off x="1842816" y="1692982"/>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92" name="Rectangle 191"/>
            <p:cNvSpPr/>
            <p:nvPr/>
          </p:nvSpPr>
          <p:spPr>
            <a:xfrm>
              <a:off x="2386653" y="1142520"/>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93" name="Rectangle 192"/>
            <p:cNvSpPr/>
            <p:nvPr/>
          </p:nvSpPr>
          <p:spPr>
            <a:xfrm>
              <a:off x="2476868" y="1763148"/>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94" name="Rectangle 193"/>
            <p:cNvSpPr/>
            <p:nvPr/>
          </p:nvSpPr>
          <p:spPr>
            <a:xfrm>
              <a:off x="1752600" y="2308909"/>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95" name="Rectangle 194"/>
            <p:cNvSpPr/>
            <p:nvPr/>
          </p:nvSpPr>
          <p:spPr>
            <a:xfrm>
              <a:off x="1842816" y="2929537"/>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96" name="Rectangle 195"/>
            <p:cNvSpPr/>
            <p:nvPr/>
          </p:nvSpPr>
          <p:spPr>
            <a:xfrm>
              <a:off x="2386653" y="2379075"/>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97" name="Rectangle 196"/>
            <p:cNvSpPr/>
            <p:nvPr/>
          </p:nvSpPr>
          <p:spPr>
            <a:xfrm>
              <a:off x="2476868" y="2999703"/>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98" name="Rectangle 197"/>
            <p:cNvSpPr/>
            <p:nvPr/>
          </p:nvSpPr>
          <p:spPr>
            <a:xfrm>
              <a:off x="1752600" y="3542838"/>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99" name="Rectangle 198"/>
            <p:cNvSpPr/>
            <p:nvPr/>
          </p:nvSpPr>
          <p:spPr>
            <a:xfrm>
              <a:off x="1842816" y="4163466"/>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00" name="Rectangle 199"/>
            <p:cNvSpPr/>
            <p:nvPr/>
          </p:nvSpPr>
          <p:spPr>
            <a:xfrm>
              <a:off x="2386653" y="3613004"/>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01" name="Rectangle 200"/>
            <p:cNvSpPr/>
            <p:nvPr/>
          </p:nvSpPr>
          <p:spPr>
            <a:xfrm>
              <a:off x="2476868" y="4233632"/>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02" name="Rectangle 201"/>
            <p:cNvSpPr/>
            <p:nvPr/>
          </p:nvSpPr>
          <p:spPr>
            <a:xfrm>
              <a:off x="1752600" y="4779393"/>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03" name="Rectangle 202"/>
            <p:cNvSpPr/>
            <p:nvPr/>
          </p:nvSpPr>
          <p:spPr>
            <a:xfrm>
              <a:off x="2386653" y="4849559"/>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04" name="Rectangle 203"/>
            <p:cNvSpPr/>
            <p:nvPr/>
          </p:nvSpPr>
          <p:spPr>
            <a:xfrm>
              <a:off x="3067788" y="1061528"/>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05" name="Rectangle 204"/>
            <p:cNvSpPr/>
            <p:nvPr/>
          </p:nvSpPr>
          <p:spPr>
            <a:xfrm>
              <a:off x="3158004" y="1682156"/>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06" name="Rectangle 205"/>
            <p:cNvSpPr/>
            <p:nvPr/>
          </p:nvSpPr>
          <p:spPr>
            <a:xfrm>
              <a:off x="3701841" y="1131694"/>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07" name="Rectangle 206"/>
            <p:cNvSpPr/>
            <p:nvPr/>
          </p:nvSpPr>
          <p:spPr>
            <a:xfrm>
              <a:off x="3792056" y="1752322"/>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08" name="Rectangle 207"/>
            <p:cNvSpPr/>
            <p:nvPr/>
          </p:nvSpPr>
          <p:spPr>
            <a:xfrm>
              <a:off x="3067788" y="2298083"/>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09" name="Rectangle 208"/>
            <p:cNvSpPr/>
            <p:nvPr/>
          </p:nvSpPr>
          <p:spPr>
            <a:xfrm>
              <a:off x="3158004" y="2918711"/>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10" name="Rectangle 209"/>
            <p:cNvSpPr/>
            <p:nvPr/>
          </p:nvSpPr>
          <p:spPr>
            <a:xfrm>
              <a:off x="3701841" y="2368249"/>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11" name="Rectangle 210"/>
            <p:cNvSpPr/>
            <p:nvPr/>
          </p:nvSpPr>
          <p:spPr>
            <a:xfrm>
              <a:off x="3792056" y="2988877"/>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12" name="Rectangle 211"/>
            <p:cNvSpPr/>
            <p:nvPr/>
          </p:nvSpPr>
          <p:spPr>
            <a:xfrm>
              <a:off x="3067788" y="3532012"/>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13" name="Rectangle 212"/>
            <p:cNvSpPr/>
            <p:nvPr/>
          </p:nvSpPr>
          <p:spPr>
            <a:xfrm>
              <a:off x="3701841" y="3602178"/>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14" name="Rectangle 213"/>
            <p:cNvSpPr/>
            <p:nvPr/>
          </p:nvSpPr>
          <p:spPr>
            <a:xfrm>
              <a:off x="3792056" y="4222806"/>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15" name="Rectangle 214"/>
            <p:cNvSpPr/>
            <p:nvPr/>
          </p:nvSpPr>
          <p:spPr>
            <a:xfrm>
              <a:off x="3701841" y="4838733"/>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16" name="Rectangle 215"/>
            <p:cNvSpPr/>
            <p:nvPr/>
          </p:nvSpPr>
          <p:spPr>
            <a:xfrm>
              <a:off x="4319972" y="1042658"/>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17" name="Rectangle 216"/>
            <p:cNvSpPr/>
            <p:nvPr/>
          </p:nvSpPr>
          <p:spPr>
            <a:xfrm>
              <a:off x="4410188" y="1663286"/>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18" name="Rectangle 217"/>
            <p:cNvSpPr/>
            <p:nvPr/>
          </p:nvSpPr>
          <p:spPr>
            <a:xfrm>
              <a:off x="4954025" y="1112824"/>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19" name="Rectangle 218"/>
            <p:cNvSpPr/>
            <p:nvPr/>
          </p:nvSpPr>
          <p:spPr>
            <a:xfrm>
              <a:off x="5044240" y="1733452"/>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20" name="Rectangle 219"/>
            <p:cNvSpPr/>
            <p:nvPr/>
          </p:nvSpPr>
          <p:spPr>
            <a:xfrm>
              <a:off x="4319972" y="2279213"/>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21" name="Rectangle 220"/>
            <p:cNvSpPr/>
            <p:nvPr/>
          </p:nvSpPr>
          <p:spPr>
            <a:xfrm>
              <a:off x="4410188" y="2899841"/>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22" name="Rectangle 221"/>
            <p:cNvSpPr/>
            <p:nvPr/>
          </p:nvSpPr>
          <p:spPr>
            <a:xfrm>
              <a:off x="4954025" y="2349379"/>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23" name="Rectangle 222"/>
            <p:cNvSpPr/>
            <p:nvPr/>
          </p:nvSpPr>
          <p:spPr>
            <a:xfrm>
              <a:off x="5044240" y="2970007"/>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24" name="Rectangle 223"/>
            <p:cNvSpPr/>
            <p:nvPr/>
          </p:nvSpPr>
          <p:spPr>
            <a:xfrm>
              <a:off x="4319972" y="3513142"/>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25" name="Rectangle 224"/>
            <p:cNvSpPr/>
            <p:nvPr/>
          </p:nvSpPr>
          <p:spPr>
            <a:xfrm>
              <a:off x="4410188" y="4133770"/>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26" name="Rectangle 225"/>
            <p:cNvSpPr/>
            <p:nvPr/>
          </p:nvSpPr>
          <p:spPr>
            <a:xfrm>
              <a:off x="4954025" y="3583308"/>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27" name="Rectangle 226"/>
            <p:cNvSpPr/>
            <p:nvPr/>
          </p:nvSpPr>
          <p:spPr>
            <a:xfrm>
              <a:off x="5044240" y="4203936"/>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28" name="Rectangle 227"/>
            <p:cNvSpPr/>
            <p:nvPr/>
          </p:nvSpPr>
          <p:spPr>
            <a:xfrm>
              <a:off x="4319972" y="4749697"/>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29" name="Rectangle 228"/>
            <p:cNvSpPr/>
            <p:nvPr/>
          </p:nvSpPr>
          <p:spPr>
            <a:xfrm>
              <a:off x="4954025" y="4819863"/>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30" name="Rectangle 229"/>
            <p:cNvSpPr/>
            <p:nvPr/>
          </p:nvSpPr>
          <p:spPr>
            <a:xfrm>
              <a:off x="5526627" y="1034316"/>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31" name="Rectangle 230"/>
            <p:cNvSpPr/>
            <p:nvPr/>
          </p:nvSpPr>
          <p:spPr>
            <a:xfrm>
              <a:off x="5616843" y="1654944"/>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32" name="Rectangle 231"/>
            <p:cNvSpPr/>
            <p:nvPr/>
          </p:nvSpPr>
          <p:spPr>
            <a:xfrm>
              <a:off x="6160680" y="1104482"/>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33" name="Rectangle 232"/>
            <p:cNvSpPr/>
            <p:nvPr/>
          </p:nvSpPr>
          <p:spPr>
            <a:xfrm>
              <a:off x="6250895" y="1725110"/>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34" name="Rectangle 233"/>
            <p:cNvSpPr/>
            <p:nvPr/>
          </p:nvSpPr>
          <p:spPr>
            <a:xfrm>
              <a:off x="5526627" y="2270871"/>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35" name="Rectangle 234"/>
            <p:cNvSpPr/>
            <p:nvPr/>
          </p:nvSpPr>
          <p:spPr>
            <a:xfrm>
              <a:off x="5616843" y="2891499"/>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36" name="Rectangle 235"/>
            <p:cNvSpPr/>
            <p:nvPr/>
          </p:nvSpPr>
          <p:spPr>
            <a:xfrm>
              <a:off x="6160680" y="2341037"/>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37" name="Rectangle 236"/>
            <p:cNvSpPr/>
            <p:nvPr/>
          </p:nvSpPr>
          <p:spPr>
            <a:xfrm>
              <a:off x="6250895" y="2961665"/>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38" name="Rectangle 237"/>
            <p:cNvSpPr/>
            <p:nvPr/>
          </p:nvSpPr>
          <p:spPr>
            <a:xfrm>
              <a:off x="5526627" y="3504800"/>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39" name="Rectangle 238"/>
            <p:cNvSpPr/>
            <p:nvPr/>
          </p:nvSpPr>
          <p:spPr>
            <a:xfrm>
              <a:off x="5616843" y="4125428"/>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40" name="Rectangle 239"/>
            <p:cNvSpPr/>
            <p:nvPr/>
          </p:nvSpPr>
          <p:spPr>
            <a:xfrm>
              <a:off x="6160680" y="3574966"/>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41" name="Rectangle 240"/>
            <p:cNvSpPr/>
            <p:nvPr/>
          </p:nvSpPr>
          <p:spPr>
            <a:xfrm>
              <a:off x="6250895" y="4195594"/>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42" name="Rectangle 241"/>
            <p:cNvSpPr/>
            <p:nvPr/>
          </p:nvSpPr>
          <p:spPr>
            <a:xfrm>
              <a:off x="5526627" y="4741355"/>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43" name="Rectangle 242"/>
            <p:cNvSpPr/>
            <p:nvPr/>
          </p:nvSpPr>
          <p:spPr>
            <a:xfrm>
              <a:off x="6160680" y="4811521"/>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grpSp>
      <p:grpSp>
        <p:nvGrpSpPr>
          <p:cNvPr id="244" name="Group 243"/>
          <p:cNvGrpSpPr/>
          <p:nvPr/>
        </p:nvGrpSpPr>
        <p:grpSpPr>
          <a:xfrm>
            <a:off x="3241444" y="4418184"/>
            <a:ext cx="727280" cy="100564"/>
            <a:chOff x="3241444" y="5041980"/>
            <a:chExt cx="727280" cy="100564"/>
          </a:xfrm>
          <a:effectLst>
            <a:glow rad="228600">
              <a:schemeClr val="accent5">
                <a:satMod val="175000"/>
                <a:alpha val="40000"/>
              </a:schemeClr>
            </a:glow>
          </a:effectLst>
        </p:grpSpPr>
        <p:cxnSp>
          <p:nvCxnSpPr>
            <p:cNvPr id="245" name="Straight Connector 244"/>
            <p:cNvCxnSpPr>
              <a:stCxn id="246" idx="2"/>
              <a:endCxn id="247" idx="2"/>
            </p:cNvCxnSpPr>
            <p:nvPr/>
          </p:nvCxnSpPr>
          <p:spPr>
            <a:xfrm>
              <a:off x="3241444" y="5090794"/>
              <a:ext cx="629652" cy="2936"/>
            </a:xfrm>
            <a:prstGeom prst="line">
              <a:avLst/>
            </a:prstGeom>
            <a:ln w="60325"/>
          </p:spPr>
          <p:style>
            <a:lnRef idx="1">
              <a:schemeClr val="accent1"/>
            </a:lnRef>
            <a:fillRef idx="0">
              <a:schemeClr val="accent1"/>
            </a:fillRef>
            <a:effectRef idx="0">
              <a:schemeClr val="accent1"/>
            </a:effectRef>
            <a:fontRef idx="minor">
              <a:schemeClr val="tx1"/>
            </a:fontRef>
          </p:style>
        </p:cxnSp>
        <p:sp>
          <p:nvSpPr>
            <p:cNvPr id="246" name="Oval 245"/>
            <p:cNvSpPr/>
            <p:nvPr/>
          </p:nvSpPr>
          <p:spPr>
            <a:xfrm>
              <a:off x="3241444" y="5041980"/>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sp>
          <p:nvSpPr>
            <p:cNvPr id="247" name="Oval 246"/>
            <p:cNvSpPr/>
            <p:nvPr/>
          </p:nvSpPr>
          <p:spPr>
            <a:xfrm>
              <a:off x="3871096" y="5044916"/>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grpSp>
    </p:spTree>
    <p:custDataLst>
      <p:tags r:id="rId1"/>
    </p:custDataLst>
    <p:extLst>
      <p:ext uri="{BB962C8B-B14F-4D97-AF65-F5344CB8AC3E}">
        <p14:creationId xmlns:p14="http://schemas.microsoft.com/office/powerpoint/2010/main" val="13503152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1.38889E-6 -3.7037E-6 L -0.00191 -0.0949 " pathEditMode="relative" rAng="0" ptsTypes="AA">
                                      <p:cBhvr>
                                        <p:cTn id="6" dur="2000" fill="hold"/>
                                        <p:tgtEl>
                                          <p:spTgt spid="78"/>
                                        </p:tgtEl>
                                        <p:attrNameLst>
                                          <p:attrName>ppt_x</p:attrName>
                                          <p:attrName>ppt_y</p:attrName>
                                        </p:attrNameLst>
                                      </p:cBhvr>
                                      <p:rCtr x="-104" y="-4745"/>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244"/>
                                        </p:tgtEl>
                                        <p:attrNameLst>
                                          <p:attrName>style.visibility</p:attrName>
                                        </p:attrNameLst>
                                      </p:cBhvr>
                                      <p:to>
                                        <p:strVal val="visible"/>
                                      </p:to>
                                    </p:set>
                                    <p:animEffect transition="in" filter="fade">
                                      <p:cBhvr>
                                        <p:cTn id="10" dur="500"/>
                                        <p:tgtEl>
                                          <p:spTgt spid="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Freeform 75"/>
          <p:cNvSpPr/>
          <p:nvPr/>
        </p:nvSpPr>
        <p:spPr>
          <a:xfrm>
            <a:off x="3493321" y="1700808"/>
            <a:ext cx="2946954" cy="3901679"/>
          </a:xfrm>
          <a:custGeom>
            <a:avLst/>
            <a:gdLst>
              <a:gd name="connsiteX0" fmla="*/ 97302 w 1671830"/>
              <a:gd name="connsiteY0" fmla="*/ 0 h 2161538"/>
              <a:gd name="connsiteX1" fmla="*/ 170650 w 1671830"/>
              <a:gd name="connsiteY1" fmla="*/ 2161309 h 2161538"/>
              <a:gd name="connsiteX2" fmla="*/ 1671830 w 1671830"/>
              <a:gd name="connsiteY2" fmla="*/ 107576 h 2161538"/>
              <a:gd name="connsiteX0" fmla="*/ 12761 w 1587289"/>
              <a:gd name="connsiteY0" fmla="*/ 0 h 553408"/>
              <a:gd name="connsiteX1" fmla="*/ 633771 w 1587289"/>
              <a:gd name="connsiteY1" fmla="*/ 34229 h 553408"/>
              <a:gd name="connsiteX2" fmla="*/ 1587289 w 1587289"/>
              <a:gd name="connsiteY2" fmla="*/ 107576 h 553408"/>
              <a:gd name="connsiteX0" fmla="*/ 13594 w 1549003"/>
              <a:gd name="connsiteY0" fmla="*/ 2078623 h 2323397"/>
              <a:gd name="connsiteX1" fmla="*/ 595485 w 1549003"/>
              <a:gd name="connsiteY1" fmla="*/ 49340 h 2323397"/>
              <a:gd name="connsiteX2" fmla="*/ 1549003 w 1549003"/>
              <a:gd name="connsiteY2" fmla="*/ 122687 h 2323397"/>
              <a:gd name="connsiteX0" fmla="*/ 2474 w 1537883"/>
              <a:gd name="connsiteY0" fmla="*/ 2078623 h 2078623"/>
              <a:gd name="connsiteX1" fmla="*/ 584365 w 1537883"/>
              <a:gd name="connsiteY1" fmla="*/ 49340 h 2078623"/>
              <a:gd name="connsiteX2" fmla="*/ 1537883 w 1537883"/>
              <a:gd name="connsiteY2" fmla="*/ 122687 h 2078623"/>
              <a:gd name="connsiteX0" fmla="*/ 0 w 1535409"/>
              <a:gd name="connsiteY0" fmla="*/ 1955936 h 1955936"/>
              <a:gd name="connsiteX1" fmla="*/ 1535409 w 1535409"/>
              <a:gd name="connsiteY1" fmla="*/ 0 h 1955936"/>
              <a:gd name="connsiteX0" fmla="*/ 0 w 1457171"/>
              <a:gd name="connsiteY0" fmla="*/ 1999944 h 1999944"/>
              <a:gd name="connsiteX1" fmla="*/ 1457171 w 1457171"/>
              <a:gd name="connsiteY1" fmla="*/ 0 h 1999944"/>
              <a:gd name="connsiteX0" fmla="*/ 0 w 1457171"/>
              <a:gd name="connsiteY0" fmla="*/ 1999944 h 1999944"/>
              <a:gd name="connsiteX1" fmla="*/ 1457171 w 1457171"/>
              <a:gd name="connsiteY1" fmla="*/ 0 h 1999944"/>
              <a:gd name="connsiteX0" fmla="*/ 0 w 1457171"/>
              <a:gd name="connsiteY0" fmla="*/ 1999944 h 1999944"/>
              <a:gd name="connsiteX1" fmla="*/ 1457171 w 1457171"/>
              <a:gd name="connsiteY1" fmla="*/ 0 h 1999944"/>
            </a:gdLst>
            <a:ahLst/>
            <a:cxnLst>
              <a:cxn ang="0">
                <a:pos x="connsiteX0" y="connsiteY0"/>
              </a:cxn>
              <a:cxn ang="0">
                <a:pos x="connsiteX1" y="connsiteY1"/>
              </a:cxn>
            </a:cxnLst>
            <a:rect l="l" t="t" r="r" b="b"/>
            <a:pathLst>
              <a:path w="1457171" h="1999944">
                <a:moveTo>
                  <a:pt x="0" y="1999944"/>
                </a:moveTo>
                <a:cubicBezTo>
                  <a:pt x="30969" y="1113253"/>
                  <a:pt x="399336" y="236343"/>
                  <a:pt x="1457171" y="0"/>
                </a:cubicBezTo>
              </a:path>
            </a:pathLst>
          </a:custGeom>
          <a:ln w="190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 name="Rectangle 77"/>
          <p:cNvSpPr/>
          <p:nvPr/>
        </p:nvSpPr>
        <p:spPr>
          <a:xfrm>
            <a:off x="2915816" y="-387424"/>
            <a:ext cx="4860540" cy="4752528"/>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
        <p:nvSpPr>
          <p:cNvPr id="2" name="Title 1"/>
          <p:cNvSpPr>
            <a:spLocks noGrp="1"/>
          </p:cNvSpPr>
          <p:nvPr>
            <p:ph type="title"/>
          </p:nvPr>
        </p:nvSpPr>
        <p:spPr/>
        <p:txBody>
          <a:bodyPr/>
          <a:lstStyle/>
          <a:p>
            <a:r>
              <a:rPr lang="en-US" dirty="0"/>
              <a:t>Tear Curve Removes Terms</a:t>
            </a:r>
          </a:p>
        </p:txBody>
      </p:sp>
      <p:grpSp>
        <p:nvGrpSpPr>
          <p:cNvPr id="556" name="Group 555"/>
          <p:cNvGrpSpPr/>
          <p:nvPr/>
        </p:nvGrpSpPr>
        <p:grpSpPr>
          <a:xfrm>
            <a:off x="1992446" y="1294263"/>
            <a:ext cx="5096086" cy="4471281"/>
            <a:chOff x="2590800" y="2021871"/>
            <a:chExt cx="2486024" cy="2181226"/>
          </a:xfrm>
        </p:grpSpPr>
        <p:sp>
          <p:nvSpPr>
            <p:cNvPr id="557" name="Oval 556"/>
            <p:cNvSpPr/>
            <p:nvPr/>
          </p:nvSpPr>
          <p:spPr>
            <a:xfrm>
              <a:off x="2590800"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58" name="Oval 557"/>
            <p:cNvSpPr/>
            <p:nvPr/>
          </p:nvSpPr>
          <p:spPr>
            <a:xfrm>
              <a:off x="2895600"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59" name="Oval 558"/>
            <p:cNvSpPr/>
            <p:nvPr/>
          </p:nvSpPr>
          <p:spPr>
            <a:xfrm>
              <a:off x="3200400"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0" name="Oval 559"/>
            <p:cNvSpPr/>
            <p:nvPr/>
          </p:nvSpPr>
          <p:spPr>
            <a:xfrm>
              <a:off x="2590800"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1" name="Oval 560"/>
            <p:cNvSpPr/>
            <p:nvPr/>
          </p:nvSpPr>
          <p:spPr>
            <a:xfrm>
              <a:off x="2895600"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2" name="Oval 561"/>
            <p:cNvSpPr/>
            <p:nvPr/>
          </p:nvSpPr>
          <p:spPr>
            <a:xfrm>
              <a:off x="3200400"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3" name="Oval 562"/>
            <p:cNvSpPr/>
            <p:nvPr/>
          </p:nvSpPr>
          <p:spPr>
            <a:xfrm>
              <a:off x="2590800"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4" name="Oval 563"/>
            <p:cNvSpPr/>
            <p:nvPr/>
          </p:nvSpPr>
          <p:spPr>
            <a:xfrm>
              <a:off x="2895600"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5" name="Oval 564"/>
            <p:cNvSpPr/>
            <p:nvPr/>
          </p:nvSpPr>
          <p:spPr>
            <a:xfrm>
              <a:off x="3200400"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6" name="Oval 565"/>
            <p:cNvSpPr/>
            <p:nvPr/>
          </p:nvSpPr>
          <p:spPr>
            <a:xfrm>
              <a:off x="2590800"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7" name="Oval 566"/>
            <p:cNvSpPr/>
            <p:nvPr/>
          </p:nvSpPr>
          <p:spPr>
            <a:xfrm>
              <a:off x="2895600"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8" name="Oval 567"/>
            <p:cNvSpPr/>
            <p:nvPr/>
          </p:nvSpPr>
          <p:spPr>
            <a:xfrm>
              <a:off x="3200400"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9" name="Oval 568"/>
            <p:cNvSpPr/>
            <p:nvPr/>
          </p:nvSpPr>
          <p:spPr>
            <a:xfrm>
              <a:off x="2590800"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0" name="Oval 569"/>
            <p:cNvSpPr/>
            <p:nvPr/>
          </p:nvSpPr>
          <p:spPr>
            <a:xfrm>
              <a:off x="2895600"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sp>
          <p:nvSpPr>
            <p:cNvPr id="571" name="Oval 570"/>
            <p:cNvSpPr/>
            <p:nvPr/>
          </p:nvSpPr>
          <p:spPr>
            <a:xfrm>
              <a:off x="3200400"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sp>
          <p:nvSpPr>
            <p:cNvPr id="572" name="Oval 571"/>
            <p:cNvSpPr/>
            <p:nvPr/>
          </p:nvSpPr>
          <p:spPr>
            <a:xfrm>
              <a:off x="2590800"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3" name="Oval 572"/>
            <p:cNvSpPr/>
            <p:nvPr/>
          </p:nvSpPr>
          <p:spPr>
            <a:xfrm>
              <a:off x="2895600"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sp>
          <p:nvSpPr>
            <p:cNvPr id="574" name="Oval 573"/>
            <p:cNvSpPr/>
            <p:nvPr/>
          </p:nvSpPr>
          <p:spPr>
            <a:xfrm>
              <a:off x="3200400"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5" name="Oval 574"/>
            <p:cNvSpPr/>
            <p:nvPr/>
          </p:nvSpPr>
          <p:spPr>
            <a:xfrm>
              <a:off x="2590800"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6" name="Oval 575"/>
            <p:cNvSpPr/>
            <p:nvPr/>
          </p:nvSpPr>
          <p:spPr>
            <a:xfrm>
              <a:off x="2895600"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7" name="Oval 576"/>
            <p:cNvSpPr/>
            <p:nvPr/>
          </p:nvSpPr>
          <p:spPr>
            <a:xfrm>
              <a:off x="3200400"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8" name="Oval 577"/>
            <p:cNvSpPr/>
            <p:nvPr/>
          </p:nvSpPr>
          <p:spPr>
            <a:xfrm>
              <a:off x="2590800"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9" name="Oval 578"/>
            <p:cNvSpPr/>
            <p:nvPr/>
          </p:nvSpPr>
          <p:spPr>
            <a:xfrm>
              <a:off x="2895600"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0" name="Oval 579"/>
            <p:cNvSpPr/>
            <p:nvPr/>
          </p:nvSpPr>
          <p:spPr>
            <a:xfrm>
              <a:off x="3200400"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1" name="Oval 580"/>
            <p:cNvSpPr/>
            <p:nvPr/>
          </p:nvSpPr>
          <p:spPr>
            <a:xfrm>
              <a:off x="3505198"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2" name="Oval 581"/>
            <p:cNvSpPr/>
            <p:nvPr/>
          </p:nvSpPr>
          <p:spPr>
            <a:xfrm>
              <a:off x="3809998"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3" name="Oval 582"/>
            <p:cNvSpPr/>
            <p:nvPr/>
          </p:nvSpPr>
          <p:spPr>
            <a:xfrm>
              <a:off x="4114798"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4" name="Oval 583"/>
            <p:cNvSpPr/>
            <p:nvPr/>
          </p:nvSpPr>
          <p:spPr>
            <a:xfrm>
              <a:off x="4419598"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5" name="Oval 584"/>
            <p:cNvSpPr/>
            <p:nvPr/>
          </p:nvSpPr>
          <p:spPr>
            <a:xfrm>
              <a:off x="4724398"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6" name="Oval 585"/>
            <p:cNvSpPr/>
            <p:nvPr/>
          </p:nvSpPr>
          <p:spPr>
            <a:xfrm>
              <a:off x="5029198"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7" name="Oval 586"/>
            <p:cNvSpPr/>
            <p:nvPr/>
          </p:nvSpPr>
          <p:spPr>
            <a:xfrm>
              <a:off x="3505198"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8" name="Oval 587"/>
            <p:cNvSpPr/>
            <p:nvPr/>
          </p:nvSpPr>
          <p:spPr>
            <a:xfrm>
              <a:off x="3809998"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9" name="Oval 588"/>
            <p:cNvSpPr/>
            <p:nvPr/>
          </p:nvSpPr>
          <p:spPr>
            <a:xfrm>
              <a:off x="4114798"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0" name="Oval 589"/>
            <p:cNvSpPr/>
            <p:nvPr/>
          </p:nvSpPr>
          <p:spPr>
            <a:xfrm>
              <a:off x="4419598"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1" name="Oval 590"/>
            <p:cNvSpPr/>
            <p:nvPr/>
          </p:nvSpPr>
          <p:spPr>
            <a:xfrm>
              <a:off x="4724398"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2" name="Oval 591"/>
            <p:cNvSpPr/>
            <p:nvPr/>
          </p:nvSpPr>
          <p:spPr>
            <a:xfrm>
              <a:off x="5029198"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3" name="Oval 592"/>
            <p:cNvSpPr/>
            <p:nvPr/>
          </p:nvSpPr>
          <p:spPr>
            <a:xfrm>
              <a:off x="3505198"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4" name="Oval 593"/>
            <p:cNvSpPr/>
            <p:nvPr/>
          </p:nvSpPr>
          <p:spPr>
            <a:xfrm>
              <a:off x="3809998"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5" name="Oval 594"/>
            <p:cNvSpPr/>
            <p:nvPr/>
          </p:nvSpPr>
          <p:spPr>
            <a:xfrm>
              <a:off x="4114798"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sp>
          <p:nvSpPr>
            <p:cNvPr id="596" name="Oval 595"/>
            <p:cNvSpPr/>
            <p:nvPr/>
          </p:nvSpPr>
          <p:spPr>
            <a:xfrm>
              <a:off x="4419598"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7" name="Oval 596"/>
            <p:cNvSpPr/>
            <p:nvPr/>
          </p:nvSpPr>
          <p:spPr>
            <a:xfrm>
              <a:off x="4724398"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8" name="Oval 597"/>
            <p:cNvSpPr/>
            <p:nvPr/>
          </p:nvSpPr>
          <p:spPr>
            <a:xfrm>
              <a:off x="5029198"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9" name="Oval 598"/>
            <p:cNvSpPr/>
            <p:nvPr/>
          </p:nvSpPr>
          <p:spPr>
            <a:xfrm>
              <a:off x="3505198"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0" name="Oval 599"/>
            <p:cNvSpPr/>
            <p:nvPr/>
          </p:nvSpPr>
          <p:spPr>
            <a:xfrm>
              <a:off x="3809998"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1" name="Oval 600"/>
            <p:cNvSpPr/>
            <p:nvPr/>
          </p:nvSpPr>
          <p:spPr>
            <a:xfrm>
              <a:off x="4114798"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2" name="Oval 601"/>
            <p:cNvSpPr/>
            <p:nvPr/>
          </p:nvSpPr>
          <p:spPr>
            <a:xfrm>
              <a:off x="4419598"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3" name="Oval 602"/>
            <p:cNvSpPr/>
            <p:nvPr/>
          </p:nvSpPr>
          <p:spPr>
            <a:xfrm>
              <a:off x="4724398"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4" name="Oval 603"/>
            <p:cNvSpPr/>
            <p:nvPr/>
          </p:nvSpPr>
          <p:spPr>
            <a:xfrm>
              <a:off x="5029198"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5" name="Oval 604"/>
            <p:cNvSpPr/>
            <p:nvPr/>
          </p:nvSpPr>
          <p:spPr>
            <a:xfrm>
              <a:off x="3505198"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6" name="Oval 605"/>
            <p:cNvSpPr/>
            <p:nvPr/>
          </p:nvSpPr>
          <p:spPr>
            <a:xfrm>
              <a:off x="3809998"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7" name="Oval 606"/>
            <p:cNvSpPr/>
            <p:nvPr/>
          </p:nvSpPr>
          <p:spPr>
            <a:xfrm>
              <a:off x="4114798"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8" name="Oval 607"/>
            <p:cNvSpPr/>
            <p:nvPr/>
          </p:nvSpPr>
          <p:spPr>
            <a:xfrm>
              <a:off x="4419598"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9" name="Oval 608"/>
            <p:cNvSpPr/>
            <p:nvPr/>
          </p:nvSpPr>
          <p:spPr>
            <a:xfrm>
              <a:off x="4724398"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0" name="Oval 609"/>
            <p:cNvSpPr/>
            <p:nvPr/>
          </p:nvSpPr>
          <p:spPr>
            <a:xfrm>
              <a:off x="5029198"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1" name="Oval 610"/>
            <p:cNvSpPr/>
            <p:nvPr/>
          </p:nvSpPr>
          <p:spPr>
            <a:xfrm>
              <a:off x="3505198"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2" name="Oval 611"/>
            <p:cNvSpPr/>
            <p:nvPr/>
          </p:nvSpPr>
          <p:spPr>
            <a:xfrm>
              <a:off x="3809998"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3" name="Oval 612"/>
            <p:cNvSpPr/>
            <p:nvPr/>
          </p:nvSpPr>
          <p:spPr>
            <a:xfrm>
              <a:off x="4114798"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4" name="Oval 613"/>
            <p:cNvSpPr/>
            <p:nvPr/>
          </p:nvSpPr>
          <p:spPr>
            <a:xfrm>
              <a:off x="4419598"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5" name="Oval 614"/>
            <p:cNvSpPr/>
            <p:nvPr/>
          </p:nvSpPr>
          <p:spPr>
            <a:xfrm>
              <a:off x="4724398"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6" name="Oval 615"/>
            <p:cNvSpPr/>
            <p:nvPr/>
          </p:nvSpPr>
          <p:spPr>
            <a:xfrm>
              <a:off x="5029198"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7" name="Oval 616"/>
            <p:cNvSpPr/>
            <p:nvPr/>
          </p:nvSpPr>
          <p:spPr>
            <a:xfrm>
              <a:off x="3505198"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8" name="Oval 617"/>
            <p:cNvSpPr/>
            <p:nvPr/>
          </p:nvSpPr>
          <p:spPr>
            <a:xfrm>
              <a:off x="3809998"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9" name="Oval 618"/>
            <p:cNvSpPr/>
            <p:nvPr/>
          </p:nvSpPr>
          <p:spPr>
            <a:xfrm>
              <a:off x="4114798"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0" name="Oval 619"/>
            <p:cNvSpPr/>
            <p:nvPr/>
          </p:nvSpPr>
          <p:spPr>
            <a:xfrm>
              <a:off x="4419598"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1" name="Oval 620"/>
            <p:cNvSpPr/>
            <p:nvPr/>
          </p:nvSpPr>
          <p:spPr>
            <a:xfrm>
              <a:off x="4724398"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2" name="Oval 621"/>
            <p:cNvSpPr/>
            <p:nvPr/>
          </p:nvSpPr>
          <p:spPr>
            <a:xfrm>
              <a:off x="5029198"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3" name="Oval 622"/>
            <p:cNvSpPr/>
            <p:nvPr/>
          </p:nvSpPr>
          <p:spPr>
            <a:xfrm>
              <a:off x="3505198"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4" name="Oval 623"/>
            <p:cNvSpPr/>
            <p:nvPr/>
          </p:nvSpPr>
          <p:spPr>
            <a:xfrm>
              <a:off x="3809998"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5" name="Oval 624"/>
            <p:cNvSpPr/>
            <p:nvPr/>
          </p:nvSpPr>
          <p:spPr>
            <a:xfrm>
              <a:off x="4114798"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6" name="Oval 625"/>
            <p:cNvSpPr/>
            <p:nvPr/>
          </p:nvSpPr>
          <p:spPr>
            <a:xfrm>
              <a:off x="4419598"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7" name="Oval 626"/>
            <p:cNvSpPr/>
            <p:nvPr/>
          </p:nvSpPr>
          <p:spPr>
            <a:xfrm>
              <a:off x="4724398"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8" name="Oval 627"/>
            <p:cNvSpPr/>
            <p:nvPr/>
          </p:nvSpPr>
          <p:spPr>
            <a:xfrm>
              <a:off x="5029198"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nvGrpSpPr>
          <p:cNvPr id="79" name="Group 78"/>
          <p:cNvGrpSpPr/>
          <p:nvPr/>
        </p:nvGrpSpPr>
        <p:grpSpPr>
          <a:xfrm>
            <a:off x="1872438" y="1187961"/>
            <a:ext cx="5339779" cy="4688221"/>
            <a:chOff x="1872438" y="1187961"/>
            <a:chExt cx="5339779" cy="4688221"/>
          </a:xfrm>
        </p:grpSpPr>
        <p:sp>
          <p:nvSpPr>
            <p:cNvPr id="80" name="Rounded Rectangle 79"/>
            <p:cNvSpPr/>
            <p:nvPr/>
          </p:nvSpPr>
          <p:spPr>
            <a:xfrm rot="5400000" flipH="1">
              <a:off x="1931898" y="3087429"/>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1" name="Rounded Rectangle 80"/>
            <p:cNvSpPr/>
            <p:nvPr/>
          </p:nvSpPr>
          <p:spPr>
            <a:xfrm rot="5400000" flipH="1">
              <a:off x="1881780" y="2465964"/>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2" name="Rounded Rectangle 81"/>
            <p:cNvSpPr/>
            <p:nvPr/>
          </p:nvSpPr>
          <p:spPr>
            <a:xfrm rot="5400000" flipH="1">
              <a:off x="1841687" y="184449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3" name="Rounded Rectangle 82"/>
            <p:cNvSpPr/>
            <p:nvPr/>
          </p:nvSpPr>
          <p:spPr>
            <a:xfrm rot="5400000" flipH="1">
              <a:off x="1935240" y="4957731"/>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4" name="Rounded Rectangle 83"/>
            <p:cNvSpPr/>
            <p:nvPr/>
          </p:nvSpPr>
          <p:spPr>
            <a:xfrm rot="5400000" flipH="1">
              <a:off x="1885122" y="4336265"/>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5" name="Rounded Rectangle 84"/>
            <p:cNvSpPr/>
            <p:nvPr/>
          </p:nvSpPr>
          <p:spPr>
            <a:xfrm rot="5400000" flipH="1">
              <a:off x="1845028" y="3714799"/>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6" name="Rounded Rectangle 85"/>
            <p:cNvSpPr/>
            <p:nvPr/>
          </p:nvSpPr>
          <p:spPr>
            <a:xfrm rot="5400000" flipH="1">
              <a:off x="2552474" y="3087429"/>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7" name="Rounded Rectangle 86"/>
            <p:cNvSpPr/>
            <p:nvPr/>
          </p:nvSpPr>
          <p:spPr>
            <a:xfrm rot="5400000" flipH="1">
              <a:off x="2502358" y="2465964"/>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8" name="Rounded Rectangle 87"/>
            <p:cNvSpPr/>
            <p:nvPr/>
          </p:nvSpPr>
          <p:spPr>
            <a:xfrm rot="5400000" flipH="1">
              <a:off x="2462262" y="184449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9" name="Rounded Rectangle 88"/>
            <p:cNvSpPr/>
            <p:nvPr/>
          </p:nvSpPr>
          <p:spPr>
            <a:xfrm rot="5400000" flipH="1">
              <a:off x="2555818" y="4957731"/>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0" name="Rounded Rectangle 89"/>
            <p:cNvSpPr/>
            <p:nvPr/>
          </p:nvSpPr>
          <p:spPr>
            <a:xfrm rot="5400000" flipH="1">
              <a:off x="2505698" y="4336265"/>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1" name="Rounded Rectangle 90"/>
            <p:cNvSpPr/>
            <p:nvPr/>
          </p:nvSpPr>
          <p:spPr>
            <a:xfrm rot="5400000" flipH="1">
              <a:off x="2465606" y="3714799"/>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2" name="Rounded Rectangle 91"/>
            <p:cNvSpPr/>
            <p:nvPr/>
          </p:nvSpPr>
          <p:spPr>
            <a:xfrm rot="5400000" flipH="1">
              <a:off x="1309176" y="3087429"/>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3" name="Rounded Rectangle 92"/>
            <p:cNvSpPr/>
            <p:nvPr/>
          </p:nvSpPr>
          <p:spPr>
            <a:xfrm rot="5400000" flipH="1">
              <a:off x="1259056" y="2465964"/>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4" name="Rounded Rectangle 93"/>
            <p:cNvSpPr/>
            <p:nvPr/>
          </p:nvSpPr>
          <p:spPr>
            <a:xfrm rot="5400000" flipH="1">
              <a:off x="1218964" y="184449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5" name="Rounded Rectangle 94"/>
            <p:cNvSpPr/>
            <p:nvPr/>
          </p:nvSpPr>
          <p:spPr>
            <a:xfrm rot="5400000" flipH="1">
              <a:off x="1312518" y="4957731"/>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6" name="Rounded Rectangle 95"/>
            <p:cNvSpPr/>
            <p:nvPr/>
          </p:nvSpPr>
          <p:spPr>
            <a:xfrm rot="5400000" flipH="1">
              <a:off x="1262400" y="4336267"/>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7" name="Rounded Rectangle 96"/>
            <p:cNvSpPr/>
            <p:nvPr/>
          </p:nvSpPr>
          <p:spPr>
            <a:xfrm rot="5400000" flipH="1">
              <a:off x="1222308" y="3714801"/>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8" name="Rounded Rectangle 97"/>
            <p:cNvSpPr/>
            <p:nvPr/>
          </p:nvSpPr>
          <p:spPr>
            <a:xfrm rot="5400000" flipH="1">
              <a:off x="3818654" y="309315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9" name="Rounded Rectangle 98"/>
            <p:cNvSpPr/>
            <p:nvPr/>
          </p:nvSpPr>
          <p:spPr>
            <a:xfrm rot="5400000" flipH="1">
              <a:off x="3768536" y="2471693"/>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0" name="Rounded Rectangle 99"/>
            <p:cNvSpPr/>
            <p:nvPr/>
          </p:nvSpPr>
          <p:spPr>
            <a:xfrm rot="5400000" flipH="1">
              <a:off x="3728443" y="1850227"/>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1" name="Rounded Rectangle 100"/>
            <p:cNvSpPr/>
            <p:nvPr/>
          </p:nvSpPr>
          <p:spPr>
            <a:xfrm rot="5400000" flipH="1">
              <a:off x="3821996" y="4963460"/>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2" name="Rounded Rectangle 101"/>
            <p:cNvSpPr/>
            <p:nvPr/>
          </p:nvSpPr>
          <p:spPr>
            <a:xfrm rot="5400000" flipH="1">
              <a:off x="3771878" y="4341994"/>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3" name="Rounded Rectangle 102"/>
            <p:cNvSpPr/>
            <p:nvPr/>
          </p:nvSpPr>
          <p:spPr>
            <a:xfrm rot="5400000" flipH="1">
              <a:off x="3731784" y="372052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4" name="Rounded Rectangle 103"/>
            <p:cNvSpPr/>
            <p:nvPr/>
          </p:nvSpPr>
          <p:spPr>
            <a:xfrm rot="5400000" flipH="1">
              <a:off x="4439230" y="309315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5" name="Rounded Rectangle 104"/>
            <p:cNvSpPr/>
            <p:nvPr/>
          </p:nvSpPr>
          <p:spPr>
            <a:xfrm rot="5400000" flipH="1">
              <a:off x="4389114" y="2471693"/>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6" name="Rounded Rectangle 105"/>
            <p:cNvSpPr/>
            <p:nvPr/>
          </p:nvSpPr>
          <p:spPr>
            <a:xfrm rot="5400000" flipH="1">
              <a:off x="4349018" y="1850227"/>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7" name="Rounded Rectangle 106"/>
            <p:cNvSpPr/>
            <p:nvPr/>
          </p:nvSpPr>
          <p:spPr>
            <a:xfrm rot="5400000" flipH="1">
              <a:off x="4442574" y="4963460"/>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8" name="Rounded Rectangle 107"/>
            <p:cNvSpPr/>
            <p:nvPr/>
          </p:nvSpPr>
          <p:spPr>
            <a:xfrm rot="5400000" flipH="1">
              <a:off x="4392454" y="4341994"/>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9" name="Rounded Rectangle 108"/>
            <p:cNvSpPr/>
            <p:nvPr/>
          </p:nvSpPr>
          <p:spPr>
            <a:xfrm rot="5400000" flipH="1">
              <a:off x="4352362" y="372052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0" name="Rounded Rectangle 109"/>
            <p:cNvSpPr/>
            <p:nvPr/>
          </p:nvSpPr>
          <p:spPr>
            <a:xfrm rot="5400000" flipH="1">
              <a:off x="3195932" y="309315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1" name="Rounded Rectangle 110"/>
            <p:cNvSpPr/>
            <p:nvPr/>
          </p:nvSpPr>
          <p:spPr>
            <a:xfrm rot="5400000" flipH="1">
              <a:off x="3145812" y="2471693"/>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2" name="Rounded Rectangle 111"/>
            <p:cNvSpPr/>
            <p:nvPr/>
          </p:nvSpPr>
          <p:spPr>
            <a:xfrm rot="5400000" flipH="1">
              <a:off x="3105720" y="1850227"/>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3" name="Rounded Rectangle 112"/>
            <p:cNvSpPr/>
            <p:nvPr/>
          </p:nvSpPr>
          <p:spPr>
            <a:xfrm rot="5400000" flipH="1">
              <a:off x="3199274" y="4963460"/>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4" name="Rounded Rectangle 113"/>
            <p:cNvSpPr/>
            <p:nvPr/>
          </p:nvSpPr>
          <p:spPr>
            <a:xfrm rot="5400000" flipH="1">
              <a:off x="3149156" y="4341996"/>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5" name="Rounded Rectangle 114"/>
            <p:cNvSpPr/>
            <p:nvPr/>
          </p:nvSpPr>
          <p:spPr>
            <a:xfrm rot="5400000" flipH="1">
              <a:off x="3109064" y="3720530"/>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6" name="Rounded Rectangle 115"/>
            <p:cNvSpPr/>
            <p:nvPr/>
          </p:nvSpPr>
          <p:spPr>
            <a:xfrm rot="5400000" flipH="1">
              <a:off x="5675576" y="3084366"/>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7" name="Rounded Rectangle 116"/>
            <p:cNvSpPr/>
            <p:nvPr/>
          </p:nvSpPr>
          <p:spPr>
            <a:xfrm rot="5400000" flipH="1">
              <a:off x="5625458" y="2462901"/>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8" name="Rounded Rectangle 117"/>
            <p:cNvSpPr/>
            <p:nvPr/>
          </p:nvSpPr>
          <p:spPr>
            <a:xfrm rot="5400000" flipH="1">
              <a:off x="5585365" y="1841435"/>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9" name="Rounded Rectangle 118"/>
            <p:cNvSpPr/>
            <p:nvPr/>
          </p:nvSpPr>
          <p:spPr>
            <a:xfrm rot="5400000" flipH="1">
              <a:off x="5678918" y="495466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0" name="Rounded Rectangle 119"/>
            <p:cNvSpPr/>
            <p:nvPr/>
          </p:nvSpPr>
          <p:spPr>
            <a:xfrm rot="5400000" flipH="1">
              <a:off x="5628800" y="4333202"/>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1" name="Rounded Rectangle 120"/>
            <p:cNvSpPr/>
            <p:nvPr/>
          </p:nvSpPr>
          <p:spPr>
            <a:xfrm rot="5400000" flipH="1">
              <a:off x="5588706" y="3711736"/>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2" name="Rounded Rectangle 121"/>
            <p:cNvSpPr/>
            <p:nvPr/>
          </p:nvSpPr>
          <p:spPr>
            <a:xfrm rot="5400000" flipH="1">
              <a:off x="6296152" y="3084366"/>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3" name="Rounded Rectangle 122"/>
            <p:cNvSpPr/>
            <p:nvPr/>
          </p:nvSpPr>
          <p:spPr>
            <a:xfrm rot="5400000" flipH="1">
              <a:off x="6246036" y="2462901"/>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4" name="Rounded Rectangle 123"/>
            <p:cNvSpPr/>
            <p:nvPr/>
          </p:nvSpPr>
          <p:spPr>
            <a:xfrm rot="5400000" flipH="1">
              <a:off x="6205940" y="1841435"/>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5" name="Rounded Rectangle 124"/>
            <p:cNvSpPr/>
            <p:nvPr/>
          </p:nvSpPr>
          <p:spPr>
            <a:xfrm rot="5400000" flipH="1">
              <a:off x="6299496" y="495466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6" name="Rounded Rectangle 125"/>
            <p:cNvSpPr/>
            <p:nvPr/>
          </p:nvSpPr>
          <p:spPr>
            <a:xfrm rot="5400000" flipH="1">
              <a:off x="6249376" y="4333202"/>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7" name="Rounded Rectangle 126"/>
            <p:cNvSpPr/>
            <p:nvPr/>
          </p:nvSpPr>
          <p:spPr>
            <a:xfrm rot="5400000" flipH="1">
              <a:off x="6209284" y="3711736"/>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8" name="Rounded Rectangle 127"/>
            <p:cNvSpPr/>
            <p:nvPr/>
          </p:nvSpPr>
          <p:spPr>
            <a:xfrm rot="5400000" flipH="1">
              <a:off x="5052854" y="3084366"/>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9" name="Rounded Rectangle 128"/>
            <p:cNvSpPr/>
            <p:nvPr/>
          </p:nvSpPr>
          <p:spPr>
            <a:xfrm rot="5400000" flipH="1">
              <a:off x="5002734" y="2462901"/>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0" name="Rounded Rectangle 129"/>
            <p:cNvSpPr/>
            <p:nvPr/>
          </p:nvSpPr>
          <p:spPr>
            <a:xfrm rot="5400000" flipH="1">
              <a:off x="4962642" y="1841435"/>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1" name="Rounded Rectangle 130"/>
            <p:cNvSpPr/>
            <p:nvPr/>
          </p:nvSpPr>
          <p:spPr>
            <a:xfrm rot="5400000" flipH="1">
              <a:off x="5056196" y="495466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2" name="Rounded Rectangle 131"/>
            <p:cNvSpPr/>
            <p:nvPr/>
          </p:nvSpPr>
          <p:spPr>
            <a:xfrm rot="5400000" flipH="1">
              <a:off x="5006078" y="4333204"/>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3" name="Rounded Rectangle 132"/>
            <p:cNvSpPr/>
            <p:nvPr/>
          </p:nvSpPr>
          <p:spPr>
            <a:xfrm rot="5400000" flipH="1">
              <a:off x="4965986" y="371173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sp>
        <p:nvSpPr>
          <p:cNvPr id="135" name="Rounded Rectangle 134"/>
          <p:cNvSpPr/>
          <p:nvPr/>
        </p:nvSpPr>
        <p:spPr>
          <a:xfrm>
            <a:off x="1873913" y="1215941"/>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6" name="Rounded Rectangle 135"/>
          <p:cNvSpPr/>
          <p:nvPr/>
        </p:nvSpPr>
        <p:spPr>
          <a:xfrm>
            <a:off x="2495379" y="1256035"/>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7" name="Rounded Rectangle 136"/>
          <p:cNvSpPr/>
          <p:nvPr/>
        </p:nvSpPr>
        <p:spPr>
          <a:xfrm>
            <a:off x="3131107" y="1165823"/>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8" name="Rounded Rectangle 137"/>
          <p:cNvSpPr/>
          <p:nvPr/>
        </p:nvSpPr>
        <p:spPr>
          <a:xfrm>
            <a:off x="3752573" y="1215941"/>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9" name="Rounded Rectangle 138"/>
          <p:cNvSpPr/>
          <p:nvPr/>
        </p:nvSpPr>
        <p:spPr>
          <a:xfrm>
            <a:off x="4374040" y="1256035"/>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0" name="Rounded Rectangle 139"/>
          <p:cNvSpPr/>
          <p:nvPr/>
        </p:nvSpPr>
        <p:spPr>
          <a:xfrm>
            <a:off x="5012926" y="1165823"/>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1" name="Rounded Rectangle 140"/>
          <p:cNvSpPr/>
          <p:nvPr/>
        </p:nvSpPr>
        <p:spPr>
          <a:xfrm>
            <a:off x="5634393" y="1215941"/>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2" name="Rounded Rectangle 141"/>
          <p:cNvSpPr/>
          <p:nvPr/>
        </p:nvSpPr>
        <p:spPr>
          <a:xfrm>
            <a:off x="1873913" y="184951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3" name="Rounded Rectangle 142"/>
          <p:cNvSpPr/>
          <p:nvPr/>
        </p:nvSpPr>
        <p:spPr>
          <a:xfrm>
            <a:off x="2495379" y="1889607"/>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4" name="Rounded Rectangle 143"/>
          <p:cNvSpPr/>
          <p:nvPr/>
        </p:nvSpPr>
        <p:spPr>
          <a:xfrm>
            <a:off x="3131107" y="1799396"/>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5" name="Rounded Rectangle 144"/>
          <p:cNvSpPr/>
          <p:nvPr/>
        </p:nvSpPr>
        <p:spPr>
          <a:xfrm>
            <a:off x="3752573" y="184951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6" name="Rounded Rectangle 145"/>
          <p:cNvSpPr/>
          <p:nvPr/>
        </p:nvSpPr>
        <p:spPr>
          <a:xfrm>
            <a:off x="5634393" y="184951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7" name="Rounded Rectangle 146"/>
          <p:cNvSpPr/>
          <p:nvPr/>
        </p:nvSpPr>
        <p:spPr>
          <a:xfrm>
            <a:off x="4377403" y="1887076"/>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8" name="Rounded Rectangle 147"/>
          <p:cNvSpPr/>
          <p:nvPr/>
        </p:nvSpPr>
        <p:spPr>
          <a:xfrm>
            <a:off x="5022027" y="1800028"/>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9" name="Rounded Rectangle 148"/>
          <p:cNvSpPr/>
          <p:nvPr/>
        </p:nvSpPr>
        <p:spPr>
          <a:xfrm>
            <a:off x="1880492" y="2469712"/>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0" name="Rounded Rectangle 149"/>
          <p:cNvSpPr/>
          <p:nvPr/>
        </p:nvSpPr>
        <p:spPr>
          <a:xfrm>
            <a:off x="2501958" y="2509806"/>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1" name="Rounded Rectangle 150"/>
          <p:cNvSpPr/>
          <p:nvPr/>
        </p:nvSpPr>
        <p:spPr>
          <a:xfrm>
            <a:off x="3137686" y="241959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2" name="Rounded Rectangle 151"/>
          <p:cNvSpPr/>
          <p:nvPr/>
        </p:nvSpPr>
        <p:spPr>
          <a:xfrm>
            <a:off x="3759152" y="2469712"/>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3" name="Rounded Rectangle 152"/>
          <p:cNvSpPr/>
          <p:nvPr/>
        </p:nvSpPr>
        <p:spPr>
          <a:xfrm>
            <a:off x="4380619" y="2509806"/>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4" name="Rounded Rectangle 153"/>
          <p:cNvSpPr/>
          <p:nvPr/>
        </p:nvSpPr>
        <p:spPr>
          <a:xfrm>
            <a:off x="5019505" y="241959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5" name="Rounded Rectangle 154"/>
          <p:cNvSpPr/>
          <p:nvPr/>
        </p:nvSpPr>
        <p:spPr>
          <a:xfrm>
            <a:off x="5640972" y="2469712"/>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6" name="Rounded Rectangle 155"/>
          <p:cNvSpPr/>
          <p:nvPr/>
        </p:nvSpPr>
        <p:spPr>
          <a:xfrm>
            <a:off x="1880492" y="3103285"/>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7" name="Rounded Rectangle 156"/>
          <p:cNvSpPr/>
          <p:nvPr/>
        </p:nvSpPr>
        <p:spPr>
          <a:xfrm>
            <a:off x="2501958" y="3143378"/>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8" name="Rounded Rectangle 157"/>
          <p:cNvSpPr/>
          <p:nvPr/>
        </p:nvSpPr>
        <p:spPr>
          <a:xfrm>
            <a:off x="3137686" y="3053167"/>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9" name="Rounded Rectangle 158"/>
          <p:cNvSpPr/>
          <p:nvPr/>
        </p:nvSpPr>
        <p:spPr>
          <a:xfrm>
            <a:off x="3759152" y="3103285"/>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0" name="Rounded Rectangle 159"/>
          <p:cNvSpPr/>
          <p:nvPr/>
        </p:nvSpPr>
        <p:spPr>
          <a:xfrm>
            <a:off x="5640972" y="3103285"/>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1" name="Rounded Rectangle 160"/>
          <p:cNvSpPr/>
          <p:nvPr/>
        </p:nvSpPr>
        <p:spPr>
          <a:xfrm>
            <a:off x="4383982" y="3140847"/>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2" name="Rounded Rectangle 161"/>
          <p:cNvSpPr/>
          <p:nvPr/>
        </p:nvSpPr>
        <p:spPr>
          <a:xfrm>
            <a:off x="5028606" y="3053799"/>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3" name="Rounded Rectangle 162"/>
          <p:cNvSpPr/>
          <p:nvPr/>
        </p:nvSpPr>
        <p:spPr>
          <a:xfrm>
            <a:off x="1880492" y="372022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4" name="Rounded Rectangle 163"/>
          <p:cNvSpPr/>
          <p:nvPr/>
        </p:nvSpPr>
        <p:spPr>
          <a:xfrm>
            <a:off x="2501958" y="3760318"/>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5" name="Rounded Rectangle 164"/>
          <p:cNvSpPr/>
          <p:nvPr/>
        </p:nvSpPr>
        <p:spPr>
          <a:xfrm>
            <a:off x="3137686" y="3670106"/>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6" name="Rounded Rectangle 165"/>
          <p:cNvSpPr/>
          <p:nvPr/>
        </p:nvSpPr>
        <p:spPr>
          <a:xfrm>
            <a:off x="3759152" y="372022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7" name="Rounded Rectangle 166"/>
          <p:cNvSpPr/>
          <p:nvPr/>
        </p:nvSpPr>
        <p:spPr>
          <a:xfrm>
            <a:off x="4380619" y="3760318"/>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8" name="Rounded Rectangle 167"/>
          <p:cNvSpPr/>
          <p:nvPr/>
        </p:nvSpPr>
        <p:spPr>
          <a:xfrm>
            <a:off x="5019505" y="3670106"/>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9" name="Rounded Rectangle 168"/>
          <p:cNvSpPr/>
          <p:nvPr/>
        </p:nvSpPr>
        <p:spPr>
          <a:xfrm>
            <a:off x="5640972" y="372022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0" name="Rounded Rectangle 169"/>
          <p:cNvSpPr/>
          <p:nvPr/>
        </p:nvSpPr>
        <p:spPr>
          <a:xfrm>
            <a:off x="1880492" y="4353797"/>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1" name="Rounded Rectangle 170"/>
          <p:cNvSpPr/>
          <p:nvPr/>
        </p:nvSpPr>
        <p:spPr>
          <a:xfrm>
            <a:off x="2501958" y="4393890"/>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2" name="Rounded Rectangle 171"/>
          <p:cNvSpPr/>
          <p:nvPr/>
        </p:nvSpPr>
        <p:spPr>
          <a:xfrm>
            <a:off x="3137686" y="4303679"/>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3" name="Rounded Rectangle 172"/>
          <p:cNvSpPr/>
          <p:nvPr/>
        </p:nvSpPr>
        <p:spPr>
          <a:xfrm>
            <a:off x="3759152" y="4353797"/>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4" name="Rounded Rectangle 173"/>
          <p:cNvSpPr/>
          <p:nvPr/>
        </p:nvSpPr>
        <p:spPr>
          <a:xfrm>
            <a:off x="5640972" y="4353797"/>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5" name="Rounded Rectangle 174"/>
          <p:cNvSpPr/>
          <p:nvPr/>
        </p:nvSpPr>
        <p:spPr>
          <a:xfrm>
            <a:off x="4383982" y="4391359"/>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6" name="Rounded Rectangle 175"/>
          <p:cNvSpPr/>
          <p:nvPr/>
        </p:nvSpPr>
        <p:spPr>
          <a:xfrm>
            <a:off x="5028606" y="4304311"/>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7" name="Rounded Rectangle 176"/>
          <p:cNvSpPr/>
          <p:nvPr/>
        </p:nvSpPr>
        <p:spPr>
          <a:xfrm>
            <a:off x="1898912" y="498036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8" name="Rounded Rectangle 177"/>
          <p:cNvSpPr/>
          <p:nvPr/>
        </p:nvSpPr>
        <p:spPr>
          <a:xfrm>
            <a:off x="3777572" y="498036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9" name="Rounded Rectangle 178"/>
          <p:cNvSpPr/>
          <p:nvPr/>
        </p:nvSpPr>
        <p:spPr>
          <a:xfrm>
            <a:off x="4399039" y="5020458"/>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0" name="Rounded Rectangle 179"/>
          <p:cNvSpPr/>
          <p:nvPr/>
        </p:nvSpPr>
        <p:spPr>
          <a:xfrm>
            <a:off x="5037925" y="4930246"/>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1" name="Rounded Rectangle 180"/>
          <p:cNvSpPr/>
          <p:nvPr/>
        </p:nvSpPr>
        <p:spPr>
          <a:xfrm>
            <a:off x="5659392" y="498036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2" name="Rounded Rectangle 181"/>
          <p:cNvSpPr/>
          <p:nvPr/>
        </p:nvSpPr>
        <p:spPr>
          <a:xfrm>
            <a:off x="1898912" y="5613937"/>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3" name="Rounded Rectangle 182"/>
          <p:cNvSpPr/>
          <p:nvPr/>
        </p:nvSpPr>
        <p:spPr>
          <a:xfrm>
            <a:off x="2520378" y="5654030"/>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4" name="Rounded Rectangle 183"/>
          <p:cNvSpPr/>
          <p:nvPr/>
        </p:nvSpPr>
        <p:spPr>
          <a:xfrm>
            <a:off x="3156106" y="5563819"/>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5" name="Rounded Rectangle 184"/>
          <p:cNvSpPr/>
          <p:nvPr/>
        </p:nvSpPr>
        <p:spPr>
          <a:xfrm>
            <a:off x="3777572" y="5613937"/>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6" name="Rounded Rectangle 185"/>
          <p:cNvSpPr/>
          <p:nvPr/>
        </p:nvSpPr>
        <p:spPr>
          <a:xfrm>
            <a:off x="5659392" y="5613937"/>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7" name="Rounded Rectangle 186"/>
          <p:cNvSpPr/>
          <p:nvPr/>
        </p:nvSpPr>
        <p:spPr>
          <a:xfrm>
            <a:off x="4402402" y="5651499"/>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8" name="Rounded Rectangle 187"/>
          <p:cNvSpPr/>
          <p:nvPr/>
        </p:nvSpPr>
        <p:spPr>
          <a:xfrm>
            <a:off x="5047026" y="5564451"/>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0" name="Rectangle 189"/>
          <p:cNvSpPr/>
          <p:nvPr/>
        </p:nvSpPr>
        <p:spPr>
          <a:xfrm>
            <a:off x="1752600" y="1072354"/>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91" name="Rectangle 190"/>
          <p:cNvSpPr/>
          <p:nvPr/>
        </p:nvSpPr>
        <p:spPr>
          <a:xfrm>
            <a:off x="1842816" y="1692982"/>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92" name="Rectangle 191"/>
          <p:cNvSpPr/>
          <p:nvPr/>
        </p:nvSpPr>
        <p:spPr>
          <a:xfrm>
            <a:off x="2386653" y="1142520"/>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93" name="Rectangle 192"/>
          <p:cNvSpPr/>
          <p:nvPr/>
        </p:nvSpPr>
        <p:spPr>
          <a:xfrm>
            <a:off x="2476868" y="1763148"/>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94" name="Rectangle 193"/>
          <p:cNvSpPr/>
          <p:nvPr/>
        </p:nvSpPr>
        <p:spPr>
          <a:xfrm>
            <a:off x="1752600" y="2308909"/>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95" name="Rectangle 194"/>
          <p:cNvSpPr/>
          <p:nvPr/>
        </p:nvSpPr>
        <p:spPr>
          <a:xfrm>
            <a:off x="1842816" y="2929537"/>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96" name="Rectangle 195"/>
          <p:cNvSpPr/>
          <p:nvPr/>
        </p:nvSpPr>
        <p:spPr>
          <a:xfrm>
            <a:off x="2386653" y="2379075"/>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97" name="Rectangle 196"/>
          <p:cNvSpPr/>
          <p:nvPr/>
        </p:nvSpPr>
        <p:spPr>
          <a:xfrm>
            <a:off x="2476868" y="2999703"/>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98" name="Rectangle 197"/>
          <p:cNvSpPr/>
          <p:nvPr/>
        </p:nvSpPr>
        <p:spPr>
          <a:xfrm>
            <a:off x="1752600" y="3542838"/>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99" name="Rectangle 198"/>
          <p:cNvSpPr/>
          <p:nvPr/>
        </p:nvSpPr>
        <p:spPr>
          <a:xfrm>
            <a:off x="1842816" y="4163466"/>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00" name="Rectangle 199"/>
          <p:cNvSpPr/>
          <p:nvPr/>
        </p:nvSpPr>
        <p:spPr>
          <a:xfrm>
            <a:off x="2386653" y="3613004"/>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01" name="Rectangle 200"/>
          <p:cNvSpPr/>
          <p:nvPr/>
        </p:nvSpPr>
        <p:spPr>
          <a:xfrm>
            <a:off x="2476868" y="4233632"/>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02" name="Rectangle 201"/>
          <p:cNvSpPr/>
          <p:nvPr/>
        </p:nvSpPr>
        <p:spPr>
          <a:xfrm>
            <a:off x="1752600" y="4779393"/>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03" name="Rectangle 202"/>
          <p:cNvSpPr/>
          <p:nvPr/>
        </p:nvSpPr>
        <p:spPr>
          <a:xfrm>
            <a:off x="2386653" y="4849559"/>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04" name="Rectangle 203"/>
          <p:cNvSpPr/>
          <p:nvPr/>
        </p:nvSpPr>
        <p:spPr>
          <a:xfrm>
            <a:off x="3067788" y="1061528"/>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05" name="Rectangle 204"/>
          <p:cNvSpPr/>
          <p:nvPr/>
        </p:nvSpPr>
        <p:spPr>
          <a:xfrm>
            <a:off x="3158004" y="1682156"/>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06" name="Rectangle 205"/>
          <p:cNvSpPr/>
          <p:nvPr/>
        </p:nvSpPr>
        <p:spPr>
          <a:xfrm>
            <a:off x="3701841" y="1131694"/>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07" name="Rectangle 206"/>
          <p:cNvSpPr/>
          <p:nvPr/>
        </p:nvSpPr>
        <p:spPr>
          <a:xfrm>
            <a:off x="3792056" y="1752322"/>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08" name="Rectangle 207"/>
          <p:cNvSpPr/>
          <p:nvPr/>
        </p:nvSpPr>
        <p:spPr>
          <a:xfrm>
            <a:off x="3067788" y="2298083"/>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09" name="Rectangle 208"/>
          <p:cNvSpPr/>
          <p:nvPr/>
        </p:nvSpPr>
        <p:spPr>
          <a:xfrm>
            <a:off x="3158004" y="2918711"/>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10" name="Rectangle 209"/>
          <p:cNvSpPr/>
          <p:nvPr/>
        </p:nvSpPr>
        <p:spPr>
          <a:xfrm>
            <a:off x="3701841" y="2368249"/>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11" name="Rectangle 210"/>
          <p:cNvSpPr/>
          <p:nvPr/>
        </p:nvSpPr>
        <p:spPr>
          <a:xfrm>
            <a:off x="3792056" y="2988877"/>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12" name="Rectangle 211"/>
          <p:cNvSpPr/>
          <p:nvPr/>
        </p:nvSpPr>
        <p:spPr>
          <a:xfrm>
            <a:off x="3067788" y="3532012"/>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13" name="Rectangle 212"/>
          <p:cNvSpPr/>
          <p:nvPr/>
        </p:nvSpPr>
        <p:spPr>
          <a:xfrm>
            <a:off x="3701841" y="3602178"/>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14" name="Rectangle 213"/>
          <p:cNvSpPr/>
          <p:nvPr/>
        </p:nvSpPr>
        <p:spPr>
          <a:xfrm>
            <a:off x="3792056" y="4222806"/>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15" name="Rectangle 214"/>
          <p:cNvSpPr/>
          <p:nvPr/>
        </p:nvSpPr>
        <p:spPr>
          <a:xfrm>
            <a:off x="3701841" y="4838733"/>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16" name="Rectangle 215"/>
          <p:cNvSpPr/>
          <p:nvPr/>
        </p:nvSpPr>
        <p:spPr>
          <a:xfrm>
            <a:off x="4319972" y="1042658"/>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17" name="Rectangle 216"/>
          <p:cNvSpPr/>
          <p:nvPr/>
        </p:nvSpPr>
        <p:spPr>
          <a:xfrm>
            <a:off x="4410188" y="1663286"/>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18" name="Rectangle 217"/>
          <p:cNvSpPr/>
          <p:nvPr/>
        </p:nvSpPr>
        <p:spPr>
          <a:xfrm>
            <a:off x="4954025" y="1112824"/>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19" name="Rectangle 218"/>
          <p:cNvSpPr/>
          <p:nvPr/>
        </p:nvSpPr>
        <p:spPr>
          <a:xfrm>
            <a:off x="5044240" y="1733452"/>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20" name="Rectangle 219"/>
          <p:cNvSpPr/>
          <p:nvPr/>
        </p:nvSpPr>
        <p:spPr>
          <a:xfrm>
            <a:off x="4319972" y="2279213"/>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21" name="Rectangle 220"/>
          <p:cNvSpPr/>
          <p:nvPr/>
        </p:nvSpPr>
        <p:spPr>
          <a:xfrm>
            <a:off x="4410188" y="2899841"/>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22" name="Rectangle 221"/>
          <p:cNvSpPr/>
          <p:nvPr/>
        </p:nvSpPr>
        <p:spPr>
          <a:xfrm>
            <a:off x="4954025" y="2349379"/>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23" name="Rectangle 222"/>
          <p:cNvSpPr/>
          <p:nvPr/>
        </p:nvSpPr>
        <p:spPr>
          <a:xfrm>
            <a:off x="5044240" y="2970007"/>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24" name="Rectangle 223"/>
          <p:cNvSpPr/>
          <p:nvPr/>
        </p:nvSpPr>
        <p:spPr>
          <a:xfrm>
            <a:off x="4319972" y="3513142"/>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25" name="Rectangle 224"/>
          <p:cNvSpPr/>
          <p:nvPr/>
        </p:nvSpPr>
        <p:spPr>
          <a:xfrm>
            <a:off x="4410188" y="4133770"/>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26" name="Rectangle 225"/>
          <p:cNvSpPr/>
          <p:nvPr/>
        </p:nvSpPr>
        <p:spPr>
          <a:xfrm>
            <a:off x="4954025" y="3583308"/>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27" name="Rectangle 226"/>
          <p:cNvSpPr/>
          <p:nvPr/>
        </p:nvSpPr>
        <p:spPr>
          <a:xfrm>
            <a:off x="5044240" y="4203936"/>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28" name="Rectangle 227"/>
          <p:cNvSpPr/>
          <p:nvPr/>
        </p:nvSpPr>
        <p:spPr>
          <a:xfrm>
            <a:off x="4319972" y="4749697"/>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29" name="Rectangle 228"/>
          <p:cNvSpPr/>
          <p:nvPr/>
        </p:nvSpPr>
        <p:spPr>
          <a:xfrm>
            <a:off x="4954025" y="4819863"/>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30" name="Rectangle 229"/>
          <p:cNvSpPr/>
          <p:nvPr/>
        </p:nvSpPr>
        <p:spPr>
          <a:xfrm>
            <a:off x="5526627" y="1034316"/>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31" name="Rectangle 230"/>
          <p:cNvSpPr/>
          <p:nvPr/>
        </p:nvSpPr>
        <p:spPr>
          <a:xfrm>
            <a:off x="5616843" y="1654944"/>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32" name="Rectangle 231"/>
          <p:cNvSpPr/>
          <p:nvPr/>
        </p:nvSpPr>
        <p:spPr>
          <a:xfrm>
            <a:off x="6160680" y="1104482"/>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33" name="Rectangle 232"/>
          <p:cNvSpPr/>
          <p:nvPr/>
        </p:nvSpPr>
        <p:spPr>
          <a:xfrm>
            <a:off x="6250895" y="1725110"/>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34" name="Rectangle 233"/>
          <p:cNvSpPr/>
          <p:nvPr/>
        </p:nvSpPr>
        <p:spPr>
          <a:xfrm>
            <a:off x="5526627" y="2270871"/>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35" name="Rectangle 234"/>
          <p:cNvSpPr/>
          <p:nvPr/>
        </p:nvSpPr>
        <p:spPr>
          <a:xfrm>
            <a:off x="5616843" y="2891499"/>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36" name="Rectangle 235"/>
          <p:cNvSpPr/>
          <p:nvPr/>
        </p:nvSpPr>
        <p:spPr>
          <a:xfrm>
            <a:off x="6160680" y="2341037"/>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37" name="Rectangle 236"/>
          <p:cNvSpPr/>
          <p:nvPr/>
        </p:nvSpPr>
        <p:spPr>
          <a:xfrm>
            <a:off x="6250895" y="2961665"/>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38" name="Rectangle 237"/>
          <p:cNvSpPr/>
          <p:nvPr/>
        </p:nvSpPr>
        <p:spPr>
          <a:xfrm>
            <a:off x="5526627" y="3504800"/>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39" name="Rectangle 238"/>
          <p:cNvSpPr/>
          <p:nvPr/>
        </p:nvSpPr>
        <p:spPr>
          <a:xfrm>
            <a:off x="5616843" y="4125428"/>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40" name="Rectangle 239"/>
          <p:cNvSpPr/>
          <p:nvPr/>
        </p:nvSpPr>
        <p:spPr>
          <a:xfrm>
            <a:off x="6160680" y="3574966"/>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41" name="Rectangle 240"/>
          <p:cNvSpPr/>
          <p:nvPr/>
        </p:nvSpPr>
        <p:spPr>
          <a:xfrm>
            <a:off x="6250895" y="4195594"/>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42" name="Rectangle 241"/>
          <p:cNvSpPr/>
          <p:nvPr/>
        </p:nvSpPr>
        <p:spPr>
          <a:xfrm>
            <a:off x="5526627" y="4741355"/>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43" name="Rectangle 242"/>
          <p:cNvSpPr/>
          <p:nvPr/>
        </p:nvSpPr>
        <p:spPr>
          <a:xfrm>
            <a:off x="6160680" y="4811521"/>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grpSp>
        <p:nvGrpSpPr>
          <p:cNvPr id="244" name="Group 243"/>
          <p:cNvGrpSpPr/>
          <p:nvPr/>
        </p:nvGrpSpPr>
        <p:grpSpPr>
          <a:xfrm>
            <a:off x="3241444" y="4418184"/>
            <a:ext cx="727280" cy="100564"/>
            <a:chOff x="3241444" y="5041980"/>
            <a:chExt cx="727280" cy="100564"/>
          </a:xfrm>
          <a:effectLst>
            <a:glow rad="228600">
              <a:schemeClr val="accent5">
                <a:satMod val="175000"/>
                <a:alpha val="40000"/>
              </a:schemeClr>
            </a:glow>
          </a:effectLst>
        </p:grpSpPr>
        <p:cxnSp>
          <p:nvCxnSpPr>
            <p:cNvPr id="245" name="Straight Connector 244"/>
            <p:cNvCxnSpPr>
              <a:stCxn id="246" idx="2"/>
              <a:endCxn id="247" idx="2"/>
            </p:cNvCxnSpPr>
            <p:nvPr/>
          </p:nvCxnSpPr>
          <p:spPr>
            <a:xfrm>
              <a:off x="3241444" y="5090794"/>
              <a:ext cx="629652" cy="2936"/>
            </a:xfrm>
            <a:prstGeom prst="line">
              <a:avLst/>
            </a:prstGeom>
            <a:ln w="60325"/>
          </p:spPr>
          <p:style>
            <a:lnRef idx="1">
              <a:schemeClr val="accent1"/>
            </a:lnRef>
            <a:fillRef idx="0">
              <a:schemeClr val="accent1"/>
            </a:fillRef>
            <a:effectRef idx="0">
              <a:schemeClr val="accent1"/>
            </a:effectRef>
            <a:fontRef idx="minor">
              <a:schemeClr val="tx1"/>
            </a:fontRef>
          </p:style>
        </p:cxnSp>
        <p:sp>
          <p:nvSpPr>
            <p:cNvPr id="246" name="Oval 245"/>
            <p:cNvSpPr/>
            <p:nvPr/>
          </p:nvSpPr>
          <p:spPr>
            <a:xfrm>
              <a:off x="3241444" y="5041980"/>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sp>
          <p:nvSpPr>
            <p:cNvPr id="247" name="Oval 246"/>
            <p:cNvSpPr/>
            <p:nvPr/>
          </p:nvSpPr>
          <p:spPr>
            <a:xfrm>
              <a:off x="3871096" y="5044916"/>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grpSp>
    </p:spTree>
    <p:custDataLst>
      <p:tags r:id="rId1"/>
    </p:custDataLst>
    <p:extLst>
      <p:ext uri="{BB962C8B-B14F-4D97-AF65-F5344CB8AC3E}">
        <p14:creationId xmlns:p14="http://schemas.microsoft.com/office/powerpoint/2010/main" val="24006232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32" fill="hold" grpId="0" nodeType="withEffect">
                                  <p:stCondLst>
                                    <p:cond delay="0"/>
                                  </p:stCondLst>
                                  <p:childTnLst>
                                    <p:anim calcmode="lin" valueType="num">
                                      <p:cBhvr>
                                        <p:cTn id="6" dur="500"/>
                                        <p:tgtEl>
                                          <p:spTgt spid="171"/>
                                        </p:tgtEl>
                                        <p:attrNameLst>
                                          <p:attrName>ppt_w</p:attrName>
                                        </p:attrNameLst>
                                      </p:cBhvr>
                                      <p:tavLst>
                                        <p:tav tm="0">
                                          <p:val>
                                            <p:strVal val="ppt_w"/>
                                          </p:val>
                                        </p:tav>
                                        <p:tav tm="100000">
                                          <p:val>
                                            <p:fltVal val="0"/>
                                          </p:val>
                                        </p:tav>
                                      </p:tavLst>
                                    </p:anim>
                                    <p:anim calcmode="lin" valueType="num">
                                      <p:cBhvr>
                                        <p:cTn id="7" dur="500"/>
                                        <p:tgtEl>
                                          <p:spTgt spid="171"/>
                                        </p:tgtEl>
                                        <p:attrNameLst>
                                          <p:attrName>ppt_h</p:attrName>
                                        </p:attrNameLst>
                                      </p:cBhvr>
                                      <p:tavLst>
                                        <p:tav tm="0">
                                          <p:val>
                                            <p:strVal val="ppt_h"/>
                                          </p:val>
                                        </p:tav>
                                        <p:tav tm="100000">
                                          <p:val>
                                            <p:fltVal val="0"/>
                                          </p:val>
                                        </p:tav>
                                      </p:tavLst>
                                    </p:anim>
                                    <p:animEffect transition="out" filter="fade">
                                      <p:cBhvr>
                                        <p:cTn id="8" dur="500"/>
                                        <p:tgtEl>
                                          <p:spTgt spid="171"/>
                                        </p:tgtEl>
                                      </p:cBhvr>
                                    </p:animEffect>
                                    <p:set>
                                      <p:cBhvr>
                                        <p:cTn id="9" dur="1" fill="hold">
                                          <p:stCondLst>
                                            <p:cond delay="499"/>
                                          </p:stCondLst>
                                        </p:cTn>
                                        <p:tgtEl>
                                          <p:spTgt spid="171"/>
                                        </p:tgtEl>
                                        <p:attrNameLst>
                                          <p:attrName>style.visibility</p:attrName>
                                        </p:attrNameLst>
                                      </p:cBhvr>
                                      <p:to>
                                        <p:strVal val="hidden"/>
                                      </p:to>
                                    </p:set>
                                  </p:childTnLst>
                                </p:cTn>
                              </p:par>
                            </p:childTnLst>
                          </p:cTn>
                        </p:par>
                        <p:par>
                          <p:cTn id="10" fill="hold">
                            <p:stCondLst>
                              <p:cond delay="500"/>
                            </p:stCondLst>
                            <p:childTnLst>
                              <p:par>
                                <p:cTn id="11" presetID="53" presetClass="exit" presetSubtype="32" fill="hold" grpId="0" nodeType="afterEffect">
                                  <p:stCondLst>
                                    <p:cond delay="500"/>
                                  </p:stCondLst>
                                  <p:childTnLst>
                                    <p:anim calcmode="lin" valueType="num">
                                      <p:cBhvr>
                                        <p:cTn id="12" dur="500"/>
                                        <p:tgtEl>
                                          <p:spTgt spid="172"/>
                                        </p:tgtEl>
                                        <p:attrNameLst>
                                          <p:attrName>ppt_w</p:attrName>
                                        </p:attrNameLst>
                                      </p:cBhvr>
                                      <p:tavLst>
                                        <p:tav tm="0">
                                          <p:val>
                                            <p:strVal val="ppt_w"/>
                                          </p:val>
                                        </p:tav>
                                        <p:tav tm="100000">
                                          <p:val>
                                            <p:fltVal val="0"/>
                                          </p:val>
                                        </p:tav>
                                      </p:tavLst>
                                    </p:anim>
                                    <p:anim calcmode="lin" valueType="num">
                                      <p:cBhvr>
                                        <p:cTn id="13" dur="500"/>
                                        <p:tgtEl>
                                          <p:spTgt spid="172"/>
                                        </p:tgtEl>
                                        <p:attrNameLst>
                                          <p:attrName>ppt_h</p:attrName>
                                        </p:attrNameLst>
                                      </p:cBhvr>
                                      <p:tavLst>
                                        <p:tav tm="0">
                                          <p:val>
                                            <p:strVal val="ppt_h"/>
                                          </p:val>
                                        </p:tav>
                                        <p:tav tm="100000">
                                          <p:val>
                                            <p:fltVal val="0"/>
                                          </p:val>
                                        </p:tav>
                                      </p:tavLst>
                                    </p:anim>
                                    <p:animEffect transition="out" filter="fade">
                                      <p:cBhvr>
                                        <p:cTn id="14" dur="500"/>
                                        <p:tgtEl>
                                          <p:spTgt spid="172"/>
                                        </p:tgtEl>
                                      </p:cBhvr>
                                    </p:animEffect>
                                    <p:set>
                                      <p:cBhvr>
                                        <p:cTn id="15" dur="1" fill="hold">
                                          <p:stCondLst>
                                            <p:cond delay="499"/>
                                          </p:stCondLst>
                                        </p:cTn>
                                        <p:tgtEl>
                                          <p:spTgt spid="17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53" presetClass="exit" presetSubtype="32" fill="hold" grpId="0" nodeType="clickEffect">
                                  <p:stCondLst>
                                    <p:cond delay="0"/>
                                  </p:stCondLst>
                                  <p:childTnLst>
                                    <p:anim calcmode="lin" valueType="num">
                                      <p:cBhvr>
                                        <p:cTn id="19" dur="500"/>
                                        <p:tgtEl>
                                          <p:spTgt spid="212"/>
                                        </p:tgtEl>
                                        <p:attrNameLst>
                                          <p:attrName>ppt_w</p:attrName>
                                        </p:attrNameLst>
                                      </p:cBhvr>
                                      <p:tavLst>
                                        <p:tav tm="0">
                                          <p:val>
                                            <p:strVal val="ppt_w"/>
                                          </p:val>
                                        </p:tav>
                                        <p:tav tm="100000">
                                          <p:val>
                                            <p:fltVal val="0"/>
                                          </p:val>
                                        </p:tav>
                                      </p:tavLst>
                                    </p:anim>
                                    <p:anim calcmode="lin" valueType="num">
                                      <p:cBhvr>
                                        <p:cTn id="20" dur="500"/>
                                        <p:tgtEl>
                                          <p:spTgt spid="212"/>
                                        </p:tgtEl>
                                        <p:attrNameLst>
                                          <p:attrName>ppt_h</p:attrName>
                                        </p:attrNameLst>
                                      </p:cBhvr>
                                      <p:tavLst>
                                        <p:tav tm="0">
                                          <p:val>
                                            <p:strVal val="ppt_h"/>
                                          </p:val>
                                        </p:tav>
                                        <p:tav tm="100000">
                                          <p:val>
                                            <p:fltVal val="0"/>
                                          </p:val>
                                        </p:tav>
                                      </p:tavLst>
                                    </p:anim>
                                    <p:animEffect transition="out" filter="fade">
                                      <p:cBhvr>
                                        <p:cTn id="21" dur="500"/>
                                        <p:tgtEl>
                                          <p:spTgt spid="212"/>
                                        </p:tgtEl>
                                      </p:cBhvr>
                                    </p:animEffect>
                                    <p:set>
                                      <p:cBhvr>
                                        <p:cTn id="22" dur="1" fill="hold">
                                          <p:stCondLst>
                                            <p:cond delay="499"/>
                                          </p:stCondLst>
                                        </p:cTn>
                                        <p:tgtEl>
                                          <p:spTgt spid="2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 grpId="0" animBg="1"/>
      <p:bldP spid="172" grpId="0" animBg="1"/>
      <p:bldP spid="21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Freeform 75"/>
          <p:cNvSpPr/>
          <p:nvPr/>
        </p:nvSpPr>
        <p:spPr>
          <a:xfrm>
            <a:off x="3493321" y="1700808"/>
            <a:ext cx="2946954" cy="3901679"/>
          </a:xfrm>
          <a:custGeom>
            <a:avLst/>
            <a:gdLst>
              <a:gd name="connsiteX0" fmla="*/ 97302 w 1671830"/>
              <a:gd name="connsiteY0" fmla="*/ 0 h 2161538"/>
              <a:gd name="connsiteX1" fmla="*/ 170650 w 1671830"/>
              <a:gd name="connsiteY1" fmla="*/ 2161309 h 2161538"/>
              <a:gd name="connsiteX2" fmla="*/ 1671830 w 1671830"/>
              <a:gd name="connsiteY2" fmla="*/ 107576 h 2161538"/>
              <a:gd name="connsiteX0" fmla="*/ 12761 w 1587289"/>
              <a:gd name="connsiteY0" fmla="*/ 0 h 553408"/>
              <a:gd name="connsiteX1" fmla="*/ 633771 w 1587289"/>
              <a:gd name="connsiteY1" fmla="*/ 34229 h 553408"/>
              <a:gd name="connsiteX2" fmla="*/ 1587289 w 1587289"/>
              <a:gd name="connsiteY2" fmla="*/ 107576 h 553408"/>
              <a:gd name="connsiteX0" fmla="*/ 13594 w 1549003"/>
              <a:gd name="connsiteY0" fmla="*/ 2078623 h 2323397"/>
              <a:gd name="connsiteX1" fmla="*/ 595485 w 1549003"/>
              <a:gd name="connsiteY1" fmla="*/ 49340 h 2323397"/>
              <a:gd name="connsiteX2" fmla="*/ 1549003 w 1549003"/>
              <a:gd name="connsiteY2" fmla="*/ 122687 h 2323397"/>
              <a:gd name="connsiteX0" fmla="*/ 2474 w 1537883"/>
              <a:gd name="connsiteY0" fmla="*/ 2078623 h 2078623"/>
              <a:gd name="connsiteX1" fmla="*/ 584365 w 1537883"/>
              <a:gd name="connsiteY1" fmla="*/ 49340 h 2078623"/>
              <a:gd name="connsiteX2" fmla="*/ 1537883 w 1537883"/>
              <a:gd name="connsiteY2" fmla="*/ 122687 h 2078623"/>
              <a:gd name="connsiteX0" fmla="*/ 0 w 1535409"/>
              <a:gd name="connsiteY0" fmla="*/ 1955936 h 1955936"/>
              <a:gd name="connsiteX1" fmla="*/ 1535409 w 1535409"/>
              <a:gd name="connsiteY1" fmla="*/ 0 h 1955936"/>
              <a:gd name="connsiteX0" fmla="*/ 0 w 1457171"/>
              <a:gd name="connsiteY0" fmla="*/ 1999944 h 1999944"/>
              <a:gd name="connsiteX1" fmla="*/ 1457171 w 1457171"/>
              <a:gd name="connsiteY1" fmla="*/ 0 h 1999944"/>
              <a:gd name="connsiteX0" fmla="*/ 0 w 1457171"/>
              <a:gd name="connsiteY0" fmla="*/ 1999944 h 1999944"/>
              <a:gd name="connsiteX1" fmla="*/ 1457171 w 1457171"/>
              <a:gd name="connsiteY1" fmla="*/ 0 h 1999944"/>
              <a:gd name="connsiteX0" fmla="*/ 0 w 1457171"/>
              <a:gd name="connsiteY0" fmla="*/ 1999944 h 1999944"/>
              <a:gd name="connsiteX1" fmla="*/ 1457171 w 1457171"/>
              <a:gd name="connsiteY1" fmla="*/ 0 h 1999944"/>
            </a:gdLst>
            <a:ahLst/>
            <a:cxnLst>
              <a:cxn ang="0">
                <a:pos x="connsiteX0" y="connsiteY0"/>
              </a:cxn>
              <a:cxn ang="0">
                <a:pos x="connsiteX1" y="connsiteY1"/>
              </a:cxn>
            </a:cxnLst>
            <a:rect l="l" t="t" r="r" b="b"/>
            <a:pathLst>
              <a:path w="1457171" h="1999944">
                <a:moveTo>
                  <a:pt x="0" y="1999944"/>
                </a:moveTo>
                <a:cubicBezTo>
                  <a:pt x="30969" y="1113253"/>
                  <a:pt x="399336" y="236343"/>
                  <a:pt x="1457171" y="0"/>
                </a:cubicBezTo>
              </a:path>
            </a:pathLst>
          </a:custGeom>
          <a:ln w="190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 name="Rectangle 77"/>
          <p:cNvSpPr/>
          <p:nvPr/>
        </p:nvSpPr>
        <p:spPr>
          <a:xfrm>
            <a:off x="2915816" y="-387424"/>
            <a:ext cx="4860540" cy="4752528"/>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
        <p:nvSpPr>
          <p:cNvPr id="2" name="Title 1"/>
          <p:cNvSpPr>
            <a:spLocks noGrp="1"/>
          </p:cNvSpPr>
          <p:nvPr>
            <p:ph type="title"/>
          </p:nvPr>
        </p:nvSpPr>
        <p:spPr/>
        <p:txBody>
          <a:bodyPr/>
          <a:lstStyle/>
          <a:p>
            <a:r>
              <a:rPr lang="en-US" dirty="0"/>
              <a:t>Tear Curve Removes Terms</a:t>
            </a:r>
          </a:p>
        </p:txBody>
      </p:sp>
      <p:grpSp>
        <p:nvGrpSpPr>
          <p:cNvPr id="556" name="Group 555"/>
          <p:cNvGrpSpPr/>
          <p:nvPr/>
        </p:nvGrpSpPr>
        <p:grpSpPr>
          <a:xfrm>
            <a:off x="1992446" y="1294263"/>
            <a:ext cx="5096086" cy="4471281"/>
            <a:chOff x="2590800" y="2021871"/>
            <a:chExt cx="2486024" cy="2181226"/>
          </a:xfrm>
        </p:grpSpPr>
        <p:sp>
          <p:nvSpPr>
            <p:cNvPr id="557" name="Oval 556"/>
            <p:cNvSpPr/>
            <p:nvPr/>
          </p:nvSpPr>
          <p:spPr>
            <a:xfrm>
              <a:off x="2590800"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58" name="Oval 557"/>
            <p:cNvSpPr/>
            <p:nvPr/>
          </p:nvSpPr>
          <p:spPr>
            <a:xfrm>
              <a:off x="2895600"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59" name="Oval 558"/>
            <p:cNvSpPr/>
            <p:nvPr/>
          </p:nvSpPr>
          <p:spPr>
            <a:xfrm>
              <a:off x="3200400"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0" name="Oval 559"/>
            <p:cNvSpPr/>
            <p:nvPr/>
          </p:nvSpPr>
          <p:spPr>
            <a:xfrm>
              <a:off x="2590800"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1" name="Oval 560"/>
            <p:cNvSpPr/>
            <p:nvPr/>
          </p:nvSpPr>
          <p:spPr>
            <a:xfrm>
              <a:off x="2895600"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2" name="Oval 561"/>
            <p:cNvSpPr/>
            <p:nvPr/>
          </p:nvSpPr>
          <p:spPr>
            <a:xfrm>
              <a:off x="3200400"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3" name="Oval 562"/>
            <p:cNvSpPr/>
            <p:nvPr/>
          </p:nvSpPr>
          <p:spPr>
            <a:xfrm>
              <a:off x="2590800"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4" name="Oval 563"/>
            <p:cNvSpPr/>
            <p:nvPr/>
          </p:nvSpPr>
          <p:spPr>
            <a:xfrm>
              <a:off x="2895600"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5" name="Oval 564"/>
            <p:cNvSpPr/>
            <p:nvPr/>
          </p:nvSpPr>
          <p:spPr>
            <a:xfrm>
              <a:off x="3200400"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6" name="Oval 565"/>
            <p:cNvSpPr/>
            <p:nvPr/>
          </p:nvSpPr>
          <p:spPr>
            <a:xfrm>
              <a:off x="2590800"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7" name="Oval 566"/>
            <p:cNvSpPr/>
            <p:nvPr/>
          </p:nvSpPr>
          <p:spPr>
            <a:xfrm>
              <a:off x="2895600"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8" name="Oval 567"/>
            <p:cNvSpPr/>
            <p:nvPr/>
          </p:nvSpPr>
          <p:spPr>
            <a:xfrm>
              <a:off x="3200400"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9" name="Oval 568"/>
            <p:cNvSpPr/>
            <p:nvPr/>
          </p:nvSpPr>
          <p:spPr>
            <a:xfrm>
              <a:off x="2590800"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0" name="Oval 569"/>
            <p:cNvSpPr/>
            <p:nvPr/>
          </p:nvSpPr>
          <p:spPr>
            <a:xfrm>
              <a:off x="2895600"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sp>
          <p:nvSpPr>
            <p:cNvPr id="571" name="Oval 570"/>
            <p:cNvSpPr/>
            <p:nvPr/>
          </p:nvSpPr>
          <p:spPr>
            <a:xfrm>
              <a:off x="3200400"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sp>
          <p:nvSpPr>
            <p:cNvPr id="572" name="Oval 571"/>
            <p:cNvSpPr/>
            <p:nvPr/>
          </p:nvSpPr>
          <p:spPr>
            <a:xfrm>
              <a:off x="2590800"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3" name="Oval 572"/>
            <p:cNvSpPr/>
            <p:nvPr/>
          </p:nvSpPr>
          <p:spPr>
            <a:xfrm>
              <a:off x="2895600"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sp>
          <p:nvSpPr>
            <p:cNvPr id="574" name="Oval 573"/>
            <p:cNvSpPr/>
            <p:nvPr/>
          </p:nvSpPr>
          <p:spPr>
            <a:xfrm>
              <a:off x="3200400"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5" name="Oval 574"/>
            <p:cNvSpPr/>
            <p:nvPr/>
          </p:nvSpPr>
          <p:spPr>
            <a:xfrm>
              <a:off x="2590800"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6" name="Oval 575"/>
            <p:cNvSpPr/>
            <p:nvPr/>
          </p:nvSpPr>
          <p:spPr>
            <a:xfrm>
              <a:off x="2895600"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7" name="Oval 576"/>
            <p:cNvSpPr/>
            <p:nvPr/>
          </p:nvSpPr>
          <p:spPr>
            <a:xfrm>
              <a:off x="3200400"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8" name="Oval 577"/>
            <p:cNvSpPr/>
            <p:nvPr/>
          </p:nvSpPr>
          <p:spPr>
            <a:xfrm>
              <a:off x="2590800"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9" name="Oval 578"/>
            <p:cNvSpPr/>
            <p:nvPr/>
          </p:nvSpPr>
          <p:spPr>
            <a:xfrm>
              <a:off x="2895600"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0" name="Oval 579"/>
            <p:cNvSpPr/>
            <p:nvPr/>
          </p:nvSpPr>
          <p:spPr>
            <a:xfrm>
              <a:off x="3200400"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1" name="Oval 580"/>
            <p:cNvSpPr/>
            <p:nvPr/>
          </p:nvSpPr>
          <p:spPr>
            <a:xfrm>
              <a:off x="3505198"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2" name="Oval 581"/>
            <p:cNvSpPr/>
            <p:nvPr/>
          </p:nvSpPr>
          <p:spPr>
            <a:xfrm>
              <a:off x="3809998"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3" name="Oval 582"/>
            <p:cNvSpPr/>
            <p:nvPr/>
          </p:nvSpPr>
          <p:spPr>
            <a:xfrm>
              <a:off x="4114798"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4" name="Oval 583"/>
            <p:cNvSpPr/>
            <p:nvPr/>
          </p:nvSpPr>
          <p:spPr>
            <a:xfrm>
              <a:off x="4419598"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5" name="Oval 584"/>
            <p:cNvSpPr/>
            <p:nvPr/>
          </p:nvSpPr>
          <p:spPr>
            <a:xfrm>
              <a:off x="4724398"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6" name="Oval 585"/>
            <p:cNvSpPr/>
            <p:nvPr/>
          </p:nvSpPr>
          <p:spPr>
            <a:xfrm>
              <a:off x="5029198"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7" name="Oval 586"/>
            <p:cNvSpPr/>
            <p:nvPr/>
          </p:nvSpPr>
          <p:spPr>
            <a:xfrm>
              <a:off x="3505198"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8" name="Oval 587"/>
            <p:cNvSpPr/>
            <p:nvPr/>
          </p:nvSpPr>
          <p:spPr>
            <a:xfrm>
              <a:off x="3809998"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9" name="Oval 588"/>
            <p:cNvSpPr/>
            <p:nvPr/>
          </p:nvSpPr>
          <p:spPr>
            <a:xfrm>
              <a:off x="4114798"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0" name="Oval 589"/>
            <p:cNvSpPr/>
            <p:nvPr/>
          </p:nvSpPr>
          <p:spPr>
            <a:xfrm>
              <a:off x="4419598"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1" name="Oval 590"/>
            <p:cNvSpPr/>
            <p:nvPr/>
          </p:nvSpPr>
          <p:spPr>
            <a:xfrm>
              <a:off x="4724398"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2" name="Oval 591"/>
            <p:cNvSpPr/>
            <p:nvPr/>
          </p:nvSpPr>
          <p:spPr>
            <a:xfrm>
              <a:off x="5029198"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3" name="Oval 592"/>
            <p:cNvSpPr/>
            <p:nvPr/>
          </p:nvSpPr>
          <p:spPr>
            <a:xfrm>
              <a:off x="3505198"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4" name="Oval 593"/>
            <p:cNvSpPr/>
            <p:nvPr/>
          </p:nvSpPr>
          <p:spPr>
            <a:xfrm>
              <a:off x="3809998"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5" name="Oval 594"/>
            <p:cNvSpPr/>
            <p:nvPr/>
          </p:nvSpPr>
          <p:spPr>
            <a:xfrm>
              <a:off x="4114798"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sp>
          <p:nvSpPr>
            <p:cNvPr id="596" name="Oval 595"/>
            <p:cNvSpPr/>
            <p:nvPr/>
          </p:nvSpPr>
          <p:spPr>
            <a:xfrm>
              <a:off x="4419598"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7" name="Oval 596"/>
            <p:cNvSpPr/>
            <p:nvPr/>
          </p:nvSpPr>
          <p:spPr>
            <a:xfrm>
              <a:off x="4724398"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8" name="Oval 597"/>
            <p:cNvSpPr/>
            <p:nvPr/>
          </p:nvSpPr>
          <p:spPr>
            <a:xfrm>
              <a:off x="5029198"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9" name="Oval 598"/>
            <p:cNvSpPr/>
            <p:nvPr/>
          </p:nvSpPr>
          <p:spPr>
            <a:xfrm>
              <a:off x="3505198"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0" name="Oval 599"/>
            <p:cNvSpPr/>
            <p:nvPr/>
          </p:nvSpPr>
          <p:spPr>
            <a:xfrm>
              <a:off x="3809998"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1" name="Oval 600"/>
            <p:cNvSpPr/>
            <p:nvPr/>
          </p:nvSpPr>
          <p:spPr>
            <a:xfrm>
              <a:off x="4114798"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2" name="Oval 601"/>
            <p:cNvSpPr/>
            <p:nvPr/>
          </p:nvSpPr>
          <p:spPr>
            <a:xfrm>
              <a:off x="4419598"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3" name="Oval 602"/>
            <p:cNvSpPr/>
            <p:nvPr/>
          </p:nvSpPr>
          <p:spPr>
            <a:xfrm>
              <a:off x="4724398"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4" name="Oval 603"/>
            <p:cNvSpPr/>
            <p:nvPr/>
          </p:nvSpPr>
          <p:spPr>
            <a:xfrm>
              <a:off x="5029198"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5" name="Oval 604"/>
            <p:cNvSpPr/>
            <p:nvPr/>
          </p:nvSpPr>
          <p:spPr>
            <a:xfrm>
              <a:off x="3505198"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6" name="Oval 605"/>
            <p:cNvSpPr/>
            <p:nvPr/>
          </p:nvSpPr>
          <p:spPr>
            <a:xfrm>
              <a:off x="3809998"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7" name="Oval 606"/>
            <p:cNvSpPr/>
            <p:nvPr/>
          </p:nvSpPr>
          <p:spPr>
            <a:xfrm>
              <a:off x="4114798"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8" name="Oval 607"/>
            <p:cNvSpPr/>
            <p:nvPr/>
          </p:nvSpPr>
          <p:spPr>
            <a:xfrm>
              <a:off x="4419598"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9" name="Oval 608"/>
            <p:cNvSpPr/>
            <p:nvPr/>
          </p:nvSpPr>
          <p:spPr>
            <a:xfrm>
              <a:off x="4724398"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0" name="Oval 609"/>
            <p:cNvSpPr/>
            <p:nvPr/>
          </p:nvSpPr>
          <p:spPr>
            <a:xfrm>
              <a:off x="5029198"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1" name="Oval 610"/>
            <p:cNvSpPr/>
            <p:nvPr/>
          </p:nvSpPr>
          <p:spPr>
            <a:xfrm>
              <a:off x="3505198"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2" name="Oval 611"/>
            <p:cNvSpPr/>
            <p:nvPr/>
          </p:nvSpPr>
          <p:spPr>
            <a:xfrm>
              <a:off x="3809998"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3" name="Oval 612"/>
            <p:cNvSpPr/>
            <p:nvPr/>
          </p:nvSpPr>
          <p:spPr>
            <a:xfrm>
              <a:off x="4114798"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4" name="Oval 613"/>
            <p:cNvSpPr/>
            <p:nvPr/>
          </p:nvSpPr>
          <p:spPr>
            <a:xfrm>
              <a:off x="4419598"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5" name="Oval 614"/>
            <p:cNvSpPr/>
            <p:nvPr/>
          </p:nvSpPr>
          <p:spPr>
            <a:xfrm>
              <a:off x="4724398"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6" name="Oval 615"/>
            <p:cNvSpPr/>
            <p:nvPr/>
          </p:nvSpPr>
          <p:spPr>
            <a:xfrm>
              <a:off x="5029198"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7" name="Oval 616"/>
            <p:cNvSpPr/>
            <p:nvPr/>
          </p:nvSpPr>
          <p:spPr>
            <a:xfrm>
              <a:off x="3505198"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8" name="Oval 617"/>
            <p:cNvSpPr/>
            <p:nvPr/>
          </p:nvSpPr>
          <p:spPr>
            <a:xfrm>
              <a:off x="3809998"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9" name="Oval 618"/>
            <p:cNvSpPr/>
            <p:nvPr/>
          </p:nvSpPr>
          <p:spPr>
            <a:xfrm>
              <a:off x="4114798"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0" name="Oval 619"/>
            <p:cNvSpPr/>
            <p:nvPr/>
          </p:nvSpPr>
          <p:spPr>
            <a:xfrm>
              <a:off x="4419598"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1" name="Oval 620"/>
            <p:cNvSpPr/>
            <p:nvPr/>
          </p:nvSpPr>
          <p:spPr>
            <a:xfrm>
              <a:off x="4724398"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2" name="Oval 621"/>
            <p:cNvSpPr/>
            <p:nvPr/>
          </p:nvSpPr>
          <p:spPr>
            <a:xfrm>
              <a:off x="5029198"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3" name="Oval 622"/>
            <p:cNvSpPr/>
            <p:nvPr/>
          </p:nvSpPr>
          <p:spPr>
            <a:xfrm>
              <a:off x="3505198"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4" name="Oval 623"/>
            <p:cNvSpPr/>
            <p:nvPr/>
          </p:nvSpPr>
          <p:spPr>
            <a:xfrm>
              <a:off x="3809998"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5" name="Oval 624"/>
            <p:cNvSpPr/>
            <p:nvPr/>
          </p:nvSpPr>
          <p:spPr>
            <a:xfrm>
              <a:off x="4114798"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6" name="Oval 625"/>
            <p:cNvSpPr/>
            <p:nvPr/>
          </p:nvSpPr>
          <p:spPr>
            <a:xfrm>
              <a:off x="4419598"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7" name="Oval 626"/>
            <p:cNvSpPr/>
            <p:nvPr/>
          </p:nvSpPr>
          <p:spPr>
            <a:xfrm>
              <a:off x="4724398"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8" name="Oval 627"/>
            <p:cNvSpPr/>
            <p:nvPr/>
          </p:nvSpPr>
          <p:spPr>
            <a:xfrm>
              <a:off x="5029198"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nvGrpSpPr>
          <p:cNvPr id="79" name="Group 78"/>
          <p:cNvGrpSpPr/>
          <p:nvPr/>
        </p:nvGrpSpPr>
        <p:grpSpPr>
          <a:xfrm>
            <a:off x="1872438" y="1187961"/>
            <a:ext cx="5339779" cy="4688221"/>
            <a:chOff x="1872438" y="1187961"/>
            <a:chExt cx="5339779" cy="4688221"/>
          </a:xfrm>
        </p:grpSpPr>
        <p:sp>
          <p:nvSpPr>
            <p:cNvPr id="80" name="Rounded Rectangle 79"/>
            <p:cNvSpPr/>
            <p:nvPr/>
          </p:nvSpPr>
          <p:spPr>
            <a:xfrm rot="5400000" flipH="1">
              <a:off x="1931898" y="3087429"/>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1" name="Rounded Rectangle 80"/>
            <p:cNvSpPr/>
            <p:nvPr/>
          </p:nvSpPr>
          <p:spPr>
            <a:xfrm rot="5400000" flipH="1">
              <a:off x="1881780" y="2465964"/>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2" name="Rounded Rectangle 81"/>
            <p:cNvSpPr/>
            <p:nvPr/>
          </p:nvSpPr>
          <p:spPr>
            <a:xfrm rot="5400000" flipH="1">
              <a:off x="1841687" y="184449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3" name="Rounded Rectangle 82"/>
            <p:cNvSpPr/>
            <p:nvPr/>
          </p:nvSpPr>
          <p:spPr>
            <a:xfrm rot="5400000" flipH="1">
              <a:off x="1935240" y="4957731"/>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4" name="Rounded Rectangle 83"/>
            <p:cNvSpPr/>
            <p:nvPr/>
          </p:nvSpPr>
          <p:spPr>
            <a:xfrm rot="5400000" flipH="1">
              <a:off x="1885122" y="4336265"/>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5" name="Rounded Rectangle 84"/>
            <p:cNvSpPr/>
            <p:nvPr/>
          </p:nvSpPr>
          <p:spPr>
            <a:xfrm rot="5400000" flipH="1">
              <a:off x="1845028" y="3714799"/>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6" name="Rounded Rectangle 85"/>
            <p:cNvSpPr/>
            <p:nvPr/>
          </p:nvSpPr>
          <p:spPr>
            <a:xfrm rot="5400000" flipH="1">
              <a:off x="2552474" y="3087429"/>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7" name="Rounded Rectangle 86"/>
            <p:cNvSpPr/>
            <p:nvPr/>
          </p:nvSpPr>
          <p:spPr>
            <a:xfrm rot="5400000" flipH="1">
              <a:off x="2502358" y="2465964"/>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8" name="Rounded Rectangle 87"/>
            <p:cNvSpPr/>
            <p:nvPr/>
          </p:nvSpPr>
          <p:spPr>
            <a:xfrm rot="5400000" flipH="1">
              <a:off x="2462262" y="184449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9" name="Rounded Rectangle 88"/>
            <p:cNvSpPr/>
            <p:nvPr/>
          </p:nvSpPr>
          <p:spPr>
            <a:xfrm rot="5400000" flipH="1">
              <a:off x="2555818" y="4957731"/>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0" name="Rounded Rectangle 89"/>
            <p:cNvSpPr/>
            <p:nvPr/>
          </p:nvSpPr>
          <p:spPr>
            <a:xfrm rot="5400000" flipH="1">
              <a:off x="2505698" y="4336265"/>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1" name="Rounded Rectangle 90"/>
            <p:cNvSpPr/>
            <p:nvPr/>
          </p:nvSpPr>
          <p:spPr>
            <a:xfrm rot="5400000" flipH="1">
              <a:off x="2465606" y="3714799"/>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2" name="Rounded Rectangle 91"/>
            <p:cNvSpPr/>
            <p:nvPr/>
          </p:nvSpPr>
          <p:spPr>
            <a:xfrm rot="5400000" flipH="1">
              <a:off x="1309176" y="3087429"/>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3" name="Rounded Rectangle 92"/>
            <p:cNvSpPr/>
            <p:nvPr/>
          </p:nvSpPr>
          <p:spPr>
            <a:xfrm rot="5400000" flipH="1">
              <a:off x="1259056" y="2465964"/>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4" name="Rounded Rectangle 93"/>
            <p:cNvSpPr/>
            <p:nvPr/>
          </p:nvSpPr>
          <p:spPr>
            <a:xfrm rot="5400000" flipH="1">
              <a:off x="1218964" y="184449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5" name="Rounded Rectangle 94"/>
            <p:cNvSpPr/>
            <p:nvPr/>
          </p:nvSpPr>
          <p:spPr>
            <a:xfrm rot="5400000" flipH="1">
              <a:off x="1312518" y="4957731"/>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6" name="Rounded Rectangle 95"/>
            <p:cNvSpPr/>
            <p:nvPr/>
          </p:nvSpPr>
          <p:spPr>
            <a:xfrm rot="5400000" flipH="1">
              <a:off x="1262400" y="4336267"/>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7" name="Rounded Rectangle 96"/>
            <p:cNvSpPr/>
            <p:nvPr/>
          </p:nvSpPr>
          <p:spPr>
            <a:xfrm rot="5400000" flipH="1">
              <a:off x="1222308" y="3714801"/>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8" name="Rounded Rectangle 97"/>
            <p:cNvSpPr/>
            <p:nvPr/>
          </p:nvSpPr>
          <p:spPr>
            <a:xfrm rot="5400000" flipH="1">
              <a:off x="3818654" y="309315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9" name="Rounded Rectangle 98"/>
            <p:cNvSpPr/>
            <p:nvPr/>
          </p:nvSpPr>
          <p:spPr>
            <a:xfrm rot="5400000" flipH="1">
              <a:off x="3768536" y="2471693"/>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0" name="Rounded Rectangle 99"/>
            <p:cNvSpPr/>
            <p:nvPr/>
          </p:nvSpPr>
          <p:spPr>
            <a:xfrm rot="5400000" flipH="1">
              <a:off x="3728443" y="1850227"/>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1" name="Rounded Rectangle 100"/>
            <p:cNvSpPr/>
            <p:nvPr/>
          </p:nvSpPr>
          <p:spPr>
            <a:xfrm rot="5400000" flipH="1">
              <a:off x="3821996" y="4963460"/>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2" name="Rounded Rectangle 101"/>
            <p:cNvSpPr/>
            <p:nvPr/>
          </p:nvSpPr>
          <p:spPr>
            <a:xfrm rot="5400000" flipH="1">
              <a:off x="3771878" y="4341994"/>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3" name="Rounded Rectangle 102"/>
            <p:cNvSpPr/>
            <p:nvPr/>
          </p:nvSpPr>
          <p:spPr>
            <a:xfrm rot="5400000" flipH="1">
              <a:off x="3731784" y="372052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4" name="Rounded Rectangle 103"/>
            <p:cNvSpPr/>
            <p:nvPr/>
          </p:nvSpPr>
          <p:spPr>
            <a:xfrm rot="5400000" flipH="1">
              <a:off x="4439230" y="309315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5" name="Rounded Rectangle 104"/>
            <p:cNvSpPr/>
            <p:nvPr/>
          </p:nvSpPr>
          <p:spPr>
            <a:xfrm rot="5400000" flipH="1">
              <a:off x="4389114" y="2471693"/>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6" name="Rounded Rectangle 105"/>
            <p:cNvSpPr/>
            <p:nvPr/>
          </p:nvSpPr>
          <p:spPr>
            <a:xfrm rot="5400000" flipH="1">
              <a:off x="4349018" y="1850227"/>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7" name="Rounded Rectangle 106"/>
            <p:cNvSpPr/>
            <p:nvPr/>
          </p:nvSpPr>
          <p:spPr>
            <a:xfrm rot="5400000" flipH="1">
              <a:off x="4442574" y="4963460"/>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8" name="Rounded Rectangle 107"/>
            <p:cNvSpPr/>
            <p:nvPr/>
          </p:nvSpPr>
          <p:spPr>
            <a:xfrm rot="5400000" flipH="1">
              <a:off x="4392454" y="4341994"/>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9" name="Rounded Rectangle 108"/>
            <p:cNvSpPr/>
            <p:nvPr/>
          </p:nvSpPr>
          <p:spPr>
            <a:xfrm rot="5400000" flipH="1">
              <a:off x="4352362" y="372052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0" name="Rounded Rectangle 109"/>
            <p:cNvSpPr/>
            <p:nvPr/>
          </p:nvSpPr>
          <p:spPr>
            <a:xfrm rot="5400000" flipH="1">
              <a:off x="3195932" y="309315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1" name="Rounded Rectangle 110"/>
            <p:cNvSpPr/>
            <p:nvPr/>
          </p:nvSpPr>
          <p:spPr>
            <a:xfrm rot="5400000" flipH="1">
              <a:off x="3145812" y="2471693"/>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2" name="Rounded Rectangle 111"/>
            <p:cNvSpPr/>
            <p:nvPr/>
          </p:nvSpPr>
          <p:spPr>
            <a:xfrm rot="5400000" flipH="1">
              <a:off x="3105720" y="1850227"/>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3" name="Rounded Rectangle 112"/>
            <p:cNvSpPr/>
            <p:nvPr/>
          </p:nvSpPr>
          <p:spPr>
            <a:xfrm rot="5400000" flipH="1">
              <a:off x="3199274" y="4963460"/>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4" name="Rounded Rectangle 113"/>
            <p:cNvSpPr/>
            <p:nvPr/>
          </p:nvSpPr>
          <p:spPr>
            <a:xfrm rot="5400000" flipH="1">
              <a:off x="3149156" y="4341996"/>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5" name="Rounded Rectangle 114"/>
            <p:cNvSpPr/>
            <p:nvPr/>
          </p:nvSpPr>
          <p:spPr>
            <a:xfrm rot="5400000" flipH="1">
              <a:off x="3109064" y="3720530"/>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6" name="Rounded Rectangle 115"/>
            <p:cNvSpPr/>
            <p:nvPr/>
          </p:nvSpPr>
          <p:spPr>
            <a:xfrm rot="5400000" flipH="1">
              <a:off x="5675576" y="3084366"/>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7" name="Rounded Rectangle 116"/>
            <p:cNvSpPr/>
            <p:nvPr/>
          </p:nvSpPr>
          <p:spPr>
            <a:xfrm rot="5400000" flipH="1">
              <a:off x="5625458" y="2462901"/>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8" name="Rounded Rectangle 117"/>
            <p:cNvSpPr/>
            <p:nvPr/>
          </p:nvSpPr>
          <p:spPr>
            <a:xfrm rot="5400000" flipH="1">
              <a:off x="5585365" y="1841435"/>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9" name="Rounded Rectangle 118"/>
            <p:cNvSpPr/>
            <p:nvPr/>
          </p:nvSpPr>
          <p:spPr>
            <a:xfrm rot="5400000" flipH="1">
              <a:off x="5678918" y="495466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0" name="Rounded Rectangle 119"/>
            <p:cNvSpPr/>
            <p:nvPr/>
          </p:nvSpPr>
          <p:spPr>
            <a:xfrm rot="5400000" flipH="1">
              <a:off x="5628800" y="4333202"/>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1" name="Rounded Rectangle 120"/>
            <p:cNvSpPr/>
            <p:nvPr/>
          </p:nvSpPr>
          <p:spPr>
            <a:xfrm rot="5400000" flipH="1">
              <a:off x="5588706" y="3711736"/>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2" name="Rounded Rectangle 121"/>
            <p:cNvSpPr/>
            <p:nvPr/>
          </p:nvSpPr>
          <p:spPr>
            <a:xfrm rot="5400000" flipH="1">
              <a:off x="6296152" y="3084366"/>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3" name="Rounded Rectangle 122"/>
            <p:cNvSpPr/>
            <p:nvPr/>
          </p:nvSpPr>
          <p:spPr>
            <a:xfrm rot="5400000" flipH="1">
              <a:off x="6246036" y="2462901"/>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4" name="Rounded Rectangle 123"/>
            <p:cNvSpPr/>
            <p:nvPr/>
          </p:nvSpPr>
          <p:spPr>
            <a:xfrm rot="5400000" flipH="1">
              <a:off x="6205940" y="1841435"/>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5" name="Rounded Rectangle 124"/>
            <p:cNvSpPr/>
            <p:nvPr/>
          </p:nvSpPr>
          <p:spPr>
            <a:xfrm rot="5400000" flipH="1">
              <a:off x="6299496" y="495466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6" name="Rounded Rectangle 125"/>
            <p:cNvSpPr/>
            <p:nvPr/>
          </p:nvSpPr>
          <p:spPr>
            <a:xfrm rot="5400000" flipH="1">
              <a:off x="6249376" y="4333202"/>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7" name="Rounded Rectangle 126"/>
            <p:cNvSpPr/>
            <p:nvPr/>
          </p:nvSpPr>
          <p:spPr>
            <a:xfrm rot="5400000" flipH="1">
              <a:off x="6209284" y="3711736"/>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8" name="Rounded Rectangle 127"/>
            <p:cNvSpPr/>
            <p:nvPr/>
          </p:nvSpPr>
          <p:spPr>
            <a:xfrm rot="5400000" flipH="1">
              <a:off x="5052854" y="3084366"/>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9" name="Rounded Rectangle 128"/>
            <p:cNvSpPr/>
            <p:nvPr/>
          </p:nvSpPr>
          <p:spPr>
            <a:xfrm rot="5400000" flipH="1">
              <a:off x="5002734" y="2462901"/>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0" name="Rounded Rectangle 129"/>
            <p:cNvSpPr/>
            <p:nvPr/>
          </p:nvSpPr>
          <p:spPr>
            <a:xfrm rot="5400000" flipH="1">
              <a:off x="4962642" y="1841435"/>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1" name="Rounded Rectangle 130"/>
            <p:cNvSpPr/>
            <p:nvPr/>
          </p:nvSpPr>
          <p:spPr>
            <a:xfrm rot="5400000" flipH="1">
              <a:off x="5056196" y="495466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2" name="Rounded Rectangle 131"/>
            <p:cNvSpPr/>
            <p:nvPr/>
          </p:nvSpPr>
          <p:spPr>
            <a:xfrm rot="5400000" flipH="1">
              <a:off x="5006078" y="4333204"/>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3" name="Rounded Rectangle 132"/>
            <p:cNvSpPr/>
            <p:nvPr/>
          </p:nvSpPr>
          <p:spPr>
            <a:xfrm rot="5400000" flipH="1">
              <a:off x="4965986" y="371173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sp>
        <p:nvSpPr>
          <p:cNvPr id="135" name="Rounded Rectangle 134"/>
          <p:cNvSpPr/>
          <p:nvPr/>
        </p:nvSpPr>
        <p:spPr>
          <a:xfrm>
            <a:off x="1873913" y="1215941"/>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6" name="Rounded Rectangle 135"/>
          <p:cNvSpPr/>
          <p:nvPr/>
        </p:nvSpPr>
        <p:spPr>
          <a:xfrm>
            <a:off x="2495379" y="1256035"/>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7" name="Rounded Rectangle 136"/>
          <p:cNvSpPr/>
          <p:nvPr/>
        </p:nvSpPr>
        <p:spPr>
          <a:xfrm>
            <a:off x="3131107" y="1165823"/>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8" name="Rounded Rectangle 137"/>
          <p:cNvSpPr/>
          <p:nvPr/>
        </p:nvSpPr>
        <p:spPr>
          <a:xfrm>
            <a:off x="3752573" y="1215941"/>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9" name="Rounded Rectangle 138"/>
          <p:cNvSpPr/>
          <p:nvPr/>
        </p:nvSpPr>
        <p:spPr>
          <a:xfrm>
            <a:off x="4374040" y="1256035"/>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0" name="Rounded Rectangle 139"/>
          <p:cNvSpPr/>
          <p:nvPr/>
        </p:nvSpPr>
        <p:spPr>
          <a:xfrm>
            <a:off x="5012926" y="1165823"/>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1" name="Rounded Rectangle 140"/>
          <p:cNvSpPr/>
          <p:nvPr/>
        </p:nvSpPr>
        <p:spPr>
          <a:xfrm>
            <a:off x="5634393" y="1215941"/>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2" name="Rounded Rectangle 141"/>
          <p:cNvSpPr/>
          <p:nvPr/>
        </p:nvSpPr>
        <p:spPr>
          <a:xfrm>
            <a:off x="1873913" y="184951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3" name="Rounded Rectangle 142"/>
          <p:cNvSpPr/>
          <p:nvPr/>
        </p:nvSpPr>
        <p:spPr>
          <a:xfrm>
            <a:off x="2495379" y="1889607"/>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4" name="Rounded Rectangle 143"/>
          <p:cNvSpPr/>
          <p:nvPr/>
        </p:nvSpPr>
        <p:spPr>
          <a:xfrm>
            <a:off x="3131107" y="1799396"/>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5" name="Rounded Rectangle 144"/>
          <p:cNvSpPr/>
          <p:nvPr/>
        </p:nvSpPr>
        <p:spPr>
          <a:xfrm>
            <a:off x="3752573" y="184951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6" name="Rounded Rectangle 145"/>
          <p:cNvSpPr/>
          <p:nvPr/>
        </p:nvSpPr>
        <p:spPr>
          <a:xfrm>
            <a:off x="5634393" y="184951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7" name="Rounded Rectangle 146"/>
          <p:cNvSpPr/>
          <p:nvPr/>
        </p:nvSpPr>
        <p:spPr>
          <a:xfrm>
            <a:off x="4377403" y="1887076"/>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8" name="Rounded Rectangle 147"/>
          <p:cNvSpPr/>
          <p:nvPr/>
        </p:nvSpPr>
        <p:spPr>
          <a:xfrm>
            <a:off x="5022027" y="1800028"/>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9" name="Rounded Rectangle 148"/>
          <p:cNvSpPr/>
          <p:nvPr/>
        </p:nvSpPr>
        <p:spPr>
          <a:xfrm>
            <a:off x="1880492" y="2469712"/>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0" name="Rounded Rectangle 149"/>
          <p:cNvSpPr/>
          <p:nvPr/>
        </p:nvSpPr>
        <p:spPr>
          <a:xfrm>
            <a:off x="2501958" y="2509806"/>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1" name="Rounded Rectangle 150"/>
          <p:cNvSpPr/>
          <p:nvPr/>
        </p:nvSpPr>
        <p:spPr>
          <a:xfrm>
            <a:off x="3137686" y="241959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2" name="Rounded Rectangle 151"/>
          <p:cNvSpPr/>
          <p:nvPr/>
        </p:nvSpPr>
        <p:spPr>
          <a:xfrm>
            <a:off x="3759152" y="2469712"/>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3" name="Rounded Rectangle 152"/>
          <p:cNvSpPr/>
          <p:nvPr/>
        </p:nvSpPr>
        <p:spPr>
          <a:xfrm>
            <a:off x="4380619" y="2509806"/>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4" name="Rounded Rectangle 153"/>
          <p:cNvSpPr/>
          <p:nvPr/>
        </p:nvSpPr>
        <p:spPr>
          <a:xfrm>
            <a:off x="5019505" y="241959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5" name="Rounded Rectangle 154"/>
          <p:cNvSpPr/>
          <p:nvPr/>
        </p:nvSpPr>
        <p:spPr>
          <a:xfrm>
            <a:off x="5640972" y="2469712"/>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6" name="Rounded Rectangle 155"/>
          <p:cNvSpPr/>
          <p:nvPr/>
        </p:nvSpPr>
        <p:spPr>
          <a:xfrm>
            <a:off x="1880492" y="3103285"/>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7" name="Rounded Rectangle 156"/>
          <p:cNvSpPr/>
          <p:nvPr/>
        </p:nvSpPr>
        <p:spPr>
          <a:xfrm>
            <a:off x="2501958" y="3143378"/>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8" name="Rounded Rectangle 157"/>
          <p:cNvSpPr/>
          <p:nvPr/>
        </p:nvSpPr>
        <p:spPr>
          <a:xfrm>
            <a:off x="3137686" y="3053167"/>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9" name="Rounded Rectangle 158"/>
          <p:cNvSpPr/>
          <p:nvPr/>
        </p:nvSpPr>
        <p:spPr>
          <a:xfrm>
            <a:off x="3759152" y="3103285"/>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0" name="Rounded Rectangle 159"/>
          <p:cNvSpPr/>
          <p:nvPr/>
        </p:nvSpPr>
        <p:spPr>
          <a:xfrm>
            <a:off x="5640972" y="3103285"/>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1" name="Rounded Rectangle 160"/>
          <p:cNvSpPr/>
          <p:nvPr/>
        </p:nvSpPr>
        <p:spPr>
          <a:xfrm>
            <a:off x="4383982" y="3140847"/>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2" name="Rounded Rectangle 161"/>
          <p:cNvSpPr/>
          <p:nvPr/>
        </p:nvSpPr>
        <p:spPr>
          <a:xfrm>
            <a:off x="5028606" y="3053799"/>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3" name="Rounded Rectangle 162"/>
          <p:cNvSpPr/>
          <p:nvPr/>
        </p:nvSpPr>
        <p:spPr>
          <a:xfrm>
            <a:off x="1880492" y="372022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4" name="Rounded Rectangle 163"/>
          <p:cNvSpPr/>
          <p:nvPr/>
        </p:nvSpPr>
        <p:spPr>
          <a:xfrm>
            <a:off x="2501958" y="3760318"/>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5" name="Rounded Rectangle 164"/>
          <p:cNvSpPr/>
          <p:nvPr/>
        </p:nvSpPr>
        <p:spPr>
          <a:xfrm>
            <a:off x="3137686" y="3670106"/>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6" name="Rounded Rectangle 165"/>
          <p:cNvSpPr/>
          <p:nvPr/>
        </p:nvSpPr>
        <p:spPr>
          <a:xfrm>
            <a:off x="3759152" y="372022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7" name="Rounded Rectangle 166"/>
          <p:cNvSpPr/>
          <p:nvPr/>
        </p:nvSpPr>
        <p:spPr>
          <a:xfrm>
            <a:off x="4380619" y="3760318"/>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8" name="Rounded Rectangle 167"/>
          <p:cNvSpPr/>
          <p:nvPr/>
        </p:nvSpPr>
        <p:spPr>
          <a:xfrm>
            <a:off x="5019505" y="3670106"/>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9" name="Rounded Rectangle 168"/>
          <p:cNvSpPr/>
          <p:nvPr/>
        </p:nvSpPr>
        <p:spPr>
          <a:xfrm>
            <a:off x="5640972" y="372022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0" name="Rounded Rectangle 169"/>
          <p:cNvSpPr/>
          <p:nvPr/>
        </p:nvSpPr>
        <p:spPr>
          <a:xfrm>
            <a:off x="1880492" y="4353797"/>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3" name="Rounded Rectangle 172"/>
          <p:cNvSpPr/>
          <p:nvPr/>
        </p:nvSpPr>
        <p:spPr>
          <a:xfrm>
            <a:off x="3759152" y="4353797"/>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4" name="Rounded Rectangle 173"/>
          <p:cNvSpPr/>
          <p:nvPr/>
        </p:nvSpPr>
        <p:spPr>
          <a:xfrm>
            <a:off x="5640972" y="4353797"/>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5" name="Rounded Rectangle 174"/>
          <p:cNvSpPr/>
          <p:nvPr/>
        </p:nvSpPr>
        <p:spPr>
          <a:xfrm>
            <a:off x="4383982" y="4391359"/>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6" name="Rounded Rectangle 175"/>
          <p:cNvSpPr/>
          <p:nvPr/>
        </p:nvSpPr>
        <p:spPr>
          <a:xfrm>
            <a:off x="5028606" y="4304311"/>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7" name="Rounded Rectangle 176"/>
          <p:cNvSpPr/>
          <p:nvPr/>
        </p:nvSpPr>
        <p:spPr>
          <a:xfrm>
            <a:off x="1898912" y="498036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8" name="Rounded Rectangle 177"/>
          <p:cNvSpPr/>
          <p:nvPr/>
        </p:nvSpPr>
        <p:spPr>
          <a:xfrm>
            <a:off x="3777572" y="498036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9" name="Rounded Rectangle 178"/>
          <p:cNvSpPr/>
          <p:nvPr/>
        </p:nvSpPr>
        <p:spPr>
          <a:xfrm>
            <a:off x="4399039" y="5020458"/>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0" name="Rounded Rectangle 179"/>
          <p:cNvSpPr/>
          <p:nvPr/>
        </p:nvSpPr>
        <p:spPr>
          <a:xfrm>
            <a:off x="5037925" y="4930246"/>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1" name="Rounded Rectangle 180"/>
          <p:cNvSpPr/>
          <p:nvPr/>
        </p:nvSpPr>
        <p:spPr>
          <a:xfrm>
            <a:off x="5659392" y="498036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2" name="Rounded Rectangle 181"/>
          <p:cNvSpPr/>
          <p:nvPr/>
        </p:nvSpPr>
        <p:spPr>
          <a:xfrm>
            <a:off x="1898912" y="5613937"/>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3" name="Rounded Rectangle 182"/>
          <p:cNvSpPr/>
          <p:nvPr/>
        </p:nvSpPr>
        <p:spPr>
          <a:xfrm>
            <a:off x="2520378" y="5654030"/>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4" name="Rounded Rectangle 183"/>
          <p:cNvSpPr/>
          <p:nvPr/>
        </p:nvSpPr>
        <p:spPr>
          <a:xfrm>
            <a:off x="3156106" y="5563819"/>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5" name="Rounded Rectangle 184"/>
          <p:cNvSpPr/>
          <p:nvPr/>
        </p:nvSpPr>
        <p:spPr>
          <a:xfrm>
            <a:off x="3777572" y="5613937"/>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6" name="Rounded Rectangle 185"/>
          <p:cNvSpPr/>
          <p:nvPr/>
        </p:nvSpPr>
        <p:spPr>
          <a:xfrm>
            <a:off x="5659392" y="5613937"/>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7" name="Rounded Rectangle 186"/>
          <p:cNvSpPr/>
          <p:nvPr/>
        </p:nvSpPr>
        <p:spPr>
          <a:xfrm>
            <a:off x="4402402" y="5651499"/>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8" name="Rounded Rectangle 187"/>
          <p:cNvSpPr/>
          <p:nvPr/>
        </p:nvSpPr>
        <p:spPr>
          <a:xfrm>
            <a:off x="5047026" y="5564451"/>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0" name="Rectangle 189"/>
          <p:cNvSpPr/>
          <p:nvPr/>
        </p:nvSpPr>
        <p:spPr>
          <a:xfrm>
            <a:off x="1752600" y="1072354"/>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91" name="Rectangle 190"/>
          <p:cNvSpPr/>
          <p:nvPr/>
        </p:nvSpPr>
        <p:spPr>
          <a:xfrm>
            <a:off x="1842816" y="1692982"/>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92" name="Rectangle 191"/>
          <p:cNvSpPr/>
          <p:nvPr/>
        </p:nvSpPr>
        <p:spPr>
          <a:xfrm>
            <a:off x="2386653" y="1142520"/>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93" name="Rectangle 192"/>
          <p:cNvSpPr/>
          <p:nvPr/>
        </p:nvSpPr>
        <p:spPr>
          <a:xfrm>
            <a:off x="2476868" y="1763148"/>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94" name="Rectangle 193"/>
          <p:cNvSpPr/>
          <p:nvPr/>
        </p:nvSpPr>
        <p:spPr>
          <a:xfrm>
            <a:off x="1752600" y="2308909"/>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95" name="Rectangle 194"/>
          <p:cNvSpPr/>
          <p:nvPr/>
        </p:nvSpPr>
        <p:spPr>
          <a:xfrm>
            <a:off x="1842816" y="2929537"/>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96" name="Rectangle 195"/>
          <p:cNvSpPr/>
          <p:nvPr/>
        </p:nvSpPr>
        <p:spPr>
          <a:xfrm>
            <a:off x="2386653" y="2379075"/>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97" name="Rectangle 196"/>
          <p:cNvSpPr/>
          <p:nvPr/>
        </p:nvSpPr>
        <p:spPr>
          <a:xfrm>
            <a:off x="2476868" y="2999703"/>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98" name="Rectangle 197"/>
          <p:cNvSpPr/>
          <p:nvPr/>
        </p:nvSpPr>
        <p:spPr>
          <a:xfrm>
            <a:off x="1752600" y="3542838"/>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99" name="Rectangle 198"/>
          <p:cNvSpPr/>
          <p:nvPr/>
        </p:nvSpPr>
        <p:spPr>
          <a:xfrm>
            <a:off x="1842816" y="4163466"/>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00" name="Rectangle 199"/>
          <p:cNvSpPr/>
          <p:nvPr/>
        </p:nvSpPr>
        <p:spPr>
          <a:xfrm>
            <a:off x="2386653" y="3613004"/>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01" name="Rectangle 200"/>
          <p:cNvSpPr/>
          <p:nvPr/>
        </p:nvSpPr>
        <p:spPr>
          <a:xfrm>
            <a:off x="2476868" y="4233632"/>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02" name="Rectangle 201"/>
          <p:cNvSpPr/>
          <p:nvPr/>
        </p:nvSpPr>
        <p:spPr>
          <a:xfrm>
            <a:off x="1752600" y="4779393"/>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03" name="Rectangle 202"/>
          <p:cNvSpPr/>
          <p:nvPr/>
        </p:nvSpPr>
        <p:spPr>
          <a:xfrm>
            <a:off x="2386653" y="4849559"/>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04" name="Rectangle 203"/>
          <p:cNvSpPr/>
          <p:nvPr/>
        </p:nvSpPr>
        <p:spPr>
          <a:xfrm>
            <a:off x="3067788" y="1061528"/>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05" name="Rectangle 204"/>
          <p:cNvSpPr/>
          <p:nvPr/>
        </p:nvSpPr>
        <p:spPr>
          <a:xfrm>
            <a:off x="3158004" y="1682156"/>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06" name="Rectangle 205"/>
          <p:cNvSpPr/>
          <p:nvPr/>
        </p:nvSpPr>
        <p:spPr>
          <a:xfrm>
            <a:off x="3701841" y="1131694"/>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07" name="Rectangle 206"/>
          <p:cNvSpPr/>
          <p:nvPr/>
        </p:nvSpPr>
        <p:spPr>
          <a:xfrm>
            <a:off x="3792056" y="1752322"/>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08" name="Rectangle 207"/>
          <p:cNvSpPr/>
          <p:nvPr/>
        </p:nvSpPr>
        <p:spPr>
          <a:xfrm>
            <a:off x="3067788" y="2298083"/>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09" name="Rectangle 208"/>
          <p:cNvSpPr/>
          <p:nvPr/>
        </p:nvSpPr>
        <p:spPr>
          <a:xfrm>
            <a:off x="3158004" y="2918711"/>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10" name="Rectangle 209"/>
          <p:cNvSpPr/>
          <p:nvPr/>
        </p:nvSpPr>
        <p:spPr>
          <a:xfrm>
            <a:off x="3701841" y="2368249"/>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11" name="Rectangle 210"/>
          <p:cNvSpPr/>
          <p:nvPr/>
        </p:nvSpPr>
        <p:spPr>
          <a:xfrm>
            <a:off x="3792056" y="2988877"/>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13" name="Rectangle 212"/>
          <p:cNvSpPr/>
          <p:nvPr/>
        </p:nvSpPr>
        <p:spPr>
          <a:xfrm>
            <a:off x="3701841" y="3602178"/>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14" name="Rectangle 213"/>
          <p:cNvSpPr/>
          <p:nvPr/>
        </p:nvSpPr>
        <p:spPr>
          <a:xfrm>
            <a:off x="3792056" y="4222806"/>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15" name="Rectangle 214"/>
          <p:cNvSpPr/>
          <p:nvPr/>
        </p:nvSpPr>
        <p:spPr>
          <a:xfrm>
            <a:off x="3701841" y="4838733"/>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16" name="Rectangle 215"/>
          <p:cNvSpPr/>
          <p:nvPr/>
        </p:nvSpPr>
        <p:spPr>
          <a:xfrm>
            <a:off x="4319972" y="1042658"/>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17" name="Rectangle 216"/>
          <p:cNvSpPr/>
          <p:nvPr/>
        </p:nvSpPr>
        <p:spPr>
          <a:xfrm>
            <a:off x="4410188" y="1663286"/>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18" name="Rectangle 217"/>
          <p:cNvSpPr/>
          <p:nvPr/>
        </p:nvSpPr>
        <p:spPr>
          <a:xfrm>
            <a:off x="4954025" y="1112824"/>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19" name="Rectangle 218"/>
          <p:cNvSpPr/>
          <p:nvPr/>
        </p:nvSpPr>
        <p:spPr>
          <a:xfrm>
            <a:off x="5044240" y="1733452"/>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20" name="Rectangle 219"/>
          <p:cNvSpPr/>
          <p:nvPr/>
        </p:nvSpPr>
        <p:spPr>
          <a:xfrm>
            <a:off x="4319972" y="2279213"/>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21" name="Rectangle 220"/>
          <p:cNvSpPr/>
          <p:nvPr/>
        </p:nvSpPr>
        <p:spPr>
          <a:xfrm>
            <a:off x="4410188" y="2899841"/>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22" name="Rectangle 221"/>
          <p:cNvSpPr/>
          <p:nvPr/>
        </p:nvSpPr>
        <p:spPr>
          <a:xfrm>
            <a:off x="4954025" y="2349379"/>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23" name="Rectangle 222"/>
          <p:cNvSpPr/>
          <p:nvPr/>
        </p:nvSpPr>
        <p:spPr>
          <a:xfrm>
            <a:off x="5044240" y="2970007"/>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24" name="Rectangle 223"/>
          <p:cNvSpPr/>
          <p:nvPr/>
        </p:nvSpPr>
        <p:spPr>
          <a:xfrm>
            <a:off x="4319972" y="3513142"/>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25" name="Rectangle 224"/>
          <p:cNvSpPr/>
          <p:nvPr/>
        </p:nvSpPr>
        <p:spPr>
          <a:xfrm>
            <a:off x="4410188" y="4133770"/>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26" name="Rectangle 225"/>
          <p:cNvSpPr/>
          <p:nvPr/>
        </p:nvSpPr>
        <p:spPr>
          <a:xfrm>
            <a:off x="4954025" y="3583308"/>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27" name="Rectangle 226"/>
          <p:cNvSpPr/>
          <p:nvPr/>
        </p:nvSpPr>
        <p:spPr>
          <a:xfrm>
            <a:off x="5044240" y="4203936"/>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28" name="Rectangle 227"/>
          <p:cNvSpPr/>
          <p:nvPr/>
        </p:nvSpPr>
        <p:spPr>
          <a:xfrm>
            <a:off x="4319972" y="4749697"/>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29" name="Rectangle 228"/>
          <p:cNvSpPr/>
          <p:nvPr/>
        </p:nvSpPr>
        <p:spPr>
          <a:xfrm>
            <a:off x="4954025" y="4819863"/>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30" name="Rectangle 229"/>
          <p:cNvSpPr/>
          <p:nvPr/>
        </p:nvSpPr>
        <p:spPr>
          <a:xfrm>
            <a:off x="5526627" y="1034316"/>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31" name="Rectangle 230"/>
          <p:cNvSpPr/>
          <p:nvPr/>
        </p:nvSpPr>
        <p:spPr>
          <a:xfrm>
            <a:off x="5616843" y="1654944"/>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32" name="Rectangle 231"/>
          <p:cNvSpPr/>
          <p:nvPr/>
        </p:nvSpPr>
        <p:spPr>
          <a:xfrm>
            <a:off x="6160680" y="1104482"/>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33" name="Rectangle 232"/>
          <p:cNvSpPr/>
          <p:nvPr/>
        </p:nvSpPr>
        <p:spPr>
          <a:xfrm>
            <a:off x="6250895" y="1725110"/>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34" name="Rectangle 233"/>
          <p:cNvSpPr/>
          <p:nvPr/>
        </p:nvSpPr>
        <p:spPr>
          <a:xfrm>
            <a:off x="5526627" y="2270871"/>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35" name="Rectangle 234"/>
          <p:cNvSpPr/>
          <p:nvPr/>
        </p:nvSpPr>
        <p:spPr>
          <a:xfrm>
            <a:off x="5616843" y="2891499"/>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36" name="Rectangle 235"/>
          <p:cNvSpPr/>
          <p:nvPr/>
        </p:nvSpPr>
        <p:spPr>
          <a:xfrm>
            <a:off x="6160680" y="2341037"/>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37" name="Rectangle 236"/>
          <p:cNvSpPr/>
          <p:nvPr/>
        </p:nvSpPr>
        <p:spPr>
          <a:xfrm>
            <a:off x="6250895" y="2961665"/>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38" name="Rectangle 237"/>
          <p:cNvSpPr/>
          <p:nvPr/>
        </p:nvSpPr>
        <p:spPr>
          <a:xfrm>
            <a:off x="5526627" y="3504800"/>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39" name="Rectangle 238"/>
          <p:cNvSpPr/>
          <p:nvPr/>
        </p:nvSpPr>
        <p:spPr>
          <a:xfrm>
            <a:off x="5616843" y="4125428"/>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40" name="Rectangle 239"/>
          <p:cNvSpPr/>
          <p:nvPr/>
        </p:nvSpPr>
        <p:spPr>
          <a:xfrm>
            <a:off x="6160680" y="3574966"/>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41" name="Rectangle 240"/>
          <p:cNvSpPr/>
          <p:nvPr/>
        </p:nvSpPr>
        <p:spPr>
          <a:xfrm>
            <a:off x="6250895" y="4195594"/>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42" name="Rectangle 241"/>
          <p:cNvSpPr/>
          <p:nvPr/>
        </p:nvSpPr>
        <p:spPr>
          <a:xfrm>
            <a:off x="5526627" y="4741355"/>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43" name="Rectangle 242"/>
          <p:cNvSpPr/>
          <p:nvPr/>
        </p:nvSpPr>
        <p:spPr>
          <a:xfrm>
            <a:off x="6160680" y="4811521"/>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grpSp>
        <p:nvGrpSpPr>
          <p:cNvPr id="244" name="Group 243"/>
          <p:cNvGrpSpPr/>
          <p:nvPr/>
        </p:nvGrpSpPr>
        <p:grpSpPr>
          <a:xfrm>
            <a:off x="3241444" y="3789040"/>
            <a:ext cx="727280" cy="100564"/>
            <a:chOff x="3241444" y="5041980"/>
            <a:chExt cx="727280" cy="100564"/>
          </a:xfrm>
          <a:effectLst>
            <a:glow rad="228600">
              <a:schemeClr val="accent5">
                <a:satMod val="175000"/>
                <a:alpha val="40000"/>
              </a:schemeClr>
            </a:glow>
          </a:effectLst>
        </p:grpSpPr>
        <p:cxnSp>
          <p:nvCxnSpPr>
            <p:cNvPr id="245" name="Straight Connector 244"/>
            <p:cNvCxnSpPr>
              <a:stCxn id="246" idx="2"/>
              <a:endCxn id="247" idx="2"/>
            </p:cNvCxnSpPr>
            <p:nvPr/>
          </p:nvCxnSpPr>
          <p:spPr>
            <a:xfrm>
              <a:off x="3241444" y="5090794"/>
              <a:ext cx="629652" cy="2936"/>
            </a:xfrm>
            <a:prstGeom prst="line">
              <a:avLst/>
            </a:prstGeom>
            <a:ln w="60325"/>
          </p:spPr>
          <p:style>
            <a:lnRef idx="1">
              <a:schemeClr val="accent1"/>
            </a:lnRef>
            <a:fillRef idx="0">
              <a:schemeClr val="accent1"/>
            </a:fillRef>
            <a:effectRef idx="0">
              <a:schemeClr val="accent1"/>
            </a:effectRef>
            <a:fontRef idx="minor">
              <a:schemeClr val="tx1"/>
            </a:fontRef>
          </p:style>
        </p:cxnSp>
        <p:sp>
          <p:nvSpPr>
            <p:cNvPr id="246" name="Oval 245"/>
            <p:cNvSpPr/>
            <p:nvPr/>
          </p:nvSpPr>
          <p:spPr>
            <a:xfrm>
              <a:off x="3241444" y="5041980"/>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sp>
          <p:nvSpPr>
            <p:cNvPr id="247" name="Oval 246"/>
            <p:cNvSpPr/>
            <p:nvPr/>
          </p:nvSpPr>
          <p:spPr>
            <a:xfrm>
              <a:off x="3871096" y="5044916"/>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grpSp>
      <p:grpSp>
        <p:nvGrpSpPr>
          <p:cNvPr id="248" name="Group 247"/>
          <p:cNvGrpSpPr/>
          <p:nvPr/>
        </p:nvGrpSpPr>
        <p:grpSpPr>
          <a:xfrm>
            <a:off x="3241444" y="4418184"/>
            <a:ext cx="727280" cy="100564"/>
            <a:chOff x="3241444" y="5041980"/>
            <a:chExt cx="727280" cy="100564"/>
          </a:xfrm>
          <a:effectLst>
            <a:glow rad="228600">
              <a:schemeClr val="accent5">
                <a:satMod val="175000"/>
                <a:alpha val="40000"/>
              </a:schemeClr>
            </a:glow>
          </a:effectLst>
        </p:grpSpPr>
        <p:cxnSp>
          <p:nvCxnSpPr>
            <p:cNvPr id="249" name="Straight Connector 248"/>
            <p:cNvCxnSpPr>
              <a:stCxn id="250" idx="2"/>
              <a:endCxn id="251" idx="2"/>
            </p:cNvCxnSpPr>
            <p:nvPr/>
          </p:nvCxnSpPr>
          <p:spPr>
            <a:xfrm>
              <a:off x="3241444" y="5090794"/>
              <a:ext cx="629652" cy="2936"/>
            </a:xfrm>
            <a:prstGeom prst="line">
              <a:avLst/>
            </a:prstGeom>
            <a:ln w="60325"/>
          </p:spPr>
          <p:style>
            <a:lnRef idx="1">
              <a:schemeClr val="accent1"/>
            </a:lnRef>
            <a:fillRef idx="0">
              <a:schemeClr val="accent1"/>
            </a:fillRef>
            <a:effectRef idx="0">
              <a:schemeClr val="accent1"/>
            </a:effectRef>
            <a:fontRef idx="minor">
              <a:schemeClr val="tx1"/>
            </a:fontRef>
          </p:style>
        </p:cxnSp>
        <p:sp>
          <p:nvSpPr>
            <p:cNvPr id="250" name="Oval 249"/>
            <p:cNvSpPr/>
            <p:nvPr/>
          </p:nvSpPr>
          <p:spPr>
            <a:xfrm>
              <a:off x="3241444" y="5041980"/>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sp>
          <p:nvSpPr>
            <p:cNvPr id="251" name="Oval 250"/>
            <p:cNvSpPr/>
            <p:nvPr/>
          </p:nvSpPr>
          <p:spPr>
            <a:xfrm>
              <a:off x="3871096" y="5044916"/>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grpSp>
    </p:spTree>
    <p:custDataLst>
      <p:tags r:id="rId1"/>
    </p:custDataLst>
    <p:extLst>
      <p:ext uri="{BB962C8B-B14F-4D97-AF65-F5344CB8AC3E}">
        <p14:creationId xmlns:p14="http://schemas.microsoft.com/office/powerpoint/2010/main" val="35146291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248"/>
                                        </p:tgtEl>
                                      </p:cBhvr>
                                    </p:animEffect>
                                    <p:set>
                                      <p:cBhvr>
                                        <p:cTn id="7" dur="1" fill="hold">
                                          <p:stCondLst>
                                            <p:cond delay="499"/>
                                          </p:stCondLst>
                                        </p:cTn>
                                        <p:tgtEl>
                                          <p:spTgt spid="248"/>
                                        </p:tgtEl>
                                        <p:attrNameLst>
                                          <p:attrName>style.visibility</p:attrName>
                                        </p:attrNameLst>
                                      </p:cBhvr>
                                      <p:to>
                                        <p:strVal val="hidden"/>
                                      </p:to>
                                    </p:set>
                                  </p:childTnLst>
                                </p:cTn>
                              </p:par>
                              <p:par>
                                <p:cTn id="8" presetID="42" presetClass="path" presetSubtype="0" accel="50000" decel="50000" fill="hold" grpId="0" nodeType="withEffect">
                                  <p:stCondLst>
                                    <p:cond delay="0"/>
                                  </p:stCondLst>
                                  <p:childTnLst>
                                    <p:animMotion origin="layout" path="M 1.38889E-6 3.7037E-6 L 1.38889E-6 -0.08403 " pathEditMode="relative" rAng="0" ptsTypes="AA">
                                      <p:cBhvr>
                                        <p:cTn id="9" dur="2000" fill="hold"/>
                                        <p:tgtEl>
                                          <p:spTgt spid="78"/>
                                        </p:tgtEl>
                                        <p:attrNameLst>
                                          <p:attrName>ppt_x</p:attrName>
                                          <p:attrName>ppt_y</p:attrName>
                                        </p:attrNameLst>
                                      </p:cBhvr>
                                      <p:rCtr x="0" y="-4213"/>
                                    </p:animMotion>
                                  </p:childTnLst>
                                </p:cTn>
                              </p:par>
                            </p:childTnLst>
                          </p:cTn>
                        </p:par>
                        <p:par>
                          <p:cTn id="10" fill="hold">
                            <p:stCondLst>
                              <p:cond delay="2000"/>
                            </p:stCondLst>
                            <p:childTnLst>
                              <p:par>
                                <p:cTn id="11" presetID="10" presetClass="entr" presetSubtype="0" fill="hold" nodeType="afterEffect">
                                  <p:stCondLst>
                                    <p:cond delay="0"/>
                                  </p:stCondLst>
                                  <p:childTnLst>
                                    <p:set>
                                      <p:cBhvr>
                                        <p:cTn id="12" dur="1" fill="hold">
                                          <p:stCondLst>
                                            <p:cond delay="0"/>
                                          </p:stCondLst>
                                        </p:cTn>
                                        <p:tgtEl>
                                          <p:spTgt spid="244"/>
                                        </p:tgtEl>
                                        <p:attrNameLst>
                                          <p:attrName>style.visibility</p:attrName>
                                        </p:attrNameLst>
                                      </p:cBhvr>
                                      <p:to>
                                        <p:strVal val="visible"/>
                                      </p:to>
                                    </p:set>
                                    <p:animEffect transition="in" filter="fade">
                                      <p:cBhvr>
                                        <p:cTn id="13" dur="500"/>
                                        <p:tgtEl>
                                          <p:spTgt spid="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Freeform 75"/>
          <p:cNvSpPr/>
          <p:nvPr/>
        </p:nvSpPr>
        <p:spPr>
          <a:xfrm>
            <a:off x="3493321" y="1700808"/>
            <a:ext cx="2946954" cy="3901679"/>
          </a:xfrm>
          <a:custGeom>
            <a:avLst/>
            <a:gdLst>
              <a:gd name="connsiteX0" fmla="*/ 97302 w 1671830"/>
              <a:gd name="connsiteY0" fmla="*/ 0 h 2161538"/>
              <a:gd name="connsiteX1" fmla="*/ 170650 w 1671830"/>
              <a:gd name="connsiteY1" fmla="*/ 2161309 h 2161538"/>
              <a:gd name="connsiteX2" fmla="*/ 1671830 w 1671830"/>
              <a:gd name="connsiteY2" fmla="*/ 107576 h 2161538"/>
              <a:gd name="connsiteX0" fmla="*/ 12761 w 1587289"/>
              <a:gd name="connsiteY0" fmla="*/ 0 h 553408"/>
              <a:gd name="connsiteX1" fmla="*/ 633771 w 1587289"/>
              <a:gd name="connsiteY1" fmla="*/ 34229 h 553408"/>
              <a:gd name="connsiteX2" fmla="*/ 1587289 w 1587289"/>
              <a:gd name="connsiteY2" fmla="*/ 107576 h 553408"/>
              <a:gd name="connsiteX0" fmla="*/ 13594 w 1549003"/>
              <a:gd name="connsiteY0" fmla="*/ 2078623 h 2323397"/>
              <a:gd name="connsiteX1" fmla="*/ 595485 w 1549003"/>
              <a:gd name="connsiteY1" fmla="*/ 49340 h 2323397"/>
              <a:gd name="connsiteX2" fmla="*/ 1549003 w 1549003"/>
              <a:gd name="connsiteY2" fmla="*/ 122687 h 2323397"/>
              <a:gd name="connsiteX0" fmla="*/ 2474 w 1537883"/>
              <a:gd name="connsiteY0" fmla="*/ 2078623 h 2078623"/>
              <a:gd name="connsiteX1" fmla="*/ 584365 w 1537883"/>
              <a:gd name="connsiteY1" fmla="*/ 49340 h 2078623"/>
              <a:gd name="connsiteX2" fmla="*/ 1537883 w 1537883"/>
              <a:gd name="connsiteY2" fmla="*/ 122687 h 2078623"/>
              <a:gd name="connsiteX0" fmla="*/ 0 w 1535409"/>
              <a:gd name="connsiteY0" fmla="*/ 1955936 h 1955936"/>
              <a:gd name="connsiteX1" fmla="*/ 1535409 w 1535409"/>
              <a:gd name="connsiteY1" fmla="*/ 0 h 1955936"/>
              <a:gd name="connsiteX0" fmla="*/ 0 w 1457171"/>
              <a:gd name="connsiteY0" fmla="*/ 1999944 h 1999944"/>
              <a:gd name="connsiteX1" fmla="*/ 1457171 w 1457171"/>
              <a:gd name="connsiteY1" fmla="*/ 0 h 1999944"/>
              <a:gd name="connsiteX0" fmla="*/ 0 w 1457171"/>
              <a:gd name="connsiteY0" fmla="*/ 1999944 h 1999944"/>
              <a:gd name="connsiteX1" fmla="*/ 1457171 w 1457171"/>
              <a:gd name="connsiteY1" fmla="*/ 0 h 1999944"/>
              <a:gd name="connsiteX0" fmla="*/ 0 w 1457171"/>
              <a:gd name="connsiteY0" fmla="*/ 1999944 h 1999944"/>
              <a:gd name="connsiteX1" fmla="*/ 1457171 w 1457171"/>
              <a:gd name="connsiteY1" fmla="*/ 0 h 1999944"/>
            </a:gdLst>
            <a:ahLst/>
            <a:cxnLst>
              <a:cxn ang="0">
                <a:pos x="connsiteX0" y="connsiteY0"/>
              </a:cxn>
              <a:cxn ang="0">
                <a:pos x="connsiteX1" y="connsiteY1"/>
              </a:cxn>
            </a:cxnLst>
            <a:rect l="l" t="t" r="r" b="b"/>
            <a:pathLst>
              <a:path w="1457171" h="1999944">
                <a:moveTo>
                  <a:pt x="0" y="1999944"/>
                </a:moveTo>
                <a:cubicBezTo>
                  <a:pt x="30969" y="1113253"/>
                  <a:pt x="399336" y="236343"/>
                  <a:pt x="1457171" y="0"/>
                </a:cubicBezTo>
              </a:path>
            </a:pathLst>
          </a:custGeom>
          <a:ln w="190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 name="Rectangle 77"/>
          <p:cNvSpPr/>
          <p:nvPr/>
        </p:nvSpPr>
        <p:spPr>
          <a:xfrm>
            <a:off x="2915816" y="-963488"/>
            <a:ext cx="4860540" cy="4752528"/>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
        <p:nvSpPr>
          <p:cNvPr id="2" name="Title 1"/>
          <p:cNvSpPr>
            <a:spLocks noGrp="1"/>
          </p:cNvSpPr>
          <p:nvPr>
            <p:ph type="title"/>
          </p:nvPr>
        </p:nvSpPr>
        <p:spPr/>
        <p:txBody>
          <a:bodyPr/>
          <a:lstStyle/>
          <a:p>
            <a:r>
              <a:rPr lang="en-US" dirty="0"/>
              <a:t>Tear Curve Removes Terms</a:t>
            </a:r>
          </a:p>
        </p:txBody>
      </p:sp>
      <p:grpSp>
        <p:nvGrpSpPr>
          <p:cNvPr id="556" name="Group 555"/>
          <p:cNvGrpSpPr/>
          <p:nvPr/>
        </p:nvGrpSpPr>
        <p:grpSpPr>
          <a:xfrm>
            <a:off x="1992446" y="1294263"/>
            <a:ext cx="5096086" cy="4471281"/>
            <a:chOff x="2590800" y="2021871"/>
            <a:chExt cx="2486024" cy="2181226"/>
          </a:xfrm>
        </p:grpSpPr>
        <p:sp>
          <p:nvSpPr>
            <p:cNvPr id="557" name="Oval 556"/>
            <p:cNvSpPr/>
            <p:nvPr/>
          </p:nvSpPr>
          <p:spPr>
            <a:xfrm>
              <a:off x="2590800"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58" name="Oval 557"/>
            <p:cNvSpPr/>
            <p:nvPr/>
          </p:nvSpPr>
          <p:spPr>
            <a:xfrm>
              <a:off x="2895600"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59" name="Oval 558"/>
            <p:cNvSpPr/>
            <p:nvPr/>
          </p:nvSpPr>
          <p:spPr>
            <a:xfrm>
              <a:off x="3200400"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0" name="Oval 559"/>
            <p:cNvSpPr/>
            <p:nvPr/>
          </p:nvSpPr>
          <p:spPr>
            <a:xfrm>
              <a:off x="2590800"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1" name="Oval 560"/>
            <p:cNvSpPr/>
            <p:nvPr/>
          </p:nvSpPr>
          <p:spPr>
            <a:xfrm>
              <a:off x="2895600"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2" name="Oval 561"/>
            <p:cNvSpPr/>
            <p:nvPr/>
          </p:nvSpPr>
          <p:spPr>
            <a:xfrm>
              <a:off x="3200400"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3" name="Oval 562"/>
            <p:cNvSpPr/>
            <p:nvPr/>
          </p:nvSpPr>
          <p:spPr>
            <a:xfrm>
              <a:off x="2590800"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4" name="Oval 563"/>
            <p:cNvSpPr/>
            <p:nvPr/>
          </p:nvSpPr>
          <p:spPr>
            <a:xfrm>
              <a:off x="2895600"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5" name="Oval 564"/>
            <p:cNvSpPr/>
            <p:nvPr/>
          </p:nvSpPr>
          <p:spPr>
            <a:xfrm>
              <a:off x="3200400"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6" name="Oval 565"/>
            <p:cNvSpPr/>
            <p:nvPr/>
          </p:nvSpPr>
          <p:spPr>
            <a:xfrm>
              <a:off x="2590800"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7" name="Oval 566"/>
            <p:cNvSpPr/>
            <p:nvPr/>
          </p:nvSpPr>
          <p:spPr>
            <a:xfrm>
              <a:off x="2895600"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8" name="Oval 567"/>
            <p:cNvSpPr/>
            <p:nvPr/>
          </p:nvSpPr>
          <p:spPr>
            <a:xfrm>
              <a:off x="3200400"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9" name="Oval 568"/>
            <p:cNvSpPr/>
            <p:nvPr/>
          </p:nvSpPr>
          <p:spPr>
            <a:xfrm>
              <a:off x="2590800"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0" name="Oval 569"/>
            <p:cNvSpPr/>
            <p:nvPr/>
          </p:nvSpPr>
          <p:spPr>
            <a:xfrm>
              <a:off x="2895600"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sp>
          <p:nvSpPr>
            <p:cNvPr id="571" name="Oval 570"/>
            <p:cNvSpPr/>
            <p:nvPr/>
          </p:nvSpPr>
          <p:spPr>
            <a:xfrm>
              <a:off x="3200400"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sp>
          <p:nvSpPr>
            <p:cNvPr id="572" name="Oval 571"/>
            <p:cNvSpPr/>
            <p:nvPr/>
          </p:nvSpPr>
          <p:spPr>
            <a:xfrm>
              <a:off x="2590800"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3" name="Oval 572"/>
            <p:cNvSpPr/>
            <p:nvPr/>
          </p:nvSpPr>
          <p:spPr>
            <a:xfrm>
              <a:off x="2895600"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sp>
          <p:nvSpPr>
            <p:cNvPr id="574" name="Oval 573"/>
            <p:cNvSpPr/>
            <p:nvPr/>
          </p:nvSpPr>
          <p:spPr>
            <a:xfrm>
              <a:off x="3200400"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5" name="Oval 574"/>
            <p:cNvSpPr/>
            <p:nvPr/>
          </p:nvSpPr>
          <p:spPr>
            <a:xfrm>
              <a:off x="2590800"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6" name="Oval 575"/>
            <p:cNvSpPr/>
            <p:nvPr/>
          </p:nvSpPr>
          <p:spPr>
            <a:xfrm>
              <a:off x="2895600"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7" name="Oval 576"/>
            <p:cNvSpPr/>
            <p:nvPr/>
          </p:nvSpPr>
          <p:spPr>
            <a:xfrm>
              <a:off x="3200400"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8" name="Oval 577"/>
            <p:cNvSpPr/>
            <p:nvPr/>
          </p:nvSpPr>
          <p:spPr>
            <a:xfrm>
              <a:off x="2590800"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9" name="Oval 578"/>
            <p:cNvSpPr/>
            <p:nvPr/>
          </p:nvSpPr>
          <p:spPr>
            <a:xfrm>
              <a:off x="2895600"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0" name="Oval 579"/>
            <p:cNvSpPr/>
            <p:nvPr/>
          </p:nvSpPr>
          <p:spPr>
            <a:xfrm>
              <a:off x="3200400"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1" name="Oval 580"/>
            <p:cNvSpPr/>
            <p:nvPr/>
          </p:nvSpPr>
          <p:spPr>
            <a:xfrm>
              <a:off x="3505198"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2" name="Oval 581"/>
            <p:cNvSpPr/>
            <p:nvPr/>
          </p:nvSpPr>
          <p:spPr>
            <a:xfrm>
              <a:off x="3809998"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3" name="Oval 582"/>
            <p:cNvSpPr/>
            <p:nvPr/>
          </p:nvSpPr>
          <p:spPr>
            <a:xfrm>
              <a:off x="4114798"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4" name="Oval 583"/>
            <p:cNvSpPr/>
            <p:nvPr/>
          </p:nvSpPr>
          <p:spPr>
            <a:xfrm>
              <a:off x="4419598"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5" name="Oval 584"/>
            <p:cNvSpPr/>
            <p:nvPr/>
          </p:nvSpPr>
          <p:spPr>
            <a:xfrm>
              <a:off x="4724398"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6" name="Oval 585"/>
            <p:cNvSpPr/>
            <p:nvPr/>
          </p:nvSpPr>
          <p:spPr>
            <a:xfrm>
              <a:off x="5029198"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7" name="Oval 586"/>
            <p:cNvSpPr/>
            <p:nvPr/>
          </p:nvSpPr>
          <p:spPr>
            <a:xfrm>
              <a:off x="3505198"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8" name="Oval 587"/>
            <p:cNvSpPr/>
            <p:nvPr/>
          </p:nvSpPr>
          <p:spPr>
            <a:xfrm>
              <a:off x="3809998"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9" name="Oval 588"/>
            <p:cNvSpPr/>
            <p:nvPr/>
          </p:nvSpPr>
          <p:spPr>
            <a:xfrm>
              <a:off x="4114798"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0" name="Oval 589"/>
            <p:cNvSpPr/>
            <p:nvPr/>
          </p:nvSpPr>
          <p:spPr>
            <a:xfrm>
              <a:off x="4419598"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1" name="Oval 590"/>
            <p:cNvSpPr/>
            <p:nvPr/>
          </p:nvSpPr>
          <p:spPr>
            <a:xfrm>
              <a:off x="4724398"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2" name="Oval 591"/>
            <p:cNvSpPr/>
            <p:nvPr/>
          </p:nvSpPr>
          <p:spPr>
            <a:xfrm>
              <a:off x="5029198"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3" name="Oval 592"/>
            <p:cNvSpPr/>
            <p:nvPr/>
          </p:nvSpPr>
          <p:spPr>
            <a:xfrm>
              <a:off x="3505198"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4" name="Oval 593"/>
            <p:cNvSpPr/>
            <p:nvPr/>
          </p:nvSpPr>
          <p:spPr>
            <a:xfrm>
              <a:off x="3809998"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5" name="Oval 594"/>
            <p:cNvSpPr/>
            <p:nvPr/>
          </p:nvSpPr>
          <p:spPr>
            <a:xfrm>
              <a:off x="4114798"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sp>
          <p:nvSpPr>
            <p:cNvPr id="596" name="Oval 595"/>
            <p:cNvSpPr/>
            <p:nvPr/>
          </p:nvSpPr>
          <p:spPr>
            <a:xfrm>
              <a:off x="4419598"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7" name="Oval 596"/>
            <p:cNvSpPr/>
            <p:nvPr/>
          </p:nvSpPr>
          <p:spPr>
            <a:xfrm>
              <a:off x="4724398"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8" name="Oval 597"/>
            <p:cNvSpPr/>
            <p:nvPr/>
          </p:nvSpPr>
          <p:spPr>
            <a:xfrm>
              <a:off x="5029198"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9" name="Oval 598"/>
            <p:cNvSpPr/>
            <p:nvPr/>
          </p:nvSpPr>
          <p:spPr>
            <a:xfrm>
              <a:off x="3505198"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0" name="Oval 599"/>
            <p:cNvSpPr/>
            <p:nvPr/>
          </p:nvSpPr>
          <p:spPr>
            <a:xfrm>
              <a:off x="3809998"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1" name="Oval 600"/>
            <p:cNvSpPr/>
            <p:nvPr/>
          </p:nvSpPr>
          <p:spPr>
            <a:xfrm>
              <a:off x="4114798"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2" name="Oval 601"/>
            <p:cNvSpPr/>
            <p:nvPr/>
          </p:nvSpPr>
          <p:spPr>
            <a:xfrm>
              <a:off x="4419598"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3" name="Oval 602"/>
            <p:cNvSpPr/>
            <p:nvPr/>
          </p:nvSpPr>
          <p:spPr>
            <a:xfrm>
              <a:off x="4724398"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4" name="Oval 603"/>
            <p:cNvSpPr/>
            <p:nvPr/>
          </p:nvSpPr>
          <p:spPr>
            <a:xfrm>
              <a:off x="5029198"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5" name="Oval 604"/>
            <p:cNvSpPr/>
            <p:nvPr/>
          </p:nvSpPr>
          <p:spPr>
            <a:xfrm>
              <a:off x="3505198"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6" name="Oval 605"/>
            <p:cNvSpPr/>
            <p:nvPr/>
          </p:nvSpPr>
          <p:spPr>
            <a:xfrm>
              <a:off x="3809998"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7" name="Oval 606"/>
            <p:cNvSpPr/>
            <p:nvPr/>
          </p:nvSpPr>
          <p:spPr>
            <a:xfrm>
              <a:off x="4114798"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8" name="Oval 607"/>
            <p:cNvSpPr/>
            <p:nvPr/>
          </p:nvSpPr>
          <p:spPr>
            <a:xfrm>
              <a:off x="4419598"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9" name="Oval 608"/>
            <p:cNvSpPr/>
            <p:nvPr/>
          </p:nvSpPr>
          <p:spPr>
            <a:xfrm>
              <a:off x="4724398"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0" name="Oval 609"/>
            <p:cNvSpPr/>
            <p:nvPr/>
          </p:nvSpPr>
          <p:spPr>
            <a:xfrm>
              <a:off x="5029198"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1" name="Oval 610"/>
            <p:cNvSpPr/>
            <p:nvPr/>
          </p:nvSpPr>
          <p:spPr>
            <a:xfrm>
              <a:off x="3505198"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2" name="Oval 611"/>
            <p:cNvSpPr/>
            <p:nvPr/>
          </p:nvSpPr>
          <p:spPr>
            <a:xfrm>
              <a:off x="3809998"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3" name="Oval 612"/>
            <p:cNvSpPr/>
            <p:nvPr/>
          </p:nvSpPr>
          <p:spPr>
            <a:xfrm>
              <a:off x="4114798"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4" name="Oval 613"/>
            <p:cNvSpPr/>
            <p:nvPr/>
          </p:nvSpPr>
          <p:spPr>
            <a:xfrm>
              <a:off x="4419598"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5" name="Oval 614"/>
            <p:cNvSpPr/>
            <p:nvPr/>
          </p:nvSpPr>
          <p:spPr>
            <a:xfrm>
              <a:off x="4724398"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6" name="Oval 615"/>
            <p:cNvSpPr/>
            <p:nvPr/>
          </p:nvSpPr>
          <p:spPr>
            <a:xfrm>
              <a:off x="5029198"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7" name="Oval 616"/>
            <p:cNvSpPr/>
            <p:nvPr/>
          </p:nvSpPr>
          <p:spPr>
            <a:xfrm>
              <a:off x="3505198"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8" name="Oval 617"/>
            <p:cNvSpPr/>
            <p:nvPr/>
          </p:nvSpPr>
          <p:spPr>
            <a:xfrm>
              <a:off x="3809998"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9" name="Oval 618"/>
            <p:cNvSpPr/>
            <p:nvPr/>
          </p:nvSpPr>
          <p:spPr>
            <a:xfrm>
              <a:off x="4114798"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0" name="Oval 619"/>
            <p:cNvSpPr/>
            <p:nvPr/>
          </p:nvSpPr>
          <p:spPr>
            <a:xfrm>
              <a:off x="4419598"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1" name="Oval 620"/>
            <p:cNvSpPr/>
            <p:nvPr/>
          </p:nvSpPr>
          <p:spPr>
            <a:xfrm>
              <a:off x="4724398"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2" name="Oval 621"/>
            <p:cNvSpPr/>
            <p:nvPr/>
          </p:nvSpPr>
          <p:spPr>
            <a:xfrm>
              <a:off x="5029198"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3" name="Oval 622"/>
            <p:cNvSpPr/>
            <p:nvPr/>
          </p:nvSpPr>
          <p:spPr>
            <a:xfrm>
              <a:off x="3505198"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4" name="Oval 623"/>
            <p:cNvSpPr/>
            <p:nvPr/>
          </p:nvSpPr>
          <p:spPr>
            <a:xfrm>
              <a:off x="3809998"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5" name="Oval 624"/>
            <p:cNvSpPr/>
            <p:nvPr/>
          </p:nvSpPr>
          <p:spPr>
            <a:xfrm>
              <a:off x="4114798"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6" name="Oval 625"/>
            <p:cNvSpPr/>
            <p:nvPr/>
          </p:nvSpPr>
          <p:spPr>
            <a:xfrm>
              <a:off x="4419598"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7" name="Oval 626"/>
            <p:cNvSpPr/>
            <p:nvPr/>
          </p:nvSpPr>
          <p:spPr>
            <a:xfrm>
              <a:off x="4724398"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8" name="Oval 627"/>
            <p:cNvSpPr/>
            <p:nvPr/>
          </p:nvSpPr>
          <p:spPr>
            <a:xfrm>
              <a:off x="5029198"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nvGrpSpPr>
          <p:cNvPr id="79" name="Group 78"/>
          <p:cNvGrpSpPr/>
          <p:nvPr/>
        </p:nvGrpSpPr>
        <p:grpSpPr>
          <a:xfrm>
            <a:off x="1872438" y="1187961"/>
            <a:ext cx="5339779" cy="4688221"/>
            <a:chOff x="1872438" y="1187961"/>
            <a:chExt cx="5339779" cy="4688221"/>
          </a:xfrm>
        </p:grpSpPr>
        <p:sp>
          <p:nvSpPr>
            <p:cNvPr id="80" name="Rounded Rectangle 79"/>
            <p:cNvSpPr/>
            <p:nvPr/>
          </p:nvSpPr>
          <p:spPr>
            <a:xfrm rot="5400000" flipH="1">
              <a:off x="1931898" y="3087429"/>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1" name="Rounded Rectangle 80"/>
            <p:cNvSpPr/>
            <p:nvPr/>
          </p:nvSpPr>
          <p:spPr>
            <a:xfrm rot="5400000" flipH="1">
              <a:off x="1881780" y="2465964"/>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2" name="Rounded Rectangle 81"/>
            <p:cNvSpPr/>
            <p:nvPr/>
          </p:nvSpPr>
          <p:spPr>
            <a:xfrm rot="5400000" flipH="1">
              <a:off x="1841687" y="184449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3" name="Rounded Rectangle 82"/>
            <p:cNvSpPr/>
            <p:nvPr/>
          </p:nvSpPr>
          <p:spPr>
            <a:xfrm rot="5400000" flipH="1">
              <a:off x="1935240" y="4957731"/>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4" name="Rounded Rectangle 83"/>
            <p:cNvSpPr/>
            <p:nvPr/>
          </p:nvSpPr>
          <p:spPr>
            <a:xfrm rot="5400000" flipH="1">
              <a:off x="1885122" y="4336265"/>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5" name="Rounded Rectangle 84"/>
            <p:cNvSpPr/>
            <p:nvPr/>
          </p:nvSpPr>
          <p:spPr>
            <a:xfrm rot="5400000" flipH="1">
              <a:off x="1845028" y="3714799"/>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6" name="Rounded Rectangle 85"/>
            <p:cNvSpPr/>
            <p:nvPr/>
          </p:nvSpPr>
          <p:spPr>
            <a:xfrm rot="5400000" flipH="1">
              <a:off x="2552474" y="3087429"/>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7" name="Rounded Rectangle 86"/>
            <p:cNvSpPr/>
            <p:nvPr/>
          </p:nvSpPr>
          <p:spPr>
            <a:xfrm rot="5400000" flipH="1">
              <a:off x="2502358" y="2465964"/>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8" name="Rounded Rectangle 87"/>
            <p:cNvSpPr/>
            <p:nvPr/>
          </p:nvSpPr>
          <p:spPr>
            <a:xfrm rot="5400000" flipH="1">
              <a:off x="2462262" y="184449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9" name="Rounded Rectangle 88"/>
            <p:cNvSpPr/>
            <p:nvPr/>
          </p:nvSpPr>
          <p:spPr>
            <a:xfrm rot="5400000" flipH="1">
              <a:off x="2555818" y="4957731"/>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0" name="Rounded Rectangle 89"/>
            <p:cNvSpPr/>
            <p:nvPr/>
          </p:nvSpPr>
          <p:spPr>
            <a:xfrm rot="5400000" flipH="1">
              <a:off x="2505698" y="4336265"/>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1" name="Rounded Rectangle 90"/>
            <p:cNvSpPr/>
            <p:nvPr/>
          </p:nvSpPr>
          <p:spPr>
            <a:xfrm rot="5400000" flipH="1">
              <a:off x="2465606" y="3714799"/>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2" name="Rounded Rectangle 91"/>
            <p:cNvSpPr/>
            <p:nvPr/>
          </p:nvSpPr>
          <p:spPr>
            <a:xfrm rot="5400000" flipH="1">
              <a:off x="1309176" y="3087429"/>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3" name="Rounded Rectangle 92"/>
            <p:cNvSpPr/>
            <p:nvPr/>
          </p:nvSpPr>
          <p:spPr>
            <a:xfrm rot="5400000" flipH="1">
              <a:off x="1259056" y="2465964"/>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4" name="Rounded Rectangle 93"/>
            <p:cNvSpPr/>
            <p:nvPr/>
          </p:nvSpPr>
          <p:spPr>
            <a:xfrm rot="5400000" flipH="1">
              <a:off x="1218964" y="184449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5" name="Rounded Rectangle 94"/>
            <p:cNvSpPr/>
            <p:nvPr/>
          </p:nvSpPr>
          <p:spPr>
            <a:xfrm rot="5400000" flipH="1">
              <a:off x="1312518" y="4957731"/>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6" name="Rounded Rectangle 95"/>
            <p:cNvSpPr/>
            <p:nvPr/>
          </p:nvSpPr>
          <p:spPr>
            <a:xfrm rot="5400000" flipH="1">
              <a:off x="1262400" y="4336267"/>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7" name="Rounded Rectangle 96"/>
            <p:cNvSpPr/>
            <p:nvPr/>
          </p:nvSpPr>
          <p:spPr>
            <a:xfrm rot="5400000" flipH="1">
              <a:off x="1222308" y="3714801"/>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8" name="Rounded Rectangle 97"/>
            <p:cNvSpPr/>
            <p:nvPr/>
          </p:nvSpPr>
          <p:spPr>
            <a:xfrm rot="5400000" flipH="1">
              <a:off x="3818654" y="309315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9" name="Rounded Rectangle 98"/>
            <p:cNvSpPr/>
            <p:nvPr/>
          </p:nvSpPr>
          <p:spPr>
            <a:xfrm rot="5400000" flipH="1">
              <a:off x="3768536" y="2471693"/>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0" name="Rounded Rectangle 99"/>
            <p:cNvSpPr/>
            <p:nvPr/>
          </p:nvSpPr>
          <p:spPr>
            <a:xfrm rot="5400000" flipH="1">
              <a:off x="3728443" y="1850227"/>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1" name="Rounded Rectangle 100"/>
            <p:cNvSpPr/>
            <p:nvPr/>
          </p:nvSpPr>
          <p:spPr>
            <a:xfrm rot="5400000" flipH="1">
              <a:off x="3821996" y="4963460"/>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2" name="Rounded Rectangle 101"/>
            <p:cNvSpPr/>
            <p:nvPr/>
          </p:nvSpPr>
          <p:spPr>
            <a:xfrm rot="5400000" flipH="1">
              <a:off x="3771878" y="4341994"/>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3" name="Rounded Rectangle 102"/>
            <p:cNvSpPr/>
            <p:nvPr/>
          </p:nvSpPr>
          <p:spPr>
            <a:xfrm rot="5400000" flipH="1">
              <a:off x="3731784" y="372052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4" name="Rounded Rectangle 103"/>
            <p:cNvSpPr/>
            <p:nvPr/>
          </p:nvSpPr>
          <p:spPr>
            <a:xfrm rot="5400000" flipH="1">
              <a:off x="4439230" y="309315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5" name="Rounded Rectangle 104"/>
            <p:cNvSpPr/>
            <p:nvPr/>
          </p:nvSpPr>
          <p:spPr>
            <a:xfrm rot="5400000" flipH="1">
              <a:off x="4389114" y="2471693"/>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6" name="Rounded Rectangle 105"/>
            <p:cNvSpPr/>
            <p:nvPr/>
          </p:nvSpPr>
          <p:spPr>
            <a:xfrm rot="5400000" flipH="1">
              <a:off x="4349018" y="1850227"/>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7" name="Rounded Rectangle 106"/>
            <p:cNvSpPr/>
            <p:nvPr/>
          </p:nvSpPr>
          <p:spPr>
            <a:xfrm rot="5400000" flipH="1">
              <a:off x="4442574" y="4963460"/>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8" name="Rounded Rectangle 107"/>
            <p:cNvSpPr/>
            <p:nvPr/>
          </p:nvSpPr>
          <p:spPr>
            <a:xfrm rot="5400000" flipH="1">
              <a:off x="4392454" y="4341994"/>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9" name="Rounded Rectangle 108"/>
            <p:cNvSpPr/>
            <p:nvPr/>
          </p:nvSpPr>
          <p:spPr>
            <a:xfrm rot="5400000" flipH="1">
              <a:off x="4352362" y="372052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0" name="Rounded Rectangle 109"/>
            <p:cNvSpPr/>
            <p:nvPr/>
          </p:nvSpPr>
          <p:spPr>
            <a:xfrm rot="5400000" flipH="1">
              <a:off x="3195932" y="309315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1" name="Rounded Rectangle 110"/>
            <p:cNvSpPr/>
            <p:nvPr/>
          </p:nvSpPr>
          <p:spPr>
            <a:xfrm rot="5400000" flipH="1">
              <a:off x="3145812" y="2471693"/>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2" name="Rounded Rectangle 111"/>
            <p:cNvSpPr/>
            <p:nvPr/>
          </p:nvSpPr>
          <p:spPr>
            <a:xfrm rot="5400000" flipH="1">
              <a:off x="3105720" y="1850227"/>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3" name="Rounded Rectangle 112"/>
            <p:cNvSpPr/>
            <p:nvPr/>
          </p:nvSpPr>
          <p:spPr>
            <a:xfrm rot="5400000" flipH="1">
              <a:off x="3199274" y="4963460"/>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4" name="Rounded Rectangle 113"/>
            <p:cNvSpPr/>
            <p:nvPr/>
          </p:nvSpPr>
          <p:spPr>
            <a:xfrm rot="5400000" flipH="1">
              <a:off x="3149156" y="4341996"/>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5" name="Rounded Rectangle 114"/>
            <p:cNvSpPr/>
            <p:nvPr/>
          </p:nvSpPr>
          <p:spPr>
            <a:xfrm rot="5400000" flipH="1">
              <a:off x="3109064" y="3720530"/>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6" name="Rounded Rectangle 115"/>
            <p:cNvSpPr/>
            <p:nvPr/>
          </p:nvSpPr>
          <p:spPr>
            <a:xfrm rot="5400000" flipH="1">
              <a:off x="5675576" y="3084366"/>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7" name="Rounded Rectangle 116"/>
            <p:cNvSpPr/>
            <p:nvPr/>
          </p:nvSpPr>
          <p:spPr>
            <a:xfrm rot="5400000" flipH="1">
              <a:off x="5625458" y="2462901"/>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8" name="Rounded Rectangle 117"/>
            <p:cNvSpPr/>
            <p:nvPr/>
          </p:nvSpPr>
          <p:spPr>
            <a:xfrm rot="5400000" flipH="1">
              <a:off x="5585365" y="1841435"/>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9" name="Rounded Rectangle 118"/>
            <p:cNvSpPr/>
            <p:nvPr/>
          </p:nvSpPr>
          <p:spPr>
            <a:xfrm rot="5400000" flipH="1">
              <a:off x="5678918" y="495466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0" name="Rounded Rectangle 119"/>
            <p:cNvSpPr/>
            <p:nvPr/>
          </p:nvSpPr>
          <p:spPr>
            <a:xfrm rot="5400000" flipH="1">
              <a:off x="5628800" y="4333202"/>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1" name="Rounded Rectangle 120"/>
            <p:cNvSpPr/>
            <p:nvPr/>
          </p:nvSpPr>
          <p:spPr>
            <a:xfrm rot="5400000" flipH="1">
              <a:off x="5588706" y="3711736"/>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2" name="Rounded Rectangle 121"/>
            <p:cNvSpPr/>
            <p:nvPr/>
          </p:nvSpPr>
          <p:spPr>
            <a:xfrm rot="5400000" flipH="1">
              <a:off x="6296152" y="3084366"/>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3" name="Rounded Rectangle 122"/>
            <p:cNvSpPr/>
            <p:nvPr/>
          </p:nvSpPr>
          <p:spPr>
            <a:xfrm rot="5400000" flipH="1">
              <a:off x="6246036" y="2462901"/>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4" name="Rounded Rectangle 123"/>
            <p:cNvSpPr/>
            <p:nvPr/>
          </p:nvSpPr>
          <p:spPr>
            <a:xfrm rot="5400000" flipH="1">
              <a:off x="6205940" y="1841435"/>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5" name="Rounded Rectangle 124"/>
            <p:cNvSpPr/>
            <p:nvPr/>
          </p:nvSpPr>
          <p:spPr>
            <a:xfrm rot="5400000" flipH="1">
              <a:off x="6299496" y="495466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6" name="Rounded Rectangle 125"/>
            <p:cNvSpPr/>
            <p:nvPr/>
          </p:nvSpPr>
          <p:spPr>
            <a:xfrm rot="5400000" flipH="1">
              <a:off x="6249376" y="4333202"/>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7" name="Rounded Rectangle 126"/>
            <p:cNvSpPr/>
            <p:nvPr/>
          </p:nvSpPr>
          <p:spPr>
            <a:xfrm rot="5400000" flipH="1">
              <a:off x="6209284" y="3711736"/>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8" name="Rounded Rectangle 127"/>
            <p:cNvSpPr/>
            <p:nvPr/>
          </p:nvSpPr>
          <p:spPr>
            <a:xfrm rot="5400000" flipH="1">
              <a:off x="5052854" y="3084366"/>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9" name="Rounded Rectangle 128"/>
            <p:cNvSpPr/>
            <p:nvPr/>
          </p:nvSpPr>
          <p:spPr>
            <a:xfrm rot="5400000" flipH="1">
              <a:off x="5002734" y="2462901"/>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0" name="Rounded Rectangle 129"/>
            <p:cNvSpPr/>
            <p:nvPr/>
          </p:nvSpPr>
          <p:spPr>
            <a:xfrm rot="5400000" flipH="1">
              <a:off x="4962642" y="1841435"/>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1" name="Rounded Rectangle 130"/>
            <p:cNvSpPr/>
            <p:nvPr/>
          </p:nvSpPr>
          <p:spPr>
            <a:xfrm rot="5400000" flipH="1">
              <a:off x="5056196" y="495466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2" name="Rounded Rectangle 131"/>
            <p:cNvSpPr/>
            <p:nvPr/>
          </p:nvSpPr>
          <p:spPr>
            <a:xfrm rot="5400000" flipH="1">
              <a:off x="5006078" y="4333204"/>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3" name="Rounded Rectangle 132"/>
            <p:cNvSpPr/>
            <p:nvPr/>
          </p:nvSpPr>
          <p:spPr>
            <a:xfrm rot="5400000" flipH="1">
              <a:off x="4965986" y="371173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sp>
        <p:nvSpPr>
          <p:cNvPr id="135" name="Rounded Rectangle 134"/>
          <p:cNvSpPr/>
          <p:nvPr/>
        </p:nvSpPr>
        <p:spPr>
          <a:xfrm>
            <a:off x="1873913" y="1215941"/>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6" name="Rounded Rectangle 135"/>
          <p:cNvSpPr/>
          <p:nvPr/>
        </p:nvSpPr>
        <p:spPr>
          <a:xfrm>
            <a:off x="2495379" y="1256035"/>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7" name="Rounded Rectangle 136"/>
          <p:cNvSpPr/>
          <p:nvPr/>
        </p:nvSpPr>
        <p:spPr>
          <a:xfrm>
            <a:off x="3131107" y="1165823"/>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8" name="Rounded Rectangle 137"/>
          <p:cNvSpPr/>
          <p:nvPr/>
        </p:nvSpPr>
        <p:spPr>
          <a:xfrm>
            <a:off x="3752573" y="1215941"/>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9" name="Rounded Rectangle 138"/>
          <p:cNvSpPr/>
          <p:nvPr/>
        </p:nvSpPr>
        <p:spPr>
          <a:xfrm>
            <a:off x="4374040" y="1256035"/>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0" name="Rounded Rectangle 139"/>
          <p:cNvSpPr/>
          <p:nvPr/>
        </p:nvSpPr>
        <p:spPr>
          <a:xfrm>
            <a:off x="5012926" y="1165823"/>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1" name="Rounded Rectangle 140"/>
          <p:cNvSpPr/>
          <p:nvPr/>
        </p:nvSpPr>
        <p:spPr>
          <a:xfrm>
            <a:off x="5634393" y="1215941"/>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2" name="Rounded Rectangle 141"/>
          <p:cNvSpPr/>
          <p:nvPr/>
        </p:nvSpPr>
        <p:spPr>
          <a:xfrm>
            <a:off x="1873913" y="184951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3" name="Rounded Rectangle 142"/>
          <p:cNvSpPr/>
          <p:nvPr/>
        </p:nvSpPr>
        <p:spPr>
          <a:xfrm>
            <a:off x="2495379" y="1889607"/>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4" name="Rounded Rectangle 143"/>
          <p:cNvSpPr/>
          <p:nvPr/>
        </p:nvSpPr>
        <p:spPr>
          <a:xfrm>
            <a:off x="3131107" y="1799396"/>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5" name="Rounded Rectangle 144"/>
          <p:cNvSpPr/>
          <p:nvPr/>
        </p:nvSpPr>
        <p:spPr>
          <a:xfrm>
            <a:off x="3752573" y="184951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6" name="Rounded Rectangle 145"/>
          <p:cNvSpPr/>
          <p:nvPr/>
        </p:nvSpPr>
        <p:spPr>
          <a:xfrm>
            <a:off x="5634393" y="184951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7" name="Rounded Rectangle 146"/>
          <p:cNvSpPr/>
          <p:nvPr/>
        </p:nvSpPr>
        <p:spPr>
          <a:xfrm>
            <a:off x="4377403" y="1887076"/>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8" name="Rounded Rectangle 147"/>
          <p:cNvSpPr/>
          <p:nvPr/>
        </p:nvSpPr>
        <p:spPr>
          <a:xfrm>
            <a:off x="5022027" y="1800028"/>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9" name="Rounded Rectangle 148"/>
          <p:cNvSpPr/>
          <p:nvPr/>
        </p:nvSpPr>
        <p:spPr>
          <a:xfrm>
            <a:off x="1880492" y="2469712"/>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0" name="Rounded Rectangle 149"/>
          <p:cNvSpPr/>
          <p:nvPr/>
        </p:nvSpPr>
        <p:spPr>
          <a:xfrm>
            <a:off x="2501958" y="2509806"/>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1" name="Rounded Rectangle 150"/>
          <p:cNvSpPr/>
          <p:nvPr/>
        </p:nvSpPr>
        <p:spPr>
          <a:xfrm>
            <a:off x="3137686" y="241959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2" name="Rounded Rectangle 151"/>
          <p:cNvSpPr/>
          <p:nvPr/>
        </p:nvSpPr>
        <p:spPr>
          <a:xfrm>
            <a:off x="3759152" y="2469712"/>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3" name="Rounded Rectangle 152"/>
          <p:cNvSpPr/>
          <p:nvPr/>
        </p:nvSpPr>
        <p:spPr>
          <a:xfrm>
            <a:off x="4380619" y="2509806"/>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4" name="Rounded Rectangle 153"/>
          <p:cNvSpPr/>
          <p:nvPr/>
        </p:nvSpPr>
        <p:spPr>
          <a:xfrm>
            <a:off x="5019505" y="241959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5" name="Rounded Rectangle 154"/>
          <p:cNvSpPr/>
          <p:nvPr/>
        </p:nvSpPr>
        <p:spPr>
          <a:xfrm>
            <a:off x="5640972" y="2469712"/>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6" name="Rounded Rectangle 155"/>
          <p:cNvSpPr/>
          <p:nvPr/>
        </p:nvSpPr>
        <p:spPr>
          <a:xfrm>
            <a:off x="1880492" y="3103285"/>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7" name="Rounded Rectangle 156"/>
          <p:cNvSpPr/>
          <p:nvPr/>
        </p:nvSpPr>
        <p:spPr>
          <a:xfrm>
            <a:off x="2501958" y="3143378"/>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8" name="Rounded Rectangle 157"/>
          <p:cNvSpPr/>
          <p:nvPr/>
        </p:nvSpPr>
        <p:spPr>
          <a:xfrm>
            <a:off x="3137686" y="3053167"/>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9" name="Rounded Rectangle 158"/>
          <p:cNvSpPr/>
          <p:nvPr/>
        </p:nvSpPr>
        <p:spPr>
          <a:xfrm>
            <a:off x="3759152" y="3103285"/>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0" name="Rounded Rectangle 159"/>
          <p:cNvSpPr/>
          <p:nvPr/>
        </p:nvSpPr>
        <p:spPr>
          <a:xfrm>
            <a:off x="5640972" y="3103285"/>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1" name="Rounded Rectangle 160"/>
          <p:cNvSpPr/>
          <p:nvPr/>
        </p:nvSpPr>
        <p:spPr>
          <a:xfrm>
            <a:off x="4383982" y="3140847"/>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2" name="Rounded Rectangle 161"/>
          <p:cNvSpPr/>
          <p:nvPr/>
        </p:nvSpPr>
        <p:spPr>
          <a:xfrm>
            <a:off x="5028606" y="3053799"/>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3" name="Rounded Rectangle 162"/>
          <p:cNvSpPr/>
          <p:nvPr/>
        </p:nvSpPr>
        <p:spPr>
          <a:xfrm>
            <a:off x="1880492" y="372022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4" name="Rounded Rectangle 163"/>
          <p:cNvSpPr/>
          <p:nvPr/>
        </p:nvSpPr>
        <p:spPr>
          <a:xfrm>
            <a:off x="2501958" y="3760318"/>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5" name="Rounded Rectangle 164"/>
          <p:cNvSpPr/>
          <p:nvPr/>
        </p:nvSpPr>
        <p:spPr>
          <a:xfrm>
            <a:off x="3137686" y="3670106"/>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6" name="Rounded Rectangle 165"/>
          <p:cNvSpPr/>
          <p:nvPr/>
        </p:nvSpPr>
        <p:spPr>
          <a:xfrm>
            <a:off x="3759152" y="372022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7" name="Rounded Rectangle 166"/>
          <p:cNvSpPr/>
          <p:nvPr/>
        </p:nvSpPr>
        <p:spPr>
          <a:xfrm>
            <a:off x="4380619" y="3760318"/>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8" name="Rounded Rectangle 167"/>
          <p:cNvSpPr/>
          <p:nvPr/>
        </p:nvSpPr>
        <p:spPr>
          <a:xfrm>
            <a:off x="5019505" y="3670106"/>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9" name="Rounded Rectangle 168"/>
          <p:cNvSpPr/>
          <p:nvPr/>
        </p:nvSpPr>
        <p:spPr>
          <a:xfrm>
            <a:off x="5640972" y="372022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0" name="Rounded Rectangle 169"/>
          <p:cNvSpPr/>
          <p:nvPr/>
        </p:nvSpPr>
        <p:spPr>
          <a:xfrm>
            <a:off x="1880492" y="4353797"/>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3" name="Rounded Rectangle 172"/>
          <p:cNvSpPr/>
          <p:nvPr/>
        </p:nvSpPr>
        <p:spPr>
          <a:xfrm>
            <a:off x="3759152" y="4353797"/>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4" name="Rounded Rectangle 173"/>
          <p:cNvSpPr/>
          <p:nvPr/>
        </p:nvSpPr>
        <p:spPr>
          <a:xfrm>
            <a:off x="5640972" y="4353797"/>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5" name="Rounded Rectangle 174"/>
          <p:cNvSpPr/>
          <p:nvPr/>
        </p:nvSpPr>
        <p:spPr>
          <a:xfrm>
            <a:off x="4383982" y="4391359"/>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6" name="Rounded Rectangle 175"/>
          <p:cNvSpPr/>
          <p:nvPr/>
        </p:nvSpPr>
        <p:spPr>
          <a:xfrm>
            <a:off x="5028606" y="4304311"/>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7" name="Rounded Rectangle 176"/>
          <p:cNvSpPr/>
          <p:nvPr/>
        </p:nvSpPr>
        <p:spPr>
          <a:xfrm>
            <a:off x="1898912" y="498036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8" name="Rounded Rectangle 177"/>
          <p:cNvSpPr/>
          <p:nvPr/>
        </p:nvSpPr>
        <p:spPr>
          <a:xfrm>
            <a:off x="3777572" y="498036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9" name="Rounded Rectangle 178"/>
          <p:cNvSpPr/>
          <p:nvPr/>
        </p:nvSpPr>
        <p:spPr>
          <a:xfrm>
            <a:off x="4399039" y="5020458"/>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0" name="Rounded Rectangle 179"/>
          <p:cNvSpPr/>
          <p:nvPr/>
        </p:nvSpPr>
        <p:spPr>
          <a:xfrm>
            <a:off x="5037925" y="4930246"/>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1" name="Rounded Rectangle 180"/>
          <p:cNvSpPr/>
          <p:nvPr/>
        </p:nvSpPr>
        <p:spPr>
          <a:xfrm>
            <a:off x="5659392" y="498036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2" name="Rounded Rectangle 181"/>
          <p:cNvSpPr/>
          <p:nvPr/>
        </p:nvSpPr>
        <p:spPr>
          <a:xfrm>
            <a:off x="1898912" y="5613937"/>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3" name="Rounded Rectangle 182"/>
          <p:cNvSpPr/>
          <p:nvPr/>
        </p:nvSpPr>
        <p:spPr>
          <a:xfrm>
            <a:off x="2520378" y="5654030"/>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4" name="Rounded Rectangle 183"/>
          <p:cNvSpPr/>
          <p:nvPr/>
        </p:nvSpPr>
        <p:spPr>
          <a:xfrm>
            <a:off x="3156106" y="5563819"/>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5" name="Rounded Rectangle 184"/>
          <p:cNvSpPr/>
          <p:nvPr/>
        </p:nvSpPr>
        <p:spPr>
          <a:xfrm>
            <a:off x="3777572" y="5613937"/>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6" name="Rounded Rectangle 185"/>
          <p:cNvSpPr/>
          <p:nvPr/>
        </p:nvSpPr>
        <p:spPr>
          <a:xfrm>
            <a:off x="5659392" y="5613937"/>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7" name="Rounded Rectangle 186"/>
          <p:cNvSpPr/>
          <p:nvPr/>
        </p:nvSpPr>
        <p:spPr>
          <a:xfrm>
            <a:off x="4402402" y="5651499"/>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8" name="Rounded Rectangle 187"/>
          <p:cNvSpPr/>
          <p:nvPr/>
        </p:nvSpPr>
        <p:spPr>
          <a:xfrm>
            <a:off x="5047026" y="5564451"/>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0" name="Rectangle 189"/>
          <p:cNvSpPr/>
          <p:nvPr/>
        </p:nvSpPr>
        <p:spPr>
          <a:xfrm>
            <a:off x="1752600" y="1072354"/>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91" name="Rectangle 190"/>
          <p:cNvSpPr/>
          <p:nvPr/>
        </p:nvSpPr>
        <p:spPr>
          <a:xfrm>
            <a:off x="1842816" y="1692982"/>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92" name="Rectangle 191"/>
          <p:cNvSpPr/>
          <p:nvPr/>
        </p:nvSpPr>
        <p:spPr>
          <a:xfrm>
            <a:off x="2386653" y="1142520"/>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93" name="Rectangle 192"/>
          <p:cNvSpPr/>
          <p:nvPr/>
        </p:nvSpPr>
        <p:spPr>
          <a:xfrm>
            <a:off x="2476868" y="1763148"/>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94" name="Rectangle 193"/>
          <p:cNvSpPr/>
          <p:nvPr/>
        </p:nvSpPr>
        <p:spPr>
          <a:xfrm>
            <a:off x="1752600" y="2308909"/>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95" name="Rectangle 194"/>
          <p:cNvSpPr/>
          <p:nvPr/>
        </p:nvSpPr>
        <p:spPr>
          <a:xfrm>
            <a:off x="1842816" y="2929537"/>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96" name="Rectangle 195"/>
          <p:cNvSpPr/>
          <p:nvPr/>
        </p:nvSpPr>
        <p:spPr>
          <a:xfrm>
            <a:off x="2386653" y="2379075"/>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97" name="Rectangle 196"/>
          <p:cNvSpPr/>
          <p:nvPr/>
        </p:nvSpPr>
        <p:spPr>
          <a:xfrm>
            <a:off x="2476868" y="2999703"/>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98" name="Rectangle 197"/>
          <p:cNvSpPr/>
          <p:nvPr/>
        </p:nvSpPr>
        <p:spPr>
          <a:xfrm>
            <a:off x="1752600" y="3542838"/>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99" name="Rectangle 198"/>
          <p:cNvSpPr/>
          <p:nvPr/>
        </p:nvSpPr>
        <p:spPr>
          <a:xfrm>
            <a:off x="1842816" y="4163466"/>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00" name="Rectangle 199"/>
          <p:cNvSpPr/>
          <p:nvPr/>
        </p:nvSpPr>
        <p:spPr>
          <a:xfrm>
            <a:off x="2386653" y="3613004"/>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01" name="Rectangle 200"/>
          <p:cNvSpPr/>
          <p:nvPr/>
        </p:nvSpPr>
        <p:spPr>
          <a:xfrm>
            <a:off x="2476868" y="4233632"/>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02" name="Rectangle 201"/>
          <p:cNvSpPr/>
          <p:nvPr/>
        </p:nvSpPr>
        <p:spPr>
          <a:xfrm>
            <a:off x="1752600" y="4779393"/>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03" name="Rectangle 202"/>
          <p:cNvSpPr/>
          <p:nvPr/>
        </p:nvSpPr>
        <p:spPr>
          <a:xfrm>
            <a:off x="2386653" y="4849559"/>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04" name="Rectangle 203"/>
          <p:cNvSpPr/>
          <p:nvPr/>
        </p:nvSpPr>
        <p:spPr>
          <a:xfrm>
            <a:off x="3067788" y="1061528"/>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05" name="Rectangle 204"/>
          <p:cNvSpPr/>
          <p:nvPr/>
        </p:nvSpPr>
        <p:spPr>
          <a:xfrm>
            <a:off x="3158004" y="1682156"/>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06" name="Rectangle 205"/>
          <p:cNvSpPr/>
          <p:nvPr/>
        </p:nvSpPr>
        <p:spPr>
          <a:xfrm>
            <a:off x="3701841" y="1131694"/>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07" name="Rectangle 206"/>
          <p:cNvSpPr/>
          <p:nvPr/>
        </p:nvSpPr>
        <p:spPr>
          <a:xfrm>
            <a:off x="3792056" y="1752322"/>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08" name="Rectangle 207"/>
          <p:cNvSpPr/>
          <p:nvPr/>
        </p:nvSpPr>
        <p:spPr>
          <a:xfrm>
            <a:off x="3067788" y="2298083"/>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09" name="Rectangle 208"/>
          <p:cNvSpPr/>
          <p:nvPr/>
        </p:nvSpPr>
        <p:spPr>
          <a:xfrm>
            <a:off x="3158004" y="2918711"/>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10" name="Rectangle 209"/>
          <p:cNvSpPr/>
          <p:nvPr/>
        </p:nvSpPr>
        <p:spPr>
          <a:xfrm>
            <a:off x="3701841" y="2368249"/>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11" name="Rectangle 210"/>
          <p:cNvSpPr/>
          <p:nvPr/>
        </p:nvSpPr>
        <p:spPr>
          <a:xfrm>
            <a:off x="3792056" y="2988877"/>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13" name="Rectangle 212"/>
          <p:cNvSpPr/>
          <p:nvPr/>
        </p:nvSpPr>
        <p:spPr>
          <a:xfrm>
            <a:off x="3701841" y="3602178"/>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14" name="Rectangle 213"/>
          <p:cNvSpPr/>
          <p:nvPr/>
        </p:nvSpPr>
        <p:spPr>
          <a:xfrm>
            <a:off x="3792056" y="4222806"/>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15" name="Rectangle 214"/>
          <p:cNvSpPr/>
          <p:nvPr/>
        </p:nvSpPr>
        <p:spPr>
          <a:xfrm>
            <a:off x="3701841" y="4838733"/>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16" name="Rectangle 215"/>
          <p:cNvSpPr/>
          <p:nvPr/>
        </p:nvSpPr>
        <p:spPr>
          <a:xfrm>
            <a:off x="4319972" y="1042658"/>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17" name="Rectangle 216"/>
          <p:cNvSpPr/>
          <p:nvPr/>
        </p:nvSpPr>
        <p:spPr>
          <a:xfrm>
            <a:off x="4410188" y="1663286"/>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18" name="Rectangle 217"/>
          <p:cNvSpPr/>
          <p:nvPr/>
        </p:nvSpPr>
        <p:spPr>
          <a:xfrm>
            <a:off x="4954025" y="1112824"/>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19" name="Rectangle 218"/>
          <p:cNvSpPr/>
          <p:nvPr/>
        </p:nvSpPr>
        <p:spPr>
          <a:xfrm>
            <a:off x="5044240" y="1733452"/>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20" name="Rectangle 219"/>
          <p:cNvSpPr/>
          <p:nvPr/>
        </p:nvSpPr>
        <p:spPr>
          <a:xfrm>
            <a:off x="4319972" y="2279213"/>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21" name="Rectangle 220"/>
          <p:cNvSpPr/>
          <p:nvPr/>
        </p:nvSpPr>
        <p:spPr>
          <a:xfrm>
            <a:off x="4410188" y="2899841"/>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22" name="Rectangle 221"/>
          <p:cNvSpPr/>
          <p:nvPr/>
        </p:nvSpPr>
        <p:spPr>
          <a:xfrm>
            <a:off x="4954025" y="2349379"/>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23" name="Rectangle 222"/>
          <p:cNvSpPr/>
          <p:nvPr/>
        </p:nvSpPr>
        <p:spPr>
          <a:xfrm>
            <a:off x="5044240" y="2970007"/>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24" name="Rectangle 223"/>
          <p:cNvSpPr/>
          <p:nvPr/>
        </p:nvSpPr>
        <p:spPr>
          <a:xfrm>
            <a:off x="4319972" y="3513142"/>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25" name="Rectangle 224"/>
          <p:cNvSpPr/>
          <p:nvPr/>
        </p:nvSpPr>
        <p:spPr>
          <a:xfrm>
            <a:off x="4410188" y="4133770"/>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26" name="Rectangle 225"/>
          <p:cNvSpPr/>
          <p:nvPr/>
        </p:nvSpPr>
        <p:spPr>
          <a:xfrm>
            <a:off x="4954025" y="3583308"/>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27" name="Rectangle 226"/>
          <p:cNvSpPr/>
          <p:nvPr/>
        </p:nvSpPr>
        <p:spPr>
          <a:xfrm>
            <a:off x="5044240" y="4203936"/>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28" name="Rectangle 227"/>
          <p:cNvSpPr/>
          <p:nvPr/>
        </p:nvSpPr>
        <p:spPr>
          <a:xfrm>
            <a:off x="4319972" y="4749697"/>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29" name="Rectangle 228"/>
          <p:cNvSpPr/>
          <p:nvPr/>
        </p:nvSpPr>
        <p:spPr>
          <a:xfrm>
            <a:off x="4954025" y="4819863"/>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30" name="Rectangle 229"/>
          <p:cNvSpPr/>
          <p:nvPr/>
        </p:nvSpPr>
        <p:spPr>
          <a:xfrm>
            <a:off x="5526627" y="1034316"/>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31" name="Rectangle 230"/>
          <p:cNvSpPr/>
          <p:nvPr/>
        </p:nvSpPr>
        <p:spPr>
          <a:xfrm>
            <a:off x="5616843" y="1654944"/>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32" name="Rectangle 231"/>
          <p:cNvSpPr/>
          <p:nvPr/>
        </p:nvSpPr>
        <p:spPr>
          <a:xfrm>
            <a:off x="6160680" y="1104482"/>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33" name="Rectangle 232"/>
          <p:cNvSpPr/>
          <p:nvPr/>
        </p:nvSpPr>
        <p:spPr>
          <a:xfrm>
            <a:off x="6250895" y="1725110"/>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34" name="Rectangle 233"/>
          <p:cNvSpPr/>
          <p:nvPr/>
        </p:nvSpPr>
        <p:spPr>
          <a:xfrm>
            <a:off x="5526627" y="2270871"/>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35" name="Rectangle 234"/>
          <p:cNvSpPr/>
          <p:nvPr/>
        </p:nvSpPr>
        <p:spPr>
          <a:xfrm>
            <a:off x="5616843" y="2891499"/>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36" name="Rectangle 235"/>
          <p:cNvSpPr/>
          <p:nvPr/>
        </p:nvSpPr>
        <p:spPr>
          <a:xfrm>
            <a:off x="6160680" y="2341037"/>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37" name="Rectangle 236"/>
          <p:cNvSpPr/>
          <p:nvPr/>
        </p:nvSpPr>
        <p:spPr>
          <a:xfrm>
            <a:off x="6250895" y="2961665"/>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38" name="Rectangle 237"/>
          <p:cNvSpPr/>
          <p:nvPr/>
        </p:nvSpPr>
        <p:spPr>
          <a:xfrm>
            <a:off x="5526627" y="3504800"/>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39" name="Rectangle 238"/>
          <p:cNvSpPr/>
          <p:nvPr/>
        </p:nvSpPr>
        <p:spPr>
          <a:xfrm>
            <a:off x="5616843" y="4125428"/>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40" name="Rectangle 239"/>
          <p:cNvSpPr/>
          <p:nvPr/>
        </p:nvSpPr>
        <p:spPr>
          <a:xfrm>
            <a:off x="6160680" y="3574966"/>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41" name="Rectangle 240"/>
          <p:cNvSpPr/>
          <p:nvPr/>
        </p:nvSpPr>
        <p:spPr>
          <a:xfrm>
            <a:off x="6250895" y="4195594"/>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42" name="Rectangle 241"/>
          <p:cNvSpPr/>
          <p:nvPr/>
        </p:nvSpPr>
        <p:spPr>
          <a:xfrm>
            <a:off x="5526627" y="4741355"/>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43" name="Rectangle 242"/>
          <p:cNvSpPr/>
          <p:nvPr/>
        </p:nvSpPr>
        <p:spPr>
          <a:xfrm>
            <a:off x="6160680" y="4811521"/>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grpSp>
        <p:nvGrpSpPr>
          <p:cNvPr id="244" name="Group 243"/>
          <p:cNvGrpSpPr/>
          <p:nvPr/>
        </p:nvGrpSpPr>
        <p:grpSpPr>
          <a:xfrm>
            <a:off x="3241444" y="3789040"/>
            <a:ext cx="727280" cy="100564"/>
            <a:chOff x="3241444" y="5041980"/>
            <a:chExt cx="727280" cy="100564"/>
          </a:xfrm>
          <a:effectLst>
            <a:glow rad="228600">
              <a:schemeClr val="accent5">
                <a:satMod val="175000"/>
                <a:alpha val="40000"/>
              </a:schemeClr>
            </a:glow>
          </a:effectLst>
        </p:grpSpPr>
        <p:cxnSp>
          <p:nvCxnSpPr>
            <p:cNvPr id="245" name="Straight Connector 244"/>
            <p:cNvCxnSpPr>
              <a:stCxn id="246" idx="2"/>
              <a:endCxn id="247" idx="2"/>
            </p:cNvCxnSpPr>
            <p:nvPr/>
          </p:nvCxnSpPr>
          <p:spPr>
            <a:xfrm>
              <a:off x="3241444" y="5090794"/>
              <a:ext cx="629652" cy="2936"/>
            </a:xfrm>
            <a:prstGeom prst="line">
              <a:avLst/>
            </a:prstGeom>
            <a:ln w="60325"/>
          </p:spPr>
          <p:style>
            <a:lnRef idx="1">
              <a:schemeClr val="accent1"/>
            </a:lnRef>
            <a:fillRef idx="0">
              <a:schemeClr val="accent1"/>
            </a:fillRef>
            <a:effectRef idx="0">
              <a:schemeClr val="accent1"/>
            </a:effectRef>
            <a:fontRef idx="minor">
              <a:schemeClr val="tx1"/>
            </a:fontRef>
          </p:style>
        </p:cxnSp>
        <p:sp>
          <p:nvSpPr>
            <p:cNvPr id="246" name="Oval 245"/>
            <p:cNvSpPr/>
            <p:nvPr/>
          </p:nvSpPr>
          <p:spPr>
            <a:xfrm>
              <a:off x="3241444" y="5041980"/>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sp>
          <p:nvSpPr>
            <p:cNvPr id="247" name="Oval 246"/>
            <p:cNvSpPr/>
            <p:nvPr/>
          </p:nvSpPr>
          <p:spPr>
            <a:xfrm>
              <a:off x="3871096" y="5044916"/>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grpSp>
    </p:spTree>
    <p:custDataLst>
      <p:tags r:id="rId1"/>
    </p:custDataLst>
    <p:extLst>
      <p:ext uri="{BB962C8B-B14F-4D97-AF65-F5344CB8AC3E}">
        <p14:creationId xmlns:p14="http://schemas.microsoft.com/office/powerpoint/2010/main" val="40360467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32" fill="hold" grpId="0" nodeType="withEffect">
                                  <p:stCondLst>
                                    <p:cond delay="0"/>
                                  </p:stCondLst>
                                  <p:childTnLst>
                                    <p:anim calcmode="lin" valueType="num">
                                      <p:cBhvr>
                                        <p:cTn id="6" dur="500"/>
                                        <p:tgtEl>
                                          <p:spTgt spid="164"/>
                                        </p:tgtEl>
                                        <p:attrNameLst>
                                          <p:attrName>ppt_w</p:attrName>
                                        </p:attrNameLst>
                                      </p:cBhvr>
                                      <p:tavLst>
                                        <p:tav tm="0">
                                          <p:val>
                                            <p:strVal val="ppt_w"/>
                                          </p:val>
                                        </p:tav>
                                        <p:tav tm="100000">
                                          <p:val>
                                            <p:fltVal val="0"/>
                                          </p:val>
                                        </p:tav>
                                      </p:tavLst>
                                    </p:anim>
                                    <p:anim calcmode="lin" valueType="num">
                                      <p:cBhvr>
                                        <p:cTn id="7" dur="500"/>
                                        <p:tgtEl>
                                          <p:spTgt spid="164"/>
                                        </p:tgtEl>
                                        <p:attrNameLst>
                                          <p:attrName>ppt_h</p:attrName>
                                        </p:attrNameLst>
                                      </p:cBhvr>
                                      <p:tavLst>
                                        <p:tav tm="0">
                                          <p:val>
                                            <p:strVal val="ppt_h"/>
                                          </p:val>
                                        </p:tav>
                                        <p:tav tm="100000">
                                          <p:val>
                                            <p:fltVal val="0"/>
                                          </p:val>
                                        </p:tav>
                                      </p:tavLst>
                                    </p:anim>
                                    <p:animEffect transition="out" filter="fade">
                                      <p:cBhvr>
                                        <p:cTn id="8" dur="500"/>
                                        <p:tgtEl>
                                          <p:spTgt spid="164"/>
                                        </p:tgtEl>
                                      </p:cBhvr>
                                    </p:animEffect>
                                    <p:set>
                                      <p:cBhvr>
                                        <p:cTn id="9" dur="1" fill="hold">
                                          <p:stCondLst>
                                            <p:cond delay="499"/>
                                          </p:stCondLst>
                                        </p:cTn>
                                        <p:tgtEl>
                                          <p:spTgt spid="164"/>
                                        </p:tgtEl>
                                        <p:attrNameLst>
                                          <p:attrName>style.visibility</p:attrName>
                                        </p:attrNameLst>
                                      </p:cBhvr>
                                      <p:to>
                                        <p:strVal val="hidden"/>
                                      </p:to>
                                    </p:set>
                                  </p:childTnLst>
                                </p:cTn>
                              </p:par>
                            </p:childTnLst>
                          </p:cTn>
                        </p:par>
                        <p:par>
                          <p:cTn id="10" fill="hold">
                            <p:stCondLst>
                              <p:cond delay="500"/>
                            </p:stCondLst>
                            <p:childTnLst>
                              <p:par>
                                <p:cTn id="11" presetID="53" presetClass="exit" presetSubtype="32" fill="hold" grpId="0" nodeType="afterEffect">
                                  <p:stCondLst>
                                    <p:cond delay="0"/>
                                  </p:stCondLst>
                                  <p:childTnLst>
                                    <p:anim calcmode="lin" valueType="num">
                                      <p:cBhvr>
                                        <p:cTn id="12" dur="500"/>
                                        <p:tgtEl>
                                          <p:spTgt spid="165"/>
                                        </p:tgtEl>
                                        <p:attrNameLst>
                                          <p:attrName>ppt_w</p:attrName>
                                        </p:attrNameLst>
                                      </p:cBhvr>
                                      <p:tavLst>
                                        <p:tav tm="0">
                                          <p:val>
                                            <p:strVal val="ppt_w"/>
                                          </p:val>
                                        </p:tav>
                                        <p:tav tm="100000">
                                          <p:val>
                                            <p:fltVal val="0"/>
                                          </p:val>
                                        </p:tav>
                                      </p:tavLst>
                                    </p:anim>
                                    <p:anim calcmode="lin" valueType="num">
                                      <p:cBhvr>
                                        <p:cTn id="13" dur="500"/>
                                        <p:tgtEl>
                                          <p:spTgt spid="165"/>
                                        </p:tgtEl>
                                        <p:attrNameLst>
                                          <p:attrName>ppt_h</p:attrName>
                                        </p:attrNameLst>
                                      </p:cBhvr>
                                      <p:tavLst>
                                        <p:tav tm="0">
                                          <p:val>
                                            <p:strVal val="ppt_h"/>
                                          </p:val>
                                        </p:tav>
                                        <p:tav tm="100000">
                                          <p:val>
                                            <p:fltVal val="0"/>
                                          </p:val>
                                        </p:tav>
                                      </p:tavLst>
                                    </p:anim>
                                    <p:animEffect transition="out" filter="fade">
                                      <p:cBhvr>
                                        <p:cTn id="14" dur="500"/>
                                        <p:tgtEl>
                                          <p:spTgt spid="165"/>
                                        </p:tgtEl>
                                      </p:cBhvr>
                                    </p:animEffect>
                                    <p:set>
                                      <p:cBhvr>
                                        <p:cTn id="15" dur="1" fill="hold">
                                          <p:stCondLst>
                                            <p:cond delay="499"/>
                                          </p:stCondLst>
                                        </p:cTn>
                                        <p:tgtEl>
                                          <p:spTgt spid="165"/>
                                        </p:tgtEl>
                                        <p:attrNameLst>
                                          <p:attrName>style.visibility</p:attrName>
                                        </p:attrNameLst>
                                      </p:cBhvr>
                                      <p:to>
                                        <p:strVal val="hidden"/>
                                      </p:to>
                                    </p:set>
                                  </p:childTnLst>
                                </p:cTn>
                              </p:par>
                            </p:childTnLst>
                          </p:cTn>
                        </p:par>
                        <p:par>
                          <p:cTn id="16" fill="hold">
                            <p:stCondLst>
                              <p:cond delay="1000"/>
                            </p:stCondLst>
                            <p:childTnLst>
                              <p:par>
                                <p:cTn id="17" presetID="53" presetClass="exit" presetSubtype="32" fill="hold" grpId="0" nodeType="afterEffect">
                                  <p:stCondLst>
                                    <p:cond delay="0"/>
                                  </p:stCondLst>
                                  <p:childTnLst>
                                    <p:anim calcmode="lin" valueType="num">
                                      <p:cBhvr>
                                        <p:cTn id="18" dur="500"/>
                                        <p:tgtEl>
                                          <p:spTgt spid="209"/>
                                        </p:tgtEl>
                                        <p:attrNameLst>
                                          <p:attrName>ppt_w</p:attrName>
                                        </p:attrNameLst>
                                      </p:cBhvr>
                                      <p:tavLst>
                                        <p:tav tm="0">
                                          <p:val>
                                            <p:strVal val="ppt_w"/>
                                          </p:val>
                                        </p:tav>
                                        <p:tav tm="100000">
                                          <p:val>
                                            <p:fltVal val="0"/>
                                          </p:val>
                                        </p:tav>
                                      </p:tavLst>
                                    </p:anim>
                                    <p:anim calcmode="lin" valueType="num">
                                      <p:cBhvr>
                                        <p:cTn id="19" dur="500"/>
                                        <p:tgtEl>
                                          <p:spTgt spid="209"/>
                                        </p:tgtEl>
                                        <p:attrNameLst>
                                          <p:attrName>ppt_h</p:attrName>
                                        </p:attrNameLst>
                                      </p:cBhvr>
                                      <p:tavLst>
                                        <p:tav tm="0">
                                          <p:val>
                                            <p:strVal val="ppt_h"/>
                                          </p:val>
                                        </p:tav>
                                        <p:tav tm="100000">
                                          <p:val>
                                            <p:fltVal val="0"/>
                                          </p:val>
                                        </p:tav>
                                      </p:tavLst>
                                    </p:anim>
                                    <p:animEffect transition="out" filter="fade">
                                      <p:cBhvr>
                                        <p:cTn id="20" dur="500"/>
                                        <p:tgtEl>
                                          <p:spTgt spid="209"/>
                                        </p:tgtEl>
                                      </p:cBhvr>
                                    </p:animEffect>
                                    <p:set>
                                      <p:cBhvr>
                                        <p:cTn id="21" dur="1" fill="hold">
                                          <p:stCondLst>
                                            <p:cond delay="499"/>
                                          </p:stCondLst>
                                        </p:cTn>
                                        <p:tgtEl>
                                          <p:spTgt spid="209"/>
                                        </p:tgtEl>
                                        <p:attrNameLst>
                                          <p:attrName>style.visibility</p:attrName>
                                        </p:attrNameLst>
                                      </p:cBhvr>
                                      <p:to>
                                        <p:strVal val="hidden"/>
                                      </p:to>
                                    </p:set>
                                  </p:childTnLst>
                                </p:cTn>
                              </p:par>
                            </p:childTnLst>
                          </p:cTn>
                        </p:par>
                        <p:par>
                          <p:cTn id="22" fill="hold">
                            <p:stCondLst>
                              <p:cond delay="1500"/>
                            </p:stCondLst>
                            <p:childTnLst>
                              <p:par>
                                <p:cTn id="23" presetID="10" presetClass="exit" presetSubtype="0" fill="hold" nodeType="afterEffect">
                                  <p:stCondLst>
                                    <p:cond delay="0"/>
                                  </p:stCondLst>
                                  <p:childTnLst>
                                    <p:animEffect transition="out" filter="fade">
                                      <p:cBhvr>
                                        <p:cTn id="24" dur="500"/>
                                        <p:tgtEl>
                                          <p:spTgt spid="244"/>
                                        </p:tgtEl>
                                      </p:cBhvr>
                                    </p:animEffect>
                                    <p:set>
                                      <p:cBhvr>
                                        <p:cTn id="25" dur="1" fill="hold">
                                          <p:stCondLst>
                                            <p:cond delay="499"/>
                                          </p:stCondLst>
                                        </p:cTn>
                                        <p:tgtEl>
                                          <p:spTgt spid="2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animBg="1"/>
      <p:bldP spid="165" grpId="0" animBg="1"/>
      <p:bldP spid="209"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Freeform 75"/>
          <p:cNvSpPr/>
          <p:nvPr/>
        </p:nvSpPr>
        <p:spPr>
          <a:xfrm>
            <a:off x="3493321" y="1700808"/>
            <a:ext cx="2946954" cy="3901679"/>
          </a:xfrm>
          <a:custGeom>
            <a:avLst/>
            <a:gdLst>
              <a:gd name="connsiteX0" fmla="*/ 97302 w 1671830"/>
              <a:gd name="connsiteY0" fmla="*/ 0 h 2161538"/>
              <a:gd name="connsiteX1" fmla="*/ 170650 w 1671830"/>
              <a:gd name="connsiteY1" fmla="*/ 2161309 h 2161538"/>
              <a:gd name="connsiteX2" fmla="*/ 1671830 w 1671830"/>
              <a:gd name="connsiteY2" fmla="*/ 107576 h 2161538"/>
              <a:gd name="connsiteX0" fmla="*/ 12761 w 1587289"/>
              <a:gd name="connsiteY0" fmla="*/ 0 h 553408"/>
              <a:gd name="connsiteX1" fmla="*/ 633771 w 1587289"/>
              <a:gd name="connsiteY1" fmla="*/ 34229 h 553408"/>
              <a:gd name="connsiteX2" fmla="*/ 1587289 w 1587289"/>
              <a:gd name="connsiteY2" fmla="*/ 107576 h 553408"/>
              <a:gd name="connsiteX0" fmla="*/ 13594 w 1549003"/>
              <a:gd name="connsiteY0" fmla="*/ 2078623 h 2323397"/>
              <a:gd name="connsiteX1" fmla="*/ 595485 w 1549003"/>
              <a:gd name="connsiteY1" fmla="*/ 49340 h 2323397"/>
              <a:gd name="connsiteX2" fmla="*/ 1549003 w 1549003"/>
              <a:gd name="connsiteY2" fmla="*/ 122687 h 2323397"/>
              <a:gd name="connsiteX0" fmla="*/ 2474 w 1537883"/>
              <a:gd name="connsiteY0" fmla="*/ 2078623 h 2078623"/>
              <a:gd name="connsiteX1" fmla="*/ 584365 w 1537883"/>
              <a:gd name="connsiteY1" fmla="*/ 49340 h 2078623"/>
              <a:gd name="connsiteX2" fmla="*/ 1537883 w 1537883"/>
              <a:gd name="connsiteY2" fmla="*/ 122687 h 2078623"/>
              <a:gd name="connsiteX0" fmla="*/ 0 w 1535409"/>
              <a:gd name="connsiteY0" fmla="*/ 1955936 h 1955936"/>
              <a:gd name="connsiteX1" fmla="*/ 1535409 w 1535409"/>
              <a:gd name="connsiteY1" fmla="*/ 0 h 1955936"/>
              <a:gd name="connsiteX0" fmla="*/ 0 w 1457171"/>
              <a:gd name="connsiteY0" fmla="*/ 1999944 h 1999944"/>
              <a:gd name="connsiteX1" fmla="*/ 1457171 w 1457171"/>
              <a:gd name="connsiteY1" fmla="*/ 0 h 1999944"/>
              <a:gd name="connsiteX0" fmla="*/ 0 w 1457171"/>
              <a:gd name="connsiteY0" fmla="*/ 1999944 h 1999944"/>
              <a:gd name="connsiteX1" fmla="*/ 1457171 w 1457171"/>
              <a:gd name="connsiteY1" fmla="*/ 0 h 1999944"/>
              <a:gd name="connsiteX0" fmla="*/ 0 w 1457171"/>
              <a:gd name="connsiteY0" fmla="*/ 1999944 h 1999944"/>
              <a:gd name="connsiteX1" fmla="*/ 1457171 w 1457171"/>
              <a:gd name="connsiteY1" fmla="*/ 0 h 1999944"/>
            </a:gdLst>
            <a:ahLst/>
            <a:cxnLst>
              <a:cxn ang="0">
                <a:pos x="connsiteX0" y="connsiteY0"/>
              </a:cxn>
              <a:cxn ang="0">
                <a:pos x="connsiteX1" y="connsiteY1"/>
              </a:cxn>
            </a:cxnLst>
            <a:rect l="l" t="t" r="r" b="b"/>
            <a:pathLst>
              <a:path w="1457171" h="1999944">
                <a:moveTo>
                  <a:pt x="0" y="1999944"/>
                </a:moveTo>
                <a:cubicBezTo>
                  <a:pt x="30969" y="1113253"/>
                  <a:pt x="399336" y="236343"/>
                  <a:pt x="1457171" y="0"/>
                </a:cubicBezTo>
              </a:path>
            </a:pathLst>
          </a:custGeom>
          <a:ln w="190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 name="Rectangle 77"/>
          <p:cNvSpPr/>
          <p:nvPr/>
        </p:nvSpPr>
        <p:spPr>
          <a:xfrm>
            <a:off x="2915816" y="1589364"/>
            <a:ext cx="4860540" cy="2199676"/>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
        <p:nvSpPr>
          <p:cNvPr id="2" name="Title 1"/>
          <p:cNvSpPr>
            <a:spLocks noGrp="1"/>
          </p:cNvSpPr>
          <p:nvPr>
            <p:ph type="title"/>
          </p:nvPr>
        </p:nvSpPr>
        <p:spPr/>
        <p:txBody>
          <a:bodyPr/>
          <a:lstStyle/>
          <a:p>
            <a:r>
              <a:rPr lang="en-US" dirty="0"/>
              <a:t>Tear Curve Removes Terms</a:t>
            </a:r>
          </a:p>
        </p:txBody>
      </p:sp>
      <p:grpSp>
        <p:nvGrpSpPr>
          <p:cNvPr id="556" name="Group 555"/>
          <p:cNvGrpSpPr/>
          <p:nvPr/>
        </p:nvGrpSpPr>
        <p:grpSpPr>
          <a:xfrm>
            <a:off x="1992446" y="1294263"/>
            <a:ext cx="5096086" cy="4471281"/>
            <a:chOff x="2590800" y="2021871"/>
            <a:chExt cx="2486024" cy="2181226"/>
          </a:xfrm>
        </p:grpSpPr>
        <p:sp>
          <p:nvSpPr>
            <p:cNvPr id="557" name="Oval 556"/>
            <p:cNvSpPr/>
            <p:nvPr/>
          </p:nvSpPr>
          <p:spPr>
            <a:xfrm>
              <a:off x="2590800"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58" name="Oval 557"/>
            <p:cNvSpPr/>
            <p:nvPr/>
          </p:nvSpPr>
          <p:spPr>
            <a:xfrm>
              <a:off x="2895600"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59" name="Oval 558"/>
            <p:cNvSpPr/>
            <p:nvPr/>
          </p:nvSpPr>
          <p:spPr>
            <a:xfrm>
              <a:off x="3200400"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0" name="Oval 559"/>
            <p:cNvSpPr/>
            <p:nvPr/>
          </p:nvSpPr>
          <p:spPr>
            <a:xfrm>
              <a:off x="2590800"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1" name="Oval 560"/>
            <p:cNvSpPr/>
            <p:nvPr/>
          </p:nvSpPr>
          <p:spPr>
            <a:xfrm>
              <a:off x="2895600"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2" name="Oval 561"/>
            <p:cNvSpPr/>
            <p:nvPr/>
          </p:nvSpPr>
          <p:spPr>
            <a:xfrm>
              <a:off x="3200400"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3" name="Oval 562"/>
            <p:cNvSpPr/>
            <p:nvPr/>
          </p:nvSpPr>
          <p:spPr>
            <a:xfrm>
              <a:off x="2590800"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4" name="Oval 563"/>
            <p:cNvSpPr/>
            <p:nvPr/>
          </p:nvSpPr>
          <p:spPr>
            <a:xfrm>
              <a:off x="2895600"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5" name="Oval 564"/>
            <p:cNvSpPr/>
            <p:nvPr/>
          </p:nvSpPr>
          <p:spPr>
            <a:xfrm>
              <a:off x="3200400"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6" name="Oval 565"/>
            <p:cNvSpPr/>
            <p:nvPr/>
          </p:nvSpPr>
          <p:spPr>
            <a:xfrm>
              <a:off x="2590800"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7" name="Oval 566"/>
            <p:cNvSpPr/>
            <p:nvPr/>
          </p:nvSpPr>
          <p:spPr>
            <a:xfrm>
              <a:off x="2895600"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8" name="Oval 567"/>
            <p:cNvSpPr/>
            <p:nvPr/>
          </p:nvSpPr>
          <p:spPr>
            <a:xfrm>
              <a:off x="3200400"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9" name="Oval 568"/>
            <p:cNvSpPr/>
            <p:nvPr/>
          </p:nvSpPr>
          <p:spPr>
            <a:xfrm>
              <a:off x="2590800"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0" name="Oval 569"/>
            <p:cNvSpPr/>
            <p:nvPr/>
          </p:nvSpPr>
          <p:spPr>
            <a:xfrm>
              <a:off x="2895600"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sp>
          <p:nvSpPr>
            <p:cNvPr id="571" name="Oval 570"/>
            <p:cNvSpPr/>
            <p:nvPr/>
          </p:nvSpPr>
          <p:spPr>
            <a:xfrm>
              <a:off x="3200400"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sp>
          <p:nvSpPr>
            <p:cNvPr id="572" name="Oval 571"/>
            <p:cNvSpPr/>
            <p:nvPr/>
          </p:nvSpPr>
          <p:spPr>
            <a:xfrm>
              <a:off x="2590800"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3" name="Oval 572"/>
            <p:cNvSpPr/>
            <p:nvPr/>
          </p:nvSpPr>
          <p:spPr>
            <a:xfrm>
              <a:off x="2895600"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sp>
          <p:nvSpPr>
            <p:cNvPr id="574" name="Oval 573"/>
            <p:cNvSpPr/>
            <p:nvPr/>
          </p:nvSpPr>
          <p:spPr>
            <a:xfrm>
              <a:off x="3200400"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5" name="Oval 574"/>
            <p:cNvSpPr/>
            <p:nvPr/>
          </p:nvSpPr>
          <p:spPr>
            <a:xfrm>
              <a:off x="2590800"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6" name="Oval 575"/>
            <p:cNvSpPr/>
            <p:nvPr/>
          </p:nvSpPr>
          <p:spPr>
            <a:xfrm>
              <a:off x="2895600"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7" name="Oval 576"/>
            <p:cNvSpPr/>
            <p:nvPr/>
          </p:nvSpPr>
          <p:spPr>
            <a:xfrm>
              <a:off x="3200400"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8" name="Oval 577"/>
            <p:cNvSpPr/>
            <p:nvPr/>
          </p:nvSpPr>
          <p:spPr>
            <a:xfrm>
              <a:off x="2590800"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9" name="Oval 578"/>
            <p:cNvSpPr/>
            <p:nvPr/>
          </p:nvSpPr>
          <p:spPr>
            <a:xfrm>
              <a:off x="2895600"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0" name="Oval 579"/>
            <p:cNvSpPr/>
            <p:nvPr/>
          </p:nvSpPr>
          <p:spPr>
            <a:xfrm>
              <a:off x="3200400"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1" name="Oval 580"/>
            <p:cNvSpPr/>
            <p:nvPr/>
          </p:nvSpPr>
          <p:spPr>
            <a:xfrm>
              <a:off x="3505198"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2" name="Oval 581"/>
            <p:cNvSpPr/>
            <p:nvPr/>
          </p:nvSpPr>
          <p:spPr>
            <a:xfrm>
              <a:off x="3809998"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3" name="Oval 582"/>
            <p:cNvSpPr/>
            <p:nvPr/>
          </p:nvSpPr>
          <p:spPr>
            <a:xfrm>
              <a:off x="4114798"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4" name="Oval 583"/>
            <p:cNvSpPr/>
            <p:nvPr/>
          </p:nvSpPr>
          <p:spPr>
            <a:xfrm>
              <a:off x="4419598"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5" name="Oval 584"/>
            <p:cNvSpPr/>
            <p:nvPr/>
          </p:nvSpPr>
          <p:spPr>
            <a:xfrm>
              <a:off x="4724398"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6" name="Oval 585"/>
            <p:cNvSpPr/>
            <p:nvPr/>
          </p:nvSpPr>
          <p:spPr>
            <a:xfrm>
              <a:off x="5029198"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7" name="Oval 586"/>
            <p:cNvSpPr/>
            <p:nvPr/>
          </p:nvSpPr>
          <p:spPr>
            <a:xfrm>
              <a:off x="3505198"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8" name="Oval 587"/>
            <p:cNvSpPr/>
            <p:nvPr/>
          </p:nvSpPr>
          <p:spPr>
            <a:xfrm>
              <a:off x="3809998"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9" name="Oval 588"/>
            <p:cNvSpPr/>
            <p:nvPr/>
          </p:nvSpPr>
          <p:spPr>
            <a:xfrm>
              <a:off x="4114798"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0" name="Oval 589"/>
            <p:cNvSpPr/>
            <p:nvPr/>
          </p:nvSpPr>
          <p:spPr>
            <a:xfrm>
              <a:off x="4419598"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1" name="Oval 590"/>
            <p:cNvSpPr/>
            <p:nvPr/>
          </p:nvSpPr>
          <p:spPr>
            <a:xfrm>
              <a:off x="4724398"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2" name="Oval 591"/>
            <p:cNvSpPr/>
            <p:nvPr/>
          </p:nvSpPr>
          <p:spPr>
            <a:xfrm>
              <a:off x="5029198"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3" name="Oval 592"/>
            <p:cNvSpPr/>
            <p:nvPr/>
          </p:nvSpPr>
          <p:spPr>
            <a:xfrm>
              <a:off x="3505198"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4" name="Oval 593"/>
            <p:cNvSpPr/>
            <p:nvPr/>
          </p:nvSpPr>
          <p:spPr>
            <a:xfrm>
              <a:off x="3809998"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5" name="Oval 594"/>
            <p:cNvSpPr/>
            <p:nvPr/>
          </p:nvSpPr>
          <p:spPr>
            <a:xfrm>
              <a:off x="4114798"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sp>
          <p:nvSpPr>
            <p:cNvPr id="596" name="Oval 595"/>
            <p:cNvSpPr/>
            <p:nvPr/>
          </p:nvSpPr>
          <p:spPr>
            <a:xfrm>
              <a:off x="4419598"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7" name="Oval 596"/>
            <p:cNvSpPr/>
            <p:nvPr/>
          </p:nvSpPr>
          <p:spPr>
            <a:xfrm>
              <a:off x="4724398"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8" name="Oval 597"/>
            <p:cNvSpPr/>
            <p:nvPr/>
          </p:nvSpPr>
          <p:spPr>
            <a:xfrm>
              <a:off x="5029198"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9" name="Oval 598"/>
            <p:cNvSpPr/>
            <p:nvPr/>
          </p:nvSpPr>
          <p:spPr>
            <a:xfrm>
              <a:off x="3505198"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0" name="Oval 599"/>
            <p:cNvSpPr/>
            <p:nvPr/>
          </p:nvSpPr>
          <p:spPr>
            <a:xfrm>
              <a:off x="3809998"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1" name="Oval 600"/>
            <p:cNvSpPr/>
            <p:nvPr/>
          </p:nvSpPr>
          <p:spPr>
            <a:xfrm>
              <a:off x="4114798"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2" name="Oval 601"/>
            <p:cNvSpPr/>
            <p:nvPr/>
          </p:nvSpPr>
          <p:spPr>
            <a:xfrm>
              <a:off x="4419598"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3" name="Oval 602"/>
            <p:cNvSpPr/>
            <p:nvPr/>
          </p:nvSpPr>
          <p:spPr>
            <a:xfrm>
              <a:off x="4724398"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4" name="Oval 603"/>
            <p:cNvSpPr/>
            <p:nvPr/>
          </p:nvSpPr>
          <p:spPr>
            <a:xfrm>
              <a:off x="5029198"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5" name="Oval 604"/>
            <p:cNvSpPr/>
            <p:nvPr/>
          </p:nvSpPr>
          <p:spPr>
            <a:xfrm>
              <a:off x="3505198"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6" name="Oval 605"/>
            <p:cNvSpPr/>
            <p:nvPr/>
          </p:nvSpPr>
          <p:spPr>
            <a:xfrm>
              <a:off x="3809998"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7" name="Oval 606"/>
            <p:cNvSpPr/>
            <p:nvPr/>
          </p:nvSpPr>
          <p:spPr>
            <a:xfrm>
              <a:off x="4114798"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8" name="Oval 607"/>
            <p:cNvSpPr/>
            <p:nvPr/>
          </p:nvSpPr>
          <p:spPr>
            <a:xfrm>
              <a:off x="4419598"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9" name="Oval 608"/>
            <p:cNvSpPr/>
            <p:nvPr/>
          </p:nvSpPr>
          <p:spPr>
            <a:xfrm>
              <a:off x="4724398"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0" name="Oval 609"/>
            <p:cNvSpPr/>
            <p:nvPr/>
          </p:nvSpPr>
          <p:spPr>
            <a:xfrm>
              <a:off x="5029198"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1" name="Oval 610"/>
            <p:cNvSpPr/>
            <p:nvPr/>
          </p:nvSpPr>
          <p:spPr>
            <a:xfrm>
              <a:off x="3505198"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2" name="Oval 611"/>
            <p:cNvSpPr/>
            <p:nvPr/>
          </p:nvSpPr>
          <p:spPr>
            <a:xfrm>
              <a:off x="3809998"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3" name="Oval 612"/>
            <p:cNvSpPr/>
            <p:nvPr/>
          </p:nvSpPr>
          <p:spPr>
            <a:xfrm>
              <a:off x="4114798"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4" name="Oval 613"/>
            <p:cNvSpPr/>
            <p:nvPr/>
          </p:nvSpPr>
          <p:spPr>
            <a:xfrm>
              <a:off x="4419598"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5" name="Oval 614"/>
            <p:cNvSpPr/>
            <p:nvPr/>
          </p:nvSpPr>
          <p:spPr>
            <a:xfrm>
              <a:off x="4724398"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6" name="Oval 615"/>
            <p:cNvSpPr/>
            <p:nvPr/>
          </p:nvSpPr>
          <p:spPr>
            <a:xfrm>
              <a:off x="5029198"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7" name="Oval 616"/>
            <p:cNvSpPr/>
            <p:nvPr/>
          </p:nvSpPr>
          <p:spPr>
            <a:xfrm>
              <a:off x="3505198"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8" name="Oval 617"/>
            <p:cNvSpPr/>
            <p:nvPr/>
          </p:nvSpPr>
          <p:spPr>
            <a:xfrm>
              <a:off x="3809998"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9" name="Oval 618"/>
            <p:cNvSpPr/>
            <p:nvPr/>
          </p:nvSpPr>
          <p:spPr>
            <a:xfrm>
              <a:off x="4114798"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0" name="Oval 619"/>
            <p:cNvSpPr/>
            <p:nvPr/>
          </p:nvSpPr>
          <p:spPr>
            <a:xfrm>
              <a:off x="4419598"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1" name="Oval 620"/>
            <p:cNvSpPr/>
            <p:nvPr/>
          </p:nvSpPr>
          <p:spPr>
            <a:xfrm>
              <a:off x="4724398"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2" name="Oval 621"/>
            <p:cNvSpPr/>
            <p:nvPr/>
          </p:nvSpPr>
          <p:spPr>
            <a:xfrm>
              <a:off x="5029198"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3" name="Oval 622"/>
            <p:cNvSpPr/>
            <p:nvPr/>
          </p:nvSpPr>
          <p:spPr>
            <a:xfrm>
              <a:off x="3505198"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4" name="Oval 623"/>
            <p:cNvSpPr/>
            <p:nvPr/>
          </p:nvSpPr>
          <p:spPr>
            <a:xfrm>
              <a:off x="3809998"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5" name="Oval 624"/>
            <p:cNvSpPr/>
            <p:nvPr/>
          </p:nvSpPr>
          <p:spPr>
            <a:xfrm>
              <a:off x="4114798"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6" name="Oval 625"/>
            <p:cNvSpPr/>
            <p:nvPr/>
          </p:nvSpPr>
          <p:spPr>
            <a:xfrm>
              <a:off x="4419598"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7" name="Oval 626"/>
            <p:cNvSpPr/>
            <p:nvPr/>
          </p:nvSpPr>
          <p:spPr>
            <a:xfrm>
              <a:off x="4724398"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8" name="Oval 627"/>
            <p:cNvSpPr/>
            <p:nvPr/>
          </p:nvSpPr>
          <p:spPr>
            <a:xfrm>
              <a:off x="5029198"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sp>
        <p:nvSpPr>
          <p:cNvPr id="80" name="Rounded Rectangle 79"/>
          <p:cNvSpPr/>
          <p:nvPr/>
        </p:nvSpPr>
        <p:spPr>
          <a:xfrm rot="5400000" flipH="1">
            <a:off x="1931898" y="3087429"/>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1" name="Rounded Rectangle 80"/>
          <p:cNvSpPr/>
          <p:nvPr/>
        </p:nvSpPr>
        <p:spPr>
          <a:xfrm rot="5400000" flipH="1">
            <a:off x="1881780" y="2465964"/>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2" name="Rounded Rectangle 81"/>
          <p:cNvSpPr/>
          <p:nvPr/>
        </p:nvSpPr>
        <p:spPr>
          <a:xfrm rot="5400000" flipH="1">
            <a:off x="1841687" y="184449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3" name="Rounded Rectangle 82"/>
          <p:cNvSpPr/>
          <p:nvPr/>
        </p:nvSpPr>
        <p:spPr>
          <a:xfrm rot="5400000" flipH="1">
            <a:off x="1935240" y="4957731"/>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4" name="Rounded Rectangle 83"/>
          <p:cNvSpPr/>
          <p:nvPr/>
        </p:nvSpPr>
        <p:spPr>
          <a:xfrm rot="5400000" flipH="1">
            <a:off x="1885122" y="4336265"/>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5" name="Rounded Rectangle 84"/>
          <p:cNvSpPr/>
          <p:nvPr/>
        </p:nvSpPr>
        <p:spPr>
          <a:xfrm rot="5400000" flipH="1">
            <a:off x="1845028" y="3714799"/>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6" name="Rounded Rectangle 85"/>
          <p:cNvSpPr/>
          <p:nvPr/>
        </p:nvSpPr>
        <p:spPr>
          <a:xfrm rot="5400000" flipH="1">
            <a:off x="2552474" y="3087429"/>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7" name="Rounded Rectangle 86"/>
          <p:cNvSpPr/>
          <p:nvPr/>
        </p:nvSpPr>
        <p:spPr>
          <a:xfrm rot="5400000" flipH="1">
            <a:off x="2502358" y="2465964"/>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8" name="Rounded Rectangle 87"/>
          <p:cNvSpPr/>
          <p:nvPr/>
        </p:nvSpPr>
        <p:spPr>
          <a:xfrm rot="5400000" flipH="1">
            <a:off x="2462262" y="184449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9" name="Rounded Rectangle 88"/>
          <p:cNvSpPr/>
          <p:nvPr/>
        </p:nvSpPr>
        <p:spPr>
          <a:xfrm rot="5400000" flipH="1">
            <a:off x="2555818" y="4957731"/>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0" name="Rounded Rectangle 89"/>
          <p:cNvSpPr/>
          <p:nvPr/>
        </p:nvSpPr>
        <p:spPr>
          <a:xfrm rot="5400000" flipH="1">
            <a:off x="2505698" y="4336265"/>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1" name="Rounded Rectangle 90"/>
          <p:cNvSpPr/>
          <p:nvPr/>
        </p:nvSpPr>
        <p:spPr>
          <a:xfrm rot="5400000" flipH="1">
            <a:off x="2465606" y="3714799"/>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2" name="Rounded Rectangle 91"/>
          <p:cNvSpPr/>
          <p:nvPr/>
        </p:nvSpPr>
        <p:spPr>
          <a:xfrm rot="5400000" flipH="1">
            <a:off x="1309176" y="3087429"/>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3" name="Rounded Rectangle 92"/>
          <p:cNvSpPr/>
          <p:nvPr/>
        </p:nvSpPr>
        <p:spPr>
          <a:xfrm rot="5400000" flipH="1">
            <a:off x="1259056" y="2465964"/>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4" name="Rounded Rectangle 93"/>
          <p:cNvSpPr/>
          <p:nvPr/>
        </p:nvSpPr>
        <p:spPr>
          <a:xfrm rot="5400000" flipH="1">
            <a:off x="1218964" y="184449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5" name="Rounded Rectangle 94"/>
          <p:cNvSpPr/>
          <p:nvPr/>
        </p:nvSpPr>
        <p:spPr>
          <a:xfrm rot="5400000" flipH="1">
            <a:off x="1312518" y="4957731"/>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6" name="Rounded Rectangle 95"/>
          <p:cNvSpPr/>
          <p:nvPr/>
        </p:nvSpPr>
        <p:spPr>
          <a:xfrm rot="5400000" flipH="1">
            <a:off x="1262400" y="4336267"/>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7" name="Rounded Rectangle 96"/>
          <p:cNvSpPr/>
          <p:nvPr/>
        </p:nvSpPr>
        <p:spPr>
          <a:xfrm rot="5400000" flipH="1">
            <a:off x="1222308" y="3714801"/>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8" name="Rounded Rectangle 97"/>
          <p:cNvSpPr/>
          <p:nvPr/>
        </p:nvSpPr>
        <p:spPr>
          <a:xfrm rot="5400000" flipH="1">
            <a:off x="3818654" y="309315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9" name="Rounded Rectangle 98"/>
          <p:cNvSpPr/>
          <p:nvPr/>
        </p:nvSpPr>
        <p:spPr>
          <a:xfrm rot="5400000" flipH="1">
            <a:off x="3768536" y="2471693"/>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0" name="Rounded Rectangle 99"/>
          <p:cNvSpPr/>
          <p:nvPr/>
        </p:nvSpPr>
        <p:spPr>
          <a:xfrm rot="5400000" flipH="1">
            <a:off x="3728443" y="1850227"/>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1" name="Rounded Rectangle 100"/>
          <p:cNvSpPr/>
          <p:nvPr/>
        </p:nvSpPr>
        <p:spPr>
          <a:xfrm rot="5400000" flipH="1">
            <a:off x="3821996" y="4963460"/>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2" name="Rounded Rectangle 101"/>
          <p:cNvSpPr/>
          <p:nvPr/>
        </p:nvSpPr>
        <p:spPr>
          <a:xfrm rot="5400000" flipH="1">
            <a:off x="3771878" y="4341994"/>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3" name="Rounded Rectangle 102"/>
          <p:cNvSpPr/>
          <p:nvPr/>
        </p:nvSpPr>
        <p:spPr>
          <a:xfrm rot="5400000" flipH="1">
            <a:off x="3731784" y="372052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4" name="Rounded Rectangle 103"/>
          <p:cNvSpPr/>
          <p:nvPr/>
        </p:nvSpPr>
        <p:spPr>
          <a:xfrm rot="5400000" flipH="1">
            <a:off x="4439230" y="309315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5" name="Rounded Rectangle 104"/>
          <p:cNvSpPr/>
          <p:nvPr/>
        </p:nvSpPr>
        <p:spPr>
          <a:xfrm rot="5400000" flipH="1">
            <a:off x="4389114" y="2471693"/>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6" name="Rounded Rectangle 105"/>
          <p:cNvSpPr/>
          <p:nvPr/>
        </p:nvSpPr>
        <p:spPr>
          <a:xfrm rot="5400000" flipH="1">
            <a:off x="4349018" y="1850227"/>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7" name="Rounded Rectangle 106"/>
          <p:cNvSpPr/>
          <p:nvPr/>
        </p:nvSpPr>
        <p:spPr>
          <a:xfrm rot="5400000" flipH="1">
            <a:off x="4442574" y="4963460"/>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8" name="Rounded Rectangle 107"/>
          <p:cNvSpPr/>
          <p:nvPr/>
        </p:nvSpPr>
        <p:spPr>
          <a:xfrm rot="5400000" flipH="1">
            <a:off x="4392454" y="4341994"/>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9" name="Rounded Rectangle 108"/>
          <p:cNvSpPr/>
          <p:nvPr/>
        </p:nvSpPr>
        <p:spPr>
          <a:xfrm rot="5400000" flipH="1">
            <a:off x="4352362" y="372052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0" name="Rounded Rectangle 109"/>
          <p:cNvSpPr/>
          <p:nvPr/>
        </p:nvSpPr>
        <p:spPr>
          <a:xfrm rot="5400000" flipH="1">
            <a:off x="3195932" y="309315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1" name="Rounded Rectangle 110"/>
          <p:cNvSpPr/>
          <p:nvPr/>
        </p:nvSpPr>
        <p:spPr>
          <a:xfrm rot="5400000" flipH="1">
            <a:off x="3145812" y="2471693"/>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2" name="Rounded Rectangle 111"/>
          <p:cNvSpPr/>
          <p:nvPr/>
        </p:nvSpPr>
        <p:spPr>
          <a:xfrm rot="5400000" flipH="1">
            <a:off x="3105720" y="1850227"/>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3" name="Rounded Rectangle 112"/>
          <p:cNvSpPr/>
          <p:nvPr/>
        </p:nvSpPr>
        <p:spPr>
          <a:xfrm rot="5400000" flipH="1">
            <a:off x="3199274" y="4963460"/>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4" name="Rounded Rectangle 113"/>
          <p:cNvSpPr/>
          <p:nvPr/>
        </p:nvSpPr>
        <p:spPr>
          <a:xfrm rot="5400000" flipH="1">
            <a:off x="3149156" y="4341996"/>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5" name="Rounded Rectangle 114"/>
          <p:cNvSpPr/>
          <p:nvPr/>
        </p:nvSpPr>
        <p:spPr>
          <a:xfrm rot="5400000" flipH="1">
            <a:off x="3109064" y="3720530"/>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6" name="Rounded Rectangle 115"/>
          <p:cNvSpPr/>
          <p:nvPr/>
        </p:nvSpPr>
        <p:spPr>
          <a:xfrm rot="5400000" flipH="1">
            <a:off x="5675576" y="3084366"/>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7" name="Rounded Rectangle 116"/>
          <p:cNvSpPr/>
          <p:nvPr/>
        </p:nvSpPr>
        <p:spPr>
          <a:xfrm rot="5400000" flipH="1">
            <a:off x="5625458" y="2462901"/>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8" name="Rounded Rectangle 117"/>
          <p:cNvSpPr/>
          <p:nvPr/>
        </p:nvSpPr>
        <p:spPr>
          <a:xfrm rot="5400000" flipH="1">
            <a:off x="5585365" y="1841435"/>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9" name="Rounded Rectangle 118"/>
          <p:cNvSpPr/>
          <p:nvPr/>
        </p:nvSpPr>
        <p:spPr>
          <a:xfrm rot="5400000" flipH="1">
            <a:off x="5678918" y="495466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0" name="Rounded Rectangle 119"/>
          <p:cNvSpPr/>
          <p:nvPr/>
        </p:nvSpPr>
        <p:spPr>
          <a:xfrm rot="5400000" flipH="1">
            <a:off x="5628800" y="4333202"/>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1" name="Rounded Rectangle 120"/>
          <p:cNvSpPr/>
          <p:nvPr/>
        </p:nvSpPr>
        <p:spPr>
          <a:xfrm rot="5400000" flipH="1">
            <a:off x="5588706" y="3711736"/>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2" name="Rounded Rectangle 121"/>
          <p:cNvSpPr/>
          <p:nvPr/>
        </p:nvSpPr>
        <p:spPr>
          <a:xfrm rot="5400000" flipH="1">
            <a:off x="6296152" y="3084366"/>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3" name="Rounded Rectangle 122"/>
          <p:cNvSpPr/>
          <p:nvPr/>
        </p:nvSpPr>
        <p:spPr>
          <a:xfrm rot="5400000" flipH="1">
            <a:off x="6246036" y="2462901"/>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4" name="Rounded Rectangle 123"/>
          <p:cNvSpPr/>
          <p:nvPr/>
        </p:nvSpPr>
        <p:spPr>
          <a:xfrm rot="5400000" flipH="1">
            <a:off x="6205940" y="1841435"/>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5" name="Rounded Rectangle 124"/>
          <p:cNvSpPr/>
          <p:nvPr/>
        </p:nvSpPr>
        <p:spPr>
          <a:xfrm rot="5400000" flipH="1">
            <a:off x="6299496" y="495466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6" name="Rounded Rectangle 125"/>
          <p:cNvSpPr/>
          <p:nvPr/>
        </p:nvSpPr>
        <p:spPr>
          <a:xfrm rot="5400000" flipH="1">
            <a:off x="6249376" y="4333202"/>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7" name="Rounded Rectangle 126"/>
          <p:cNvSpPr/>
          <p:nvPr/>
        </p:nvSpPr>
        <p:spPr>
          <a:xfrm rot="5400000" flipH="1">
            <a:off x="6209284" y="3711736"/>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8" name="Rounded Rectangle 127"/>
          <p:cNvSpPr/>
          <p:nvPr/>
        </p:nvSpPr>
        <p:spPr>
          <a:xfrm rot="5400000" flipH="1">
            <a:off x="5052854" y="3084366"/>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9" name="Rounded Rectangle 128"/>
          <p:cNvSpPr/>
          <p:nvPr/>
        </p:nvSpPr>
        <p:spPr>
          <a:xfrm rot="5400000" flipH="1">
            <a:off x="5002734" y="2462901"/>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0" name="Rounded Rectangle 129"/>
          <p:cNvSpPr/>
          <p:nvPr/>
        </p:nvSpPr>
        <p:spPr>
          <a:xfrm rot="5400000" flipH="1">
            <a:off x="4962642" y="1841435"/>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1" name="Rounded Rectangle 130"/>
          <p:cNvSpPr/>
          <p:nvPr/>
        </p:nvSpPr>
        <p:spPr>
          <a:xfrm rot="5400000" flipH="1">
            <a:off x="5056196" y="495466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2" name="Rounded Rectangle 131"/>
          <p:cNvSpPr/>
          <p:nvPr/>
        </p:nvSpPr>
        <p:spPr>
          <a:xfrm rot="5400000" flipH="1">
            <a:off x="5006078" y="4333204"/>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3" name="Rounded Rectangle 132"/>
          <p:cNvSpPr/>
          <p:nvPr/>
        </p:nvSpPr>
        <p:spPr>
          <a:xfrm rot="5400000" flipH="1">
            <a:off x="4965986" y="371173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5" name="Rounded Rectangle 134"/>
          <p:cNvSpPr/>
          <p:nvPr/>
        </p:nvSpPr>
        <p:spPr>
          <a:xfrm>
            <a:off x="1873913" y="1215941"/>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6" name="Rounded Rectangle 135"/>
          <p:cNvSpPr/>
          <p:nvPr/>
        </p:nvSpPr>
        <p:spPr>
          <a:xfrm>
            <a:off x="2495379" y="1256035"/>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7" name="Rounded Rectangle 136"/>
          <p:cNvSpPr/>
          <p:nvPr/>
        </p:nvSpPr>
        <p:spPr>
          <a:xfrm>
            <a:off x="3131107" y="1165823"/>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8" name="Rounded Rectangle 137"/>
          <p:cNvSpPr/>
          <p:nvPr/>
        </p:nvSpPr>
        <p:spPr>
          <a:xfrm>
            <a:off x="3752573" y="1215941"/>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9" name="Rounded Rectangle 138"/>
          <p:cNvSpPr/>
          <p:nvPr/>
        </p:nvSpPr>
        <p:spPr>
          <a:xfrm>
            <a:off x="4374040" y="1256035"/>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0" name="Rounded Rectangle 139"/>
          <p:cNvSpPr/>
          <p:nvPr/>
        </p:nvSpPr>
        <p:spPr>
          <a:xfrm>
            <a:off x="5012926" y="1165823"/>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1" name="Rounded Rectangle 140"/>
          <p:cNvSpPr/>
          <p:nvPr/>
        </p:nvSpPr>
        <p:spPr>
          <a:xfrm>
            <a:off x="5634393" y="1215941"/>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2" name="Rounded Rectangle 141"/>
          <p:cNvSpPr/>
          <p:nvPr/>
        </p:nvSpPr>
        <p:spPr>
          <a:xfrm>
            <a:off x="1873913" y="184951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3" name="Rounded Rectangle 142"/>
          <p:cNvSpPr/>
          <p:nvPr/>
        </p:nvSpPr>
        <p:spPr>
          <a:xfrm>
            <a:off x="2495379" y="1889607"/>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4" name="Rounded Rectangle 143"/>
          <p:cNvSpPr/>
          <p:nvPr/>
        </p:nvSpPr>
        <p:spPr>
          <a:xfrm>
            <a:off x="3131107" y="1799396"/>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5" name="Rounded Rectangle 144"/>
          <p:cNvSpPr/>
          <p:nvPr/>
        </p:nvSpPr>
        <p:spPr>
          <a:xfrm>
            <a:off x="3752573" y="184951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6" name="Rounded Rectangle 145"/>
          <p:cNvSpPr/>
          <p:nvPr/>
        </p:nvSpPr>
        <p:spPr>
          <a:xfrm>
            <a:off x="5634393" y="184951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7" name="Rounded Rectangle 146"/>
          <p:cNvSpPr/>
          <p:nvPr/>
        </p:nvSpPr>
        <p:spPr>
          <a:xfrm>
            <a:off x="4377403" y="1887076"/>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8" name="Rounded Rectangle 147"/>
          <p:cNvSpPr/>
          <p:nvPr/>
        </p:nvSpPr>
        <p:spPr>
          <a:xfrm>
            <a:off x="5022027" y="1800028"/>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9" name="Rounded Rectangle 148"/>
          <p:cNvSpPr/>
          <p:nvPr/>
        </p:nvSpPr>
        <p:spPr>
          <a:xfrm>
            <a:off x="1880492" y="2469712"/>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0" name="Rounded Rectangle 149"/>
          <p:cNvSpPr/>
          <p:nvPr/>
        </p:nvSpPr>
        <p:spPr>
          <a:xfrm>
            <a:off x="2501958" y="2509806"/>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1" name="Rounded Rectangle 150"/>
          <p:cNvSpPr/>
          <p:nvPr/>
        </p:nvSpPr>
        <p:spPr>
          <a:xfrm>
            <a:off x="3137686" y="241959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2" name="Rounded Rectangle 151"/>
          <p:cNvSpPr/>
          <p:nvPr/>
        </p:nvSpPr>
        <p:spPr>
          <a:xfrm>
            <a:off x="3759152" y="2469712"/>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3" name="Rounded Rectangle 152"/>
          <p:cNvSpPr/>
          <p:nvPr/>
        </p:nvSpPr>
        <p:spPr>
          <a:xfrm>
            <a:off x="4380619" y="2509806"/>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4" name="Rounded Rectangle 153"/>
          <p:cNvSpPr/>
          <p:nvPr/>
        </p:nvSpPr>
        <p:spPr>
          <a:xfrm>
            <a:off x="5019505" y="241959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5" name="Rounded Rectangle 154"/>
          <p:cNvSpPr/>
          <p:nvPr/>
        </p:nvSpPr>
        <p:spPr>
          <a:xfrm>
            <a:off x="5640972" y="2469712"/>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6" name="Rounded Rectangle 155"/>
          <p:cNvSpPr/>
          <p:nvPr/>
        </p:nvSpPr>
        <p:spPr>
          <a:xfrm>
            <a:off x="1880492" y="3103285"/>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7" name="Rounded Rectangle 156"/>
          <p:cNvSpPr/>
          <p:nvPr/>
        </p:nvSpPr>
        <p:spPr>
          <a:xfrm>
            <a:off x="2501958" y="3143378"/>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8" name="Rounded Rectangle 157"/>
          <p:cNvSpPr/>
          <p:nvPr/>
        </p:nvSpPr>
        <p:spPr>
          <a:xfrm>
            <a:off x="3137686" y="3053167"/>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9" name="Rounded Rectangle 158"/>
          <p:cNvSpPr/>
          <p:nvPr/>
        </p:nvSpPr>
        <p:spPr>
          <a:xfrm>
            <a:off x="3759152" y="3103285"/>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0" name="Rounded Rectangle 159"/>
          <p:cNvSpPr/>
          <p:nvPr/>
        </p:nvSpPr>
        <p:spPr>
          <a:xfrm>
            <a:off x="5640972" y="3103285"/>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1" name="Rounded Rectangle 160"/>
          <p:cNvSpPr/>
          <p:nvPr/>
        </p:nvSpPr>
        <p:spPr>
          <a:xfrm>
            <a:off x="4383982" y="3140847"/>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2" name="Rounded Rectangle 161"/>
          <p:cNvSpPr/>
          <p:nvPr/>
        </p:nvSpPr>
        <p:spPr>
          <a:xfrm>
            <a:off x="5028606" y="3053799"/>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3" name="Rounded Rectangle 162"/>
          <p:cNvSpPr/>
          <p:nvPr/>
        </p:nvSpPr>
        <p:spPr>
          <a:xfrm>
            <a:off x="1880492" y="372022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6" name="Rounded Rectangle 165"/>
          <p:cNvSpPr/>
          <p:nvPr/>
        </p:nvSpPr>
        <p:spPr>
          <a:xfrm>
            <a:off x="3759152" y="372022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7" name="Rounded Rectangle 166"/>
          <p:cNvSpPr/>
          <p:nvPr/>
        </p:nvSpPr>
        <p:spPr>
          <a:xfrm>
            <a:off x="4380619" y="3760318"/>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8" name="Rounded Rectangle 167"/>
          <p:cNvSpPr/>
          <p:nvPr/>
        </p:nvSpPr>
        <p:spPr>
          <a:xfrm>
            <a:off x="5019505" y="3670106"/>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9" name="Rounded Rectangle 168"/>
          <p:cNvSpPr/>
          <p:nvPr/>
        </p:nvSpPr>
        <p:spPr>
          <a:xfrm>
            <a:off x="5640972" y="372022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0" name="Rounded Rectangle 169"/>
          <p:cNvSpPr/>
          <p:nvPr/>
        </p:nvSpPr>
        <p:spPr>
          <a:xfrm>
            <a:off x="1880492" y="4353797"/>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3" name="Rounded Rectangle 172"/>
          <p:cNvSpPr/>
          <p:nvPr/>
        </p:nvSpPr>
        <p:spPr>
          <a:xfrm>
            <a:off x="3759152" y="4353797"/>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4" name="Rounded Rectangle 173"/>
          <p:cNvSpPr/>
          <p:nvPr/>
        </p:nvSpPr>
        <p:spPr>
          <a:xfrm>
            <a:off x="5640972" y="4353797"/>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5" name="Rounded Rectangle 174"/>
          <p:cNvSpPr/>
          <p:nvPr/>
        </p:nvSpPr>
        <p:spPr>
          <a:xfrm>
            <a:off x="4383982" y="4391359"/>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6" name="Rounded Rectangle 175"/>
          <p:cNvSpPr/>
          <p:nvPr/>
        </p:nvSpPr>
        <p:spPr>
          <a:xfrm>
            <a:off x="5028606" y="4304311"/>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7" name="Rounded Rectangle 176"/>
          <p:cNvSpPr/>
          <p:nvPr/>
        </p:nvSpPr>
        <p:spPr>
          <a:xfrm>
            <a:off x="1898912" y="498036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8" name="Rounded Rectangle 177"/>
          <p:cNvSpPr/>
          <p:nvPr/>
        </p:nvSpPr>
        <p:spPr>
          <a:xfrm>
            <a:off x="3777572" y="498036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9" name="Rounded Rectangle 178"/>
          <p:cNvSpPr/>
          <p:nvPr/>
        </p:nvSpPr>
        <p:spPr>
          <a:xfrm>
            <a:off x="4399039" y="5020458"/>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0" name="Rounded Rectangle 179"/>
          <p:cNvSpPr/>
          <p:nvPr/>
        </p:nvSpPr>
        <p:spPr>
          <a:xfrm>
            <a:off x="5037925" y="4930246"/>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1" name="Rounded Rectangle 180"/>
          <p:cNvSpPr/>
          <p:nvPr/>
        </p:nvSpPr>
        <p:spPr>
          <a:xfrm>
            <a:off x="5659392" y="498036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2" name="Rounded Rectangle 181"/>
          <p:cNvSpPr/>
          <p:nvPr/>
        </p:nvSpPr>
        <p:spPr>
          <a:xfrm>
            <a:off x="1898912" y="5613937"/>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3" name="Rounded Rectangle 182"/>
          <p:cNvSpPr/>
          <p:nvPr/>
        </p:nvSpPr>
        <p:spPr>
          <a:xfrm>
            <a:off x="2520378" y="5654030"/>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4" name="Rounded Rectangle 183"/>
          <p:cNvSpPr/>
          <p:nvPr/>
        </p:nvSpPr>
        <p:spPr>
          <a:xfrm>
            <a:off x="3156106" y="5563819"/>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5" name="Rounded Rectangle 184"/>
          <p:cNvSpPr/>
          <p:nvPr/>
        </p:nvSpPr>
        <p:spPr>
          <a:xfrm>
            <a:off x="3777572" y="5613937"/>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6" name="Rounded Rectangle 185"/>
          <p:cNvSpPr/>
          <p:nvPr/>
        </p:nvSpPr>
        <p:spPr>
          <a:xfrm>
            <a:off x="5659392" y="5613937"/>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7" name="Rounded Rectangle 186"/>
          <p:cNvSpPr/>
          <p:nvPr/>
        </p:nvSpPr>
        <p:spPr>
          <a:xfrm>
            <a:off x="4402402" y="5651499"/>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8" name="Rounded Rectangle 187"/>
          <p:cNvSpPr/>
          <p:nvPr/>
        </p:nvSpPr>
        <p:spPr>
          <a:xfrm>
            <a:off x="5047026" y="5564451"/>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0" name="Rectangle 189"/>
          <p:cNvSpPr/>
          <p:nvPr/>
        </p:nvSpPr>
        <p:spPr>
          <a:xfrm>
            <a:off x="1752600" y="1072354"/>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91" name="Rectangle 190"/>
          <p:cNvSpPr/>
          <p:nvPr/>
        </p:nvSpPr>
        <p:spPr>
          <a:xfrm>
            <a:off x="1842816" y="1692982"/>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92" name="Rectangle 191"/>
          <p:cNvSpPr/>
          <p:nvPr/>
        </p:nvSpPr>
        <p:spPr>
          <a:xfrm>
            <a:off x="2386653" y="1142520"/>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93" name="Rectangle 192"/>
          <p:cNvSpPr/>
          <p:nvPr/>
        </p:nvSpPr>
        <p:spPr>
          <a:xfrm>
            <a:off x="2476868" y="1763148"/>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94" name="Rectangle 193"/>
          <p:cNvSpPr/>
          <p:nvPr/>
        </p:nvSpPr>
        <p:spPr>
          <a:xfrm>
            <a:off x="1752600" y="2308909"/>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95" name="Rectangle 194"/>
          <p:cNvSpPr/>
          <p:nvPr/>
        </p:nvSpPr>
        <p:spPr>
          <a:xfrm>
            <a:off x="1842816" y="2929537"/>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96" name="Rectangle 195"/>
          <p:cNvSpPr/>
          <p:nvPr/>
        </p:nvSpPr>
        <p:spPr>
          <a:xfrm>
            <a:off x="2386653" y="2379075"/>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97" name="Rectangle 196"/>
          <p:cNvSpPr/>
          <p:nvPr/>
        </p:nvSpPr>
        <p:spPr>
          <a:xfrm>
            <a:off x="2476868" y="2999703"/>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98" name="Rectangle 197"/>
          <p:cNvSpPr/>
          <p:nvPr/>
        </p:nvSpPr>
        <p:spPr>
          <a:xfrm>
            <a:off x="1752600" y="3542838"/>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99" name="Rectangle 198"/>
          <p:cNvSpPr/>
          <p:nvPr/>
        </p:nvSpPr>
        <p:spPr>
          <a:xfrm>
            <a:off x="1842816" y="4163466"/>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00" name="Rectangle 199"/>
          <p:cNvSpPr/>
          <p:nvPr/>
        </p:nvSpPr>
        <p:spPr>
          <a:xfrm>
            <a:off x="2386653" y="3613004"/>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01" name="Rectangle 200"/>
          <p:cNvSpPr/>
          <p:nvPr/>
        </p:nvSpPr>
        <p:spPr>
          <a:xfrm>
            <a:off x="2476868" y="4233632"/>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02" name="Rectangle 201"/>
          <p:cNvSpPr/>
          <p:nvPr/>
        </p:nvSpPr>
        <p:spPr>
          <a:xfrm>
            <a:off x="1752600" y="4779393"/>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03" name="Rectangle 202"/>
          <p:cNvSpPr/>
          <p:nvPr/>
        </p:nvSpPr>
        <p:spPr>
          <a:xfrm>
            <a:off x="2386653" y="4849559"/>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04" name="Rectangle 203"/>
          <p:cNvSpPr/>
          <p:nvPr/>
        </p:nvSpPr>
        <p:spPr>
          <a:xfrm>
            <a:off x="3067788" y="1061528"/>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05" name="Rectangle 204"/>
          <p:cNvSpPr/>
          <p:nvPr/>
        </p:nvSpPr>
        <p:spPr>
          <a:xfrm>
            <a:off x="3158004" y="1682156"/>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06" name="Rectangle 205"/>
          <p:cNvSpPr/>
          <p:nvPr/>
        </p:nvSpPr>
        <p:spPr>
          <a:xfrm>
            <a:off x="3701841" y="1131694"/>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07" name="Rectangle 206"/>
          <p:cNvSpPr/>
          <p:nvPr/>
        </p:nvSpPr>
        <p:spPr>
          <a:xfrm>
            <a:off x="3792056" y="1752322"/>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08" name="Rectangle 207"/>
          <p:cNvSpPr/>
          <p:nvPr/>
        </p:nvSpPr>
        <p:spPr>
          <a:xfrm>
            <a:off x="3067788" y="2298083"/>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10" name="Rectangle 209"/>
          <p:cNvSpPr/>
          <p:nvPr/>
        </p:nvSpPr>
        <p:spPr>
          <a:xfrm>
            <a:off x="3701841" y="2368249"/>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11" name="Rectangle 210"/>
          <p:cNvSpPr/>
          <p:nvPr/>
        </p:nvSpPr>
        <p:spPr>
          <a:xfrm>
            <a:off x="3792056" y="2988877"/>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13" name="Rectangle 212"/>
          <p:cNvSpPr/>
          <p:nvPr/>
        </p:nvSpPr>
        <p:spPr>
          <a:xfrm>
            <a:off x="3701841" y="3602178"/>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14" name="Rectangle 213"/>
          <p:cNvSpPr/>
          <p:nvPr/>
        </p:nvSpPr>
        <p:spPr>
          <a:xfrm>
            <a:off x="3792056" y="4222806"/>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15" name="Rectangle 214"/>
          <p:cNvSpPr/>
          <p:nvPr/>
        </p:nvSpPr>
        <p:spPr>
          <a:xfrm>
            <a:off x="3701841" y="4838733"/>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16" name="Rectangle 215"/>
          <p:cNvSpPr/>
          <p:nvPr/>
        </p:nvSpPr>
        <p:spPr>
          <a:xfrm>
            <a:off x="4319972" y="1042658"/>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17" name="Rectangle 216"/>
          <p:cNvSpPr/>
          <p:nvPr/>
        </p:nvSpPr>
        <p:spPr>
          <a:xfrm>
            <a:off x="4410188" y="1663286"/>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18" name="Rectangle 217"/>
          <p:cNvSpPr/>
          <p:nvPr/>
        </p:nvSpPr>
        <p:spPr>
          <a:xfrm>
            <a:off x="4954025" y="1112824"/>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19" name="Rectangle 218"/>
          <p:cNvSpPr/>
          <p:nvPr/>
        </p:nvSpPr>
        <p:spPr>
          <a:xfrm>
            <a:off x="5044240" y="1733452"/>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20" name="Rectangle 219"/>
          <p:cNvSpPr/>
          <p:nvPr/>
        </p:nvSpPr>
        <p:spPr>
          <a:xfrm>
            <a:off x="4319972" y="2279213"/>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21" name="Rectangle 220"/>
          <p:cNvSpPr/>
          <p:nvPr/>
        </p:nvSpPr>
        <p:spPr>
          <a:xfrm>
            <a:off x="4410188" y="2899841"/>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22" name="Rectangle 221"/>
          <p:cNvSpPr/>
          <p:nvPr/>
        </p:nvSpPr>
        <p:spPr>
          <a:xfrm>
            <a:off x="4954025" y="2349379"/>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23" name="Rectangle 222"/>
          <p:cNvSpPr/>
          <p:nvPr/>
        </p:nvSpPr>
        <p:spPr>
          <a:xfrm>
            <a:off x="5044240" y="2970007"/>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24" name="Rectangle 223"/>
          <p:cNvSpPr/>
          <p:nvPr/>
        </p:nvSpPr>
        <p:spPr>
          <a:xfrm>
            <a:off x="4319972" y="3513142"/>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25" name="Rectangle 224"/>
          <p:cNvSpPr/>
          <p:nvPr/>
        </p:nvSpPr>
        <p:spPr>
          <a:xfrm>
            <a:off x="4410188" y="4133770"/>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26" name="Rectangle 225"/>
          <p:cNvSpPr/>
          <p:nvPr/>
        </p:nvSpPr>
        <p:spPr>
          <a:xfrm>
            <a:off x="4954025" y="3583308"/>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27" name="Rectangle 226"/>
          <p:cNvSpPr/>
          <p:nvPr/>
        </p:nvSpPr>
        <p:spPr>
          <a:xfrm>
            <a:off x="5044240" y="4203936"/>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28" name="Rectangle 227"/>
          <p:cNvSpPr/>
          <p:nvPr/>
        </p:nvSpPr>
        <p:spPr>
          <a:xfrm>
            <a:off x="4319972" y="4749697"/>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29" name="Rectangle 228"/>
          <p:cNvSpPr/>
          <p:nvPr/>
        </p:nvSpPr>
        <p:spPr>
          <a:xfrm>
            <a:off x="4954025" y="4819863"/>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30" name="Rectangle 229"/>
          <p:cNvSpPr/>
          <p:nvPr/>
        </p:nvSpPr>
        <p:spPr>
          <a:xfrm>
            <a:off x="5526627" y="1034316"/>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31" name="Rectangle 230"/>
          <p:cNvSpPr/>
          <p:nvPr/>
        </p:nvSpPr>
        <p:spPr>
          <a:xfrm>
            <a:off x="5616843" y="1654944"/>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32" name="Rectangle 231"/>
          <p:cNvSpPr/>
          <p:nvPr/>
        </p:nvSpPr>
        <p:spPr>
          <a:xfrm>
            <a:off x="6160680" y="1104482"/>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33" name="Rectangle 232"/>
          <p:cNvSpPr/>
          <p:nvPr/>
        </p:nvSpPr>
        <p:spPr>
          <a:xfrm>
            <a:off x="6250895" y="1725110"/>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34" name="Rectangle 233"/>
          <p:cNvSpPr/>
          <p:nvPr/>
        </p:nvSpPr>
        <p:spPr>
          <a:xfrm>
            <a:off x="5526627" y="2270871"/>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35" name="Rectangle 234"/>
          <p:cNvSpPr/>
          <p:nvPr/>
        </p:nvSpPr>
        <p:spPr>
          <a:xfrm>
            <a:off x="5616843" y="2891499"/>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36" name="Rectangle 235"/>
          <p:cNvSpPr/>
          <p:nvPr/>
        </p:nvSpPr>
        <p:spPr>
          <a:xfrm>
            <a:off x="6160680" y="2341037"/>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37" name="Rectangle 236"/>
          <p:cNvSpPr/>
          <p:nvPr/>
        </p:nvSpPr>
        <p:spPr>
          <a:xfrm>
            <a:off x="6250895" y="2961665"/>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38" name="Rectangle 237"/>
          <p:cNvSpPr/>
          <p:nvPr/>
        </p:nvSpPr>
        <p:spPr>
          <a:xfrm>
            <a:off x="5526627" y="3504800"/>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39" name="Rectangle 238"/>
          <p:cNvSpPr/>
          <p:nvPr/>
        </p:nvSpPr>
        <p:spPr>
          <a:xfrm>
            <a:off x="5616843" y="4125428"/>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40" name="Rectangle 239"/>
          <p:cNvSpPr/>
          <p:nvPr/>
        </p:nvSpPr>
        <p:spPr>
          <a:xfrm>
            <a:off x="6160680" y="3574966"/>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41" name="Rectangle 240"/>
          <p:cNvSpPr/>
          <p:nvPr/>
        </p:nvSpPr>
        <p:spPr>
          <a:xfrm>
            <a:off x="6250895" y="4195594"/>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42" name="Rectangle 241"/>
          <p:cNvSpPr/>
          <p:nvPr/>
        </p:nvSpPr>
        <p:spPr>
          <a:xfrm>
            <a:off x="5526627" y="4741355"/>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43" name="Rectangle 242"/>
          <p:cNvSpPr/>
          <p:nvPr/>
        </p:nvSpPr>
        <p:spPr>
          <a:xfrm>
            <a:off x="6160680" y="4811521"/>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grpSp>
        <p:nvGrpSpPr>
          <p:cNvPr id="244" name="Group 243"/>
          <p:cNvGrpSpPr/>
          <p:nvPr/>
        </p:nvGrpSpPr>
        <p:grpSpPr>
          <a:xfrm rot="5400000">
            <a:off x="3554801" y="3474338"/>
            <a:ext cx="727280" cy="100564"/>
            <a:chOff x="3241444" y="5041980"/>
            <a:chExt cx="727280" cy="100564"/>
          </a:xfrm>
          <a:effectLst>
            <a:glow rad="228600">
              <a:schemeClr val="accent5">
                <a:satMod val="175000"/>
                <a:alpha val="40000"/>
              </a:schemeClr>
            </a:glow>
          </a:effectLst>
        </p:grpSpPr>
        <p:cxnSp>
          <p:nvCxnSpPr>
            <p:cNvPr id="245" name="Straight Connector 244"/>
            <p:cNvCxnSpPr>
              <a:stCxn id="246" idx="2"/>
              <a:endCxn id="247" idx="2"/>
            </p:cNvCxnSpPr>
            <p:nvPr/>
          </p:nvCxnSpPr>
          <p:spPr>
            <a:xfrm>
              <a:off x="3241444" y="5090794"/>
              <a:ext cx="629652" cy="2936"/>
            </a:xfrm>
            <a:prstGeom prst="line">
              <a:avLst/>
            </a:prstGeom>
            <a:ln w="60325"/>
          </p:spPr>
          <p:style>
            <a:lnRef idx="1">
              <a:schemeClr val="accent1"/>
            </a:lnRef>
            <a:fillRef idx="0">
              <a:schemeClr val="accent1"/>
            </a:fillRef>
            <a:effectRef idx="0">
              <a:schemeClr val="accent1"/>
            </a:effectRef>
            <a:fontRef idx="minor">
              <a:schemeClr val="tx1"/>
            </a:fontRef>
          </p:style>
        </p:cxnSp>
        <p:sp>
          <p:nvSpPr>
            <p:cNvPr id="246" name="Oval 245"/>
            <p:cNvSpPr/>
            <p:nvPr/>
          </p:nvSpPr>
          <p:spPr>
            <a:xfrm>
              <a:off x="3241444" y="5041980"/>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sp>
          <p:nvSpPr>
            <p:cNvPr id="247" name="Oval 246"/>
            <p:cNvSpPr/>
            <p:nvPr/>
          </p:nvSpPr>
          <p:spPr>
            <a:xfrm>
              <a:off x="3871096" y="5044916"/>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grpSp>
    </p:spTree>
    <p:custDataLst>
      <p:tags r:id="rId1"/>
    </p:custDataLst>
    <p:extLst>
      <p:ext uri="{BB962C8B-B14F-4D97-AF65-F5344CB8AC3E}">
        <p14:creationId xmlns:p14="http://schemas.microsoft.com/office/powerpoint/2010/main" val="1122795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1.38889E-6 -0.00232 L 1.38889E-6 -0.02037 " pathEditMode="relative" rAng="0" ptsTypes="AA">
                                      <p:cBhvr>
                                        <p:cTn id="6" dur="1000" fill="hold"/>
                                        <p:tgtEl>
                                          <p:spTgt spid="78"/>
                                        </p:tgtEl>
                                        <p:attrNameLst>
                                          <p:attrName>ppt_x</p:attrName>
                                          <p:attrName>ppt_y</p:attrName>
                                        </p:attrNameLst>
                                      </p:cBhvr>
                                      <p:rCtr x="0" y="-903"/>
                                    </p:animMotion>
                                  </p:childTnLst>
                                </p:cTn>
                              </p:par>
                            </p:childTnLst>
                          </p:cTn>
                        </p:par>
                        <p:par>
                          <p:cTn id="7" fill="hold">
                            <p:stCondLst>
                              <p:cond delay="1000"/>
                            </p:stCondLst>
                            <p:childTnLst>
                              <p:par>
                                <p:cTn id="8" presetID="10" presetClass="entr" presetSubtype="0" fill="hold" nodeType="afterEffect">
                                  <p:stCondLst>
                                    <p:cond delay="0"/>
                                  </p:stCondLst>
                                  <p:childTnLst>
                                    <p:set>
                                      <p:cBhvr>
                                        <p:cTn id="9" dur="1" fill="hold">
                                          <p:stCondLst>
                                            <p:cond delay="0"/>
                                          </p:stCondLst>
                                        </p:cTn>
                                        <p:tgtEl>
                                          <p:spTgt spid="244"/>
                                        </p:tgtEl>
                                        <p:attrNameLst>
                                          <p:attrName>style.visibility</p:attrName>
                                        </p:attrNameLst>
                                      </p:cBhvr>
                                      <p:to>
                                        <p:strVal val="visible"/>
                                      </p:to>
                                    </p:set>
                                    <p:animEffect transition="in" filter="fade">
                                      <p:cBhvr>
                                        <p:cTn id="10" dur="500"/>
                                        <p:tgtEl>
                                          <p:spTgt spid="244"/>
                                        </p:tgtEl>
                                      </p:cBhvr>
                                    </p:animEffect>
                                  </p:childTnLst>
                                </p:cTn>
                              </p:par>
                            </p:childTnLst>
                          </p:cTn>
                        </p:par>
                        <p:par>
                          <p:cTn id="11" fill="hold">
                            <p:stCondLst>
                              <p:cond delay="1500"/>
                            </p:stCondLst>
                            <p:childTnLst>
                              <p:par>
                                <p:cTn id="12" presetID="53" presetClass="exit" presetSubtype="32" fill="hold" grpId="0" nodeType="afterEffect">
                                  <p:stCondLst>
                                    <p:cond delay="0"/>
                                  </p:stCondLst>
                                  <p:childTnLst>
                                    <p:anim calcmode="lin" valueType="num">
                                      <p:cBhvr>
                                        <p:cTn id="13" dur="500"/>
                                        <p:tgtEl>
                                          <p:spTgt spid="110"/>
                                        </p:tgtEl>
                                        <p:attrNameLst>
                                          <p:attrName>ppt_w</p:attrName>
                                        </p:attrNameLst>
                                      </p:cBhvr>
                                      <p:tavLst>
                                        <p:tav tm="0">
                                          <p:val>
                                            <p:strVal val="ppt_w"/>
                                          </p:val>
                                        </p:tav>
                                        <p:tav tm="100000">
                                          <p:val>
                                            <p:fltVal val="0"/>
                                          </p:val>
                                        </p:tav>
                                      </p:tavLst>
                                    </p:anim>
                                    <p:anim calcmode="lin" valueType="num">
                                      <p:cBhvr>
                                        <p:cTn id="14" dur="500"/>
                                        <p:tgtEl>
                                          <p:spTgt spid="110"/>
                                        </p:tgtEl>
                                        <p:attrNameLst>
                                          <p:attrName>ppt_h</p:attrName>
                                        </p:attrNameLst>
                                      </p:cBhvr>
                                      <p:tavLst>
                                        <p:tav tm="0">
                                          <p:val>
                                            <p:strVal val="ppt_h"/>
                                          </p:val>
                                        </p:tav>
                                        <p:tav tm="100000">
                                          <p:val>
                                            <p:fltVal val="0"/>
                                          </p:val>
                                        </p:tav>
                                      </p:tavLst>
                                    </p:anim>
                                    <p:animEffect transition="out" filter="fade">
                                      <p:cBhvr>
                                        <p:cTn id="15" dur="500"/>
                                        <p:tgtEl>
                                          <p:spTgt spid="110"/>
                                        </p:tgtEl>
                                      </p:cBhvr>
                                    </p:animEffect>
                                    <p:set>
                                      <p:cBhvr>
                                        <p:cTn id="16" dur="1" fill="hold">
                                          <p:stCondLst>
                                            <p:cond delay="499"/>
                                          </p:stCondLst>
                                        </p:cTn>
                                        <p:tgtEl>
                                          <p:spTgt spid="110"/>
                                        </p:tgtEl>
                                        <p:attrNameLst>
                                          <p:attrName>style.visibility</p:attrName>
                                        </p:attrNameLst>
                                      </p:cBhvr>
                                      <p:to>
                                        <p:strVal val="hidden"/>
                                      </p:to>
                                    </p:set>
                                  </p:childTnLst>
                                </p:cTn>
                              </p:par>
                            </p:childTnLst>
                          </p:cTn>
                        </p:par>
                        <p:par>
                          <p:cTn id="17" fill="hold">
                            <p:stCondLst>
                              <p:cond delay="2000"/>
                            </p:stCondLst>
                            <p:childTnLst>
                              <p:par>
                                <p:cTn id="18" presetID="53" presetClass="exit" presetSubtype="32" fill="hold" grpId="0" nodeType="afterEffect">
                                  <p:stCondLst>
                                    <p:cond delay="0"/>
                                  </p:stCondLst>
                                  <p:childTnLst>
                                    <p:anim calcmode="lin" valueType="num">
                                      <p:cBhvr>
                                        <p:cTn id="19" dur="500"/>
                                        <p:tgtEl>
                                          <p:spTgt spid="115"/>
                                        </p:tgtEl>
                                        <p:attrNameLst>
                                          <p:attrName>ppt_w</p:attrName>
                                        </p:attrNameLst>
                                      </p:cBhvr>
                                      <p:tavLst>
                                        <p:tav tm="0">
                                          <p:val>
                                            <p:strVal val="ppt_w"/>
                                          </p:val>
                                        </p:tav>
                                        <p:tav tm="100000">
                                          <p:val>
                                            <p:fltVal val="0"/>
                                          </p:val>
                                        </p:tav>
                                      </p:tavLst>
                                    </p:anim>
                                    <p:anim calcmode="lin" valueType="num">
                                      <p:cBhvr>
                                        <p:cTn id="20" dur="500"/>
                                        <p:tgtEl>
                                          <p:spTgt spid="115"/>
                                        </p:tgtEl>
                                        <p:attrNameLst>
                                          <p:attrName>ppt_h</p:attrName>
                                        </p:attrNameLst>
                                      </p:cBhvr>
                                      <p:tavLst>
                                        <p:tav tm="0">
                                          <p:val>
                                            <p:strVal val="ppt_h"/>
                                          </p:val>
                                        </p:tav>
                                        <p:tav tm="100000">
                                          <p:val>
                                            <p:fltVal val="0"/>
                                          </p:val>
                                        </p:tav>
                                      </p:tavLst>
                                    </p:anim>
                                    <p:animEffect transition="out" filter="fade">
                                      <p:cBhvr>
                                        <p:cTn id="21" dur="500"/>
                                        <p:tgtEl>
                                          <p:spTgt spid="115"/>
                                        </p:tgtEl>
                                      </p:cBhvr>
                                    </p:animEffect>
                                    <p:set>
                                      <p:cBhvr>
                                        <p:cTn id="22" dur="1" fill="hold">
                                          <p:stCondLst>
                                            <p:cond delay="499"/>
                                          </p:stCondLst>
                                        </p:cTn>
                                        <p:tgtEl>
                                          <p:spTgt spid="115"/>
                                        </p:tgtEl>
                                        <p:attrNameLst>
                                          <p:attrName>style.visibility</p:attrName>
                                        </p:attrNameLst>
                                      </p:cBhvr>
                                      <p:to>
                                        <p:strVal val="hidden"/>
                                      </p:to>
                                    </p:set>
                                  </p:childTnLst>
                                </p:cTn>
                              </p:par>
                            </p:childTnLst>
                          </p:cTn>
                        </p:par>
                        <p:par>
                          <p:cTn id="23" fill="hold">
                            <p:stCondLst>
                              <p:cond delay="2500"/>
                            </p:stCondLst>
                            <p:childTnLst>
                              <p:par>
                                <p:cTn id="24" presetID="53" presetClass="exit" presetSubtype="32" fill="hold" grpId="0" nodeType="afterEffect">
                                  <p:stCondLst>
                                    <p:cond delay="0"/>
                                  </p:stCondLst>
                                  <p:childTnLst>
                                    <p:anim calcmode="lin" valueType="num">
                                      <p:cBhvr>
                                        <p:cTn id="25" dur="500"/>
                                        <p:tgtEl>
                                          <p:spTgt spid="211"/>
                                        </p:tgtEl>
                                        <p:attrNameLst>
                                          <p:attrName>ppt_w</p:attrName>
                                        </p:attrNameLst>
                                      </p:cBhvr>
                                      <p:tavLst>
                                        <p:tav tm="0">
                                          <p:val>
                                            <p:strVal val="ppt_w"/>
                                          </p:val>
                                        </p:tav>
                                        <p:tav tm="100000">
                                          <p:val>
                                            <p:fltVal val="0"/>
                                          </p:val>
                                        </p:tav>
                                      </p:tavLst>
                                    </p:anim>
                                    <p:anim calcmode="lin" valueType="num">
                                      <p:cBhvr>
                                        <p:cTn id="26" dur="500"/>
                                        <p:tgtEl>
                                          <p:spTgt spid="211"/>
                                        </p:tgtEl>
                                        <p:attrNameLst>
                                          <p:attrName>ppt_h</p:attrName>
                                        </p:attrNameLst>
                                      </p:cBhvr>
                                      <p:tavLst>
                                        <p:tav tm="0">
                                          <p:val>
                                            <p:strVal val="ppt_h"/>
                                          </p:val>
                                        </p:tav>
                                        <p:tav tm="100000">
                                          <p:val>
                                            <p:fltVal val="0"/>
                                          </p:val>
                                        </p:tav>
                                      </p:tavLst>
                                    </p:anim>
                                    <p:animEffect transition="out" filter="fade">
                                      <p:cBhvr>
                                        <p:cTn id="27" dur="500"/>
                                        <p:tgtEl>
                                          <p:spTgt spid="211"/>
                                        </p:tgtEl>
                                      </p:cBhvr>
                                    </p:animEffect>
                                    <p:set>
                                      <p:cBhvr>
                                        <p:cTn id="28" dur="1" fill="hold">
                                          <p:stCondLst>
                                            <p:cond delay="499"/>
                                          </p:stCondLst>
                                        </p:cTn>
                                        <p:tgtEl>
                                          <p:spTgt spid="211"/>
                                        </p:tgtEl>
                                        <p:attrNameLst>
                                          <p:attrName>style.visibility</p:attrName>
                                        </p:attrNameLst>
                                      </p:cBhvr>
                                      <p:to>
                                        <p:strVal val="hidden"/>
                                      </p:to>
                                    </p:set>
                                  </p:childTnLst>
                                </p:cTn>
                              </p:par>
                            </p:childTnLst>
                          </p:cTn>
                        </p:par>
                        <p:par>
                          <p:cTn id="29" fill="hold">
                            <p:stCondLst>
                              <p:cond delay="3000"/>
                            </p:stCondLst>
                            <p:childTnLst>
                              <p:par>
                                <p:cTn id="30" presetID="10" presetClass="exit" presetSubtype="0" fill="hold" nodeType="afterEffect">
                                  <p:stCondLst>
                                    <p:cond delay="0"/>
                                  </p:stCondLst>
                                  <p:childTnLst>
                                    <p:animEffect transition="out" filter="fade">
                                      <p:cBhvr>
                                        <p:cTn id="31" dur="500"/>
                                        <p:tgtEl>
                                          <p:spTgt spid="244"/>
                                        </p:tgtEl>
                                      </p:cBhvr>
                                    </p:animEffect>
                                    <p:set>
                                      <p:cBhvr>
                                        <p:cTn id="32" dur="1" fill="hold">
                                          <p:stCondLst>
                                            <p:cond delay="499"/>
                                          </p:stCondLst>
                                        </p:cTn>
                                        <p:tgtEl>
                                          <p:spTgt spid="2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110" grpId="0" animBg="1"/>
      <p:bldP spid="115" grpId="0" animBg="1"/>
      <p:bldP spid="211"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Freeform 75"/>
          <p:cNvSpPr/>
          <p:nvPr/>
        </p:nvSpPr>
        <p:spPr>
          <a:xfrm>
            <a:off x="3493321" y="1700808"/>
            <a:ext cx="2946954" cy="3901679"/>
          </a:xfrm>
          <a:custGeom>
            <a:avLst/>
            <a:gdLst>
              <a:gd name="connsiteX0" fmla="*/ 97302 w 1671830"/>
              <a:gd name="connsiteY0" fmla="*/ 0 h 2161538"/>
              <a:gd name="connsiteX1" fmla="*/ 170650 w 1671830"/>
              <a:gd name="connsiteY1" fmla="*/ 2161309 h 2161538"/>
              <a:gd name="connsiteX2" fmla="*/ 1671830 w 1671830"/>
              <a:gd name="connsiteY2" fmla="*/ 107576 h 2161538"/>
              <a:gd name="connsiteX0" fmla="*/ 12761 w 1587289"/>
              <a:gd name="connsiteY0" fmla="*/ 0 h 553408"/>
              <a:gd name="connsiteX1" fmla="*/ 633771 w 1587289"/>
              <a:gd name="connsiteY1" fmla="*/ 34229 h 553408"/>
              <a:gd name="connsiteX2" fmla="*/ 1587289 w 1587289"/>
              <a:gd name="connsiteY2" fmla="*/ 107576 h 553408"/>
              <a:gd name="connsiteX0" fmla="*/ 13594 w 1549003"/>
              <a:gd name="connsiteY0" fmla="*/ 2078623 h 2323397"/>
              <a:gd name="connsiteX1" fmla="*/ 595485 w 1549003"/>
              <a:gd name="connsiteY1" fmla="*/ 49340 h 2323397"/>
              <a:gd name="connsiteX2" fmla="*/ 1549003 w 1549003"/>
              <a:gd name="connsiteY2" fmla="*/ 122687 h 2323397"/>
              <a:gd name="connsiteX0" fmla="*/ 2474 w 1537883"/>
              <a:gd name="connsiteY0" fmla="*/ 2078623 h 2078623"/>
              <a:gd name="connsiteX1" fmla="*/ 584365 w 1537883"/>
              <a:gd name="connsiteY1" fmla="*/ 49340 h 2078623"/>
              <a:gd name="connsiteX2" fmla="*/ 1537883 w 1537883"/>
              <a:gd name="connsiteY2" fmla="*/ 122687 h 2078623"/>
              <a:gd name="connsiteX0" fmla="*/ 0 w 1535409"/>
              <a:gd name="connsiteY0" fmla="*/ 1955936 h 1955936"/>
              <a:gd name="connsiteX1" fmla="*/ 1535409 w 1535409"/>
              <a:gd name="connsiteY1" fmla="*/ 0 h 1955936"/>
              <a:gd name="connsiteX0" fmla="*/ 0 w 1457171"/>
              <a:gd name="connsiteY0" fmla="*/ 1999944 h 1999944"/>
              <a:gd name="connsiteX1" fmla="*/ 1457171 w 1457171"/>
              <a:gd name="connsiteY1" fmla="*/ 0 h 1999944"/>
              <a:gd name="connsiteX0" fmla="*/ 0 w 1457171"/>
              <a:gd name="connsiteY0" fmla="*/ 1999944 h 1999944"/>
              <a:gd name="connsiteX1" fmla="*/ 1457171 w 1457171"/>
              <a:gd name="connsiteY1" fmla="*/ 0 h 1999944"/>
              <a:gd name="connsiteX0" fmla="*/ 0 w 1457171"/>
              <a:gd name="connsiteY0" fmla="*/ 1999944 h 1999944"/>
              <a:gd name="connsiteX1" fmla="*/ 1457171 w 1457171"/>
              <a:gd name="connsiteY1" fmla="*/ 0 h 1999944"/>
            </a:gdLst>
            <a:ahLst/>
            <a:cxnLst>
              <a:cxn ang="0">
                <a:pos x="connsiteX0" y="connsiteY0"/>
              </a:cxn>
              <a:cxn ang="0">
                <a:pos x="connsiteX1" y="connsiteY1"/>
              </a:cxn>
            </a:cxnLst>
            <a:rect l="l" t="t" r="r" b="b"/>
            <a:pathLst>
              <a:path w="1457171" h="1999944">
                <a:moveTo>
                  <a:pt x="0" y="1999944"/>
                </a:moveTo>
                <a:cubicBezTo>
                  <a:pt x="30969" y="1113253"/>
                  <a:pt x="399336" y="236343"/>
                  <a:pt x="1457171" y="0"/>
                </a:cubicBezTo>
              </a:path>
            </a:pathLst>
          </a:custGeom>
          <a:ln w="190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 name="Rectangle 77"/>
          <p:cNvSpPr/>
          <p:nvPr/>
        </p:nvSpPr>
        <p:spPr>
          <a:xfrm>
            <a:off x="3888818" y="1445348"/>
            <a:ext cx="3923542" cy="2199676"/>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
        <p:nvSpPr>
          <p:cNvPr id="2" name="Title 1"/>
          <p:cNvSpPr>
            <a:spLocks noGrp="1"/>
          </p:cNvSpPr>
          <p:nvPr>
            <p:ph type="title"/>
          </p:nvPr>
        </p:nvSpPr>
        <p:spPr/>
        <p:txBody>
          <a:bodyPr/>
          <a:lstStyle/>
          <a:p>
            <a:r>
              <a:rPr lang="en-US" dirty="0"/>
              <a:t>Tear Curve Removes Terms</a:t>
            </a:r>
          </a:p>
        </p:txBody>
      </p:sp>
      <p:grpSp>
        <p:nvGrpSpPr>
          <p:cNvPr id="556" name="Group 555"/>
          <p:cNvGrpSpPr/>
          <p:nvPr/>
        </p:nvGrpSpPr>
        <p:grpSpPr>
          <a:xfrm>
            <a:off x="1992446" y="1294263"/>
            <a:ext cx="5096086" cy="4471281"/>
            <a:chOff x="2590800" y="2021871"/>
            <a:chExt cx="2486024" cy="2181226"/>
          </a:xfrm>
        </p:grpSpPr>
        <p:sp>
          <p:nvSpPr>
            <p:cNvPr id="557" name="Oval 556"/>
            <p:cNvSpPr/>
            <p:nvPr/>
          </p:nvSpPr>
          <p:spPr>
            <a:xfrm>
              <a:off x="2590800"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58" name="Oval 557"/>
            <p:cNvSpPr/>
            <p:nvPr/>
          </p:nvSpPr>
          <p:spPr>
            <a:xfrm>
              <a:off x="2895600"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59" name="Oval 558"/>
            <p:cNvSpPr/>
            <p:nvPr/>
          </p:nvSpPr>
          <p:spPr>
            <a:xfrm>
              <a:off x="3200400"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0" name="Oval 559"/>
            <p:cNvSpPr/>
            <p:nvPr/>
          </p:nvSpPr>
          <p:spPr>
            <a:xfrm>
              <a:off x="2590800"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1" name="Oval 560"/>
            <p:cNvSpPr/>
            <p:nvPr/>
          </p:nvSpPr>
          <p:spPr>
            <a:xfrm>
              <a:off x="2895600"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2" name="Oval 561"/>
            <p:cNvSpPr/>
            <p:nvPr/>
          </p:nvSpPr>
          <p:spPr>
            <a:xfrm>
              <a:off x="3200400"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3" name="Oval 562"/>
            <p:cNvSpPr/>
            <p:nvPr/>
          </p:nvSpPr>
          <p:spPr>
            <a:xfrm>
              <a:off x="2590800"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4" name="Oval 563"/>
            <p:cNvSpPr/>
            <p:nvPr/>
          </p:nvSpPr>
          <p:spPr>
            <a:xfrm>
              <a:off x="2895600"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5" name="Oval 564"/>
            <p:cNvSpPr/>
            <p:nvPr/>
          </p:nvSpPr>
          <p:spPr>
            <a:xfrm>
              <a:off x="3200400"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6" name="Oval 565"/>
            <p:cNvSpPr/>
            <p:nvPr/>
          </p:nvSpPr>
          <p:spPr>
            <a:xfrm>
              <a:off x="2590800"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7" name="Oval 566"/>
            <p:cNvSpPr/>
            <p:nvPr/>
          </p:nvSpPr>
          <p:spPr>
            <a:xfrm>
              <a:off x="2895600"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8" name="Oval 567"/>
            <p:cNvSpPr/>
            <p:nvPr/>
          </p:nvSpPr>
          <p:spPr>
            <a:xfrm>
              <a:off x="3200400"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9" name="Oval 568"/>
            <p:cNvSpPr/>
            <p:nvPr/>
          </p:nvSpPr>
          <p:spPr>
            <a:xfrm>
              <a:off x="2590800"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0" name="Oval 569"/>
            <p:cNvSpPr/>
            <p:nvPr/>
          </p:nvSpPr>
          <p:spPr>
            <a:xfrm>
              <a:off x="2895600"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sp>
          <p:nvSpPr>
            <p:cNvPr id="571" name="Oval 570"/>
            <p:cNvSpPr/>
            <p:nvPr/>
          </p:nvSpPr>
          <p:spPr>
            <a:xfrm>
              <a:off x="3200400"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sp>
          <p:nvSpPr>
            <p:cNvPr id="572" name="Oval 571"/>
            <p:cNvSpPr/>
            <p:nvPr/>
          </p:nvSpPr>
          <p:spPr>
            <a:xfrm>
              <a:off x="2590800"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3" name="Oval 572"/>
            <p:cNvSpPr/>
            <p:nvPr/>
          </p:nvSpPr>
          <p:spPr>
            <a:xfrm>
              <a:off x="2895600"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sp>
          <p:nvSpPr>
            <p:cNvPr id="574" name="Oval 573"/>
            <p:cNvSpPr/>
            <p:nvPr/>
          </p:nvSpPr>
          <p:spPr>
            <a:xfrm>
              <a:off x="3200400"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5" name="Oval 574"/>
            <p:cNvSpPr/>
            <p:nvPr/>
          </p:nvSpPr>
          <p:spPr>
            <a:xfrm>
              <a:off x="2590800"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6" name="Oval 575"/>
            <p:cNvSpPr/>
            <p:nvPr/>
          </p:nvSpPr>
          <p:spPr>
            <a:xfrm>
              <a:off x="2895600"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7" name="Oval 576"/>
            <p:cNvSpPr/>
            <p:nvPr/>
          </p:nvSpPr>
          <p:spPr>
            <a:xfrm>
              <a:off x="3200400"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8" name="Oval 577"/>
            <p:cNvSpPr/>
            <p:nvPr/>
          </p:nvSpPr>
          <p:spPr>
            <a:xfrm>
              <a:off x="2590800"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9" name="Oval 578"/>
            <p:cNvSpPr/>
            <p:nvPr/>
          </p:nvSpPr>
          <p:spPr>
            <a:xfrm>
              <a:off x="2895600"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0" name="Oval 579"/>
            <p:cNvSpPr/>
            <p:nvPr/>
          </p:nvSpPr>
          <p:spPr>
            <a:xfrm>
              <a:off x="3200400"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1" name="Oval 580"/>
            <p:cNvSpPr/>
            <p:nvPr/>
          </p:nvSpPr>
          <p:spPr>
            <a:xfrm>
              <a:off x="3505198"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2" name="Oval 581"/>
            <p:cNvSpPr/>
            <p:nvPr/>
          </p:nvSpPr>
          <p:spPr>
            <a:xfrm>
              <a:off x="3809998"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3" name="Oval 582"/>
            <p:cNvSpPr/>
            <p:nvPr/>
          </p:nvSpPr>
          <p:spPr>
            <a:xfrm>
              <a:off x="4114798"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4" name="Oval 583"/>
            <p:cNvSpPr/>
            <p:nvPr/>
          </p:nvSpPr>
          <p:spPr>
            <a:xfrm>
              <a:off x="4419598"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5" name="Oval 584"/>
            <p:cNvSpPr/>
            <p:nvPr/>
          </p:nvSpPr>
          <p:spPr>
            <a:xfrm>
              <a:off x="4724398"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6" name="Oval 585"/>
            <p:cNvSpPr/>
            <p:nvPr/>
          </p:nvSpPr>
          <p:spPr>
            <a:xfrm>
              <a:off x="5029198" y="2021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7" name="Oval 586"/>
            <p:cNvSpPr/>
            <p:nvPr/>
          </p:nvSpPr>
          <p:spPr>
            <a:xfrm>
              <a:off x="3505198"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8" name="Oval 587"/>
            <p:cNvSpPr/>
            <p:nvPr/>
          </p:nvSpPr>
          <p:spPr>
            <a:xfrm>
              <a:off x="3809998"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9" name="Oval 588"/>
            <p:cNvSpPr/>
            <p:nvPr/>
          </p:nvSpPr>
          <p:spPr>
            <a:xfrm>
              <a:off x="4114798"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0" name="Oval 589"/>
            <p:cNvSpPr/>
            <p:nvPr/>
          </p:nvSpPr>
          <p:spPr>
            <a:xfrm>
              <a:off x="4419598"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1" name="Oval 590"/>
            <p:cNvSpPr/>
            <p:nvPr/>
          </p:nvSpPr>
          <p:spPr>
            <a:xfrm>
              <a:off x="4724398"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2" name="Oval 591"/>
            <p:cNvSpPr/>
            <p:nvPr/>
          </p:nvSpPr>
          <p:spPr>
            <a:xfrm>
              <a:off x="5029198" y="2326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3" name="Oval 592"/>
            <p:cNvSpPr/>
            <p:nvPr/>
          </p:nvSpPr>
          <p:spPr>
            <a:xfrm>
              <a:off x="3505198"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4" name="Oval 593"/>
            <p:cNvSpPr/>
            <p:nvPr/>
          </p:nvSpPr>
          <p:spPr>
            <a:xfrm>
              <a:off x="3809998"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5" name="Oval 594"/>
            <p:cNvSpPr/>
            <p:nvPr/>
          </p:nvSpPr>
          <p:spPr>
            <a:xfrm>
              <a:off x="4114798"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sp>
          <p:nvSpPr>
            <p:cNvPr id="596" name="Oval 595"/>
            <p:cNvSpPr/>
            <p:nvPr/>
          </p:nvSpPr>
          <p:spPr>
            <a:xfrm>
              <a:off x="4419598"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7" name="Oval 596"/>
            <p:cNvSpPr/>
            <p:nvPr/>
          </p:nvSpPr>
          <p:spPr>
            <a:xfrm>
              <a:off x="4724398"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8" name="Oval 597"/>
            <p:cNvSpPr/>
            <p:nvPr/>
          </p:nvSpPr>
          <p:spPr>
            <a:xfrm>
              <a:off x="5029198" y="2631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9" name="Oval 598"/>
            <p:cNvSpPr/>
            <p:nvPr/>
          </p:nvSpPr>
          <p:spPr>
            <a:xfrm>
              <a:off x="3505198"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0" name="Oval 599"/>
            <p:cNvSpPr/>
            <p:nvPr/>
          </p:nvSpPr>
          <p:spPr>
            <a:xfrm>
              <a:off x="3809998"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1" name="Oval 600"/>
            <p:cNvSpPr/>
            <p:nvPr/>
          </p:nvSpPr>
          <p:spPr>
            <a:xfrm>
              <a:off x="4114798"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2" name="Oval 601"/>
            <p:cNvSpPr/>
            <p:nvPr/>
          </p:nvSpPr>
          <p:spPr>
            <a:xfrm>
              <a:off x="4419598"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3" name="Oval 602"/>
            <p:cNvSpPr/>
            <p:nvPr/>
          </p:nvSpPr>
          <p:spPr>
            <a:xfrm>
              <a:off x="4724398"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4" name="Oval 603"/>
            <p:cNvSpPr/>
            <p:nvPr/>
          </p:nvSpPr>
          <p:spPr>
            <a:xfrm>
              <a:off x="5029198" y="29362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5" name="Oval 604"/>
            <p:cNvSpPr/>
            <p:nvPr/>
          </p:nvSpPr>
          <p:spPr>
            <a:xfrm>
              <a:off x="3505198"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6" name="Oval 605"/>
            <p:cNvSpPr/>
            <p:nvPr/>
          </p:nvSpPr>
          <p:spPr>
            <a:xfrm>
              <a:off x="3809998"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7" name="Oval 606"/>
            <p:cNvSpPr/>
            <p:nvPr/>
          </p:nvSpPr>
          <p:spPr>
            <a:xfrm>
              <a:off x="4114798"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8" name="Oval 607"/>
            <p:cNvSpPr/>
            <p:nvPr/>
          </p:nvSpPr>
          <p:spPr>
            <a:xfrm>
              <a:off x="4419598"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9" name="Oval 608"/>
            <p:cNvSpPr/>
            <p:nvPr/>
          </p:nvSpPr>
          <p:spPr>
            <a:xfrm>
              <a:off x="4724398"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0" name="Oval 609"/>
            <p:cNvSpPr/>
            <p:nvPr/>
          </p:nvSpPr>
          <p:spPr>
            <a:xfrm>
              <a:off x="5029198" y="32410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1" name="Oval 610"/>
            <p:cNvSpPr/>
            <p:nvPr/>
          </p:nvSpPr>
          <p:spPr>
            <a:xfrm>
              <a:off x="3505198"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2" name="Oval 611"/>
            <p:cNvSpPr/>
            <p:nvPr/>
          </p:nvSpPr>
          <p:spPr>
            <a:xfrm>
              <a:off x="3809998"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3" name="Oval 612"/>
            <p:cNvSpPr/>
            <p:nvPr/>
          </p:nvSpPr>
          <p:spPr>
            <a:xfrm>
              <a:off x="4114798"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4" name="Oval 613"/>
            <p:cNvSpPr/>
            <p:nvPr/>
          </p:nvSpPr>
          <p:spPr>
            <a:xfrm>
              <a:off x="4419598"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5" name="Oval 614"/>
            <p:cNvSpPr/>
            <p:nvPr/>
          </p:nvSpPr>
          <p:spPr>
            <a:xfrm>
              <a:off x="4724398"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6" name="Oval 615"/>
            <p:cNvSpPr/>
            <p:nvPr/>
          </p:nvSpPr>
          <p:spPr>
            <a:xfrm>
              <a:off x="5029198" y="35458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7" name="Oval 616"/>
            <p:cNvSpPr/>
            <p:nvPr/>
          </p:nvSpPr>
          <p:spPr>
            <a:xfrm>
              <a:off x="3505198"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8" name="Oval 617"/>
            <p:cNvSpPr/>
            <p:nvPr/>
          </p:nvSpPr>
          <p:spPr>
            <a:xfrm>
              <a:off x="3809998"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9" name="Oval 618"/>
            <p:cNvSpPr/>
            <p:nvPr/>
          </p:nvSpPr>
          <p:spPr>
            <a:xfrm>
              <a:off x="4114798"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0" name="Oval 619"/>
            <p:cNvSpPr/>
            <p:nvPr/>
          </p:nvSpPr>
          <p:spPr>
            <a:xfrm>
              <a:off x="4419598"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1" name="Oval 620"/>
            <p:cNvSpPr/>
            <p:nvPr/>
          </p:nvSpPr>
          <p:spPr>
            <a:xfrm>
              <a:off x="4724398"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2" name="Oval 621"/>
            <p:cNvSpPr/>
            <p:nvPr/>
          </p:nvSpPr>
          <p:spPr>
            <a:xfrm>
              <a:off x="5029198" y="38506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3" name="Oval 622"/>
            <p:cNvSpPr/>
            <p:nvPr/>
          </p:nvSpPr>
          <p:spPr>
            <a:xfrm>
              <a:off x="3505198"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4" name="Oval 623"/>
            <p:cNvSpPr/>
            <p:nvPr/>
          </p:nvSpPr>
          <p:spPr>
            <a:xfrm>
              <a:off x="3809998"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5" name="Oval 624"/>
            <p:cNvSpPr/>
            <p:nvPr/>
          </p:nvSpPr>
          <p:spPr>
            <a:xfrm>
              <a:off x="4114798"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6" name="Oval 625"/>
            <p:cNvSpPr/>
            <p:nvPr/>
          </p:nvSpPr>
          <p:spPr>
            <a:xfrm>
              <a:off x="4419598"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7" name="Oval 626"/>
            <p:cNvSpPr/>
            <p:nvPr/>
          </p:nvSpPr>
          <p:spPr>
            <a:xfrm>
              <a:off x="4724398"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8" name="Oval 627"/>
            <p:cNvSpPr/>
            <p:nvPr/>
          </p:nvSpPr>
          <p:spPr>
            <a:xfrm>
              <a:off x="5029198" y="4155471"/>
              <a:ext cx="47626" cy="47626"/>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sp>
        <p:nvSpPr>
          <p:cNvPr id="80" name="Rounded Rectangle 79"/>
          <p:cNvSpPr/>
          <p:nvPr/>
        </p:nvSpPr>
        <p:spPr>
          <a:xfrm rot="5400000" flipH="1">
            <a:off x="1931898" y="3087429"/>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1" name="Rounded Rectangle 80"/>
          <p:cNvSpPr/>
          <p:nvPr/>
        </p:nvSpPr>
        <p:spPr>
          <a:xfrm rot="5400000" flipH="1">
            <a:off x="1881780" y="2465964"/>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2" name="Rounded Rectangle 81"/>
          <p:cNvSpPr/>
          <p:nvPr/>
        </p:nvSpPr>
        <p:spPr>
          <a:xfrm rot="5400000" flipH="1">
            <a:off x="1841687" y="184449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3" name="Rounded Rectangle 82"/>
          <p:cNvSpPr/>
          <p:nvPr/>
        </p:nvSpPr>
        <p:spPr>
          <a:xfrm rot="5400000" flipH="1">
            <a:off x="1935240" y="4957731"/>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4" name="Rounded Rectangle 83"/>
          <p:cNvSpPr/>
          <p:nvPr/>
        </p:nvSpPr>
        <p:spPr>
          <a:xfrm rot="5400000" flipH="1">
            <a:off x="1885122" y="4336265"/>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5" name="Rounded Rectangle 84"/>
          <p:cNvSpPr/>
          <p:nvPr/>
        </p:nvSpPr>
        <p:spPr>
          <a:xfrm rot="5400000" flipH="1">
            <a:off x="1845028" y="3714799"/>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6" name="Rounded Rectangle 85"/>
          <p:cNvSpPr/>
          <p:nvPr/>
        </p:nvSpPr>
        <p:spPr>
          <a:xfrm rot="5400000" flipH="1">
            <a:off x="2552474" y="3087429"/>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7" name="Rounded Rectangle 86"/>
          <p:cNvSpPr/>
          <p:nvPr/>
        </p:nvSpPr>
        <p:spPr>
          <a:xfrm rot="5400000" flipH="1">
            <a:off x="2502358" y="2465964"/>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8" name="Rounded Rectangle 87"/>
          <p:cNvSpPr/>
          <p:nvPr/>
        </p:nvSpPr>
        <p:spPr>
          <a:xfrm rot="5400000" flipH="1">
            <a:off x="2462262" y="184449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9" name="Rounded Rectangle 88"/>
          <p:cNvSpPr/>
          <p:nvPr/>
        </p:nvSpPr>
        <p:spPr>
          <a:xfrm rot="5400000" flipH="1">
            <a:off x="2555818" y="4957731"/>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0" name="Rounded Rectangle 89"/>
          <p:cNvSpPr/>
          <p:nvPr/>
        </p:nvSpPr>
        <p:spPr>
          <a:xfrm rot="5400000" flipH="1">
            <a:off x="2505698" y="4336265"/>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1" name="Rounded Rectangle 90"/>
          <p:cNvSpPr/>
          <p:nvPr/>
        </p:nvSpPr>
        <p:spPr>
          <a:xfrm rot="5400000" flipH="1">
            <a:off x="2465606" y="3714799"/>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2" name="Rounded Rectangle 91"/>
          <p:cNvSpPr/>
          <p:nvPr/>
        </p:nvSpPr>
        <p:spPr>
          <a:xfrm rot="5400000" flipH="1">
            <a:off x="1309176" y="3087429"/>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3" name="Rounded Rectangle 92"/>
          <p:cNvSpPr/>
          <p:nvPr/>
        </p:nvSpPr>
        <p:spPr>
          <a:xfrm rot="5400000" flipH="1">
            <a:off x="1259056" y="2465964"/>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4" name="Rounded Rectangle 93"/>
          <p:cNvSpPr/>
          <p:nvPr/>
        </p:nvSpPr>
        <p:spPr>
          <a:xfrm rot="5400000" flipH="1">
            <a:off x="1218964" y="184449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5" name="Rounded Rectangle 94"/>
          <p:cNvSpPr/>
          <p:nvPr/>
        </p:nvSpPr>
        <p:spPr>
          <a:xfrm rot="5400000" flipH="1">
            <a:off x="1312518" y="4957731"/>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6" name="Rounded Rectangle 95"/>
          <p:cNvSpPr/>
          <p:nvPr/>
        </p:nvSpPr>
        <p:spPr>
          <a:xfrm rot="5400000" flipH="1">
            <a:off x="1262400" y="4336267"/>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7" name="Rounded Rectangle 96"/>
          <p:cNvSpPr/>
          <p:nvPr/>
        </p:nvSpPr>
        <p:spPr>
          <a:xfrm rot="5400000" flipH="1">
            <a:off x="1222308" y="3714801"/>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8" name="Rounded Rectangle 97"/>
          <p:cNvSpPr/>
          <p:nvPr/>
        </p:nvSpPr>
        <p:spPr>
          <a:xfrm rot="5400000" flipH="1">
            <a:off x="3818654" y="309315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9" name="Rounded Rectangle 98"/>
          <p:cNvSpPr/>
          <p:nvPr/>
        </p:nvSpPr>
        <p:spPr>
          <a:xfrm rot="5400000" flipH="1">
            <a:off x="3768536" y="2471693"/>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0" name="Rounded Rectangle 99"/>
          <p:cNvSpPr/>
          <p:nvPr/>
        </p:nvSpPr>
        <p:spPr>
          <a:xfrm rot="5400000" flipH="1">
            <a:off x="3728443" y="1850227"/>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1" name="Rounded Rectangle 100"/>
          <p:cNvSpPr/>
          <p:nvPr/>
        </p:nvSpPr>
        <p:spPr>
          <a:xfrm rot="5400000" flipH="1">
            <a:off x="3821996" y="4963460"/>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2" name="Rounded Rectangle 101"/>
          <p:cNvSpPr/>
          <p:nvPr/>
        </p:nvSpPr>
        <p:spPr>
          <a:xfrm rot="5400000" flipH="1">
            <a:off x="3771878" y="4341994"/>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3" name="Rounded Rectangle 102"/>
          <p:cNvSpPr/>
          <p:nvPr/>
        </p:nvSpPr>
        <p:spPr>
          <a:xfrm rot="5400000" flipH="1">
            <a:off x="3731784" y="372052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4" name="Rounded Rectangle 103"/>
          <p:cNvSpPr/>
          <p:nvPr/>
        </p:nvSpPr>
        <p:spPr>
          <a:xfrm rot="5400000" flipH="1">
            <a:off x="4439230" y="309315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5" name="Rounded Rectangle 104"/>
          <p:cNvSpPr/>
          <p:nvPr/>
        </p:nvSpPr>
        <p:spPr>
          <a:xfrm rot="5400000" flipH="1">
            <a:off x="4389114" y="2471693"/>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6" name="Rounded Rectangle 105"/>
          <p:cNvSpPr/>
          <p:nvPr/>
        </p:nvSpPr>
        <p:spPr>
          <a:xfrm rot="5400000" flipH="1">
            <a:off x="4349018" y="1850227"/>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7" name="Rounded Rectangle 106"/>
          <p:cNvSpPr/>
          <p:nvPr/>
        </p:nvSpPr>
        <p:spPr>
          <a:xfrm rot="5400000" flipH="1">
            <a:off x="4442574" y="4963460"/>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8" name="Rounded Rectangle 107"/>
          <p:cNvSpPr/>
          <p:nvPr/>
        </p:nvSpPr>
        <p:spPr>
          <a:xfrm rot="5400000" flipH="1">
            <a:off x="4392454" y="4341994"/>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9" name="Rounded Rectangle 108"/>
          <p:cNvSpPr/>
          <p:nvPr/>
        </p:nvSpPr>
        <p:spPr>
          <a:xfrm rot="5400000" flipH="1">
            <a:off x="4352362" y="372052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1" name="Rounded Rectangle 110"/>
          <p:cNvSpPr/>
          <p:nvPr/>
        </p:nvSpPr>
        <p:spPr>
          <a:xfrm rot="5400000" flipH="1">
            <a:off x="3145812" y="2471693"/>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2" name="Rounded Rectangle 111"/>
          <p:cNvSpPr/>
          <p:nvPr/>
        </p:nvSpPr>
        <p:spPr>
          <a:xfrm rot="5400000" flipH="1">
            <a:off x="3105720" y="1850227"/>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3" name="Rounded Rectangle 112"/>
          <p:cNvSpPr/>
          <p:nvPr/>
        </p:nvSpPr>
        <p:spPr>
          <a:xfrm rot="5400000" flipH="1">
            <a:off x="3199274" y="4963460"/>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4" name="Rounded Rectangle 113"/>
          <p:cNvSpPr/>
          <p:nvPr/>
        </p:nvSpPr>
        <p:spPr>
          <a:xfrm rot="5400000" flipH="1">
            <a:off x="3149156" y="4341996"/>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6" name="Rounded Rectangle 115"/>
          <p:cNvSpPr/>
          <p:nvPr/>
        </p:nvSpPr>
        <p:spPr>
          <a:xfrm rot="5400000" flipH="1">
            <a:off x="5675576" y="3084366"/>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7" name="Rounded Rectangle 116"/>
          <p:cNvSpPr/>
          <p:nvPr/>
        </p:nvSpPr>
        <p:spPr>
          <a:xfrm rot="5400000" flipH="1">
            <a:off x="5625458" y="2462901"/>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8" name="Rounded Rectangle 117"/>
          <p:cNvSpPr/>
          <p:nvPr/>
        </p:nvSpPr>
        <p:spPr>
          <a:xfrm rot="5400000" flipH="1">
            <a:off x="5585365" y="1841435"/>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9" name="Rounded Rectangle 118"/>
          <p:cNvSpPr/>
          <p:nvPr/>
        </p:nvSpPr>
        <p:spPr>
          <a:xfrm rot="5400000" flipH="1">
            <a:off x="5678918" y="495466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0" name="Rounded Rectangle 119"/>
          <p:cNvSpPr/>
          <p:nvPr/>
        </p:nvSpPr>
        <p:spPr>
          <a:xfrm rot="5400000" flipH="1">
            <a:off x="5628800" y="4333202"/>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1" name="Rounded Rectangle 120"/>
          <p:cNvSpPr/>
          <p:nvPr/>
        </p:nvSpPr>
        <p:spPr>
          <a:xfrm rot="5400000" flipH="1">
            <a:off x="5588706" y="3711736"/>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2" name="Rounded Rectangle 121"/>
          <p:cNvSpPr/>
          <p:nvPr/>
        </p:nvSpPr>
        <p:spPr>
          <a:xfrm rot="5400000" flipH="1">
            <a:off x="6296152" y="3084366"/>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3" name="Rounded Rectangle 122"/>
          <p:cNvSpPr/>
          <p:nvPr/>
        </p:nvSpPr>
        <p:spPr>
          <a:xfrm rot="5400000" flipH="1">
            <a:off x="6246036" y="2462901"/>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4" name="Rounded Rectangle 123"/>
          <p:cNvSpPr/>
          <p:nvPr/>
        </p:nvSpPr>
        <p:spPr>
          <a:xfrm rot="5400000" flipH="1">
            <a:off x="6205940" y="1841435"/>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5" name="Rounded Rectangle 124"/>
          <p:cNvSpPr/>
          <p:nvPr/>
        </p:nvSpPr>
        <p:spPr>
          <a:xfrm rot="5400000" flipH="1">
            <a:off x="6299496" y="495466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6" name="Rounded Rectangle 125"/>
          <p:cNvSpPr/>
          <p:nvPr/>
        </p:nvSpPr>
        <p:spPr>
          <a:xfrm rot="5400000" flipH="1">
            <a:off x="6249376" y="4333202"/>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7" name="Rounded Rectangle 126"/>
          <p:cNvSpPr/>
          <p:nvPr/>
        </p:nvSpPr>
        <p:spPr>
          <a:xfrm rot="5400000" flipH="1">
            <a:off x="6209284" y="3711736"/>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8" name="Rounded Rectangle 127"/>
          <p:cNvSpPr/>
          <p:nvPr/>
        </p:nvSpPr>
        <p:spPr>
          <a:xfrm rot="5400000" flipH="1">
            <a:off x="5052854" y="3084366"/>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9" name="Rounded Rectangle 128"/>
          <p:cNvSpPr/>
          <p:nvPr/>
        </p:nvSpPr>
        <p:spPr>
          <a:xfrm rot="5400000" flipH="1">
            <a:off x="5002734" y="2462901"/>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0" name="Rounded Rectangle 129"/>
          <p:cNvSpPr/>
          <p:nvPr/>
        </p:nvSpPr>
        <p:spPr>
          <a:xfrm rot="5400000" flipH="1">
            <a:off x="4962642" y="1841435"/>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1" name="Rounded Rectangle 130"/>
          <p:cNvSpPr/>
          <p:nvPr/>
        </p:nvSpPr>
        <p:spPr>
          <a:xfrm rot="5400000" flipH="1">
            <a:off x="5056196" y="495466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2" name="Rounded Rectangle 131"/>
          <p:cNvSpPr/>
          <p:nvPr/>
        </p:nvSpPr>
        <p:spPr>
          <a:xfrm rot="5400000" flipH="1">
            <a:off x="5006078" y="4333204"/>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3" name="Rounded Rectangle 132"/>
          <p:cNvSpPr/>
          <p:nvPr/>
        </p:nvSpPr>
        <p:spPr>
          <a:xfrm rot="5400000" flipH="1">
            <a:off x="4965986" y="3711738"/>
            <a:ext cx="1566196" cy="259247"/>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5" name="Rounded Rectangle 134"/>
          <p:cNvSpPr/>
          <p:nvPr/>
        </p:nvSpPr>
        <p:spPr>
          <a:xfrm>
            <a:off x="1873913" y="1215941"/>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6" name="Rounded Rectangle 135"/>
          <p:cNvSpPr/>
          <p:nvPr/>
        </p:nvSpPr>
        <p:spPr>
          <a:xfrm>
            <a:off x="2495379" y="1256035"/>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7" name="Rounded Rectangle 136"/>
          <p:cNvSpPr/>
          <p:nvPr/>
        </p:nvSpPr>
        <p:spPr>
          <a:xfrm>
            <a:off x="3131107" y="1165823"/>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8" name="Rounded Rectangle 137"/>
          <p:cNvSpPr/>
          <p:nvPr/>
        </p:nvSpPr>
        <p:spPr>
          <a:xfrm>
            <a:off x="3752573" y="1215941"/>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9" name="Rounded Rectangle 138"/>
          <p:cNvSpPr/>
          <p:nvPr/>
        </p:nvSpPr>
        <p:spPr>
          <a:xfrm>
            <a:off x="4374040" y="1256035"/>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0" name="Rounded Rectangle 139"/>
          <p:cNvSpPr/>
          <p:nvPr/>
        </p:nvSpPr>
        <p:spPr>
          <a:xfrm>
            <a:off x="5012926" y="1165823"/>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1" name="Rounded Rectangle 140"/>
          <p:cNvSpPr/>
          <p:nvPr/>
        </p:nvSpPr>
        <p:spPr>
          <a:xfrm>
            <a:off x="5634393" y="1215941"/>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2" name="Rounded Rectangle 141"/>
          <p:cNvSpPr/>
          <p:nvPr/>
        </p:nvSpPr>
        <p:spPr>
          <a:xfrm>
            <a:off x="1873913" y="184951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3" name="Rounded Rectangle 142"/>
          <p:cNvSpPr/>
          <p:nvPr/>
        </p:nvSpPr>
        <p:spPr>
          <a:xfrm>
            <a:off x="2495379" y="1889607"/>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4" name="Rounded Rectangle 143"/>
          <p:cNvSpPr/>
          <p:nvPr/>
        </p:nvSpPr>
        <p:spPr>
          <a:xfrm>
            <a:off x="3131107" y="1799396"/>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5" name="Rounded Rectangle 144"/>
          <p:cNvSpPr/>
          <p:nvPr/>
        </p:nvSpPr>
        <p:spPr>
          <a:xfrm>
            <a:off x="3752573" y="184951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6" name="Rounded Rectangle 145"/>
          <p:cNvSpPr/>
          <p:nvPr/>
        </p:nvSpPr>
        <p:spPr>
          <a:xfrm>
            <a:off x="5634393" y="184951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7" name="Rounded Rectangle 146"/>
          <p:cNvSpPr/>
          <p:nvPr/>
        </p:nvSpPr>
        <p:spPr>
          <a:xfrm>
            <a:off x="4377403" y="1887076"/>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8" name="Rounded Rectangle 147"/>
          <p:cNvSpPr/>
          <p:nvPr/>
        </p:nvSpPr>
        <p:spPr>
          <a:xfrm>
            <a:off x="5022027" y="1800028"/>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9" name="Rounded Rectangle 148"/>
          <p:cNvSpPr/>
          <p:nvPr/>
        </p:nvSpPr>
        <p:spPr>
          <a:xfrm>
            <a:off x="1880492" y="2469712"/>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0" name="Rounded Rectangle 149"/>
          <p:cNvSpPr/>
          <p:nvPr/>
        </p:nvSpPr>
        <p:spPr>
          <a:xfrm>
            <a:off x="2501958" y="2509806"/>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1" name="Rounded Rectangle 150"/>
          <p:cNvSpPr/>
          <p:nvPr/>
        </p:nvSpPr>
        <p:spPr>
          <a:xfrm>
            <a:off x="3137686" y="241959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2" name="Rounded Rectangle 151"/>
          <p:cNvSpPr/>
          <p:nvPr/>
        </p:nvSpPr>
        <p:spPr>
          <a:xfrm>
            <a:off x="3759152" y="2469712"/>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3" name="Rounded Rectangle 152"/>
          <p:cNvSpPr/>
          <p:nvPr/>
        </p:nvSpPr>
        <p:spPr>
          <a:xfrm>
            <a:off x="4380619" y="2509806"/>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4" name="Rounded Rectangle 153"/>
          <p:cNvSpPr/>
          <p:nvPr/>
        </p:nvSpPr>
        <p:spPr>
          <a:xfrm>
            <a:off x="5019505" y="241959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5" name="Rounded Rectangle 154"/>
          <p:cNvSpPr/>
          <p:nvPr/>
        </p:nvSpPr>
        <p:spPr>
          <a:xfrm>
            <a:off x="5640972" y="2469712"/>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6" name="Rounded Rectangle 155"/>
          <p:cNvSpPr/>
          <p:nvPr/>
        </p:nvSpPr>
        <p:spPr>
          <a:xfrm>
            <a:off x="1880492" y="3103285"/>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7" name="Rounded Rectangle 156"/>
          <p:cNvSpPr/>
          <p:nvPr/>
        </p:nvSpPr>
        <p:spPr>
          <a:xfrm>
            <a:off x="2501958" y="3143378"/>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8" name="Rounded Rectangle 157"/>
          <p:cNvSpPr/>
          <p:nvPr/>
        </p:nvSpPr>
        <p:spPr>
          <a:xfrm>
            <a:off x="3137686" y="3053167"/>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9" name="Rounded Rectangle 158"/>
          <p:cNvSpPr/>
          <p:nvPr/>
        </p:nvSpPr>
        <p:spPr>
          <a:xfrm>
            <a:off x="3759152" y="3103285"/>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0" name="Rounded Rectangle 159"/>
          <p:cNvSpPr/>
          <p:nvPr/>
        </p:nvSpPr>
        <p:spPr>
          <a:xfrm>
            <a:off x="5640972" y="3103285"/>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1" name="Rounded Rectangle 160"/>
          <p:cNvSpPr/>
          <p:nvPr/>
        </p:nvSpPr>
        <p:spPr>
          <a:xfrm>
            <a:off x="4383982" y="3140847"/>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2" name="Rounded Rectangle 161"/>
          <p:cNvSpPr/>
          <p:nvPr/>
        </p:nvSpPr>
        <p:spPr>
          <a:xfrm>
            <a:off x="5028606" y="3053799"/>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3" name="Rounded Rectangle 162"/>
          <p:cNvSpPr/>
          <p:nvPr/>
        </p:nvSpPr>
        <p:spPr>
          <a:xfrm>
            <a:off x="1880492" y="372022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6" name="Rounded Rectangle 165"/>
          <p:cNvSpPr/>
          <p:nvPr/>
        </p:nvSpPr>
        <p:spPr>
          <a:xfrm>
            <a:off x="3759152" y="372022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7" name="Rounded Rectangle 166"/>
          <p:cNvSpPr/>
          <p:nvPr/>
        </p:nvSpPr>
        <p:spPr>
          <a:xfrm>
            <a:off x="4380619" y="3760318"/>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8" name="Rounded Rectangle 167"/>
          <p:cNvSpPr/>
          <p:nvPr/>
        </p:nvSpPr>
        <p:spPr>
          <a:xfrm>
            <a:off x="5019505" y="3670106"/>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9" name="Rounded Rectangle 168"/>
          <p:cNvSpPr/>
          <p:nvPr/>
        </p:nvSpPr>
        <p:spPr>
          <a:xfrm>
            <a:off x="5640972" y="372022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0" name="Rounded Rectangle 169"/>
          <p:cNvSpPr/>
          <p:nvPr/>
        </p:nvSpPr>
        <p:spPr>
          <a:xfrm>
            <a:off x="1880492" y="4353797"/>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3" name="Rounded Rectangle 172"/>
          <p:cNvSpPr/>
          <p:nvPr/>
        </p:nvSpPr>
        <p:spPr>
          <a:xfrm>
            <a:off x="3759152" y="4353797"/>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4" name="Rounded Rectangle 173"/>
          <p:cNvSpPr/>
          <p:nvPr/>
        </p:nvSpPr>
        <p:spPr>
          <a:xfrm>
            <a:off x="5640972" y="4353797"/>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5" name="Rounded Rectangle 174"/>
          <p:cNvSpPr/>
          <p:nvPr/>
        </p:nvSpPr>
        <p:spPr>
          <a:xfrm>
            <a:off x="4383982" y="4391359"/>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6" name="Rounded Rectangle 175"/>
          <p:cNvSpPr/>
          <p:nvPr/>
        </p:nvSpPr>
        <p:spPr>
          <a:xfrm>
            <a:off x="5028606" y="4304311"/>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7" name="Rounded Rectangle 176"/>
          <p:cNvSpPr/>
          <p:nvPr/>
        </p:nvSpPr>
        <p:spPr>
          <a:xfrm>
            <a:off x="1898912" y="498036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8" name="Rounded Rectangle 177"/>
          <p:cNvSpPr/>
          <p:nvPr/>
        </p:nvSpPr>
        <p:spPr>
          <a:xfrm>
            <a:off x="3777572" y="498036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9" name="Rounded Rectangle 178"/>
          <p:cNvSpPr/>
          <p:nvPr/>
        </p:nvSpPr>
        <p:spPr>
          <a:xfrm>
            <a:off x="4399039" y="5020458"/>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0" name="Rounded Rectangle 179"/>
          <p:cNvSpPr/>
          <p:nvPr/>
        </p:nvSpPr>
        <p:spPr>
          <a:xfrm>
            <a:off x="5037925" y="4930246"/>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1" name="Rounded Rectangle 180"/>
          <p:cNvSpPr/>
          <p:nvPr/>
        </p:nvSpPr>
        <p:spPr>
          <a:xfrm>
            <a:off x="5659392" y="4980364"/>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2" name="Rounded Rectangle 181"/>
          <p:cNvSpPr/>
          <p:nvPr/>
        </p:nvSpPr>
        <p:spPr>
          <a:xfrm>
            <a:off x="1898912" y="5613937"/>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3" name="Rounded Rectangle 182"/>
          <p:cNvSpPr/>
          <p:nvPr/>
        </p:nvSpPr>
        <p:spPr>
          <a:xfrm>
            <a:off x="2520378" y="5654030"/>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4" name="Rounded Rectangle 183"/>
          <p:cNvSpPr/>
          <p:nvPr/>
        </p:nvSpPr>
        <p:spPr>
          <a:xfrm>
            <a:off x="3156106" y="5563819"/>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5" name="Rounded Rectangle 184"/>
          <p:cNvSpPr/>
          <p:nvPr/>
        </p:nvSpPr>
        <p:spPr>
          <a:xfrm>
            <a:off x="3777572" y="5613937"/>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6" name="Rounded Rectangle 185"/>
          <p:cNvSpPr/>
          <p:nvPr/>
        </p:nvSpPr>
        <p:spPr>
          <a:xfrm>
            <a:off x="5659392" y="5613937"/>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7" name="Rounded Rectangle 186"/>
          <p:cNvSpPr/>
          <p:nvPr/>
        </p:nvSpPr>
        <p:spPr>
          <a:xfrm>
            <a:off x="4402402" y="5651499"/>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8" name="Rounded Rectangle 187"/>
          <p:cNvSpPr/>
          <p:nvPr/>
        </p:nvSpPr>
        <p:spPr>
          <a:xfrm>
            <a:off x="5047026" y="5564451"/>
            <a:ext cx="1566197" cy="259246"/>
          </a:xfrm>
          <a:prstGeom prst="roundRect">
            <a:avLst/>
          </a:prstGeom>
          <a:ln w="12700">
            <a:solidFill>
              <a:schemeClr val="accent3"/>
            </a:solid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0" name="Rectangle 189"/>
          <p:cNvSpPr/>
          <p:nvPr/>
        </p:nvSpPr>
        <p:spPr>
          <a:xfrm>
            <a:off x="1752600" y="1072354"/>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91" name="Rectangle 190"/>
          <p:cNvSpPr/>
          <p:nvPr/>
        </p:nvSpPr>
        <p:spPr>
          <a:xfrm>
            <a:off x="1842816" y="1692982"/>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92" name="Rectangle 191"/>
          <p:cNvSpPr/>
          <p:nvPr/>
        </p:nvSpPr>
        <p:spPr>
          <a:xfrm>
            <a:off x="2386653" y="1142520"/>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93" name="Rectangle 192"/>
          <p:cNvSpPr/>
          <p:nvPr/>
        </p:nvSpPr>
        <p:spPr>
          <a:xfrm>
            <a:off x="2476868" y="1763148"/>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94" name="Rectangle 193"/>
          <p:cNvSpPr/>
          <p:nvPr/>
        </p:nvSpPr>
        <p:spPr>
          <a:xfrm>
            <a:off x="1752600" y="2308909"/>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95" name="Rectangle 194"/>
          <p:cNvSpPr/>
          <p:nvPr/>
        </p:nvSpPr>
        <p:spPr>
          <a:xfrm>
            <a:off x="1842816" y="2929537"/>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96" name="Rectangle 195"/>
          <p:cNvSpPr/>
          <p:nvPr/>
        </p:nvSpPr>
        <p:spPr>
          <a:xfrm>
            <a:off x="2386653" y="2379075"/>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97" name="Rectangle 196"/>
          <p:cNvSpPr/>
          <p:nvPr/>
        </p:nvSpPr>
        <p:spPr>
          <a:xfrm>
            <a:off x="2476868" y="2999703"/>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98" name="Rectangle 197"/>
          <p:cNvSpPr/>
          <p:nvPr/>
        </p:nvSpPr>
        <p:spPr>
          <a:xfrm>
            <a:off x="1752600" y="3542838"/>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199" name="Rectangle 198"/>
          <p:cNvSpPr/>
          <p:nvPr/>
        </p:nvSpPr>
        <p:spPr>
          <a:xfrm>
            <a:off x="1842816" y="4163466"/>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00" name="Rectangle 199"/>
          <p:cNvSpPr/>
          <p:nvPr/>
        </p:nvSpPr>
        <p:spPr>
          <a:xfrm>
            <a:off x="2386653" y="3613004"/>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01" name="Rectangle 200"/>
          <p:cNvSpPr/>
          <p:nvPr/>
        </p:nvSpPr>
        <p:spPr>
          <a:xfrm>
            <a:off x="2476868" y="4233632"/>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02" name="Rectangle 201"/>
          <p:cNvSpPr/>
          <p:nvPr/>
        </p:nvSpPr>
        <p:spPr>
          <a:xfrm>
            <a:off x="1752600" y="4779393"/>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03" name="Rectangle 202"/>
          <p:cNvSpPr/>
          <p:nvPr/>
        </p:nvSpPr>
        <p:spPr>
          <a:xfrm>
            <a:off x="2386653" y="4849559"/>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04" name="Rectangle 203"/>
          <p:cNvSpPr/>
          <p:nvPr/>
        </p:nvSpPr>
        <p:spPr>
          <a:xfrm>
            <a:off x="3067788" y="1061528"/>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05" name="Rectangle 204"/>
          <p:cNvSpPr/>
          <p:nvPr/>
        </p:nvSpPr>
        <p:spPr>
          <a:xfrm>
            <a:off x="3158004" y="1682156"/>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06" name="Rectangle 205"/>
          <p:cNvSpPr/>
          <p:nvPr/>
        </p:nvSpPr>
        <p:spPr>
          <a:xfrm>
            <a:off x="3701841" y="1131694"/>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07" name="Rectangle 206"/>
          <p:cNvSpPr/>
          <p:nvPr/>
        </p:nvSpPr>
        <p:spPr>
          <a:xfrm>
            <a:off x="3792056" y="1752322"/>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08" name="Rectangle 207"/>
          <p:cNvSpPr/>
          <p:nvPr/>
        </p:nvSpPr>
        <p:spPr>
          <a:xfrm>
            <a:off x="3067788" y="2298083"/>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10" name="Rectangle 209"/>
          <p:cNvSpPr/>
          <p:nvPr/>
        </p:nvSpPr>
        <p:spPr>
          <a:xfrm>
            <a:off x="3701841" y="2368249"/>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13" name="Rectangle 212"/>
          <p:cNvSpPr/>
          <p:nvPr/>
        </p:nvSpPr>
        <p:spPr>
          <a:xfrm>
            <a:off x="3701841" y="3602178"/>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14" name="Rectangle 213"/>
          <p:cNvSpPr/>
          <p:nvPr/>
        </p:nvSpPr>
        <p:spPr>
          <a:xfrm>
            <a:off x="3792056" y="4222806"/>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15" name="Rectangle 214"/>
          <p:cNvSpPr/>
          <p:nvPr/>
        </p:nvSpPr>
        <p:spPr>
          <a:xfrm>
            <a:off x="3701841" y="4838733"/>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16" name="Rectangle 215"/>
          <p:cNvSpPr/>
          <p:nvPr/>
        </p:nvSpPr>
        <p:spPr>
          <a:xfrm>
            <a:off x="4319972" y="1042658"/>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17" name="Rectangle 216"/>
          <p:cNvSpPr/>
          <p:nvPr/>
        </p:nvSpPr>
        <p:spPr>
          <a:xfrm>
            <a:off x="4410188" y="1663286"/>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18" name="Rectangle 217"/>
          <p:cNvSpPr/>
          <p:nvPr/>
        </p:nvSpPr>
        <p:spPr>
          <a:xfrm>
            <a:off x="4954025" y="1112824"/>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19" name="Rectangle 218"/>
          <p:cNvSpPr/>
          <p:nvPr/>
        </p:nvSpPr>
        <p:spPr>
          <a:xfrm>
            <a:off x="5044240" y="1733452"/>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20" name="Rectangle 219"/>
          <p:cNvSpPr/>
          <p:nvPr/>
        </p:nvSpPr>
        <p:spPr>
          <a:xfrm>
            <a:off x="4319972" y="2279213"/>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21" name="Rectangle 220"/>
          <p:cNvSpPr/>
          <p:nvPr/>
        </p:nvSpPr>
        <p:spPr>
          <a:xfrm>
            <a:off x="4410188" y="2899841"/>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22" name="Rectangle 221"/>
          <p:cNvSpPr/>
          <p:nvPr/>
        </p:nvSpPr>
        <p:spPr>
          <a:xfrm>
            <a:off x="4954025" y="2349379"/>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23" name="Rectangle 222"/>
          <p:cNvSpPr/>
          <p:nvPr/>
        </p:nvSpPr>
        <p:spPr>
          <a:xfrm>
            <a:off x="5044240" y="2970007"/>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24" name="Rectangle 223"/>
          <p:cNvSpPr/>
          <p:nvPr/>
        </p:nvSpPr>
        <p:spPr>
          <a:xfrm>
            <a:off x="4319972" y="3513142"/>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25" name="Rectangle 224"/>
          <p:cNvSpPr/>
          <p:nvPr/>
        </p:nvSpPr>
        <p:spPr>
          <a:xfrm>
            <a:off x="4410188" y="4133770"/>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26" name="Rectangle 225"/>
          <p:cNvSpPr/>
          <p:nvPr/>
        </p:nvSpPr>
        <p:spPr>
          <a:xfrm>
            <a:off x="4954025" y="3583308"/>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27" name="Rectangle 226"/>
          <p:cNvSpPr/>
          <p:nvPr/>
        </p:nvSpPr>
        <p:spPr>
          <a:xfrm>
            <a:off x="5044240" y="4203936"/>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28" name="Rectangle 227"/>
          <p:cNvSpPr/>
          <p:nvPr/>
        </p:nvSpPr>
        <p:spPr>
          <a:xfrm>
            <a:off x="4319972" y="4749697"/>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29" name="Rectangle 228"/>
          <p:cNvSpPr/>
          <p:nvPr/>
        </p:nvSpPr>
        <p:spPr>
          <a:xfrm>
            <a:off x="4954025" y="4819863"/>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30" name="Rectangle 229"/>
          <p:cNvSpPr/>
          <p:nvPr/>
        </p:nvSpPr>
        <p:spPr>
          <a:xfrm>
            <a:off x="5526627" y="1034316"/>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31" name="Rectangle 230"/>
          <p:cNvSpPr/>
          <p:nvPr/>
        </p:nvSpPr>
        <p:spPr>
          <a:xfrm>
            <a:off x="5616843" y="1654944"/>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32" name="Rectangle 231"/>
          <p:cNvSpPr/>
          <p:nvPr/>
        </p:nvSpPr>
        <p:spPr>
          <a:xfrm>
            <a:off x="6160680" y="1104482"/>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33" name="Rectangle 232"/>
          <p:cNvSpPr/>
          <p:nvPr/>
        </p:nvSpPr>
        <p:spPr>
          <a:xfrm>
            <a:off x="6250895" y="1725110"/>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34" name="Rectangle 233"/>
          <p:cNvSpPr/>
          <p:nvPr/>
        </p:nvSpPr>
        <p:spPr>
          <a:xfrm>
            <a:off x="5526627" y="2270871"/>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35" name="Rectangle 234"/>
          <p:cNvSpPr/>
          <p:nvPr/>
        </p:nvSpPr>
        <p:spPr>
          <a:xfrm>
            <a:off x="5616843" y="2891499"/>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36" name="Rectangle 235"/>
          <p:cNvSpPr/>
          <p:nvPr/>
        </p:nvSpPr>
        <p:spPr>
          <a:xfrm>
            <a:off x="6160680" y="2341037"/>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37" name="Rectangle 236"/>
          <p:cNvSpPr/>
          <p:nvPr/>
        </p:nvSpPr>
        <p:spPr>
          <a:xfrm>
            <a:off x="6250895" y="2961665"/>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38" name="Rectangle 237"/>
          <p:cNvSpPr/>
          <p:nvPr/>
        </p:nvSpPr>
        <p:spPr>
          <a:xfrm>
            <a:off x="5526627" y="3504800"/>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39" name="Rectangle 238"/>
          <p:cNvSpPr/>
          <p:nvPr/>
        </p:nvSpPr>
        <p:spPr>
          <a:xfrm>
            <a:off x="5616843" y="4125428"/>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40" name="Rectangle 239"/>
          <p:cNvSpPr/>
          <p:nvPr/>
        </p:nvSpPr>
        <p:spPr>
          <a:xfrm>
            <a:off x="6160680" y="3574966"/>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41" name="Rectangle 240"/>
          <p:cNvSpPr/>
          <p:nvPr/>
        </p:nvSpPr>
        <p:spPr>
          <a:xfrm>
            <a:off x="6250895" y="4195594"/>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42" name="Rectangle 241"/>
          <p:cNvSpPr/>
          <p:nvPr/>
        </p:nvSpPr>
        <p:spPr>
          <a:xfrm>
            <a:off x="5526627" y="4741355"/>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
        <p:nvSpPr>
          <p:cNvPr id="243" name="Rectangle 242"/>
          <p:cNvSpPr/>
          <p:nvPr/>
        </p:nvSpPr>
        <p:spPr>
          <a:xfrm>
            <a:off x="6160680" y="4811521"/>
            <a:ext cx="1093413" cy="1093413"/>
          </a:xfrm>
          <a:prstGeom prst="rect">
            <a:avLst/>
          </a:prstGeom>
          <a:ln w="12700">
            <a:solidFill>
              <a:schemeClr val="accent4"/>
            </a:solidFill>
            <a:prstDash val="sysDash"/>
          </a:ln>
        </p:spPr>
        <p:txBody>
          <a:bodyPr rtlCol="0" anchor="ctr"/>
          <a:lstStyle/>
          <a:p>
            <a:endParaRPr lang="en-US">
              <a:solidFill>
                <a:schemeClr val="tx1"/>
              </a:solidFill>
              <a:latin typeface="Arial" charset="0"/>
            </a:endParaRPr>
          </a:p>
        </p:txBody>
      </p:sp>
    </p:spTree>
    <p:custDataLst>
      <p:tags r:id="rId1"/>
    </p:custDataLst>
    <p:extLst>
      <p:ext uri="{BB962C8B-B14F-4D97-AF65-F5344CB8AC3E}">
        <p14:creationId xmlns:p14="http://schemas.microsoft.com/office/powerpoint/2010/main" val="2344665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grpId="0" nodeType="withEffect">
                                  <p:stCondLst>
                                    <p:cond delay="0"/>
                                  </p:stCondLst>
                                  <p:childTnLst>
                                    <p:animMotion origin="layout" path="M 1.38889E-6 -4.81481E-6 L 0.29739 0.00301 " pathEditMode="relative" rAng="0" ptsTypes="AA">
                                      <p:cBhvr>
                                        <p:cTn id="6" dur="5000" fill="hold"/>
                                        <p:tgtEl>
                                          <p:spTgt spid="78"/>
                                        </p:tgtEl>
                                        <p:attrNameLst>
                                          <p:attrName>ppt_x</p:attrName>
                                          <p:attrName>ppt_y</p:attrName>
                                        </p:attrNameLst>
                                      </p:cBhvr>
                                      <p:rCtr x="14861" y="139"/>
                                    </p:animMotion>
                                  </p:childTnLst>
                                </p:cTn>
                              </p:par>
                              <p:par>
                                <p:cTn id="7" presetID="53" presetClass="exit" presetSubtype="32" fill="hold" grpId="0" nodeType="withEffect">
                                  <p:stCondLst>
                                    <p:cond delay="250"/>
                                  </p:stCondLst>
                                  <p:childTnLst>
                                    <p:anim calcmode="lin" valueType="num">
                                      <p:cBhvr>
                                        <p:cTn id="8" dur="500"/>
                                        <p:tgtEl>
                                          <p:spTgt spid="158"/>
                                        </p:tgtEl>
                                        <p:attrNameLst>
                                          <p:attrName>ppt_w</p:attrName>
                                        </p:attrNameLst>
                                      </p:cBhvr>
                                      <p:tavLst>
                                        <p:tav tm="0">
                                          <p:val>
                                            <p:strVal val="ppt_w"/>
                                          </p:val>
                                        </p:tav>
                                        <p:tav tm="100000">
                                          <p:val>
                                            <p:fltVal val="0"/>
                                          </p:val>
                                        </p:tav>
                                      </p:tavLst>
                                    </p:anim>
                                    <p:anim calcmode="lin" valueType="num">
                                      <p:cBhvr>
                                        <p:cTn id="9" dur="500"/>
                                        <p:tgtEl>
                                          <p:spTgt spid="158"/>
                                        </p:tgtEl>
                                        <p:attrNameLst>
                                          <p:attrName>ppt_h</p:attrName>
                                        </p:attrNameLst>
                                      </p:cBhvr>
                                      <p:tavLst>
                                        <p:tav tm="0">
                                          <p:val>
                                            <p:strVal val="ppt_h"/>
                                          </p:val>
                                        </p:tav>
                                        <p:tav tm="100000">
                                          <p:val>
                                            <p:fltVal val="0"/>
                                          </p:val>
                                        </p:tav>
                                      </p:tavLst>
                                    </p:anim>
                                    <p:animEffect transition="out" filter="fade">
                                      <p:cBhvr>
                                        <p:cTn id="10" dur="500"/>
                                        <p:tgtEl>
                                          <p:spTgt spid="158"/>
                                        </p:tgtEl>
                                      </p:cBhvr>
                                    </p:animEffect>
                                    <p:set>
                                      <p:cBhvr>
                                        <p:cTn id="11" dur="1" fill="hold">
                                          <p:stCondLst>
                                            <p:cond delay="499"/>
                                          </p:stCondLst>
                                        </p:cTn>
                                        <p:tgtEl>
                                          <p:spTgt spid="158"/>
                                        </p:tgtEl>
                                        <p:attrNameLst>
                                          <p:attrName>style.visibility</p:attrName>
                                        </p:attrNameLst>
                                      </p:cBhvr>
                                      <p:to>
                                        <p:strVal val="hidden"/>
                                      </p:to>
                                    </p:set>
                                  </p:childTnLst>
                                </p:cTn>
                              </p:par>
                              <p:par>
                                <p:cTn id="12" presetID="53" presetClass="exit" presetSubtype="32" fill="hold" grpId="0" nodeType="withEffect">
                                  <p:stCondLst>
                                    <p:cond delay="500"/>
                                  </p:stCondLst>
                                  <p:childTnLst>
                                    <p:anim calcmode="lin" valueType="num">
                                      <p:cBhvr>
                                        <p:cTn id="13" dur="500"/>
                                        <p:tgtEl>
                                          <p:spTgt spid="159"/>
                                        </p:tgtEl>
                                        <p:attrNameLst>
                                          <p:attrName>ppt_w</p:attrName>
                                        </p:attrNameLst>
                                      </p:cBhvr>
                                      <p:tavLst>
                                        <p:tav tm="0">
                                          <p:val>
                                            <p:strVal val="ppt_w"/>
                                          </p:val>
                                        </p:tav>
                                        <p:tav tm="100000">
                                          <p:val>
                                            <p:fltVal val="0"/>
                                          </p:val>
                                        </p:tav>
                                      </p:tavLst>
                                    </p:anim>
                                    <p:anim calcmode="lin" valueType="num">
                                      <p:cBhvr>
                                        <p:cTn id="14" dur="500"/>
                                        <p:tgtEl>
                                          <p:spTgt spid="159"/>
                                        </p:tgtEl>
                                        <p:attrNameLst>
                                          <p:attrName>ppt_h</p:attrName>
                                        </p:attrNameLst>
                                      </p:cBhvr>
                                      <p:tavLst>
                                        <p:tav tm="0">
                                          <p:val>
                                            <p:strVal val="ppt_h"/>
                                          </p:val>
                                        </p:tav>
                                        <p:tav tm="100000">
                                          <p:val>
                                            <p:fltVal val="0"/>
                                          </p:val>
                                        </p:tav>
                                      </p:tavLst>
                                    </p:anim>
                                    <p:animEffect transition="out" filter="fade">
                                      <p:cBhvr>
                                        <p:cTn id="15" dur="500"/>
                                        <p:tgtEl>
                                          <p:spTgt spid="159"/>
                                        </p:tgtEl>
                                      </p:cBhvr>
                                    </p:animEffect>
                                    <p:set>
                                      <p:cBhvr>
                                        <p:cTn id="16" dur="1" fill="hold">
                                          <p:stCondLst>
                                            <p:cond delay="499"/>
                                          </p:stCondLst>
                                        </p:cTn>
                                        <p:tgtEl>
                                          <p:spTgt spid="159"/>
                                        </p:tgtEl>
                                        <p:attrNameLst>
                                          <p:attrName>style.visibility</p:attrName>
                                        </p:attrNameLst>
                                      </p:cBhvr>
                                      <p:to>
                                        <p:strVal val="hidden"/>
                                      </p:to>
                                    </p:set>
                                  </p:childTnLst>
                                </p:cTn>
                              </p:par>
                              <p:par>
                                <p:cTn id="17" presetID="53" presetClass="exit" presetSubtype="32" fill="hold" grpId="0" nodeType="withEffect">
                                  <p:stCondLst>
                                    <p:cond delay="750"/>
                                  </p:stCondLst>
                                  <p:childTnLst>
                                    <p:anim calcmode="lin" valueType="num">
                                      <p:cBhvr>
                                        <p:cTn id="18" dur="500"/>
                                        <p:tgtEl>
                                          <p:spTgt spid="210"/>
                                        </p:tgtEl>
                                        <p:attrNameLst>
                                          <p:attrName>ppt_w</p:attrName>
                                        </p:attrNameLst>
                                      </p:cBhvr>
                                      <p:tavLst>
                                        <p:tav tm="0">
                                          <p:val>
                                            <p:strVal val="ppt_w"/>
                                          </p:val>
                                        </p:tav>
                                        <p:tav tm="100000">
                                          <p:val>
                                            <p:fltVal val="0"/>
                                          </p:val>
                                        </p:tav>
                                      </p:tavLst>
                                    </p:anim>
                                    <p:anim calcmode="lin" valueType="num">
                                      <p:cBhvr>
                                        <p:cTn id="19" dur="500"/>
                                        <p:tgtEl>
                                          <p:spTgt spid="210"/>
                                        </p:tgtEl>
                                        <p:attrNameLst>
                                          <p:attrName>ppt_h</p:attrName>
                                        </p:attrNameLst>
                                      </p:cBhvr>
                                      <p:tavLst>
                                        <p:tav tm="0">
                                          <p:val>
                                            <p:strVal val="ppt_h"/>
                                          </p:val>
                                        </p:tav>
                                        <p:tav tm="100000">
                                          <p:val>
                                            <p:fltVal val="0"/>
                                          </p:val>
                                        </p:tav>
                                      </p:tavLst>
                                    </p:anim>
                                    <p:animEffect transition="out" filter="fade">
                                      <p:cBhvr>
                                        <p:cTn id="20" dur="500"/>
                                        <p:tgtEl>
                                          <p:spTgt spid="210"/>
                                        </p:tgtEl>
                                      </p:cBhvr>
                                    </p:animEffect>
                                    <p:set>
                                      <p:cBhvr>
                                        <p:cTn id="21" dur="1" fill="hold">
                                          <p:stCondLst>
                                            <p:cond delay="499"/>
                                          </p:stCondLst>
                                        </p:cTn>
                                        <p:tgtEl>
                                          <p:spTgt spid="210"/>
                                        </p:tgtEl>
                                        <p:attrNameLst>
                                          <p:attrName>style.visibility</p:attrName>
                                        </p:attrNameLst>
                                      </p:cBhvr>
                                      <p:to>
                                        <p:strVal val="hidden"/>
                                      </p:to>
                                    </p:set>
                                  </p:childTnLst>
                                </p:cTn>
                              </p:par>
                              <p:par>
                                <p:cTn id="22" presetID="53" presetClass="exit" presetSubtype="32" fill="hold" grpId="0" nodeType="withEffect">
                                  <p:stCondLst>
                                    <p:cond delay="1250"/>
                                  </p:stCondLst>
                                  <p:childTnLst>
                                    <p:anim calcmode="lin" valueType="num">
                                      <p:cBhvr>
                                        <p:cTn id="23" dur="500"/>
                                        <p:tgtEl>
                                          <p:spTgt spid="99"/>
                                        </p:tgtEl>
                                        <p:attrNameLst>
                                          <p:attrName>ppt_w</p:attrName>
                                        </p:attrNameLst>
                                      </p:cBhvr>
                                      <p:tavLst>
                                        <p:tav tm="0">
                                          <p:val>
                                            <p:strVal val="ppt_w"/>
                                          </p:val>
                                        </p:tav>
                                        <p:tav tm="100000">
                                          <p:val>
                                            <p:fltVal val="0"/>
                                          </p:val>
                                        </p:tav>
                                      </p:tavLst>
                                    </p:anim>
                                    <p:anim calcmode="lin" valueType="num">
                                      <p:cBhvr>
                                        <p:cTn id="24" dur="500"/>
                                        <p:tgtEl>
                                          <p:spTgt spid="99"/>
                                        </p:tgtEl>
                                        <p:attrNameLst>
                                          <p:attrName>ppt_h</p:attrName>
                                        </p:attrNameLst>
                                      </p:cBhvr>
                                      <p:tavLst>
                                        <p:tav tm="0">
                                          <p:val>
                                            <p:strVal val="ppt_h"/>
                                          </p:val>
                                        </p:tav>
                                        <p:tav tm="100000">
                                          <p:val>
                                            <p:fltVal val="0"/>
                                          </p:val>
                                        </p:tav>
                                      </p:tavLst>
                                    </p:anim>
                                    <p:animEffect transition="out" filter="fade">
                                      <p:cBhvr>
                                        <p:cTn id="25" dur="500"/>
                                        <p:tgtEl>
                                          <p:spTgt spid="99"/>
                                        </p:tgtEl>
                                      </p:cBhvr>
                                    </p:animEffect>
                                    <p:set>
                                      <p:cBhvr>
                                        <p:cTn id="26" dur="1" fill="hold">
                                          <p:stCondLst>
                                            <p:cond delay="499"/>
                                          </p:stCondLst>
                                        </p:cTn>
                                        <p:tgtEl>
                                          <p:spTgt spid="99"/>
                                        </p:tgtEl>
                                        <p:attrNameLst>
                                          <p:attrName>style.visibility</p:attrName>
                                        </p:attrNameLst>
                                      </p:cBhvr>
                                      <p:to>
                                        <p:strVal val="hidden"/>
                                      </p:to>
                                    </p:set>
                                  </p:childTnLst>
                                </p:cTn>
                              </p:par>
                              <p:par>
                                <p:cTn id="27" presetID="53" presetClass="exit" presetSubtype="32" fill="hold" grpId="0" nodeType="withEffect">
                                  <p:stCondLst>
                                    <p:cond delay="1500"/>
                                  </p:stCondLst>
                                  <p:childTnLst>
                                    <p:anim calcmode="lin" valueType="num">
                                      <p:cBhvr>
                                        <p:cTn id="28" dur="500"/>
                                        <p:tgtEl>
                                          <p:spTgt spid="98"/>
                                        </p:tgtEl>
                                        <p:attrNameLst>
                                          <p:attrName>ppt_w</p:attrName>
                                        </p:attrNameLst>
                                      </p:cBhvr>
                                      <p:tavLst>
                                        <p:tav tm="0">
                                          <p:val>
                                            <p:strVal val="ppt_w"/>
                                          </p:val>
                                        </p:tav>
                                        <p:tav tm="100000">
                                          <p:val>
                                            <p:fltVal val="0"/>
                                          </p:val>
                                        </p:tav>
                                      </p:tavLst>
                                    </p:anim>
                                    <p:anim calcmode="lin" valueType="num">
                                      <p:cBhvr>
                                        <p:cTn id="29" dur="500"/>
                                        <p:tgtEl>
                                          <p:spTgt spid="98"/>
                                        </p:tgtEl>
                                        <p:attrNameLst>
                                          <p:attrName>ppt_h</p:attrName>
                                        </p:attrNameLst>
                                      </p:cBhvr>
                                      <p:tavLst>
                                        <p:tav tm="0">
                                          <p:val>
                                            <p:strVal val="ppt_h"/>
                                          </p:val>
                                        </p:tav>
                                        <p:tav tm="100000">
                                          <p:val>
                                            <p:fltVal val="0"/>
                                          </p:val>
                                        </p:tav>
                                      </p:tavLst>
                                    </p:anim>
                                    <p:animEffect transition="out" filter="fade">
                                      <p:cBhvr>
                                        <p:cTn id="30" dur="500"/>
                                        <p:tgtEl>
                                          <p:spTgt spid="98"/>
                                        </p:tgtEl>
                                      </p:cBhvr>
                                    </p:animEffect>
                                    <p:set>
                                      <p:cBhvr>
                                        <p:cTn id="31" dur="1" fill="hold">
                                          <p:stCondLst>
                                            <p:cond delay="499"/>
                                          </p:stCondLst>
                                        </p:cTn>
                                        <p:tgtEl>
                                          <p:spTgt spid="98"/>
                                        </p:tgtEl>
                                        <p:attrNameLst>
                                          <p:attrName>style.visibility</p:attrName>
                                        </p:attrNameLst>
                                      </p:cBhvr>
                                      <p:to>
                                        <p:strVal val="hidden"/>
                                      </p:to>
                                    </p:set>
                                  </p:childTnLst>
                                </p:cTn>
                              </p:par>
                              <p:par>
                                <p:cTn id="32" presetID="53" presetClass="exit" presetSubtype="32" fill="hold" grpId="0" nodeType="withEffect">
                                  <p:stCondLst>
                                    <p:cond delay="1750"/>
                                  </p:stCondLst>
                                  <p:childTnLst>
                                    <p:anim calcmode="lin" valueType="num">
                                      <p:cBhvr>
                                        <p:cTn id="33" dur="500"/>
                                        <p:tgtEl>
                                          <p:spTgt spid="220"/>
                                        </p:tgtEl>
                                        <p:attrNameLst>
                                          <p:attrName>ppt_w</p:attrName>
                                        </p:attrNameLst>
                                      </p:cBhvr>
                                      <p:tavLst>
                                        <p:tav tm="0">
                                          <p:val>
                                            <p:strVal val="ppt_w"/>
                                          </p:val>
                                        </p:tav>
                                        <p:tav tm="100000">
                                          <p:val>
                                            <p:fltVal val="0"/>
                                          </p:val>
                                        </p:tav>
                                      </p:tavLst>
                                    </p:anim>
                                    <p:anim calcmode="lin" valueType="num">
                                      <p:cBhvr>
                                        <p:cTn id="34" dur="500"/>
                                        <p:tgtEl>
                                          <p:spTgt spid="220"/>
                                        </p:tgtEl>
                                        <p:attrNameLst>
                                          <p:attrName>ppt_h</p:attrName>
                                        </p:attrNameLst>
                                      </p:cBhvr>
                                      <p:tavLst>
                                        <p:tav tm="0">
                                          <p:val>
                                            <p:strVal val="ppt_h"/>
                                          </p:val>
                                        </p:tav>
                                        <p:tav tm="100000">
                                          <p:val>
                                            <p:fltVal val="0"/>
                                          </p:val>
                                        </p:tav>
                                      </p:tavLst>
                                    </p:anim>
                                    <p:animEffect transition="out" filter="fade">
                                      <p:cBhvr>
                                        <p:cTn id="35" dur="500"/>
                                        <p:tgtEl>
                                          <p:spTgt spid="220"/>
                                        </p:tgtEl>
                                      </p:cBhvr>
                                    </p:animEffect>
                                    <p:set>
                                      <p:cBhvr>
                                        <p:cTn id="36" dur="1" fill="hold">
                                          <p:stCondLst>
                                            <p:cond delay="499"/>
                                          </p:stCondLst>
                                        </p:cTn>
                                        <p:tgtEl>
                                          <p:spTgt spid="220"/>
                                        </p:tgtEl>
                                        <p:attrNameLst>
                                          <p:attrName>style.visibility</p:attrName>
                                        </p:attrNameLst>
                                      </p:cBhvr>
                                      <p:to>
                                        <p:strVal val="hidden"/>
                                      </p:to>
                                    </p:set>
                                  </p:childTnLst>
                                </p:cTn>
                              </p:par>
                              <p:par>
                                <p:cTn id="37" presetID="53" presetClass="exit" presetSubtype="32" fill="hold" grpId="0" nodeType="withEffect">
                                  <p:stCondLst>
                                    <p:cond delay="2250"/>
                                  </p:stCondLst>
                                  <p:childTnLst>
                                    <p:anim calcmode="lin" valueType="num">
                                      <p:cBhvr>
                                        <p:cTn id="38" dur="500"/>
                                        <p:tgtEl>
                                          <p:spTgt spid="152"/>
                                        </p:tgtEl>
                                        <p:attrNameLst>
                                          <p:attrName>ppt_w</p:attrName>
                                        </p:attrNameLst>
                                      </p:cBhvr>
                                      <p:tavLst>
                                        <p:tav tm="0">
                                          <p:val>
                                            <p:strVal val="ppt_w"/>
                                          </p:val>
                                        </p:tav>
                                        <p:tav tm="100000">
                                          <p:val>
                                            <p:fltVal val="0"/>
                                          </p:val>
                                        </p:tav>
                                      </p:tavLst>
                                    </p:anim>
                                    <p:anim calcmode="lin" valueType="num">
                                      <p:cBhvr>
                                        <p:cTn id="39" dur="500"/>
                                        <p:tgtEl>
                                          <p:spTgt spid="152"/>
                                        </p:tgtEl>
                                        <p:attrNameLst>
                                          <p:attrName>ppt_h</p:attrName>
                                        </p:attrNameLst>
                                      </p:cBhvr>
                                      <p:tavLst>
                                        <p:tav tm="0">
                                          <p:val>
                                            <p:strVal val="ppt_h"/>
                                          </p:val>
                                        </p:tav>
                                        <p:tav tm="100000">
                                          <p:val>
                                            <p:fltVal val="0"/>
                                          </p:val>
                                        </p:tav>
                                      </p:tavLst>
                                    </p:anim>
                                    <p:animEffect transition="out" filter="fade">
                                      <p:cBhvr>
                                        <p:cTn id="40" dur="500"/>
                                        <p:tgtEl>
                                          <p:spTgt spid="152"/>
                                        </p:tgtEl>
                                      </p:cBhvr>
                                    </p:animEffect>
                                    <p:set>
                                      <p:cBhvr>
                                        <p:cTn id="41" dur="1" fill="hold">
                                          <p:stCondLst>
                                            <p:cond delay="499"/>
                                          </p:stCondLst>
                                        </p:cTn>
                                        <p:tgtEl>
                                          <p:spTgt spid="152"/>
                                        </p:tgtEl>
                                        <p:attrNameLst>
                                          <p:attrName>style.visibility</p:attrName>
                                        </p:attrNameLst>
                                      </p:cBhvr>
                                      <p:to>
                                        <p:strVal val="hidden"/>
                                      </p:to>
                                    </p:set>
                                  </p:childTnLst>
                                </p:cTn>
                              </p:par>
                              <p:par>
                                <p:cTn id="42" presetID="53" presetClass="exit" presetSubtype="32" fill="hold" grpId="0" nodeType="withEffect">
                                  <p:stCondLst>
                                    <p:cond delay="2500"/>
                                  </p:stCondLst>
                                  <p:childTnLst>
                                    <p:anim calcmode="lin" valueType="num">
                                      <p:cBhvr>
                                        <p:cTn id="43" dur="500"/>
                                        <p:tgtEl>
                                          <p:spTgt spid="153"/>
                                        </p:tgtEl>
                                        <p:attrNameLst>
                                          <p:attrName>ppt_w</p:attrName>
                                        </p:attrNameLst>
                                      </p:cBhvr>
                                      <p:tavLst>
                                        <p:tav tm="0">
                                          <p:val>
                                            <p:strVal val="ppt_w"/>
                                          </p:val>
                                        </p:tav>
                                        <p:tav tm="100000">
                                          <p:val>
                                            <p:fltVal val="0"/>
                                          </p:val>
                                        </p:tav>
                                      </p:tavLst>
                                    </p:anim>
                                    <p:anim calcmode="lin" valueType="num">
                                      <p:cBhvr>
                                        <p:cTn id="44" dur="500"/>
                                        <p:tgtEl>
                                          <p:spTgt spid="153"/>
                                        </p:tgtEl>
                                        <p:attrNameLst>
                                          <p:attrName>ppt_h</p:attrName>
                                        </p:attrNameLst>
                                      </p:cBhvr>
                                      <p:tavLst>
                                        <p:tav tm="0">
                                          <p:val>
                                            <p:strVal val="ppt_h"/>
                                          </p:val>
                                        </p:tav>
                                        <p:tav tm="100000">
                                          <p:val>
                                            <p:fltVal val="0"/>
                                          </p:val>
                                        </p:tav>
                                      </p:tavLst>
                                    </p:anim>
                                    <p:animEffect transition="out" filter="fade">
                                      <p:cBhvr>
                                        <p:cTn id="45" dur="500"/>
                                        <p:tgtEl>
                                          <p:spTgt spid="153"/>
                                        </p:tgtEl>
                                      </p:cBhvr>
                                    </p:animEffect>
                                    <p:set>
                                      <p:cBhvr>
                                        <p:cTn id="46" dur="1" fill="hold">
                                          <p:stCondLst>
                                            <p:cond delay="499"/>
                                          </p:stCondLst>
                                        </p:cTn>
                                        <p:tgtEl>
                                          <p:spTgt spid="153"/>
                                        </p:tgtEl>
                                        <p:attrNameLst>
                                          <p:attrName>style.visibility</p:attrName>
                                        </p:attrNameLst>
                                      </p:cBhvr>
                                      <p:to>
                                        <p:strVal val="hidden"/>
                                      </p:to>
                                    </p:set>
                                  </p:childTnLst>
                                </p:cTn>
                              </p:par>
                              <p:par>
                                <p:cTn id="47" presetID="53" presetClass="exit" presetSubtype="32" fill="hold" grpId="0" nodeType="withEffect">
                                  <p:stCondLst>
                                    <p:cond delay="2750"/>
                                  </p:stCondLst>
                                  <p:childTnLst>
                                    <p:anim calcmode="lin" valueType="num">
                                      <p:cBhvr>
                                        <p:cTn id="48" dur="500"/>
                                        <p:tgtEl>
                                          <p:spTgt spid="217"/>
                                        </p:tgtEl>
                                        <p:attrNameLst>
                                          <p:attrName>ppt_w</p:attrName>
                                        </p:attrNameLst>
                                      </p:cBhvr>
                                      <p:tavLst>
                                        <p:tav tm="0">
                                          <p:val>
                                            <p:strVal val="ppt_w"/>
                                          </p:val>
                                        </p:tav>
                                        <p:tav tm="100000">
                                          <p:val>
                                            <p:fltVal val="0"/>
                                          </p:val>
                                        </p:tav>
                                      </p:tavLst>
                                    </p:anim>
                                    <p:anim calcmode="lin" valueType="num">
                                      <p:cBhvr>
                                        <p:cTn id="49" dur="500"/>
                                        <p:tgtEl>
                                          <p:spTgt spid="217"/>
                                        </p:tgtEl>
                                        <p:attrNameLst>
                                          <p:attrName>ppt_h</p:attrName>
                                        </p:attrNameLst>
                                      </p:cBhvr>
                                      <p:tavLst>
                                        <p:tav tm="0">
                                          <p:val>
                                            <p:strVal val="ppt_h"/>
                                          </p:val>
                                        </p:tav>
                                        <p:tav tm="100000">
                                          <p:val>
                                            <p:fltVal val="0"/>
                                          </p:val>
                                        </p:tav>
                                      </p:tavLst>
                                    </p:anim>
                                    <p:animEffect transition="out" filter="fade">
                                      <p:cBhvr>
                                        <p:cTn id="50" dur="500"/>
                                        <p:tgtEl>
                                          <p:spTgt spid="217"/>
                                        </p:tgtEl>
                                      </p:cBhvr>
                                    </p:animEffect>
                                    <p:set>
                                      <p:cBhvr>
                                        <p:cTn id="51" dur="1" fill="hold">
                                          <p:stCondLst>
                                            <p:cond delay="499"/>
                                          </p:stCondLst>
                                        </p:cTn>
                                        <p:tgtEl>
                                          <p:spTgt spid="217"/>
                                        </p:tgtEl>
                                        <p:attrNameLst>
                                          <p:attrName>style.visibility</p:attrName>
                                        </p:attrNameLst>
                                      </p:cBhvr>
                                      <p:to>
                                        <p:strVal val="hidden"/>
                                      </p:to>
                                    </p:set>
                                  </p:childTnLst>
                                </p:cTn>
                              </p:par>
                              <p:par>
                                <p:cTn id="52" presetID="53" presetClass="exit" presetSubtype="32" fill="hold" grpId="0" nodeType="withEffect">
                                  <p:stCondLst>
                                    <p:cond delay="3000"/>
                                  </p:stCondLst>
                                  <p:childTnLst>
                                    <p:anim calcmode="lin" valueType="num">
                                      <p:cBhvr>
                                        <p:cTn id="53" dur="500"/>
                                        <p:tgtEl>
                                          <p:spTgt spid="106"/>
                                        </p:tgtEl>
                                        <p:attrNameLst>
                                          <p:attrName>ppt_w</p:attrName>
                                        </p:attrNameLst>
                                      </p:cBhvr>
                                      <p:tavLst>
                                        <p:tav tm="0">
                                          <p:val>
                                            <p:strVal val="ppt_w"/>
                                          </p:val>
                                        </p:tav>
                                        <p:tav tm="100000">
                                          <p:val>
                                            <p:fltVal val="0"/>
                                          </p:val>
                                        </p:tav>
                                      </p:tavLst>
                                    </p:anim>
                                    <p:anim calcmode="lin" valueType="num">
                                      <p:cBhvr>
                                        <p:cTn id="54" dur="500"/>
                                        <p:tgtEl>
                                          <p:spTgt spid="106"/>
                                        </p:tgtEl>
                                        <p:attrNameLst>
                                          <p:attrName>ppt_h</p:attrName>
                                        </p:attrNameLst>
                                      </p:cBhvr>
                                      <p:tavLst>
                                        <p:tav tm="0">
                                          <p:val>
                                            <p:strVal val="ppt_h"/>
                                          </p:val>
                                        </p:tav>
                                        <p:tav tm="100000">
                                          <p:val>
                                            <p:fltVal val="0"/>
                                          </p:val>
                                        </p:tav>
                                      </p:tavLst>
                                    </p:anim>
                                    <p:animEffect transition="out" filter="fade">
                                      <p:cBhvr>
                                        <p:cTn id="55" dur="500"/>
                                        <p:tgtEl>
                                          <p:spTgt spid="106"/>
                                        </p:tgtEl>
                                      </p:cBhvr>
                                    </p:animEffect>
                                    <p:set>
                                      <p:cBhvr>
                                        <p:cTn id="56" dur="1" fill="hold">
                                          <p:stCondLst>
                                            <p:cond delay="499"/>
                                          </p:stCondLst>
                                        </p:cTn>
                                        <p:tgtEl>
                                          <p:spTgt spid="106"/>
                                        </p:tgtEl>
                                        <p:attrNameLst>
                                          <p:attrName>style.visibility</p:attrName>
                                        </p:attrNameLst>
                                      </p:cBhvr>
                                      <p:to>
                                        <p:strVal val="hidden"/>
                                      </p:to>
                                    </p:set>
                                  </p:childTnLst>
                                </p:cTn>
                              </p:par>
                              <p:par>
                                <p:cTn id="57" presetID="53" presetClass="exit" presetSubtype="32" fill="hold" grpId="0" nodeType="withEffect">
                                  <p:stCondLst>
                                    <p:cond delay="3250"/>
                                  </p:stCondLst>
                                  <p:childTnLst>
                                    <p:anim calcmode="lin" valueType="num">
                                      <p:cBhvr>
                                        <p:cTn id="58" dur="500"/>
                                        <p:tgtEl>
                                          <p:spTgt spid="105"/>
                                        </p:tgtEl>
                                        <p:attrNameLst>
                                          <p:attrName>ppt_w</p:attrName>
                                        </p:attrNameLst>
                                      </p:cBhvr>
                                      <p:tavLst>
                                        <p:tav tm="0">
                                          <p:val>
                                            <p:strVal val="ppt_w"/>
                                          </p:val>
                                        </p:tav>
                                        <p:tav tm="100000">
                                          <p:val>
                                            <p:fltVal val="0"/>
                                          </p:val>
                                        </p:tav>
                                      </p:tavLst>
                                    </p:anim>
                                    <p:anim calcmode="lin" valueType="num">
                                      <p:cBhvr>
                                        <p:cTn id="59" dur="500"/>
                                        <p:tgtEl>
                                          <p:spTgt spid="105"/>
                                        </p:tgtEl>
                                        <p:attrNameLst>
                                          <p:attrName>ppt_h</p:attrName>
                                        </p:attrNameLst>
                                      </p:cBhvr>
                                      <p:tavLst>
                                        <p:tav tm="0">
                                          <p:val>
                                            <p:strVal val="ppt_h"/>
                                          </p:val>
                                        </p:tav>
                                        <p:tav tm="100000">
                                          <p:val>
                                            <p:fltVal val="0"/>
                                          </p:val>
                                        </p:tav>
                                      </p:tavLst>
                                    </p:anim>
                                    <p:animEffect transition="out" filter="fade">
                                      <p:cBhvr>
                                        <p:cTn id="60" dur="500"/>
                                        <p:tgtEl>
                                          <p:spTgt spid="105"/>
                                        </p:tgtEl>
                                      </p:cBhvr>
                                    </p:animEffect>
                                    <p:set>
                                      <p:cBhvr>
                                        <p:cTn id="61" dur="1" fill="hold">
                                          <p:stCondLst>
                                            <p:cond delay="499"/>
                                          </p:stCondLst>
                                        </p:cTn>
                                        <p:tgtEl>
                                          <p:spTgt spid="105"/>
                                        </p:tgtEl>
                                        <p:attrNameLst>
                                          <p:attrName>style.visibility</p:attrName>
                                        </p:attrNameLst>
                                      </p:cBhvr>
                                      <p:to>
                                        <p:strVal val="hidden"/>
                                      </p:to>
                                    </p:set>
                                  </p:childTnLst>
                                </p:cTn>
                              </p:par>
                              <p:par>
                                <p:cTn id="62" presetID="53" presetClass="exit" presetSubtype="32" fill="hold" grpId="0" nodeType="withEffect">
                                  <p:stCondLst>
                                    <p:cond delay="3500"/>
                                  </p:stCondLst>
                                  <p:childTnLst>
                                    <p:anim calcmode="lin" valueType="num">
                                      <p:cBhvr>
                                        <p:cTn id="63" dur="500"/>
                                        <p:tgtEl>
                                          <p:spTgt spid="219"/>
                                        </p:tgtEl>
                                        <p:attrNameLst>
                                          <p:attrName>ppt_w</p:attrName>
                                        </p:attrNameLst>
                                      </p:cBhvr>
                                      <p:tavLst>
                                        <p:tav tm="0">
                                          <p:val>
                                            <p:strVal val="ppt_w"/>
                                          </p:val>
                                        </p:tav>
                                        <p:tav tm="100000">
                                          <p:val>
                                            <p:fltVal val="0"/>
                                          </p:val>
                                        </p:tav>
                                      </p:tavLst>
                                    </p:anim>
                                    <p:anim calcmode="lin" valueType="num">
                                      <p:cBhvr>
                                        <p:cTn id="64" dur="500"/>
                                        <p:tgtEl>
                                          <p:spTgt spid="219"/>
                                        </p:tgtEl>
                                        <p:attrNameLst>
                                          <p:attrName>ppt_h</p:attrName>
                                        </p:attrNameLst>
                                      </p:cBhvr>
                                      <p:tavLst>
                                        <p:tav tm="0">
                                          <p:val>
                                            <p:strVal val="ppt_h"/>
                                          </p:val>
                                        </p:tav>
                                        <p:tav tm="100000">
                                          <p:val>
                                            <p:fltVal val="0"/>
                                          </p:val>
                                        </p:tav>
                                      </p:tavLst>
                                    </p:anim>
                                    <p:animEffect transition="out" filter="fade">
                                      <p:cBhvr>
                                        <p:cTn id="65" dur="500"/>
                                        <p:tgtEl>
                                          <p:spTgt spid="219"/>
                                        </p:tgtEl>
                                      </p:cBhvr>
                                    </p:animEffect>
                                    <p:set>
                                      <p:cBhvr>
                                        <p:cTn id="66" dur="1" fill="hold">
                                          <p:stCondLst>
                                            <p:cond delay="499"/>
                                          </p:stCondLst>
                                        </p:cTn>
                                        <p:tgtEl>
                                          <p:spTgt spid="219"/>
                                        </p:tgtEl>
                                        <p:attrNameLst>
                                          <p:attrName>style.visibility</p:attrName>
                                        </p:attrNameLst>
                                      </p:cBhvr>
                                      <p:to>
                                        <p:strVal val="hidden"/>
                                      </p:to>
                                    </p:set>
                                  </p:childTnLst>
                                </p:cTn>
                              </p:par>
                              <p:par>
                                <p:cTn id="67" presetID="53" presetClass="exit" presetSubtype="32" fill="hold" grpId="0" nodeType="withEffect">
                                  <p:stCondLst>
                                    <p:cond delay="3750"/>
                                  </p:stCondLst>
                                  <p:childTnLst>
                                    <p:anim calcmode="lin" valueType="num">
                                      <p:cBhvr>
                                        <p:cTn id="68" dur="500"/>
                                        <p:tgtEl>
                                          <p:spTgt spid="147"/>
                                        </p:tgtEl>
                                        <p:attrNameLst>
                                          <p:attrName>ppt_w</p:attrName>
                                        </p:attrNameLst>
                                      </p:cBhvr>
                                      <p:tavLst>
                                        <p:tav tm="0">
                                          <p:val>
                                            <p:strVal val="ppt_w"/>
                                          </p:val>
                                        </p:tav>
                                        <p:tav tm="100000">
                                          <p:val>
                                            <p:fltVal val="0"/>
                                          </p:val>
                                        </p:tav>
                                      </p:tavLst>
                                    </p:anim>
                                    <p:anim calcmode="lin" valueType="num">
                                      <p:cBhvr>
                                        <p:cTn id="69" dur="500"/>
                                        <p:tgtEl>
                                          <p:spTgt spid="147"/>
                                        </p:tgtEl>
                                        <p:attrNameLst>
                                          <p:attrName>ppt_h</p:attrName>
                                        </p:attrNameLst>
                                      </p:cBhvr>
                                      <p:tavLst>
                                        <p:tav tm="0">
                                          <p:val>
                                            <p:strVal val="ppt_h"/>
                                          </p:val>
                                        </p:tav>
                                        <p:tav tm="100000">
                                          <p:val>
                                            <p:fltVal val="0"/>
                                          </p:val>
                                        </p:tav>
                                      </p:tavLst>
                                    </p:anim>
                                    <p:animEffect transition="out" filter="fade">
                                      <p:cBhvr>
                                        <p:cTn id="70" dur="500"/>
                                        <p:tgtEl>
                                          <p:spTgt spid="147"/>
                                        </p:tgtEl>
                                      </p:cBhvr>
                                    </p:animEffect>
                                    <p:set>
                                      <p:cBhvr>
                                        <p:cTn id="71" dur="1" fill="hold">
                                          <p:stCondLst>
                                            <p:cond delay="499"/>
                                          </p:stCondLst>
                                        </p:cTn>
                                        <p:tgtEl>
                                          <p:spTgt spid="147"/>
                                        </p:tgtEl>
                                        <p:attrNameLst>
                                          <p:attrName>style.visibility</p:attrName>
                                        </p:attrNameLst>
                                      </p:cBhvr>
                                      <p:to>
                                        <p:strVal val="hidden"/>
                                      </p:to>
                                    </p:set>
                                  </p:childTnLst>
                                </p:cTn>
                              </p:par>
                              <p:par>
                                <p:cTn id="72" presetID="53" presetClass="exit" presetSubtype="32" fill="hold" grpId="0" nodeType="withEffect">
                                  <p:stCondLst>
                                    <p:cond delay="4000"/>
                                  </p:stCondLst>
                                  <p:childTnLst>
                                    <p:anim calcmode="lin" valueType="num">
                                      <p:cBhvr>
                                        <p:cTn id="73" dur="500"/>
                                        <p:tgtEl>
                                          <p:spTgt spid="148"/>
                                        </p:tgtEl>
                                        <p:attrNameLst>
                                          <p:attrName>ppt_w</p:attrName>
                                        </p:attrNameLst>
                                      </p:cBhvr>
                                      <p:tavLst>
                                        <p:tav tm="0">
                                          <p:val>
                                            <p:strVal val="ppt_w"/>
                                          </p:val>
                                        </p:tav>
                                        <p:tav tm="100000">
                                          <p:val>
                                            <p:fltVal val="0"/>
                                          </p:val>
                                        </p:tav>
                                      </p:tavLst>
                                    </p:anim>
                                    <p:anim calcmode="lin" valueType="num">
                                      <p:cBhvr>
                                        <p:cTn id="74" dur="500"/>
                                        <p:tgtEl>
                                          <p:spTgt spid="148"/>
                                        </p:tgtEl>
                                        <p:attrNameLst>
                                          <p:attrName>ppt_h</p:attrName>
                                        </p:attrNameLst>
                                      </p:cBhvr>
                                      <p:tavLst>
                                        <p:tav tm="0">
                                          <p:val>
                                            <p:strVal val="ppt_h"/>
                                          </p:val>
                                        </p:tav>
                                        <p:tav tm="100000">
                                          <p:val>
                                            <p:fltVal val="0"/>
                                          </p:val>
                                        </p:tav>
                                      </p:tavLst>
                                    </p:anim>
                                    <p:animEffect transition="out" filter="fade">
                                      <p:cBhvr>
                                        <p:cTn id="75" dur="500"/>
                                        <p:tgtEl>
                                          <p:spTgt spid="148"/>
                                        </p:tgtEl>
                                      </p:cBhvr>
                                    </p:animEffect>
                                    <p:set>
                                      <p:cBhvr>
                                        <p:cTn id="76" dur="1" fill="hold">
                                          <p:stCondLst>
                                            <p:cond delay="499"/>
                                          </p:stCondLst>
                                        </p:cTn>
                                        <p:tgtEl>
                                          <p:spTgt spid="148"/>
                                        </p:tgtEl>
                                        <p:attrNameLst>
                                          <p:attrName>style.visibility</p:attrName>
                                        </p:attrNameLst>
                                      </p:cBhvr>
                                      <p:to>
                                        <p:strVal val="hidden"/>
                                      </p:to>
                                    </p:set>
                                  </p:childTnLst>
                                </p:cTn>
                              </p:par>
                              <p:par>
                                <p:cTn id="77" presetID="53" presetClass="exit" presetSubtype="32" fill="hold" grpId="0" nodeType="withEffect">
                                  <p:stCondLst>
                                    <p:cond delay="4250"/>
                                  </p:stCondLst>
                                  <p:childTnLst>
                                    <p:anim calcmode="lin" valueType="num">
                                      <p:cBhvr>
                                        <p:cTn id="78" dur="500"/>
                                        <p:tgtEl>
                                          <p:spTgt spid="218"/>
                                        </p:tgtEl>
                                        <p:attrNameLst>
                                          <p:attrName>ppt_w</p:attrName>
                                        </p:attrNameLst>
                                      </p:cBhvr>
                                      <p:tavLst>
                                        <p:tav tm="0">
                                          <p:val>
                                            <p:strVal val="ppt_w"/>
                                          </p:val>
                                        </p:tav>
                                        <p:tav tm="100000">
                                          <p:val>
                                            <p:fltVal val="0"/>
                                          </p:val>
                                        </p:tav>
                                      </p:tavLst>
                                    </p:anim>
                                    <p:anim calcmode="lin" valueType="num">
                                      <p:cBhvr>
                                        <p:cTn id="79" dur="500"/>
                                        <p:tgtEl>
                                          <p:spTgt spid="218"/>
                                        </p:tgtEl>
                                        <p:attrNameLst>
                                          <p:attrName>ppt_h</p:attrName>
                                        </p:attrNameLst>
                                      </p:cBhvr>
                                      <p:tavLst>
                                        <p:tav tm="0">
                                          <p:val>
                                            <p:strVal val="ppt_h"/>
                                          </p:val>
                                        </p:tav>
                                        <p:tav tm="100000">
                                          <p:val>
                                            <p:fltVal val="0"/>
                                          </p:val>
                                        </p:tav>
                                      </p:tavLst>
                                    </p:anim>
                                    <p:animEffect transition="out" filter="fade">
                                      <p:cBhvr>
                                        <p:cTn id="80" dur="500"/>
                                        <p:tgtEl>
                                          <p:spTgt spid="218"/>
                                        </p:tgtEl>
                                      </p:cBhvr>
                                    </p:animEffect>
                                    <p:set>
                                      <p:cBhvr>
                                        <p:cTn id="81" dur="1" fill="hold">
                                          <p:stCondLst>
                                            <p:cond delay="499"/>
                                          </p:stCondLst>
                                        </p:cTn>
                                        <p:tgtEl>
                                          <p:spTgt spid="218"/>
                                        </p:tgtEl>
                                        <p:attrNameLst>
                                          <p:attrName>style.visibility</p:attrName>
                                        </p:attrNameLst>
                                      </p:cBhvr>
                                      <p:to>
                                        <p:strVal val="hidden"/>
                                      </p:to>
                                    </p:set>
                                  </p:childTnLst>
                                </p:cTn>
                              </p:par>
                              <p:par>
                                <p:cTn id="82" presetID="53" presetClass="exit" presetSubtype="32" fill="hold" grpId="0" nodeType="withEffect">
                                  <p:stCondLst>
                                    <p:cond delay="4500"/>
                                  </p:stCondLst>
                                  <p:childTnLst>
                                    <p:anim calcmode="lin" valueType="num">
                                      <p:cBhvr>
                                        <p:cTn id="83" dur="500"/>
                                        <p:tgtEl>
                                          <p:spTgt spid="130"/>
                                        </p:tgtEl>
                                        <p:attrNameLst>
                                          <p:attrName>ppt_w</p:attrName>
                                        </p:attrNameLst>
                                      </p:cBhvr>
                                      <p:tavLst>
                                        <p:tav tm="0">
                                          <p:val>
                                            <p:strVal val="ppt_w"/>
                                          </p:val>
                                        </p:tav>
                                        <p:tav tm="100000">
                                          <p:val>
                                            <p:fltVal val="0"/>
                                          </p:val>
                                        </p:tav>
                                      </p:tavLst>
                                    </p:anim>
                                    <p:anim calcmode="lin" valueType="num">
                                      <p:cBhvr>
                                        <p:cTn id="84" dur="500"/>
                                        <p:tgtEl>
                                          <p:spTgt spid="130"/>
                                        </p:tgtEl>
                                        <p:attrNameLst>
                                          <p:attrName>ppt_h</p:attrName>
                                        </p:attrNameLst>
                                      </p:cBhvr>
                                      <p:tavLst>
                                        <p:tav tm="0">
                                          <p:val>
                                            <p:strVal val="ppt_h"/>
                                          </p:val>
                                        </p:tav>
                                        <p:tav tm="100000">
                                          <p:val>
                                            <p:fltVal val="0"/>
                                          </p:val>
                                        </p:tav>
                                      </p:tavLst>
                                    </p:anim>
                                    <p:animEffect transition="out" filter="fade">
                                      <p:cBhvr>
                                        <p:cTn id="85" dur="500"/>
                                        <p:tgtEl>
                                          <p:spTgt spid="130"/>
                                        </p:tgtEl>
                                      </p:cBhvr>
                                    </p:animEffect>
                                    <p:set>
                                      <p:cBhvr>
                                        <p:cTn id="86" dur="1" fill="hold">
                                          <p:stCondLst>
                                            <p:cond delay="499"/>
                                          </p:stCondLst>
                                        </p:cTn>
                                        <p:tgtEl>
                                          <p:spTgt spid="130"/>
                                        </p:tgtEl>
                                        <p:attrNameLst>
                                          <p:attrName>style.visibility</p:attrName>
                                        </p:attrNameLst>
                                      </p:cBhvr>
                                      <p:to>
                                        <p:strVal val="hidden"/>
                                      </p:to>
                                    </p:set>
                                  </p:childTnLst>
                                </p:cTn>
                              </p:par>
                              <p:par>
                                <p:cTn id="87" presetID="53" presetClass="exit" presetSubtype="32" fill="hold" grpId="0" nodeType="withEffect">
                                  <p:stCondLst>
                                    <p:cond delay="4750"/>
                                  </p:stCondLst>
                                  <p:childTnLst>
                                    <p:anim calcmode="lin" valueType="num">
                                      <p:cBhvr>
                                        <p:cTn id="88" dur="500"/>
                                        <p:tgtEl>
                                          <p:spTgt spid="230"/>
                                        </p:tgtEl>
                                        <p:attrNameLst>
                                          <p:attrName>ppt_w</p:attrName>
                                        </p:attrNameLst>
                                      </p:cBhvr>
                                      <p:tavLst>
                                        <p:tav tm="0">
                                          <p:val>
                                            <p:strVal val="ppt_w"/>
                                          </p:val>
                                        </p:tav>
                                        <p:tav tm="100000">
                                          <p:val>
                                            <p:fltVal val="0"/>
                                          </p:val>
                                        </p:tav>
                                      </p:tavLst>
                                    </p:anim>
                                    <p:anim calcmode="lin" valueType="num">
                                      <p:cBhvr>
                                        <p:cTn id="89" dur="500"/>
                                        <p:tgtEl>
                                          <p:spTgt spid="230"/>
                                        </p:tgtEl>
                                        <p:attrNameLst>
                                          <p:attrName>ppt_h</p:attrName>
                                        </p:attrNameLst>
                                      </p:cBhvr>
                                      <p:tavLst>
                                        <p:tav tm="0">
                                          <p:val>
                                            <p:strVal val="ppt_h"/>
                                          </p:val>
                                        </p:tav>
                                        <p:tav tm="100000">
                                          <p:val>
                                            <p:fltVal val="0"/>
                                          </p:val>
                                        </p:tav>
                                      </p:tavLst>
                                    </p:anim>
                                    <p:animEffect transition="out" filter="fade">
                                      <p:cBhvr>
                                        <p:cTn id="90" dur="500"/>
                                        <p:tgtEl>
                                          <p:spTgt spid="230"/>
                                        </p:tgtEl>
                                      </p:cBhvr>
                                    </p:animEffect>
                                    <p:set>
                                      <p:cBhvr>
                                        <p:cTn id="91" dur="1" fill="hold">
                                          <p:stCondLst>
                                            <p:cond delay="499"/>
                                          </p:stCondLst>
                                        </p:cTn>
                                        <p:tgtEl>
                                          <p:spTgt spid="230"/>
                                        </p:tgtEl>
                                        <p:attrNameLst>
                                          <p:attrName>style.visibility</p:attrName>
                                        </p:attrNameLst>
                                      </p:cBhvr>
                                      <p:to>
                                        <p:strVal val="hidden"/>
                                      </p:to>
                                    </p:set>
                                  </p:childTnLst>
                                </p:cTn>
                              </p:par>
                              <p:par>
                                <p:cTn id="92" presetID="53" presetClass="exit" presetSubtype="32" fill="hold" grpId="0" nodeType="withEffect">
                                  <p:stCondLst>
                                    <p:cond delay="5000"/>
                                  </p:stCondLst>
                                  <p:childTnLst>
                                    <p:anim calcmode="lin" valueType="num">
                                      <p:cBhvr>
                                        <p:cTn id="93" dur="500"/>
                                        <p:tgtEl>
                                          <p:spTgt spid="118"/>
                                        </p:tgtEl>
                                        <p:attrNameLst>
                                          <p:attrName>ppt_w</p:attrName>
                                        </p:attrNameLst>
                                      </p:cBhvr>
                                      <p:tavLst>
                                        <p:tav tm="0">
                                          <p:val>
                                            <p:strVal val="ppt_w"/>
                                          </p:val>
                                        </p:tav>
                                        <p:tav tm="100000">
                                          <p:val>
                                            <p:fltVal val="0"/>
                                          </p:val>
                                        </p:tav>
                                      </p:tavLst>
                                    </p:anim>
                                    <p:anim calcmode="lin" valueType="num">
                                      <p:cBhvr>
                                        <p:cTn id="94" dur="500"/>
                                        <p:tgtEl>
                                          <p:spTgt spid="118"/>
                                        </p:tgtEl>
                                        <p:attrNameLst>
                                          <p:attrName>ppt_h</p:attrName>
                                        </p:attrNameLst>
                                      </p:cBhvr>
                                      <p:tavLst>
                                        <p:tav tm="0">
                                          <p:val>
                                            <p:strVal val="ppt_h"/>
                                          </p:val>
                                        </p:tav>
                                        <p:tav tm="100000">
                                          <p:val>
                                            <p:fltVal val="0"/>
                                          </p:val>
                                        </p:tav>
                                      </p:tavLst>
                                    </p:anim>
                                    <p:animEffect transition="out" filter="fade">
                                      <p:cBhvr>
                                        <p:cTn id="95" dur="500"/>
                                        <p:tgtEl>
                                          <p:spTgt spid="118"/>
                                        </p:tgtEl>
                                      </p:cBhvr>
                                    </p:animEffect>
                                    <p:set>
                                      <p:cBhvr>
                                        <p:cTn id="96" dur="1" fill="hold">
                                          <p:stCondLst>
                                            <p:cond delay="499"/>
                                          </p:stCondLst>
                                        </p:cTn>
                                        <p:tgtEl>
                                          <p:spTgt spid="118"/>
                                        </p:tgtEl>
                                        <p:attrNameLst>
                                          <p:attrName>style.visibility</p:attrName>
                                        </p:attrNameLst>
                                      </p:cBhvr>
                                      <p:to>
                                        <p:strVal val="hidden"/>
                                      </p:to>
                                    </p:set>
                                  </p:childTnLst>
                                </p:cTn>
                              </p:par>
                              <p:par>
                                <p:cTn id="97" presetID="53" presetClass="exit" presetSubtype="32" fill="hold" grpId="0" nodeType="withEffect">
                                  <p:stCondLst>
                                    <p:cond delay="5250"/>
                                  </p:stCondLst>
                                  <p:childTnLst>
                                    <p:anim calcmode="lin" valueType="num">
                                      <p:cBhvr>
                                        <p:cTn id="98" dur="500"/>
                                        <p:tgtEl>
                                          <p:spTgt spid="232"/>
                                        </p:tgtEl>
                                        <p:attrNameLst>
                                          <p:attrName>ppt_w</p:attrName>
                                        </p:attrNameLst>
                                      </p:cBhvr>
                                      <p:tavLst>
                                        <p:tav tm="0">
                                          <p:val>
                                            <p:strVal val="ppt_w"/>
                                          </p:val>
                                        </p:tav>
                                        <p:tav tm="100000">
                                          <p:val>
                                            <p:fltVal val="0"/>
                                          </p:val>
                                        </p:tav>
                                      </p:tavLst>
                                    </p:anim>
                                    <p:anim calcmode="lin" valueType="num">
                                      <p:cBhvr>
                                        <p:cTn id="99" dur="500"/>
                                        <p:tgtEl>
                                          <p:spTgt spid="232"/>
                                        </p:tgtEl>
                                        <p:attrNameLst>
                                          <p:attrName>ppt_h</p:attrName>
                                        </p:attrNameLst>
                                      </p:cBhvr>
                                      <p:tavLst>
                                        <p:tav tm="0">
                                          <p:val>
                                            <p:strVal val="ppt_h"/>
                                          </p:val>
                                        </p:tav>
                                        <p:tav tm="100000">
                                          <p:val>
                                            <p:fltVal val="0"/>
                                          </p:val>
                                        </p:tav>
                                      </p:tavLst>
                                    </p:anim>
                                    <p:animEffect transition="out" filter="fade">
                                      <p:cBhvr>
                                        <p:cTn id="100" dur="500"/>
                                        <p:tgtEl>
                                          <p:spTgt spid="232"/>
                                        </p:tgtEl>
                                      </p:cBhvr>
                                    </p:animEffect>
                                    <p:set>
                                      <p:cBhvr>
                                        <p:cTn id="101" dur="1" fill="hold">
                                          <p:stCondLst>
                                            <p:cond delay="499"/>
                                          </p:stCondLst>
                                        </p:cTn>
                                        <p:tgtEl>
                                          <p:spTgt spid="2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98" grpId="0" animBg="1"/>
      <p:bldP spid="99" grpId="0" animBg="1"/>
      <p:bldP spid="105" grpId="0" animBg="1"/>
      <p:bldP spid="106" grpId="0" animBg="1"/>
      <p:bldP spid="118" grpId="0" animBg="1"/>
      <p:bldP spid="130" grpId="0" animBg="1"/>
      <p:bldP spid="147" grpId="0" animBg="1"/>
      <p:bldP spid="148" grpId="0" animBg="1"/>
      <p:bldP spid="152" grpId="0" animBg="1"/>
      <p:bldP spid="153" grpId="0" animBg="1"/>
      <p:bldP spid="158" grpId="0" animBg="1"/>
      <p:bldP spid="159" grpId="0" animBg="1"/>
      <p:bldP spid="210" grpId="0" animBg="1"/>
      <p:bldP spid="217" grpId="0" animBg="1"/>
      <p:bldP spid="218" grpId="0" animBg="1"/>
      <p:bldP spid="219" grpId="0" animBg="1"/>
      <p:bldP spid="220" grpId="0" animBg="1"/>
      <p:bldP spid="230" grpId="0" animBg="1"/>
      <p:bldP spid="23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0"/>
            <a:ext cx="9144000" cy="990600"/>
          </a:xfrm>
        </p:spPr>
        <p:txBody>
          <a:bodyPr/>
          <a:lstStyle/>
          <a:p>
            <a:r>
              <a:rPr lang="en-US" dirty="0"/>
              <a:t>Bilinear Point Value Constraints</a:t>
            </a:r>
          </a:p>
        </p:txBody>
      </p:sp>
      <p:grpSp>
        <p:nvGrpSpPr>
          <p:cNvPr id="76" name="Group 75"/>
          <p:cNvGrpSpPr/>
          <p:nvPr/>
        </p:nvGrpSpPr>
        <p:grpSpPr>
          <a:xfrm>
            <a:off x="1992446" y="1294263"/>
            <a:ext cx="5096086" cy="4471281"/>
            <a:chOff x="1992446" y="1294263"/>
            <a:chExt cx="5096086" cy="4471281"/>
          </a:xfrm>
        </p:grpSpPr>
        <p:sp>
          <p:nvSpPr>
            <p:cNvPr id="4" name="Oval 3"/>
            <p:cNvSpPr/>
            <p:nvPr/>
          </p:nvSpPr>
          <p:spPr>
            <a:xfrm>
              <a:off x="1992446" y="1294263"/>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 name="Oval 4"/>
            <p:cNvSpPr/>
            <p:nvPr/>
          </p:nvSpPr>
          <p:spPr>
            <a:xfrm>
              <a:off x="2617254" y="1294263"/>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 name="Oval 5"/>
            <p:cNvSpPr/>
            <p:nvPr/>
          </p:nvSpPr>
          <p:spPr>
            <a:xfrm>
              <a:off x="3242061" y="1294263"/>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 name="Oval 6"/>
            <p:cNvSpPr/>
            <p:nvPr/>
          </p:nvSpPr>
          <p:spPr>
            <a:xfrm>
              <a:off x="1992446" y="1919071"/>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 name="Oval 7"/>
            <p:cNvSpPr/>
            <p:nvPr/>
          </p:nvSpPr>
          <p:spPr>
            <a:xfrm>
              <a:off x="2617254" y="1919071"/>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 name="Oval 8"/>
            <p:cNvSpPr/>
            <p:nvPr/>
          </p:nvSpPr>
          <p:spPr>
            <a:xfrm>
              <a:off x="3242061" y="1919071"/>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 name="Oval 9"/>
            <p:cNvSpPr/>
            <p:nvPr/>
          </p:nvSpPr>
          <p:spPr>
            <a:xfrm>
              <a:off x="1992446" y="2543878"/>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 name="Oval 10"/>
            <p:cNvSpPr/>
            <p:nvPr/>
          </p:nvSpPr>
          <p:spPr>
            <a:xfrm>
              <a:off x="2617254" y="2543878"/>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 name="Oval 11"/>
            <p:cNvSpPr/>
            <p:nvPr/>
          </p:nvSpPr>
          <p:spPr>
            <a:xfrm>
              <a:off x="3242061" y="2543878"/>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 name="Oval 12"/>
            <p:cNvSpPr/>
            <p:nvPr/>
          </p:nvSpPr>
          <p:spPr>
            <a:xfrm>
              <a:off x="1992446" y="3168686"/>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 name="Oval 13"/>
            <p:cNvSpPr/>
            <p:nvPr/>
          </p:nvSpPr>
          <p:spPr>
            <a:xfrm>
              <a:off x="2617254" y="3168686"/>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 name="Oval 14"/>
            <p:cNvSpPr/>
            <p:nvPr/>
          </p:nvSpPr>
          <p:spPr>
            <a:xfrm>
              <a:off x="3242061" y="3168686"/>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 name="Oval 15"/>
            <p:cNvSpPr/>
            <p:nvPr/>
          </p:nvSpPr>
          <p:spPr>
            <a:xfrm>
              <a:off x="1992446" y="3793493"/>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 name="Oval 16"/>
            <p:cNvSpPr/>
            <p:nvPr/>
          </p:nvSpPr>
          <p:spPr>
            <a:xfrm>
              <a:off x="2617254" y="3793493"/>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sp>
          <p:nvSpPr>
            <p:cNvPr id="18" name="Oval 17"/>
            <p:cNvSpPr/>
            <p:nvPr/>
          </p:nvSpPr>
          <p:spPr>
            <a:xfrm>
              <a:off x="3242061" y="3793493"/>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sp>
          <p:nvSpPr>
            <p:cNvPr id="19" name="Oval 18"/>
            <p:cNvSpPr/>
            <p:nvPr/>
          </p:nvSpPr>
          <p:spPr>
            <a:xfrm>
              <a:off x="1992446" y="4418301"/>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0" name="Oval 19"/>
            <p:cNvSpPr/>
            <p:nvPr/>
          </p:nvSpPr>
          <p:spPr>
            <a:xfrm>
              <a:off x="2617254" y="4418301"/>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sp>
          <p:nvSpPr>
            <p:cNvPr id="21" name="Oval 20"/>
            <p:cNvSpPr/>
            <p:nvPr/>
          </p:nvSpPr>
          <p:spPr>
            <a:xfrm>
              <a:off x="3242061" y="4418301"/>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2" name="Oval 21"/>
            <p:cNvSpPr/>
            <p:nvPr/>
          </p:nvSpPr>
          <p:spPr>
            <a:xfrm>
              <a:off x="1992446" y="5043108"/>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3" name="Oval 22"/>
            <p:cNvSpPr/>
            <p:nvPr/>
          </p:nvSpPr>
          <p:spPr>
            <a:xfrm>
              <a:off x="2617254" y="5043108"/>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4" name="Oval 23"/>
            <p:cNvSpPr/>
            <p:nvPr/>
          </p:nvSpPr>
          <p:spPr>
            <a:xfrm>
              <a:off x="3242061" y="5043108"/>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5" name="Oval 24"/>
            <p:cNvSpPr/>
            <p:nvPr/>
          </p:nvSpPr>
          <p:spPr>
            <a:xfrm>
              <a:off x="1992446" y="5667916"/>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6" name="Oval 25"/>
            <p:cNvSpPr/>
            <p:nvPr/>
          </p:nvSpPr>
          <p:spPr>
            <a:xfrm>
              <a:off x="2617254" y="5667916"/>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7" name="Oval 26"/>
            <p:cNvSpPr/>
            <p:nvPr/>
          </p:nvSpPr>
          <p:spPr>
            <a:xfrm>
              <a:off x="3242061" y="5667916"/>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8" name="Oval 27"/>
            <p:cNvSpPr/>
            <p:nvPr/>
          </p:nvSpPr>
          <p:spPr>
            <a:xfrm>
              <a:off x="3866865" y="1294263"/>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9" name="Oval 28"/>
            <p:cNvSpPr/>
            <p:nvPr/>
          </p:nvSpPr>
          <p:spPr>
            <a:xfrm>
              <a:off x="4491673" y="1294263"/>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0" name="Oval 29"/>
            <p:cNvSpPr/>
            <p:nvPr/>
          </p:nvSpPr>
          <p:spPr>
            <a:xfrm>
              <a:off x="5116481" y="1294263"/>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1" name="Oval 30"/>
            <p:cNvSpPr/>
            <p:nvPr/>
          </p:nvSpPr>
          <p:spPr>
            <a:xfrm>
              <a:off x="5741288" y="1294263"/>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2" name="Oval 31"/>
            <p:cNvSpPr/>
            <p:nvPr/>
          </p:nvSpPr>
          <p:spPr>
            <a:xfrm>
              <a:off x="6366096" y="1294263"/>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3" name="Oval 32"/>
            <p:cNvSpPr/>
            <p:nvPr/>
          </p:nvSpPr>
          <p:spPr>
            <a:xfrm>
              <a:off x="6990904" y="1294263"/>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4" name="Oval 33"/>
            <p:cNvSpPr/>
            <p:nvPr/>
          </p:nvSpPr>
          <p:spPr>
            <a:xfrm>
              <a:off x="3866865" y="1919071"/>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5" name="Oval 34"/>
            <p:cNvSpPr/>
            <p:nvPr/>
          </p:nvSpPr>
          <p:spPr>
            <a:xfrm>
              <a:off x="4491673" y="1919071"/>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6" name="Oval 35"/>
            <p:cNvSpPr/>
            <p:nvPr/>
          </p:nvSpPr>
          <p:spPr>
            <a:xfrm>
              <a:off x="5116481" y="1919071"/>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7" name="Oval 36"/>
            <p:cNvSpPr/>
            <p:nvPr/>
          </p:nvSpPr>
          <p:spPr>
            <a:xfrm>
              <a:off x="5741288" y="1919071"/>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8" name="Oval 37"/>
            <p:cNvSpPr/>
            <p:nvPr/>
          </p:nvSpPr>
          <p:spPr>
            <a:xfrm>
              <a:off x="6366096" y="1919071"/>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39" name="Oval 38"/>
            <p:cNvSpPr/>
            <p:nvPr/>
          </p:nvSpPr>
          <p:spPr>
            <a:xfrm>
              <a:off x="6990904" y="1919071"/>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0" name="Oval 39"/>
            <p:cNvSpPr/>
            <p:nvPr/>
          </p:nvSpPr>
          <p:spPr>
            <a:xfrm>
              <a:off x="3866865" y="2543878"/>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1" name="Oval 40"/>
            <p:cNvSpPr/>
            <p:nvPr/>
          </p:nvSpPr>
          <p:spPr>
            <a:xfrm>
              <a:off x="4491673" y="2543878"/>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2" name="Oval 41"/>
            <p:cNvSpPr/>
            <p:nvPr/>
          </p:nvSpPr>
          <p:spPr>
            <a:xfrm>
              <a:off x="5116481" y="2543878"/>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sp>
          <p:nvSpPr>
            <p:cNvPr id="43" name="Oval 42"/>
            <p:cNvSpPr/>
            <p:nvPr/>
          </p:nvSpPr>
          <p:spPr>
            <a:xfrm>
              <a:off x="5741288" y="2543878"/>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4" name="Oval 43"/>
            <p:cNvSpPr/>
            <p:nvPr/>
          </p:nvSpPr>
          <p:spPr>
            <a:xfrm>
              <a:off x="6366096" y="2543878"/>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5" name="Oval 44"/>
            <p:cNvSpPr/>
            <p:nvPr/>
          </p:nvSpPr>
          <p:spPr>
            <a:xfrm>
              <a:off x="6990904" y="2543878"/>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6" name="Oval 45"/>
            <p:cNvSpPr/>
            <p:nvPr/>
          </p:nvSpPr>
          <p:spPr>
            <a:xfrm>
              <a:off x="3866865" y="3168686"/>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7" name="Oval 46"/>
            <p:cNvSpPr/>
            <p:nvPr/>
          </p:nvSpPr>
          <p:spPr>
            <a:xfrm>
              <a:off x="4491673" y="3168686"/>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8" name="Oval 47"/>
            <p:cNvSpPr/>
            <p:nvPr/>
          </p:nvSpPr>
          <p:spPr>
            <a:xfrm>
              <a:off x="5116481" y="3168686"/>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49" name="Oval 48"/>
            <p:cNvSpPr/>
            <p:nvPr/>
          </p:nvSpPr>
          <p:spPr>
            <a:xfrm>
              <a:off x="5741288" y="3168686"/>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0" name="Oval 49"/>
            <p:cNvSpPr/>
            <p:nvPr/>
          </p:nvSpPr>
          <p:spPr>
            <a:xfrm>
              <a:off x="6366096" y="3168686"/>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1" name="Oval 50"/>
            <p:cNvSpPr/>
            <p:nvPr/>
          </p:nvSpPr>
          <p:spPr>
            <a:xfrm>
              <a:off x="6990904" y="3168686"/>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2" name="Oval 51"/>
            <p:cNvSpPr/>
            <p:nvPr/>
          </p:nvSpPr>
          <p:spPr>
            <a:xfrm>
              <a:off x="3866865" y="3793493"/>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3" name="Oval 52"/>
            <p:cNvSpPr/>
            <p:nvPr/>
          </p:nvSpPr>
          <p:spPr>
            <a:xfrm>
              <a:off x="4491673" y="3793493"/>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4" name="Oval 53"/>
            <p:cNvSpPr/>
            <p:nvPr/>
          </p:nvSpPr>
          <p:spPr>
            <a:xfrm>
              <a:off x="5116481" y="3793493"/>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5" name="Oval 54"/>
            <p:cNvSpPr/>
            <p:nvPr/>
          </p:nvSpPr>
          <p:spPr>
            <a:xfrm>
              <a:off x="5741288" y="3793493"/>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 name="Oval 55"/>
            <p:cNvSpPr/>
            <p:nvPr/>
          </p:nvSpPr>
          <p:spPr>
            <a:xfrm>
              <a:off x="6366096" y="3793493"/>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 name="Oval 56"/>
            <p:cNvSpPr/>
            <p:nvPr/>
          </p:nvSpPr>
          <p:spPr>
            <a:xfrm>
              <a:off x="6990904" y="3793493"/>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 name="Oval 57"/>
            <p:cNvSpPr/>
            <p:nvPr/>
          </p:nvSpPr>
          <p:spPr>
            <a:xfrm>
              <a:off x="3866865" y="4418301"/>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 name="Oval 58"/>
            <p:cNvSpPr/>
            <p:nvPr/>
          </p:nvSpPr>
          <p:spPr>
            <a:xfrm>
              <a:off x="4491673" y="4418301"/>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 name="Oval 59"/>
            <p:cNvSpPr/>
            <p:nvPr/>
          </p:nvSpPr>
          <p:spPr>
            <a:xfrm>
              <a:off x="5116481" y="4418301"/>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 name="Oval 60"/>
            <p:cNvSpPr/>
            <p:nvPr/>
          </p:nvSpPr>
          <p:spPr>
            <a:xfrm>
              <a:off x="5741288" y="4418301"/>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 name="Oval 61"/>
            <p:cNvSpPr/>
            <p:nvPr/>
          </p:nvSpPr>
          <p:spPr>
            <a:xfrm>
              <a:off x="6366096" y="4418301"/>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3" name="Oval 62"/>
            <p:cNvSpPr/>
            <p:nvPr/>
          </p:nvSpPr>
          <p:spPr>
            <a:xfrm>
              <a:off x="6990904" y="4418301"/>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4" name="Oval 63"/>
            <p:cNvSpPr/>
            <p:nvPr/>
          </p:nvSpPr>
          <p:spPr>
            <a:xfrm>
              <a:off x="3866865" y="5043108"/>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5" name="Oval 64"/>
            <p:cNvSpPr/>
            <p:nvPr/>
          </p:nvSpPr>
          <p:spPr>
            <a:xfrm>
              <a:off x="4491673" y="5043108"/>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6" name="Oval 65"/>
            <p:cNvSpPr/>
            <p:nvPr/>
          </p:nvSpPr>
          <p:spPr>
            <a:xfrm>
              <a:off x="5116481" y="5043108"/>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7" name="Oval 66"/>
            <p:cNvSpPr/>
            <p:nvPr/>
          </p:nvSpPr>
          <p:spPr>
            <a:xfrm>
              <a:off x="5741288" y="5043108"/>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8" name="Oval 67"/>
            <p:cNvSpPr/>
            <p:nvPr/>
          </p:nvSpPr>
          <p:spPr>
            <a:xfrm>
              <a:off x="6366096" y="5043108"/>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9" name="Oval 68"/>
            <p:cNvSpPr/>
            <p:nvPr/>
          </p:nvSpPr>
          <p:spPr>
            <a:xfrm>
              <a:off x="6990904" y="5043108"/>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0" name="Oval 69"/>
            <p:cNvSpPr/>
            <p:nvPr/>
          </p:nvSpPr>
          <p:spPr>
            <a:xfrm>
              <a:off x="3866865" y="5667916"/>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1" name="Oval 70"/>
            <p:cNvSpPr/>
            <p:nvPr/>
          </p:nvSpPr>
          <p:spPr>
            <a:xfrm>
              <a:off x="4491673" y="5667916"/>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2" name="Oval 71"/>
            <p:cNvSpPr/>
            <p:nvPr/>
          </p:nvSpPr>
          <p:spPr>
            <a:xfrm>
              <a:off x="5116481" y="5667916"/>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3" name="Oval 72"/>
            <p:cNvSpPr/>
            <p:nvPr/>
          </p:nvSpPr>
          <p:spPr>
            <a:xfrm>
              <a:off x="5741288" y="5667916"/>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4" name="Oval 73"/>
            <p:cNvSpPr/>
            <p:nvPr/>
          </p:nvSpPr>
          <p:spPr>
            <a:xfrm>
              <a:off x="6366096" y="5667916"/>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5" name="Oval 74"/>
            <p:cNvSpPr/>
            <p:nvPr/>
          </p:nvSpPr>
          <p:spPr>
            <a:xfrm>
              <a:off x="6990904" y="5667916"/>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nvGrpSpPr>
          <p:cNvPr id="77" name="Group 76"/>
          <p:cNvGrpSpPr>
            <a:grpSpLocks noChangeAspect="1"/>
          </p:cNvGrpSpPr>
          <p:nvPr/>
        </p:nvGrpSpPr>
        <p:grpSpPr>
          <a:xfrm>
            <a:off x="1907704" y="-387424"/>
            <a:ext cx="20384344" cy="17885124"/>
            <a:chOff x="1992446" y="1294263"/>
            <a:chExt cx="5096086" cy="4471281"/>
          </a:xfrm>
        </p:grpSpPr>
        <p:sp>
          <p:nvSpPr>
            <p:cNvPr id="78" name="Oval 77"/>
            <p:cNvSpPr/>
            <p:nvPr/>
          </p:nvSpPr>
          <p:spPr>
            <a:xfrm>
              <a:off x="1992446" y="1294263"/>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9" name="Oval 78"/>
            <p:cNvSpPr/>
            <p:nvPr/>
          </p:nvSpPr>
          <p:spPr>
            <a:xfrm>
              <a:off x="2617254" y="1294263"/>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0" name="Oval 79"/>
            <p:cNvSpPr/>
            <p:nvPr/>
          </p:nvSpPr>
          <p:spPr>
            <a:xfrm>
              <a:off x="3242061" y="1294263"/>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1" name="Oval 80"/>
            <p:cNvSpPr/>
            <p:nvPr/>
          </p:nvSpPr>
          <p:spPr>
            <a:xfrm>
              <a:off x="1992446" y="1919071"/>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2" name="Oval 81"/>
            <p:cNvSpPr/>
            <p:nvPr/>
          </p:nvSpPr>
          <p:spPr>
            <a:xfrm>
              <a:off x="2617254" y="1919071"/>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3" name="Oval 82"/>
            <p:cNvSpPr/>
            <p:nvPr/>
          </p:nvSpPr>
          <p:spPr>
            <a:xfrm>
              <a:off x="3242061" y="1919071"/>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4" name="Oval 83"/>
            <p:cNvSpPr/>
            <p:nvPr/>
          </p:nvSpPr>
          <p:spPr>
            <a:xfrm>
              <a:off x="1992446" y="2543878"/>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5" name="Oval 84"/>
            <p:cNvSpPr/>
            <p:nvPr/>
          </p:nvSpPr>
          <p:spPr>
            <a:xfrm>
              <a:off x="2617254" y="2543878"/>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6" name="Oval 85"/>
            <p:cNvSpPr/>
            <p:nvPr/>
          </p:nvSpPr>
          <p:spPr>
            <a:xfrm>
              <a:off x="3242061" y="2543878"/>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7" name="Oval 86"/>
            <p:cNvSpPr/>
            <p:nvPr/>
          </p:nvSpPr>
          <p:spPr>
            <a:xfrm>
              <a:off x="1992446" y="3168686"/>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8" name="Oval 87"/>
            <p:cNvSpPr/>
            <p:nvPr/>
          </p:nvSpPr>
          <p:spPr>
            <a:xfrm>
              <a:off x="2617254" y="3168686"/>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9" name="Oval 88"/>
            <p:cNvSpPr/>
            <p:nvPr/>
          </p:nvSpPr>
          <p:spPr>
            <a:xfrm>
              <a:off x="3242061" y="3168686"/>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0" name="Oval 89"/>
            <p:cNvSpPr/>
            <p:nvPr/>
          </p:nvSpPr>
          <p:spPr>
            <a:xfrm>
              <a:off x="1992446" y="3793493"/>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1" name="Oval 90"/>
            <p:cNvSpPr/>
            <p:nvPr/>
          </p:nvSpPr>
          <p:spPr>
            <a:xfrm>
              <a:off x="2617254" y="3793493"/>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sp>
          <p:nvSpPr>
            <p:cNvPr id="92" name="Oval 91"/>
            <p:cNvSpPr/>
            <p:nvPr/>
          </p:nvSpPr>
          <p:spPr>
            <a:xfrm>
              <a:off x="3242061" y="3793493"/>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sp>
          <p:nvSpPr>
            <p:cNvPr id="93" name="Oval 92"/>
            <p:cNvSpPr/>
            <p:nvPr/>
          </p:nvSpPr>
          <p:spPr>
            <a:xfrm>
              <a:off x="1992446" y="4418301"/>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4" name="Oval 93"/>
            <p:cNvSpPr/>
            <p:nvPr/>
          </p:nvSpPr>
          <p:spPr>
            <a:xfrm>
              <a:off x="2617254" y="4418301"/>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sp>
          <p:nvSpPr>
            <p:cNvPr id="95" name="Oval 94"/>
            <p:cNvSpPr/>
            <p:nvPr/>
          </p:nvSpPr>
          <p:spPr>
            <a:xfrm>
              <a:off x="3242061" y="4418301"/>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6" name="Oval 95"/>
            <p:cNvSpPr/>
            <p:nvPr/>
          </p:nvSpPr>
          <p:spPr>
            <a:xfrm>
              <a:off x="1992446" y="5043108"/>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7" name="Oval 96"/>
            <p:cNvSpPr/>
            <p:nvPr/>
          </p:nvSpPr>
          <p:spPr>
            <a:xfrm>
              <a:off x="2617254" y="5043108"/>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8" name="Oval 97"/>
            <p:cNvSpPr/>
            <p:nvPr/>
          </p:nvSpPr>
          <p:spPr>
            <a:xfrm>
              <a:off x="3242061" y="5043108"/>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9" name="Oval 98"/>
            <p:cNvSpPr/>
            <p:nvPr/>
          </p:nvSpPr>
          <p:spPr>
            <a:xfrm>
              <a:off x="1992446" y="5667916"/>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0" name="Oval 99"/>
            <p:cNvSpPr/>
            <p:nvPr/>
          </p:nvSpPr>
          <p:spPr>
            <a:xfrm>
              <a:off x="2617254" y="5667916"/>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1" name="Oval 100"/>
            <p:cNvSpPr/>
            <p:nvPr/>
          </p:nvSpPr>
          <p:spPr>
            <a:xfrm>
              <a:off x="3242061" y="5667916"/>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2" name="Oval 101"/>
            <p:cNvSpPr/>
            <p:nvPr/>
          </p:nvSpPr>
          <p:spPr>
            <a:xfrm>
              <a:off x="3866865" y="1294263"/>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3" name="Oval 102"/>
            <p:cNvSpPr/>
            <p:nvPr/>
          </p:nvSpPr>
          <p:spPr>
            <a:xfrm>
              <a:off x="4491673" y="1294263"/>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4" name="Oval 103"/>
            <p:cNvSpPr/>
            <p:nvPr/>
          </p:nvSpPr>
          <p:spPr>
            <a:xfrm>
              <a:off x="5116481" y="1294263"/>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5" name="Oval 104"/>
            <p:cNvSpPr/>
            <p:nvPr/>
          </p:nvSpPr>
          <p:spPr>
            <a:xfrm>
              <a:off x="5741288" y="1294263"/>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6" name="Oval 105"/>
            <p:cNvSpPr/>
            <p:nvPr/>
          </p:nvSpPr>
          <p:spPr>
            <a:xfrm>
              <a:off x="6366096" y="1294263"/>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7" name="Oval 106"/>
            <p:cNvSpPr/>
            <p:nvPr/>
          </p:nvSpPr>
          <p:spPr>
            <a:xfrm>
              <a:off x="6990904" y="1294263"/>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8" name="Oval 107"/>
            <p:cNvSpPr/>
            <p:nvPr/>
          </p:nvSpPr>
          <p:spPr>
            <a:xfrm>
              <a:off x="3866865" y="1919071"/>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9" name="Oval 108"/>
            <p:cNvSpPr/>
            <p:nvPr/>
          </p:nvSpPr>
          <p:spPr>
            <a:xfrm>
              <a:off x="4491673" y="1919071"/>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0" name="Oval 109"/>
            <p:cNvSpPr/>
            <p:nvPr/>
          </p:nvSpPr>
          <p:spPr>
            <a:xfrm>
              <a:off x="5116481" y="1919071"/>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1" name="Oval 110"/>
            <p:cNvSpPr/>
            <p:nvPr/>
          </p:nvSpPr>
          <p:spPr>
            <a:xfrm>
              <a:off x="5741288" y="1919071"/>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2" name="Oval 111"/>
            <p:cNvSpPr/>
            <p:nvPr/>
          </p:nvSpPr>
          <p:spPr>
            <a:xfrm>
              <a:off x="6366096" y="1919071"/>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3" name="Oval 112"/>
            <p:cNvSpPr/>
            <p:nvPr/>
          </p:nvSpPr>
          <p:spPr>
            <a:xfrm>
              <a:off x="6990904" y="1919071"/>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4" name="Oval 113"/>
            <p:cNvSpPr/>
            <p:nvPr/>
          </p:nvSpPr>
          <p:spPr>
            <a:xfrm>
              <a:off x="3866865" y="2543878"/>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5" name="Oval 114"/>
            <p:cNvSpPr/>
            <p:nvPr/>
          </p:nvSpPr>
          <p:spPr>
            <a:xfrm>
              <a:off x="4491673" y="2543878"/>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6" name="Oval 115"/>
            <p:cNvSpPr/>
            <p:nvPr/>
          </p:nvSpPr>
          <p:spPr>
            <a:xfrm>
              <a:off x="5116481" y="2543878"/>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sp>
          <p:nvSpPr>
            <p:cNvPr id="117" name="Oval 116"/>
            <p:cNvSpPr/>
            <p:nvPr/>
          </p:nvSpPr>
          <p:spPr>
            <a:xfrm>
              <a:off x="5741288" y="2543878"/>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8" name="Oval 117"/>
            <p:cNvSpPr/>
            <p:nvPr/>
          </p:nvSpPr>
          <p:spPr>
            <a:xfrm>
              <a:off x="6366096" y="2543878"/>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9" name="Oval 118"/>
            <p:cNvSpPr/>
            <p:nvPr/>
          </p:nvSpPr>
          <p:spPr>
            <a:xfrm>
              <a:off x="6990904" y="2543878"/>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0" name="Oval 119"/>
            <p:cNvSpPr/>
            <p:nvPr/>
          </p:nvSpPr>
          <p:spPr>
            <a:xfrm>
              <a:off x="3866865" y="3168686"/>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1" name="Oval 120"/>
            <p:cNvSpPr/>
            <p:nvPr/>
          </p:nvSpPr>
          <p:spPr>
            <a:xfrm>
              <a:off x="4491673" y="3168686"/>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2" name="Oval 121"/>
            <p:cNvSpPr/>
            <p:nvPr/>
          </p:nvSpPr>
          <p:spPr>
            <a:xfrm>
              <a:off x="5116481" y="3168686"/>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3" name="Oval 122"/>
            <p:cNvSpPr/>
            <p:nvPr/>
          </p:nvSpPr>
          <p:spPr>
            <a:xfrm>
              <a:off x="5741288" y="3168686"/>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4" name="Oval 123"/>
            <p:cNvSpPr/>
            <p:nvPr/>
          </p:nvSpPr>
          <p:spPr>
            <a:xfrm>
              <a:off x="6366096" y="3168686"/>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5" name="Oval 124"/>
            <p:cNvSpPr/>
            <p:nvPr/>
          </p:nvSpPr>
          <p:spPr>
            <a:xfrm>
              <a:off x="6990904" y="3168686"/>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6" name="Oval 125"/>
            <p:cNvSpPr/>
            <p:nvPr/>
          </p:nvSpPr>
          <p:spPr>
            <a:xfrm>
              <a:off x="3866865" y="3793493"/>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7" name="Oval 126"/>
            <p:cNvSpPr/>
            <p:nvPr/>
          </p:nvSpPr>
          <p:spPr>
            <a:xfrm>
              <a:off x="4491673" y="3793493"/>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8" name="Oval 127"/>
            <p:cNvSpPr/>
            <p:nvPr/>
          </p:nvSpPr>
          <p:spPr>
            <a:xfrm>
              <a:off x="5116481" y="3793493"/>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9" name="Oval 128"/>
            <p:cNvSpPr/>
            <p:nvPr/>
          </p:nvSpPr>
          <p:spPr>
            <a:xfrm>
              <a:off x="5741288" y="3793493"/>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0" name="Oval 129"/>
            <p:cNvSpPr/>
            <p:nvPr/>
          </p:nvSpPr>
          <p:spPr>
            <a:xfrm>
              <a:off x="6366096" y="3793493"/>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1" name="Oval 130"/>
            <p:cNvSpPr/>
            <p:nvPr/>
          </p:nvSpPr>
          <p:spPr>
            <a:xfrm>
              <a:off x="6990904" y="3793493"/>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2" name="Oval 131"/>
            <p:cNvSpPr/>
            <p:nvPr/>
          </p:nvSpPr>
          <p:spPr>
            <a:xfrm>
              <a:off x="3866865" y="4418301"/>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3" name="Oval 132"/>
            <p:cNvSpPr/>
            <p:nvPr/>
          </p:nvSpPr>
          <p:spPr>
            <a:xfrm>
              <a:off x="4491673" y="4418301"/>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4" name="Oval 133"/>
            <p:cNvSpPr/>
            <p:nvPr/>
          </p:nvSpPr>
          <p:spPr>
            <a:xfrm>
              <a:off x="5116481" y="4418301"/>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5" name="Oval 134"/>
            <p:cNvSpPr/>
            <p:nvPr/>
          </p:nvSpPr>
          <p:spPr>
            <a:xfrm>
              <a:off x="5741288" y="4418301"/>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6" name="Oval 135"/>
            <p:cNvSpPr/>
            <p:nvPr/>
          </p:nvSpPr>
          <p:spPr>
            <a:xfrm>
              <a:off x="6366096" y="4418301"/>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7" name="Oval 136"/>
            <p:cNvSpPr/>
            <p:nvPr/>
          </p:nvSpPr>
          <p:spPr>
            <a:xfrm>
              <a:off x="6990904" y="4418301"/>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8" name="Oval 137"/>
            <p:cNvSpPr/>
            <p:nvPr/>
          </p:nvSpPr>
          <p:spPr>
            <a:xfrm>
              <a:off x="3866865" y="5043108"/>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9" name="Oval 138"/>
            <p:cNvSpPr/>
            <p:nvPr/>
          </p:nvSpPr>
          <p:spPr>
            <a:xfrm>
              <a:off x="4491673" y="5043108"/>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0" name="Oval 139"/>
            <p:cNvSpPr/>
            <p:nvPr/>
          </p:nvSpPr>
          <p:spPr>
            <a:xfrm>
              <a:off x="5116481" y="5043108"/>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1" name="Oval 140"/>
            <p:cNvSpPr/>
            <p:nvPr/>
          </p:nvSpPr>
          <p:spPr>
            <a:xfrm>
              <a:off x="5741288" y="5043108"/>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2" name="Oval 141"/>
            <p:cNvSpPr/>
            <p:nvPr/>
          </p:nvSpPr>
          <p:spPr>
            <a:xfrm>
              <a:off x="6366096" y="5043108"/>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3" name="Oval 142"/>
            <p:cNvSpPr/>
            <p:nvPr/>
          </p:nvSpPr>
          <p:spPr>
            <a:xfrm>
              <a:off x="6990904" y="5043108"/>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4" name="Oval 143"/>
            <p:cNvSpPr/>
            <p:nvPr/>
          </p:nvSpPr>
          <p:spPr>
            <a:xfrm>
              <a:off x="3866865" y="5667916"/>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5" name="Oval 144"/>
            <p:cNvSpPr/>
            <p:nvPr/>
          </p:nvSpPr>
          <p:spPr>
            <a:xfrm>
              <a:off x="4491673" y="5667916"/>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6" name="Oval 145"/>
            <p:cNvSpPr/>
            <p:nvPr/>
          </p:nvSpPr>
          <p:spPr>
            <a:xfrm>
              <a:off x="5116481" y="5667916"/>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7" name="Oval 146"/>
            <p:cNvSpPr/>
            <p:nvPr/>
          </p:nvSpPr>
          <p:spPr>
            <a:xfrm>
              <a:off x="5741288" y="5667916"/>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8" name="Oval 147"/>
            <p:cNvSpPr/>
            <p:nvPr/>
          </p:nvSpPr>
          <p:spPr>
            <a:xfrm>
              <a:off x="6366096" y="5667916"/>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9" name="Oval 148"/>
            <p:cNvSpPr/>
            <p:nvPr/>
          </p:nvSpPr>
          <p:spPr>
            <a:xfrm>
              <a:off x="6990904" y="5667916"/>
              <a:ext cx="97628" cy="97628"/>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spTree>
    <p:extLst>
      <p:ext uri="{BB962C8B-B14F-4D97-AF65-F5344CB8AC3E}">
        <p14:creationId xmlns:p14="http://schemas.microsoft.com/office/powerpoint/2010/main" val="1685571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76"/>
                                        </p:tgtEl>
                                      </p:cBhvr>
                                      <p:by x="400000" y="400000"/>
                                    </p:animScale>
                                  </p:childTnLst>
                                  <p:subTnLst>
                                    <p:set>
                                      <p:cBhvr override="childStyle">
                                        <p:cTn dur="1" fill="hold" display="0" masterRel="sameClick" afterEffect="1">
                                          <p:stCondLst>
                                            <p:cond evt="end" delay="0">
                                              <p:tn val="5"/>
                                            </p:cond>
                                          </p:stCondLst>
                                        </p:cTn>
                                        <p:tgtEl>
                                          <p:spTgt spid="76"/>
                                        </p:tgtEl>
                                        <p:attrNameLst>
                                          <p:attrName>style.visibility</p:attrName>
                                        </p:attrNameLst>
                                      </p:cBhvr>
                                      <p:to>
                                        <p:strVal val="hidden"/>
                                      </p:to>
                                    </p:set>
                                  </p:subTnLst>
                                </p:cTn>
                              </p:par>
                            </p:childTnLst>
                          </p:cTn>
                        </p:par>
                        <p:par>
                          <p:cTn id="7" fill="hold">
                            <p:stCondLst>
                              <p:cond delay="1000"/>
                            </p:stCondLst>
                            <p:childTnLst>
                              <p:par>
                                <p:cTn id="8" presetID="1" presetClass="entr" presetSubtype="0" fill="hold" nodeType="afterEffect">
                                  <p:stCondLst>
                                    <p:cond delay="0"/>
                                  </p:stCondLst>
                                  <p:childTnLst>
                                    <p:set>
                                      <p:cBhvr>
                                        <p:cTn id="9"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0"/>
            <a:ext cx="9144000" cy="990600"/>
          </a:xfrm>
        </p:spPr>
        <p:txBody>
          <a:bodyPr/>
          <a:lstStyle/>
          <a:p>
            <a:r>
              <a:rPr lang="en-US" dirty="0" smtClean="0"/>
              <a:t>Bilinear Point Value Constraints</a:t>
            </a:r>
            <a:endParaRPr lang="en-US" dirty="0"/>
          </a:p>
        </p:txBody>
      </p:sp>
      <p:sp>
        <p:nvSpPr>
          <p:cNvPr id="78" name="Oval 77"/>
          <p:cNvSpPr/>
          <p:nvPr/>
        </p:nvSpPr>
        <p:spPr>
          <a:xfrm>
            <a:off x="1907704" y="-387424"/>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9" name="Oval 78"/>
          <p:cNvSpPr/>
          <p:nvPr/>
        </p:nvSpPr>
        <p:spPr>
          <a:xfrm>
            <a:off x="4406936" y="-387424"/>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0" name="Oval 79"/>
          <p:cNvSpPr/>
          <p:nvPr/>
        </p:nvSpPr>
        <p:spPr>
          <a:xfrm>
            <a:off x="6906164" y="-387424"/>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1" name="Oval 80"/>
          <p:cNvSpPr/>
          <p:nvPr/>
        </p:nvSpPr>
        <p:spPr>
          <a:xfrm>
            <a:off x="1907704" y="211180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2" name="Oval 81"/>
          <p:cNvSpPr/>
          <p:nvPr/>
        </p:nvSpPr>
        <p:spPr>
          <a:xfrm>
            <a:off x="4406936" y="211180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3" name="Oval 82"/>
          <p:cNvSpPr/>
          <p:nvPr/>
        </p:nvSpPr>
        <p:spPr>
          <a:xfrm>
            <a:off x="6906164" y="211180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4" name="Oval 83"/>
          <p:cNvSpPr/>
          <p:nvPr/>
        </p:nvSpPr>
        <p:spPr>
          <a:xfrm>
            <a:off x="1907704" y="461103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5" name="Oval 84"/>
          <p:cNvSpPr/>
          <p:nvPr/>
        </p:nvSpPr>
        <p:spPr>
          <a:xfrm>
            <a:off x="4406936" y="461103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6" name="Oval 85"/>
          <p:cNvSpPr/>
          <p:nvPr/>
        </p:nvSpPr>
        <p:spPr>
          <a:xfrm>
            <a:off x="6906164" y="461103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7" name="Oval 86"/>
          <p:cNvSpPr/>
          <p:nvPr/>
        </p:nvSpPr>
        <p:spPr>
          <a:xfrm>
            <a:off x="1907704" y="711026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8" name="Oval 87"/>
          <p:cNvSpPr/>
          <p:nvPr/>
        </p:nvSpPr>
        <p:spPr>
          <a:xfrm>
            <a:off x="4406936" y="711026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9" name="Oval 88"/>
          <p:cNvSpPr/>
          <p:nvPr/>
        </p:nvSpPr>
        <p:spPr>
          <a:xfrm>
            <a:off x="6906164" y="711026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0" name="Oval 89"/>
          <p:cNvSpPr/>
          <p:nvPr/>
        </p:nvSpPr>
        <p:spPr>
          <a:xfrm>
            <a:off x="1907704" y="960949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1" name="Oval 90"/>
          <p:cNvSpPr/>
          <p:nvPr/>
        </p:nvSpPr>
        <p:spPr>
          <a:xfrm>
            <a:off x="4406936" y="960949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sp>
        <p:nvSpPr>
          <p:cNvPr id="92" name="Oval 91"/>
          <p:cNvSpPr/>
          <p:nvPr/>
        </p:nvSpPr>
        <p:spPr>
          <a:xfrm>
            <a:off x="6906164" y="960949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sp>
        <p:nvSpPr>
          <p:cNvPr id="93" name="Oval 92"/>
          <p:cNvSpPr/>
          <p:nvPr/>
        </p:nvSpPr>
        <p:spPr>
          <a:xfrm>
            <a:off x="1907704" y="1210872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4" name="Oval 93"/>
          <p:cNvSpPr/>
          <p:nvPr/>
        </p:nvSpPr>
        <p:spPr>
          <a:xfrm>
            <a:off x="4406936" y="1210872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sp>
        <p:nvSpPr>
          <p:cNvPr id="95" name="Oval 94"/>
          <p:cNvSpPr/>
          <p:nvPr/>
        </p:nvSpPr>
        <p:spPr>
          <a:xfrm>
            <a:off x="6906164" y="1210872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6" name="Oval 95"/>
          <p:cNvSpPr/>
          <p:nvPr/>
        </p:nvSpPr>
        <p:spPr>
          <a:xfrm>
            <a:off x="1907704" y="1460795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7" name="Oval 96"/>
          <p:cNvSpPr/>
          <p:nvPr/>
        </p:nvSpPr>
        <p:spPr>
          <a:xfrm>
            <a:off x="4406936" y="1460795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8" name="Oval 97"/>
          <p:cNvSpPr/>
          <p:nvPr/>
        </p:nvSpPr>
        <p:spPr>
          <a:xfrm>
            <a:off x="6906164" y="1460795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9" name="Oval 98"/>
          <p:cNvSpPr/>
          <p:nvPr/>
        </p:nvSpPr>
        <p:spPr>
          <a:xfrm>
            <a:off x="1907704" y="1710718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0" name="Oval 99"/>
          <p:cNvSpPr/>
          <p:nvPr/>
        </p:nvSpPr>
        <p:spPr>
          <a:xfrm>
            <a:off x="4406936" y="1710718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1" name="Oval 100"/>
          <p:cNvSpPr/>
          <p:nvPr/>
        </p:nvSpPr>
        <p:spPr>
          <a:xfrm>
            <a:off x="6906164" y="1710718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2" name="Oval 101"/>
          <p:cNvSpPr/>
          <p:nvPr/>
        </p:nvSpPr>
        <p:spPr>
          <a:xfrm>
            <a:off x="9405380" y="-387424"/>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3" name="Oval 102"/>
          <p:cNvSpPr/>
          <p:nvPr/>
        </p:nvSpPr>
        <p:spPr>
          <a:xfrm>
            <a:off x="11904612" y="-387424"/>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4" name="Oval 103"/>
          <p:cNvSpPr/>
          <p:nvPr/>
        </p:nvSpPr>
        <p:spPr>
          <a:xfrm>
            <a:off x="14403844" y="-387424"/>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5" name="Oval 104"/>
          <p:cNvSpPr/>
          <p:nvPr/>
        </p:nvSpPr>
        <p:spPr>
          <a:xfrm>
            <a:off x="16903072" y="-387424"/>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6" name="Oval 105"/>
          <p:cNvSpPr/>
          <p:nvPr/>
        </p:nvSpPr>
        <p:spPr>
          <a:xfrm>
            <a:off x="19402304" y="-387424"/>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7" name="Oval 106"/>
          <p:cNvSpPr/>
          <p:nvPr/>
        </p:nvSpPr>
        <p:spPr>
          <a:xfrm>
            <a:off x="21901536" y="-387424"/>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8" name="Oval 107"/>
          <p:cNvSpPr/>
          <p:nvPr/>
        </p:nvSpPr>
        <p:spPr>
          <a:xfrm>
            <a:off x="9405380" y="211180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9" name="Oval 108"/>
          <p:cNvSpPr/>
          <p:nvPr/>
        </p:nvSpPr>
        <p:spPr>
          <a:xfrm>
            <a:off x="11904612" y="211180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0" name="Oval 109"/>
          <p:cNvSpPr/>
          <p:nvPr/>
        </p:nvSpPr>
        <p:spPr>
          <a:xfrm>
            <a:off x="14403844" y="211180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1" name="Oval 110"/>
          <p:cNvSpPr/>
          <p:nvPr/>
        </p:nvSpPr>
        <p:spPr>
          <a:xfrm>
            <a:off x="16903072" y="211180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2" name="Oval 111"/>
          <p:cNvSpPr/>
          <p:nvPr/>
        </p:nvSpPr>
        <p:spPr>
          <a:xfrm>
            <a:off x="19402304" y="211180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3" name="Oval 112"/>
          <p:cNvSpPr/>
          <p:nvPr/>
        </p:nvSpPr>
        <p:spPr>
          <a:xfrm>
            <a:off x="21901536" y="211180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4" name="Oval 113"/>
          <p:cNvSpPr/>
          <p:nvPr/>
        </p:nvSpPr>
        <p:spPr>
          <a:xfrm>
            <a:off x="9405380" y="461103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5" name="Oval 114"/>
          <p:cNvSpPr/>
          <p:nvPr/>
        </p:nvSpPr>
        <p:spPr>
          <a:xfrm>
            <a:off x="11904612" y="461103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6" name="Oval 115"/>
          <p:cNvSpPr/>
          <p:nvPr/>
        </p:nvSpPr>
        <p:spPr>
          <a:xfrm>
            <a:off x="14403844" y="461103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sp>
        <p:nvSpPr>
          <p:cNvPr id="117" name="Oval 116"/>
          <p:cNvSpPr/>
          <p:nvPr/>
        </p:nvSpPr>
        <p:spPr>
          <a:xfrm>
            <a:off x="16903072" y="461103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8" name="Oval 117"/>
          <p:cNvSpPr/>
          <p:nvPr/>
        </p:nvSpPr>
        <p:spPr>
          <a:xfrm>
            <a:off x="19402304" y="461103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9" name="Oval 118"/>
          <p:cNvSpPr/>
          <p:nvPr/>
        </p:nvSpPr>
        <p:spPr>
          <a:xfrm>
            <a:off x="21901536" y="461103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0" name="Oval 119"/>
          <p:cNvSpPr/>
          <p:nvPr/>
        </p:nvSpPr>
        <p:spPr>
          <a:xfrm>
            <a:off x="9405380" y="711026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1" name="Oval 120"/>
          <p:cNvSpPr/>
          <p:nvPr/>
        </p:nvSpPr>
        <p:spPr>
          <a:xfrm>
            <a:off x="11904612" y="711026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2" name="Oval 121"/>
          <p:cNvSpPr/>
          <p:nvPr/>
        </p:nvSpPr>
        <p:spPr>
          <a:xfrm>
            <a:off x="14403844" y="711026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3" name="Oval 122"/>
          <p:cNvSpPr/>
          <p:nvPr/>
        </p:nvSpPr>
        <p:spPr>
          <a:xfrm>
            <a:off x="16903072" y="711026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4" name="Oval 123"/>
          <p:cNvSpPr/>
          <p:nvPr/>
        </p:nvSpPr>
        <p:spPr>
          <a:xfrm>
            <a:off x="19402304" y="711026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5" name="Oval 124"/>
          <p:cNvSpPr/>
          <p:nvPr/>
        </p:nvSpPr>
        <p:spPr>
          <a:xfrm>
            <a:off x="21901536" y="711026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6" name="Oval 125"/>
          <p:cNvSpPr/>
          <p:nvPr/>
        </p:nvSpPr>
        <p:spPr>
          <a:xfrm>
            <a:off x="9405380" y="960949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7" name="Oval 126"/>
          <p:cNvSpPr/>
          <p:nvPr/>
        </p:nvSpPr>
        <p:spPr>
          <a:xfrm>
            <a:off x="11904612" y="960949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8" name="Oval 127"/>
          <p:cNvSpPr/>
          <p:nvPr/>
        </p:nvSpPr>
        <p:spPr>
          <a:xfrm>
            <a:off x="14403844" y="960949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9" name="Oval 128"/>
          <p:cNvSpPr/>
          <p:nvPr/>
        </p:nvSpPr>
        <p:spPr>
          <a:xfrm>
            <a:off x="16903072" y="960949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0" name="Oval 129"/>
          <p:cNvSpPr/>
          <p:nvPr/>
        </p:nvSpPr>
        <p:spPr>
          <a:xfrm>
            <a:off x="19402304" y="960949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1" name="Oval 130"/>
          <p:cNvSpPr/>
          <p:nvPr/>
        </p:nvSpPr>
        <p:spPr>
          <a:xfrm>
            <a:off x="21901536" y="960949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2" name="Oval 131"/>
          <p:cNvSpPr/>
          <p:nvPr/>
        </p:nvSpPr>
        <p:spPr>
          <a:xfrm>
            <a:off x="9405380" y="1210872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3" name="Oval 132"/>
          <p:cNvSpPr/>
          <p:nvPr/>
        </p:nvSpPr>
        <p:spPr>
          <a:xfrm>
            <a:off x="11904612" y="1210872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4" name="Oval 133"/>
          <p:cNvSpPr/>
          <p:nvPr/>
        </p:nvSpPr>
        <p:spPr>
          <a:xfrm>
            <a:off x="14403844" y="1210872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5" name="Oval 134"/>
          <p:cNvSpPr/>
          <p:nvPr/>
        </p:nvSpPr>
        <p:spPr>
          <a:xfrm>
            <a:off x="16903072" y="1210872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6" name="Oval 135"/>
          <p:cNvSpPr/>
          <p:nvPr/>
        </p:nvSpPr>
        <p:spPr>
          <a:xfrm>
            <a:off x="19402304" y="1210872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7" name="Oval 136"/>
          <p:cNvSpPr/>
          <p:nvPr/>
        </p:nvSpPr>
        <p:spPr>
          <a:xfrm>
            <a:off x="21901536" y="1210872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8" name="Oval 137"/>
          <p:cNvSpPr/>
          <p:nvPr/>
        </p:nvSpPr>
        <p:spPr>
          <a:xfrm>
            <a:off x="9405380" y="1460795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9" name="Oval 138"/>
          <p:cNvSpPr/>
          <p:nvPr/>
        </p:nvSpPr>
        <p:spPr>
          <a:xfrm>
            <a:off x="11904612" y="1460795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0" name="Oval 139"/>
          <p:cNvSpPr/>
          <p:nvPr/>
        </p:nvSpPr>
        <p:spPr>
          <a:xfrm>
            <a:off x="14403844" y="1460795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1" name="Oval 140"/>
          <p:cNvSpPr/>
          <p:nvPr/>
        </p:nvSpPr>
        <p:spPr>
          <a:xfrm>
            <a:off x="16903072" y="1460795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2" name="Oval 141"/>
          <p:cNvSpPr/>
          <p:nvPr/>
        </p:nvSpPr>
        <p:spPr>
          <a:xfrm>
            <a:off x="19402304" y="1460795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3" name="Oval 142"/>
          <p:cNvSpPr/>
          <p:nvPr/>
        </p:nvSpPr>
        <p:spPr>
          <a:xfrm>
            <a:off x="21901536" y="1460795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4" name="Oval 143"/>
          <p:cNvSpPr/>
          <p:nvPr/>
        </p:nvSpPr>
        <p:spPr>
          <a:xfrm>
            <a:off x="9405380" y="1710718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5" name="Oval 144"/>
          <p:cNvSpPr/>
          <p:nvPr/>
        </p:nvSpPr>
        <p:spPr>
          <a:xfrm>
            <a:off x="11904612" y="1710718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6" name="Oval 145"/>
          <p:cNvSpPr/>
          <p:nvPr/>
        </p:nvSpPr>
        <p:spPr>
          <a:xfrm>
            <a:off x="14403844" y="1710718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7" name="Oval 146"/>
          <p:cNvSpPr/>
          <p:nvPr/>
        </p:nvSpPr>
        <p:spPr>
          <a:xfrm>
            <a:off x="16903072" y="1710718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8" name="Oval 147"/>
          <p:cNvSpPr/>
          <p:nvPr/>
        </p:nvSpPr>
        <p:spPr>
          <a:xfrm>
            <a:off x="19402304" y="1710718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9" name="Oval 148"/>
          <p:cNvSpPr/>
          <p:nvPr/>
        </p:nvSpPr>
        <p:spPr>
          <a:xfrm>
            <a:off x="21901536" y="1710718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2" name="Flowchart: Summing Junction 1"/>
          <p:cNvSpPr/>
          <p:nvPr/>
        </p:nvSpPr>
        <p:spPr>
          <a:xfrm>
            <a:off x="3044952" y="3730752"/>
            <a:ext cx="612648" cy="612648"/>
          </a:xfrm>
          <a:prstGeom prst="flowChartSummingJunction">
            <a:avLst/>
          </a:prstGeom>
          <a:solidFill>
            <a:schemeClr val="accent3">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cxnSp>
        <p:nvCxnSpPr>
          <p:cNvPr id="151" name="Straight Arrow Connector 150"/>
          <p:cNvCxnSpPr/>
          <p:nvPr/>
        </p:nvCxnSpPr>
        <p:spPr>
          <a:xfrm>
            <a:off x="2375756" y="2307064"/>
            <a:ext cx="0" cy="1730012"/>
          </a:xfrm>
          <a:prstGeom prst="straightConnector1">
            <a:avLst/>
          </a:prstGeom>
          <a:ln w="60325">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sp>
        <p:nvSpPr>
          <p:cNvPr id="152" name="TextBox 151"/>
          <p:cNvSpPr txBox="1"/>
          <p:nvPr/>
        </p:nvSpPr>
        <p:spPr>
          <a:xfrm>
            <a:off x="1346855" y="2888940"/>
            <a:ext cx="668861" cy="369332"/>
          </a:xfrm>
          <a:prstGeom prst="rect">
            <a:avLst/>
          </a:prstGeom>
          <a:noFill/>
        </p:spPr>
        <p:txBody>
          <a:bodyPr wrap="square" lIns="18288" tIns="0" rIns="18288" bIns="0" rtlCol="0">
            <a:spAutoFit/>
          </a:bodyPr>
          <a:lstStyle/>
          <a:p>
            <a:r>
              <a:rPr lang="en-US" sz="2400" dirty="0" smtClean="0">
                <a:effectLst/>
              </a:rPr>
              <a:t>0.75</a:t>
            </a:r>
          </a:p>
        </p:txBody>
      </p:sp>
      <p:cxnSp>
        <p:nvCxnSpPr>
          <p:cNvPr id="153" name="Straight Arrow Connector 152"/>
          <p:cNvCxnSpPr/>
          <p:nvPr/>
        </p:nvCxnSpPr>
        <p:spPr>
          <a:xfrm>
            <a:off x="2102960" y="2600908"/>
            <a:ext cx="1248316" cy="0"/>
          </a:xfrm>
          <a:prstGeom prst="straightConnector1">
            <a:avLst/>
          </a:prstGeom>
          <a:ln w="60325">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sp>
        <p:nvSpPr>
          <p:cNvPr id="158" name="TextBox 157"/>
          <p:cNvSpPr txBox="1"/>
          <p:nvPr/>
        </p:nvSpPr>
        <p:spPr>
          <a:xfrm>
            <a:off x="2591780" y="2111808"/>
            <a:ext cx="575484" cy="369332"/>
          </a:xfrm>
          <a:prstGeom prst="rect">
            <a:avLst/>
          </a:prstGeom>
          <a:noFill/>
        </p:spPr>
        <p:txBody>
          <a:bodyPr wrap="square" lIns="18288" tIns="0" rIns="18288" bIns="0" rtlCol="0">
            <a:spAutoFit/>
          </a:bodyPr>
          <a:lstStyle/>
          <a:p>
            <a:r>
              <a:rPr lang="en-US" sz="2400" dirty="0" smtClean="0">
                <a:effectLst/>
              </a:rPr>
              <a:t>0.5</a:t>
            </a:r>
          </a:p>
        </p:txBody>
      </p:sp>
      <p:grpSp>
        <p:nvGrpSpPr>
          <p:cNvPr id="163" name="Group 162"/>
          <p:cNvGrpSpPr/>
          <p:nvPr/>
        </p:nvGrpSpPr>
        <p:grpSpPr>
          <a:xfrm>
            <a:off x="914400" y="1799999"/>
            <a:ext cx="5334000" cy="3645696"/>
            <a:chOff x="914400" y="1844824"/>
            <a:chExt cx="5334000" cy="3645696"/>
          </a:xfrm>
        </p:grpSpPr>
        <mc:AlternateContent xmlns:mc="http://schemas.openxmlformats.org/markup-compatibility/2006" xmlns:a14="http://schemas.microsoft.com/office/drawing/2010/main">
          <mc:Choice Requires="a14">
            <p:sp>
              <p:nvSpPr>
                <p:cNvPr id="159" name="TextBox 158"/>
                <p:cNvSpPr txBox="1"/>
                <p:nvPr/>
              </p:nvSpPr>
              <p:spPr>
                <a:xfrm>
                  <a:off x="914400" y="1844824"/>
                  <a:ext cx="2698576" cy="369332"/>
                </a:xfrm>
                <a:prstGeom prst="rect">
                  <a:avLst/>
                </a:prstGeom>
                <a:noFill/>
              </p:spPr>
              <p:txBody>
                <a:bodyPr wrap="square" lIns="18288" tIns="0" rIns="18288" bIns="0" rtlCol="0">
                  <a:spAutoFit/>
                </a:bodyPr>
                <a:lstStyle/>
                <a:p>
                  <a:pPr/>
                  <a14:m>
                    <m:oMathPara xmlns:m="http://schemas.openxmlformats.org/officeDocument/2006/math">
                      <m:oMathParaPr>
                        <m:jc m:val="centerGroup"/>
                      </m:oMathParaPr>
                      <m:oMath xmlns:m="http://schemas.openxmlformats.org/officeDocument/2006/math">
                        <m:r>
                          <a:rPr lang="en-US" sz="2400" b="0" i="1" smtClean="0">
                            <a:effectLst/>
                            <a:latin typeface="Cambria Math"/>
                          </a:rPr>
                          <m:t>(1−0.5)(1−0.75)</m:t>
                        </m:r>
                      </m:oMath>
                    </m:oMathPara>
                  </a14:m>
                  <a:endParaRPr lang="en-US" sz="2400" dirty="0" err="1" smtClean="0">
                    <a:effectLst/>
                  </a:endParaRPr>
                </a:p>
              </p:txBody>
            </p:sp>
          </mc:Choice>
          <mc:Fallback xmlns="">
            <p:sp>
              <p:nvSpPr>
                <p:cNvPr id="159" name="TextBox 158"/>
                <p:cNvSpPr txBox="1">
                  <a:spLocks noRot="1" noChangeAspect="1" noMove="1" noResize="1" noEditPoints="1" noAdjustHandles="1" noChangeArrowheads="1" noChangeShapeType="1" noTextEdit="1"/>
                </p:cNvSpPr>
                <p:nvPr/>
              </p:nvSpPr>
              <p:spPr>
                <a:xfrm>
                  <a:off x="914400" y="1844824"/>
                  <a:ext cx="2698576" cy="369332"/>
                </a:xfrm>
                <a:prstGeom prst="rect">
                  <a:avLst/>
                </a:prstGeom>
                <a:blipFill rotWithShape="1">
                  <a:blip r:embed="rId3"/>
                  <a:stretch>
                    <a:fillRect l="-3837" r="-903" b="-377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0" name="TextBox 159"/>
                <p:cNvSpPr txBox="1"/>
                <p:nvPr/>
              </p:nvSpPr>
              <p:spPr>
                <a:xfrm>
                  <a:off x="3959932" y="1844824"/>
                  <a:ext cx="2288468" cy="369332"/>
                </a:xfrm>
                <a:prstGeom prst="rect">
                  <a:avLst/>
                </a:prstGeom>
                <a:noFill/>
              </p:spPr>
              <p:txBody>
                <a:bodyPr wrap="square" lIns="18288" tIns="0" rIns="18288" bIns="0" rtlCol="0">
                  <a:spAutoFit/>
                </a:bodyPr>
                <a:lstStyle/>
                <a:p>
                  <a:pPr/>
                  <a14:m>
                    <m:oMathPara xmlns:m="http://schemas.openxmlformats.org/officeDocument/2006/math">
                      <m:oMathParaPr>
                        <m:jc m:val="centerGroup"/>
                      </m:oMathParaPr>
                      <m:oMath xmlns:m="http://schemas.openxmlformats.org/officeDocument/2006/math">
                        <m:r>
                          <a:rPr lang="en-US" sz="2400" b="0" i="1" smtClean="0">
                            <a:effectLst/>
                            <a:latin typeface="Cambria Math"/>
                          </a:rPr>
                          <m:t>0.5(1−0.75)</m:t>
                        </m:r>
                      </m:oMath>
                    </m:oMathPara>
                  </a14:m>
                  <a:endParaRPr lang="en-US" sz="2400" dirty="0" err="1" smtClean="0">
                    <a:effectLst/>
                  </a:endParaRPr>
                </a:p>
              </p:txBody>
            </p:sp>
          </mc:Choice>
          <mc:Fallback xmlns="">
            <p:sp>
              <p:nvSpPr>
                <p:cNvPr id="160" name="TextBox 159"/>
                <p:cNvSpPr txBox="1">
                  <a:spLocks noRot="1" noChangeAspect="1" noMove="1" noResize="1" noEditPoints="1" noAdjustHandles="1" noChangeArrowheads="1" noChangeShapeType="1" noTextEdit="1"/>
                </p:cNvSpPr>
                <p:nvPr/>
              </p:nvSpPr>
              <p:spPr>
                <a:xfrm>
                  <a:off x="3959932" y="1844824"/>
                  <a:ext cx="2288468" cy="369332"/>
                </a:xfrm>
                <a:prstGeom prst="rect">
                  <a:avLst/>
                </a:prstGeom>
                <a:blipFill rotWithShape="1">
                  <a:blip r:embed="rId4"/>
                  <a:stretch>
                    <a:fillRect b="-377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1" name="TextBox 160"/>
                <p:cNvSpPr txBox="1"/>
                <p:nvPr/>
              </p:nvSpPr>
              <p:spPr>
                <a:xfrm>
                  <a:off x="1331640" y="5121188"/>
                  <a:ext cx="2340260" cy="369332"/>
                </a:xfrm>
                <a:prstGeom prst="rect">
                  <a:avLst/>
                </a:prstGeom>
                <a:noFill/>
              </p:spPr>
              <p:txBody>
                <a:bodyPr wrap="square" lIns="18288" tIns="0" rIns="18288" bIns="0" rtlCol="0">
                  <a:spAutoFit/>
                </a:bodyPr>
                <a:lstStyle/>
                <a:p>
                  <a:pPr/>
                  <a14:m>
                    <m:oMathPara xmlns:m="http://schemas.openxmlformats.org/officeDocument/2006/math">
                      <m:oMathParaPr>
                        <m:jc m:val="centerGroup"/>
                      </m:oMathParaPr>
                      <m:oMath xmlns:m="http://schemas.openxmlformats.org/officeDocument/2006/math">
                        <m:d>
                          <m:dPr>
                            <m:ctrlPr>
                              <a:rPr lang="en-US" sz="2400" b="0" i="1" smtClean="0">
                                <a:effectLst/>
                                <a:latin typeface="Cambria Math"/>
                              </a:rPr>
                            </m:ctrlPr>
                          </m:dPr>
                          <m:e>
                            <m:r>
                              <a:rPr lang="en-US" sz="2400" b="0" i="1" smtClean="0">
                                <a:effectLst/>
                                <a:latin typeface="Cambria Math"/>
                              </a:rPr>
                              <m:t>1−0.5</m:t>
                            </m:r>
                          </m:e>
                        </m:d>
                        <m:r>
                          <a:rPr lang="en-US" sz="2400" b="0" i="1" smtClean="0">
                            <a:effectLst/>
                            <a:latin typeface="Cambria Math"/>
                          </a:rPr>
                          <m:t>0.75</m:t>
                        </m:r>
                      </m:oMath>
                    </m:oMathPara>
                  </a14:m>
                  <a:endParaRPr lang="en-US" sz="2400" dirty="0" err="1" smtClean="0">
                    <a:effectLst/>
                  </a:endParaRPr>
                </a:p>
              </p:txBody>
            </p:sp>
          </mc:Choice>
          <mc:Fallback xmlns="">
            <p:sp>
              <p:nvSpPr>
                <p:cNvPr id="161" name="TextBox 160"/>
                <p:cNvSpPr txBox="1">
                  <a:spLocks noRot="1" noChangeAspect="1" noMove="1" noResize="1" noEditPoints="1" noAdjustHandles="1" noChangeArrowheads="1" noChangeShapeType="1" noTextEdit="1"/>
                </p:cNvSpPr>
                <p:nvPr/>
              </p:nvSpPr>
              <p:spPr>
                <a:xfrm>
                  <a:off x="1331640" y="5121188"/>
                  <a:ext cx="2340260" cy="369332"/>
                </a:xfrm>
                <a:prstGeom prst="rect">
                  <a:avLst/>
                </a:prstGeom>
                <a:blipFill rotWithShape="1">
                  <a:blip r:embed="rId5"/>
                  <a:stretch>
                    <a:fillRect b="-11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2" name="TextBox 161"/>
                <p:cNvSpPr txBox="1"/>
                <p:nvPr/>
              </p:nvSpPr>
              <p:spPr>
                <a:xfrm>
                  <a:off x="3923928" y="5101443"/>
                  <a:ext cx="1641228" cy="369332"/>
                </a:xfrm>
                <a:prstGeom prst="rect">
                  <a:avLst/>
                </a:prstGeom>
                <a:noFill/>
              </p:spPr>
              <p:txBody>
                <a:bodyPr wrap="square" lIns="18288" tIns="0" rIns="18288" bIns="0" rtlCol="0">
                  <a:spAutoFit/>
                </a:bodyPr>
                <a:lstStyle/>
                <a:p>
                  <a:pPr/>
                  <a14:m>
                    <m:oMathPara xmlns:m="http://schemas.openxmlformats.org/officeDocument/2006/math">
                      <m:oMathParaPr>
                        <m:jc m:val="centerGroup"/>
                      </m:oMathParaPr>
                      <m:oMath xmlns:m="http://schemas.openxmlformats.org/officeDocument/2006/math">
                        <m:r>
                          <a:rPr lang="en-US" sz="2400" b="0" i="1" smtClean="0">
                            <a:effectLst/>
                            <a:latin typeface="Cambria Math"/>
                          </a:rPr>
                          <m:t>0.5</m:t>
                        </m:r>
                        <m:r>
                          <a:rPr lang="en-US" sz="2400" b="0" i="1" smtClean="0">
                            <a:effectLst/>
                            <a:latin typeface="Cambria Math"/>
                            <a:ea typeface="Cambria Math"/>
                          </a:rPr>
                          <m:t>×0.75</m:t>
                        </m:r>
                      </m:oMath>
                    </m:oMathPara>
                  </a14:m>
                  <a:endParaRPr lang="en-US" sz="2400" dirty="0" err="1" smtClean="0">
                    <a:effectLst/>
                  </a:endParaRPr>
                </a:p>
              </p:txBody>
            </p:sp>
          </mc:Choice>
          <mc:Fallback xmlns="">
            <p:sp>
              <p:nvSpPr>
                <p:cNvPr id="162" name="TextBox 161"/>
                <p:cNvSpPr txBox="1">
                  <a:spLocks noRot="1" noChangeAspect="1" noMove="1" noResize="1" noEditPoints="1" noAdjustHandles="1" noChangeArrowheads="1" noChangeShapeType="1" noTextEdit="1"/>
                </p:cNvSpPr>
                <p:nvPr/>
              </p:nvSpPr>
              <p:spPr>
                <a:xfrm>
                  <a:off x="3923928" y="5101443"/>
                  <a:ext cx="1641228" cy="369332"/>
                </a:xfrm>
                <a:prstGeom prst="rect">
                  <a:avLst/>
                </a:prstGeom>
                <a:blipFill rotWithShape="1">
                  <a:blip r:embed="rId6"/>
                  <a:stretch>
                    <a:fillRect b="-11475"/>
                  </a:stretch>
                </a:blipFill>
              </p:spPr>
              <p:txBody>
                <a:bodyPr/>
                <a:lstStyle/>
                <a:p>
                  <a:r>
                    <a:rPr lang="en-US">
                      <a:noFill/>
                    </a:rPr>
                    <a:t> </a:t>
                  </a:r>
                </a:p>
              </p:txBody>
            </p:sp>
          </mc:Fallback>
        </mc:AlternateContent>
      </p:grpSp>
      <p:grpSp>
        <p:nvGrpSpPr>
          <p:cNvPr id="169" name="Group 168"/>
          <p:cNvGrpSpPr/>
          <p:nvPr/>
        </p:nvGrpSpPr>
        <p:grpSpPr>
          <a:xfrm>
            <a:off x="1947455" y="2150585"/>
            <a:ext cx="2811642" cy="2802673"/>
            <a:chOff x="1947455" y="2150585"/>
            <a:chExt cx="2811642" cy="2802673"/>
          </a:xfrm>
        </p:grpSpPr>
        <p:sp>
          <p:nvSpPr>
            <p:cNvPr id="165" name="Oval 164"/>
            <p:cNvSpPr>
              <a:spLocks noChangeAspect="1"/>
            </p:cNvSpPr>
            <p:nvPr/>
          </p:nvSpPr>
          <p:spPr>
            <a:xfrm>
              <a:off x="1947455" y="2150585"/>
              <a:ext cx="312410" cy="312410"/>
            </a:xfrm>
            <a:prstGeom prst="ellipse">
              <a:avLst/>
            </a:prstGeom>
            <a:solidFill>
              <a:schemeClr val="tx1">
                <a:lumMod val="65000"/>
                <a:lumOff val="3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6" name="Oval 165"/>
            <p:cNvSpPr>
              <a:spLocks noChangeAspect="1"/>
            </p:cNvSpPr>
            <p:nvPr/>
          </p:nvSpPr>
          <p:spPr>
            <a:xfrm>
              <a:off x="4436748" y="2150585"/>
              <a:ext cx="312410" cy="312410"/>
            </a:xfrm>
            <a:prstGeom prst="ellipse">
              <a:avLst/>
            </a:prstGeom>
            <a:solidFill>
              <a:schemeClr val="tx1">
                <a:lumMod val="65000"/>
                <a:lumOff val="3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7" name="Oval 166"/>
            <p:cNvSpPr>
              <a:spLocks noChangeAspect="1"/>
            </p:cNvSpPr>
            <p:nvPr/>
          </p:nvSpPr>
          <p:spPr>
            <a:xfrm>
              <a:off x="1947455" y="4640848"/>
              <a:ext cx="312410" cy="312410"/>
            </a:xfrm>
            <a:prstGeom prst="ellipse">
              <a:avLst/>
            </a:prstGeom>
            <a:solidFill>
              <a:schemeClr val="bg1">
                <a:lumMod val="8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8" name="Oval 167"/>
            <p:cNvSpPr>
              <a:spLocks noChangeAspect="1"/>
            </p:cNvSpPr>
            <p:nvPr/>
          </p:nvSpPr>
          <p:spPr>
            <a:xfrm>
              <a:off x="4446687" y="4640848"/>
              <a:ext cx="312410" cy="312410"/>
            </a:xfrm>
            <a:prstGeom prst="ellipse">
              <a:avLst/>
            </a:prstGeom>
            <a:solidFill>
              <a:schemeClr val="bg1">
                <a:lumMod val="8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nvGrpSpPr>
          <p:cNvPr id="5" name="Group 4"/>
          <p:cNvGrpSpPr/>
          <p:nvPr/>
        </p:nvGrpSpPr>
        <p:grpSpPr>
          <a:xfrm>
            <a:off x="1809738" y="1761565"/>
            <a:ext cx="3111017" cy="3657016"/>
            <a:chOff x="1793497" y="1800637"/>
            <a:chExt cx="3111017" cy="3657016"/>
          </a:xfrm>
        </p:grpSpPr>
        <mc:AlternateContent xmlns:mc="http://schemas.openxmlformats.org/markup-compatibility/2006" xmlns:a14="http://schemas.microsoft.com/office/drawing/2010/main">
          <mc:Choice Requires="a14">
            <p:sp>
              <p:nvSpPr>
                <p:cNvPr id="150" name="TextBox 149"/>
                <p:cNvSpPr txBox="1"/>
                <p:nvPr/>
              </p:nvSpPr>
              <p:spPr>
                <a:xfrm>
                  <a:off x="1793497" y="1804031"/>
                  <a:ext cx="611771" cy="369332"/>
                </a:xfrm>
                <a:prstGeom prst="rect">
                  <a:avLst/>
                </a:prstGeom>
                <a:noFill/>
              </p:spPr>
              <p:txBody>
                <a:bodyPr wrap="none" lIns="18288" tIns="0" rIns="18288" bIns="0" rtlCol="0">
                  <a:spAutoFit/>
                </a:bodyPr>
                <a:lstStyle/>
                <a:p>
                  <a:pPr/>
                  <a14:m>
                    <m:oMathPara xmlns:m="http://schemas.openxmlformats.org/officeDocument/2006/math">
                      <m:oMathParaPr>
                        <m:jc m:val="center"/>
                      </m:oMathParaPr>
                      <m:oMath xmlns:m="http://schemas.openxmlformats.org/officeDocument/2006/math">
                        <m:sSub>
                          <m:sSubPr>
                            <m:ctrlPr>
                              <a:rPr lang="en-US" sz="2400" b="0" i="1" smtClean="0">
                                <a:effectLst/>
                                <a:latin typeface="Cambria Math"/>
                              </a:rPr>
                            </m:ctrlPr>
                          </m:sSubPr>
                          <m:e>
                            <m:r>
                              <a:rPr lang="en-US" sz="2400" b="0" i="1" smtClean="0">
                                <a:effectLst/>
                                <a:latin typeface="Cambria Math"/>
                              </a:rPr>
                              <m:t>𝑤</m:t>
                            </m:r>
                          </m:e>
                          <m:sub>
                            <m:r>
                              <a:rPr lang="en-US" sz="2400" b="0" i="1" smtClean="0">
                                <a:effectLst/>
                                <a:latin typeface="Cambria Math"/>
                              </a:rPr>
                              <m:t>00</m:t>
                            </m:r>
                          </m:sub>
                        </m:sSub>
                      </m:oMath>
                    </m:oMathPara>
                  </a14:m>
                  <a:endParaRPr lang="en-US" sz="2400" i="1" dirty="0" err="1" smtClean="0">
                    <a:effectLst/>
                  </a:endParaRPr>
                </a:p>
              </p:txBody>
            </p:sp>
          </mc:Choice>
          <mc:Fallback xmlns="">
            <p:sp>
              <p:nvSpPr>
                <p:cNvPr id="150" name="TextBox 149"/>
                <p:cNvSpPr txBox="1">
                  <a:spLocks noRot="1" noChangeAspect="1" noMove="1" noResize="1" noEditPoints="1" noAdjustHandles="1" noChangeArrowheads="1" noChangeShapeType="1" noTextEdit="1"/>
                </p:cNvSpPr>
                <p:nvPr/>
              </p:nvSpPr>
              <p:spPr>
                <a:xfrm>
                  <a:off x="1793497" y="1804031"/>
                  <a:ext cx="611771" cy="369332"/>
                </a:xfrm>
                <a:prstGeom prst="rect">
                  <a:avLst/>
                </a:prstGeom>
                <a:blipFill rotWithShape="1">
                  <a:blip r:embed="rId7"/>
                  <a:stretch>
                    <a:fillRect l="-9000"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4" name="TextBox 153"/>
                <p:cNvSpPr txBox="1"/>
                <p:nvPr/>
              </p:nvSpPr>
              <p:spPr>
                <a:xfrm>
                  <a:off x="4299861" y="1800637"/>
                  <a:ext cx="604653" cy="369332"/>
                </a:xfrm>
                <a:prstGeom prst="rect">
                  <a:avLst/>
                </a:prstGeom>
                <a:noFill/>
              </p:spPr>
              <p:txBody>
                <a:bodyPr wrap="none" lIns="18288" tIns="0" rIns="18288" bIns="0" rtlCol="0">
                  <a:spAutoFit/>
                </a:bodyPr>
                <a:lstStyle/>
                <a:p>
                  <a:pPr/>
                  <a14:m>
                    <m:oMathPara xmlns:m="http://schemas.openxmlformats.org/officeDocument/2006/math">
                      <m:oMathParaPr>
                        <m:jc m:val="center"/>
                      </m:oMathParaPr>
                      <m:oMath xmlns:m="http://schemas.openxmlformats.org/officeDocument/2006/math">
                        <m:sSub>
                          <m:sSubPr>
                            <m:ctrlPr>
                              <a:rPr lang="en-US" sz="2400" b="0" i="1" smtClean="0">
                                <a:effectLst/>
                                <a:latin typeface="Cambria Math"/>
                              </a:rPr>
                            </m:ctrlPr>
                          </m:sSubPr>
                          <m:e>
                            <m:r>
                              <a:rPr lang="en-US" sz="2400" b="0" i="1" smtClean="0">
                                <a:effectLst/>
                                <a:latin typeface="Cambria Math"/>
                              </a:rPr>
                              <m:t>𝑤</m:t>
                            </m:r>
                          </m:e>
                          <m:sub>
                            <m:r>
                              <a:rPr lang="en-US" sz="2400" b="0" i="1" smtClean="0">
                                <a:effectLst/>
                                <a:latin typeface="Cambria Math"/>
                              </a:rPr>
                              <m:t>10</m:t>
                            </m:r>
                          </m:sub>
                        </m:sSub>
                      </m:oMath>
                    </m:oMathPara>
                  </a14:m>
                  <a:endParaRPr lang="en-US" sz="2400" i="1" dirty="0" err="1" smtClean="0">
                    <a:effectLst/>
                  </a:endParaRPr>
                </a:p>
              </p:txBody>
            </p:sp>
          </mc:Choice>
          <mc:Fallback xmlns="">
            <p:sp>
              <p:nvSpPr>
                <p:cNvPr id="154" name="TextBox 153"/>
                <p:cNvSpPr txBox="1">
                  <a:spLocks noRot="1" noChangeAspect="1" noMove="1" noResize="1" noEditPoints="1" noAdjustHandles="1" noChangeArrowheads="1" noChangeShapeType="1" noTextEdit="1"/>
                </p:cNvSpPr>
                <p:nvPr/>
              </p:nvSpPr>
              <p:spPr>
                <a:xfrm>
                  <a:off x="4299861" y="1800637"/>
                  <a:ext cx="604653" cy="369332"/>
                </a:xfrm>
                <a:prstGeom prst="rect">
                  <a:avLst/>
                </a:prstGeom>
                <a:blipFill rotWithShape="1">
                  <a:blip r:embed="rId8"/>
                  <a:stretch>
                    <a:fillRect l="-9091" b="-147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5" name="TextBox 154"/>
                <p:cNvSpPr txBox="1"/>
                <p:nvPr/>
              </p:nvSpPr>
              <p:spPr>
                <a:xfrm>
                  <a:off x="1860191" y="5088321"/>
                  <a:ext cx="611771" cy="369332"/>
                </a:xfrm>
                <a:prstGeom prst="rect">
                  <a:avLst/>
                </a:prstGeom>
                <a:noFill/>
              </p:spPr>
              <p:txBody>
                <a:bodyPr wrap="none" lIns="18288" tIns="0" rIns="18288" bIns="0" rtlCol="0">
                  <a:spAutoFit/>
                </a:bodyPr>
                <a:lstStyle/>
                <a:p>
                  <a:pPr/>
                  <a14:m>
                    <m:oMathPara xmlns:m="http://schemas.openxmlformats.org/officeDocument/2006/math">
                      <m:oMathParaPr>
                        <m:jc m:val="center"/>
                      </m:oMathParaPr>
                      <m:oMath xmlns:m="http://schemas.openxmlformats.org/officeDocument/2006/math">
                        <m:sSub>
                          <m:sSubPr>
                            <m:ctrlPr>
                              <a:rPr lang="en-US" sz="2400" b="0" i="1" smtClean="0">
                                <a:effectLst/>
                                <a:latin typeface="Cambria Math"/>
                              </a:rPr>
                            </m:ctrlPr>
                          </m:sSubPr>
                          <m:e>
                            <m:r>
                              <a:rPr lang="en-US" sz="2400" b="0" i="1" smtClean="0">
                                <a:effectLst/>
                                <a:latin typeface="Cambria Math"/>
                              </a:rPr>
                              <m:t>𝑤</m:t>
                            </m:r>
                          </m:e>
                          <m:sub>
                            <m:r>
                              <a:rPr lang="en-US" sz="2400" b="0" i="1" smtClean="0">
                                <a:effectLst/>
                                <a:latin typeface="Cambria Math"/>
                              </a:rPr>
                              <m:t>01</m:t>
                            </m:r>
                          </m:sub>
                        </m:sSub>
                      </m:oMath>
                    </m:oMathPara>
                  </a14:m>
                  <a:endParaRPr lang="en-US" sz="2400" i="1" dirty="0" err="1" smtClean="0">
                    <a:effectLst/>
                  </a:endParaRPr>
                </a:p>
              </p:txBody>
            </p:sp>
          </mc:Choice>
          <mc:Fallback xmlns="">
            <p:sp>
              <p:nvSpPr>
                <p:cNvPr id="155" name="TextBox 154"/>
                <p:cNvSpPr txBox="1">
                  <a:spLocks noRot="1" noChangeAspect="1" noMove="1" noResize="1" noEditPoints="1" noAdjustHandles="1" noChangeArrowheads="1" noChangeShapeType="1" noTextEdit="1"/>
                </p:cNvSpPr>
                <p:nvPr/>
              </p:nvSpPr>
              <p:spPr>
                <a:xfrm>
                  <a:off x="1860191" y="5088321"/>
                  <a:ext cx="611771" cy="369332"/>
                </a:xfrm>
                <a:prstGeom prst="rect">
                  <a:avLst/>
                </a:prstGeom>
                <a:blipFill rotWithShape="1">
                  <a:blip r:embed="rId9"/>
                  <a:stretch>
                    <a:fillRect l="-10000" b="-163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6" name="TextBox 155"/>
                <p:cNvSpPr txBox="1"/>
                <p:nvPr/>
              </p:nvSpPr>
              <p:spPr>
                <a:xfrm>
                  <a:off x="4299861" y="5065060"/>
                  <a:ext cx="604653" cy="369332"/>
                </a:xfrm>
                <a:prstGeom prst="rect">
                  <a:avLst/>
                </a:prstGeom>
                <a:noFill/>
              </p:spPr>
              <p:txBody>
                <a:bodyPr wrap="none" lIns="18288" tIns="0" rIns="18288" bIns="0" rtlCol="0">
                  <a:spAutoFit/>
                </a:bodyPr>
                <a:lstStyle/>
                <a:p>
                  <a:pPr/>
                  <a14:m>
                    <m:oMathPara xmlns:m="http://schemas.openxmlformats.org/officeDocument/2006/math">
                      <m:oMathParaPr>
                        <m:jc m:val="center"/>
                      </m:oMathParaPr>
                      <m:oMath xmlns:m="http://schemas.openxmlformats.org/officeDocument/2006/math">
                        <m:sSub>
                          <m:sSubPr>
                            <m:ctrlPr>
                              <a:rPr lang="en-US" sz="2400" b="0" i="1" smtClean="0">
                                <a:effectLst/>
                                <a:latin typeface="Cambria Math"/>
                              </a:rPr>
                            </m:ctrlPr>
                          </m:sSubPr>
                          <m:e>
                            <m:r>
                              <a:rPr lang="en-US" sz="2400" b="0" i="1" smtClean="0">
                                <a:effectLst/>
                                <a:latin typeface="Cambria Math"/>
                              </a:rPr>
                              <m:t>𝑤</m:t>
                            </m:r>
                          </m:e>
                          <m:sub>
                            <m:r>
                              <a:rPr lang="en-US" sz="2400" b="0" i="1" smtClean="0">
                                <a:effectLst/>
                                <a:latin typeface="Cambria Math"/>
                              </a:rPr>
                              <m:t>11</m:t>
                            </m:r>
                          </m:sub>
                        </m:sSub>
                      </m:oMath>
                    </m:oMathPara>
                  </a14:m>
                  <a:endParaRPr lang="en-US" sz="2400" i="1" dirty="0" err="1" smtClean="0">
                    <a:effectLst/>
                  </a:endParaRPr>
                </a:p>
              </p:txBody>
            </p:sp>
          </mc:Choice>
          <mc:Fallback xmlns="">
            <p:sp>
              <p:nvSpPr>
                <p:cNvPr id="156" name="TextBox 155"/>
                <p:cNvSpPr txBox="1">
                  <a:spLocks noRot="1" noChangeAspect="1" noMove="1" noResize="1" noEditPoints="1" noAdjustHandles="1" noChangeArrowheads="1" noChangeShapeType="1" noTextEdit="1"/>
                </p:cNvSpPr>
                <p:nvPr/>
              </p:nvSpPr>
              <p:spPr>
                <a:xfrm>
                  <a:off x="4299861" y="5065060"/>
                  <a:ext cx="604653" cy="369332"/>
                </a:xfrm>
                <a:prstGeom prst="rect">
                  <a:avLst/>
                </a:prstGeom>
                <a:blipFill rotWithShape="1">
                  <a:blip r:embed="rId10"/>
                  <a:stretch>
                    <a:fillRect l="-9091" b="-163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7" name="TextBox 156"/>
                <p:cNvSpPr txBox="1"/>
                <p:nvPr/>
              </p:nvSpPr>
              <p:spPr>
                <a:xfrm>
                  <a:off x="3224061" y="3352800"/>
                  <a:ext cx="254429" cy="307777"/>
                </a:xfrm>
                <a:prstGeom prst="rect">
                  <a:avLst/>
                </a:prstGeom>
                <a:noFill/>
              </p:spPr>
              <p:txBody>
                <a:bodyPr wrap="none" lIns="18288" tIns="0" rIns="18288" bIns="0" rtlCol="0">
                  <a:spAutoFit/>
                </a:bodyPr>
                <a:lstStyle/>
                <a:p>
                  <a:pPr/>
                  <a14:m>
                    <m:oMathPara xmlns:m="http://schemas.openxmlformats.org/officeDocument/2006/math">
                      <m:oMathParaPr>
                        <m:jc m:val="center"/>
                      </m:oMathParaPr>
                      <m:oMath xmlns:m="http://schemas.openxmlformats.org/officeDocument/2006/math">
                        <m:r>
                          <a:rPr lang="en-US" b="0" i="1" smtClean="0">
                            <a:effectLst/>
                            <a:latin typeface="Cambria Math"/>
                          </a:rPr>
                          <m:t>𝑣</m:t>
                        </m:r>
                      </m:oMath>
                    </m:oMathPara>
                  </a14:m>
                  <a:endParaRPr lang="en-US" i="1" dirty="0" err="1" smtClean="0">
                    <a:effectLst/>
                  </a:endParaRPr>
                </a:p>
              </p:txBody>
            </p:sp>
          </mc:Choice>
          <mc:Fallback xmlns="">
            <p:sp>
              <p:nvSpPr>
                <p:cNvPr id="157" name="TextBox 156"/>
                <p:cNvSpPr txBox="1">
                  <a:spLocks noRot="1" noChangeAspect="1" noMove="1" noResize="1" noEditPoints="1" noAdjustHandles="1" noChangeArrowheads="1" noChangeShapeType="1" noTextEdit="1"/>
                </p:cNvSpPr>
                <p:nvPr/>
              </p:nvSpPr>
              <p:spPr>
                <a:xfrm>
                  <a:off x="3224061" y="3352800"/>
                  <a:ext cx="254429" cy="307777"/>
                </a:xfrm>
                <a:prstGeom prst="rect">
                  <a:avLst/>
                </a:prstGeom>
                <a:blipFill rotWithShape="1">
                  <a:blip r:embed="rId11"/>
                  <a:stretch>
                    <a:fillRect l="-19512" b="-2000"/>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6" name="TextBox 5"/>
              <p:cNvSpPr txBox="1"/>
              <p:nvPr/>
            </p:nvSpPr>
            <p:spPr>
              <a:xfrm>
                <a:off x="1564952" y="1145993"/>
                <a:ext cx="5837945" cy="369332"/>
              </a:xfrm>
              <a:prstGeom prst="rect">
                <a:avLst/>
              </a:prstGeom>
              <a:noFill/>
            </p:spPr>
            <p:txBody>
              <a:bodyPr wrap="none" lIns="18288" tIns="0" rIns="18288" bIns="0" rtlCol="0">
                <a:spAutoFit/>
              </a:bodyPr>
              <a:lstStyle/>
              <a:p>
                <a:pPr/>
                <a14:m>
                  <m:oMathPara xmlns:m="http://schemas.openxmlformats.org/officeDocument/2006/math">
                    <m:oMathParaPr>
                      <m:jc m:val="centerGroup"/>
                    </m:oMathParaPr>
                    <m:oMath xmlns:m="http://schemas.openxmlformats.org/officeDocument/2006/math">
                      <m:r>
                        <a:rPr lang="en-US" sz="2400" b="0" i="1" smtClean="0">
                          <a:effectLst/>
                          <a:latin typeface="Cambria Math"/>
                        </a:rPr>
                        <m:t>(</m:t>
                      </m:r>
                      <m:sSub>
                        <m:sSubPr>
                          <m:ctrlPr>
                            <a:rPr lang="en-US" sz="2400" b="0" i="1" smtClean="0">
                              <a:effectLst/>
                              <a:latin typeface="Cambria Math"/>
                            </a:rPr>
                          </m:ctrlPr>
                        </m:sSubPr>
                        <m:e>
                          <m:r>
                            <a:rPr lang="en-US" sz="2400" b="0" i="1" smtClean="0">
                              <a:effectLst/>
                              <a:latin typeface="Cambria Math"/>
                            </a:rPr>
                            <m:t>𝑤</m:t>
                          </m:r>
                        </m:e>
                        <m:sub>
                          <m:r>
                            <a:rPr lang="en-US" sz="2400" b="0" i="1" smtClean="0">
                              <a:effectLst/>
                              <a:latin typeface="Cambria Math"/>
                            </a:rPr>
                            <m:t>00</m:t>
                          </m:r>
                        </m:sub>
                      </m:sSub>
                      <m:sSub>
                        <m:sSubPr>
                          <m:ctrlPr>
                            <a:rPr lang="en-US" sz="2400" i="1" smtClean="0">
                              <a:effectLst/>
                              <a:latin typeface="Cambria Math"/>
                            </a:rPr>
                          </m:ctrlPr>
                        </m:sSubPr>
                        <m:e>
                          <m:r>
                            <a:rPr lang="en-US" sz="2400" b="0" i="1" smtClean="0">
                              <a:effectLst/>
                              <a:latin typeface="Cambria Math"/>
                            </a:rPr>
                            <m:t>𝑝</m:t>
                          </m:r>
                        </m:e>
                        <m:sub>
                          <m:r>
                            <a:rPr lang="en-US" sz="2400" i="1">
                              <a:effectLst/>
                              <a:latin typeface="Cambria Math"/>
                            </a:rPr>
                            <m:t>00</m:t>
                          </m:r>
                        </m:sub>
                      </m:sSub>
                      <m:r>
                        <a:rPr lang="en-US" sz="2400" b="0" i="0" smtClean="0">
                          <a:effectLst/>
                          <a:latin typeface="Cambria Math"/>
                        </a:rPr>
                        <m:t>+</m:t>
                      </m:r>
                      <m:sSub>
                        <m:sSubPr>
                          <m:ctrlPr>
                            <a:rPr lang="en-US" sz="2400" i="1">
                              <a:effectLst/>
                              <a:latin typeface="Cambria Math"/>
                            </a:rPr>
                          </m:ctrlPr>
                        </m:sSubPr>
                        <m:e>
                          <m:r>
                            <a:rPr lang="en-US" sz="2400" i="1">
                              <a:effectLst/>
                              <a:latin typeface="Cambria Math"/>
                            </a:rPr>
                            <m:t>𝑤</m:t>
                          </m:r>
                        </m:e>
                        <m:sub>
                          <m:r>
                            <a:rPr lang="en-US" sz="2400" i="1">
                              <a:effectLst/>
                              <a:latin typeface="Cambria Math"/>
                            </a:rPr>
                            <m:t>0</m:t>
                          </m:r>
                          <m:r>
                            <a:rPr lang="en-US" sz="2400" b="0" i="1" smtClean="0">
                              <a:effectLst/>
                              <a:latin typeface="Cambria Math"/>
                            </a:rPr>
                            <m:t>1</m:t>
                          </m:r>
                        </m:sub>
                      </m:sSub>
                      <m:sSub>
                        <m:sSubPr>
                          <m:ctrlPr>
                            <a:rPr lang="en-US" sz="2400" i="1">
                              <a:effectLst/>
                              <a:latin typeface="Cambria Math"/>
                            </a:rPr>
                          </m:ctrlPr>
                        </m:sSubPr>
                        <m:e>
                          <m:r>
                            <a:rPr lang="en-US" sz="2400" b="0" i="1" smtClean="0">
                              <a:effectLst/>
                              <a:latin typeface="Cambria Math"/>
                            </a:rPr>
                            <m:t>𝑝</m:t>
                          </m:r>
                        </m:e>
                        <m:sub>
                          <m:r>
                            <a:rPr lang="en-US" sz="2400" i="1">
                              <a:effectLst/>
                              <a:latin typeface="Cambria Math"/>
                            </a:rPr>
                            <m:t>0</m:t>
                          </m:r>
                          <m:r>
                            <a:rPr lang="en-US" sz="2400" b="0" i="1" smtClean="0">
                              <a:effectLst/>
                              <a:latin typeface="Cambria Math"/>
                            </a:rPr>
                            <m:t>1</m:t>
                          </m:r>
                        </m:sub>
                      </m:sSub>
                      <m:r>
                        <a:rPr lang="en-US" sz="2400" b="0" i="1" smtClean="0">
                          <a:effectLst/>
                          <a:latin typeface="Cambria Math"/>
                        </a:rPr>
                        <m:t>+</m:t>
                      </m:r>
                      <m:sSub>
                        <m:sSubPr>
                          <m:ctrlPr>
                            <a:rPr lang="en-US" sz="2400" i="1">
                              <a:effectLst/>
                              <a:latin typeface="Cambria Math"/>
                            </a:rPr>
                          </m:ctrlPr>
                        </m:sSubPr>
                        <m:e>
                          <m:r>
                            <a:rPr lang="en-US" sz="2400" i="1">
                              <a:effectLst/>
                              <a:latin typeface="Cambria Math"/>
                            </a:rPr>
                            <m:t>𝑤</m:t>
                          </m:r>
                        </m:e>
                        <m:sub>
                          <m:r>
                            <a:rPr lang="en-US" sz="2400" b="0" i="1" smtClean="0">
                              <a:effectLst/>
                              <a:latin typeface="Cambria Math"/>
                            </a:rPr>
                            <m:t>10</m:t>
                          </m:r>
                        </m:sub>
                      </m:sSub>
                      <m:sSub>
                        <m:sSubPr>
                          <m:ctrlPr>
                            <a:rPr lang="en-US" sz="2400" i="1">
                              <a:effectLst/>
                              <a:latin typeface="Cambria Math"/>
                            </a:rPr>
                          </m:ctrlPr>
                        </m:sSubPr>
                        <m:e>
                          <m:r>
                            <a:rPr lang="en-US" sz="2400" b="0" i="1" smtClean="0">
                              <a:effectLst/>
                              <a:latin typeface="Cambria Math"/>
                            </a:rPr>
                            <m:t>𝑝</m:t>
                          </m:r>
                        </m:e>
                        <m:sub>
                          <m:r>
                            <a:rPr lang="en-US" sz="2400" b="0" i="1" smtClean="0">
                              <a:effectLst/>
                              <a:latin typeface="Cambria Math"/>
                            </a:rPr>
                            <m:t>10</m:t>
                          </m:r>
                        </m:sub>
                      </m:sSub>
                      <m:r>
                        <a:rPr lang="en-US" sz="2400" b="0" i="1" smtClean="0">
                          <a:effectLst/>
                          <a:latin typeface="Cambria Math"/>
                        </a:rPr>
                        <m:t>+</m:t>
                      </m:r>
                      <m:sSub>
                        <m:sSubPr>
                          <m:ctrlPr>
                            <a:rPr lang="en-US" sz="2400" i="1">
                              <a:effectLst/>
                              <a:latin typeface="Cambria Math"/>
                            </a:rPr>
                          </m:ctrlPr>
                        </m:sSubPr>
                        <m:e>
                          <m:r>
                            <a:rPr lang="en-US" sz="2400" i="1">
                              <a:effectLst/>
                              <a:latin typeface="Cambria Math"/>
                            </a:rPr>
                            <m:t>𝑤</m:t>
                          </m:r>
                        </m:e>
                        <m:sub>
                          <m:r>
                            <a:rPr lang="en-US" sz="2400" b="0" i="1" smtClean="0">
                              <a:effectLst/>
                              <a:latin typeface="Cambria Math"/>
                            </a:rPr>
                            <m:t>11</m:t>
                          </m:r>
                        </m:sub>
                      </m:sSub>
                      <m:sSub>
                        <m:sSubPr>
                          <m:ctrlPr>
                            <a:rPr lang="en-US" sz="2400" i="1">
                              <a:effectLst/>
                              <a:latin typeface="Cambria Math"/>
                            </a:rPr>
                          </m:ctrlPr>
                        </m:sSubPr>
                        <m:e>
                          <m:r>
                            <a:rPr lang="en-US" sz="2400" b="0" i="1" smtClean="0">
                              <a:effectLst/>
                              <a:latin typeface="Cambria Math"/>
                            </a:rPr>
                            <m:t>𝑝</m:t>
                          </m:r>
                        </m:e>
                        <m:sub>
                          <m:r>
                            <a:rPr lang="en-US" sz="2400" b="0" i="1" smtClean="0">
                              <a:effectLst/>
                              <a:latin typeface="Cambria Math"/>
                            </a:rPr>
                            <m:t>11</m:t>
                          </m:r>
                        </m:sub>
                      </m:sSub>
                      <m:r>
                        <a:rPr lang="en-US" sz="2400" b="0" i="1" smtClean="0">
                          <a:effectLst/>
                          <a:latin typeface="Cambria Math"/>
                        </a:rPr>
                        <m:t>−</m:t>
                      </m:r>
                      <m:sSup>
                        <m:sSupPr>
                          <m:ctrlPr>
                            <a:rPr lang="en-US" sz="2400" b="0" i="1" smtClean="0">
                              <a:effectLst/>
                              <a:latin typeface="Cambria Math"/>
                            </a:rPr>
                          </m:ctrlPr>
                        </m:sSupPr>
                        <m:e>
                          <m:r>
                            <a:rPr lang="en-US" sz="2400" b="0" i="1" smtClean="0">
                              <a:effectLst/>
                              <a:latin typeface="Cambria Math"/>
                            </a:rPr>
                            <m:t>𝑣</m:t>
                          </m:r>
                        </m:e>
                        <m:sup>
                          <m:r>
                            <a:rPr lang="en-US" sz="2400" b="0" i="1" smtClean="0">
                              <a:effectLst/>
                              <a:latin typeface="Cambria Math"/>
                            </a:rPr>
                            <m:t>2</m:t>
                          </m:r>
                        </m:sup>
                      </m:sSup>
                      <m:r>
                        <a:rPr lang="en-US" sz="2400" b="0" i="1" smtClean="0">
                          <a:effectLst/>
                          <a:latin typeface="Cambria Math"/>
                        </a:rPr>
                        <m:t>)</m:t>
                      </m:r>
                    </m:oMath>
                  </m:oMathPara>
                </a14:m>
                <a:endParaRPr lang="en-US" sz="2400" dirty="0" err="1" smtClean="0">
                  <a:effectLst/>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1564952" y="1145993"/>
                <a:ext cx="5837945" cy="369332"/>
              </a:xfrm>
              <a:prstGeom prst="rect">
                <a:avLst/>
              </a:prstGeom>
              <a:blipFill rotWithShape="1">
                <a:blip r:embed="rId12"/>
                <a:stretch>
                  <a:fillRect l="-1776" r="-209" b="-36066"/>
                </a:stretch>
              </a:blipFill>
            </p:spPr>
            <p:txBody>
              <a:bodyPr/>
              <a:lstStyle/>
              <a:p>
                <a:r>
                  <a:rPr lang="en-US">
                    <a:noFill/>
                  </a:rPr>
                  <a:t> </a:t>
                </a:r>
              </a:p>
            </p:txBody>
          </p:sp>
        </mc:Fallback>
      </mc:AlternateContent>
      <p:grpSp>
        <p:nvGrpSpPr>
          <p:cNvPr id="8" name="Group 7"/>
          <p:cNvGrpSpPr/>
          <p:nvPr/>
        </p:nvGrpSpPr>
        <p:grpSpPr>
          <a:xfrm>
            <a:off x="1346855" y="2122818"/>
            <a:ext cx="3083911" cy="2898917"/>
            <a:chOff x="1346855" y="2122818"/>
            <a:chExt cx="3083911" cy="2898917"/>
          </a:xfrm>
        </p:grpSpPr>
        <mc:AlternateContent xmlns:mc="http://schemas.openxmlformats.org/markup-compatibility/2006" xmlns:a14="http://schemas.microsoft.com/office/drawing/2010/main">
          <mc:Choice Requires="a14">
            <p:sp>
              <p:nvSpPr>
                <p:cNvPr id="7" name="TextBox 6"/>
                <p:cNvSpPr txBox="1"/>
                <p:nvPr/>
              </p:nvSpPr>
              <p:spPr>
                <a:xfrm>
                  <a:off x="1346855" y="4652398"/>
                  <a:ext cx="556114" cy="369332"/>
                </a:xfrm>
                <a:prstGeom prst="rect">
                  <a:avLst/>
                </a:prstGeom>
                <a:noFill/>
              </p:spPr>
              <p:txBody>
                <a:bodyPr wrap="none" lIns="18288" tIns="0" rIns="18288"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effectLst/>
                                <a:latin typeface="Cambria Math"/>
                              </a:rPr>
                            </m:ctrlPr>
                          </m:sSubPr>
                          <m:e>
                            <m:r>
                              <a:rPr lang="en-US" sz="2400" i="1">
                                <a:effectLst/>
                                <a:latin typeface="Cambria Math"/>
                              </a:rPr>
                              <m:t>𝑝</m:t>
                            </m:r>
                          </m:e>
                          <m:sub>
                            <m:r>
                              <a:rPr lang="en-US" sz="2400" b="0" i="1" smtClean="0">
                                <a:effectLst/>
                                <a:latin typeface="Cambria Math"/>
                              </a:rPr>
                              <m:t>0</m:t>
                            </m:r>
                            <m:r>
                              <a:rPr lang="en-US" sz="2400" i="1">
                                <a:effectLst/>
                                <a:latin typeface="Cambria Math"/>
                              </a:rPr>
                              <m:t>1</m:t>
                            </m:r>
                          </m:sub>
                        </m:sSub>
                      </m:oMath>
                    </m:oMathPara>
                  </a14:m>
                  <a:endParaRPr lang="en-US" sz="2400" dirty="0" err="1" smtClean="0">
                    <a:effectLst/>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1346855" y="4652398"/>
                  <a:ext cx="556114" cy="369332"/>
                </a:xfrm>
                <a:prstGeom prst="rect">
                  <a:avLst/>
                </a:prstGeom>
                <a:blipFill rotWithShape="1">
                  <a:blip r:embed="rId13"/>
                  <a:stretch>
                    <a:fillRect l="-15385" b="-278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4" name="TextBox 163"/>
                <p:cNvSpPr txBox="1"/>
                <p:nvPr/>
              </p:nvSpPr>
              <p:spPr>
                <a:xfrm>
                  <a:off x="3868323" y="4652403"/>
                  <a:ext cx="548996" cy="369332"/>
                </a:xfrm>
                <a:prstGeom prst="rect">
                  <a:avLst/>
                </a:prstGeom>
                <a:noFill/>
              </p:spPr>
              <p:txBody>
                <a:bodyPr wrap="none" lIns="18288" tIns="0" rIns="18288"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a:effectLst/>
                                <a:latin typeface="Cambria Math"/>
                              </a:rPr>
                            </m:ctrlPr>
                          </m:sSubPr>
                          <m:e>
                            <m:r>
                              <a:rPr lang="en-US" sz="2400" i="1">
                                <a:effectLst/>
                                <a:latin typeface="Cambria Math"/>
                              </a:rPr>
                              <m:t>𝑝</m:t>
                            </m:r>
                          </m:e>
                          <m:sub>
                            <m:r>
                              <a:rPr lang="en-US" sz="2400" i="1">
                                <a:effectLst/>
                                <a:latin typeface="Cambria Math"/>
                              </a:rPr>
                              <m:t>11</m:t>
                            </m:r>
                          </m:sub>
                        </m:sSub>
                      </m:oMath>
                    </m:oMathPara>
                  </a14:m>
                  <a:endParaRPr lang="en-US" sz="2400" dirty="0" err="1" smtClean="0">
                    <a:effectLst/>
                  </a:endParaRPr>
                </a:p>
              </p:txBody>
            </p:sp>
          </mc:Choice>
          <mc:Fallback xmlns="">
            <p:sp>
              <p:nvSpPr>
                <p:cNvPr id="164" name="TextBox 163"/>
                <p:cNvSpPr txBox="1">
                  <a:spLocks noRot="1" noChangeAspect="1" noMove="1" noResize="1" noEditPoints="1" noAdjustHandles="1" noChangeArrowheads="1" noChangeShapeType="1" noTextEdit="1"/>
                </p:cNvSpPr>
                <p:nvPr/>
              </p:nvSpPr>
              <p:spPr>
                <a:xfrm>
                  <a:off x="3868323" y="4652403"/>
                  <a:ext cx="548996" cy="369332"/>
                </a:xfrm>
                <a:prstGeom prst="rect">
                  <a:avLst/>
                </a:prstGeom>
                <a:blipFill rotWithShape="1">
                  <a:blip r:embed="rId14"/>
                  <a:stretch>
                    <a:fillRect l="-16667" b="-278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0" name="TextBox 169"/>
                <p:cNvSpPr txBox="1"/>
                <p:nvPr/>
              </p:nvSpPr>
              <p:spPr>
                <a:xfrm>
                  <a:off x="3881770" y="2122818"/>
                  <a:ext cx="548996" cy="369332"/>
                </a:xfrm>
                <a:prstGeom prst="rect">
                  <a:avLst/>
                </a:prstGeom>
                <a:noFill/>
              </p:spPr>
              <p:txBody>
                <a:bodyPr wrap="none" lIns="18288" tIns="0" rIns="18288"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effectLst/>
                                <a:latin typeface="Cambria Math"/>
                              </a:rPr>
                            </m:ctrlPr>
                          </m:sSubPr>
                          <m:e>
                            <m:r>
                              <a:rPr lang="en-US" sz="2400" i="1">
                                <a:effectLst/>
                                <a:latin typeface="Cambria Math"/>
                              </a:rPr>
                              <m:t>𝑝</m:t>
                            </m:r>
                          </m:e>
                          <m:sub>
                            <m:r>
                              <a:rPr lang="en-US" sz="2400" i="1">
                                <a:effectLst/>
                                <a:latin typeface="Cambria Math"/>
                              </a:rPr>
                              <m:t>1</m:t>
                            </m:r>
                            <m:r>
                              <a:rPr lang="en-US" sz="2400" b="0" i="1" smtClean="0">
                                <a:effectLst/>
                                <a:latin typeface="Cambria Math"/>
                              </a:rPr>
                              <m:t>0</m:t>
                            </m:r>
                          </m:sub>
                        </m:sSub>
                      </m:oMath>
                    </m:oMathPara>
                  </a14:m>
                  <a:endParaRPr lang="en-US" sz="2400" dirty="0" err="1" smtClean="0">
                    <a:effectLst/>
                  </a:endParaRPr>
                </a:p>
              </p:txBody>
            </p:sp>
          </mc:Choice>
          <mc:Fallback xmlns="">
            <p:sp>
              <p:nvSpPr>
                <p:cNvPr id="170" name="TextBox 169"/>
                <p:cNvSpPr txBox="1">
                  <a:spLocks noRot="1" noChangeAspect="1" noMove="1" noResize="1" noEditPoints="1" noAdjustHandles="1" noChangeArrowheads="1" noChangeShapeType="1" noTextEdit="1"/>
                </p:cNvSpPr>
                <p:nvPr/>
              </p:nvSpPr>
              <p:spPr>
                <a:xfrm>
                  <a:off x="3881770" y="2122818"/>
                  <a:ext cx="548996" cy="369332"/>
                </a:xfrm>
                <a:prstGeom prst="rect">
                  <a:avLst/>
                </a:prstGeom>
                <a:blipFill rotWithShape="1">
                  <a:blip r:embed="rId15"/>
                  <a:stretch>
                    <a:fillRect l="-16667" b="-278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1" name="TextBox 170"/>
                <p:cNvSpPr txBox="1"/>
                <p:nvPr/>
              </p:nvSpPr>
              <p:spPr>
                <a:xfrm>
                  <a:off x="1346855" y="2162135"/>
                  <a:ext cx="556114" cy="369332"/>
                </a:xfrm>
                <a:prstGeom prst="rect">
                  <a:avLst/>
                </a:prstGeom>
                <a:noFill/>
              </p:spPr>
              <p:txBody>
                <a:bodyPr wrap="none" lIns="18288" tIns="0" rIns="18288"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effectLst/>
                                <a:latin typeface="Cambria Math"/>
                              </a:rPr>
                            </m:ctrlPr>
                          </m:sSubPr>
                          <m:e>
                            <m:r>
                              <a:rPr lang="en-US" sz="2400" i="1">
                                <a:effectLst/>
                                <a:latin typeface="Cambria Math"/>
                              </a:rPr>
                              <m:t>𝑝</m:t>
                            </m:r>
                          </m:e>
                          <m:sub>
                            <m:r>
                              <a:rPr lang="en-US" sz="2400" b="0" i="1" smtClean="0">
                                <a:effectLst/>
                                <a:latin typeface="Cambria Math"/>
                              </a:rPr>
                              <m:t>00</m:t>
                            </m:r>
                          </m:sub>
                        </m:sSub>
                      </m:oMath>
                    </m:oMathPara>
                  </a14:m>
                  <a:endParaRPr lang="en-US" sz="2400" dirty="0" err="1" smtClean="0">
                    <a:effectLst/>
                  </a:endParaRPr>
                </a:p>
              </p:txBody>
            </p:sp>
          </mc:Choice>
          <mc:Fallback xmlns="">
            <p:sp>
              <p:nvSpPr>
                <p:cNvPr id="171" name="TextBox 170"/>
                <p:cNvSpPr txBox="1">
                  <a:spLocks noRot="1" noChangeAspect="1" noMove="1" noResize="1" noEditPoints="1" noAdjustHandles="1" noChangeArrowheads="1" noChangeShapeType="1" noTextEdit="1"/>
                </p:cNvSpPr>
                <p:nvPr/>
              </p:nvSpPr>
              <p:spPr>
                <a:xfrm>
                  <a:off x="1346855" y="2162135"/>
                  <a:ext cx="556114" cy="369332"/>
                </a:xfrm>
                <a:prstGeom prst="rect">
                  <a:avLst/>
                </a:prstGeom>
                <a:blipFill rotWithShape="1">
                  <a:blip r:embed="rId16"/>
                  <a:stretch>
                    <a:fillRect l="-15385" b="-28333"/>
                  </a:stretch>
                </a:blipFill>
              </p:spPr>
              <p:txBody>
                <a:bodyPr/>
                <a:lstStyle/>
                <a:p>
                  <a:r>
                    <a:rPr lang="en-US">
                      <a:noFill/>
                    </a:rPr>
                    <a:t> </a:t>
                  </a:r>
                </a:p>
              </p:txBody>
            </p:sp>
          </mc:Fallback>
        </mc:AlternateContent>
      </p:grpSp>
    </p:spTree>
    <p:extLst>
      <p:ext uri="{BB962C8B-B14F-4D97-AF65-F5344CB8AC3E}">
        <p14:creationId xmlns:p14="http://schemas.microsoft.com/office/powerpoint/2010/main" val="1055026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3"/>
                                        </p:tgtEl>
                                        <p:attrNameLst>
                                          <p:attrName>style.visibility</p:attrName>
                                        </p:attrNameLst>
                                      </p:cBhvr>
                                      <p:to>
                                        <p:strVal val="visible"/>
                                      </p:to>
                                    </p:set>
                                    <p:animEffect transition="in" filter="wipe(left)">
                                      <p:cBhvr>
                                        <p:cTn id="12" dur="250"/>
                                        <p:tgtEl>
                                          <p:spTgt spid="153"/>
                                        </p:tgtEl>
                                      </p:cBhvr>
                                    </p:animEffect>
                                  </p:childTnLst>
                                </p:cTn>
                              </p:par>
                            </p:childTnLst>
                          </p:cTn>
                        </p:par>
                        <p:par>
                          <p:cTn id="13" fill="hold">
                            <p:stCondLst>
                              <p:cond delay="250"/>
                            </p:stCondLst>
                            <p:childTnLst>
                              <p:par>
                                <p:cTn id="14" presetID="10" presetClass="entr" presetSubtype="0" fill="hold" grpId="0" nodeType="afterEffect">
                                  <p:stCondLst>
                                    <p:cond delay="0"/>
                                  </p:stCondLst>
                                  <p:childTnLst>
                                    <p:set>
                                      <p:cBhvr>
                                        <p:cTn id="15" dur="1" fill="hold">
                                          <p:stCondLst>
                                            <p:cond delay="0"/>
                                          </p:stCondLst>
                                        </p:cTn>
                                        <p:tgtEl>
                                          <p:spTgt spid="158"/>
                                        </p:tgtEl>
                                        <p:attrNameLst>
                                          <p:attrName>style.visibility</p:attrName>
                                        </p:attrNameLst>
                                      </p:cBhvr>
                                      <p:to>
                                        <p:strVal val="visible"/>
                                      </p:to>
                                    </p:set>
                                    <p:animEffect transition="in" filter="fade">
                                      <p:cBhvr>
                                        <p:cTn id="16" dur="250"/>
                                        <p:tgtEl>
                                          <p:spTgt spid="158"/>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151"/>
                                        </p:tgtEl>
                                        <p:attrNameLst>
                                          <p:attrName>style.visibility</p:attrName>
                                        </p:attrNameLst>
                                      </p:cBhvr>
                                      <p:to>
                                        <p:strVal val="visible"/>
                                      </p:to>
                                    </p:set>
                                    <p:animEffect transition="in" filter="wipe(up)">
                                      <p:cBhvr>
                                        <p:cTn id="20" dur="250"/>
                                        <p:tgtEl>
                                          <p:spTgt spid="151"/>
                                        </p:tgtEl>
                                      </p:cBhvr>
                                    </p:animEffect>
                                  </p:childTnLst>
                                </p:cTn>
                              </p:par>
                            </p:childTnLst>
                          </p:cTn>
                        </p:par>
                        <p:par>
                          <p:cTn id="21" fill="hold">
                            <p:stCondLst>
                              <p:cond delay="750"/>
                            </p:stCondLst>
                            <p:childTnLst>
                              <p:par>
                                <p:cTn id="22" presetID="10" presetClass="entr" presetSubtype="0" fill="hold" grpId="0" nodeType="afterEffect">
                                  <p:stCondLst>
                                    <p:cond delay="0"/>
                                  </p:stCondLst>
                                  <p:childTnLst>
                                    <p:set>
                                      <p:cBhvr>
                                        <p:cTn id="23" dur="1" fill="hold">
                                          <p:stCondLst>
                                            <p:cond delay="0"/>
                                          </p:stCondLst>
                                        </p:cTn>
                                        <p:tgtEl>
                                          <p:spTgt spid="152"/>
                                        </p:tgtEl>
                                        <p:attrNameLst>
                                          <p:attrName>style.visibility</p:attrName>
                                        </p:attrNameLst>
                                      </p:cBhvr>
                                      <p:to>
                                        <p:strVal val="visible"/>
                                      </p:to>
                                    </p:set>
                                    <p:animEffect transition="in" filter="fade">
                                      <p:cBhvr>
                                        <p:cTn id="24" dur="250"/>
                                        <p:tgtEl>
                                          <p:spTgt spid="15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250"/>
                                        <p:tgtEl>
                                          <p:spTgt spid="158"/>
                                        </p:tgtEl>
                                      </p:cBhvr>
                                    </p:animEffect>
                                    <p:set>
                                      <p:cBhvr>
                                        <p:cTn id="29" dur="1" fill="hold">
                                          <p:stCondLst>
                                            <p:cond delay="249"/>
                                          </p:stCondLst>
                                        </p:cTn>
                                        <p:tgtEl>
                                          <p:spTgt spid="158"/>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250"/>
                                        <p:tgtEl>
                                          <p:spTgt spid="152"/>
                                        </p:tgtEl>
                                      </p:cBhvr>
                                    </p:animEffect>
                                    <p:set>
                                      <p:cBhvr>
                                        <p:cTn id="32" dur="1" fill="hold">
                                          <p:stCondLst>
                                            <p:cond delay="249"/>
                                          </p:stCondLst>
                                        </p:cTn>
                                        <p:tgtEl>
                                          <p:spTgt spid="152"/>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163"/>
                                        </p:tgtEl>
                                        <p:attrNameLst>
                                          <p:attrName>style.visibility</p:attrName>
                                        </p:attrNameLst>
                                      </p:cBhvr>
                                      <p:to>
                                        <p:strVal val="visible"/>
                                      </p:to>
                                    </p:set>
                                    <p:animEffect transition="in" filter="fade">
                                      <p:cBhvr>
                                        <p:cTn id="35" dur="250"/>
                                        <p:tgtEl>
                                          <p:spTgt spid="163"/>
                                        </p:tgtEl>
                                      </p:cBhvr>
                                    </p:animEffect>
                                  </p:childTnLst>
                                </p:cTn>
                              </p:par>
                              <p:par>
                                <p:cTn id="36" presetID="10" presetClass="entr" presetSubtype="0" fill="hold" nodeType="withEffect">
                                  <p:stCondLst>
                                    <p:cond delay="0"/>
                                  </p:stCondLst>
                                  <p:childTnLst>
                                    <p:set>
                                      <p:cBhvr>
                                        <p:cTn id="37" dur="1" fill="hold">
                                          <p:stCondLst>
                                            <p:cond delay="0"/>
                                          </p:stCondLst>
                                        </p:cTn>
                                        <p:tgtEl>
                                          <p:spTgt spid="169"/>
                                        </p:tgtEl>
                                        <p:attrNameLst>
                                          <p:attrName>style.visibility</p:attrName>
                                        </p:attrNameLst>
                                      </p:cBhvr>
                                      <p:to>
                                        <p:strVal val="visible"/>
                                      </p:to>
                                    </p:set>
                                    <p:animEffect transition="in" filter="fade">
                                      <p:cBhvr>
                                        <p:cTn id="38" dur="250"/>
                                        <p:tgtEl>
                                          <p:spTgt spid="16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250"/>
                                        <p:tgtEl>
                                          <p:spTgt spid="163"/>
                                        </p:tgtEl>
                                      </p:cBhvr>
                                    </p:animEffect>
                                    <p:set>
                                      <p:cBhvr>
                                        <p:cTn id="43" dur="1" fill="hold">
                                          <p:stCondLst>
                                            <p:cond delay="249"/>
                                          </p:stCondLst>
                                        </p:cTn>
                                        <p:tgtEl>
                                          <p:spTgt spid="163"/>
                                        </p:tgtEl>
                                        <p:attrNameLst>
                                          <p:attrName>style.visibility</p:attrName>
                                        </p:attrNameLst>
                                      </p:cBhvr>
                                      <p:to>
                                        <p:strVal val="hidden"/>
                                      </p:to>
                                    </p:set>
                                  </p:childTnLst>
                                </p:cTn>
                              </p:par>
                            </p:childTnLst>
                          </p:cTn>
                        </p:par>
                        <p:par>
                          <p:cTn id="44" fill="hold">
                            <p:stCondLst>
                              <p:cond delay="250"/>
                            </p:stCondLst>
                            <p:childTnLst>
                              <p:par>
                                <p:cTn id="45" presetID="10" presetClass="entr" presetSubtype="0" fill="hold" nodeType="after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250"/>
                                        <p:tgtEl>
                                          <p:spTgt spid="5"/>
                                        </p:tgtEl>
                                      </p:cBhvr>
                                    </p:animEffect>
                                  </p:childTnLst>
                                </p:cTn>
                              </p:par>
                              <p:par>
                                <p:cTn id="48" presetID="10" presetClass="entr" presetSubtype="0" fill="hold" nodeType="with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250"/>
                                        <p:tgtEl>
                                          <p:spTgt spid="8"/>
                                        </p:tgtEl>
                                      </p:cBhvr>
                                    </p:animEffect>
                                  </p:childTnLst>
                                </p:cTn>
                              </p:par>
                            </p:childTnLst>
                          </p:cTn>
                        </p:par>
                        <p:par>
                          <p:cTn id="51" fill="hold">
                            <p:stCondLst>
                              <p:cond delay="500"/>
                            </p:stCondLst>
                            <p:childTnLst>
                              <p:par>
                                <p:cTn id="52" presetID="1" presetClass="entr" presetSubtype="0" fill="hold" grpId="0" nodeType="afterEffect">
                                  <p:stCondLst>
                                    <p:cond delay="500"/>
                                  </p:stCondLst>
                                  <p:childTnLst>
                                    <p:set>
                                      <p:cBhvr>
                                        <p:cTn id="5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2" grpId="0"/>
      <p:bldP spid="152" grpId="1"/>
      <p:bldP spid="158" grpId="0"/>
      <p:bldP spid="158" grpId="1"/>
      <p:bldP spid="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0"/>
            <a:ext cx="9144000" cy="990600"/>
          </a:xfrm>
        </p:spPr>
        <p:txBody>
          <a:bodyPr/>
          <a:lstStyle/>
          <a:p>
            <a:r>
              <a:rPr lang="en-US" dirty="0"/>
              <a:t>Bilinear Point Value Constraints</a:t>
            </a:r>
          </a:p>
        </p:txBody>
      </p:sp>
      <p:sp>
        <p:nvSpPr>
          <p:cNvPr id="78" name="Oval 77"/>
          <p:cNvSpPr/>
          <p:nvPr/>
        </p:nvSpPr>
        <p:spPr>
          <a:xfrm>
            <a:off x="1907704" y="-387424"/>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9" name="Oval 78"/>
          <p:cNvSpPr/>
          <p:nvPr/>
        </p:nvSpPr>
        <p:spPr>
          <a:xfrm>
            <a:off x="4406936" y="-387424"/>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0" name="Oval 79"/>
          <p:cNvSpPr/>
          <p:nvPr/>
        </p:nvSpPr>
        <p:spPr>
          <a:xfrm>
            <a:off x="6906164" y="-387424"/>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1" name="Oval 80"/>
          <p:cNvSpPr/>
          <p:nvPr/>
        </p:nvSpPr>
        <p:spPr>
          <a:xfrm>
            <a:off x="1907704" y="211180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2" name="Oval 81"/>
          <p:cNvSpPr>
            <a:spLocks noChangeAspect="1"/>
          </p:cNvSpPr>
          <p:nvPr/>
        </p:nvSpPr>
        <p:spPr>
          <a:xfrm>
            <a:off x="4406936" y="211180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3" name="Oval 82"/>
          <p:cNvSpPr/>
          <p:nvPr/>
        </p:nvSpPr>
        <p:spPr>
          <a:xfrm>
            <a:off x="6906164" y="211180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4" name="Oval 83"/>
          <p:cNvSpPr/>
          <p:nvPr/>
        </p:nvSpPr>
        <p:spPr>
          <a:xfrm>
            <a:off x="1907704" y="461103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5" name="Oval 84"/>
          <p:cNvSpPr/>
          <p:nvPr/>
        </p:nvSpPr>
        <p:spPr>
          <a:xfrm>
            <a:off x="4406936" y="461103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6" name="Oval 85"/>
          <p:cNvSpPr/>
          <p:nvPr/>
        </p:nvSpPr>
        <p:spPr>
          <a:xfrm>
            <a:off x="6906164" y="461103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7" name="Oval 86"/>
          <p:cNvSpPr/>
          <p:nvPr/>
        </p:nvSpPr>
        <p:spPr>
          <a:xfrm>
            <a:off x="1907704" y="711026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8" name="Oval 87"/>
          <p:cNvSpPr/>
          <p:nvPr/>
        </p:nvSpPr>
        <p:spPr>
          <a:xfrm>
            <a:off x="4406936" y="711026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9" name="Oval 88"/>
          <p:cNvSpPr/>
          <p:nvPr/>
        </p:nvSpPr>
        <p:spPr>
          <a:xfrm>
            <a:off x="6906164" y="711026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0" name="Oval 89"/>
          <p:cNvSpPr/>
          <p:nvPr/>
        </p:nvSpPr>
        <p:spPr>
          <a:xfrm>
            <a:off x="1907704" y="960949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1" name="Oval 90"/>
          <p:cNvSpPr/>
          <p:nvPr/>
        </p:nvSpPr>
        <p:spPr>
          <a:xfrm>
            <a:off x="4406936" y="960949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sp>
        <p:nvSpPr>
          <p:cNvPr id="92" name="Oval 91"/>
          <p:cNvSpPr/>
          <p:nvPr/>
        </p:nvSpPr>
        <p:spPr>
          <a:xfrm>
            <a:off x="6906164" y="960949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sp>
        <p:nvSpPr>
          <p:cNvPr id="93" name="Oval 92"/>
          <p:cNvSpPr/>
          <p:nvPr/>
        </p:nvSpPr>
        <p:spPr>
          <a:xfrm>
            <a:off x="1907704" y="1210872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4" name="Oval 93"/>
          <p:cNvSpPr/>
          <p:nvPr/>
        </p:nvSpPr>
        <p:spPr>
          <a:xfrm>
            <a:off x="4406936" y="1210872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sp>
        <p:nvSpPr>
          <p:cNvPr id="95" name="Oval 94"/>
          <p:cNvSpPr/>
          <p:nvPr/>
        </p:nvSpPr>
        <p:spPr>
          <a:xfrm>
            <a:off x="6906164" y="1210872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6" name="Oval 95"/>
          <p:cNvSpPr/>
          <p:nvPr/>
        </p:nvSpPr>
        <p:spPr>
          <a:xfrm>
            <a:off x="1907704" y="1460795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7" name="Oval 96"/>
          <p:cNvSpPr/>
          <p:nvPr/>
        </p:nvSpPr>
        <p:spPr>
          <a:xfrm>
            <a:off x="4406936" y="1460795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8" name="Oval 97"/>
          <p:cNvSpPr/>
          <p:nvPr/>
        </p:nvSpPr>
        <p:spPr>
          <a:xfrm>
            <a:off x="6906164" y="1460795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9" name="Oval 98"/>
          <p:cNvSpPr/>
          <p:nvPr/>
        </p:nvSpPr>
        <p:spPr>
          <a:xfrm>
            <a:off x="1907704" y="1710718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0" name="Oval 99"/>
          <p:cNvSpPr/>
          <p:nvPr/>
        </p:nvSpPr>
        <p:spPr>
          <a:xfrm>
            <a:off x="4406936" y="1710718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1" name="Oval 100"/>
          <p:cNvSpPr/>
          <p:nvPr/>
        </p:nvSpPr>
        <p:spPr>
          <a:xfrm>
            <a:off x="6906164" y="1710718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2" name="Oval 101"/>
          <p:cNvSpPr/>
          <p:nvPr/>
        </p:nvSpPr>
        <p:spPr>
          <a:xfrm>
            <a:off x="9405380" y="-387424"/>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3" name="Oval 102"/>
          <p:cNvSpPr/>
          <p:nvPr/>
        </p:nvSpPr>
        <p:spPr>
          <a:xfrm>
            <a:off x="11904612" y="-387424"/>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4" name="Oval 103"/>
          <p:cNvSpPr/>
          <p:nvPr/>
        </p:nvSpPr>
        <p:spPr>
          <a:xfrm>
            <a:off x="14403844" y="-387424"/>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5" name="Oval 104"/>
          <p:cNvSpPr/>
          <p:nvPr/>
        </p:nvSpPr>
        <p:spPr>
          <a:xfrm>
            <a:off x="16903072" y="-387424"/>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6" name="Oval 105"/>
          <p:cNvSpPr/>
          <p:nvPr/>
        </p:nvSpPr>
        <p:spPr>
          <a:xfrm>
            <a:off x="19402304" y="-387424"/>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7" name="Oval 106"/>
          <p:cNvSpPr/>
          <p:nvPr/>
        </p:nvSpPr>
        <p:spPr>
          <a:xfrm>
            <a:off x="21901536" y="-387424"/>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8" name="Oval 107"/>
          <p:cNvSpPr/>
          <p:nvPr/>
        </p:nvSpPr>
        <p:spPr>
          <a:xfrm>
            <a:off x="9405380" y="211180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9" name="Oval 108"/>
          <p:cNvSpPr/>
          <p:nvPr/>
        </p:nvSpPr>
        <p:spPr>
          <a:xfrm>
            <a:off x="11904612" y="211180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0" name="Oval 109"/>
          <p:cNvSpPr/>
          <p:nvPr/>
        </p:nvSpPr>
        <p:spPr>
          <a:xfrm>
            <a:off x="14403844" y="211180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1" name="Oval 110"/>
          <p:cNvSpPr/>
          <p:nvPr/>
        </p:nvSpPr>
        <p:spPr>
          <a:xfrm>
            <a:off x="16903072" y="211180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2" name="Oval 111"/>
          <p:cNvSpPr/>
          <p:nvPr/>
        </p:nvSpPr>
        <p:spPr>
          <a:xfrm>
            <a:off x="19402304" y="211180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3" name="Oval 112"/>
          <p:cNvSpPr/>
          <p:nvPr/>
        </p:nvSpPr>
        <p:spPr>
          <a:xfrm>
            <a:off x="21901536" y="211180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4" name="Oval 113"/>
          <p:cNvSpPr/>
          <p:nvPr/>
        </p:nvSpPr>
        <p:spPr>
          <a:xfrm>
            <a:off x="9405380" y="461103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5" name="Oval 114"/>
          <p:cNvSpPr/>
          <p:nvPr/>
        </p:nvSpPr>
        <p:spPr>
          <a:xfrm>
            <a:off x="11904612" y="461103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6" name="Oval 115"/>
          <p:cNvSpPr/>
          <p:nvPr/>
        </p:nvSpPr>
        <p:spPr>
          <a:xfrm>
            <a:off x="14403844" y="461103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sp>
        <p:nvSpPr>
          <p:cNvPr id="117" name="Oval 116"/>
          <p:cNvSpPr/>
          <p:nvPr/>
        </p:nvSpPr>
        <p:spPr>
          <a:xfrm>
            <a:off x="16903072" y="461103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8" name="Oval 117"/>
          <p:cNvSpPr/>
          <p:nvPr/>
        </p:nvSpPr>
        <p:spPr>
          <a:xfrm>
            <a:off x="19402304" y="461103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9" name="Oval 118"/>
          <p:cNvSpPr/>
          <p:nvPr/>
        </p:nvSpPr>
        <p:spPr>
          <a:xfrm>
            <a:off x="21901536" y="461103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0" name="Oval 119"/>
          <p:cNvSpPr/>
          <p:nvPr/>
        </p:nvSpPr>
        <p:spPr>
          <a:xfrm>
            <a:off x="9405380" y="711026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1" name="Oval 120"/>
          <p:cNvSpPr/>
          <p:nvPr/>
        </p:nvSpPr>
        <p:spPr>
          <a:xfrm>
            <a:off x="11904612" y="711026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2" name="Oval 121"/>
          <p:cNvSpPr/>
          <p:nvPr/>
        </p:nvSpPr>
        <p:spPr>
          <a:xfrm>
            <a:off x="14403844" y="711026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3" name="Oval 122"/>
          <p:cNvSpPr/>
          <p:nvPr/>
        </p:nvSpPr>
        <p:spPr>
          <a:xfrm>
            <a:off x="16903072" y="711026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4" name="Oval 123"/>
          <p:cNvSpPr/>
          <p:nvPr/>
        </p:nvSpPr>
        <p:spPr>
          <a:xfrm>
            <a:off x="19402304" y="711026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5" name="Oval 124"/>
          <p:cNvSpPr/>
          <p:nvPr/>
        </p:nvSpPr>
        <p:spPr>
          <a:xfrm>
            <a:off x="21901536" y="711026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6" name="Oval 125"/>
          <p:cNvSpPr/>
          <p:nvPr/>
        </p:nvSpPr>
        <p:spPr>
          <a:xfrm>
            <a:off x="9405380" y="960949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7" name="Oval 126"/>
          <p:cNvSpPr/>
          <p:nvPr/>
        </p:nvSpPr>
        <p:spPr>
          <a:xfrm>
            <a:off x="11904612" y="960949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8" name="Oval 127"/>
          <p:cNvSpPr/>
          <p:nvPr/>
        </p:nvSpPr>
        <p:spPr>
          <a:xfrm>
            <a:off x="14403844" y="960949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9" name="Oval 128"/>
          <p:cNvSpPr/>
          <p:nvPr/>
        </p:nvSpPr>
        <p:spPr>
          <a:xfrm>
            <a:off x="16903072" y="960949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0" name="Oval 129"/>
          <p:cNvSpPr/>
          <p:nvPr/>
        </p:nvSpPr>
        <p:spPr>
          <a:xfrm>
            <a:off x="19402304" y="960949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1" name="Oval 130"/>
          <p:cNvSpPr/>
          <p:nvPr/>
        </p:nvSpPr>
        <p:spPr>
          <a:xfrm>
            <a:off x="21901536" y="960949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2" name="Oval 131"/>
          <p:cNvSpPr/>
          <p:nvPr/>
        </p:nvSpPr>
        <p:spPr>
          <a:xfrm>
            <a:off x="9405380" y="1210872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3" name="Oval 132"/>
          <p:cNvSpPr/>
          <p:nvPr/>
        </p:nvSpPr>
        <p:spPr>
          <a:xfrm>
            <a:off x="11904612" y="1210872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4" name="Oval 133"/>
          <p:cNvSpPr/>
          <p:nvPr/>
        </p:nvSpPr>
        <p:spPr>
          <a:xfrm>
            <a:off x="14403844" y="1210872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5" name="Oval 134"/>
          <p:cNvSpPr/>
          <p:nvPr/>
        </p:nvSpPr>
        <p:spPr>
          <a:xfrm>
            <a:off x="16903072" y="1210872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6" name="Oval 135"/>
          <p:cNvSpPr/>
          <p:nvPr/>
        </p:nvSpPr>
        <p:spPr>
          <a:xfrm>
            <a:off x="19402304" y="1210872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7" name="Oval 136"/>
          <p:cNvSpPr/>
          <p:nvPr/>
        </p:nvSpPr>
        <p:spPr>
          <a:xfrm>
            <a:off x="21901536" y="1210872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8" name="Oval 137"/>
          <p:cNvSpPr/>
          <p:nvPr/>
        </p:nvSpPr>
        <p:spPr>
          <a:xfrm>
            <a:off x="9405380" y="1460795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9" name="Oval 138"/>
          <p:cNvSpPr/>
          <p:nvPr/>
        </p:nvSpPr>
        <p:spPr>
          <a:xfrm>
            <a:off x="11904612" y="1460795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0" name="Oval 139"/>
          <p:cNvSpPr/>
          <p:nvPr/>
        </p:nvSpPr>
        <p:spPr>
          <a:xfrm>
            <a:off x="14403844" y="1460795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1" name="Oval 140"/>
          <p:cNvSpPr/>
          <p:nvPr/>
        </p:nvSpPr>
        <p:spPr>
          <a:xfrm>
            <a:off x="16903072" y="1460795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2" name="Oval 141"/>
          <p:cNvSpPr/>
          <p:nvPr/>
        </p:nvSpPr>
        <p:spPr>
          <a:xfrm>
            <a:off x="19402304" y="1460795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3" name="Oval 142"/>
          <p:cNvSpPr/>
          <p:nvPr/>
        </p:nvSpPr>
        <p:spPr>
          <a:xfrm>
            <a:off x="21901536" y="1460795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4" name="Oval 143"/>
          <p:cNvSpPr/>
          <p:nvPr/>
        </p:nvSpPr>
        <p:spPr>
          <a:xfrm>
            <a:off x="9405380" y="1710718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5" name="Oval 144"/>
          <p:cNvSpPr/>
          <p:nvPr/>
        </p:nvSpPr>
        <p:spPr>
          <a:xfrm>
            <a:off x="11904612" y="1710718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6" name="Oval 145"/>
          <p:cNvSpPr/>
          <p:nvPr/>
        </p:nvSpPr>
        <p:spPr>
          <a:xfrm>
            <a:off x="14403844" y="1710718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7" name="Oval 146"/>
          <p:cNvSpPr/>
          <p:nvPr/>
        </p:nvSpPr>
        <p:spPr>
          <a:xfrm>
            <a:off x="16903072" y="1710718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8" name="Oval 147"/>
          <p:cNvSpPr/>
          <p:nvPr/>
        </p:nvSpPr>
        <p:spPr>
          <a:xfrm>
            <a:off x="19402304" y="1710718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9" name="Oval 148"/>
          <p:cNvSpPr/>
          <p:nvPr/>
        </p:nvSpPr>
        <p:spPr>
          <a:xfrm>
            <a:off x="21901536" y="1710718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nvGrpSpPr>
          <p:cNvPr id="169" name="Group 168"/>
          <p:cNvGrpSpPr/>
          <p:nvPr/>
        </p:nvGrpSpPr>
        <p:grpSpPr>
          <a:xfrm>
            <a:off x="1937516" y="2150585"/>
            <a:ext cx="2821581" cy="2812612"/>
            <a:chOff x="1937516" y="2150585"/>
            <a:chExt cx="2821581" cy="2812612"/>
          </a:xfrm>
        </p:grpSpPr>
        <p:sp>
          <p:nvSpPr>
            <p:cNvPr id="165" name="Oval 164"/>
            <p:cNvSpPr>
              <a:spLocks noChangeAspect="1"/>
            </p:cNvSpPr>
            <p:nvPr/>
          </p:nvSpPr>
          <p:spPr>
            <a:xfrm>
              <a:off x="1937516" y="2150585"/>
              <a:ext cx="312410" cy="312410"/>
            </a:xfrm>
            <a:prstGeom prst="ellipse">
              <a:avLst/>
            </a:prstGeom>
            <a:solidFill>
              <a:schemeClr val="tx1">
                <a:lumMod val="65000"/>
                <a:lumOff val="3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7" name="Oval 166"/>
            <p:cNvSpPr>
              <a:spLocks noChangeAspect="1"/>
            </p:cNvSpPr>
            <p:nvPr/>
          </p:nvSpPr>
          <p:spPr>
            <a:xfrm>
              <a:off x="1947455" y="4650787"/>
              <a:ext cx="312410" cy="312410"/>
            </a:xfrm>
            <a:prstGeom prst="ellipse">
              <a:avLst/>
            </a:prstGeom>
            <a:solidFill>
              <a:schemeClr val="bg1">
                <a:lumMod val="8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8" name="Oval 167"/>
            <p:cNvSpPr>
              <a:spLocks noChangeAspect="1"/>
            </p:cNvSpPr>
            <p:nvPr/>
          </p:nvSpPr>
          <p:spPr>
            <a:xfrm>
              <a:off x="4446687" y="4650787"/>
              <a:ext cx="312410" cy="312410"/>
            </a:xfrm>
            <a:prstGeom prst="ellipse">
              <a:avLst/>
            </a:prstGeom>
            <a:solidFill>
              <a:schemeClr val="bg1">
                <a:lumMod val="8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cxnSp>
        <p:nvCxnSpPr>
          <p:cNvPr id="150" name="Straight Connector 149"/>
          <p:cNvCxnSpPr/>
          <p:nvPr/>
        </p:nvCxnSpPr>
        <p:spPr>
          <a:xfrm flipH="1" flipV="1">
            <a:off x="3504146" y="1600200"/>
            <a:ext cx="2544018" cy="4385084"/>
          </a:xfrm>
          <a:prstGeom prst="line">
            <a:avLst/>
          </a:prstGeom>
          <a:ln w="825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4644008" y="2903309"/>
            <a:ext cx="2290192" cy="417677"/>
            <a:chOff x="4644008" y="2903309"/>
            <a:chExt cx="2290192" cy="417677"/>
          </a:xfrm>
        </p:grpSpPr>
        <p:sp>
          <p:nvSpPr>
            <p:cNvPr id="6" name="TextBox 5"/>
            <p:cNvSpPr txBox="1"/>
            <p:nvPr/>
          </p:nvSpPr>
          <p:spPr>
            <a:xfrm>
              <a:off x="5198530" y="2903309"/>
              <a:ext cx="1735670" cy="369332"/>
            </a:xfrm>
            <a:prstGeom prst="rect">
              <a:avLst/>
            </a:prstGeom>
            <a:noFill/>
          </p:spPr>
          <p:txBody>
            <a:bodyPr wrap="square" lIns="18288" tIns="0" rIns="18288" bIns="0" rtlCol="0">
              <a:spAutoFit/>
            </a:bodyPr>
            <a:lstStyle/>
            <a:p>
              <a:r>
                <a:rPr lang="en-US" sz="2400" dirty="0" smtClean="0">
                  <a:solidFill>
                    <a:schemeClr val="tx2">
                      <a:lumMod val="60000"/>
                      <a:lumOff val="40000"/>
                    </a:schemeClr>
                  </a:solidFill>
                  <a:effectLst/>
                </a:rPr>
                <a:t>Tear Curve</a:t>
              </a:r>
            </a:p>
          </p:txBody>
        </p:sp>
        <p:cxnSp>
          <p:nvCxnSpPr>
            <p:cNvPr id="8" name="Curved Connector 7"/>
            <p:cNvCxnSpPr/>
            <p:nvPr/>
          </p:nvCxnSpPr>
          <p:spPr>
            <a:xfrm rot="10800000" flipV="1">
              <a:off x="4644008" y="3057197"/>
              <a:ext cx="684076" cy="263789"/>
            </a:xfrm>
            <a:prstGeom prst="curvedConnector3">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152" name="Flowchart: Summing Junction 151"/>
          <p:cNvSpPr/>
          <p:nvPr/>
        </p:nvSpPr>
        <p:spPr>
          <a:xfrm>
            <a:off x="3044952" y="3730752"/>
            <a:ext cx="612648" cy="612648"/>
          </a:xfrm>
          <a:prstGeom prst="flowChartSummingJunction">
            <a:avLst/>
          </a:prstGeom>
          <a:solidFill>
            <a:schemeClr val="accent3">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cxnSp>
        <p:nvCxnSpPr>
          <p:cNvPr id="154" name="Straight Arrow Connector 153"/>
          <p:cNvCxnSpPr/>
          <p:nvPr/>
        </p:nvCxnSpPr>
        <p:spPr>
          <a:xfrm>
            <a:off x="2375756" y="2307064"/>
            <a:ext cx="0" cy="1730012"/>
          </a:xfrm>
          <a:prstGeom prst="straightConnector1">
            <a:avLst/>
          </a:prstGeom>
          <a:ln w="60325">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5" name="Straight Arrow Connector 154"/>
          <p:cNvCxnSpPr/>
          <p:nvPr/>
        </p:nvCxnSpPr>
        <p:spPr>
          <a:xfrm>
            <a:off x="2102960" y="2600908"/>
            <a:ext cx="1248316" cy="0"/>
          </a:xfrm>
          <a:prstGeom prst="straightConnector1">
            <a:avLst/>
          </a:prstGeom>
          <a:ln w="60325">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51" name="Group 150"/>
          <p:cNvGrpSpPr/>
          <p:nvPr/>
        </p:nvGrpSpPr>
        <p:grpSpPr>
          <a:xfrm>
            <a:off x="1809738" y="1761565"/>
            <a:ext cx="3111017" cy="3657016"/>
            <a:chOff x="1793497" y="1800637"/>
            <a:chExt cx="3111017" cy="3657016"/>
          </a:xfrm>
        </p:grpSpPr>
        <mc:AlternateContent xmlns:mc="http://schemas.openxmlformats.org/markup-compatibility/2006" xmlns:a14="http://schemas.microsoft.com/office/drawing/2010/main">
          <mc:Choice Requires="a14">
            <p:sp>
              <p:nvSpPr>
                <p:cNvPr id="153" name="TextBox 152"/>
                <p:cNvSpPr txBox="1"/>
                <p:nvPr/>
              </p:nvSpPr>
              <p:spPr>
                <a:xfrm>
                  <a:off x="1793497" y="1804031"/>
                  <a:ext cx="611771" cy="369332"/>
                </a:xfrm>
                <a:prstGeom prst="rect">
                  <a:avLst/>
                </a:prstGeom>
                <a:noFill/>
              </p:spPr>
              <p:txBody>
                <a:bodyPr wrap="none" lIns="18288" tIns="0" rIns="18288" bIns="0" rtlCol="0">
                  <a:spAutoFit/>
                </a:bodyPr>
                <a:lstStyle/>
                <a:p>
                  <a:pPr/>
                  <a14:m>
                    <m:oMathPara xmlns:m="http://schemas.openxmlformats.org/officeDocument/2006/math">
                      <m:oMathParaPr>
                        <m:jc m:val="center"/>
                      </m:oMathParaPr>
                      <m:oMath xmlns:m="http://schemas.openxmlformats.org/officeDocument/2006/math">
                        <m:sSub>
                          <m:sSubPr>
                            <m:ctrlPr>
                              <a:rPr lang="en-US" sz="2400" b="0" i="1" smtClean="0">
                                <a:effectLst/>
                                <a:latin typeface="Cambria Math"/>
                              </a:rPr>
                            </m:ctrlPr>
                          </m:sSubPr>
                          <m:e>
                            <m:r>
                              <a:rPr lang="en-US" sz="2400" b="0" i="1" smtClean="0">
                                <a:effectLst/>
                                <a:latin typeface="Cambria Math"/>
                              </a:rPr>
                              <m:t>𝑤</m:t>
                            </m:r>
                          </m:e>
                          <m:sub>
                            <m:r>
                              <a:rPr lang="en-US" sz="2400" b="0" i="1" smtClean="0">
                                <a:effectLst/>
                                <a:latin typeface="Cambria Math"/>
                              </a:rPr>
                              <m:t>00</m:t>
                            </m:r>
                          </m:sub>
                        </m:sSub>
                      </m:oMath>
                    </m:oMathPara>
                  </a14:m>
                  <a:endParaRPr lang="en-US" sz="2400" i="1" dirty="0" err="1" smtClean="0">
                    <a:effectLst/>
                  </a:endParaRPr>
                </a:p>
              </p:txBody>
            </p:sp>
          </mc:Choice>
          <mc:Fallback xmlns="">
            <p:sp>
              <p:nvSpPr>
                <p:cNvPr id="153" name="TextBox 152"/>
                <p:cNvSpPr txBox="1">
                  <a:spLocks noRot="1" noChangeAspect="1" noMove="1" noResize="1" noEditPoints="1" noAdjustHandles="1" noChangeArrowheads="1" noChangeShapeType="1" noTextEdit="1"/>
                </p:cNvSpPr>
                <p:nvPr/>
              </p:nvSpPr>
              <p:spPr>
                <a:xfrm>
                  <a:off x="1793497" y="1804031"/>
                  <a:ext cx="611771" cy="369332"/>
                </a:xfrm>
                <a:prstGeom prst="rect">
                  <a:avLst/>
                </a:prstGeom>
                <a:blipFill rotWithShape="1">
                  <a:blip r:embed="rId3"/>
                  <a:stretch>
                    <a:fillRect l="-9000"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6" name="TextBox 155"/>
                <p:cNvSpPr txBox="1"/>
                <p:nvPr/>
              </p:nvSpPr>
              <p:spPr>
                <a:xfrm>
                  <a:off x="4456281" y="1800637"/>
                  <a:ext cx="291811" cy="369332"/>
                </a:xfrm>
                <a:prstGeom prst="rect">
                  <a:avLst/>
                </a:prstGeom>
                <a:noFill/>
              </p:spPr>
              <p:txBody>
                <a:bodyPr wrap="none" lIns="18288" tIns="0" rIns="18288" bIns="0" rtlCol="0">
                  <a:spAutoFit/>
                </a:bodyPr>
                <a:lstStyle/>
                <a:p>
                  <a:pPr/>
                  <a14:m>
                    <m:oMathPara xmlns:m="http://schemas.openxmlformats.org/officeDocument/2006/math">
                      <m:oMathParaPr>
                        <m:jc m:val="center"/>
                      </m:oMathParaPr>
                      <m:oMath xmlns:m="http://schemas.openxmlformats.org/officeDocument/2006/math">
                        <m:r>
                          <a:rPr lang="en-US" sz="2400" b="0" i="1" smtClean="0">
                            <a:effectLst/>
                            <a:latin typeface="Cambria Math"/>
                          </a:rPr>
                          <m:t>0</m:t>
                        </m:r>
                      </m:oMath>
                    </m:oMathPara>
                  </a14:m>
                  <a:endParaRPr lang="en-US" sz="2400" i="1" dirty="0" err="1" smtClean="0">
                    <a:effectLst/>
                  </a:endParaRPr>
                </a:p>
              </p:txBody>
            </p:sp>
          </mc:Choice>
          <mc:Fallback xmlns="">
            <p:sp>
              <p:nvSpPr>
                <p:cNvPr id="156" name="TextBox 155"/>
                <p:cNvSpPr txBox="1">
                  <a:spLocks noRot="1" noChangeAspect="1" noMove="1" noResize="1" noEditPoints="1" noAdjustHandles="1" noChangeArrowheads="1" noChangeShapeType="1" noTextEdit="1"/>
                </p:cNvSpPr>
                <p:nvPr/>
              </p:nvSpPr>
              <p:spPr>
                <a:xfrm>
                  <a:off x="4456281" y="1800637"/>
                  <a:ext cx="291811" cy="369332"/>
                </a:xfrm>
                <a:prstGeom prst="rect">
                  <a:avLst/>
                </a:prstGeom>
                <a:blipFill rotWithShape="1">
                  <a:blip r:embed="rId4"/>
                  <a:stretch>
                    <a:fillRect l="-31250" b="-81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7" name="TextBox 156"/>
                <p:cNvSpPr txBox="1"/>
                <p:nvPr/>
              </p:nvSpPr>
              <p:spPr>
                <a:xfrm>
                  <a:off x="1860191" y="5088321"/>
                  <a:ext cx="611771" cy="369332"/>
                </a:xfrm>
                <a:prstGeom prst="rect">
                  <a:avLst/>
                </a:prstGeom>
                <a:noFill/>
              </p:spPr>
              <p:txBody>
                <a:bodyPr wrap="none" lIns="18288" tIns="0" rIns="18288" bIns="0" rtlCol="0">
                  <a:spAutoFit/>
                </a:bodyPr>
                <a:lstStyle/>
                <a:p>
                  <a:pPr/>
                  <a14:m>
                    <m:oMathPara xmlns:m="http://schemas.openxmlformats.org/officeDocument/2006/math">
                      <m:oMathParaPr>
                        <m:jc m:val="center"/>
                      </m:oMathParaPr>
                      <m:oMath xmlns:m="http://schemas.openxmlformats.org/officeDocument/2006/math">
                        <m:sSub>
                          <m:sSubPr>
                            <m:ctrlPr>
                              <a:rPr lang="en-US" sz="2400" b="0" i="1" smtClean="0">
                                <a:effectLst/>
                                <a:latin typeface="Cambria Math"/>
                              </a:rPr>
                            </m:ctrlPr>
                          </m:sSubPr>
                          <m:e>
                            <m:r>
                              <a:rPr lang="en-US" sz="2400" b="0" i="1" smtClean="0">
                                <a:effectLst/>
                                <a:latin typeface="Cambria Math"/>
                              </a:rPr>
                              <m:t>𝑤</m:t>
                            </m:r>
                          </m:e>
                          <m:sub>
                            <m:r>
                              <a:rPr lang="en-US" sz="2400" b="0" i="1" smtClean="0">
                                <a:effectLst/>
                                <a:latin typeface="Cambria Math"/>
                              </a:rPr>
                              <m:t>01</m:t>
                            </m:r>
                          </m:sub>
                        </m:sSub>
                      </m:oMath>
                    </m:oMathPara>
                  </a14:m>
                  <a:endParaRPr lang="en-US" sz="2400" i="1" dirty="0" err="1" smtClean="0">
                    <a:effectLst/>
                  </a:endParaRPr>
                </a:p>
              </p:txBody>
            </p:sp>
          </mc:Choice>
          <mc:Fallback xmlns="">
            <p:sp>
              <p:nvSpPr>
                <p:cNvPr id="157" name="TextBox 156"/>
                <p:cNvSpPr txBox="1">
                  <a:spLocks noRot="1" noChangeAspect="1" noMove="1" noResize="1" noEditPoints="1" noAdjustHandles="1" noChangeArrowheads="1" noChangeShapeType="1" noTextEdit="1"/>
                </p:cNvSpPr>
                <p:nvPr/>
              </p:nvSpPr>
              <p:spPr>
                <a:xfrm>
                  <a:off x="1860191" y="5088321"/>
                  <a:ext cx="611771" cy="369332"/>
                </a:xfrm>
                <a:prstGeom prst="rect">
                  <a:avLst/>
                </a:prstGeom>
                <a:blipFill rotWithShape="1">
                  <a:blip r:embed="rId5"/>
                  <a:stretch>
                    <a:fillRect l="-10000" b="-163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8" name="TextBox 157"/>
                <p:cNvSpPr txBox="1"/>
                <p:nvPr/>
              </p:nvSpPr>
              <p:spPr>
                <a:xfrm>
                  <a:off x="4299861" y="5065060"/>
                  <a:ext cx="604653" cy="369332"/>
                </a:xfrm>
                <a:prstGeom prst="rect">
                  <a:avLst/>
                </a:prstGeom>
                <a:noFill/>
              </p:spPr>
              <p:txBody>
                <a:bodyPr wrap="none" lIns="18288" tIns="0" rIns="18288" bIns="0" rtlCol="0">
                  <a:spAutoFit/>
                </a:bodyPr>
                <a:lstStyle/>
                <a:p>
                  <a:pPr/>
                  <a14:m>
                    <m:oMathPara xmlns:m="http://schemas.openxmlformats.org/officeDocument/2006/math">
                      <m:oMathParaPr>
                        <m:jc m:val="center"/>
                      </m:oMathParaPr>
                      <m:oMath xmlns:m="http://schemas.openxmlformats.org/officeDocument/2006/math">
                        <m:sSub>
                          <m:sSubPr>
                            <m:ctrlPr>
                              <a:rPr lang="en-US" sz="2400" b="0" i="1" smtClean="0">
                                <a:effectLst/>
                                <a:latin typeface="Cambria Math"/>
                              </a:rPr>
                            </m:ctrlPr>
                          </m:sSubPr>
                          <m:e>
                            <m:r>
                              <a:rPr lang="en-US" sz="2400" b="0" i="1" smtClean="0">
                                <a:effectLst/>
                                <a:latin typeface="Cambria Math"/>
                              </a:rPr>
                              <m:t>𝑤</m:t>
                            </m:r>
                          </m:e>
                          <m:sub>
                            <m:r>
                              <a:rPr lang="en-US" sz="2400" b="0" i="1" smtClean="0">
                                <a:effectLst/>
                                <a:latin typeface="Cambria Math"/>
                              </a:rPr>
                              <m:t>11</m:t>
                            </m:r>
                          </m:sub>
                        </m:sSub>
                      </m:oMath>
                    </m:oMathPara>
                  </a14:m>
                  <a:endParaRPr lang="en-US" sz="2400" i="1" dirty="0" err="1" smtClean="0">
                    <a:effectLst/>
                  </a:endParaRPr>
                </a:p>
              </p:txBody>
            </p:sp>
          </mc:Choice>
          <mc:Fallback xmlns="">
            <p:sp>
              <p:nvSpPr>
                <p:cNvPr id="158" name="TextBox 157"/>
                <p:cNvSpPr txBox="1">
                  <a:spLocks noRot="1" noChangeAspect="1" noMove="1" noResize="1" noEditPoints="1" noAdjustHandles="1" noChangeArrowheads="1" noChangeShapeType="1" noTextEdit="1"/>
                </p:cNvSpPr>
                <p:nvPr/>
              </p:nvSpPr>
              <p:spPr>
                <a:xfrm>
                  <a:off x="4299861" y="5065060"/>
                  <a:ext cx="604653" cy="369332"/>
                </a:xfrm>
                <a:prstGeom prst="rect">
                  <a:avLst/>
                </a:prstGeom>
                <a:blipFill rotWithShape="1">
                  <a:blip r:embed="rId6"/>
                  <a:stretch>
                    <a:fillRect l="-9091" b="-163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4" name="TextBox 163"/>
                <p:cNvSpPr txBox="1"/>
                <p:nvPr/>
              </p:nvSpPr>
              <p:spPr>
                <a:xfrm>
                  <a:off x="3202453" y="3352800"/>
                  <a:ext cx="297646" cy="369332"/>
                </a:xfrm>
                <a:prstGeom prst="rect">
                  <a:avLst/>
                </a:prstGeom>
                <a:noFill/>
              </p:spPr>
              <p:txBody>
                <a:bodyPr wrap="none" lIns="18288" tIns="0" rIns="18288" bIns="0" rtlCol="0">
                  <a:spAutoFit/>
                </a:bodyPr>
                <a:lstStyle/>
                <a:p>
                  <a:pPr/>
                  <a14:m>
                    <m:oMathPara xmlns:m="http://schemas.openxmlformats.org/officeDocument/2006/math">
                      <m:oMathParaPr>
                        <m:jc m:val="center"/>
                      </m:oMathParaPr>
                      <m:oMath xmlns:m="http://schemas.openxmlformats.org/officeDocument/2006/math">
                        <m:r>
                          <a:rPr lang="en-US" sz="2400" b="0" i="1" smtClean="0">
                            <a:effectLst/>
                            <a:latin typeface="Cambria Math"/>
                          </a:rPr>
                          <m:t>𝑣</m:t>
                        </m:r>
                      </m:oMath>
                    </m:oMathPara>
                  </a14:m>
                  <a:endParaRPr lang="en-US" sz="2400" i="1" dirty="0" err="1" smtClean="0">
                    <a:effectLst/>
                  </a:endParaRPr>
                </a:p>
              </p:txBody>
            </p:sp>
          </mc:Choice>
          <mc:Fallback xmlns="">
            <p:sp>
              <p:nvSpPr>
                <p:cNvPr id="164" name="TextBox 163"/>
                <p:cNvSpPr txBox="1">
                  <a:spLocks noRot="1" noChangeAspect="1" noMove="1" noResize="1" noEditPoints="1" noAdjustHandles="1" noChangeArrowheads="1" noChangeShapeType="1" noTextEdit="1"/>
                </p:cNvSpPr>
                <p:nvPr/>
              </p:nvSpPr>
              <p:spPr>
                <a:xfrm>
                  <a:off x="3202453" y="3352800"/>
                  <a:ext cx="297646" cy="369332"/>
                </a:xfrm>
                <a:prstGeom prst="rect">
                  <a:avLst/>
                </a:prstGeom>
                <a:blipFill rotWithShape="1">
                  <a:blip r:embed="rId7"/>
                  <a:stretch>
                    <a:fillRect l="-18367" b="-3333"/>
                  </a:stretch>
                </a:blipFill>
              </p:spPr>
              <p:txBody>
                <a:bodyPr/>
                <a:lstStyle/>
                <a:p>
                  <a:r>
                    <a:rPr lang="en-US">
                      <a:noFill/>
                    </a:rPr>
                    <a:t> </a:t>
                  </a:r>
                </a:p>
              </p:txBody>
            </p:sp>
          </mc:Fallback>
        </mc:AlternateContent>
      </p:grpSp>
      <p:grpSp>
        <p:nvGrpSpPr>
          <p:cNvPr id="166" name="Group 165"/>
          <p:cNvGrpSpPr/>
          <p:nvPr/>
        </p:nvGrpSpPr>
        <p:grpSpPr>
          <a:xfrm>
            <a:off x="1346855" y="2122818"/>
            <a:ext cx="3198583" cy="2898917"/>
            <a:chOff x="1346855" y="2122818"/>
            <a:chExt cx="3198583" cy="2898917"/>
          </a:xfrm>
        </p:grpSpPr>
        <mc:AlternateContent xmlns:mc="http://schemas.openxmlformats.org/markup-compatibility/2006" xmlns:a14="http://schemas.microsoft.com/office/drawing/2010/main">
          <mc:Choice Requires="a14">
            <p:sp>
              <p:nvSpPr>
                <p:cNvPr id="170" name="TextBox 169"/>
                <p:cNvSpPr txBox="1"/>
                <p:nvPr/>
              </p:nvSpPr>
              <p:spPr>
                <a:xfrm>
                  <a:off x="1346855" y="4652398"/>
                  <a:ext cx="556114" cy="369332"/>
                </a:xfrm>
                <a:prstGeom prst="rect">
                  <a:avLst/>
                </a:prstGeom>
                <a:noFill/>
              </p:spPr>
              <p:txBody>
                <a:bodyPr wrap="none" lIns="18288" tIns="0" rIns="18288"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effectLst/>
                                <a:latin typeface="Cambria Math"/>
                              </a:rPr>
                            </m:ctrlPr>
                          </m:sSubPr>
                          <m:e>
                            <m:r>
                              <a:rPr lang="en-US" sz="2400" i="1">
                                <a:effectLst/>
                                <a:latin typeface="Cambria Math"/>
                              </a:rPr>
                              <m:t>𝑝</m:t>
                            </m:r>
                          </m:e>
                          <m:sub>
                            <m:r>
                              <a:rPr lang="en-US" sz="2400" b="0" i="1" smtClean="0">
                                <a:effectLst/>
                                <a:latin typeface="Cambria Math"/>
                              </a:rPr>
                              <m:t>0</m:t>
                            </m:r>
                            <m:r>
                              <a:rPr lang="en-US" sz="2400" i="1">
                                <a:effectLst/>
                                <a:latin typeface="Cambria Math"/>
                              </a:rPr>
                              <m:t>1</m:t>
                            </m:r>
                          </m:sub>
                        </m:sSub>
                      </m:oMath>
                    </m:oMathPara>
                  </a14:m>
                  <a:endParaRPr lang="en-US" sz="2400" dirty="0" err="1" smtClean="0">
                    <a:effectLst/>
                  </a:endParaRPr>
                </a:p>
              </p:txBody>
            </p:sp>
          </mc:Choice>
          <mc:Fallback xmlns="">
            <p:sp>
              <p:nvSpPr>
                <p:cNvPr id="170" name="TextBox 169"/>
                <p:cNvSpPr txBox="1">
                  <a:spLocks noRot="1" noChangeAspect="1" noMove="1" noResize="1" noEditPoints="1" noAdjustHandles="1" noChangeArrowheads="1" noChangeShapeType="1" noTextEdit="1"/>
                </p:cNvSpPr>
                <p:nvPr/>
              </p:nvSpPr>
              <p:spPr>
                <a:xfrm>
                  <a:off x="1346855" y="4652398"/>
                  <a:ext cx="556114" cy="369332"/>
                </a:xfrm>
                <a:prstGeom prst="rect">
                  <a:avLst/>
                </a:prstGeom>
                <a:blipFill rotWithShape="1">
                  <a:blip r:embed="rId8"/>
                  <a:stretch>
                    <a:fillRect l="-15385" b="-278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1" name="TextBox 170"/>
                <p:cNvSpPr txBox="1"/>
                <p:nvPr/>
              </p:nvSpPr>
              <p:spPr>
                <a:xfrm>
                  <a:off x="3868323" y="4652403"/>
                  <a:ext cx="548996" cy="369332"/>
                </a:xfrm>
                <a:prstGeom prst="rect">
                  <a:avLst/>
                </a:prstGeom>
                <a:noFill/>
              </p:spPr>
              <p:txBody>
                <a:bodyPr wrap="none" lIns="18288" tIns="0" rIns="18288"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a:effectLst/>
                                <a:latin typeface="Cambria Math"/>
                              </a:rPr>
                            </m:ctrlPr>
                          </m:sSubPr>
                          <m:e>
                            <m:r>
                              <a:rPr lang="en-US" sz="2400" i="1">
                                <a:effectLst/>
                                <a:latin typeface="Cambria Math"/>
                              </a:rPr>
                              <m:t>𝑝</m:t>
                            </m:r>
                          </m:e>
                          <m:sub>
                            <m:r>
                              <a:rPr lang="en-US" sz="2400" i="1">
                                <a:effectLst/>
                                <a:latin typeface="Cambria Math"/>
                              </a:rPr>
                              <m:t>11</m:t>
                            </m:r>
                          </m:sub>
                        </m:sSub>
                      </m:oMath>
                    </m:oMathPara>
                  </a14:m>
                  <a:endParaRPr lang="en-US" sz="2400" dirty="0" err="1" smtClean="0">
                    <a:effectLst/>
                  </a:endParaRPr>
                </a:p>
              </p:txBody>
            </p:sp>
          </mc:Choice>
          <mc:Fallback xmlns="">
            <p:sp>
              <p:nvSpPr>
                <p:cNvPr id="171" name="TextBox 170"/>
                <p:cNvSpPr txBox="1">
                  <a:spLocks noRot="1" noChangeAspect="1" noMove="1" noResize="1" noEditPoints="1" noAdjustHandles="1" noChangeArrowheads="1" noChangeShapeType="1" noTextEdit="1"/>
                </p:cNvSpPr>
                <p:nvPr/>
              </p:nvSpPr>
              <p:spPr>
                <a:xfrm>
                  <a:off x="3868323" y="4652403"/>
                  <a:ext cx="548996" cy="369332"/>
                </a:xfrm>
                <a:prstGeom prst="rect">
                  <a:avLst/>
                </a:prstGeom>
                <a:blipFill rotWithShape="1">
                  <a:blip r:embed="rId9"/>
                  <a:stretch>
                    <a:fillRect l="-16667" b="-278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2" name="TextBox 171"/>
                <p:cNvSpPr txBox="1"/>
                <p:nvPr/>
              </p:nvSpPr>
              <p:spPr>
                <a:xfrm>
                  <a:off x="3996442" y="2122818"/>
                  <a:ext cx="548996" cy="369332"/>
                </a:xfrm>
                <a:prstGeom prst="rect">
                  <a:avLst/>
                </a:prstGeom>
                <a:noFill/>
              </p:spPr>
              <p:txBody>
                <a:bodyPr wrap="none" lIns="18288" tIns="0" rIns="18288"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effectLst/>
                                <a:latin typeface="Cambria Math"/>
                              </a:rPr>
                            </m:ctrlPr>
                          </m:sSubPr>
                          <m:e>
                            <m:r>
                              <a:rPr lang="en-US" sz="2400" i="1">
                                <a:effectLst/>
                                <a:latin typeface="Cambria Math"/>
                              </a:rPr>
                              <m:t>𝑝</m:t>
                            </m:r>
                          </m:e>
                          <m:sub>
                            <m:r>
                              <a:rPr lang="en-US" sz="2400" i="1">
                                <a:effectLst/>
                                <a:latin typeface="Cambria Math"/>
                              </a:rPr>
                              <m:t>1</m:t>
                            </m:r>
                            <m:r>
                              <a:rPr lang="en-US" sz="2400" b="0" i="1" smtClean="0">
                                <a:effectLst/>
                                <a:latin typeface="Cambria Math"/>
                              </a:rPr>
                              <m:t>0</m:t>
                            </m:r>
                          </m:sub>
                        </m:sSub>
                      </m:oMath>
                    </m:oMathPara>
                  </a14:m>
                  <a:endParaRPr lang="en-US" sz="2400" dirty="0" err="1" smtClean="0">
                    <a:effectLst/>
                  </a:endParaRPr>
                </a:p>
              </p:txBody>
            </p:sp>
          </mc:Choice>
          <mc:Fallback xmlns="">
            <p:sp>
              <p:nvSpPr>
                <p:cNvPr id="172" name="TextBox 171"/>
                <p:cNvSpPr txBox="1">
                  <a:spLocks noRot="1" noChangeAspect="1" noMove="1" noResize="1" noEditPoints="1" noAdjustHandles="1" noChangeArrowheads="1" noChangeShapeType="1" noTextEdit="1"/>
                </p:cNvSpPr>
                <p:nvPr/>
              </p:nvSpPr>
              <p:spPr>
                <a:xfrm>
                  <a:off x="3996442" y="2122818"/>
                  <a:ext cx="548996" cy="369332"/>
                </a:xfrm>
                <a:prstGeom prst="rect">
                  <a:avLst/>
                </a:prstGeom>
                <a:blipFill rotWithShape="1">
                  <a:blip r:embed="rId10"/>
                  <a:stretch>
                    <a:fillRect l="-16667" b="-278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3" name="TextBox 172"/>
                <p:cNvSpPr txBox="1"/>
                <p:nvPr/>
              </p:nvSpPr>
              <p:spPr>
                <a:xfrm>
                  <a:off x="1346855" y="2162135"/>
                  <a:ext cx="556114" cy="369332"/>
                </a:xfrm>
                <a:prstGeom prst="rect">
                  <a:avLst/>
                </a:prstGeom>
                <a:noFill/>
              </p:spPr>
              <p:txBody>
                <a:bodyPr wrap="none" lIns="18288" tIns="0" rIns="18288"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effectLst/>
                                <a:latin typeface="Cambria Math"/>
                              </a:rPr>
                            </m:ctrlPr>
                          </m:sSubPr>
                          <m:e>
                            <m:r>
                              <a:rPr lang="en-US" sz="2400" i="1">
                                <a:effectLst/>
                                <a:latin typeface="Cambria Math"/>
                              </a:rPr>
                              <m:t>𝑝</m:t>
                            </m:r>
                          </m:e>
                          <m:sub>
                            <m:r>
                              <a:rPr lang="en-US" sz="2400" b="0" i="1" smtClean="0">
                                <a:effectLst/>
                                <a:latin typeface="Cambria Math"/>
                              </a:rPr>
                              <m:t>00</m:t>
                            </m:r>
                          </m:sub>
                        </m:sSub>
                      </m:oMath>
                    </m:oMathPara>
                  </a14:m>
                  <a:endParaRPr lang="en-US" sz="2400" dirty="0" err="1" smtClean="0">
                    <a:effectLst/>
                  </a:endParaRPr>
                </a:p>
              </p:txBody>
            </p:sp>
          </mc:Choice>
          <mc:Fallback xmlns="">
            <p:sp>
              <p:nvSpPr>
                <p:cNvPr id="173" name="TextBox 172"/>
                <p:cNvSpPr txBox="1">
                  <a:spLocks noRot="1" noChangeAspect="1" noMove="1" noResize="1" noEditPoints="1" noAdjustHandles="1" noChangeArrowheads="1" noChangeShapeType="1" noTextEdit="1"/>
                </p:cNvSpPr>
                <p:nvPr/>
              </p:nvSpPr>
              <p:spPr>
                <a:xfrm>
                  <a:off x="1346855" y="2162135"/>
                  <a:ext cx="556114" cy="369332"/>
                </a:xfrm>
                <a:prstGeom prst="rect">
                  <a:avLst/>
                </a:prstGeom>
                <a:blipFill rotWithShape="1">
                  <a:blip r:embed="rId11"/>
                  <a:stretch>
                    <a:fillRect l="-15385" b="-28333"/>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74" name="TextBox 173"/>
              <p:cNvSpPr txBox="1"/>
              <p:nvPr/>
            </p:nvSpPr>
            <p:spPr>
              <a:xfrm>
                <a:off x="1934925" y="1145993"/>
                <a:ext cx="5097999" cy="369332"/>
              </a:xfrm>
              <a:prstGeom prst="rect">
                <a:avLst/>
              </a:prstGeom>
              <a:noFill/>
            </p:spPr>
            <p:txBody>
              <a:bodyPr wrap="none" lIns="18288" tIns="0" rIns="18288" bIns="0" rtlCol="0">
                <a:spAutoFit/>
              </a:bodyPr>
              <a:lstStyle/>
              <a:p>
                <a:pPr/>
                <a14:m>
                  <m:oMathPara xmlns:m="http://schemas.openxmlformats.org/officeDocument/2006/math">
                    <m:oMathParaPr>
                      <m:jc m:val="centerGroup"/>
                    </m:oMathParaPr>
                    <m:oMath xmlns:m="http://schemas.openxmlformats.org/officeDocument/2006/math">
                      <m:r>
                        <a:rPr lang="en-US" sz="2400" b="0" i="1" smtClean="0">
                          <a:effectLst/>
                          <a:latin typeface="Cambria Math"/>
                        </a:rPr>
                        <m:t>(</m:t>
                      </m:r>
                      <m:sSub>
                        <m:sSubPr>
                          <m:ctrlPr>
                            <a:rPr lang="en-US" sz="2400" b="0" i="1" smtClean="0">
                              <a:effectLst/>
                              <a:latin typeface="Cambria Math"/>
                            </a:rPr>
                          </m:ctrlPr>
                        </m:sSubPr>
                        <m:e>
                          <m:r>
                            <a:rPr lang="en-US" sz="2400" b="0" i="1" smtClean="0">
                              <a:effectLst/>
                              <a:latin typeface="Cambria Math"/>
                            </a:rPr>
                            <m:t>𝑤</m:t>
                          </m:r>
                        </m:e>
                        <m:sub>
                          <m:r>
                            <a:rPr lang="en-US" sz="2400" b="0" i="1" smtClean="0">
                              <a:effectLst/>
                              <a:latin typeface="Cambria Math"/>
                            </a:rPr>
                            <m:t>00</m:t>
                          </m:r>
                        </m:sub>
                      </m:sSub>
                      <m:sSub>
                        <m:sSubPr>
                          <m:ctrlPr>
                            <a:rPr lang="en-US" sz="2400" i="1" smtClean="0">
                              <a:effectLst/>
                              <a:latin typeface="Cambria Math"/>
                            </a:rPr>
                          </m:ctrlPr>
                        </m:sSubPr>
                        <m:e>
                          <m:r>
                            <a:rPr lang="en-US" sz="2400" b="0" i="1" smtClean="0">
                              <a:effectLst/>
                              <a:latin typeface="Cambria Math"/>
                            </a:rPr>
                            <m:t>𝑝</m:t>
                          </m:r>
                        </m:e>
                        <m:sub>
                          <m:r>
                            <a:rPr lang="en-US" sz="2400" i="1">
                              <a:effectLst/>
                              <a:latin typeface="Cambria Math"/>
                            </a:rPr>
                            <m:t>00</m:t>
                          </m:r>
                        </m:sub>
                      </m:sSub>
                      <m:r>
                        <a:rPr lang="en-US" sz="2400" b="0" i="0" smtClean="0">
                          <a:effectLst/>
                          <a:latin typeface="Cambria Math"/>
                        </a:rPr>
                        <m:t>+</m:t>
                      </m:r>
                      <m:sSub>
                        <m:sSubPr>
                          <m:ctrlPr>
                            <a:rPr lang="en-US" sz="2400" i="1">
                              <a:effectLst/>
                              <a:latin typeface="Cambria Math"/>
                            </a:rPr>
                          </m:ctrlPr>
                        </m:sSubPr>
                        <m:e>
                          <m:r>
                            <a:rPr lang="en-US" sz="2400" i="1">
                              <a:effectLst/>
                              <a:latin typeface="Cambria Math"/>
                            </a:rPr>
                            <m:t>𝑤</m:t>
                          </m:r>
                        </m:e>
                        <m:sub>
                          <m:r>
                            <a:rPr lang="en-US" sz="2400" i="1">
                              <a:effectLst/>
                              <a:latin typeface="Cambria Math"/>
                            </a:rPr>
                            <m:t>0</m:t>
                          </m:r>
                          <m:r>
                            <a:rPr lang="en-US" sz="2400" b="0" i="1" smtClean="0">
                              <a:effectLst/>
                              <a:latin typeface="Cambria Math"/>
                            </a:rPr>
                            <m:t>1</m:t>
                          </m:r>
                        </m:sub>
                      </m:sSub>
                      <m:sSub>
                        <m:sSubPr>
                          <m:ctrlPr>
                            <a:rPr lang="en-US" sz="2400" i="1">
                              <a:effectLst/>
                              <a:latin typeface="Cambria Math"/>
                            </a:rPr>
                          </m:ctrlPr>
                        </m:sSubPr>
                        <m:e>
                          <m:r>
                            <a:rPr lang="en-US" sz="2400" b="0" i="1" smtClean="0">
                              <a:effectLst/>
                              <a:latin typeface="Cambria Math"/>
                            </a:rPr>
                            <m:t>𝑝</m:t>
                          </m:r>
                        </m:e>
                        <m:sub>
                          <m:r>
                            <a:rPr lang="en-US" sz="2400" i="1">
                              <a:effectLst/>
                              <a:latin typeface="Cambria Math"/>
                            </a:rPr>
                            <m:t>0</m:t>
                          </m:r>
                          <m:r>
                            <a:rPr lang="en-US" sz="2400" b="0" i="1" smtClean="0">
                              <a:effectLst/>
                              <a:latin typeface="Cambria Math"/>
                            </a:rPr>
                            <m:t>1</m:t>
                          </m:r>
                        </m:sub>
                      </m:sSub>
                      <m:r>
                        <a:rPr lang="en-US" sz="2400" b="0" i="1" smtClean="0">
                          <a:effectLst/>
                          <a:latin typeface="Cambria Math"/>
                        </a:rPr>
                        <m:t>+</m:t>
                      </m:r>
                      <m:r>
                        <a:rPr lang="en-US" sz="2400" i="1" smtClean="0">
                          <a:effectLst/>
                          <a:latin typeface="Cambria Math"/>
                        </a:rPr>
                        <m:t>0</m:t>
                      </m:r>
                      <m:r>
                        <a:rPr lang="en-US" sz="2400" b="0" i="1" smtClean="0">
                          <a:effectLst/>
                          <a:latin typeface="Cambria Math"/>
                        </a:rPr>
                        <m:t>+</m:t>
                      </m:r>
                      <m:sSub>
                        <m:sSubPr>
                          <m:ctrlPr>
                            <a:rPr lang="en-US" sz="2400" i="1">
                              <a:effectLst/>
                              <a:latin typeface="Cambria Math"/>
                            </a:rPr>
                          </m:ctrlPr>
                        </m:sSubPr>
                        <m:e>
                          <m:r>
                            <a:rPr lang="en-US" sz="2400" i="1">
                              <a:effectLst/>
                              <a:latin typeface="Cambria Math"/>
                            </a:rPr>
                            <m:t>𝑤</m:t>
                          </m:r>
                        </m:e>
                        <m:sub>
                          <m:r>
                            <a:rPr lang="en-US" sz="2400" b="0" i="1" smtClean="0">
                              <a:effectLst/>
                              <a:latin typeface="Cambria Math"/>
                            </a:rPr>
                            <m:t>11</m:t>
                          </m:r>
                        </m:sub>
                      </m:sSub>
                      <m:sSub>
                        <m:sSubPr>
                          <m:ctrlPr>
                            <a:rPr lang="en-US" sz="2400" i="1">
                              <a:effectLst/>
                              <a:latin typeface="Cambria Math"/>
                            </a:rPr>
                          </m:ctrlPr>
                        </m:sSubPr>
                        <m:e>
                          <m:r>
                            <a:rPr lang="en-US" sz="2400" b="0" i="1" smtClean="0">
                              <a:effectLst/>
                              <a:latin typeface="Cambria Math"/>
                            </a:rPr>
                            <m:t>𝑝</m:t>
                          </m:r>
                        </m:e>
                        <m:sub>
                          <m:r>
                            <a:rPr lang="en-US" sz="2400" b="0" i="1" smtClean="0">
                              <a:effectLst/>
                              <a:latin typeface="Cambria Math"/>
                            </a:rPr>
                            <m:t>11</m:t>
                          </m:r>
                        </m:sub>
                      </m:sSub>
                      <m:r>
                        <a:rPr lang="en-US" sz="2400" b="0" i="1" smtClean="0">
                          <a:effectLst/>
                          <a:latin typeface="Cambria Math"/>
                        </a:rPr>
                        <m:t>−</m:t>
                      </m:r>
                      <m:sSup>
                        <m:sSupPr>
                          <m:ctrlPr>
                            <a:rPr lang="en-US" sz="2400" b="0" i="1" smtClean="0">
                              <a:effectLst/>
                              <a:latin typeface="Cambria Math"/>
                            </a:rPr>
                          </m:ctrlPr>
                        </m:sSupPr>
                        <m:e>
                          <m:r>
                            <a:rPr lang="en-US" sz="2400" b="0" i="1" smtClean="0">
                              <a:effectLst/>
                              <a:latin typeface="Cambria Math"/>
                            </a:rPr>
                            <m:t>𝑣</m:t>
                          </m:r>
                        </m:e>
                        <m:sup>
                          <m:r>
                            <a:rPr lang="en-US" sz="2400" b="0" i="1" smtClean="0">
                              <a:effectLst/>
                              <a:latin typeface="Cambria Math"/>
                            </a:rPr>
                            <m:t>2</m:t>
                          </m:r>
                        </m:sup>
                      </m:sSup>
                      <m:r>
                        <a:rPr lang="en-US" sz="2400" b="0" i="1" smtClean="0">
                          <a:effectLst/>
                          <a:latin typeface="Cambria Math"/>
                        </a:rPr>
                        <m:t>)</m:t>
                      </m:r>
                    </m:oMath>
                  </m:oMathPara>
                </a14:m>
                <a:endParaRPr lang="en-US" sz="2400" dirty="0" err="1" smtClean="0">
                  <a:effectLst/>
                </a:endParaRPr>
              </a:p>
            </p:txBody>
          </p:sp>
        </mc:Choice>
        <mc:Fallback xmlns="">
          <p:sp>
            <p:nvSpPr>
              <p:cNvPr id="174" name="TextBox 173"/>
              <p:cNvSpPr txBox="1">
                <a:spLocks noRot="1" noChangeAspect="1" noMove="1" noResize="1" noEditPoints="1" noAdjustHandles="1" noChangeArrowheads="1" noChangeShapeType="1" noTextEdit="1"/>
              </p:cNvSpPr>
              <p:nvPr/>
            </p:nvSpPr>
            <p:spPr>
              <a:xfrm>
                <a:off x="1934925" y="1145993"/>
                <a:ext cx="5097999" cy="369332"/>
              </a:xfrm>
              <a:prstGeom prst="rect">
                <a:avLst/>
              </a:prstGeom>
              <a:blipFill rotWithShape="1">
                <a:blip r:embed="rId12"/>
                <a:stretch>
                  <a:fillRect l="-1912" r="-239" b="-36066"/>
                </a:stretch>
              </a:blipFill>
            </p:spPr>
            <p:txBody>
              <a:bodyPr/>
              <a:lstStyle/>
              <a:p>
                <a:r>
                  <a:rPr lang="en-US">
                    <a:noFill/>
                  </a:rPr>
                  <a:t> </a:t>
                </a:r>
              </a:p>
            </p:txBody>
          </p:sp>
        </mc:Fallback>
      </mc:AlternateContent>
      <p:sp>
        <p:nvSpPr>
          <p:cNvPr id="159" name="Oval 158"/>
          <p:cNvSpPr>
            <a:spLocks noChangeAspect="1"/>
          </p:cNvSpPr>
          <p:nvPr/>
        </p:nvSpPr>
        <p:spPr>
          <a:xfrm>
            <a:off x="4450007" y="2144940"/>
            <a:ext cx="312410" cy="312410"/>
          </a:xfrm>
          <a:prstGeom prst="ellipse">
            <a:avLst/>
          </a:prstGeom>
          <a:solidFill>
            <a:schemeClr val="tx1"/>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611061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5"/>
                                        </p:tgtEl>
                                        <p:attrNameLst>
                                          <p:attrName>style.visibility</p:attrName>
                                        </p:attrNameLst>
                                      </p:cBhvr>
                                      <p:to>
                                        <p:strVal val="visible"/>
                                      </p:to>
                                    </p:set>
                                    <p:animEffect transition="in" filter="wipe(left)">
                                      <p:cBhvr>
                                        <p:cTn id="7" dur="250"/>
                                        <p:tgtEl>
                                          <p:spTgt spid="155"/>
                                        </p:tgtEl>
                                      </p:cBhvr>
                                    </p:animEffect>
                                  </p:childTnLst>
                                </p:cTn>
                              </p:par>
                            </p:childTnLst>
                          </p:cTn>
                        </p:par>
                        <p:par>
                          <p:cTn id="8" fill="hold">
                            <p:stCondLst>
                              <p:cond delay="250"/>
                            </p:stCondLst>
                            <p:childTnLst>
                              <p:par>
                                <p:cTn id="9" presetID="22" presetClass="entr" presetSubtype="1" fill="hold" nodeType="afterEffect">
                                  <p:stCondLst>
                                    <p:cond delay="0"/>
                                  </p:stCondLst>
                                  <p:childTnLst>
                                    <p:set>
                                      <p:cBhvr>
                                        <p:cTn id="10" dur="1" fill="hold">
                                          <p:stCondLst>
                                            <p:cond delay="0"/>
                                          </p:stCondLst>
                                        </p:cTn>
                                        <p:tgtEl>
                                          <p:spTgt spid="154"/>
                                        </p:tgtEl>
                                        <p:attrNameLst>
                                          <p:attrName>style.visibility</p:attrName>
                                        </p:attrNameLst>
                                      </p:cBhvr>
                                      <p:to>
                                        <p:strVal val="visible"/>
                                      </p:to>
                                    </p:set>
                                    <p:animEffect transition="in" filter="wipe(up)">
                                      <p:cBhvr>
                                        <p:cTn id="11" dur="250"/>
                                        <p:tgtEl>
                                          <p:spTgt spid="154"/>
                                        </p:tgtEl>
                                      </p:cBhvr>
                                    </p:animEffect>
                                  </p:childTnLst>
                                </p:cTn>
                              </p:par>
                              <p:par>
                                <p:cTn id="12" presetID="10" presetClass="entr" presetSubtype="0" fill="hold" nodeType="withEffect">
                                  <p:stCondLst>
                                    <p:cond delay="0"/>
                                  </p:stCondLst>
                                  <p:childTnLst>
                                    <p:set>
                                      <p:cBhvr>
                                        <p:cTn id="13" dur="1" fill="hold">
                                          <p:stCondLst>
                                            <p:cond delay="0"/>
                                          </p:stCondLst>
                                        </p:cTn>
                                        <p:tgtEl>
                                          <p:spTgt spid="169"/>
                                        </p:tgtEl>
                                        <p:attrNameLst>
                                          <p:attrName>style.visibility</p:attrName>
                                        </p:attrNameLst>
                                      </p:cBhvr>
                                      <p:to>
                                        <p:strVal val="visible"/>
                                      </p:to>
                                    </p:set>
                                    <p:animEffect transition="in" filter="fade">
                                      <p:cBhvr>
                                        <p:cTn id="14" dur="250"/>
                                        <p:tgtEl>
                                          <p:spTgt spid="169"/>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151"/>
                                        </p:tgtEl>
                                        <p:attrNameLst>
                                          <p:attrName>style.visibility</p:attrName>
                                        </p:attrNameLst>
                                      </p:cBhvr>
                                      <p:to>
                                        <p:strVal val="visible"/>
                                      </p:to>
                                    </p:set>
                                    <p:animEffect transition="in" filter="fade">
                                      <p:cBhvr>
                                        <p:cTn id="18" dur="250"/>
                                        <p:tgtEl>
                                          <p:spTgt spid="151"/>
                                        </p:tgtEl>
                                      </p:cBhvr>
                                    </p:animEffect>
                                  </p:childTnLst>
                                </p:cTn>
                              </p:par>
                              <p:par>
                                <p:cTn id="19" presetID="10" presetClass="entr" presetSubtype="0" fill="hold" nodeType="withEffect">
                                  <p:stCondLst>
                                    <p:cond delay="0"/>
                                  </p:stCondLst>
                                  <p:childTnLst>
                                    <p:set>
                                      <p:cBhvr>
                                        <p:cTn id="20" dur="1" fill="hold">
                                          <p:stCondLst>
                                            <p:cond delay="0"/>
                                          </p:stCondLst>
                                        </p:cTn>
                                        <p:tgtEl>
                                          <p:spTgt spid="166"/>
                                        </p:tgtEl>
                                        <p:attrNameLst>
                                          <p:attrName>style.visibility</p:attrName>
                                        </p:attrNameLst>
                                      </p:cBhvr>
                                      <p:to>
                                        <p:strVal val="visible"/>
                                      </p:to>
                                    </p:set>
                                    <p:animEffect transition="in" filter="fade">
                                      <p:cBhvr>
                                        <p:cTn id="21" dur="250"/>
                                        <p:tgtEl>
                                          <p:spTgt spid="16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9"/>
                                        </p:tgtEl>
                                        <p:attrNameLst>
                                          <p:attrName>style.visibility</p:attrName>
                                        </p:attrNameLst>
                                      </p:cBhvr>
                                      <p:to>
                                        <p:strVal val="visible"/>
                                      </p:to>
                                    </p:set>
                                    <p:animEffect transition="in" filter="fade">
                                      <p:cBhvr>
                                        <p:cTn id="24" dur="500"/>
                                        <p:tgtEl>
                                          <p:spTgt spid="159"/>
                                        </p:tgtEl>
                                      </p:cBhvr>
                                    </p:animEffect>
                                  </p:childTnLst>
                                </p:cTn>
                              </p:par>
                            </p:childTnLst>
                          </p:cTn>
                        </p:par>
                        <p:par>
                          <p:cTn id="25" fill="hold">
                            <p:stCondLst>
                              <p:cond delay="1000"/>
                            </p:stCondLst>
                            <p:childTnLst>
                              <p:par>
                                <p:cTn id="26" presetID="10" presetClass="entr" presetSubtype="0" fill="hold" grpId="0" nodeType="afterEffect">
                                  <p:stCondLst>
                                    <p:cond delay="500"/>
                                  </p:stCondLst>
                                  <p:childTnLst>
                                    <p:set>
                                      <p:cBhvr>
                                        <p:cTn id="27" dur="1" fill="hold">
                                          <p:stCondLst>
                                            <p:cond delay="0"/>
                                          </p:stCondLst>
                                        </p:cTn>
                                        <p:tgtEl>
                                          <p:spTgt spid="174"/>
                                        </p:tgtEl>
                                        <p:attrNameLst>
                                          <p:attrName>style.visibility</p:attrName>
                                        </p:attrNameLst>
                                      </p:cBhvr>
                                      <p:to>
                                        <p:strVal val="visible"/>
                                      </p:to>
                                    </p:set>
                                    <p:animEffect transition="in" filter="fade">
                                      <p:cBhvr>
                                        <p:cTn id="28" dur="250"/>
                                        <p:tgtEl>
                                          <p:spTgt spid="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 grpId="0"/>
      <p:bldP spid="15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Point Constraints with TPS</a:t>
            </a:r>
            <a:endParaRPr lang="en-US" dirty="0"/>
          </a:p>
        </p:txBody>
      </p:sp>
      <p:pic>
        <p:nvPicPr>
          <p:cNvPr id="6" name="sphere8_tps_fast.wmv">
            <a:hlinkClick r:id="" action="ppaction://media"/>
          </p:cNvPr>
          <p:cNvPicPr>
            <a:picLocks noChangeAspect="1"/>
          </p:cNvPicPr>
          <p:nvPr>
            <a:videoFile r:link="rId1"/>
            <p:extLst>
              <p:ext uri="{DAA4B4D4-6D71-4841-9C94-3DE7FCFB9230}">
                <p14:media xmlns:p14="http://schemas.microsoft.com/office/powerpoint/2010/main" r:embed="rId2">
                  <p14:trim st="1058.9929"/>
                </p14:media>
              </p:ext>
            </p:extLst>
          </p:nvPr>
        </p:nvPicPr>
        <p:blipFill>
          <a:blip r:embed="rId5"/>
          <a:stretch>
            <a:fillRect/>
          </a:stretch>
        </p:blipFill>
        <p:spPr>
          <a:xfrm>
            <a:off x="381000" y="914400"/>
            <a:ext cx="8382000" cy="5562600"/>
          </a:xfrm>
          <a:prstGeom prst="rect">
            <a:avLst/>
          </a:prstGeom>
          <a:solidFill>
            <a:schemeClr val="accent1">
              <a:lumMod val="20000"/>
              <a:lumOff val="80000"/>
            </a:schemeClr>
          </a:solidFill>
          <a:ln w="9525">
            <a:noFill/>
            <a:miter lim="800000"/>
            <a:headEnd/>
            <a:tailEnd/>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9942359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extLst mod="1">
    <p:ext uri="{E180D4A7-C9FB-4DFB-919C-405C955672EB}">
      <p14:showEvtLst xmlns:p14="http://schemas.microsoft.com/office/powerpoint/2010/main">
        <p14:playEvt time="0" objId="5"/>
        <p14:stopEvt time="4113" objId="5"/>
      </p14:showEvtLst>
    </p:ext>
  </p:extLs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3779912" y="2111808"/>
            <a:ext cx="1743148" cy="2909927"/>
            <a:chOff x="3779912" y="2111808"/>
            <a:chExt cx="1743148" cy="2909927"/>
          </a:xfrm>
        </p:grpSpPr>
        <p:cxnSp>
          <p:nvCxnSpPr>
            <p:cNvPr id="154" name="Straight Arrow Connector 153"/>
            <p:cNvCxnSpPr/>
            <p:nvPr/>
          </p:nvCxnSpPr>
          <p:spPr>
            <a:xfrm>
              <a:off x="4608076" y="2307064"/>
              <a:ext cx="0" cy="1301956"/>
            </a:xfrm>
            <a:prstGeom prst="straightConnector1">
              <a:avLst/>
            </a:prstGeom>
            <a:ln w="60325">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779912" y="2111808"/>
              <a:ext cx="627024" cy="369332"/>
            </a:xfrm>
            <a:prstGeom prst="rect">
              <a:avLst/>
            </a:prstGeom>
            <a:noFill/>
          </p:spPr>
          <p:txBody>
            <a:bodyPr wrap="square" lIns="18288" tIns="0" rIns="18288" bIns="0" rtlCol="0">
              <a:spAutoFit/>
            </a:bodyPr>
            <a:lstStyle/>
            <a:p>
              <a:r>
                <a:rPr lang="en-US" sz="2400" dirty="0" smtClean="0">
                  <a:effectLst/>
                </a:rPr>
                <a:t>0.5</a:t>
              </a:r>
            </a:p>
          </p:txBody>
        </p:sp>
        <p:sp>
          <p:nvSpPr>
            <p:cNvPr id="155" name="TextBox 154"/>
            <p:cNvSpPr txBox="1"/>
            <p:nvPr/>
          </p:nvSpPr>
          <p:spPr>
            <a:xfrm>
              <a:off x="4896036" y="4652403"/>
              <a:ext cx="627024" cy="369332"/>
            </a:xfrm>
            <a:prstGeom prst="rect">
              <a:avLst/>
            </a:prstGeom>
            <a:noFill/>
          </p:spPr>
          <p:txBody>
            <a:bodyPr wrap="square" lIns="18288" tIns="0" rIns="18288" bIns="0" rtlCol="0">
              <a:spAutoFit/>
            </a:bodyPr>
            <a:lstStyle/>
            <a:p>
              <a:r>
                <a:rPr lang="en-US" sz="2400" dirty="0" smtClean="0">
                  <a:effectLst/>
                </a:rPr>
                <a:t>0.5</a:t>
              </a:r>
            </a:p>
          </p:txBody>
        </p:sp>
      </p:grpSp>
      <p:cxnSp>
        <p:nvCxnSpPr>
          <p:cNvPr id="156" name="Straight Arrow Connector 155"/>
          <p:cNvCxnSpPr/>
          <p:nvPr/>
        </p:nvCxnSpPr>
        <p:spPr>
          <a:xfrm>
            <a:off x="4602192" y="2307064"/>
            <a:ext cx="833904" cy="0"/>
          </a:xfrm>
          <a:prstGeom prst="straightConnector1">
            <a:avLst/>
          </a:prstGeom>
          <a:ln w="60325">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4230034" y="1772816"/>
            <a:ext cx="3186282" cy="369332"/>
            <a:chOff x="4230034" y="1772816"/>
            <a:chExt cx="3186282" cy="369332"/>
          </a:xfrm>
        </p:grpSpPr>
        <p:sp>
          <p:nvSpPr>
            <p:cNvPr id="15" name="TextBox 14"/>
            <p:cNvSpPr txBox="1"/>
            <p:nvPr/>
          </p:nvSpPr>
          <p:spPr>
            <a:xfrm>
              <a:off x="4230034" y="1772816"/>
              <a:ext cx="756084" cy="369332"/>
            </a:xfrm>
            <a:prstGeom prst="rect">
              <a:avLst/>
            </a:prstGeom>
            <a:noFill/>
          </p:spPr>
          <p:txBody>
            <a:bodyPr wrap="square" lIns="18288" tIns="0" rIns="18288" bIns="0" rtlCol="0">
              <a:spAutoFit/>
            </a:bodyPr>
            <a:lstStyle/>
            <a:p>
              <a:r>
                <a:rPr lang="en-US" sz="2400" dirty="0" smtClean="0">
                  <a:effectLst/>
                </a:rPr>
                <a:t>0.33</a:t>
              </a:r>
            </a:p>
          </p:txBody>
        </p:sp>
        <p:sp>
          <p:nvSpPr>
            <p:cNvPr id="16" name="TextBox 15"/>
            <p:cNvSpPr txBox="1"/>
            <p:nvPr/>
          </p:nvSpPr>
          <p:spPr>
            <a:xfrm>
              <a:off x="6624228" y="1772816"/>
              <a:ext cx="792088" cy="369332"/>
            </a:xfrm>
            <a:prstGeom prst="rect">
              <a:avLst/>
            </a:prstGeom>
            <a:noFill/>
          </p:spPr>
          <p:txBody>
            <a:bodyPr wrap="square" lIns="18288" tIns="0" rIns="18288" bIns="0" rtlCol="0">
              <a:spAutoFit/>
            </a:bodyPr>
            <a:lstStyle/>
            <a:p>
              <a:r>
                <a:rPr lang="en-US" sz="2400" dirty="0" smtClean="0">
                  <a:effectLst/>
                </a:rPr>
                <a:t>0.66</a:t>
              </a:r>
            </a:p>
          </p:txBody>
        </p:sp>
      </p:grpSp>
      <p:sp>
        <p:nvSpPr>
          <p:cNvPr id="82" name="Oval 81"/>
          <p:cNvSpPr/>
          <p:nvPr/>
        </p:nvSpPr>
        <p:spPr>
          <a:xfrm>
            <a:off x="4406936" y="211180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nvGrpSpPr>
          <p:cNvPr id="10" name="Group 9"/>
          <p:cNvGrpSpPr/>
          <p:nvPr/>
        </p:nvGrpSpPr>
        <p:grpSpPr>
          <a:xfrm>
            <a:off x="1691680" y="4806292"/>
            <a:ext cx="3294438" cy="621329"/>
            <a:chOff x="1691680" y="4806292"/>
            <a:chExt cx="3294438" cy="621329"/>
          </a:xfrm>
        </p:grpSpPr>
        <p:cxnSp>
          <p:nvCxnSpPr>
            <p:cNvPr id="150" name="Straight Arrow Connector 149"/>
            <p:cNvCxnSpPr/>
            <p:nvPr/>
          </p:nvCxnSpPr>
          <p:spPr>
            <a:xfrm>
              <a:off x="2102960" y="4806292"/>
              <a:ext cx="1676952" cy="0"/>
            </a:xfrm>
            <a:prstGeom prst="straightConnector1">
              <a:avLst/>
            </a:prstGeom>
            <a:ln w="60325">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691680" y="5049180"/>
              <a:ext cx="828092" cy="369332"/>
            </a:xfrm>
            <a:prstGeom prst="rect">
              <a:avLst/>
            </a:prstGeom>
            <a:noFill/>
          </p:spPr>
          <p:txBody>
            <a:bodyPr wrap="square" lIns="18288" tIns="0" rIns="18288" bIns="0" rtlCol="0">
              <a:spAutoFit/>
            </a:bodyPr>
            <a:lstStyle/>
            <a:p>
              <a:r>
                <a:rPr lang="en-US" sz="2400" dirty="0" smtClean="0">
                  <a:effectLst/>
                </a:rPr>
                <a:t>0.75</a:t>
              </a:r>
            </a:p>
          </p:txBody>
        </p:sp>
        <p:sp>
          <p:nvSpPr>
            <p:cNvPr id="9" name="TextBox 8"/>
            <p:cNvSpPr txBox="1"/>
            <p:nvPr/>
          </p:nvSpPr>
          <p:spPr>
            <a:xfrm>
              <a:off x="4230034" y="5058289"/>
              <a:ext cx="756084" cy="369332"/>
            </a:xfrm>
            <a:prstGeom prst="rect">
              <a:avLst/>
            </a:prstGeom>
            <a:noFill/>
          </p:spPr>
          <p:txBody>
            <a:bodyPr wrap="square" lIns="18288" tIns="0" rIns="18288" bIns="0" rtlCol="0">
              <a:spAutoFit/>
            </a:bodyPr>
            <a:lstStyle/>
            <a:p>
              <a:r>
                <a:rPr lang="en-US" sz="2400" dirty="0" smtClean="0">
                  <a:effectLst/>
                </a:rPr>
                <a:t>0.25</a:t>
              </a:r>
            </a:p>
          </p:txBody>
        </p:sp>
      </p:grpSp>
      <p:sp>
        <p:nvSpPr>
          <p:cNvPr id="3" name="Title 1"/>
          <p:cNvSpPr>
            <a:spLocks noGrp="1"/>
          </p:cNvSpPr>
          <p:nvPr>
            <p:ph type="title"/>
          </p:nvPr>
        </p:nvSpPr>
        <p:spPr>
          <a:xfrm>
            <a:off x="0" y="0"/>
            <a:ext cx="9144000" cy="990600"/>
          </a:xfrm>
        </p:spPr>
        <p:txBody>
          <a:bodyPr/>
          <a:lstStyle/>
          <a:p>
            <a:r>
              <a:rPr lang="en-US" dirty="0" smtClean="0"/>
              <a:t>Linear Curve Value Constraints</a:t>
            </a:r>
            <a:endParaRPr lang="en-US" dirty="0"/>
          </a:p>
        </p:txBody>
      </p:sp>
      <p:sp>
        <p:nvSpPr>
          <p:cNvPr id="78" name="Oval 77"/>
          <p:cNvSpPr/>
          <p:nvPr/>
        </p:nvSpPr>
        <p:spPr>
          <a:xfrm>
            <a:off x="1907704" y="-387424"/>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9" name="Oval 78"/>
          <p:cNvSpPr/>
          <p:nvPr/>
        </p:nvSpPr>
        <p:spPr>
          <a:xfrm>
            <a:off x="4406936" y="-387424"/>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0" name="Oval 79"/>
          <p:cNvSpPr/>
          <p:nvPr/>
        </p:nvSpPr>
        <p:spPr>
          <a:xfrm>
            <a:off x="6906164" y="-387424"/>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1" name="Oval 80"/>
          <p:cNvSpPr/>
          <p:nvPr/>
        </p:nvSpPr>
        <p:spPr>
          <a:xfrm>
            <a:off x="1907704" y="211180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3" name="Oval 82"/>
          <p:cNvSpPr/>
          <p:nvPr/>
        </p:nvSpPr>
        <p:spPr>
          <a:xfrm>
            <a:off x="6906164" y="211180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4" name="Oval 83"/>
          <p:cNvSpPr/>
          <p:nvPr/>
        </p:nvSpPr>
        <p:spPr>
          <a:xfrm>
            <a:off x="1907704" y="461103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5" name="Oval 84"/>
          <p:cNvSpPr/>
          <p:nvPr/>
        </p:nvSpPr>
        <p:spPr>
          <a:xfrm>
            <a:off x="4406936" y="461103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6" name="Oval 85"/>
          <p:cNvSpPr/>
          <p:nvPr/>
        </p:nvSpPr>
        <p:spPr>
          <a:xfrm>
            <a:off x="6906164" y="461103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7" name="Oval 86"/>
          <p:cNvSpPr/>
          <p:nvPr/>
        </p:nvSpPr>
        <p:spPr>
          <a:xfrm>
            <a:off x="1907704" y="711026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8" name="Oval 87"/>
          <p:cNvSpPr/>
          <p:nvPr/>
        </p:nvSpPr>
        <p:spPr>
          <a:xfrm>
            <a:off x="4406936" y="711026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9" name="Oval 88"/>
          <p:cNvSpPr/>
          <p:nvPr/>
        </p:nvSpPr>
        <p:spPr>
          <a:xfrm>
            <a:off x="6906164" y="711026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0" name="Oval 89"/>
          <p:cNvSpPr/>
          <p:nvPr/>
        </p:nvSpPr>
        <p:spPr>
          <a:xfrm>
            <a:off x="1907704" y="960949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1" name="Oval 90"/>
          <p:cNvSpPr/>
          <p:nvPr/>
        </p:nvSpPr>
        <p:spPr>
          <a:xfrm>
            <a:off x="4406936" y="960949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sp>
        <p:nvSpPr>
          <p:cNvPr id="92" name="Oval 91"/>
          <p:cNvSpPr/>
          <p:nvPr/>
        </p:nvSpPr>
        <p:spPr>
          <a:xfrm>
            <a:off x="6906164" y="960949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sp>
        <p:nvSpPr>
          <p:cNvPr id="93" name="Oval 92"/>
          <p:cNvSpPr/>
          <p:nvPr/>
        </p:nvSpPr>
        <p:spPr>
          <a:xfrm>
            <a:off x="1907704" y="1210872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4" name="Oval 93"/>
          <p:cNvSpPr/>
          <p:nvPr/>
        </p:nvSpPr>
        <p:spPr>
          <a:xfrm>
            <a:off x="4406936" y="1210872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sp>
        <p:nvSpPr>
          <p:cNvPr id="95" name="Oval 94"/>
          <p:cNvSpPr/>
          <p:nvPr/>
        </p:nvSpPr>
        <p:spPr>
          <a:xfrm>
            <a:off x="6906164" y="1210872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6" name="Oval 95"/>
          <p:cNvSpPr/>
          <p:nvPr/>
        </p:nvSpPr>
        <p:spPr>
          <a:xfrm>
            <a:off x="1907704" y="1460795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7" name="Oval 96"/>
          <p:cNvSpPr/>
          <p:nvPr/>
        </p:nvSpPr>
        <p:spPr>
          <a:xfrm>
            <a:off x="4406936" y="1460795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8" name="Oval 97"/>
          <p:cNvSpPr/>
          <p:nvPr/>
        </p:nvSpPr>
        <p:spPr>
          <a:xfrm>
            <a:off x="6906164" y="1460795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9" name="Oval 98"/>
          <p:cNvSpPr/>
          <p:nvPr/>
        </p:nvSpPr>
        <p:spPr>
          <a:xfrm>
            <a:off x="1907704" y="1710718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0" name="Oval 99"/>
          <p:cNvSpPr/>
          <p:nvPr/>
        </p:nvSpPr>
        <p:spPr>
          <a:xfrm>
            <a:off x="4406936" y="1710718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1" name="Oval 100"/>
          <p:cNvSpPr/>
          <p:nvPr/>
        </p:nvSpPr>
        <p:spPr>
          <a:xfrm>
            <a:off x="6906164" y="1710718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2" name="Oval 101"/>
          <p:cNvSpPr/>
          <p:nvPr/>
        </p:nvSpPr>
        <p:spPr>
          <a:xfrm>
            <a:off x="9405380" y="-387424"/>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3" name="Oval 102"/>
          <p:cNvSpPr/>
          <p:nvPr/>
        </p:nvSpPr>
        <p:spPr>
          <a:xfrm>
            <a:off x="11904612" y="-387424"/>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4" name="Oval 103"/>
          <p:cNvSpPr/>
          <p:nvPr/>
        </p:nvSpPr>
        <p:spPr>
          <a:xfrm>
            <a:off x="14403844" y="-387424"/>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5" name="Oval 104"/>
          <p:cNvSpPr/>
          <p:nvPr/>
        </p:nvSpPr>
        <p:spPr>
          <a:xfrm>
            <a:off x="16903072" y="-387424"/>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6" name="Oval 105"/>
          <p:cNvSpPr/>
          <p:nvPr/>
        </p:nvSpPr>
        <p:spPr>
          <a:xfrm>
            <a:off x="19402304" y="-387424"/>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7" name="Oval 106"/>
          <p:cNvSpPr/>
          <p:nvPr/>
        </p:nvSpPr>
        <p:spPr>
          <a:xfrm>
            <a:off x="21901536" y="-387424"/>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8" name="Oval 107"/>
          <p:cNvSpPr/>
          <p:nvPr/>
        </p:nvSpPr>
        <p:spPr>
          <a:xfrm>
            <a:off x="9405380" y="211180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9" name="Oval 108"/>
          <p:cNvSpPr/>
          <p:nvPr/>
        </p:nvSpPr>
        <p:spPr>
          <a:xfrm>
            <a:off x="11904612" y="211180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0" name="Oval 109"/>
          <p:cNvSpPr/>
          <p:nvPr/>
        </p:nvSpPr>
        <p:spPr>
          <a:xfrm>
            <a:off x="14403844" y="211180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1" name="Oval 110"/>
          <p:cNvSpPr/>
          <p:nvPr/>
        </p:nvSpPr>
        <p:spPr>
          <a:xfrm>
            <a:off x="16903072" y="211180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2" name="Oval 111"/>
          <p:cNvSpPr/>
          <p:nvPr/>
        </p:nvSpPr>
        <p:spPr>
          <a:xfrm>
            <a:off x="19402304" y="211180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3" name="Oval 112"/>
          <p:cNvSpPr/>
          <p:nvPr/>
        </p:nvSpPr>
        <p:spPr>
          <a:xfrm>
            <a:off x="21901536" y="211180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4" name="Oval 113"/>
          <p:cNvSpPr/>
          <p:nvPr/>
        </p:nvSpPr>
        <p:spPr>
          <a:xfrm>
            <a:off x="9405380" y="461103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5" name="Oval 114"/>
          <p:cNvSpPr/>
          <p:nvPr/>
        </p:nvSpPr>
        <p:spPr>
          <a:xfrm>
            <a:off x="11904612" y="461103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6" name="Oval 115"/>
          <p:cNvSpPr/>
          <p:nvPr/>
        </p:nvSpPr>
        <p:spPr>
          <a:xfrm>
            <a:off x="14403844" y="461103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sp>
        <p:nvSpPr>
          <p:cNvPr id="117" name="Oval 116"/>
          <p:cNvSpPr/>
          <p:nvPr/>
        </p:nvSpPr>
        <p:spPr>
          <a:xfrm>
            <a:off x="16903072" y="461103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8" name="Oval 117"/>
          <p:cNvSpPr/>
          <p:nvPr/>
        </p:nvSpPr>
        <p:spPr>
          <a:xfrm>
            <a:off x="19402304" y="461103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9" name="Oval 118"/>
          <p:cNvSpPr/>
          <p:nvPr/>
        </p:nvSpPr>
        <p:spPr>
          <a:xfrm>
            <a:off x="21901536" y="461103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0" name="Oval 119"/>
          <p:cNvSpPr/>
          <p:nvPr/>
        </p:nvSpPr>
        <p:spPr>
          <a:xfrm>
            <a:off x="9405380" y="711026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1" name="Oval 120"/>
          <p:cNvSpPr/>
          <p:nvPr/>
        </p:nvSpPr>
        <p:spPr>
          <a:xfrm>
            <a:off x="11904612" y="711026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2" name="Oval 121"/>
          <p:cNvSpPr/>
          <p:nvPr/>
        </p:nvSpPr>
        <p:spPr>
          <a:xfrm>
            <a:off x="14403844" y="711026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3" name="Oval 122"/>
          <p:cNvSpPr/>
          <p:nvPr/>
        </p:nvSpPr>
        <p:spPr>
          <a:xfrm>
            <a:off x="16903072" y="711026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4" name="Oval 123"/>
          <p:cNvSpPr/>
          <p:nvPr/>
        </p:nvSpPr>
        <p:spPr>
          <a:xfrm>
            <a:off x="19402304" y="711026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5" name="Oval 124"/>
          <p:cNvSpPr/>
          <p:nvPr/>
        </p:nvSpPr>
        <p:spPr>
          <a:xfrm>
            <a:off x="21901536" y="711026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6" name="Oval 125"/>
          <p:cNvSpPr/>
          <p:nvPr/>
        </p:nvSpPr>
        <p:spPr>
          <a:xfrm>
            <a:off x="9405380" y="960949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7" name="Oval 126"/>
          <p:cNvSpPr/>
          <p:nvPr/>
        </p:nvSpPr>
        <p:spPr>
          <a:xfrm>
            <a:off x="11904612" y="960949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8" name="Oval 127"/>
          <p:cNvSpPr/>
          <p:nvPr/>
        </p:nvSpPr>
        <p:spPr>
          <a:xfrm>
            <a:off x="14403844" y="960949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9" name="Oval 128"/>
          <p:cNvSpPr/>
          <p:nvPr/>
        </p:nvSpPr>
        <p:spPr>
          <a:xfrm>
            <a:off x="16903072" y="960949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0" name="Oval 129"/>
          <p:cNvSpPr/>
          <p:nvPr/>
        </p:nvSpPr>
        <p:spPr>
          <a:xfrm>
            <a:off x="19402304" y="960949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1" name="Oval 130"/>
          <p:cNvSpPr/>
          <p:nvPr/>
        </p:nvSpPr>
        <p:spPr>
          <a:xfrm>
            <a:off x="21901536" y="960949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2" name="Oval 131"/>
          <p:cNvSpPr/>
          <p:nvPr/>
        </p:nvSpPr>
        <p:spPr>
          <a:xfrm>
            <a:off x="9405380" y="1210872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3" name="Oval 132"/>
          <p:cNvSpPr/>
          <p:nvPr/>
        </p:nvSpPr>
        <p:spPr>
          <a:xfrm>
            <a:off x="11904612" y="1210872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4" name="Oval 133"/>
          <p:cNvSpPr/>
          <p:nvPr/>
        </p:nvSpPr>
        <p:spPr>
          <a:xfrm>
            <a:off x="14403844" y="1210872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5" name="Oval 134"/>
          <p:cNvSpPr/>
          <p:nvPr/>
        </p:nvSpPr>
        <p:spPr>
          <a:xfrm>
            <a:off x="16903072" y="1210872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6" name="Oval 135"/>
          <p:cNvSpPr/>
          <p:nvPr/>
        </p:nvSpPr>
        <p:spPr>
          <a:xfrm>
            <a:off x="19402304" y="1210872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7" name="Oval 136"/>
          <p:cNvSpPr/>
          <p:nvPr/>
        </p:nvSpPr>
        <p:spPr>
          <a:xfrm>
            <a:off x="21901536" y="1210872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8" name="Oval 137"/>
          <p:cNvSpPr/>
          <p:nvPr/>
        </p:nvSpPr>
        <p:spPr>
          <a:xfrm>
            <a:off x="9405380" y="1460795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9" name="Oval 138"/>
          <p:cNvSpPr/>
          <p:nvPr/>
        </p:nvSpPr>
        <p:spPr>
          <a:xfrm>
            <a:off x="11904612" y="1460795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0" name="Oval 139"/>
          <p:cNvSpPr/>
          <p:nvPr/>
        </p:nvSpPr>
        <p:spPr>
          <a:xfrm>
            <a:off x="14403844" y="1460795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1" name="Oval 140"/>
          <p:cNvSpPr/>
          <p:nvPr/>
        </p:nvSpPr>
        <p:spPr>
          <a:xfrm>
            <a:off x="16903072" y="1460795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2" name="Oval 141"/>
          <p:cNvSpPr/>
          <p:nvPr/>
        </p:nvSpPr>
        <p:spPr>
          <a:xfrm>
            <a:off x="19402304" y="1460795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3" name="Oval 142"/>
          <p:cNvSpPr/>
          <p:nvPr/>
        </p:nvSpPr>
        <p:spPr>
          <a:xfrm>
            <a:off x="21901536" y="1460795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4" name="Oval 143"/>
          <p:cNvSpPr/>
          <p:nvPr/>
        </p:nvSpPr>
        <p:spPr>
          <a:xfrm>
            <a:off x="9405380" y="1710718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5" name="Oval 144"/>
          <p:cNvSpPr/>
          <p:nvPr/>
        </p:nvSpPr>
        <p:spPr>
          <a:xfrm>
            <a:off x="11904612" y="1710718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6" name="Oval 145"/>
          <p:cNvSpPr/>
          <p:nvPr/>
        </p:nvSpPr>
        <p:spPr>
          <a:xfrm>
            <a:off x="14403844" y="1710718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7" name="Oval 146"/>
          <p:cNvSpPr/>
          <p:nvPr/>
        </p:nvSpPr>
        <p:spPr>
          <a:xfrm>
            <a:off x="16903072" y="1710718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8" name="Oval 147"/>
          <p:cNvSpPr/>
          <p:nvPr/>
        </p:nvSpPr>
        <p:spPr>
          <a:xfrm>
            <a:off x="19402304" y="1710718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9" name="Oval 148"/>
          <p:cNvSpPr/>
          <p:nvPr/>
        </p:nvSpPr>
        <p:spPr>
          <a:xfrm>
            <a:off x="21901536" y="1710718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cxnSp>
        <p:nvCxnSpPr>
          <p:cNvPr id="5" name="Straight Connector 4"/>
          <p:cNvCxnSpPr/>
          <p:nvPr/>
        </p:nvCxnSpPr>
        <p:spPr>
          <a:xfrm flipV="1">
            <a:off x="3059832" y="1772816"/>
            <a:ext cx="2774880" cy="4212468"/>
          </a:xfrm>
          <a:prstGeom prst="line">
            <a:avLst/>
          </a:prstGeom>
          <a:ln w="8255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1947455" y="4647779"/>
            <a:ext cx="2811642" cy="315418"/>
            <a:chOff x="1947455" y="4647779"/>
            <a:chExt cx="2811642" cy="315418"/>
          </a:xfrm>
        </p:grpSpPr>
        <p:sp>
          <p:nvSpPr>
            <p:cNvPr id="170" name="Oval 169"/>
            <p:cNvSpPr>
              <a:spLocks noChangeAspect="1"/>
            </p:cNvSpPr>
            <p:nvPr/>
          </p:nvSpPr>
          <p:spPr>
            <a:xfrm>
              <a:off x="1947455" y="4647779"/>
              <a:ext cx="312410" cy="312410"/>
            </a:xfrm>
            <a:prstGeom prst="ellipse">
              <a:avLst/>
            </a:prstGeom>
            <a:solidFill>
              <a:schemeClr val="tx1">
                <a:lumMod val="65000"/>
                <a:lumOff val="3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1" name="Oval 170"/>
            <p:cNvSpPr>
              <a:spLocks noChangeAspect="1"/>
            </p:cNvSpPr>
            <p:nvPr/>
          </p:nvSpPr>
          <p:spPr>
            <a:xfrm>
              <a:off x="4446687" y="4650787"/>
              <a:ext cx="312410" cy="312410"/>
            </a:xfrm>
            <a:prstGeom prst="ellipse">
              <a:avLst/>
            </a:prstGeom>
            <a:solidFill>
              <a:schemeClr val="bg1">
                <a:lumMod val="8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sp>
        <p:nvSpPr>
          <p:cNvPr id="172" name="Oval 171"/>
          <p:cNvSpPr>
            <a:spLocks noChangeAspect="1"/>
          </p:cNvSpPr>
          <p:nvPr/>
        </p:nvSpPr>
        <p:spPr>
          <a:xfrm>
            <a:off x="4443611" y="4652002"/>
            <a:ext cx="312410" cy="312410"/>
          </a:xfrm>
          <a:prstGeom prst="ellipse">
            <a:avLst/>
          </a:prstGeom>
          <a:solidFill>
            <a:schemeClr val="bg1">
              <a:lumMod val="9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nvGrpSpPr>
          <p:cNvPr id="7" name="Group 6"/>
          <p:cNvGrpSpPr/>
          <p:nvPr/>
        </p:nvGrpSpPr>
        <p:grpSpPr>
          <a:xfrm>
            <a:off x="3798399" y="1638180"/>
            <a:ext cx="4110713" cy="861775"/>
            <a:chOff x="3798399" y="1638180"/>
            <a:chExt cx="4110713" cy="861775"/>
          </a:xfrm>
        </p:grpSpPr>
        <mc:AlternateContent xmlns:mc="http://schemas.openxmlformats.org/markup-compatibility/2006" xmlns:a14="http://schemas.microsoft.com/office/drawing/2010/main">
          <mc:Choice Requires="a14">
            <p:sp>
              <p:nvSpPr>
                <p:cNvPr id="2" name="Rectangle 1"/>
                <p:cNvSpPr/>
                <p:nvPr/>
              </p:nvSpPr>
              <p:spPr>
                <a:xfrm>
                  <a:off x="3798399" y="2038290"/>
                  <a:ext cx="574003"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smtClean="0">
                                <a:effectLst/>
                                <a:latin typeface="Cambria Math"/>
                              </a:rPr>
                            </m:ctrlPr>
                          </m:sSubPr>
                          <m:e>
                            <m:r>
                              <a:rPr lang="en-US" sz="2400" i="1">
                                <a:effectLst/>
                                <a:latin typeface="Cambria Math"/>
                              </a:rPr>
                              <m:t>𝑝</m:t>
                            </m:r>
                          </m:e>
                          <m:sub>
                            <m:r>
                              <a:rPr lang="en-US" sz="2400" b="0" i="1" smtClean="0">
                                <a:effectLst/>
                                <a:latin typeface="Cambria Math"/>
                              </a:rPr>
                              <m:t>0</m:t>
                            </m:r>
                          </m:sub>
                        </m:sSub>
                      </m:oMath>
                    </m:oMathPara>
                  </a14:m>
                  <a:endParaRPr lang="en-US" sz="2400" dirty="0" err="1">
                    <a:effectLst/>
                  </a:endParaRPr>
                </a:p>
              </p:txBody>
            </p:sp>
          </mc:Choice>
          <mc:Fallback xmlns="">
            <p:sp>
              <p:nvSpPr>
                <p:cNvPr id="2" name="Rectangle 1"/>
                <p:cNvSpPr>
                  <a:spLocks noRot="1" noChangeAspect="1" noMove="1" noResize="1" noEditPoints="1" noAdjustHandles="1" noChangeArrowheads="1" noChangeShapeType="1" noTextEdit="1"/>
                </p:cNvSpPr>
                <p:nvPr/>
              </p:nvSpPr>
              <p:spPr>
                <a:xfrm>
                  <a:off x="3798399" y="2038290"/>
                  <a:ext cx="574003" cy="461665"/>
                </a:xfrm>
                <a:prstGeom prst="rect">
                  <a:avLst/>
                </a:prstGeom>
                <a:blipFill rotWithShape="1">
                  <a:blip r:embed="rId3"/>
                  <a:stretch>
                    <a:fillRect l="-2128" b="-118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4284281" y="1638180"/>
                  <a:ext cx="629660" cy="461665"/>
                </a:xfrm>
                <a:prstGeom prst="rect">
                  <a:avLst/>
                </a:prstGeom>
              </p:spPr>
              <p:txBody>
                <a:bodyPr wrap="none">
                  <a:spAutoFit/>
                </a:bodyPr>
                <a:lstStyle/>
                <a:p>
                  <a:pPr/>
                  <a14:m>
                    <m:oMathPara xmlns:m="http://schemas.openxmlformats.org/officeDocument/2006/math">
                      <m:oMathParaPr>
                        <m:jc m:val="center"/>
                      </m:oMathParaPr>
                      <m:oMath xmlns:m="http://schemas.openxmlformats.org/officeDocument/2006/math">
                        <m:sSub>
                          <m:sSubPr>
                            <m:ctrlPr>
                              <a:rPr lang="en-US" sz="2400" i="1">
                                <a:effectLst/>
                                <a:latin typeface="Cambria Math"/>
                              </a:rPr>
                            </m:ctrlPr>
                          </m:sSubPr>
                          <m:e>
                            <m:r>
                              <a:rPr lang="en-US" sz="2400" i="1">
                                <a:effectLst/>
                                <a:latin typeface="Cambria Math"/>
                              </a:rPr>
                              <m:t>𝑤</m:t>
                            </m:r>
                          </m:e>
                          <m:sub>
                            <m:r>
                              <a:rPr lang="en-US" sz="2400" i="1">
                                <a:effectLst/>
                                <a:latin typeface="Cambria Math"/>
                              </a:rPr>
                              <m:t>0</m:t>
                            </m:r>
                          </m:sub>
                        </m:sSub>
                      </m:oMath>
                    </m:oMathPara>
                  </a14:m>
                  <a:endParaRPr lang="en-US" sz="2400" i="1" dirty="0" err="1">
                    <a:effectLst/>
                  </a:endParaRPr>
                </a:p>
              </p:txBody>
            </p:sp>
          </mc:Choice>
          <mc:Fallback xmlns="">
            <p:sp>
              <p:nvSpPr>
                <p:cNvPr id="4" name="Rectangle 3"/>
                <p:cNvSpPr>
                  <a:spLocks noRot="1" noChangeAspect="1" noMove="1" noResize="1" noEditPoints="1" noAdjustHandles="1" noChangeArrowheads="1" noChangeShapeType="1" noTextEdit="1"/>
                </p:cNvSpPr>
                <p:nvPr/>
              </p:nvSpPr>
              <p:spPr>
                <a:xfrm>
                  <a:off x="4284281" y="1638180"/>
                  <a:ext cx="629660" cy="461665"/>
                </a:xfrm>
                <a:prstGeom prst="rect">
                  <a:avLst/>
                </a:prstGeom>
                <a:blipFill rotWithShape="1">
                  <a:blip r:embed="rId4"/>
                  <a:stretch>
                    <a:fillRect b="-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1" name="Rectangle 150"/>
                <p:cNvSpPr/>
                <p:nvPr/>
              </p:nvSpPr>
              <p:spPr>
                <a:xfrm>
                  <a:off x="7342226" y="2038290"/>
                  <a:ext cx="566886"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smtClean="0">
                                <a:effectLst/>
                                <a:latin typeface="Cambria Math"/>
                              </a:rPr>
                            </m:ctrlPr>
                          </m:sSubPr>
                          <m:e>
                            <m:r>
                              <a:rPr lang="en-US" sz="2400" i="1">
                                <a:effectLst/>
                                <a:latin typeface="Cambria Math"/>
                              </a:rPr>
                              <m:t>𝑝</m:t>
                            </m:r>
                          </m:e>
                          <m:sub>
                            <m:r>
                              <a:rPr lang="en-US" sz="2400" b="0" i="1" smtClean="0">
                                <a:effectLst/>
                                <a:latin typeface="Cambria Math"/>
                              </a:rPr>
                              <m:t>1</m:t>
                            </m:r>
                          </m:sub>
                        </m:sSub>
                      </m:oMath>
                    </m:oMathPara>
                  </a14:m>
                  <a:endParaRPr lang="en-US" sz="2400" dirty="0" err="1">
                    <a:effectLst/>
                  </a:endParaRPr>
                </a:p>
              </p:txBody>
            </p:sp>
          </mc:Choice>
          <mc:Fallback xmlns="">
            <p:sp>
              <p:nvSpPr>
                <p:cNvPr id="151" name="Rectangle 150"/>
                <p:cNvSpPr>
                  <a:spLocks noRot="1" noChangeAspect="1" noMove="1" noResize="1" noEditPoints="1" noAdjustHandles="1" noChangeArrowheads="1" noChangeShapeType="1" noTextEdit="1"/>
                </p:cNvSpPr>
                <p:nvPr/>
              </p:nvSpPr>
              <p:spPr>
                <a:xfrm>
                  <a:off x="7342226" y="2038290"/>
                  <a:ext cx="566886" cy="461665"/>
                </a:xfrm>
                <a:prstGeom prst="rect">
                  <a:avLst/>
                </a:prstGeom>
                <a:blipFill rotWithShape="1">
                  <a:blip r:embed="rId5"/>
                  <a:stretch>
                    <a:fillRect l="-2151" b="-118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2" name="Rectangle 151"/>
                <p:cNvSpPr/>
                <p:nvPr/>
              </p:nvSpPr>
              <p:spPr>
                <a:xfrm>
                  <a:off x="6768770" y="1638180"/>
                  <a:ext cx="622542" cy="461665"/>
                </a:xfrm>
                <a:prstGeom prst="rect">
                  <a:avLst/>
                </a:prstGeom>
              </p:spPr>
              <p:txBody>
                <a:bodyPr wrap="none">
                  <a:spAutoFit/>
                </a:bodyPr>
                <a:lstStyle/>
                <a:p>
                  <a:pPr/>
                  <a14:m>
                    <m:oMathPara xmlns:m="http://schemas.openxmlformats.org/officeDocument/2006/math">
                      <m:oMathParaPr>
                        <m:jc m:val="center"/>
                      </m:oMathParaPr>
                      <m:oMath xmlns:m="http://schemas.openxmlformats.org/officeDocument/2006/math">
                        <m:sSub>
                          <m:sSubPr>
                            <m:ctrlPr>
                              <a:rPr lang="en-US" sz="2400" i="1" smtClean="0">
                                <a:effectLst/>
                                <a:latin typeface="Cambria Math"/>
                              </a:rPr>
                            </m:ctrlPr>
                          </m:sSubPr>
                          <m:e>
                            <m:r>
                              <a:rPr lang="en-US" sz="2400" i="1">
                                <a:effectLst/>
                                <a:latin typeface="Cambria Math"/>
                              </a:rPr>
                              <m:t>𝑤</m:t>
                            </m:r>
                          </m:e>
                          <m:sub>
                            <m:r>
                              <a:rPr lang="en-US" sz="2400" b="0" i="1" smtClean="0">
                                <a:effectLst/>
                                <a:latin typeface="Cambria Math"/>
                              </a:rPr>
                              <m:t>1</m:t>
                            </m:r>
                          </m:sub>
                        </m:sSub>
                      </m:oMath>
                    </m:oMathPara>
                  </a14:m>
                  <a:endParaRPr lang="en-US" sz="2400" i="1" dirty="0" err="1">
                    <a:effectLst/>
                  </a:endParaRPr>
                </a:p>
              </p:txBody>
            </p:sp>
          </mc:Choice>
          <mc:Fallback xmlns="">
            <p:sp>
              <p:nvSpPr>
                <p:cNvPr id="152" name="Rectangle 151"/>
                <p:cNvSpPr>
                  <a:spLocks noRot="1" noChangeAspect="1" noMove="1" noResize="1" noEditPoints="1" noAdjustHandles="1" noChangeArrowheads="1" noChangeShapeType="1" noTextEdit="1"/>
                </p:cNvSpPr>
                <p:nvPr/>
              </p:nvSpPr>
              <p:spPr>
                <a:xfrm>
                  <a:off x="6768770" y="1638180"/>
                  <a:ext cx="622542" cy="461665"/>
                </a:xfrm>
                <a:prstGeom prst="rect">
                  <a:avLst/>
                </a:prstGeom>
                <a:blipFill rotWithShape="1">
                  <a:blip r:embed="rId6"/>
                  <a:stretch>
                    <a:fillRect b="-4000"/>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53" name="TextBox 152"/>
              <p:cNvSpPr txBox="1"/>
              <p:nvPr/>
            </p:nvSpPr>
            <p:spPr>
              <a:xfrm>
                <a:off x="3107681" y="1145993"/>
                <a:ext cx="2752485" cy="369332"/>
              </a:xfrm>
              <a:prstGeom prst="rect">
                <a:avLst/>
              </a:prstGeom>
              <a:noFill/>
            </p:spPr>
            <p:txBody>
              <a:bodyPr wrap="none" lIns="18288" tIns="0" rIns="18288" bIns="0" rtlCol="0">
                <a:spAutoFit/>
              </a:bodyPr>
              <a:lstStyle/>
              <a:p>
                <a:pPr/>
                <a14:m>
                  <m:oMathPara xmlns:m="http://schemas.openxmlformats.org/officeDocument/2006/math">
                    <m:oMathParaPr>
                      <m:jc m:val="centerGroup"/>
                    </m:oMathParaPr>
                    <m:oMath xmlns:m="http://schemas.openxmlformats.org/officeDocument/2006/math">
                      <m:r>
                        <a:rPr lang="en-US" sz="2400" b="0" i="1" smtClean="0">
                          <a:effectLst/>
                          <a:latin typeface="Cambria Math"/>
                        </a:rPr>
                        <m:t>(</m:t>
                      </m:r>
                      <m:sSub>
                        <m:sSubPr>
                          <m:ctrlPr>
                            <a:rPr lang="en-US" sz="2400" b="0" i="1" smtClean="0">
                              <a:effectLst/>
                              <a:latin typeface="Cambria Math"/>
                            </a:rPr>
                          </m:ctrlPr>
                        </m:sSubPr>
                        <m:e>
                          <m:r>
                            <a:rPr lang="en-US" sz="2400" b="0" i="1" smtClean="0">
                              <a:effectLst/>
                              <a:latin typeface="Cambria Math"/>
                            </a:rPr>
                            <m:t>𝑤</m:t>
                          </m:r>
                        </m:e>
                        <m:sub>
                          <m:r>
                            <a:rPr lang="en-US" sz="2400" b="0" i="1" smtClean="0">
                              <a:effectLst/>
                              <a:latin typeface="Cambria Math"/>
                            </a:rPr>
                            <m:t>0</m:t>
                          </m:r>
                        </m:sub>
                      </m:sSub>
                      <m:sSub>
                        <m:sSubPr>
                          <m:ctrlPr>
                            <a:rPr lang="en-US" sz="2400" i="1" smtClean="0">
                              <a:effectLst/>
                              <a:latin typeface="Cambria Math"/>
                            </a:rPr>
                          </m:ctrlPr>
                        </m:sSubPr>
                        <m:e>
                          <m:r>
                            <a:rPr lang="en-US" sz="2400" b="0" i="1" smtClean="0">
                              <a:effectLst/>
                              <a:latin typeface="Cambria Math"/>
                            </a:rPr>
                            <m:t>𝑝</m:t>
                          </m:r>
                        </m:e>
                        <m:sub>
                          <m:r>
                            <a:rPr lang="en-US" sz="2400" i="1">
                              <a:effectLst/>
                              <a:latin typeface="Cambria Math"/>
                            </a:rPr>
                            <m:t>0</m:t>
                          </m:r>
                        </m:sub>
                      </m:sSub>
                      <m:r>
                        <a:rPr lang="en-US" sz="2400" b="0" i="0" smtClean="0">
                          <a:effectLst/>
                          <a:latin typeface="Cambria Math"/>
                        </a:rPr>
                        <m:t>+</m:t>
                      </m:r>
                      <m:sSub>
                        <m:sSubPr>
                          <m:ctrlPr>
                            <a:rPr lang="en-US" sz="2400" i="1">
                              <a:effectLst/>
                              <a:latin typeface="Cambria Math"/>
                            </a:rPr>
                          </m:ctrlPr>
                        </m:sSubPr>
                        <m:e>
                          <m:r>
                            <a:rPr lang="en-US" sz="2400" i="1">
                              <a:effectLst/>
                              <a:latin typeface="Cambria Math"/>
                            </a:rPr>
                            <m:t>𝑤</m:t>
                          </m:r>
                        </m:e>
                        <m:sub>
                          <m:r>
                            <a:rPr lang="en-US" sz="2400" b="0" i="1" smtClean="0">
                              <a:effectLst/>
                              <a:latin typeface="Cambria Math"/>
                            </a:rPr>
                            <m:t>1</m:t>
                          </m:r>
                        </m:sub>
                      </m:sSub>
                      <m:sSub>
                        <m:sSubPr>
                          <m:ctrlPr>
                            <a:rPr lang="en-US" sz="2400" i="1" smtClean="0">
                              <a:effectLst/>
                              <a:latin typeface="Cambria Math"/>
                            </a:rPr>
                          </m:ctrlPr>
                        </m:sSubPr>
                        <m:e>
                          <m:r>
                            <a:rPr lang="en-US" sz="2400" b="0" i="1" smtClean="0">
                              <a:effectLst/>
                              <a:latin typeface="Cambria Math"/>
                            </a:rPr>
                            <m:t>𝑝</m:t>
                          </m:r>
                        </m:e>
                        <m:sub>
                          <m:r>
                            <a:rPr lang="en-US" sz="2400" b="0" i="1" smtClean="0">
                              <a:effectLst/>
                              <a:latin typeface="Cambria Math"/>
                            </a:rPr>
                            <m:t>1</m:t>
                          </m:r>
                        </m:sub>
                      </m:sSub>
                      <m:r>
                        <a:rPr lang="en-US" sz="2400" b="0" i="1" smtClean="0">
                          <a:effectLst/>
                          <a:latin typeface="Cambria Math"/>
                        </a:rPr>
                        <m:t>−</m:t>
                      </m:r>
                      <m:sSup>
                        <m:sSupPr>
                          <m:ctrlPr>
                            <a:rPr lang="en-US" sz="2400" b="0" i="1" smtClean="0">
                              <a:effectLst/>
                              <a:latin typeface="Cambria Math"/>
                            </a:rPr>
                          </m:ctrlPr>
                        </m:sSupPr>
                        <m:e>
                          <m:r>
                            <a:rPr lang="en-US" sz="2400" b="0" i="1" smtClean="0">
                              <a:effectLst/>
                              <a:latin typeface="Cambria Math"/>
                            </a:rPr>
                            <m:t>𝑣</m:t>
                          </m:r>
                        </m:e>
                        <m:sup>
                          <m:r>
                            <a:rPr lang="en-US" sz="2400" b="0" i="1" smtClean="0">
                              <a:effectLst/>
                              <a:latin typeface="Cambria Math"/>
                            </a:rPr>
                            <m:t>2</m:t>
                          </m:r>
                        </m:sup>
                      </m:sSup>
                      <m:r>
                        <a:rPr lang="en-US" sz="2400" b="0" i="1" smtClean="0">
                          <a:effectLst/>
                          <a:latin typeface="Cambria Math"/>
                        </a:rPr>
                        <m:t>)</m:t>
                      </m:r>
                    </m:oMath>
                  </m:oMathPara>
                </a14:m>
                <a:endParaRPr lang="en-US" sz="2400" dirty="0" err="1" smtClean="0">
                  <a:effectLst/>
                </a:endParaRPr>
              </a:p>
            </p:txBody>
          </p:sp>
        </mc:Choice>
        <mc:Fallback xmlns="">
          <p:sp>
            <p:nvSpPr>
              <p:cNvPr id="153" name="TextBox 152"/>
              <p:cNvSpPr txBox="1">
                <a:spLocks noRot="1" noChangeAspect="1" noMove="1" noResize="1" noEditPoints="1" noAdjustHandles="1" noChangeArrowheads="1" noChangeShapeType="1" noTextEdit="1"/>
              </p:cNvSpPr>
              <p:nvPr/>
            </p:nvSpPr>
            <p:spPr>
              <a:xfrm>
                <a:off x="3107681" y="1145993"/>
                <a:ext cx="2752485" cy="369332"/>
              </a:xfrm>
              <a:prstGeom prst="rect">
                <a:avLst/>
              </a:prstGeom>
              <a:blipFill rotWithShape="1">
                <a:blip r:embed="rId7"/>
                <a:stretch>
                  <a:fillRect l="-4213" r="-1109" b="-36066"/>
                </a:stretch>
              </a:blipFill>
            </p:spPr>
            <p:txBody>
              <a:bodyPr/>
              <a:lstStyle/>
              <a:p>
                <a:r>
                  <a:rPr lang="en-US">
                    <a:noFill/>
                  </a:rPr>
                  <a:t> </a:t>
                </a:r>
              </a:p>
            </p:txBody>
          </p:sp>
        </mc:Fallback>
      </mc:AlternateContent>
      <p:sp>
        <p:nvSpPr>
          <p:cNvPr id="161" name="Oval 160"/>
          <p:cNvSpPr>
            <a:spLocks/>
          </p:cNvSpPr>
          <p:nvPr/>
        </p:nvSpPr>
        <p:spPr>
          <a:xfrm>
            <a:off x="4442147" y="2149204"/>
            <a:ext cx="312410" cy="312410"/>
          </a:xfrm>
          <a:prstGeom prst="ellipse">
            <a:avLst/>
          </a:prstGeom>
          <a:solidFill>
            <a:schemeClr val="bg1">
              <a:lumMod val="5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nvGrpSpPr>
          <p:cNvPr id="19" name="Group 18"/>
          <p:cNvGrpSpPr/>
          <p:nvPr/>
        </p:nvGrpSpPr>
        <p:grpSpPr>
          <a:xfrm>
            <a:off x="4448771" y="2155828"/>
            <a:ext cx="2811638" cy="312410"/>
            <a:chOff x="4446687" y="2150585"/>
            <a:chExt cx="2811638" cy="312410"/>
          </a:xfrm>
        </p:grpSpPr>
        <p:sp>
          <p:nvSpPr>
            <p:cNvPr id="157" name="Oval 156"/>
            <p:cNvSpPr>
              <a:spLocks/>
            </p:cNvSpPr>
            <p:nvPr/>
          </p:nvSpPr>
          <p:spPr>
            <a:xfrm>
              <a:off x="4446687" y="2150585"/>
              <a:ext cx="312410" cy="312410"/>
            </a:xfrm>
            <a:prstGeom prst="ellipse">
              <a:avLst/>
            </a:prstGeom>
            <a:solidFill>
              <a:schemeClr val="bg1">
                <a:lumMod val="9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4" name="Oval 163"/>
            <p:cNvSpPr>
              <a:spLocks noChangeAspect="1"/>
            </p:cNvSpPr>
            <p:nvPr/>
          </p:nvSpPr>
          <p:spPr>
            <a:xfrm>
              <a:off x="6945915" y="2150585"/>
              <a:ext cx="312410" cy="312410"/>
            </a:xfrm>
            <a:prstGeom prst="ellipse">
              <a:avLst/>
            </a:prstGeom>
            <a:solidFill>
              <a:schemeClr val="bg1">
                <a:lumMod val="7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spTree>
    <p:extLst>
      <p:ext uri="{BB962C8B-B14F-4D97-AF65-F5344CB8AC3E}">
        <p14:creationId xmlns:p14="http://schemas.microsoft.com/office/powerpoint/2010/main" val="293964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1"/>
                                        </p:tgtEl>
                                        <p:attrNameLst>
                                          <p:attrName>style.visibility</p:attrName>
                                        </p:attrNameLst>
                                      </p:cBhvr>
                                      <p:to>
                                        <p:strVal val="visible"/>
                                      </p:to>
                                    </p:set>
                                    <p:animEffect transition="in" filter="fade">
                                      <p:cBhvr>
                                        <p:cTn id="21" dur="500"/>
                                        <p:tgtEl>
                                          <p:spTgt spid="16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2"/>
                                        </p:tgtEl>
                                        <p:attrNameLst>
                                          <p:attrName>style.visibility</p:attrName>
                                        </p:attrNameLst>
                                      </p:cBhvr>
                                      <p:to>
                                        <p:strVal val="visible"/>
                                      </p:to>
                                    </p:set>
                                    <p:animEffect transition="in" filter="fade">
                                      <p:cBhvr>
                                        <p:cTn id="24" dur="500"/>
                                        <p:tgtEl>
                                          <p:spTgt spid="17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13"/>
                                        </p:tgtEl>
                                      </p:cBhvr>
                                    </p:animEffect>
                                    <p:set>
                                      <p:cBhvr>
                                        <p:cTn id="29" dur="1" fill="hold">
                                          <p:stCondLst>
                                            <p:cond delay="499"/>
                                          </p:stCondLst>
                                        </p:cTn>
                                        <p:tgtEl>
                                          <p:spTgt spid="13"/>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250"/>
                                        <p:tgtEl>
                                          <p:spTgt spid="19"/>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250"/>
                                        <p:tgtEl>
                                          <p:spTgt spid="11"/>
                                        </p:tgtEl>
                                      </p:cBhvr>
                                    </p:animEffect>
                                  </p:childTnLst>
                                </p:cTn>
                              </p:par>
                              <p:par>
                                <p:cTn id="36" presetID="10" presetClass="entr" presetSubtype="0" fill="hold" nodeType="withEffect">
                                  <p:stCondLst>
                                    <p:cond delay="0"/>
                                  </p:stCondLst>
                                  <p:childTnLst>
                                    <p:set>
                                      <p:cBhvr>
                                        <p:cTn id="37" dur="1" fill="hold">
                                          <p:stCondLst>
                                            <p:cond delay="0"/>
                                          </p:stCondLst>
                                        </p:cTn>
                                        <p:tgtEl>
                                          <p:spTgt spid="156"/>
                                        </p:tgtEl>
                                        <p:attrNameLst>
                                          <p:attrName>style.visibility</p:attrName>
                                        </p:attrNameLst>
                                      </p:cBhvr>
                                      <p:to>
                                        <p:strVal val="visible"/>
                                      </p:to>
                                    </p:set>
                                    <p:animEffect transition="in" filter="fade">
                                      <p:cBhvr>
                                        <p:cTn id="38" dur="250"/>
                                        <p:tgtEl>
                                          <p:spTgt spid="15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250"/>
                                        <p:tgtEl>
                                          <p:spTgt spid="11"/>
                                        </p:tgtEl>
                                      </p:cBhvr>
                                    </p:animEffect>
                                    <p:set>
                                      <p:cBhvr>
                                        <p:cTn id="43" dur="1" fill="hold">
                                          <p:stCondLst>
                                            <p:cond delay="249"/>
                                          </p:stCondLst>
                                        </p:cTn>
                                        <p:tgtEl>
                                          <p:spTgt spid="11"/>
                                        </p:tgtEl>
                                        <p:attrNameLst>
                                          <p:attrName>style.visibility</p:attrName>
                                        </p:attrNameLst>
                                      </p:cBhvr>
                                      <p:to>
                                        <p:strVal val="hidden"/>
                                      </p:to>
                                    </p:set>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250"/>
                                        <p:tgtEl>
                                          <p:spTgt spid="7"/>
                                        </p:tgtEl>
                                      </p:cBhvr>
                                    </p:animEffect>
                                  </p:childTnLst>
                                </p:cTn>
                              </p:par>
                            </p:childTnLst>
                          </p:cTn>
                        </p:par>
                        <p:par>
                          <p:cTn id="48" fill="hold">
                            <p:stCondLst>
                              <p:cond delay="750"/>
                            </p:stCondLst>
                            <p:childTnLst>
                              <p:par>
                                <p:cTn id="49" presetID="1" presetClass="entr" presetSubtype="0" fill="hold" grpId="0" nodeType="afterEffect">
                                  <p:stCondLst>
                                    <p:cond delay="0"/>
                                  </p:stCondLst>
                                  <p:childTnLst>
                                    <p:set>
                                      <p:cBhvr>
                                        <p:cTn id="50" dur="1" fill="hold">
                                          <p:stCondLst>
                                            <p:cond delay="0"/>
                                          </p:stCondLst>
                                        </p:cTn>
                                        <p:tgtEl>
                                          <p:spTgt spid="1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 grpId="0" animBg="1"/>
      <p:bldP spid="153" grpId="0"/>
      <p:bldP spid="161"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6" name="Straight Arrow Connector 155"/>
          <p:cNvCxnSpPr/>
          <p:nvPr/>
        </p:nvCxnSpPr>
        <p:spPr>
          <a:xfrm>
            <a:off x="4602192" y="2307064"/>
            <a:ext cx="833904" cy="0"/>
          </a:xfrm>
          <a:prstGeom prst="straightConnector1">
            <a:avLst/>
          </a:prstGeom>
          <a:ln w="60325">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sp>
        <p:nvSpPr>
          <p:cNvPr id="3" name="Title 1"/>
          <p:cNvSpPr>
            <a:spLocks noGrp="1"/>
          </p:cNvSpPr>
          <p:nvPr>
            <p:ph type="title"/>
          </p:nvPr>
        </p:nvSpPr>
        <p:spPr>
          <a:xfrm>
            <a:off x="0" y="0"/>
            <a:ext cx="9144000" cy="990600"/>
          </a:xfrm>
        </p:spPr>
        <p:txBody>
          <a:bodyPr/>
          <a:lstStyle/>
          <a:p>
            <a:r>
              <a:rPr lang="en-US" dirty="0"/>
              <a:t>Linear Curve Value Constraints</a:t>
            </a:r>
          </a:p>
        </p:txBody>
      </p:sp>
      <p:sp>
        <p:nvSpPr>
          <p:cNvPr id="78" name="Oval 77"/>
          <p:cNvSpPr/>
          <p:nvPr/>
        </p:nvSpPr>
        <p:spPr>
          <a:xfrm>
            <a:off x="1907704" y="-387424"/>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9" name="Oval 78"/>
          <p:cNvSpPr/>
          <p:nvPr/>
        </p:nvSpPr>
        <p:spPr>
          <a:xfrm>
            <a:off x="4406936" y="-387424"/>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0" name="Oval 79"/>
          <p:cNvSpPr/>
          <p:nvPr/>
        </p:nvSpPr>
        <p:spPr>
          <a:xfrm>
            <a:off x="6906164" y="-387424"/>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1" name="Oval 80"/>
          <p:cNvSpPr/>
          <p:nvPr/>
        </p:nvSpPr>
        <p:spPr>
          <a:xfrm>
            <a:off x="1907704" y="211180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2" name="Oval 81"/>
          <p:cNvSpPr/>
          <p:nvPr/>
        </p:nvSpPr>
        <p:spPr>
          <a:xfrm>
            <a:off x="4406936" y="211180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3" name="Oval 82"/>
          <p:cNvSpPr/>
          <p:nvPr/>
        </p:nvSpPr>
        <p:spPr>
          <a:xfrm>
            <a:off x="6906164" y="211180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4" name="Oval 83"/>
          <p:cNvSpPr/>
          <p:nvPr/>
        </p:nvSpPr>
        <p:spPr>
          <a:xfrm>
            <a:off x="1907704" y="461103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5" name="Oval 84"/>
          <p:cNvSpPr/>
          <p:nvPr/>
        </p:nvSpPr>
        <p:spPr>
          <a:xfrm>
            <a:off x="4406936" y="461103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6" name="Oval 85"/>
          <p:cNvSpPr/>
          <p:nvPr/>
        </p:nvSpPr>
        <p:spPr>
          <a:xfrm>
            <a:off x="6906164" y="461103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7" name="Oval 86"/>
          <p:cNvSpPr/>
          <p:nvPr/>
        </p:nvSpPr>
        <p:spPr>
          <a:xfrm>
            <a:off x="1907704" y="711026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8" name="Oval 87"/>
          <p:cNvSpPr/>
          <p:nvPr/>
        </p:nvSpPr>
        <p:spPr>
          <a:xfrm>
            <a:off x="4406936" y="711026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9" name="Oval 88"/>
          <p:cNvSpPr/>
          <p:nvPr/>
        </p:nvSpPr>
        <p:spPr>
          <a:xfrm>
            <a:off x="6906164" y="711026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0" name="Oval 89"/>
          <p:cNvSpPr/>
          <p:nvPr/>
        </p:nvSpPr>
        <p:spPr>
          <a:xfrm>
            <a:off x="1907704" y="960949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1" name="Oval 90"/>
          <p:cNvSpPr/>
          <p:nvPr/>
        </p:nvSpPr>
        <p:spPr>
          <a:xfrm>
            <a:off x="4406936" y="960949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sp>
        <p:nvSpPr>
          <p:cNvPr id="92" name="Oval 91"/>
          <p:cNvSpPr/>
          <p:nvPr/>
        </p:nvSpPr>
        <p:spPr>
          <a:xfrm>
            <a:off x="6906164" y="960949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sp>
        <p:nvSpPr>
          <p:cNvPr id="93" name="Oval 92"/>
          <p:cNvSpPr/>
          <p:nvPr/>
        </p:nvSpPr>
        <p:spPr>
          <a:xfrm>
            <a:off x="1907704" y="1210872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4" name="Oval 93"/>
          <p:cNvSpPr/>
          <p:nvPr/>
        </p:nvSpPr>
        <p:spPr>
          <a:xfrm>
            <a:off x="4406936" y="1210872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sp>
        <p:nvSpPr>
          <p:cNvPr id="95" name="Oval 94"/>
          <p:cNvSpPr/>
          <p:nvPr/>
        </p:nvSpPr>
        <p:spPr>
          <a:xfrm>
            <a:off x="6906164" y="1210872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6" name="Oval 95"/>
          <p:cNvSpPr/>
          <p:nvPr/>
        </p:nvSpPr>
        <p:spPr>
          <a:xfrm>
            <a:off x="1907704" y="1460795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7" name="Oval 96"/>
          <p:cNvSpPr/>
          <p:nvPr/>
        </p:nvSpPr>
        <p:spPr>
          <a:xfrm>
            <a:off x="4406936" y="1460795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8" name="Oval 97"/>
          <p:cNvSpPr/>
          <p:nvPr/>
        </p:nvSpPr>
        <p:spPr>
          <a:xfrm>
            <a:off x="6906164" y="1460795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9" name="Oval 98"/>
          <p:cNvSpPr/>
          <p:nvPr/>
        </p:nvSpPr>
        <p:spPr>
          <a:xfrm>
            <a:off x="1907704" y="1710718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0" name="Oval 99"/>
          <p:cNvSpPr/>
          <p:nvPr/>
        </p:nvSpPr>
        <p:spPr>
          <a:xfrm>
            <a:off x="4406936" y="1710718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1" name="Oval 100"/>
          <p:cNvSpPr/>
          <p:nvPr/>
        </p:nvSpPr>
        <p:spPr>
          <a:xfrm>
            <a:off x="6906164" y="1710718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2" name="Oval 101"/>
          <p:cNvSpPr/>
          <p:nvPr/>
        </p:nvSpPr>
        <p:spPr>
          <a:xfrm>
            <a:off x="9405380" y="-387424"/>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3" name="Oval 102"/>
          <p:cNvSpPr/>
          <p:nvPr/>
        </p:nvSpPr>
        <p:spPr>
          <a:xfrm>
            <a:off x="11904612" y="-387424"/>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4" name="Oval 103"/>
          <p:cNvSpPr/>
          <p:nvPr/>
        </p:nvSpPr>
        <p:spPr>
          <a:xfrm>
            <a:off x="14403844" y="-387424"/>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5" name="Oval 104"/>
          <p:cNvSpPr/>
          <p:nvPr/>
        </p:nvSpPr>
        <p:spPr>
          <a:xfrm>
            <a:off x="16903072" y="-387424"/>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6" name="Oval 105"/>
          <p:cNvSpPr/>
          <p:nvPr/>
        </p:nvSpPr>
        <p:spPr>
          <a:xfrm>
            <a:off x="19402304" y="-387424"/>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7" name="Oval 106"/>
          <p:cNvSpPr/>
          <p:nvPr/>
        </p:nvSpPr>
        <p:spPr>
          <a:xfrm>
            <a:off x="21901536" y="-387424"/>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8" name="Oval 107"/>
          <p:cNvSpPr/>
          <p:nvPr/>
        </p:nvSpPr>
        <p:spPr>
          <a:xfrm>
            <a:off x="9405380" y="211180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9" name="Oval 108"/>
          <p:cNvSpPr/>
          <p:nvPr/>
        </p:nvSpPr>
        <p:spPr>
          <a:xfrm>
            <a:off x="11904612" y="211180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0" name="Oval 109"/>
          <p:cNvSpPr/>
          <p:nvPr/>
        </p:nvSpPr>
        <p:spPr>
          <a:xfrm>
            <a:off x="14403844" y="211180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1" name="Oval 110"/>
          <p:cNvSpPr/>
          <p:nvPr/>
        </p:nvSpPr>
        <p:spPr>
          <a:xfrm>
            <a:off x="16903072" y="211180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2" name="Oval 111"/>
          <p:cNvSpPr/>
          <p:nvPr/>
        </p:nvSpPr>
        <p:spPr>
          <a:xfrm>
            <a:off x="19402304" y="211180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3" name="Oval 112"/>
          <p:cNvSpPr/>
          <p:nvPr/>
        </p:nvSpPr>
        <p:spPr>
          <a:xfrm>
            <a:off x="21901536" y="211180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4" name="Oval 113"/>
          <p:cNvSpPr/>
          <p:nvPr/>
        </p:nvSpPr>
        <p:spPr>
          <a:xfrm>
            <a:off x="9405380" y="461103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5" name="Oval 114"/>
          <p:cNvSpPr/>
          <p:nvPr/>
        </p:nvSpPr>
        <p:spPr>
          <a:xfrm>
            <a:off x="11904612" y="461103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6" name="Oval 115"/>
          <p:cNvSpPr/>
          <p:nvPr/>
        </p:nvSpPr>
        <p:spPr>
          <a:xfrm>
            <a:off x="14403844" y="461103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sp>
        <p:nvSpPr>
          <p:cNvPr id="117" name="Oval 116"/>
          <p:cNvSpPr/>
          <p:nvPr/>
        </p:nvSpPr>
        <p:spPr>
          <a:xfrm>
            <a:off x="16903072" y="461103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8" name="Oval 117"/>
          <p:cNvSpPr/>
          <p:nvPr/>
        </p:nvSpPr>
        <p:spPr>
          <a:xfrm>
            <a:off x="19402304" y="461103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9" name="Oval 118"/>
          <p:cNvSpPr/>
          <p:nvPr/>
        </p:nvSpPr>
        <p:spPr>
          <a:xfrm>
            <a:off x="21901536" y="461103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0" name="Oval 119"/>
          <p:cNvSpPr/>
          <p:nvPr/>
        </p:nvSpPr>
        <p:spPr>
          <a:xfrm>
            <a:off x="9405380" y="711026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1" name="Oval 120"/>
          <p:cNvSpPr/>
          <p:nvPr/>
        </p:nvSpPr>
        <p:spPr>
          <a:xfrm>
            <a:off x="11904612" y="711026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2" name="Oval 121"/>
          <p:cNvSpPr/>
          <p:nvPr/>
        </p:nvSpPr>
        <p:spPr>
          <a:xfrm>
            <a:off x="14403844" y="711026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3" name="Oval 122"/>
          <p:cNvSpPr/>
          <p:nvPr/>
        </p:nvSpPr>
        <p:spPr>
          <a:xfrm>
            <a:off x="16903072" y="711026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4" name="Oval 123"/>
          <p:cNvSpPr/>
          <p:nvPr/>
        </p:nvSpPr>
        <p:spPr>
          <a:xfrm>
            <a:off x="19402304" y="711026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5" name="Oval 124"/>
          <p:cNvSpPr/>
          <p:nvPr/>
        </p:nvSpPr>
        <p:spPr>
          <a:xfrm>
            <a:off x="21901536" y="711026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6" name="Oval 125"/>
          <p:cNvSpPr/>
          <p:nvPr/>
        </p:nvSpPr>
        <p:spPr>
          <a:xfrm>
            <a:off x="9405380" y="960949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7" name="Oval 126"/>
          <p:cNvSpPr/>
          <p:nvPr/>
        </p:nvSpPr>
        <p:spPr>
          <a:xfrm>
            <a:off x="11904612" y="960949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8" name="Oval 127"/>
          <p:cNvSpPr/>
          <p:nvPr/>
        </p:nvSpPr>
        <p:spPr>
          <a:xfrm>
            <a:off x="14403844" y="960949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9" name="Oval 128"/>
          <p:cNvSpPr/>
          <p:nvPr/>
        </p:nvSpPr>
        <p:spPr>
          <a:xfrm>
            <a:off x="16903072" y="960949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0" name="Oval 129"/>
          <p:cNvSpPr/>
          <p:nvPr/>
        </p:nvSpPr>
        <p:spPr>
          <a:xfrm>
            <a:off x="19402304" y="960949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1" name="Oval 130"/>
          <p:cNvSpPr/>
          <p:nvPr/>
        </p:nvSpPr>
        <p:spPr>
          <a:xfrm>
            <a:off x="21901536" y="960949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2" name="Oval 131"/>
          <p:cNvSpPr/>
          <p:nvPr/>
        </p:nvSpPr>
        <p:spPr>
          <a:xfrm>
            <a:off x="9405380" y="1210872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3" name="Oval 132"/>
          <p:cNvSpPr/>
          <p:nvPr/>
        </p:nvSpPr>
        <p:spPr>
          <a:xfrm>
            <a:off x="11904612" y="1210872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4" name="Oval 133"/>
          <p:cNvSpPr/>
          <p:nvPr/>
        </p:nvSpPr>
        <p:spPr>
          <a:xfrm>
            <a:off x="14403844" y="1210872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5" name="Oval 134"/>
          <p:cNvSpPr/>
          <p:nvPr/>
        </p:nvSpPr>
        <p:spPr>
          <a:xfrm>
            <a:off x="16903072" y="1210872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6" name="Oval 135"/>
          <p:cNvSpPr/>
          <p:nvPr/>
        </p:nvSpPr>
        <p:spPr>
          <a:xfrm>
            <a:off x="19402304" y="1210872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7" name="Oval 136"/>
          <p:cNvSpPr/>
          <p:nvPr/>
        </p:nvSpPr>
        <p:spPr>
          <a:xfrm>
            <a:off x="21901536" y="1210872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8" name="Oval 137"/>
          <p:cNvSpPr/>
          <p:nvPr/>
        </p:nvSpPr>
        <p:spPr>
          <a:xfrm>
            <a:off x="9405380" y="1460795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9" name="Oval 138"/>
          <p:cNvSpPr/>
          <p:nvPr/>
        </p:nvSpPr>
        <p:spPr>
          <a:xfrm>
            <a:off x="11904612" y="1460795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0" name="Oval 139"/>
          <p:cNvSpPr/>
          <p:nvPr/>
        </p:nvSpPr>
        <p:spPr>
          <a:xfrm>
            <a:off x="14403844" y="1460795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1" name="Oval 140"/>
          <p:cNvSpPr/>
          <p:nvPr/>
        </p:nvSpPr>
        <p:spPr>
          <a:xfrm>
            <a:off x="16903072" y="1460795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2" name="Oval 141"/>
          <p:cNvSpPr/>
          <p:nvPr/>
        </p:nvSpPr>
        <p:spPr>
          <a:xfrm>
            <a:off x="19402304" y="1460795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3" name="Oval 142"/>
          <p:cNvSpPr/>
          <p:nvPr/>
        </p:nvSpPr>
        <p:spPr>
          <a:xfrm>
            <a:off x="21901536" y="14607956"/>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4" name="Oval 143"/>
          <p:cNvSpPr/>
          <p:nvPr/>
        </p:nvSpPr>
        <p:spPr>
          <a:xfrm>
            <a:off x="9405380" y="1710718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5" name="Oval 144"/>
          <p:cNvSpPr/>
          <p:nvPr/>
        </p:nvSpPr>
        <p:spPr>
          <a:xfrm>
            <a:off x="11904612" y="1710718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6" name="Oval 145"/>
          <p:cNvSpPr/>
          <p:nvPr/>
        </p:nvSpPr>
        <p:spPr>
          <a:xfrm>
            <a:off x="14403844" y="1710718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7" name="Oval 146"/>
          <p:cNvSpPr/>
          <p:nvPr/>
        </p:nvSpPr>
        <p:spPr>
          <a:xfrm>
            <a:off x="16903072" y="1710718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8" name="Oval 147"/>
          <p:cNvSpPr/>
          <p:nvPr/>
        </p:nvSpPr>
        <p:spPr>
          <a:xfrm>
            <a:off x="19402304" y="1710718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49" name="Oval 148"/>
          <p:cNvSpPr/>
          <p:nvPr/>
        </p:nvSpPr>
        <p:spPr>
          <a:xfrm>
            <a:off x="21901536" y="17107188"/>
            <a:ext cx="390512" cy="390512"/>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7" name="Oval 156"/>
          <p:cNvSpPr>
            <a:spLocks noChangeAspect="1"/>
          </p:cNvSpPr>
          <p:nvPr/>
        </p:nvSpPr>
        <p:spPr>
          <a:xfrm>
            <a:off x="4446687" y="2151559"/>
            <a:ext cx="312410" cy="312410"/>
          </a:xfrm>
          <a:prstGeom prst="ellipse">
            <a:avLst/>
          </a:prstGeom>
          <a:solidFill>
            <a:schemeClr val="bg1">
              <a:lumMod val="8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nvGrpSpPr>
          <p:cNvPr id="18" name="Group 17"/>
          <p:cNvGrpSpPr/>
          <p:nvPr/>
        </p:nvGrpSpPr>
        <p:grpSpPr>
          <a:xfrm>
            <a:off x="1947455" y="4611031"/>
            <a:ext cx="2849988" cy="390512"/>
            <a:chOff x="1947455" y="4611031"/>
            <a:chExt cx="2849988" cy="390512"/>
          </a:xfrm>
        </p:grpSpPr>
        <p:sp>
          <p:nvSpPr>
            <p:cNvPr id="170" name="Oval 169"/>
            <p:cNvSpPr>
              <a:spLocks noChangeAspect="1"/>
            </p:cNvSpPr>
            <p:nvPr/>
          </p:nvSpPr>
          <p:spPr>
            <a:xfrm>
              <a:off x="1947455" y="4647779"/>
              <a:ext cx="312410" cy="312410"/>
            </a:xfrm>
            <a:prstGeom prst="ellipse">
              <a:avLst/>
            </a:prstGeom>
            <a:solidFill>
              <a:schemeClr val="tx1">
                <a:lumMod val="65000"/>
                <a:lumOff val="3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71" name="Oval 170"/>
            <p:cNvSpPr/>
            <p:nvPr/>
          </p:nvSpPr>
          <p:spPr>
            <a:xfrm>
              <a:off x="4406931" y="4611031"/>
              <a:ext cx="390512" cy="390512"/>
            </a:xfrm>
            <a:prstGeom prst="ellipse">
              <a:avLst/>
            </a:prstGeom>
            <a:solidFill>
              <a:schemeClr val="bg1">
                <a:lumMod val="8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sp>
        <p:nvSpPr>
          <p:cNvPr id="172" name="Oval 171"/>
          <p:cNvSpPr>
            <a:spLocks noChangeAspect="1"/>
          </p:cNvSpPr>
          <p:nvPr/>
        </p:nvSpPr>
        <p:spPr>
          <a:xfrm>
            <a:off x="4443611" y="4652002"/>
            <a:ext cx="312410" cy="312410"/>
          </a:xfrm>
          <a:prstGeom prst="ellipse">
            <a:avLst/>
          </a:prstGeom>
          <a:solidFill>
            <a:schemeClr val="bg1">
              <a:lumMod val="9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cxnSp>
        <p:nvCxnSpPr>
          <p:cNvPr id="151" name="Straight Connector 150"/>
          <p:cNvCxnSpPr/>
          <p:nvPr/>
        </p:nvCxnSpPr>
        <p:spPr>
          <a:xfrm flipV="1">
            <a:off x="5523060" y="1448780"/>
            <a:ext cx="1013644" cy="4860540"/>
          </a:xfrm>
          <a:prstGeom prst="line">
            <a:avLst/>
          </a:prstGeom>
          <a:ln w="825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2" name="Group 151"/>
          <p:cNvGrpSpPr/>
          <p:nvPr/>
        </p:nvGrpSpPr>
        <p:grpSpPr>
          <a:xfrm>
            <a:off x="6212817" y="3112148"/>
            <a:ext cx="2321583" cy="417677"/>
            <a:chOff x="4644008" y="2903309"/>
            <a:chExt cx="2321583" cy="417677"/>
          </a:xfrm>
        </p:grpSpPr>
        <p:sp>
          <p:nvSpPr>
            <p:cNvPr id="153" name="TextBox 152"/>
            <p:cNvSpPr txBox="1"/>
            <p:nvPr/>
          </p:nvSpPr>
          <p:spPr>
            <a:xfrm>
              <a:off x="5229921" y="2903309"/>
              <a:ext cx="1735670" cy="369332"/>
            </a:xfrm>
            <a:prstGeom prst="rect">
              <a:avLst/>
            </a:prstGeom>
            <a:noFill/>
          </p:spPr>
          <p:txBody>
            <a:bodyPr wrap="square" lIns="18288" tIns="0" rIns="18288" bIns="0" rtlCol="0">
              <a:spAutoFit/>
            </a:bodyPr>
            <a:lstStyle/>
            <a:p>
              <a:r>
                <a:rPr lang="en-US" sz="2400" dirty="0" smtClean="0">
                  <a:solidFill>
                    <a:schemeClr val="tx2">
                      <a:lumMod val="60000"/>
                      <a:lumOff val="40000"/>
                    </a:schemeClr>
                  </a:solidFill>
                  <a:effectLst/>
                </a:rPr>
                <a:t>Tear Curve</a:t>
              </a:r>
            </a:p>
          </p:txBody>
        </p:sp>
        <p:cxnSp>
          <p:nvCxnSpPr>
            <p:cNvPr id="158" name="Curved Connector 157"/>
            <p:cNvCxnSpPr/>
            <p:nvPr/>
          </p:nvCxnSpPr>
          <p:spPr>
            <a:xfrm rot="10800000" flipV="1">
              <a:off x="4644008" y="3057197"/>
              <a:ext cx="684076" cy="263789"/>
            </a:xfrm>
            <a:prstGeom prst="curvedConnector3">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161" name="Group 160"/>
          <p:cNvGrpSpPr/>
          <p:nvPr/>
        </p:nvGrpSpPr>
        <p:grpSpPr>
          <a:xfrm>
            <a:off x="3798399" y="1638180"/>
            <a:ext cx="4110713" cy="861775"/>
            <a:chOff x="3798399" y="1638180"/>
            <a:chExt cx="4110713" cy="861775"/>
          </a:xfrm>
        </p:grpSpPr>
        <mc:AlternateContent xmlns:mc="http://schemas.openxmlformats.org/markup-compatibility/2006" xmlns:a14="http://schemas.microsoft.com/office/drawing/2010/main">
          <mc:Choice Requires="a14">
            <p:sp>
              <p:nvSpPr>
                <p:cNvPr id="162" name="Rectangle 161"/>
                <p:cNvSpPr/>
                <p:nvPr/>
              </p:nvSpPr>
              <p:spPr>
                <a:xfrm>
                  <a:off x="3798399" y="2038290"/>
                  <a:ext cx="574003"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smtClean="0">
                                <a:effectLst/>
                                <a:latin typeface="Cambria Math"/>
                              </a:rPr>
                            </m:ctrlPr>
                          </m:sSubPr>
                          <m:e>
                            <m:r>
                              <a:rPr lang="en-US" sz="2400" i="1">
                                <a:effectLst/>
                                <a:latin typeface="Cambria Math"/>
                              </a:rPr>
                              <m:t>𝑝</m:t>
                            </m:r>
                          </m:e>
                          <m:sub>
                            <m:r>
                              <a:rPr lang="en-US" sz="2400" b="0" i="1" smtClean="0">
                                <a:effectLst/>
                                <a:latin typeface="Cambria Math"/>
                              </a:rPr>
                              <m:t>0</m:t>
                            </m:r>
                          </m:sub>
                        </m:sSub>
                      </m:oMath>
                    </m:oMathPara>
                  </a14:m>
                  <a:endParaRPr lang="en-US" sz="2400" dirty="0" err="1">
                    <a:effectLst/>
                  </a:endParaRPr>
                </a:p>
              </p:txBody>
            </p:sp>
          </mc:Choice>
          <mc:Fallback xmlns="">
            <p:sp>
              <p:nvSpPr>
                <p:cNvPr id="162" name="Rectangle 161"/>
                <p:cNvSpPr>
                  <a:spLocks noRot="1" noChangeAspect="1" noMove="1" noResize="1" noEditPoints="1" noAdjustHandles="1" noChangeArrowheads="1" noChangeShapeType="1" noTextEdit="1"/>
                </p:cNvSpPr>
                <p:nvPr/>
              </p:nvSpPr>
              <p:spPr>
                <a:xfrm>
                  <a:off x="3798399" y="2038290"/>
                  <a:ext cx="574003" cy="461665"/>
                </a:xfrm>
                <a:prstGeom prst="rect">
                  <a:avLst/>
                </a:prstGeom>
                <a:blipFill rotWithShape="1">
                  <a:blip r:embed="rId3"/>
                  <a:stretch>
                    <a:fillRect l="-2128" b="-118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3" name="Rectangle 162"/>
                <p:cNvSpPr/>
                <p:nvPr/>
              </p:nvSpPr>
              <p:spPr>
                <a:xfrm>
                  <a:off x="7342226" y="2038290"/>
                  <a:ext cx="566886"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smtClean="0">
                                <a:effectLst/>
                                <a:latin typeface="Cambria Math"/>
                              </a:rPr>
                            </m:ctrlPr>
                          </m:sSubPr>
                          <m:e>
                            <m:r>
                              <a:rPr lang="en-US" sz="2400" i="1">
                                <a:effectLst/>
                                <a:latin typeface="Cambria Math"/>
                              </a:rPr>
                              <m:t>𝑝</m:t>
                            </m:r>
                          </m:e>
                          <m:sub>
                            <m:r>
                              <a:rPr lang="en-US" sz="2400" b="0" i="1" smtClean="0">
                                <a:effectLst/>
                                <a:latin typeface="Cambria Math"/>
                              </a:rPr>
                              <m:t>1</m:t>
                            </m:r>
                          </m:sub>
                        </m:sSub>
                      </m:oMath>
                    </m:oMathPara>
                  </a14:m>
                  <a:endParaRPr lang="en-US" sz="2400" dirty="0" err="1">
                    <a:effectLst/>
                  </a:endParaRPr>
                </a:p>
              </p:txBody>
            </p:sp>
          </mc:Choice>
          <mc:Fallback xmlns="">
            <p:sp>
              <p:nvSpPr>
                <p:cNvPr id="163" name="Rectangle 162"/>
                <p:cNvSpPr>
                  <a:spLocks noRot="1" noChangeAspect="1" noMove="1" noResize="1" noEditPoints="1" noAdjustHandles="1" noChangeArrowheads="1" noChangeShapeType="1" noTextEdit="1"/>
                </p:cNvSpPr>
                <p:nvPr/>
              </p:nvSpPr>
              <p:spPr>
                <a:xfrm>
                  <a:off x="7342226" y="2038290"/>
                  <a:ext cx="566886" cy="461665"/>
                </a:xfrm>
                <a:prstGeom prst="rect">
                  <a:avLst/>
                </a:prstGeom>
                <a:blipFill rotWithShape="1">
                  <a:blip r:embed="rId4"/>
                  <a:stretch>
                    <a:fillRect l="-2151" b="-118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4" name="Rectangle 163"/>
                <p:cNvSpPr/>
                <p:nvPr/>
              </p:nvSpPr>
              <p:spPr>
                <a:xfrm>
                  <a:off x="4284281" y="1638180"/>
                  <a:ext cx="629660" cy="461665"/>
                </a:xfrm>
                <a:prstGeom prst="rect">
                  <a:avLst/>
                </a:prstGeom>
              </p:spPr>
              <p:txBody>
                <a:bodyPr wrap="none">
                  <a:spAutoFit/>
                </a:bodyPr>
                <a:lstStyle/>
                <a:p>
                  <a:pPr/>
                  <a14:m>
                    <m:oMathPara xmlns:m="http://schemas.openxmlformats.org/officeDocument/2006/math">
                      <m:oMathParaPr>
                        <m:jc m:val="center"/>
                      </m:oMathParaPr>
                      <m:oMath xmlns:m="http://schemas.openxmlformats.org/officeDocument/2006/math">
                        <m:sSub>
                          <m:sSubPr>
                            <m:ctrlPr>
                              <a:rPr lang="en-US" sz="2400" i="1">
                                <a:effectLst/>
                                <a:latin typeface="Cambria Math"/>
                              </a:rPr>
                            </m:ctrlPr>
                          </m:sSubPr>
                          <m:e>
                            <m:r>
                              <a:rPr lang="en-US" sz="2400" i="1">
                                <a:effectLst/>
                                <a:latin typeface="Cambria Math"/>
                              </a:rPr>
                              <m:t>𝑤</m:t>
                            </m:r>
                          </m:e>
                          <m:sub>
                            <m:r>
                              <a:rPr lang="en-US" sz="2400" i="1">
                                <a:effectLst/>
                                <a:latin typeface="Cambria Math"/>
                              </a:rPr>
                              <m:t>0</m:t>
                            </m:r>
                          </m:sub>
                        </m:sSub>
                      </m:oMath>
                    </m:oMathPara>
                  </a14:m>
                  <a:endParaRPr lang="en-US" sz="2400" i="1" dirty="0" err="1">
                    <a:effectLst/>
                  </a:endParaRPr>
                </a:p>
              </p:txBody>
            </p:sp>
          </mc:Choice>
          <mc:Fallback xmlns="">
            <p:sp>
              <p:nvSpPr>
                <p:cNvPr id="164" name="Rectangle 163"/>
                <p:cNvSpPr>
                  <a:spLocks noRot="1" noChangeAspect="1" noMove="1" noResize="1" noEditPoints="1" noAdjustHandles="1" noChangeArrowheads="1" noChangeShapeType="1" noTextEdit="1"/>
                </p:cNvSpPr>
                <p:nvPr/>
              </p:nvSpPr>
              <p:spPr>
                <a:xfrm>
                  <a:off x="4284281" y="1638180"/>
                  <a:ext cx="629660" cy="461665"/>
                </a:xfrm>
                <a:prstGeom prst="rect">
                  <a:avLst/>
                </a:prstGeom>
                <a:blipFill rotWithShape="1">
                  <a:blip r:embed="rId5"/>
                  <a:stretch>
                    <a:fillRect b="-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5" name="Rectangle 164"/>
                <p:cNvSpPr/>
                <p:nvPr/>
              </p:nvSpPr>
              <p:spPr>
                <a:xfrm>
                  <a:off x="6860268" y="1638180"/>
                  <a:ext cx="439544" cy="461665"/>
                </a:xfrm>
                <a:prstGeom prst="rect">
                  <a:avLst/>
                </a:prstGeom>
              </p:spPr>
              <p:txBody>
                <a:bodyPr wrap="none">
                  <a:spAutoFit/>
                </a:bodyPr>
                <a:lstStyle/>
                <a:p>
                  <a:pPr/>
                  <a14:m>
                    <m:oMathPara xmlns:m="http://schemas.openxmlformats.org/officeDocument/2006/math">
                      <m:oMathParaPr>
                        <m:jc m:val="center"/>
                      </m:oMathParaPr>
                      <m:oMath xmlns:m="http://schemas.openxmlformats.org/officeDocument/2006/math">
                        <m:r>
                          <a:rPr lang="en-US" sz="2400" i="1" smtClean="0">
                            <a:effectLst/>
                            <a:latin typeface="Cambria Math"/>
                          </a:rPr>
                          <m:t>0</m:t>
                        </m:r>
                      </m:oMath>
                    </m:oMathPara>
                  </a14:m>
                  <a:endParaRPr lang="en-US" sz="2400" i="1" dirty="0" err="1">
                    <a:effectLst/>
                  </a:endParaRPr>
                </a:p>
              </p:txBody>
            </p:sp>
          </mc:Choice>
          <mc:Fallback xmlns="">
            <p:sp>
              <p:nvSpPr>
                <p:cNvPr id="165" name="Rectangle 164"/>
                <p:cNvSpPr>
                  <a:spLocks noRot="1" noChangeAspect="1" noMove="1" noResize="1" noEditPoints="1" noAdjustHandles="1" noChangeArrowheads="1" noChangeShapeType="1" noTextEdit="1"/>
                </p:cNvSpPr>
                <p:nvPr/>
              </p:nvSpPr>
              <p:spPr>
                <a:xfrm>
                  <a:off x="6860268" y="1638180"/>
                  <a:ext cx="439544" cy="461665"/>
                </a:xfrm>
                <a:prstGeom prst="rect">
                  <a:avLst/>
                </a:prstGeom>
                <a:blipFill rotWithShape="1">
                  <a:blip r:embed="rId6"/>
                  <a:stretch>
                    <a:fillRect l="-2778"/>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66" name="TextBox 165"/>
              <p:cNvSpPr txBox="1"/>
              <p:nvPr/>
            </p:nvSpPr>
            <p:spPr>
              <a:xfrm>
                <a:off x="3347810" y="1145993"/>
                <a:ext cx="2272225" cy="369332"/>
              </a:xfrm>
              <a:prstGeom prst="rect">
                <a:avLst/>
              </a:prstGeom>
              <a:noFill/>
            </p:spPr>
            <p:txBody>
              <a:bodyPr wrap="none" lIns="18288" tIns="0" rIns="18288" bIns="0" rtlCol="0">
                <a:spAutoFit/>
              </a:bodyPr>
              <a:lstStyle/>
              <a:p>
                <a:pPr/>
                <a14:m>
                  <m:oMathPara xmlns:m="http://schemas.openxmlformats.org/officeDocument/2006/math">
                    <m:oMathParaPr>
                      <m:jc m:val="centerGroup"/>
                    </m:oMathParaPr>
                    <m:oMath xmlns:m="http://schemas.openxmlformats.org/officeDocument/2006/math">
                      <m:r>
                        <a:rPr lang="en-US" sz="2400" b="0" i="1" smtClean="0">
                          <a:effectLst/>
                          <a:latin typeface="Cambria Math"/>
                        </a:rPr>
                        <m:t>(</m:t>
                      </m:r>
                      <m:sSub>
                        <m:sSubPr>
                          <m:ctrlPr>
                            <a:rPr lang="en-US" sz="2400" b="0" i="1" smtClean="0">
                              <a:effectLst/>
                              <a:latin typeface="Cambria Math"/>
                            </a:rPr>
                          </m:ctrlPr>
                        </m:sSubPr>
                        <m:e>
                          <m:r>
                            <a:rPr lang="en-US" sz="2400" b="0" i="1" smtClean="0">
                              <a:effectLst/>
                              <a:latin typeface="Cambria Math"/>
                            </a:rPr>
                            <m:t>𝑤</m:t>
                          </m:r>
                        </m:e>
                        <m:sub>
                          <m:r>
                            <a:rPr lang="en-US" sz="2400" b="0" i="1" smtClean="0">
                              <a:effectLst/>
                              <a:latin typeface="Cambria Math"/>
                            </a:rPr>
                            <m:t>0</m:t>
                          </m:r>
                        </m:sub>
                      </m:sSub>
                      <m:sSub>
                        <m:sSubPr>
                          <m:ctrlPr>
                            <a:rPr lang="en-US" sz="2400" i="1" smtClean="0">
                              <a:effectLst/>
                              <a:latin typeface="Cambria Math"/>
                            </a:rPr>
                          </m:ctrlPr>
                        </m:sSubPr>
                        <m:e>
                          <m:r>
                            <a:rPr lang="en-US" sz="2400" b="0" i="1" smtClean="0">
                              <a:effectLst/>
                              <a:latin typeface="Cambria Math"/>
                            </a:rPr>
                            <m:t>𝑝</m:t>
                          </m:r>
                        </m:e>
                        <m:sub>
                          <m:r>
                            <a:rPr lang="en-US" sz="2400" i="1">
                              <a:effectLst/>
                              <a:latin typeface="Cambria Math"/>
                            </a:rPr>
                            <m:t>0</m:t>
                          </m:r>
                        </m:sub>
                      </m:sSub>
                      <m:r>
                        <a:rPr lang="en-US" sz="2400" b="0" i="0" smtClean="0">
                          <a:effectLst/>
                          <a:latin typeface="Cambria Math"/>
                        </a:rPr>
                        <m:t>+</m:t>
                      </m:r>
                      <m:r>
                        <a:rPr lang="en-US" sz="2400" i="1" smtClean="0">
                          <a:effectLst/>
                          <a:latin typeface="Cambria Math"/>
                        </a:rPr>
                        <m:t>0</m:t>
                      </m:r>
                      <m:r>
                        <a:rPr lang="en-US" sz="2400" b="0" i="1" smtClean="0">
                          <a:effectLst/>
                          <a:latin typeface="Cambria Math"/>
                        </a:rPr>
                        <m:t>−</m:t>
                      </m:r>
                      <m:sSup>
                        <m:sSupPr>
                          <m:ctrlPr>
                            <a:rPr lang="en-US" sz="2400" b="0" i="1" smtClean="0">
                              <a:effectLst/>
                              <a:latin typeface="Cambria Math"/>
                            </a:rPr>
                          </m:ctrlPr>
                        </m:sSupPr>
                        <m:e>
                          <m:r>
                            <a:rPr lang="en-US" sz="2400" b="0" i="1" smtClean="0">
                              <a:effectLst/>
                              <a:latin typeface="Cambria Math"/>
                            </a:rPr>
                            <m:t>𝑣</m:t>
                          </m:r>
                        </m:e>
                        <m:sup>
                          <m:r>
                            <a:rPr lang="en-US" sz="2400" b="0" i="1" smtClean="0">
                              <a:effectLst/>
                              <a:latin typeface="Cambria Math"/>
                            </a:rPr>
                            <m:t>2</m:t>
                          </m:r>
                        </m:sup>
                      </m:sSup>
                      <m:r>
                        <a:rPr lang="en-US" sz="2400" b="0" i="1" smtClean="0">
                          <a:effectLst/>
                          <a:latin typeface="Cambria Math"/>
                        </a:rPr>
                        <m:t>)</m:t>
                      </m:r>
                    </m:oMath>
                  </m:oMathPara>
                </a14:m>
                <a:endParaRPr lang="en-US" sz="2400" dirty="0" err="1" smtClean="0">
                  <a:effectLst/>
                </a:endParaRPr>
              </a:p>
            </p:txBody>
          </p:sp>
        </mc:Choice>
        <mc:Fallback xmlns="">
          <p:sp>
            <p:nvSpPr>
              <p:cNvPr id="166" name="TextBox 165"/>
              <p:cNvSpPr txBox="1">
                <a:spLocks noRot="1" noChangeAspect="1" noMove="1" noResize="1" noEditPoints="1" noAdjustHandles="1" noChangeArrowheads="1" noChangeShapeType="1" noTextEdit="1"/>
              </p:cNvSpPr>
              <p:nvPr/>
            </p:nvSpPr>
            <p:spPr>
              <a:xfrm>
                <a:off x="3347810" y="1145993"/>
                <a:ext cx="2272225" cy="369332"/>
              </a:xfrm>
              <a:prstGeom prst="rect">
                <a:avLst/>
              </a:prstGeom>
              <a:blipFill rotWithShape="1">
                <a:blip r:embed="rId7"/>
                <a:stretch>
                  <a:fillRect l="-4826" r="-1340" b="-36066"/>
                </a:stretch>
              </a:blipFill>
            </p:spPr>
            <p:txBody>
              <a:bodyPr/>
              <a:lstStyle/>
              <a:p>
                <a:r>
                  <a:rPr lang="en-US">
                    <a:noFill/>
                  </a:rPr>
                  <a:t> </a:t>
                </a:r>
              </a:p>
            </p:txBody>
          </p:sp>
        </mc:Fallback>
      </mc:AlternateContent>
      <p:cxnSp>
        <p:nvCxnSpPr>
          <p:cNvPr id="167" name="Straight Connector 166"/>
          <p:cNvCxnSpPr/>
          <p:nvPr/>
        </p:nvCxnSpPr>
        <p:spPr>
          <a:xfrm flipV="1">
            <a:off x="3059832" y="1772816"/>
            <a:ext cx="2774880" cy="4212468"/>
          </a:xfrm>
          <a:prstGeom prst="line">
            <a:avLst/>
          </a:prstGeom>
          <a:ln w="8255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50" name="Oval 149"/>
          <p:cNvSpPr>
            <a:spLocks noChangeAspect="1"/>
          </p:cNvSpPr>
          <p:nvPr/>
        </p:nvSpPr>
        <p:spPr>
          <a:xfrm>
            <a:off x="6949235" y="2155807"/>
            <a:ext cx="312410" cy="312410"/>
          </a:xfrm>
          <a:prstGeom prst="ellipse">
            <a:avLst/>
          </a:prstGeom>
          <a:solidFill>
            <a:schemeClr val="tx1"/>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4" name="Oval 153"/>
          <p:cNvSpPr>
            <a:spLocks noChangeAspect="1"/>
          </p:cNvSpPr>
          <p:nvPr/>
        </p:nvSpPr>
        <p:spPr>
          <a:xfrm>
            <a:off x="4450002" y="2144935"/>
            <a:ext cx="312410" cy="312410"/>
          </a:xfrm>
          <a:prstGeom prst="ellipse">
            <a:avLst/>
          </a:prstGeom>
          <a:solidFill>
            <a:schemeClr val="bg1">
              <a:lumMod val="9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1830072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1"/>
                                        </p:tgtEl>
                                        <p:attrNameLst>
                                          <p:attrName>style.visibility</p:attrName>
                                        </p:attrNameLst>
                                      </p:cBhvr>
                                      <p:to>
                                        <p:strVal val="visible"/>
                                      </p:to>
                                    </p:set>
                                    <p:animEffect transition="in" filter="fade">
                                      <p:cBhvr>
                                        <p:cTn id="7" dur="250"/>
                                        <p:tgtEl>
                                          <p:spTgt spid="161"/>
                                        </p:tgtEl>
                                      </p:cBhvr>
                                    </p:animEffect>
                                  </p:childTnLst>
                                </p:cTn>
                              </p:par>
                            </p:childTnLst>
                          </p:cTn>
                        </p:par>
                        <p:par>
                          <p:cTn id="8" fill="hold">
                            <p:stCondLst>
                              <p:cond delay="250"/>
                            </p:stCondLst>
                            <p:childTnLst>
                              <p:par>
                                <p:cTn id="9" presetID="1" presetClass="entr" presetSubtype="0" fill="hold" grpId="0" nodeType="afterEffect">
                                  <p:stCondLst>
                                    <p:cond delay="0"/>
                                  </p:stCondLst>
                                  <p:childTnLst>
                                    <p:set>
                                      <p:cBhvr>
                                        <p:cTn id="10" dur="1" fill="hold">
                                          <p:stCondLst>
                                            <p:cond delay="0"/>
                                          </p:stCondLst>
                                        </p:cTn>
                                        <p:tgtEl>
                                          <p:spTgt spid="166"/>
                                        </p:tgtEl>
                                        <p:attrNameLst>
                                          <p:attrName>style.visibility</p:attrName>
                                        </p:attrNameLst>
                                      </p:cBhvr>
                                      <p:to>
                                        <p:strVal val="visible"/>
                                      </p:to>
                                    </p:set>
                                  </p:childTnLst>
                                </p:cTn>
                              </p:par>
                              <p:par>
                                <p:cTn id="11" presetID="10" presetClass="entr" presetSubtype="0" fill="hold" grpId="0" nodeType="withEffect">
                                  <p:stCondLst>
                                    <p:cond delay="0"/>
                                  </p:stCondLst>
                                  <p:childTnLst>
                                    <p:set>
                                      <p:cBhvr>
                                        <p:cTn id="12" dur="1" fill="hold">
                                          <p:stCondLst>
                                            <p:cond delay="0"/>
                                          </p:stCondLst>
                                        </p:cTn>
                                        <p:tgtEl>
                                          <p:spTgt spid="150"/>
                                        </p:tgtEl>
                                        <p:attrNameLst>
                                          <p:attrName>style.visibility</p:attrName>
                                        </p:attrNameLst>
                                      </p:cBhvr>
                                      <p:to>
                                        <p:strVal val="visible"/>
                                      </p:to>
                                    </p:set>
                                    <p:animEffect transition="in" filter="fade">
                                      <p:cBhvr>
                                        <p:cTn id="13" dur="500"/>
                                        <p:tgtEl>
                                          <p:spTgt spid="15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4"/>
                                        </p:tgtEl>
                                        <p:attrNameLst>
                                          <p:attrName>style.visibility</p:attrName>
                                        </p:attrNameLst>
                                      </p:cBhvr>
                                      <p:to>
                                        <p:strVal val="visible"/>
                                      </p:to>
                                    </p:set>
                                    <p:animEffect transition="in" filter="fade">
                                      <p:cBhvr>
                                        <p:cTn id="16" dur="500"/>
                                        <p:tgtEl>
                                          <p:spTgt spid="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 grpId="0"/>
      <p:bldP spid="150" grpId="0" animBg="1"/>
      <p:bldP spid="15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5" name="TextBox 124"/>
              <p:cNvSpPr txBox="1"/>
              <p:nvPr/>
            </p:nvSpPr>
            <p:spPr>
              <a:xfrm>
                <a:off x="5563178" y="1600200"/>
                <a:ext cx="363176" cy="398507"/>
              </a:xfrm>
              <a:prstGeom prst="rect">
                <a:avLst/>
              </a:prstGeom>
              <a:solidFill>
                <a:schemeClr val="bg1"/>
              </a:solidFill>
            </p:spPr>
            <p:txBody>
              <a:bodyPr wrap="none" lIns="0" tIns="0" rIns="0" bIns="0" rtlCol="0">
                <a:spAutoFit/>
              </a:bodyPr>
              <a:lstStyle>
                <a:defPPr>
                  <a:defRPr lang="en-US"/>
                </a:defPPr>
                <a:lvl1pPr>
                  <a:defRPr>
                    <a:effectLst/>
                  </a:defRPr>
                </a:lvl1pPr>
              </a:lstStyle>
              <a:p>
                <a:pPr algn="l"/>
                <a14:m>
                  <m:oMathPara xmlns:m="http://schemas.openxmlformats.org/officeDocument/2006/math">
                    <m:oMathParaPr>
                      <m:jc m:val="center"/>
                    </m:oMathParaPr>
                    <m:oMath xmlns:m="http://schemas.openxmlformats.org/officeDocument/2006/math">
                      <m:sSub>
                        <m:sSubPr>
                          <m:ctrlPr>
                            <a:rPr lang="en-US" sz="2400" b="0" i="1" smtClean="0">
                              <a:latin typeface="Cambria Math"/>
                            </a:rPr>
                          </m:ctrlPr>
                        </m:sSubPr>
                        <m:e>
                          <m:r>
                            <a:rPr lang="en-US" sz="2400" b="0" i="1" smtClean="0">
                              <a:latin typeface="Cambria Math"/>
                            </a:rPr>
                            <m:t>𝑡</m:t>
                          </m:r>
                        </m:e>
                        <m:sub>
                          <m:r>
                            <a:rPr lang="en-US" sz="2400" b="0" i="1" smtClean="0">
                              <a:latin typeface="Cambria Math"/>
                            </a:rPr>
                            <m:t>𝑦</m:t>
                          </m:r>
                        </m:sub>
                      </m:sSub>
                    </m:oMath>
                  </m:oMathPara>
                </a14:m>
                <a:endParaRPr lang="en-US" sz="2400" dirty="0"/>
              </a:p>
            </p:txBody>
          </p:sp>
        </mc:Choice>
        <mc:Fallback xmlns="">
          <p:sp>
            <p:nvSpPr>
              <p:cNvPr id="125" name="TextBox 124"/>
              <p:cNvSpPr txBox="1">
                <a:spLocks noRot="1" noChangeAspect="1" noMove="1" noResize="1" noEditPoints="1" noAdjustHandles="1" noChangeArrowheads="1" noChangeShapeType="1" noTextEdit="1"/>
              </p:cNvSpPr>
              <p:nvPr/>
            </p:nvSpPr>
            <p:spPr>
              <a:xfrm>
                <a:off x="5563178" y="1600200"/>
                <a:ext cx="363176" cy="398507"/>
              </a:xfrm>
              <a:prstGeom prst="rect">
                <a:avLst/>
              </a:prstGeom>
              <a:blipFill rotWithShape="1">
                <a:blip r:embed="rId3"/>
                <a:stretch>
                  <a:fillRect l="-15254" r="-5085" b="-184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6" name="TextBox 125"/>
              <p:cNvSpPr txBox="1"/>
              <p:nvPr/>
            </p:nvSpPr>
            <p:spPr>
              <a:xfrm>
                <a:off x="6339389" y="2521165"/>
                <a:ext cx="501506" cy="369332"/>
              </a:xfrm>
              <a:prstGeom prst="rect">
                <a:avLst/>
              </a:prstGeom>
              <a:solidFill>
                <a:schemeClr val="bg1"/>
              </a:solidFill>
            </p:spPr>
            <p:txBody>
              <a:bodyPr wrap="square" lIns="0" tIns="0" rIns="0" bIns="0" rtlCol="0">
                <a:spAutoFit/>
              </a:bodyPr>
              <a:lstStyle>
                <a:defPPr>
                  <a:defRPr lang="en-US"/>
                </a:defPPr>
                <a:lvl1pPr>
                  <a:defRPr>
                    <a:effectLst/>
                  </a:defRPr>
                </a:lvl1pPr>
              </a:lstStyle>
              <a:p>
                <a:pPr algn="l"/>
                <a14:m>
                  <m:oMathPara xmlns:m="http://schemas.openxmlformats.org/officeDocument/2006/math">
                    <m:oMathParaPr>
                      <m:jc m:val="center"/>
                    </m:oMathParaPr>
                    <m:oMath xmlns:m="http://schemas.openxmlformats.org/officeDocument/2006/math">
                      <m:sSub>
                        <m:sSubPr>
                          <m:ctrlPr>
                            <a:rPr lang="en-US" sz="2400" b="0" i="1" smtClean="0">
                              <a:latin typeface="Cambria Math"/>
                            </a:rPr>
                          </m:ctrlPr>
                        </m:sSubPr>
                        <m:e>
                          <m:r>
                            <a:rPr lang="en-US" sz="2400" b="0" i="1" smtClean="0">
                              <a:latin typeface="Cambria Math"/>
                            </a:rPr>
                            <m:t>𝑡</m:t>
                          </m:r>
                        </m:e>
                        <m:sub>
                          <m:r>
                            <a:rPr lang="en-US" sz="2400" b="0" i="1" smtClean="0">
                              <a:latin typeface="Cambria Math"/>
                            </a:rPr>
                            <m:t>𝑥</m:t>
                          </m:r>
                        </m:sub>
                      </m:sSub>
                    </m:oMath>
                  </m:oMathPara>
                </a14:m>
                <a:endParaRPr lang="en-US" sz="2400" i="1" dirty="0"/>
              </a:p>
            </p:txBody>
          </p:sp>
        </mc:Choice>
        <mc:Fallback xmlns="">
          <p:sp>
            <p:nvSpPr>
              <p:cNvPr id="126" name="TextBox 125"/>
              <p:cNvSpPr txBox="1">
                <a:spLocks noRot="1" noChangeAspect="1" noMove="1" noResize="1" noEditPoints="1" noAdjustHandles="1" noChangeArrowheads="1" noChangeShapeType="1" noTextEdit="1"/>
              </p:cNvSpPr>
              <p:nvPr/>
            </p:nvSpPr>
            <p:spPr>
              <a:xfrm>
                <a:off x="6339389" y="2521165"/>
                <a:ext cx="501506" cy="369332"/>
              </a:xfrm>
              <a:prstGeom prst="rect">
                <a:avLst/>
              </a:prstGeom>
              <a:blipFill rotWithShape="1">
                <a:blip r:embed="rId4"/>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4" name="TextBox 123"/>
              <p:cNvSpPr txBox="1"/>
              <p:nvPr/>
            </p:nvSpPr>
            <p:spPr>
              <a:xfrm>
                <a:off x="5686571" y="1066800"/>
                <a:ext cx="624530" cy="553998"/>
              </a:xfrm>
              <a:prstGeom prst="rect">
                <a:avLst/>
              </a:prstGeom>
              <a:solidFill>
                <a:schemeClr val="bg1"/>
              </a:solidFill>
            </p:spPr>
            <p:txBody>
              <a:bodyPr wrap="none" lIns="0" tIns="0" rIns="0" bIns="0" rtlCol="0">
                <a:spAutoFit/>
              </a:bodyPr>
              <a:lstStyle>
                <a:defPPr>
                  <a:defRPr lang="en-US"/>
                </a:defPPr>
                <a:lvl1pPr>
                  <a:defRPr>
                    <a:effectLst/>
                  </a:defRPr>
                </a:lvl1pPr>
              </a:lstStyle>
              <a:p>
                <a:pPr algn="l"/>
                <a14:m>
                  <m:oMathPara xmlns:m="http://schemas.openxmlformats.org/officeDocument/2006/math">
                    <m:oMathParaPr>
                      <m:jc m:val="center"/>
                    </m:oMathParaPr>
                    <m:oMath xmlns:m="http://schemas.openxmlformats.org/officeDocument/2006/math">
                      <m:sSub>
                        <m:sSubPr>
                          <m:ctrlPr>
                            <a:rPr lang="en-US" sz="3600" b="0" i="1" smtClean="0">
                              <a:latin typeface="Cambria Math"/>
                            </a:rPr>
                          </m:ctrlPr>
                        </m:sSubPr>
                        <m:e>
                          <m:r>
                            <a:rPr lang="en-US" sz="3600" b="0" i="1" smtClean="0">
                              <a:latin typeface="Cambria Math"/>
                            </a:rPr>
                            <m:t>𝐷</m:t>
                          </m:r>
                        </m:e>
                        <m:sub>
                          <m:acc>
                            <m:accPr>
                              <m:chr m:val="̂"/>
                              <m:ctrlPr>
                                <a:rPr lang="en-US" sz="3600" b="0" i="1" smtClean="0">
                                  <a:latin typeface="Cambria Math"/>
                                </a:rPr>
                              </m:ctrlPr>
                            </m:accPr>
                            <m:e>
                              <m:r>
                                <a:rPr lang="en-US" sz="3600" b="0" i="1" smtClean="0">
                                  <a:latin typeface="Cambria Math"/>
                                </a:rPr>
                                <m:t>𝑡</m:t>
                              </m:r>
                            </m:e>
                          </m:acc>
                        </m:sub>
                      </m:sSub>
                    </m:oMath>
                  </m:oMathPara>
                </a14:m>
                <a:endParaRPr lang="en-US" sz="3600" dirty="0"/>
              </a:p>
            </p:txBody>
          </p:sp>
        </mc:Choice>
        <mc:Fallback xmlns="">
          <p:sp>
            <p:nvSpPr>
              <p:cNvPr id="124" name="TextBox 123"/>
              <p:cNvSpPr txBox="1">
                <a:spLocks noRot="1" noChangeAspect="1" noMove="1" noResize="1" noEditPoints="1" noAdjustHandles="1" noChangeArrowheads="1" noChangeShapeType="1" noTextEdit="1"/>
              </p:cNvSpPr>
              <p:nvPr/>
            </p:nvSpPr>
            <p:spPr>
              <a:xfrm>
                <a:off x="5686571" y="1066800"/>
                <a:ext cx="624530" cy="553998"/>
              </a:xfrm>
              <a:prstGeom prst="rect">
                <a:avLst/>
              </a:prstGeom>
              <a:blipFill rotWithShape="1">
                <a:blip r:embed="rId5"/>
                <a:stretch>
                  <a:fillRect/>
                </a:stretch>
              </a:blipFill>
            </p:spPr>
            <p:txBody>
              <a:bodyPr/>
              <a:lstStyle/>
              <a:p>
                <a:r>
                  <a:rPr lang="en-US">
                    <a:noFill/>
                  </a:rPr>
                  <a:t> </a:t>
                </a:r>
              </a:p>
            </p:txBody>
          </p:sp>
        </mc:Fallback>
      </mc:AlternateContent>
      <p:sp>
        <p:nvSpPr>
          <p:cNvPr id="129" name="Oval 261"/>
          <p:cNvSpPr/>
          <p:nvPr/>
        </p:nvSpPr>
        <p:spPr>
          <a:xfrm>
            <a:off x="5291031" y="1598497"/>
            <a:ext cx="1501557" cy="1495334"/>
          </a:xfrm>
          <a:custGeom>
            <a:avLst/>
            <a:gdLst/>
            <a:ahLst/>
            <a:cxnLst/>
            <a:rect l="l" t="t" r="r" b="b"/>
            <a:pathLst>
              <a:path w="564671" h="562331">
                <a:moveTo>
                  <a:pt x="127570" y="0"/>
                </a:moveTo>
                <a:cubicBezTo>
                  <a:pt x="164236" y="0"/>
                  <a:pt x="197288" y="15468"/>
                  <a:pt x="220040" y="40722"/>
                </a:cubicBezTo>
                <a:lnTo>
                  <a:pt x="221059" y="39703"/>
                </a:lnTo>
                <a:lnTo>
                  <a:pt x="518762" y="337406"/>
                </a:lnTo>
                <a:cubicBezTo>
                  <a:pt x="547248" y="359615"/>
                  <a:pt x="564671" y="394459"/>
                  <a:pt x="564671" y="433373"/>
                </a:cubicBezTo>
                <a:cubicBezTo>
                  <a:pt x="564671" y="503828"/>
                  <a:pt x="507556" y="560943"/>
                  <a:pt x="437101" y="560943"/>
                </a:cubicBezTo>
                <a:lnTo>
                  <a:pt x="435192" y="560558"/>
                </a:lnTo>
                <a:lnTo>
                  <a:pt x="435192" y="562331"/>
                </a:lnTo>
                <a:lnTo>
                  <a:pt x="127216" y="562331"/>
                </a:lnTo>
                <a:lnTo>
                  <a:pt x="127216" y="560873"/>
                </a:lnTo>
                <a:cubicBezTo>
                  <a:pt x="58330" y="560755"/>
                  <a:pt x="2283" y="505968"/>
                  <a:pt x="844" y="437551"/>
                </a:cubicBezTo>
                <a:lnTo>
                  <a:pt x="0" y="437551"/>
                </a:lnTo>
                <a:lnTo>
                  <a:pt x="0" y="433373"/>
                </a:lnTo>
                <a:lnTo>
                  <a:pt x="0" y="129575"/>
                </a:lnTo>
                <a:lnTo>
                  <a:pt x="405" y="129575"/>
                </a:lnTo>
                <a:cubicBezTo>
                  <a:pt x="5" y="128912"/>
                  <a:pt x="0" y="128242"/>
                  <a:pt x="0" y="127570"/>
                </a:cubicBezTo>
                <a:cubicBezTo>
                  <a:pt x="0" y="57115"/>
                  <a:pt x="57115" y="0"/>
                  <a:pt x="127570" y="0"/>
                </a:cubicBezTo>
                <a:close/>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endParaRPr lang="en-US" sz="2800">
              <a:effectLst/>
            </a:endParaRPr>
          </a:p>
        </p:txBody>
      </p:sp>
      <p:cxnSp>
        <p:nvCxnSpPr>
          <p:cNvPr id="176" name="Straight Connector 175"/>
          <p:cNvCxnSpPr/>
          <p:nvPr/>
        </p:nvCxnSpPr>
        <p:spPr>
          <a:xfrm>
            <a:off x="2034957" y="1329578"/>
            <a:ext cx="0" cy="2480422"/>
          </a:xfrm>
          <a:prstGeom prst="line">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75" name="Straight Connector 174"/>
          <p:cNvCxnSpPr/>
          <p:nvPr/>
        </p:nvCxnSpPr>
        <p:spPr>
          <a:xfrm>
            <a:off x="3541803" y="1329578"/>
            <a:ext cx="0" cy="2480422"/>
          </a:xfrm>
          <a:prstGeom prst="line">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cxnSp>
      <p:grpSp>
        <p:nvGrpSpPr>
          <p:cNvPr id="179" name="Group 178"/>
          <p:cNvGrpSpPr/>
          <p:nvPr/>
        </p:nvGrpSpPr>
        <p:grpSpPr>
          <a:xfrm rot="16200000">
            <a:off x="2050056" y="1294387"/>
            <a:ext cx="1506846" cy="2480422"/>
            <a:chOff x="3505200" y="1128678"/>
            <a:chExt cx="1506846" cy="2480422"/>
          </a:xfrm>
        </p:grpSpPr>
        <p:cxnSp>
          <p:nvCxnSpPr>
            <p:cNvPr id="177" name="Straight Connector 176"/>
            <p:cNvCxnSpPr/>
            <p:nvPr/>
          </p:nvCxnSpPr>
          <p:spPr>
            <a:xfrm>
              <a:off x="5012046" y="1128678"/>
              <a:ext cx="0" cy="2480422"/>
            </a:xfrm>
            <a:prstGeom prst="line">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78" name="Straight Connector 177"/>
            <p:cNvCxnSpPr/>
            <p:nvPr/>
          </p:nvCxnSpPr>
          <p:spPr>
            <a:xfrm>
              <a:off x="3505200" y="1128678"/>
              <a:ext cx="0" cy="2480422"/>
            </a:xfrm>
            <a:prstGeom prst="line">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 name="Title 1"/>
          <p:cNvSpPr>
            <a:spLocks noGrp="1"/>
          </p:cNvSpPr>
          <p:nvPr>
            <p:ph type="title"/>
          </p:nvPr>
        </p:nvSpPr>
        <p:spPr/>
        <p:txBody>
          <a:bodyPr/>
          <a:lstStyle/>
          <a:p>
            <a:r>
              <a:rPr lang="en-US" dirty="0" smtClean="0"/>
              <a:t>Generalized First-Derivative Term</a:t>
            </a:r>
            <a:endParaRPr lang="en-US" dirty="0"/>
          </a:p>
        </p:txBody>
      </p:sp>
      <p:sp>
        <p:nvSpPr>
          <p:cNvPr id="70" name="Oval 69"/>
          <p:cNvSpPr/>
          <p:nvPr/>
        </p:nvSpPr>
        <p:spPr>
          <a:xfrm>
            <a:off x="4881890" y="1930458"/>
            <a:ext cx="114955" cy="114955"/>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1" name="Oval 70"/>
          <p:cNvSpPr/>
          <p:nvPr/>
        </p:nvSpPr>
        <p:spPr>
          <a:xfrm>
            <a:off x="5617586" y="1930458"/>
            <a:ext cx="114955" cy="114955"/>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2" name="Oval 71"/>
          <p:cNvSpPr/>
          <p:nvPr/>
        </p:nvSpPr>
        <p:spPr>
          <a:xfrm>
            <a:off x="6353281" y="1930458"/>
            <a:ext cx="114955" cy="114955"/>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3" name="Oval 72"/>
          <p:cNvSpPr/>
          <p:nvPr/>
        </p:nvSpPr>
        <p:spPr>
          <a:xfrm>
            <a:off x="7088975" y="1930458"/>
            <a:ext cx="114955" cy="114955"/>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4" name="Oval 73"/>
          <p:cNvSpPr/>
          <p:nvPr/>
        </p:nvSpPr>
        <p:spPr>
          <a:xfrm>
            <a:off x="7824671" y="1930458"/>
            <a:ext cx="114955" cy="114955"/>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9" name="Oval 78"/>
          <p:cNvSpPr/>
          <p:nvPr/>
        </p:nvSpPr>
        <p:spPr>
          <a:xfrm>
            <a:off x="6353281" y="2666153"/>
            <a:ext cx="114955" cy="114955"/>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0" name="Oval 79"/>
          <p:cNvSpPr/>
          <p:nvPr/>
        </p:nvSpPr>
        <p:spPr>
          <a:xfrm>
            <a:off x="7088975" y="2666153"/>
            <a:ext cx="114955" cy="114955"/>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4" name="Oval 83"/>
          <p:cNvSpPr/>
          <p:nvPr/>
        </p:nvSpPr>
        <p:spPr>
          <a:xfrm>
            <a:off x="4881890" y="3401848"/>
            <a:ext cx="114955" cy="114955"/>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sz="3600"/>
          </a:p>
        </p:txBody>
      </p:sp>
      <p:sp>
        <p:nvSpPr>
          <p:cNvPr id="85" name="Oval 84"/>
          <p:cNvSpPr/>
          <p:nvPr/>
        </p:nvSpPr>
        <p:spPr>
          <a:xfrm>
            <a:off x="5617586" y="3401848"/>
            <a:ext cx="114955" cy="114955"/>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6" name="Oval 85"/>
          <p:cNvSpPr/>
          <p:nvPr/>
        </p:nvSpPr>
        <p:spPr>
          <a:xfrm>
            <a:off x="6353281" y="3401848"/>
            <a:ext cx="114955" cy="114955"/>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7" name="Oval 86"/>
          <p:cNvSpPr/>
          <p:nvPr/>
        </p:nvSpPr>
        <p:spPr>
          <a:xfrm>
            <a:off x="7088975" y="3401848"/>
            <a:ext cx="114955" cy="114955"/>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3" name="Rectangle 132"/>
          <p:cNvSpPr/>
          <p:nvPr/>
        </p:nvSpPr>
        <p:spPr>
          <a:xfrm>
            <a:off x="2035079" y="1782579"/>
            <a:ext cx="1505944" cy="1505943"/>
          </a:xfrm>
          <a:prstGeom prst="rect">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grpSp>
        <p:nvGrpSpPr>
          <p:cNvPr id="154" name="Group 153"/>
          <p:cNvGrpSpPr/>
          <p:nvPr/>
        </p:nvGrpSpPr>
        <p:grpSpPr>
          <a:xfrm>
            <a:off x="1945053" y="2531525"/>
            <a:ext cx="849128" cy="829748"/>
            <a:chOff x="3445670" y="4968595"/>
            <a:chExt cx="849128" cy="829748"/>
          </a:xfrm>
        </p:grpSpPr>
        <p:cxnSp>
          <p:nvCxnSpPr>
            <p:cNvPr id="135" name="Straight Connector 134"/>
            <p:cNvCxnSpPr/>
            <p:nvPr/>
          </p:nvCxnSpPr>
          <p:spPr>
            <a:xfrm>
              <a:off x="3445670" y="4972050"/>
              <a:ext cx="180090" cy="57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4294798" y="5640828"/>
              <a:ext cx="0" cy="157515"/>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7" name="Freeform 136"/>
            <p:cNvSpPr/>
            <p:nvPr/>
          </p:nvSpPr>
          <p:spPr>
            <a:xfrm>
              <a:off x="3537569" y="4968595"/>
              <a:ext cx="757229" cy="755261"/>
            </a:xfrm>
            <a:custGeom>
              <a:avLst/>
              <a:gdLst>
                <a:gd name="connsiteX0" fmla="*/ 0 w 733425"/>
                <a:gd name="connsiteY0" fmla="*/ 0 h 614362"/>
                <a:gd name="connsiteX1" fmla="*/ 2381 w 733425"/>
                <a:gd name="connsiteY1" fmla="*/ 611981 h 614362"/>
                <a:gd name="connsiteX2" fmla="*/ 733425 w 733425"/>
                <a:gd name="connsiteY2" fmla="*/ 614362 h 614362"/>
                <a:gd name="connsiteX0" fmla="*/ 0 w 733425"/>
                <a:gd name="connsiteY0" fmla="*/ 0 h 611981"/>
                <a:gd name="connsiteX1" fmla="*/ 2381 w 733425"/>
                <a:gd name="connsiteY1" fmla="*/ 611981 h 611981"/>
                <a:gd name="connsiteX2" fmla="*/ 733425 w 733425"/>
                <a:gd name="connsiteY2" fmla="*/ 609599 h 611981"/>
                <a:gd name="connsiteX0" fmla="*/ 0 w 733425"/>
                <a:gd name="connsiteY0" fmla="*/ 0 h 611981"/>
                <a:gd name="connsiteX1" fmla="*/ 2381 w 733425"/>
                <a:gd name="connsiteY1" fmla="*/ 611981 h 611981"/>
                <a:gd name="connsiteX2" fmla="*/ 733425 w 733425"/>
                <a:gd name="connsiteY2" fmla="*/ 611981 h 611981"/>
              </a:gdLst>
              <a:ahLst/>
              <a:cxnLst>
                <a:cxn ang="0">
                  <a:pos x="connsiteX0" y="connsiteY0"/>
                </a:cxn>
                <a:cxn ang="0">
                  <a:pos x="connsiteX1" y="connsiteY1"/>
                </a:cxn>
                <a:cxn ang="0">
                  <a:pos x="connsiteX2" y="connsiteY2"/>
                </a:cxn>
              </a:cxnLst>
              <a:rect l="l" t="t" r="r" b="b"/>
              <a:pathLst>
                <a:path w="733425" h="611981">
                  <a:moveTo>
                    <a:pt x="0" y="0"/>
                  </a:moveTo>
                  <a:cubicBezTo>
                    <a:pt x="794" y="203994"/>
                    <a:pt x="1587" y="407987"/>
                    <a:pt x="2381" y="611981"/>
                  </a:cubicBezTo>
                  <a:lnTo>
                    <a:pt x="733425" y="611981"/>
                  </a:lnTo>
                </a:path>
              </a:pathLst>
            </a:cu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40" name="Oval 261"/>
          <p:cNvSpPr/>
          <p:nvPr/>
        </p:nvSpPr>
        <p:spPr>
          <a:xfrm>
            <a:off x="1694011" y="1463798"/>
            <a:ext cx="2139371" cy="2130502"/>
          </a:xfrm>
          <a:custGeom>
            <a:avLst/>
            <a:gdLst/>
            <a:ahLst/>
            <a:cxnLst/>
            <a:rect l="l" t="t" r="r" b="b"/>
            <a:pathLst>
              <a:path w="564671" h="562331">
                <a:moveTo>
                  <a:pt x="127570" y="0"/>
                </a:moveTo>
                <a:cubicBezTo>
                  <a:pt x="164236" y="0"/>
                  <a:pt x="197288" y="15468"/>
                  <a:pt x="220040" y="40722"/>
                </a:cubicBezTo>
                <a:lnTo>
                  <a:pt x="221059" y="39703"/>
                </a:lnTo>
                <a:lnTo>
                  <a:pt x="518762" y="337406"/>
                </a:lnTo>
                <a:cubicBezTo>
                  <a:pt x="547248" y="359615"/>
                  <a:pt x="564671" y="394459"/>
                  <a:pt x="564671" y="433373"/>
                </a:cubicBezTo>
                <a:cubicBezTo>
                  <a:pt x="564671" y="503828"/>
                  <a:pt x="507556" y="560943"/>
                  <a:pt x="437101" y="560943"/>
                </a:cubicBezTo>
                <a:lnTo>
                  <a:pt x="435192" y="560558"/>
                </a:lnTo>
                <a:lnTo>
                  <a:pt x="435192" y="562331"/>
                </a:lnTo>
                <a:lnTo>
                  <a:pt x="127216" y="562331"/>
                </a:lnTo>
                <a:lnTo>
                  <a:pt x="127216" y="560873"/>
                </a:lnTo>
                <a:cubicBezTo>
                  <a:pt x="58330" y="560755"/>
                  <a:pt x="2283" y="505968"/>
                  <a:pt x="844" y="437551"/>
                </a:cubicBezTo>
                <a:lnTo>
                  <a:pt x="0" y="437551"/>
                </a:lnTo>
                <a:lnTo>
                  <a:pt x="0" y="433373"/>
                </a:lnTo>
                <a:lnTo>
                  <a:pt x="0" y="129575"/>
                </a:lnTo>
                <a:lnTo>
                  <a:pt x="405" y="129575"/>
                </a:lnTo>
                <a:cubicBezTo>
                  <a:pt x="5" y="128912"/>
                  <a:pt x="0" y="128242"/>
                  <a:pt x="0" y="127570"/>
                </a:cubicBezTo>
                <a:cubicBezTo>
                  <a:pt x="0" y="57115"/>
                  <a:pt x="57115" y="0"/>
                  <a:pt x="127570" y="0"/>
                </a:cubicBezTo>
                <a:close/>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sz="2800">
              <a:effectLst/>
            </a:endParaRPr>
          </a:p>
        </p:txBody>
      </p:sp>
      <p:cxnSp>
        <p:nvCxnSpPr>
          <p:cNvPr id="170" name="Straight Arrow Connector 169"/>
          <p:cNvCxnSpPr/>
          <p:nvPr/>
        </p:nvCxnSpPr>
        <p:spPr>
          <a:xfrm flipV="1">
            <a:off x="2042835" y="2506221"/>
            <a:ext cx="1156654" cy="259653"/>
          </a:xfrm>
          <a:prstGeom prst="straightConnector1">
            <a:avLst/>
          </a:prstGeom>
          <a:ln w="19050">
            <a:solidFill>
              <a:schemeClr val="accent6">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1" name="Freeform 170"/>
          <p:cNvSpPr/>
          <p:nvPr/>
        </p:nvSpPr>
        <p:spPr>
          <a:xfrm rot="3890545">
            <a:off x="1906457" y="2311792"/>
            <a:ext cx="260989" cy="1179211"/>
          </a:xfrm>
          <a:custGeom>
            <a:avLst/>
            <a:gdLst>
              <a:gd name="connsiteX0" fmla="*/ 97302 w 1671830"/>
              <a:gd name="connsiteY0" fmla="*/ 0 h 2161538"/>
              <a:gd name="connsiteX1" fmla="*/ 170650 w 1671830"/>
              <a:gd name="connsiteY1" fmla="*/ 2161309 h 2161538"/>
              <a:gd name="connsiteX2" fmla="*/ 1671830 w 1671830"/>
              <a:gd name="connsiteY2" fmla="*/ 107576 h 2161538"/>
              <a:gd name="connsiteX0" fmla="*/ 12761 w 1587289"/>
              <a:gd name="connsiteY0" fmla="*/ 0 h 553408"/>
              <a:gd name="connsiteX1" fmla="*/ 633771 w 1587289"/>
              <a:gd name="connsiteY1" fmla="*/ 34229 h 553408"/>
              <a:gd name="connsiteX2" fmla="*/ 1587289 w 1587289"/>
              <a:gd name="connsiteY2" fmla="*/ 107576 h 553408"/>
              <a:gd name="connsiteX0" fmla="*/ 13594 w 1549003"/>
              <a:gd name="connsiteY0" fmla="*/ 2078623 h 2323397"/>
              <a:gd name="connsiteX1" fmla="*/ 595485 w 1549003"/>
              <a:gd name="connsiteY1" fmla="*/ 49340 h 2323397"/>
              <a:gd name="connsiteX2" fmla="*/ 1549003 w 1549003"/>
              <a:gd name="connsiteY2" fmla="*/ 122687 h 2323397"/>
              <a:gd name="connsiteX0" fmla="*/ 2474 w 1537883"/>
              <a:gd name="connsiteY0" fmla="*/ 2078623 h 2078623"/>
              <a:gd name="connsiteX1" fmla="*/ 584365 w 1537883"/>
              <a:gd name="connsiteY1" fmla="*/ 49340 h 2078623"/>
              <a:gd name="connsiteX2" fmla="*/ 1537883 w 1537883"/>
              <a:gd name="connsiteY2" fmla="*/ 122687 h 2078623"/>
              <a:gd name="connsiteX0" fmla="*/ 0 w 1535409"/>
              <a:gd name="connsiteY0" fmla="*/ 1955936 h 1955936"/>
              <a:gd name="connsiteX1" fmla="*/ 1535409 w 1535409"/>
              <a:gd name="connsiteY1" fmla="*/ 0 h 1955936"/>
              <a:gd name="connsiteX0" fmla="*/ 0 w 1457171"/>
              <a:gd name="connsiteY0" fmla="*/ 1999944 h 1999944"/>
              <a:gd name="connsiteX1" fmla="*/ 1457171 w 1457171"/>
              <a:gd name="connsiteY1" fmla="*/ 0 h 1999944"/>
              <a:gd name="connsiteX0" fmla="*/ 0 w 1457171"/>
              <a:gd name="connsiteY0" fmla="*/ 1999944 h 1999944"/>
              <a:gd name="connsiteX1" fmla="*/ 1457171 w 1457171"/>
              <a:gd name="connsiteY1" fmla="*/ 0 h 1999944"/>
              <a:gd name="connsiteX0" fmla="*/ 0 w 1457171"/>
              <a:gd name="connsiteY0" fmla="*/ 1999944 h 1999944"/>
              <a:gd name="connsiteX1" fmla="*/ 1457171 w 1457171"/>
              <a:gd name="connsiteY1" fmla="*/ 0 h 1999944"/>
              <a:gd name="connsiteX0" fmla="*/ 312392 w 523545"/>
              <a:gd name="connsiteY0" fmla="*/ 1104158 h 1104158"/>
              <a:gd name="connsiteX1" fmla="*/ 523546 w 523545"/>
              <a:gd name="connsiteY1" fmla="*/ 0 h 1104158"/>
              <a:gd name="connsiteX0" fmla="*/ 4775 w 215929"/>
              <a:gd name="connsiteY0" fmla="*/ 1104158 h 1104158"/>
              <a:gd name="connsiteX1" fmla="*/ 215929 w 215929"/>
              <a:gd name="connsiteY1" fmla="*/ 0 h 1104158"/>
              <a:gd name="connsiteX0" fmla="*/ 46900 w 258054"/>
              <a:gd name="connsiteY0" fmla="*/ 1104158 h 1104158"/>
              <a:gd name="connsiteX1" fmla="*/ 258054 w 258054"/>
              <a:gd name="connsiteY1" fmla="*/ 0 h 1104158"/>
              <a:gd name="connsiteX0" fmla="*/ 26463 w 237617"/>
              <a:gd name="connsiteY0" fmla="*/ 1104158 h 1104158"/>
              <a:gd name="connsiteX1" fmla="*/ 237617 w 237617"/>
              <a:gd name="connsiteY1" fmla="*/ 0 h 1104158"/>
            </a:gdLst>
            <a:ahLst/>
            <a:cxnLst>
              <a:cxn ang="0">
                <a:pos x="connsiteX0" y="connsiteY0"/>
              </a:cxn>
              <a:cxn ang="0">
                <a:pos x="connsiteX1" y="connsiteY1"/>
              </a:cxn>
            </a:cxnLst>
            <a:rect l="l" t="t" r="r" b="b"/>
            <a:pathLst>
              <a:path w="237617" h="1104158">
                <a:moveTo>
                  <a:pt x="26463" y="1104158"/>
                </a:moveTo>
                <a:cubicBezTo>
                  <a:pt x="-40045" y="596140"/>
                  <a:pt x="14698" y="256702"/>
                  <a:pt x="237617" y="0"/>
                </a:cubicBezTo>
              </a:path>
            </a:pathLst>
          </a:custGeom>
          <a:ln w="190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a:p>
        </p:txBody>
      </p:sp>
      <p:sp>
        <p:nvSpPr>
          <p:cNvPr id="172" name="Oval 171"/>
          <p:cNvSpPr/>
          <p:nvPr/>
        </p:nvSpPr>
        <p:spPr>
          <a:xfrm>
            <a:off x="2009748" y="2734539"/>
            <a:ext cx="62669" cy="62669"/>
          </a:xfrm>
          <a:prstGeom prst="ellipse">
            <a:avLst/>
          </a:prstGeom>
          <a:solidFill>
            <a:schemeClr val="accent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sz="2800">
              <a:effectLst/>
            </a:endParaRPr>
          </a:p>
        </p:txBody>
      </p:sp>
      <mc:AlternateContent xmlns:mc="http://schemas.openxmlformats.org/markup-compatibility/2006" xmlns:a14="http://schemas.microsoft.com/office/drawing/2010/main">
        <mc:Choice Requires="a14">
          <p:sp>
            <p:nvSpPr>
              <p:cNvPr id="180" name="TextBox 179"/>
              <p:cNvSpPr txBox="1"/>
              <p:nvPr/>
            </p:nvSpPr>
            <p:spPr>
              <a:xfrm rot="20842055">
                <a:off x="2092135" y="2130980"/>
                <a:ext cx="1642200" cy="401970"/>
              </a:xfrm>
              <a:prstGeom prst="rect">
                <a:avLst/>
              </a:prstGeom>
              <a:solidFill>
                <a:schemeClr val="bg1"/>
              </a:solidFill>
            </p:spPr>
            <p:txBody>
              <a:bodyPr wrap="square" lIns="0" tIns="0" rIns="0" bIns="0" rtlCol="0">
                <a:spAutoFit/>
              </a:bodyPr>
              <a:lstStyle>
                <a:defPPr>
                  <a:defRPr lang="en-US"/>
                </a:defPPr>
                <a:lvl1pPr>
                  <a:defRPr>
                    <a:effectLst/>
                  </a:defRPr>
                </a:lvl1pPr>
              </a:lstStyle>
              <a:p>
                <a:pPr algn="l"/>
                <a14:m>
                  <m:oMathPara xmlns:m="http://schemas.openxmlformats.org/officeDocument/2006/math">
                    <m:oMathParaPr>
                      <m:jc m:val="center"/>
                    </m:oMathParaPr>
                    <m:oMath xmlns:m="http://schemas.openxmlformats.org/officeDocument/2006/math">
                      <m:acc>
                        <m:accPr>
                          <m:chr m:val="̂"/>
                          <m:ctrlPr>
                            <a:rPr lang="en-US" sz="2400" b="0" i="1" smtClean="0">
                              <a:solidFill>
                                <a:schemeClr val="accent6">
                                  <a:lumMod val="75000"/>
                                </a:schemeClr>
                              </a:solidFill>
                              <a:latin typeface="Cambria Math"/>
                            </a:rPr>
                          </m:ctrlPr>
                        </m:accPr>
                        <m:e>
                          <m:r>
                            <a:rPr lang="en-US" sz="2400" b="0" i="1" smtClean="0">
                              <a:solidFill>
                                <a:schemeClr val="accent6">
                                  <a:lumMod val="75000"/>
                                </a:schemeClr>
                              </a:solidFill>
                              <a:latin typeface="Cambria Math"/>
                            </a:rPr>
                            <m:t>𝑡</m:t>
                          </m:r>
                        </m:e>
                      </m:acc>
                      <m:r>
                        <a:rPr lang="en-US" sz="2400" b="0" i="1" smtClean="0">
                          <a:solidFill>
                            <a:schemeClr val="accent6">
                              <a:lumMod val="75000"/>
                            </a:schemeClr>
                          </a:solidFill>
                          <a:latin typeface="Cambria Math"/>
                        </a:rPr>
                        <m:t>=(</m:t>
                      </m:r>
                      <m:sSub>
                        <m:sSubPr>
                          <m:ctrlPr>
                            <a:rPr lang="en-US" sz="2400" b="0" i="1" smtClean="0">
                              <a:solidFill>
                                <a:schemeClr val="accent6">
                                  <a:lumMod val="75000"/>
                                </a:schemeClr>
                              </a:solidFill>
                              <a:latin typeface="Cambria Math"/>
                            </a:rPr>
                          </m:ctrlPr>
                        </m:sSubPr>
                        <m:e>
                          <m:r>
                            <a:rPr lang="en-US" sz="2400" b="0" i="1" smtClean="0">
                              <a:solidFill>
                                <a:schemeClr val="accent6">
                                  <a:lumMod val="75000"/>
                                </a:schemeClr>
                              </a:solidFill>
                              <a:latin typeface="Cambria Math"/>
                            </a:rPr>
                            <m:t>𝑡</m:t>
                          </m:r>
                        </m:e>
                        <m:sub>
                          <m:r>
                            <a:rPr lang="en-US" sz="2400" b="0" i="1" smtClean="0">
                              <a:solidFill>
                                <a:schemeClr val="accent6">
                                  <a:lumMod val="75000"/>
                                </a:schemeClr>
                              </a:solidFill>
                              <a:latin typeface="Cambria Math"/>
                            </a:rPr>
                            <m:t>𝑥</m:t>
                          </m:r>
                        </m:sub>
                      </m:sSub>
                      <m:r>
                        <a:rPr lang="en-US" sz="2400" b="0" i="1" smtClean="0">
                          <a:solidFill>
                            <a:schemeClr val="accent6">
                              <a:lumMod val="75000"/>
                            </a:schemeClr>
                          </a:solidFill>
                          <a:latin typeface="Cambria Math"/>
                        </a:rPr>
                        <m:t>,</m:t>
                      </m:r>
                      <m:sSub>
                        <m:sSubPr>
                          <m:ctrlPr>
                            <a:rPr lang="en-US" sz="2400" b="0" i="1" smtClean="0">
                              <a:solidFill>
                                <a:schemeClr val="accent6">
                                  <a:lumMod val="75000"/>
                                </a:schemeClr>
                              </a:solidFill>
                              <a:latin typeface="Cambria Math"/>
                            </a:rPr>
                          </m:ctrlPr>
                        </m:sSubPr>
                        <m:e>
                          <m:r>
                            <a:rPr lang="en-US" sz="2400" b="0" i="1" smtClean="0">
                              <a:solidFill>
                                <a:schemeClr val="accent6">
                                  <a:lumMod val="75000"/>
                                </a:schemeClr>
                              </a:solidFill>
                              <a:latin typeface="Cambria Math"/>
                            </a:rPr>
                            <m:t>𝑡</m:t>
                          </m:r>
                        </m:e>
                        <m:sub>
                          <m:r>
                            <a:rPr lang="en-US" sz="2400" b="0" i="1" smtClean="0">
                              <a:solidFill>
                                <a:schemeClr val="accent6">
                                  <a:lumMod val="75000"/>
                                </a:schemeClr>
                              </a:solidFill>
                              <a:latin typeface="Cambria Math"/>
                            </a:rPr>
                            <m:t>𝑦</m:t>
                          </m:r>
                        </m:sub>
                      </m:sSub>
                      <m:r>
                        <a:rPr lang="en-US" sz="2400" b="0" i="1" smtClean="0">
                          <a:solidFill>
                            <a:schemeClr val="accent6">
                              <a:lumMod val="75000"/>
                            </a:schemeClr>
                          </a:solidFill>
                          <a:latin typeface="Cambria Math"/>
                        </a:rPr>
                        <m:t>)</m:t>
                      </m:r>
                    </m:oMath>
                  </m:oMathPara>
                </a14:m>
                <a:endParaRPr lang="en-US" sz="2400" i="1" dirty="0">
                  <a:solidFill>
                    <a:schemeClr val="accent6">
                      <a:lumMod val="75000"/>
                    </a:schemeClr>
                  </a:solidFill>
                </a:endParaRPr>
              </a:p>
            </p:txBody>
          </p:sp>
        </mc:Choice>
        <mc:Fallback xmlns="">
          <p:sp>
            <p:nvSpPr>
              <p:cNvPr id="180" name="TextBox 179"/>
              <p:cNvSpPr txBox="1">
                <a:spLocks noRot="1" noChangeAspect="1" noMove="1" noResize="1" noEditPoints="1" noAdjustHandles="1" noChangeArrowheads="1" noChangeShapeType="1" noTextEdit="1"/>
              </p:cNvSpPr>
              <p:nvPr/>
            </p:nvSpPr>
            <p:spPr>
              <a:xfrm rot="20842055">
                <a:off x="2092135" y="2130980"/>
                <a:ext cx="1642200" cy="401970"/>
              </a:xfrm>
              <a:prstGeom prst="rect">
                <a:avLst/>
              </a:prstGeom>
              <a:blipFill rotWithShape="1">
                <a:blip r:embed="rId10"/>
                <a:stretch>
                  <a:fillRect r="-32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7" name="TextBox 126"/>
              <p:cNvSpPr txBox="1"/>
              <p:nvPr/>
            </p:nvSpPr>
            <p:spPr>
              <a:xfrm>
                <a:off x="5005189" y="2362200"/>
                <a:ext cx="1090811" cy="398507"/>
              </a:xfrm>
              <a:prstGeom prst="rect">
                <a:avLst/>
              </a:prstGeom>
              <a:solidFill>
                <a:schemeClr val="bg1"/>
              </a:solidFill>
            </p:spPr>
            <p:txBody>
              <a:bodyPr wrap="none" lIns="0" tIns="0" rIns="0" bIns="0" rtlCol="0">
                <a:spAutoFit/>
              </a:bodyPr>
              <a:lstStyle>
                <a:defPPr>
                  <a:defRPr lang="en-US"/>
                </a:defPPr>
                <a:lvl1pPr>
                  <a:defRPr>
                    <a:effectLst/>
                  </a:defRPr>
                </a:lvl1pPr>
              </a:lstStyle>
              <a:p>
                <a:pPr algn="l"/>
                <a14:m>
                  <m:oMathPara xmlns:m="http://schemas.openxmlformats.org/officeDocument/2006/math">
                    <m:oMathParaPr>
                      <m:jc m:val="center"/>
                    </m:oMathParaPr>
                    <m:oMath xmlns:m="http://schemas.openxmlformats.org/officeDocument/2006/math">
                      <m:r>
                        <m:rPr>
                          <m:nor/>
                        </m:rPr>
                        <a:rPr lang="en-US" sz="2400">
                          <a:latin typeface="Cambria Math"/>
                        </a:rPr>
                        <m:t>−</m:t>
                      </m:r>
                      <m:sSub>
                        <m:sSubPr>
                          <m:ctrlPr>
                            <a:rPr lang="en-US" sz="2400" b="0" i="1" smtClean="0">
                              <a:latin typeface="Cambria Math"/>
                            </a:rPr>
                          </m:ctrlPr>
                        </m:sSubPr>
                        <m:e>
                          <m:r>
                            <a:rPr lang="en-US" sz="2400" b="0" i="1" smtClean="0">
                              <a:latin typeface="Cambria Math"/>
                            </a:rPr>
                            <m:t>𝑡</m:t>
                          </m:r>
                        </m:e>
                        <m:sub>
                          <m:r>
                            <a:rPr lang="en-US" sz="2400" b="0" i="1" smtClean="0">
                              <a:latin typeface="Cambria Math"/>
                            </a:rPr>
                            <m:t>𝑥</m:t>
                          </m:r>
                        </m:sub>
                      </m:sSub>
                      <m:r>
                        <m:rPr>
                          <m:nor/>
                        </m:rPr>
                        <a:rPr lang="en-US" sz="2400" b="0" i="0" smtClean="0">
                          <a:latin typeface="Cambria Math"/>
                        </a:rPr>
                        <m:t>−</m:t>
                      </m:r>
                      <m:sSub>
                        <m:sSubPr>
                          <m:ctrlPr>
                            <a:rPr lang="en-US" sz="2400" b="0" i="1" smtClean="0">
                              <a:latin typeface="Cambria Math"/>
                            </a:rPr>
                          </m:ctrlPr>
                        </m:sSubPr>
                        <m:e>
                          <m:r>
                            <a:rPr lang="en-US" sz="2400" b="0" i="1" smtClean="0">
                              <a:latin typeface="Cambria Math"/>
                            </a:rPr>
                            <m:t>𝑡</m:t>
                          </m:r>
                        </m:e>
                        <m:sub>
                          <m:r>
                            <a:rPr lang="en-US" sz="2400" b="0" i="1" smtClean="0">
                              <a:latin typeface="Cambria Math"/>
                            </a:rPr>
                            <m:t>𝑦</m:t>
                          </m:r>
                        </m:sub>
                      </m:sSub>
                    </m:oMath>
                  </m:oMathPara>
                </a14:m>
                <a:endParaRPr lang="en-US" sz="2400" dirty="0"/>
              </a:p>
            </p:txBody>
          </p:sp>
        </mc:Choice>
        <mc:Fallback xmlns="">
          <p:sp>
            <p:nvSpPr>
              <p:cNvPr id="127" name="TextBox 126"/>
              <p:cNvSpPr txBox="1">
                <a:spLocks noRot="1" noChangeAspect="1" noMove="1" noResize="1" noEditPoints="1" noAdjustHandles="1" noChangeArrowheads="1" noChangeShapeType="1" noTextEdit="1"/>
              </p:cNvSpPr>
              <p:nvPr/>
            </p:nvSpPr>
            <p:spPr>
              <a:xfrm>
                <a:off x="5005189" y="2362200"/>
                <a:ext cx="1090811" cy="398507"/>
              </a:xfrm>
              <a:prstGeom prst="rect">
                <a:avLst/>
              </a:prstGeom>
              <a:blipFill rotWithShape="1">
                <a:blip r:embed="rId11"/>
                <a:stretch>
                  <a:fillRect r="-1676" b="-18462"/>
                </a:stretch>
              </a:blipFill>
            </p:spPr>
            <p:txBody>
              <a:bodyPr/>
              <a:lstStyle/>
              <a:p>
                <a:r>
                  <a:rPr lang="en-US">
                    <a:noFill/>
                  </a:rPr>
                  <a:t> </a:t>
                </a:r>
              </a:p>
            </p:txBody>
          </p:sp>
        </mc:Fallback>
      </mc:AlternateContent>
      <p:sp>
        <p:nvSpPr>
          <p:cNvPr id="77" name="Oval 76"/>
          <p:cNvSpPr/>
          <p:nvPr/>
        </p:nvSpPr>
        <p:spPr>
          <a:xfrm>
            <a:off x="4881890" y="2666153"/>
            <a:ext cx="114955" cy="114955"/>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8" name="Oval 77"/>
          <p:cNvSpPr/>
          <p:nvPr/>
        </p:nvSpPr>
        <p:spPr>
          <a:xfrm>
            <a:off x="5617586" y="2666153"/>
            <a:ext cx="114955" cy="114955"/>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mc:AlternateContent xmlns:mc="http://schemas.openxmlformats.org/markup-compatibility/2006" xmlns:a14="http://schemas.microsoft.com/office/drawing/2010/main">
        <mc:Choice Requires="a14">
          <p:sp>
            <p:nvSpPr>
              <p:cNvPr id="128" name="TextBox 127"/>
              <p:cNvSpPr txBox="1"/>
              <p:nvPr/>
            </p:nvSpPr>
            <p:spPr>
              <a:xfrm rot="20869343">
                <a:off x="6295298" y="1579230"/>
                <a:ext cx="1817263" cy="401970"/>
              </a:xfrm>
              <a:prstGeom prst="rect">
                <a:avLst/>
              </a:prstGeom>
              <a:noFill/>
            </p:spPr>
            <p:txBody>
              <a:bodyPr wrap="square" lIns="0" tIns="0" rIns="0" bIns="0" rtlCol="0">
                <a:spAutoFit/>
              </a:bodyPr>
              <a:lstStyle>
                <a:defPPr>
                  <a:defRPr lang="en-US"/>
                </a:defPPr>
                <a:lvl1pPr>
                  <a:defRPr>
                    <a:effectLst/>
                  </a:defRPr>
                </a:lvl1pPr>
              </a:lstStyle>
              <a:p>
                <a:pPr algn="l"/>
                <a14:m>
                  <m:oMathPara xmlns:m="http://schemas.openxmlformats.org/officeDocument/2006/math">
                    <m:oMathParaPr>
                      <m:jc m:val="center"/>
                    </m:oMathParaPr>
                    <m:oMath xmlns:m="http://schemas.openxmlformats.org/officeDocument/2006/math">
                      <m:acc>
                        <m:accPr>
                          <m:chr m:val="̂"/>
                          <m:ctrlPr>
                            <a:rPr lang="en-US" sz="2400" b="0" i="1" smtClean="0">
                              <a:solidFill>
                                <a:schemeClr val="accent6">
                                  <a:lumMod val="75000"/>
                                </a:schemeClr>
                              </a:solidFill>
                              <a:latin typeface="Cambria Math"/>
                            </a:rPr>
                          </m:ctrlPr>
                        </m:accPr>
                        <m:e>
                          <m:r>
                            <a:rPr lang="en-US" sz="2400" b="0" i="1" smtClean="0">
                              <a:solidFill>
                                <a:schemeClr val="accent6">
                                  <a:lumMod val="75000"/>
                                </a:schemeClr>
                              </a:solidFill>
                              <a:latin typeface="Cambria Math"/>
                            </a:rPr>
                            <m:t>𝑡</m:t>
                          </m:r>
                        </m:e>
                      </m:acc>
                      <m:r>
                        <a:rPr lang="en-US" sz="2400" b="0" i="1" smtClean="0">
                          <a:solidFill>
                            <a:schemeClr val="accent6">
                              <a:lumMod val="75000"/>
                            </a:schemeClr>
                          </a:solidFill>
                          <a:latin typeface="Cambria Math"/>
                        </a:rPr>
                        <m:t>=(</m:t>
                      </m:r>
                      <m:sSub>
                        <m:sSubPr>
                          <m:ctrlPr>
                            <a:rPr lang="en-US" sz="2400" b="0" i="1" smtClean="0">
                              <a:solidFill>
                                <a:schemeClr val="accent6">
                                  <a:lumMod val="75000"/>
                                </a:schemeClr>
                              </a:solidFill>
                              <a:latin typeface="Cambria Math"/>
                            </a:rPr>
                          </m:ctrlPr>
                        </m:sSubPr>
                        <m:e>
                          <m:r>
                            <a:rPr lang="en-US" sz="2400" b="0" i="1" smtClean="0">
                              <a:solidFill>
                                <a:schemeClr val="accent6">
                                  <a:lumMod val="75000"/>
                                </a:schemeClr>
                              </a:solidFill>
                              <a:latin typeface="Cambria Math"/>
                            </a:rPr>
                            <m:t>𝑡</m:t>
                          </m:r>
                        </m:e>
                        <m:sub>
                          <m:r>
                            <a:rPr lang="en-US" sz="2400" b="0" i="1" smtClean="0">
                              <a:solidFill>
                                <a:schemeClr val="accent6">
                                  <a:lumMod val="75000"/>
                                </a:schemeClr>
                              </a:solidFill>
                              <a:latin typeface="Cambria Math"/>
                            </a:rPr>
                            <m:t>𝑥</m:t>
                          </m:r>
                        </m:sub>
                      </m:sSub>
                      <m:r>
                        <a:rPr lang="en-US" sz="2400" b="0" i="1" smtClean="0">
                          <a:solidFill>
                            <a:schemeClr val="accent6">
                              <a:lumMod val="75000"/>
                            </a:schemeClr>
                          </a:solidFill>
                          <a:latin typeface="Cambria Math"/>
                        </a:rPr>
                        <m:t>,</m:t>
                      </m:r>
                      <m:sSub>
                        <m:sSubPr>
                          <m:ctrlPr>
                            <a:rPr lang="en-US" sz="2400" b="0" i="1" smtClean="0">
                              <a:solidFill>
                                <a:schemeClr val="accent6">
                                  <a:lumMod val="75000"/>
                                </a:schemeClr>
                              </a:solidFill>
                              <a:latin typeface="Cambria Math"/>
                            </a:rPr>
                          </m:ctrlPr>
                        </m:sSubPr>
                        <m:e>
                          <m:r>
                            <a:rPr lang="en-US" sz="2400" b="0" i="1" smtClean="0">
                              <a:solidFill>
                                <a:schemeClr val="accent6">
                                  <a:lumMod val="75000"/>
                                </a:schemeClr>
                              </a:solidFill>
                              <a:latin typeface="Cambria Math"/>
                            </a:rPr>
                            <m:t>𝑡</m:t>
                          </m:r>
                        </m:e>
                        <m:sub>
                          <m:r>
                            <a:rPr lang="en-US" sz="2400" b="0" i="1" smtClean="0">
                              <a:solidFill>
                                <a:schemeClr val="accent6">
                                  <a:lumMod val="75000"/>
                                </a:schemeClr>
                              </a:solidFill>
                              <a:latin typeface="Cambria Math"/>
                            </a:rPr>
                            <m:t>𝑦</m:t>
                          </m:r>
                        </m:sub>
                      </m:sSub>
                      <m:r>
                        <a:rPr lang="en-US" sz="2400" b="0" i="1" smtClean="0">
                          <a:solidFill>
                            <a:schemeClr val="accent6">
                              <a:lumMod val="75000"/>
                            </a:schemeClr>
                          </a:solidFill>
                          <a:latin typeface="Cambria Math"/>
                        </a:rPr>
                        <m:t>)</m:t>
                      </m:r>
                    </m:oMath>
                  </m:oMathPara>
                </a14:m>
                <a:endParaRPr lang="en-US" sz="2400" i="1" dirty="0">
                  <a:solidFill>
                    <a:schemeClr val="accent6">
                      <a:lumMod val="75000"/>
                    </a:schemeClr>
                  </a:solidFill>
                </a:endParaRPr>
              </a:p>
            </p:txBody>
          </p:sp>
        </mc:Choice>
        <mc:Fallback xmlns="">
          <p:sp>
            <p:nvSpPr>
              <p:cNvPr id="128" name="TextBox 127"/>
              <p:cNvSpPr txBox="1">
                <a:spLocks noRot="1" noChangeAspect="1" noMove="1" noResize="1" noEditPoints="1" noAdjustHandles="1" noChangeArrowheads="1" noChangeShapeType="1" noTextEdit="1"/>
              </p:cNvSpPr>
              <p:nvPr/>
            </p:nvSpPr>
            <p:spPr>
              <a:xfrm rot="20869343">
                <a:off x="6295298" y="1579230"/>
                <a:ext cx="1817263" cy="401970"/>
              </a:xfrm>
              <a:prstGeom prst="rect">
                <a:avLst/>
              </a:prstGeom>
              <a:blipFill rotWithShape="1">
                <a:blip r:embed="rId12"/>
                <a:stretch>
                  <a:fillRect/>
                </a:stretch>
              </a:blipFill>
            </p:spPr>
            <p:txBody>
              <a:bodyPr/>
              <a:lstStyle/>
              <a:p>
                <a:r>
                  <a:rPr lang="en-US">
                    <a:noFill/>
                  </a:rPr>
                  <a:t> </a:t>
                </a:r>
              </a:p>
            </p:txBody>
          </p:sp>
        </mc:Fallback>
      </mc:AlternateContent>
      <p:cxnSp>
        <p:nvCxnSpPr>
          <p:cNvPr id="130" name="Straight Arrow Connector 129"/>
          <p:cNvCxnSpPr/>
          <p:nvPr/>
        </p:nvCxnSpPr>
        <p:spPr>
          <a:xfrm flipV="1">
            <a:off x="5602712" y="2142846"/>
            <a:ext cx="1156654" cy="259653"/>
          </a:xfrm>
          <a:prstGeom prst="straightConnector1">
            <a:avLst/>
          </a:prstGeom>
          <a:ln w="19050">
            <a:solidFill>
              <a:schemeClr val="accent6">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 name="TextBox 3"/>
              <p:cNvSpPr txBox="1"/>
              <p:nvPr/>
            </p:nvSpPr>
            <p:spPr>
              <a:xfrm>
                <a:off x="1232695" y="4876800"/>
                <a:ext cx="6373027" cy="531171"/>
              </a:xfrm>
              <a:prstGeom prst="rect">
                <a:avLst/>
              </a:prstGeom>
              <a:noFill/>
            </p:spPr>
            <p:txBody>
              <a:bodyPr wrap="none" lIns="18288" tIns="0" rIns="18288" bIns="0" rtlCol="0">
                <a:spAutoFit/>
              </a:bodyPr>
              <a:lstStyle/>
              <a:p>
                <a:pPr/>
                <a14:m>
                  <m:oMathPara xmlns:m="http://schemas.openxmlformats.org/officeDocument/2006/math">
                    <m:oMathParaPr>
                      <m:jc m:val="centerGroup"/>
                    </m:oMathParaPr>
                    <m:oMath xmlns:m="http://schemas.openxmlformats.org/officeDocument/2006/math">
                      <m:sSub>
                        <m:sSubPr>
                          <m:ctrlPr>
                            <a:rPr lang="en-US" sz="3000" i="1" smtClean="0">
                              <a:effectLst/>
                              <a:latin typeface="Cambria Math"/>
                            </a:rPr>
                          </m:ctrlPr>
                        </m:sSubPr>
                        <m:e>
                          <m:r>
                            <a:rPr lang="en-US" sz="3000" b="0" i="1" smtClean="0">
                              <a:effectLst/>
                              <a:latin typeface="Cambria Math"/>
                            </a:rPr>
                            <m:t>𝑃</m:t>
                          </m:r>
                        </m:e>
                        <m:sub>
                          <m:r>
                            <a:rPr lang="en-US" sz="3000" b="0" i="1" smtClean="0">
                              <a:effectLst/>
                              <a:latin typeface="Cambria Math"/>
                            </a:rPr>
                            <m:t>𝑜</m:t>
                          </m:r>
                        </m:sub>
                      </m:sSub>
                      <m:r>
                        <a:rPr lang="en-US" sz="3000" b="0" i="1" smtClean="0">
                          <a:effectLst/>
                          <a:latin typeface="Cambria Math"/>
                        </a:rPr>
                        <m:t>∗</m:t>
                      </m:r>
                      <m:d>
                        <m:dPr>
                          <m:ctrlPr>
                            <a:rPr lang="en-US" sz="3000" b="0" i="1" smtClean="0">
                              <a:effectLst/>
                              <a:latin typeface="Cambria Math"/>
                            </a:rPr>
                          </m:ctrlPr>
                        </m:dPr>
                        <m:e>
                          <m:r>
                            <a:rPr lang="en-US" sz="3000" b="0" i="1" smtClean="0">
                              <a:effectLst/>
                              <a:latin typeface="Cambria Math"/>
                            </a:rPr>
                            <m:t>−</m:t>
                          </m:r>
                          <m:sSub>
                            <m:sSubPr>
                              <m:ctrlPr>
                                <a:rPr lang="en-US" sz="3000" b="0" i="1" smtClean="0">
                                  <a:effectLst/>
                                  <a:latin typeface="Cambria Math"/>
                                </a:rPr>
                              </m:ctrlPr>
                            </m:sSubPr>
                            <m:e>
                              <m:r>
                                <a:rPr lang="en-US" sz="3000" b="0" i="1" smtClean="0">
                                  <a:effectLst/>
                                  <a:latin typeface="Cambria Math"/>
                                </a:rPr>
                                <m:t>𝑡</m:t>
                              </m:r>
                            </m:e>
                            <m:sub>
                              <m:r>
                                <a:rPr lang="en-US" sz="3000" b="0" i="1" smtClean="0">
                                  <a:effectLst/>
                                  <a:latin typeface="Cambria Math"/>
                                </a:rPr>
                                <m:t>𝑥</m:t>
                              </m:r>
                            </m:sub>
                          </m:sSub>
                          <m:r>
                            <a:rPr lang="en-US" sz="3000" b="0" i="1" smtClean="0">
                              <a:effectLst/>
                              <a:latin typeface="Cambria Math"/>
                            </a:rPr>
                            <m:t>−</m:t>
                          </m:r>
                          <m:sSub>
                            <m:sSubPr>
                              <m:ctrlPr>
                                <a:rPr lang="en-US" sz="3000" b="0" i="1" smtClean="0">
                                  <a:effectLst/>
                                  <a:latin typeface="Cambria Math"/>
                                </a:rPr>
                              </m:ctrlPr>
                            </m:sSubPr>
                            <m:e>
                              <m:r>
                                <a:rPr lang="en-US" sz="3000" b="0" i="1" smtClean="0">
                                  <a:effectLst/>
                                  <a:latin typeface="Cambria Math"/>
                                </a:rPr>
                                <m:t>𝑡</m:t>
                              </m:r>
                            </m:e>
                            <m:sub>
                              <m:r>
                                <a:rPr lang="en-US" sz="3000" b="0" i="1" smtClean="0">
                                  <a:effectLst/>
                                  <a:latin typeface="Cambria Math"/>
                                </a:rPr>
                                <m:t>𝑦</m:t>
                              </m:r>
                            </m:sub>
                          </m:sSub>
                        </m:e>
                      </m:d>
                      <m:r>
                        <a:rPr lang="en-US" sz="3000" b="0" i="1" smtClean="0">
                          <a:effectLst/>
                          <a:latin typeface="Cambria Math"/>
                        </a:rPr>
                        <m:t>+</m:t>
                      </m:r>
                      <m:sSub>
                        <m:sSubPr>
                          <m:ctrlPr>
                            <a:rPr lang="en-US" sz="3000" b="0" i="1" smtClean="0">
                              <a:effectLst/>
                              <a:latin typeface="Cambria Math"/>
                            </a:rPr>
                          </m:ctrlPr>
                        </m:sSubPr>
                        <m:e>
                          <m:r>
                            <a:rPr lang="en-US" sz="3000" b="0" i="1" smtClean="0">
                              <a:effectLst/>
                              <a:latin typeface="Cambria Math"/>
                            </a:rPr>
                            <m:t>𝑃</m:t>
                          </m:r>
                        </m:e>
                        <m:sub>
                          <m:r>
                            <a:rPr lang="en-US" sz="3000" b="0" i="1" smtClean="0">
                              <a:effectLst/>
                              <a:latin typeface="Cambria Math"/>
                            </a:rPr>
                            <m:t>𝑥</m:t>
                          </m:r>
                        </m:sub>
                      </m:sSub>
                      <m:r>
                        <a:rPr lang="en-US" sz="3000" b="0" i="1" smtClean="0">
                          <a:effectLst/>
                          <a:latin typeface="Cambria Math"/>
                        </a:rPr>
                        <m:t>∗</m:t>
                      </m:r>
                      <m:sSub>
                        <m:sSubPr>
                          <m:ctrlPr>
                            <a:rPr lang="en-US" sz="3000" b="0" i="1" smtClean="0">
                              <a:effectLst/>
                              <a:latin typeface="Cambria Math"/>
                            </a:rPr>
                          </m:ctrlPr>
                        </m:sSubPr>
                        <m:e>
                          <m:r>
                            <a:rPr lang="en-US" sz="3000" b="0" i="1" smtClean="0">
                              <a:effectLst/>
                              <a:latin typeface="Cambria Math"/>
                            </a:rPr>
                            <m:t>𝑡</m:t>
                          </m:r>
                        </m:e>
                        <m:sub>
                          <m:r>
                            <a:rPr lang="en-US" sz="3000" b="0" i="1" smtClean="0">
                              <a:effectLst/>
                              <a:latin typeface="Cambria Math"/>
                            </a:rPr>
                            <m:t>𝑥</m:t>
                          </m:r>
                        </m:sub>
                      </m:sSub>
                      <m:r>
                        <a:rPr lang="en-US" sz="3000" b="0" i="1" smtClean="0">
                          <a:effectLst/>
                          <a:latin typeface="Cambria Math"/>
                        </a:rPr>
                        <m:t>+</m:t>
                      </m:r>
                      <m:sSub>
                        <m:sSubPr>
                          <m:ctrlPr>
                            <a:rPr lang="en-US" sz="3000" b="0" i="1" smtClean="0">
                              <a:effectLst/>
                              <a:latin typeface="Cambria Math"/>
                            </a:rPr>
                          </m:ctrlPr>
                        </m:sSubPr>
                        <m:e>
                          <m:r>
                            <a:rPr lang="en-US" sz="3000" b="0" i="1" smtClean="0">
                              <a:effectLst/>
                              <a:latin typeface="Cambria Math"/>
                            </a:rPr>
                            <m:t>𝑃</m:t>
                          </m:r>
                        </m:e>
                        <m:sub>
                          <m:r>
                            <a:rPr lang="en-US" sz="3000" b="0" i="1" smtClean="0">
                              <a:effectLst/>
                              <a:latin typeface="Cambria Math"/>
                            </a:rPr>
                            <m:t>𝑦</m:t>
                          </m:r>
                        </m:sub>
                      </m:sSub>
                      <m:r>
                        <a:rPr lang="en-US" sz="3000" b="0" i="1" smtClean="0">
                          <a:effectLst/>
                          <a:latin typeface="Cambria Math"/>
                        </a:rPr>
                        <m:t>∗</m:t>
                      </m:r>
                      <m:sSub>
                        <m:sSubPr>
                          <m:ctrlPr>
                            <a:rPr lang="en-US" sz="3000" b="0" i="1" smtClean="0">
                              <a:effectLst/>
                              <a:latin typeface="Cambria Math"/>
                            </a:rPr>
                          </m:ctrlPr>
                        </m:sSubPr>
                        <m:e>
                          <m:r>
                            <a:rPr lang="en-US" sz="3000" b="0" i="1" smtClean="0">
                              <a:effectLst/>
                              <a:latin typeface="Cambria Math"/>
                            </a:rPr>
                            <m:t>𝑡</m:t>
                          </m:r>
                        </m:e>
                        <m:sub>
                          <m:r>
                            <a:rPr lang="en-US" sz="3000" b="0" i="1" smtClean="0">
                              <a:effectLst/>
                              <a:latin typeface="Cambria Math"/>
                            </a:rPr>
                            <m:t>𝑦</m:t>
                          </m:r>
                        </m:sub>
                      </m:sSub>
                      <m:r>
                        <a:rPr lang="en-US" sz="3000" b="0" i="1" smtClean="0">
                          <a:effectLst/>
                          <a:latin typeface="Cambria Math"/>
                        </a:rPr>
                        <m:t>=0</m:t>
                      </m:r>
                    </m:oMath>
                  </m:oMathPara>
                </a14:m>
                <a:endParaRPr lang="en-US" sz="3000" dirty="0" err="1" smtClean="0">
                  <a:effectLst/>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1232695" y="4876800"/>
                <a:ext cx="6373027" cy="531171"/>
              </a:xfrm>
              <a:prstGeom prst="rect">
                <a:avLst/>
              </a:prstGeom>
              <a:blipFill rotWithShape="1">
                <a:blip r:embed="rId1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9019489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5" name="TextBox 124"/>
              <p:cNvSpPr txBox="1"/>
              <p:nvPr/>
            </p:nvSpPr>
            <p:spPr>
              <a:xfrm>
                <a:off x="5563178" y="1600200"/>
                <a:ext cx="363176" cy="398507"/>
              </a:xfrm>
              <a:prstGeom prst="rect">
                <a:avLst/>
              </a:prstGeom>
              <a:solidFill>
                <a:schemeClr val="bg1"/>
              </a:solidFill>
            </p:spPr>
            <p:txBody>
              <a:bodyPr wrap="none" lIns="0" tIns="0" rIns="0" bIns="0" rtlCol="0">
                <a:spAutoFit/>
              </a:bodyPr>
              <a:lstStyle>
                <a:defPPr>
                  <a:defRPr lang="en-US"/>
                </a:defPPr>
                <a:lvl1pPr>
                  <a:defRPr>
                    <a:effectLst/>
                  </a:defRPr>
                </a:lvl1pPr>
              </a:lstStyle>
              <a:p>
                <a:pPr algn="l"/>
                <a14:m>
                  <m:oMathPara xmlns:m="http://schemas.openxmlformats.org/officeDocument/2006/math">
                    <m:oMathParaPr>
                      <m:jc m:val="center"/>
                    </m:oMathParaPr>
                    <m:oMath xmlns:m="http://schemas.openxmlformats.org/officeDocument/2006/math">
                      <m:sSub>
                        <m:sSubPr>
                          <m:ctrlPr>
                            <a:rPr lang="en-US" sz="2400" b="0" i="1" smtClean="0">
                              <a:latin typeface="Cambria Math"/>
                            </a:rPr>
                          </m:ctrlPr>
                        </m:sSubPr>
                        <m:e>
                          <m:r>
                            <a:rPr lang="en-US" sz="2400" b="0" i="1" smtClean="0">
                              <a:latin typeface="Cambria Math"/>
                            </a:rPr>
                            <m:t>𝑡</m:t>
                          </m:r>
                        </m:e>
                        <m:sub>
                          <m:r>
                            <a:rPr lang="en-US" sz="2400" b="0" i="1" smtClean="0">
                              <a:latin typeface="Cambria Math"/>
                            </a:rPr>
                            <m:t>𝑦</m:t>
                          </m:r>
                        </m:sub>
                      </m:sSub>
                    </m:oMath>
                  </m:oMathPara>
                </a14:m>
                <a:endParaRPr lang="en-US" sz="2400" dirty="0"/>
              </a:p>
            </p:txBody>
          </p:sp>
        </mc:Choice>
        <mc:Fallback xmlns="">
          <p:sp>
            <p:nvSpPr>
              <p:cNvPr id="125" name="TextBox 124"/>
              <p:cNvSpPr txBox="1">
                <a:spLocks noRot="1" noChangeAspect="1" noMove="1" noResize="1" noEditPoints="1" noAdjustHandles="1" noChangeArrowheads="1" noChangeShapeType="1" noTextEdit="1"/>
              </p:cNvSpPr>
              <p:nvPr/>
            </p:nvSpPr>
            <p:spPr>
              <a:xfrm>
                <a:off x="5563178" y="1600200"/>
                <a:ext cx="363176" cy="398507"/>
              </a:xfrm>
              <a:prstGeom prst="rect">
                <a:avLst/>
              </a:prstGeom>
              <a:blipFill rotWithShape="1">
                <a:blip r:embed="rId3"/>
                <a:stretch>
                  <a:fillRect l="-15254" r="-5085" b="-184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6" name="TextBox 125"/>
              <p:cNvSpPr txBox="1"/>
              <p:nvPr/>
            </p:nvSpPr>
            <p:spPr>
              <a:xfrm>
                <a:off x="6339389" y="2521165"/>
                <a:ext cx="501506" cy="369332"/>
              </a:xfrm>
              <a:prstGeom prst="rect">
                <a:avLst/>
              </a:prstGeom>
              <a:solidFill>
                <a:schemeClr val="bg1"/>
              </a:solidFill>
            </p:spPr>
            <p:txBody>
              <a:bodyPr wrap="square" lIns="0" tIns="0" rIns="0" bIns="0" rtlCol="0">
                <a:spAutoFit/>
              </a:bodyPr>
              <a:lstStyle>
                <a:defPPr>
                  <a:defRPr lang="en-US"/>
                </a:defPPr>
                <a:lvl1pPr>
                  <a:defRPr>
                    <a:effectLst/>
                  </a:defRPr>
                </a:lvl1pPr>
              </a:lstStyle>
              <a:p>
                <a:pPr algn="l"/>
                <a14:m>
                  <m:oMathPara xmlns:m="http://schemas.openxmlformats.org/officeDocument/2006/math">
                    <m:oMathParaPr>
                      <m:jc m:val="center"/>
                    </m:oMathParaPr>
                    <m:oMath xmlns:m="http://schemas.openxmlformats.org/officeDocument/2006/math">
                      <m:sSub>
                        <m:sSubPr>
                          <m:ctrlPr>
                            <a:rPr lang="en-US" sz="2400" b="0" i="1" smtClean="0">
                              <a:latin typeface="Cambria Math"/>
                            </a:rPr>
                          </m:ctrlPr>
                        </m:sSubPr>
                        <m:e>
                          <m:r>
                            <a:rPr lang="en-US" sz="2400" b="0" i="1" smtClean="0">
                              <a:latin typeface="Cambria Math"/>
                            </a:rPr>
                            <m:t>𝑡</m:t>
                          </m:r>
                        </m:e>
                        <m:sub>
                          <m:r>
                            <a:rPr lang="en-US" sz="2400" b="0" i="1" smtClean="0">
                              <a:latin typeface="Cambria Math"/>
                            </a:rPr>
                            <m:t>𝑥</m:t>
                          </m:r>
                        </m:sub>
                      </m:sSub>
                    </m:oMath>
                  </m:oMathPara>
                </a14:m>
                <a:endParaRPr lang="en-US" sz="2400" i="1" dirty="0"/>
              </a:p>
            </p:txBody>
          </p:sp>
        </mc:Choice>
        <mc:Fallback xmlns="">
          <p:sp>
            <p:nvSpPr>
              <p:cNvPr id="126" name="TextBox 125"/>
              <p:cNvSpPr txBox="1">
                <a:spLocks noRot="1" noChangeAspect="1" noMove="1" noResize="1" noEditPoints="1" noAdjustHandles="1" noChangeArrowheads="1" noChangeShapeType="1" noTextEdit="1"/>
              </p:cNvSpPr>
              <p:nvPr/>
            </p:nvSpPr>
            <p:spPr>
              <a:xfrm>
                <a:off x="6339389" y="2521165"/>
                <a:ext cx="501506" cy="369332"/>
              </a:xfrm>
              <a:prstGeom prst="rect">
                <a:avLst/>
              </a:prstGeom>
              <a:blipFill rotWithShape="1">
                <a:blip r:embed="rId4"/>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4" name="TextBox 123"/>
              <p:cNvSpPr txBox="1"/>
              <p:nvPr/>
            </p:nvSpPr>
            <p:spPr>
              <a:xfrm>
                <a:off x="5686571" y="1066800"/>
                <a:ext cx="624530" cy="553998"/>
              </a:xfrm>
              <a:prstGeom prst="rect">
                <a:avLst/>
              </a:prstGeom>
              <a:solidFill>
                <a:schemeClr val="bg1"/>
              </a:solidFill>
            </p:spPr>
            <p:txBody>
              <a:bodyPr wrap="none" lIns="0" tIns="0" rIns="0" bIns="0" rtlCol="0">
                <a:spAutoFit/>
              </a:bodyPr>
              <a:lstStyle>
                <a:defPPr>
                  <a:defRPr lang="en-US"/>
                </a:defPPr>
                <a:lvl1pPr>
                  <a:defRPr>
                    <a:effectLst/>
                  </a:defRPr>
                </a:lvl1pPr>
              </a:lstStyle>
              <a:p>
                <a:pPr algn="l"/>
                <a14:m>
                  <m:oMathPara xmlns:m="http://schemas.openxmlformats.org/officeDocument/2006/math">
                    <m:oMathParaPr>
                      <m:jc m:val="center"/>
                    </m:oMathParaPr>
                    <m:oMath xmlns:m="http://schemas.openxmlformats.org/officeDocument/2006/math">
                      <m:sSub>
                        <m:sSubPr>
                          <m:ctrlPr>
                            <a:rPr lang="en-US" sz="3600" b="0" i="1" smtClean="0">
                              <a:latin typeface="Cambria Math"/>
                            </a:rPr>
                          </m:ctrlPr>
                        </m:sSubPr>
                        <m:e>
                          <m:r>
                            <a:rPr lang="en-US" sz="3600" b="0" i="1" smtClean="0">
                              <a:latin typeface="Cambria Math"/>
                            </a:rPr>
                            <m:t>𝐷</m:t>
                          </m:r>
                        </m:e>
                        <m:sub>
                          <m:acc>
                            <m:accPr>
                              <m:chr m:val="̂"/>
                              <m:ctrlPr>
                                <a:rPr lang="en-US" sz="3600" b="0" i="1" smtClean="0">
                                  <a:latin typeface="Cambria Math"/>
                                </a:rPr>
                              </m:ctrlPr>
                            </m:accPr>
                            <m:e>
                              <m:r>
                                <a:rPr lang="en-US" sz="3600" b="0" i="1" smtClean="0">
                                  <a:latin typeface="Cambria Math"/>
                                </a:rPr>
                                <m:t>𝑡</m:t>
                              </m:r>
                            </m:e>
                          </m:acc>
                        </m:sub>
                      </m:sSub>
                    </m:oMath>
                  </m:oMathPara>
                </a14:m>
                <a:endParaRPr lang="en-US" sz="3600" dirty="0"/>
              </a:p>
            </p:txBody>
          </p:sp>
        </mc:Choice>
        <mc:Fallback xmlns="">
          <p:sp>
            <p:nvSpPr>
              <p:cNvPr id="124" name="TextBox 123"/>
              <p:cNvSpPr txBox="1">
                <a:spLocks noRot="1" noChangeAspect="1" noMove="1" noResize="1" noEditPoints="1" noAdjustHandles="1" noChangeArrowheads="1" noChangeShapeType="1" noTextEdit="1"/>
              </p:cNvSpPr>
              <p:nvPr/>
            </p:nvSpPr>
            <p:spPr>
              <a:xfrm>
                <a:off x="5686571" y="1066800"/>
                <a:ext cx="624530" cy="553998"/>
              </a:xfrm>
              <a:prstGeom prst="rect">
                <a:avLst/>
              </a:prstGeom>
              <a:blipFill rotWithShape="1">
                <a:blip r:embed="rId5"/>
                <a:stretch>
                  <a:fillRect/>
                </a:stretch>
              </a:blipFill>
            </p:spPr>
            <p:txBody>
              <a:bodyPr/>
              <a:lstStyle/>
              <a:p>
                <a:r>
                  <a:rPr lang="en-US">
                    <a:noFill/>
                  </a:rPr>
                  <a:t> </a:t>
                </a:r>
              </a:p>
            </p:txBody>
          </p:sp>
        </mc:Fallback>
      </mc:AlternateContent>
      <p:sp>
        <p:nvSpPr>
          <p:cNvPr id="129" name="Oval 261"/>
          <p:cNvSpPr/>
          <p:nvPr/>
        </p:nvSpPr>
        <p:spPr>
          <a:xfrm>
            <a:off x="5291031" y="1598497"/>
            <a:ext cx="1501557" cy="1495334"/>
          </a:xfrm>
          <a:custGeom>
            <a:avLst/>
            <a:gdLst/>
            <a:ahLst/>
            <a:cxnLst/>
            <a:rect l="l" t="t" r="r" b="b"/>
            <a:pathLst>
              <a:path w="564671" h="562331">
                <a:moveTo>
                  <a:pt x="127570" y="0"/>
                </a:moveTo>
                <a:cubicBezTo>
                  <a:pt x="164236" y="0"/>
                  <a:pt x="197288" y="15468"/>
                  <a:pt x="220040" y="40722"/>
                </a:cubicBezTo>
                <a:lnTo>
                  <a:pt x="221059" y="39703"/>
                </a:lnTo>
                <a:lnTo>
                  <a:pt x="518762" y="337406"/>
                </a:lnTo>
                <a:cubicBezTo>
                  <a:pt x="547248" y="359615"/>
                  <a:pt x="564671" y="394459"/>
                  <a:pt x="564671" y="433373"/>
                </a:cubicBezTo>
                <a:cubicBezTo>
                  <a:pt x="564671" y="503828"/>
                  <a:pt x="507556" y="560943"/>
                  <a:pt x="437101" y="560943"/>
                </a:cubicBezTo>
                <a:lnTo>
                  <a:pt x="435192" y="560558"/>
                </a:lnTo>
                <a:lnTo>
                  <a:pt x="435192" y="562331"/>
                </a:lnTo>
                <a:lnTo>
                  <a:pt x="127216" y="562331"/>
                </a:lnTo>
                <a:lnTo>
                  <a:pt x="127216" y="560873"/>
                </a:lnTo>
                <a:cubicBezTo>
                  <a:pt x="58330" y="560755"/>
                  <a:pt x="2283" y="505968"/>
                  <a:pt x="844" y="437551"/>
                </a:cubicBezTo>
                <a:lnTo>
                  <a:pt x="0" y="437551"/>
                </a:lnTo>
                <a:lnTo>
                  <a:pt x="0" y="433373"/>
                </a:lnTo>
                <a:lnTo>
                  <a:pt x="0" y="129575"/>
                </a:lnTo>
                <a:lnTo>
                  <a:pt x="405" y="129575"/>
                </a:lnTo>
                <a:cubicBezTo>
                  <a:pt x="5" y="128912"/>
                  <a:pt x="0" y="128242"/>
                  <a:pt x="0" y="127570"/>
                </a:cubicBezTo>
                <a:cubicBezTo>
                  <a:pt x="0" y="57115"/>
                  <a:pt x="57115" y="0"/>
                  <a:pt x="127570" y="0"/>
                </a:cubicBezTo>
                <a:close/>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endParaRPr lang="en-US" sz="2800">
              <a:effectLst/>
            </a:endParaRPr>
          </a:p>
        </p:txBody>
      </p:sp>
      <p:cxnSp>
        <p:nvCxnSpPr>
          <p:cNvPr id="176" name="Straight Connector 175"/>
          <p:cNvCxnSpPr/>
          <p:nvPr/>
        </p:nvCxnSpPr>
        <p:spPr>
          <a:xfrm>
            <a:off x="2034957" y="1329578"/>
            <a:ext cx="0" cy="2480422"/>
          </a:xfrm>
          <a:prstGeom prst="line">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75" name="Straight Connector 174"/>
          <p:cNvCxnSpPr/>
          <p:nvPr/>
        </p:nvCxnSpPr>
        <p:spPr>
          <a:xfrm>
            <a:off x="3541803" y="1329578"/>
            <a:ext cx="0" cy="2480422"/>
          </a:xfrm>
          <a:prstGeom prst="line">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cxnSp>
      <p:grpSp>
        <p:nvGrpSpPr>
          <p:cNvPr id="179" name="Group 178"/>
          <p:cNvGrpSpPr/>
          <p:nvPr/>
        </p:nvGrpSpPr>
        <p:grpSpPr>
          <a:xfrm rot="16200000">
            <a:off x="2050056" y="1294387"/>
            <a:ext cx="1506846" cy="2480422"/>
            <a:chOff x="3505200" y="1128678"/>
            <a:chExt cx="1506846" cy="2480422"/>
          </a:xfrm>
        </p:grpSpPr>
        <p:cxnSp>
          <p:nvCxnSpPr>
            <p:cNvPr id="177" name="Straight Connector 176"/>
            <p:cNvCxnSpPr/>
            <p:nvPr/>
          </p:nvCxnSpPr>
          <p:spPr>
            <a:xfrm>
              <a:off x="5012046" y="1128678"/>
              <a:ext cx="0" cy="2480422"/>
            </a:xfrm>
            <a:prstGeom prst="line">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78" name="Straight Connector 177"/>
            <p:cNvCxnSpPr/>
            <p:nvPr/>
          </p:nvCxnSpPr>
          <p:spPr>
            <a:xfrm>
              <a:off x="3505200" y="1128678"/>
              <a:ext cx="0" cy="2480422"/>
            </a:xfrm>
            <a:prstGeom prst="line">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 name="Title 1"/>
          <p:cNvSpPr>
            <a:spLocks noGrp="1"/>
          </p:cNvSpPr>
          <p:nvPr>
            <p:ph type="title"/>
          </p:nvPr>
        </p:nvSpPr>
        <p:spPr/>
        <p:txBody>
          <a:bodyPr/>
          <a:lstStyle/>
          <a:p>
            <a:r>
              <a:rPr lang="en-US" dirty="0" smtClean="0"/>
              <a:t>Generalized First-Derivative Term</a:t>
            </a:r>
            <a:endParaRPr lang="en-US" dirty="0"/>
          </a:p>
        </p:txBody>
      </p:sp>
      <p:sp>
        <p:nvSpPr>
          <p:cNvPr id="182" name="Content Placeholder 181"/>
          <p:cNvSpPr>
            <a:spLocks noGrp="1"/>
          </p:cNvSpPr>
          <p:nvPr>
            <p:ph idx="1"/>
          </p:nvPr>
        </p:nvSpPr>
        <p:spPr>
          <a:xfrm>
            <a:off x="1204374" y="4114800"/>
            <a:ext cx="7330026" cy="2362200"/>
          </a:xfrm>
        </p:spPr>
        <p:txBody>
          <a:bodyPr/>
          <a:lstStyle/>
          <a:p>
            <a:pPr marL="0" indent="0">
              <a:buNone/>
            </a:pPr>
            <a:r>
              <a:rPr lang="en-US" dirty="0" smtClean="0"/>
              <a:t>Provides precise anisotropic control for:</a:t>
            </a:r>
          </a:p>
          <a:p>
            <a:pPr lvl="1"/>
            <a:r>
              <a:rPr lang="en-US" sz="2800" dirty="0" smtClean="0"/>
              <a:t>crease</a:t>
            </a:r>
          </a:p>
          <a:p>
            <a:pPr lvl="1"/>
            <a:r>
              <a:rPr lang="en-US" sz="2800" dirty="0" smtClean="0"/>
              <a:t>contour</a:t>
            </a:r>
          </a:p>
          <a:p>
            <a:pPr lvl="1"/>
            <a:r>
              <a:rPr lang="en-US" sz="2800" dirty="0" smtClean="0"/>
              <a:t>slo</a:t>
            </a:r>
            <a:r>
              <a:rPr lang="en-US" dirty="0" smtClean="0"/>
              <a:t>pe</a:t>
            </a:r>
            <a:endParaRPr lang="en-US" dirty="0"/>
          </a:p>
        </p:txBody>
      </p:sp>
      <p:sp>
        <p:nvSpPr>
          <p:cNvPr id="70" name="Oval 69"/>
          <p:cNvSpPr/>
          <p:nvPr/>
        </p:nvSpPr>
        <p:spPr>
          <a:xfrm>
            <a:off x="4881890" y="1930458"/>
            <a:ext cx="114955" cy="114955"/>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1" name="Oval 70"/>
          <p:cNvSpPr/>
          <p:nvPr/>
        </p:nvSpPr>
        <p:spPr>
          <a:xfrm>
            <a:off x="5617586" y="1930458"/>
            <a:ext cx="114955" cy="114955"/>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2" name="Oval 71"/>
          <p:cNvSpPr/>
          <p:nvPr/>
        </p:nvSpPr>
        <p:spPr>
          <a:xfrm>
            <a:off x="6353281" y="1930458"/>
            <a:ext cx="114955" cy="114955"/>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3" name="Oval 72"/>
          <p:cNvSpPr/>
          <p:nvPr/>
        </p:nvSpPr>
        <p:spPr>
          <a:xfrm>
            <a:off x="7088975" y="1930458"/>
            <a:ext cx="114955" cy="114955"/>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4" name="Oval 73"/>
          <p:cNvSpPr/>
          <p:nvPr/>
        </p:nvSpPr>
        <p:spPr>
          <a:xfrm>
            <a:off x="7824671" y="1930458"/>
            <a:ext cx="114955" cy="114955"/>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9" name="Oval 78"/>
          <p:cNvSpPr/>
          <p:nvPr/>
        </p:nvSpPr>
        <p:spPr>
          <a:xfrm>
            <a:off x="6353281" y="2666153"/>
            <a:ext cx="114955" cy="114955"/>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0" name="Oval 79"/>
          <p:cNvSpPr/>
          <p:nvPr/>
        </p:nvSpPr>
        <p:spPr>
          <a:xfrm>
            <a:off x="7088975" y="2666153"/>
            <a:ext cx="114955" cy="114955"/>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4" name="Oval 83"/>
          <p:cNvSpPr/>
          <p:nvPr/>
        </p:nvSpPr>
        <p:spPr>
          <a:xfrm>
            <a:off x="4881890" y="3401848"/>
            <a:ext cx="114955" cy="114955"/>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endParaRPr lang="en-US" sz="3600"/>
          </a:p>
        </p:txBody>
      </p:sp>
      <p:sp>
        <p:nvSpPr>
          <p:cNvPr id="85" name="Oval 84"/>
          <p:cNvSpPr/>
          <p:nvPr/>
        </p:nvSpPr>
        <p:spPr>
          <a:xfrm>
            <a:off x="5617586" y="3401848"/>
            <a:ext cx="114955" cy="114955"/>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6" name="Oval 85"/>
          <p:cNvSpPr/>
          <p:nvPr/>
        </p:nvSpPr>
        <p:spPr>
          <a:xfrm>
            <a:off x="6353281" y="3401848"/>
            <a:ext cx="114955" cy="114955"/>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7" name="Oval 86"/>
          <p:cNvSpPr/>
          <p:nvPr/>
        </p:nvSpPr>
        <p:spPr>
          <a:xfrm>
            <a:off x="7088975" y="3401848"/>
            <a:ext cx="114955" cy="114955"/>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33" name="Rectangle 132"/>
          <p:cNvSpPr/>
          <p:nvPr/>
        </p:nvSpPr>
        <p:spPr>
          <a:xfrm>
            <a:off x="2035079" y="1782579"/>
            <a:ext cx="1505944" cy="1505943"/>
          </a:xfrm>
          <a:prstGeom prst="rect">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grpSp>
        <p:nvGrpSpPr>
          <p:cNvPr id="154" name="Group 153"/>
          <p:cNvGrpSpPr/>
          <p:nvPr/>
        </p:nvGrpSpPr>
        <p:grpSpPr>
          <a:xfrm>
            <a:off x="1945053" y="2531525"/>
            <a:ext cx="849128" cy="829748"/>
            <a:chOff x="3445670" y="4968595"/>
            <a:chExt cx="849128" cy="829748"/>
          </a:xfrm>
        </p:grpSpPr>
        <p:cxnSp>
          <p:nvCxnSpPr>
            <p:cNvPr id="135" name="Straight Connector 134"/>
            <p:cNvCxnSpPr/>
            <p:nvPr/>
          </p:nvCxnSpPr>
          <p:spPr>
            <a:xfrm>
              <a:off x="3445670" y="4972050"/>
              <a:ext cx="180090" cy="57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4294798" y="5640828"/>
              <a:ext cx="0" cy="157515"/>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7" name="Freeform 136"/>
            <p:cNvSpPr/>
            <p:nvPr/>
          </p:nvSpPr>
          <p:spPr>
            <a:xfrm>
              <a:off x="3537569" y="4968595"/>
              <a:ext cx="757229" cy="755261"/>
            </a:xfrm>
            <a:custGeom>
              <a:avLst/>
              <a:gdLst>
                <a:gd name="connsiteX0" fmla="*/ 0 w 733425"/>
                <a:gd name="connsiteY0" fmla="*/ 0 h 614362"/>
                <a:gd name="connsiteX1" fmla="*/ 2381 w 733425"/>
                <a:gd name="connsiteY1" fmla="*/ 611981 h 614362"/>
                <a:gd name="connsiteX2" fmla="*/ 733425 w 733425"/>
                <a:gd name="connsiteY2" fmla="*/ 614362 h 614362"/>
                <a:gd name="connsiteX0" fmla="*/ 0 w 733425"/>
                <a:gd name="connsiteY0" fmla="*/ 0 h 611981"/>
                <a:gd name="connsiteX1" fmla="*/ 2381 w 733425"/>
                <a:gd name="connsiteY1" fmla="*/ 611981 h 611981"/>
                <a:gd name="connsiteX2" fmla="*/ 733425 w 733425"/>
                <a:gd name="connsiteY2" fmla="*/ 609599 h 611981"/>
                <a:gd name="connsiteX0" fmla="*/ 0 w 733425"/>
                <a:gd name="connsiteY0" fmla="*/ 0 h 611981"/>
                <a:gd name="connsiteX1" fmla="*/ 2381 w 733425"/>
                <a:gd name="connsiteY1" fmla="*/ 611981 h 611981"/>
                <a:gd name="connsiteX2" fmla="*/ 733425 w 733425"/>
                <a:gd name="connsiteY2" fmla="*/ 611981 h 611981"/>
              </a:gdLst>
              <a:ahLst/>
              <a:cxnLst>
                <a:cxn ang="0">
                  <a:pos x="connsiteX0" y="connsiteY0"/>
                </a:cxn>
                <a:cxn ang="0">
                  <a:pos x="connsiteX1" y="connsiteY1"/>
                </a:cxn>
                <a:cxn ang="0">
                  <a:pos x="connsiteX2" y="connsiteY2"/>
                </a:cxn>
              </a:cxnLst>
              <a:rect l="l" t="t" r="r" b="b"/>
              <a:pathLst>
                <a:path w="733425" h="611981">
                  <a:moveTo>
                    <a:pt x="0" y="0"/>
                  </a:moveTo>
                  <a:cubicBezTo>
                    <a:pt x="794" y="203994"/>
                    <a:pt x="1587" y="407987"/>
                    <a:pt x="2381" y="611981"/>
                  </a:cubicBezTo>
                  <a:lnTo>
                    <a:pt x="733425" y="611981"/>
                  </a:lnTo>
                </a:path>
              </a:pathLst>
            </a:cu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40" name="Oval 261"/>
          <p:cNvSpPr/>
          <p:nvPr/>
        </p:nvSpPr>
        <p:spPr>
          <a:xfrm>
            <a:off x="1694011" y="1463798"/>
            <a:ext cx="2139371" cy="2130502"/>
          </a:xfrm>
          <a:custGeom>
            <a:avLst/>
            <a:gdLst/>
            <a:ahLst/>
            <a:cxnLst/>
            <a:rect l="l" t="t" r="r" b="b"/>
            <a:pathLst>
              <a:path w="564671" h="562331">
                <a:moveTo>
                  <a:pt x="127570" y="0"/>
                </a:moveTo>
                <a:cubicBezTo>
                  <a:pt x="164236" y="0"/>
                  <a:pt x="197288" y="15468"/>
                  <a:pt x="220040" y="40722"/>
                </a:cubicBezTo>
                <a:lnTo>
                  <a:pt x="221059" y="39703"/>
                </a:lnTo>
                <a:lnTo>
                  <a:pt x="518762" y="337406"/>
                </a:lnTo>
                <a:cubicBezTo>
                  <a:pt x="547248" y="359615"/>
                  <a:pt x="564671" y="394459"/>
                  <a:pt x="564671" y="433373"/>
                </a:cubicBezTo>
                <a:cubicBezTo>
                  <a:pt x="564671" y="503828"/>
                  <a:pt x="507556" y="560943"/>
                  <a:pt x="437101" y="560943"/>
                </a:cubicBezTo>
                <a:lnTo>
                  <a:pt x="435192" y="560558"/>
                </a:lnTo>
                <a:lnTo>
                  <a:pt x="435192" y="562331"/>
                </a:lnTo>
                <a:lnTo>
                  <a:pt x="127216" y="562331"/>
                </a:lnTo>
                <a:lnTo>
                  <a:pt x="127216" y="560873"/>
                </a:lnTo>
                <a:cubicBezTo>
                  <a:pt x="58330" y="560755"/>
                  <a:pt x="2283" y="505968"/>
                  <a:pt x="844" y="437551"/>
                </a:cubicBezTo>
                <a:lnTo>
                  <a:pt x="0" y="437551"/>
                </a:lnTo>
                <a:lnTo>
                  <a:pt x="0" y="433373"/>
                </a:lnTo>
                <a:lnTo>
                  <a:pt x="0" y="129575"/>
                </a:lnTo>
                <a:lnTo>
                  <a:pt x="405" y="129575"/>
                </a:lnTo>
                <a:cubicBezTo>
                  <a:pt x="5" y="128912"/>
                  <a:pt x="0" y="128242"/>
                  <a:pt x="0" y="127570"/>
                </a:cubicBezTo>
                <a:cubicBezTo>
                  <a:pt x="0" y="57115"/>
                  <a:pt x="57115" y="0"/>
                  <a:pt x="127570" y="0"/>
                </a:cubicBezTo>
                <a:close/>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sz="2800">
              <a:effectLst/>
            </a:endParaRPr>
          </a:p>
        </p:txBody>
      </p:sp>
      <p:cxnSp>
        <p:nvCxnSpPr>
          <p:cNvPr id="170" name="Straight Arrow Connector 169"/>
          <p:cNvCxnSpPr/>
          <p:nvPr/>
        </p:nvCxnSpPr>
        <p:spPr>
          <a:xfrm flipV="1">
            <a:off x="2042835" y="2506221"/>
            <a:ext cx="1156654" cy="259653"/>
          </a:xfrm>
          <a:prstGeom prst="straightConnector1">
            <a:avLst/>
          </a:prstGeom>
          <a:ln w="19050">
            <a:solidFill>
              <a:schemeClr val="accent6">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1" name="Freeform 170"/>
          <p:cNvSpPr/>
          <p:nvPr/>
        </p:nvSpPr>
        <p:spPr>
          <a:xfrm rot="3890545">
            <a:off x="1906457" y="2311792"/>
            <a:ext cx="260989" cy="1179211"/>
          </a:xfrm>
          <a:custGeom>
            <a:avLst/>
            <a:gdLst>
              <a:gd name="connsiteX0" fmla="*/ 97302 w 1671830"/>
              <a:gd name="connsiteY0" fmla="*/ 0 h 2161538"/>
              <a:gd name="connsiteX1" fmla="*/ 170650 w 1671830"/>
              <a:gd name="connsiteY1" fmla="*/ 2161309 h 2161538"/>
              <a:gd name="connsiteX2" fmla="*/ 1671830 w 1671830"/>
              <a:gd name="connsiteY2" fmla="*/ 107576 h 2161538"/>
              <a:gd name="connsiteX0" fmla="*/ 12761 w 1587289"/>
              <a:gd name="connsiteY0" fmla="*/ 0 h 553408"/>
              <a:gd name="connsiteX1" fmla="*/ 633771 w 1587289"/>
              <a:gd name="connsiteY1" fmla="*/ 34229 h 553408"/>
              <a:gd name="connsiteX2" fmla="*/ 1587289 w 1587289"/>
              <a:gd name="connsiteY2" fmla="*/ 107576 h 553408"/>
              <a:gd name="connsiteX0" fmla="*/ 13594 w 1549003"/>
              <a:gd name="connsiteY0" fmla="*/ 2078623 h 2323397"/>
              <a:gd name="connsiteX1" fmla="*/ 595485 w 1549003"/>
              <a:gd name="connsiteY1" fmla="*/ 49340 h 2323397"/>
              <a:gd name="connsiteX2" fmla="*/ 1549003 w 1549003"/>
              <a:gd name="connsiteY2" fmla="*/ 122687 h 2323397"/>
              <a:gd name="connsiteX0" fmla="*/ 2474 w 1537883"/>
              <a:gd name="connsiteY0" fmla="*/ 2078623 h 2078623"/>
              <a:gd name="connsiteX1" fmla="*/ 584365 w 1537883"/>
              <a:gd name="connsiteY1" fmla="*/ 49340 h 2078623"/>
              <a:gd name="connsiteX2" fmla="*/ 1537883 w 1537883"/>
              <a:gd name="connsiteY2" fmla="*/ 122687 h 2078623"/>
              <a:gd name="connsiteX0" fmla="*/ 0 w 1535409"/>
              <a:gd name="connsiteY0" fmla="*/ 1955936 h 1955936"/>
              <a:gd name="connsiteX1" fmla="*/ 1535409 w 1535409"/>
              <a:gd name="connsiteY1" fmla="*/ 0 h 1955936"/>
              <a:gd name="connsiteX0" fmla="*/ 0 w 1457171"/>
              <a:gd name="connsiteY0" fmla="*/ 1999944 h 1999944"/>
              <a:gd name="connsiteX1" fmla="*/ 1457171 w 1457171"/>
              <a:gd name="connsiteY1" fmla="*/ 0 h 1999944"/>
              <a:gd name="connsiteX0" fmla="*/ 0 w 1457171"/>
              <a:gd name="connsiteY0" fmla="*/ 1999944 h 1999944"/>
              <a:gd name="connsiteX1" fmla="*/ 1457171 w 1457171"/>
              <a:gd name="connsiteY1" fmla="*/ 0 h 1999944"/>
              <a:gd name="connsiteX0" fmla="*/ 0 w 1457171"/>
              <a:gd name="connsiteY0" fmla="*/ 1999944 h 1999944"/>
              <a:gd name="connsiteX1" fmla="*/ 1457171 w 1457171"/>
              <a:gd name="connsiteY1" fmla="*/ 0 h 1999944"/>
              <a:gd name="connsiteX0" fmla="*/ 312392 w 523545"/>
              <a:gd name="connsiteY0" fmla="*/ 1104158 h 1104158"/>
              <a:gd name="connsiteX1" fmla="*/ 523546 w 523545"/>
              <a:gd name="connsiteY1" fmla="*/ 0 h 1104158"/>
              <a:gd name="connsiteX0" fmla="*/ 4775 w 215929"/>
              <a:gd name="connsiteY0" fmla="*/ 1104158 h 1104158"/>
              <a:gd name="connsiteX1" fmla="*/ 215929 w 215929"/>
              <a:gd name="connsiteY1" fmla="*/ 0 h 1104158"/>
              <a:gd name="connsiteX0" fmla="*/ 46900 w 258054"/>
              <a:gd name="connsiteY0" fmla="*/ 1104158 h 1104158"/>
              <a:gd name="connsiteX1" fmla="*/ 258054 w 258054"/>
              <a:gd name="connsiteY1" fmla="*/ 0 h 1104158"/>
              <a:gd name="connsiteX0" fmla="*/ 26463 w 237617"/>
              <a:gd name="connsiteY0" fmla="*/ 1104158 h 1104158"/>
              <a:gd name="connsiteX1" fmla="*/ 237617 w 237617"/>
              <a:gd name="connsiteY1" fmla="*/ 0 h 1104158"/>
            </a:gdLst>
            <a:ahLst/>
            <a:cxnLst>
              <a:cxn ang="0">
                <a:pos x="connsiteX0" y="connsiteY0"/>
              </a:cxn>
              <a:cxn ang="0">
                <a:pos x="connsiteX1" y="connsiteY1"/>
              </a:cxn>
            </a:cxnLst>
            <a:rect l="l" t="t" r="r" b="b"/>
            <a:pathLst>
              <a:path w="237617" h="1104158">
                <a:moveTo>
                  <a:pt x="26463" y="1104158"/>
                </a:moveTo>
                <a:cubicBezTo>
                  <a:pt x="-40045" y="596140"/>
                  <a:pt x="14698" y="256702"/>
                  <a:pt x="237617" y="0"/>
                </a:cubicBezTo>
              </a:path>
            </a:pathLst>
          </a:custGeom>
          <a:ln w="190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a:p>
        </p:txBody>
      </p:sp>
      <p:sp>
        <p:nvSpPr>
          <p:cNvPr id="172" name="Oval 171"/>
          <p:cNvSpPr/>
          <p:nvPr/>
        </p:nvSpPr>
        <p:spPr>
          <a:xfrm>
            <a:off x="2009748" y="2734539"/>
            <a:ext cx="62669" cy="62669"/>
          </a:xfrm>
          <a:prstGeom prst="ellipse">
            <a:avLst/>
          </a:prstGeom>
          <a:solidFill>
            <a:schemeClr val="accent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sz="2800">
              <a:effectLst/>
            </a:endParaRPr>
          </a:p>
        </p:txBody>
      </p:sp>
      <mc:AlternateContent xmlns:mc="http://schemas.openxmlformats.org/markup-compatibility/2006" xmlns:a14="http://schemas.microsoft.com/office/drawing/2010/main">
        <mc:Choice Requires="a14">
          <p:sp>
            <p:nvSpPr>
              <p:cNvPr id="180" name="TextBox 179"/>
              <p:cNvSpPr txBox="1"/>
              <p:nvPr/>
            </p:nvSpPr>
            <p:spPr>
              <a:xfrm rot="20842055">
                <a:off x="2092135" y="2130980"/>
                <a:ext cx="1642200" cy="401970"/>
              </a:xfrm>
              <a:prstGeom prst="rect">
                <a:avLst/>
              </a:prstGeom>
              <a:solidFill>
                <a:schemeClr val="bg1"/>
              </a:solidFill>
            </p:spPr>
            <p:txBody>
              <a:bodyPr wrap="square" lIns="0" tIns="0" rIns="0" bIns="0" rtlCol="0">
                <a:spAutoFit/>
              </a:bodyPr>
              <a:lstStyle>
                <a:defPPr>
                  <a:defRPr lang="en-US"/>
                </a:defPPr>
                <a:lvl1pPr>
                  <a:defRPr>
                    <a:effectLst/>
                  </a:defRPr>
                </a:lvl1pPr>
              </a:lstStyle>
              <a:p>
                <a:pPr algn="l"/>
                <a14:m>
                  <m:oMathPara xmlns:m="http://schemas.openxmlformats.org/officeDocument/2006/math">
                    <m:oMathParaPr>
                      <m:jc m:val="center"/>
                    </m:oMathParaPr>
                    <m:oMath xmlns:m="http://schemas.openxmlformats.org/officeDocument/2006/math">
                      <m:acc>
                        <m:accPr>
                          <m:chr m:val="̂"/>
                          <m:ctrlPr>
                            <a:rPr lang="en-US" sz="2400" b="0" i="1" smtClean="0">
                              <a:solidFill>
                                <a:schemeClr val="accent6">
                                  <a:lumMod val="75000"/>
                                </a:schemeClr>
                              </a:solidFill>
                              <a:latin typeface="Cambria Math"/>
                            </a:rPr>
                          </m:ctrlPr>
                        </m:accPr>
                        <m:e>
                          <m:r>
                            <a:rPr lang="en-US" sz="2400" b="0" i="1" smtClean="0">
                              <a:solidFill>
                                <a:schemeClr val="accent6">
                                  <a:lumMod val="75000"/>
                                </a:schemeClr>
                              </a:solidFill>
                              <a:latin typeface="Cambria Math"/>
                            </a:rPr>
                            <m:t>𝑡</m:t>
                          </m:r>
                        </m:e>
                      </m:acc>
                      <m:r>
                        <a:rPr lang="en-US" sz="2400" b="0" i="1" smtClean="0">
                          <a:solidFill>
                            <a:schemeClr val="accent6">
                              <a:lumMod val="75000"/>
                            </a:schemeClr>
                          </a:solidFill>
                          <a:latin typeface="Cambria Math"/>
                        </a:rPr>
                        <m:t>=(</m:t>
                      </m:r>
                      <m:sSub>
                        <m:sSubPr>
                          <m:ctrlPr>
                            <a:rPr lang="en-US" sz="2400" b="0" i="1" smtClean="0">
                              <a:solidFill>
                                <a:schemeClr val="accent6">
                                  <a:lumMod val="75000"/>
                                </a:schemeClr>
                              </a:solidFill>
                              <a:latin typeface="Cambria Math"/>
                            </a:rPr>
                          </m:ctrlPr>
                        </m:sSubPr>
                        <m:e>
                          <m:r>
                            <a:rPr lang="en-US" sz="2400" b="0" i="1" smtClean="0">
                              <a:solidFill>
                                <a:schemeClr val="accent6">
                                  <a:lumMod val="75000"/>
                                </a:schemeClr>
                              </a:solidFill>
                              <a:latin typeface="Cambria Math"/>
                            </a:rPr>
                            <m:t>𝑡</m:t>
                          </m:r>
                        </m:e>
                        <m:sub>
                          <m:r>
                            <a:rPr lang="en-US" sz="2400" b="0" i="1" smtClean="0">
                              <a:solidFill>
                                <a:schemeClr val="accent6">
                                  <a:lumMod val="75000"/>
                                </a:schemeClr>
                              </a:solidFill>
                              <a:latin typeface="Cambria Math"/>
                            </a:rPr>
                            <m:t>𝑥</m:t>
                          </m:r>
                        </m:sub>
                      </m:sSub>
                      <m:r>
                        <a:rPr lang="en-US" sz="2400" b="0" i="1" smtClean="0">
                          <a:solidFill>
                            <a:schemeClr val="accent6">
                              <a:lumMod val="75000"/>
                            </a:schemeClr>
                          </a:solidFill>
                          <a:latin typeface="Cambria Math"/>
                        </a:rPr>
                        <m:t>,</m:t>
                      </m:r>
                      <m:sSub>
                        <m:sSubPr>
                          <m:ctrlPr>
                            <a:rPr lang="en-US" sz="2400" b="0" i="1" smtClean="0">
                              <a:solidFill>
                                <a:schemeClr val="accent6">
                                  <a:lumMod val="75000"/>
                                </a:schemeClr>
                              </a:solidFill>
                              <a:latin typeface="Cambria Math"/>
                            </a:rPr>
                          </m:ctrlPr>
                        </m:sSubPr>
                        <m:e>
                          <m:r>
                            <a:rPr lang="en-US" sz="2400" b="0" i="1" smtClean="0">
                              <a:solidFill>
                                <a:schemeClr val="accent6">
                                  <a:lumMod val="75000"/>
                                </a:schemeClr>
                              </a:solidFill>
                              <a:latin typeface="Cambria Math"/>
                            </a:rPr>
                            <m:t>𝑡</m:t>
                          </m:r>
                        </m:e>
                        <m:sub>
                          <m:r>
                            <a:rPr lang="en-US" sz="2400" b="0" i="1" smtClean="0">
                              <a:solidFill>
                                <a:schemeClr val="accent6">
                                  <a:lumMod val="75000"/>
                                </a:schemeClr>
                              </a:solidFill>
                              <a:latin typeface="Cambria Math"/>
                            </a:rPr>
                            <m:t>𝑦</m:t>
                          </m:r>
                        </m:sub>
                      </m:sSub>
                      <m:r>
                        <a:rPr lang="en-US" sz="2400" b="0" i="1" smtClean="0">
                          <a:solidFill>
                            <a:schemeClr val="accent6">
                              <a:lumMod val="75000"/>
                            </a:schemeClr>
                          </a:solidFill>
                          <a:latin typeface="Cambria Math"/>
                        </a:rPr>
                        <m:t>)</m:t>
                      </m:r>
                    </m:oMath>
                  </m:oMathPara>
                </a14:m>
                <a:endParaRPr lang="en-US" sz="2400" i="1" dirty="0">
                  <a:solidFill>
                    <a:schemeClr val="accent6">
                      <a:lumMod val="75000"/>
                    </a:schemeClr>
                  </a:solidFill>
                </a:endParaRPr>
              </a:p>
            </p:txBody>
          </p:sp>
        </mc:Choice>
        <mc:Fallback xmlns="">
          <p:sp>
            <p:nvSpPr>
              <p:cNvPr id="180" name="TextBox 179"/>
              <p:cNvSpPr txBox="1">
                <a:spLocks noRot="1" noChangeAspect="1" noMove="1" noResize="1" noEditPoints="1" noAdjustHandles="1" noChangeArrowheads="1" noChangeShapeType="1" noTextEdit="1"/>
              </p:cNvSpPr>
              <p:nvPr/>
            </p:nvSpPr>
            <p:spPr>
              <a:xfrm rot="20842055">
                <a:off x="2092135" y="2130980"/>
                <a:ext cx="1642200" cy="401970"/>
              </a:xfrm>
              <a:prstGeom prst="rect">
                <a:avLst/>
              </a:prstGeom>
              <a:blipFill rotWithShape="1">
                <a:blip r:embed="rId10"/>
                <a:stretch>
                  <a:fillRect r="-32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7" name="TextBox 126"/>
              <p:cNvSpPr txBox="1"/>
              <p:nvPr/>
            </p:nvSpPr>
            <p:spPr>
              <a:xfrm>
                <a:off x="5005189" y="2362200"/>
                <a:ext cx="1090811" cy="398507"/>
              </a:xfrm>
              <a:prstGeom prst="rect">
                <a:avLst/>
              </a:prstGeom>
              <a:solidFill>
                <a:schemeClr val="bg1"/>
              </a:solidFill>
            </p:spPr>
            <p:txBody>
              <a:bodyPr wrap="none" lIns="0" tIns="0" rIns="0" bIns="0" rtlCol="0">
                <a:spAutoFit/>
              </a:bodyPr>
              <a:lstStyle>
                <a:defPPr>
                  <a:defRPr lang="en-US"/>
                </a:defPPr>
                <a:lvl1pPr>
                  <a:defRPr>
                    <a:effectLst/>
                  </a:defRPr>
                </a:lvl1pPr>
              </a:lstStyle>
              <a:p>
                <a:pPr algn="l"/>
                <a14:m>
                  <m:oMathPara xmlns:m="http://schemas.openxmlformats.org/officeDocument/2006/math">
                    <m:oMathParaPr>
                      <m:jc m:val="center"/>
                    </m:oMathParaPr>
                    <m:oMath xmlns:m="http://schemas.openxmlformats.org/officeDocument/2006/math">
                      <m:r>
                        <m:rPr>
                          <m:nor/>
                        </m:rPr>
                        <a:rPr lang="en-US" sz="2400">
                          <a:latin typeface="Cambria Math"/>
                        </a:rPr>
                        <m:t>−</m:t>
                      </m:r>
                      <m:sSub>
                        <m:sSubPr>
                          <m:ctrlPr>
                            <a:rPr lang="en-US" sz="2400" b="0" i="1" smtClean="0">
                              <a:latin typeface="Cambria Math"/>
                            </a:rPr>
                          </m:ctrlPr>
                        </m:sSubPr>
                        <m:e>
                          <m:r>
                            <a:rPr lang="en-US" sz="2400" b="0" i="1" smtClean="0">
                              <a:latin typeface="Cambria Math"/>
                            </a:rPr>
                            <m:t>𝑡</m:t>
                          </m:r>
                        </m:e>
                        <m:sub>
                          <m:r>
                            <a:rPr lang="en-US" sz="2400" b="0" i="1" smtClean="0">
                              <a:latin typeface="Cambria Math"/>
                            </a:rPr>
                            <m:t>𝑥</m:t>
                          </m:r>
                        </m:sub>
                      </m:sSub>
                      <m:r>
                        <m:rPr>
                          <m:nor/>
                        </m:rPr>
                        <a:rPr lang="en-US" sz="2400" b="0" i="0" smtClean="0">
                          <a:latin typeface="Cambria Math"/>
                        </a:rPr>
                        <m:t>−</m:t>
                      </m:r>
                      <m:sSub>
                        <m:sSubPr>
                          <m:ctrlPr>
                            <a:rPr lang="en-US" sz="2400" b="0" i="1" smtClean="0">
                              <a:latin typeface="Cambria Math"/>
                            </a:rPr>
                          </m:ctrlPr>
                        </m:sSubPr>
                        <m:e>
                          <m:r>
                            <a:rPr lang="en-US" sz="2400" b="0" i="1" smtClean="0">
                              <a:latin typeface="Cambria Math"/>
                            </a:rPr>
                            <m:t>𝑡</m:t>
                          </m:r>
                        </m:e>
                        <m:sub>
                          <m:r>
                            <a:rPr lang="en-US" sz="2400" b="0" i="1" smtClean="0">
                              <a:latin typeface="Cambria Math"/>
                            </a:rPr>
                            <m:t>𝑦</m:t>
                          </m:r>
                        </m:sub>
                      </m:sSub>
                    </m:oMath>
                  </m:oMathPara>
                </a14:m>
                <a:endParaRPr lang="en-US" sz="2400" dirty="0"/>
              </a:p>
            </p:txBody>
          </p:sp>
        </mc:Choice>
        <mc:Fallback xmlns="">
          <p:sp>
            <p:nvSpPr>
              <p:cNvPr id="127" name="TextBox 126"/>
              <p:cNvSpPr txBox="1">
                <a:spLocks noRot="1" noChangeAspect="1" noMove="1" noResize="1" noEditPoints="1" noAdjustHandles="1" noChangeArrowheads="1" noChangeShapeType="1" noTextEdit="1"/>
              </p:cNvSpPr>
              <p:nvPr/>
            </p:nvSpPr>
            <p:spPr>
              <a:xfrm>
                <a:off x="5005189" y="2362200"/>
                <a:ext cx="1090811" cy="398507"/>
              </a:xfrm>
              <a:prstGeom prst="rect">
                <a:avLst/>
              </a:prstGeom>
              <a:blipFill rotWithShape="1">
                <a:blip r:embed="rId11"/>
                <a:stretch>
                  <a:fillRect r="-1676" b="-18462"/>
                </a:stretch>
              </a:blipFill>
            </p:spPr>
            <p:txBody>
              <a:bodyPr/>
              <a:lstStyle/>
              <a:p>
                <a:r>
                  <a:rPr lang="en-US">
                    <a:noFill/>
                  </a:rPr>
                  <a:t> </a:t>
                </a:r>
              </a:p>
            </p:txBody>
          </p:sp>
        </mc:Fallback>
      </mc:AlternateContent>
      <p:sp>
        <p:nvSpPr>
          <p:cNvPr id="77" name="Oval 76"/>
          <p:cNvSpPr/>
          <p:nvPr/>
        </p:nvSpPr>
        <p:spPr>
          <a:xfrm>
            <a:off x="4881890" y="2666153"/>
            <a:ext cx="114955" cy="114955"/>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8" name="Oval 77"/>
          <p:cNvSpPr/>
          <p:nvPr/>
        </p:nvSpPr>
        <p:spPr>
          <a:xfrm>
            <a:off x="5617586" y="2666153"/>
            <a:ext cx="114955" cy="114955"/>
          </a:xfrm>
          <a:prstGeom prst="ellipse">
            <a:avLst/>
          </a:prstGeom>
          <a:solidFill>
            <a:schemeClr val="bg1">
              <a:lumMod val="65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mc:AlternateContent xmlns:mc="http://schemas.openxmlformats.org/markup-compatibility/2006" xmlns:a14="http://schemas.microsoft.com/office/drawing/2010/main">
        <mc:Choice Requires="a14">
          <p:sp>
            <p:nvSpPr>
              <p:cNvPr id="128" name="TextBox 127"/>
              <p:cNvSpPr txBox="1"/>
              <p:nvPr/>
            </p:nvSpPr>
            <p:spPr>
              <a:xfrm rot="20869343">
                <a:off x="6295298" y="1579230"/>
                <a:ext cx="1817263" cy="401970"/>
              </a:xfrm>
              <a:prstGeom prst="rect">
                <a:avLst/>
              </a:prstGeom>
              <a:noFill/>
            </p:spPr>
            <p:txBody>
              <a:bodyPr wrap="square" lIns="0" tIns="0" rIns="0" bIns="0" rtlCol="0">
                <a:spAutoFit/>
              </a:bodyPr>
              <a:lstStyle>
                <a:defPPr>
                  <a:defRPr lang="en-US"/>
                </a:defPPr>
                <a:lvl1pPr>
                  <a:defRPr>
                    <a:effectLst/>
                  </a:defRPr>
                </a:lvl1pPr>
              </a:lstStyle>
              <a:p>
                <a:pPr algn="l"/>
                <a14:m>
                  <m:oMathPara xmlns:m="http://schemas.openxmlformats.org/officeDocument/2006/math">
                    <m:oMathParaPr>
                      <m:jc m:val="center"/>
                    </m:oMathParaPr>
                    <m:oMath xmlns:m="http://schemas.openxmlformats.org/officeDocument/2006/math">
                      <m:acc>
                        <m:accPr>
                          <m:chr m:val="̂"/>
                          <m:ctrlPr>
                            <a:rPr lang="en-US" sz="2400" b="0" i="1" smtClean="0">
                              <a:solidFill>
                                <a:schemeClr val="accent6">
                                  <a:lumMod val="75000"/>
                                </a:schemeClr>
                              </a:solidFill>
                              <a:latin typeface="Cambria Math"/>
                            </a:rPr>
                          </m:ctrlPr>
                        </m:accPr>
                        <m:e>
                          <m:r>
                            <a:rPr lang="en-US" sz="2400" b="0" i="1" smtClean="0">
                              <a:solidFill>
                                <a:schemeClr val="accent6">
                                  <a:lumMod val="75000"/>
                                </a:schemeClr>
                              </a:solidFill>
                              <a:latin typeface="Cambria Math"/>
                            </a:rPr>
                            <m:t>𝑡</m:t>
                          </m:r>
                        </m:e>
                      </m:acc>
                      <m:r>
                        <a:rPr lang="en-US" sz="2400" b="0" i="1" smtClean="0">
                          <a:solidFill>
                            <a:schemeClr val="accent6">
                              <a:lumMod val="75000"/>
                            </a:schemeClr>
                          </a:solidFill>
                          <a:latin typeface="Cambria Math"/>
                        </a:rPr>
                        <m:t>=(</m:t>
                      </m:r>
                      <m:sSub>
                        <m:sSubPr>
                          <m:ctrlPr>
                            <a:rPr lang="en-US" sz="2400" b="0" i="1" smtClean="0">
                              <a:solidFill>
                                <a:schemeClr val="accent6">
                                  <a:lumMod val="75000"/>
                                </a:schemeClr>
                              </a:solidFill>
                              <a:latin typeface="Cambria Math"/>
                            </a:rPr>
                          </m:ctrlPr>
                        </m:sSubPr>
                        <m:e>
                          <m:r>
                            <a:rPr lang="en-US" sz="2400" b="0" i="1" smtClean="0">
                              <a:solidFill>
                                <a:schemeClr val="accent6">
                                  <a:lumMod val="75000"/>
                                </a:schemeClr>
                              </a:solidFill>
                              <a:latin typeface="Cambria Math"/>
                            </a:rPr>
                            <m:t>𝑡</m:t>
                          </m:r>
                        </m:e>
                        <m:sub>
                          <m:r>
                            <a:rPr lang="en-US" sz="2400" b="0" i="1" smtClean="0">
                              <a:solidFill>
                                <a:schemeClr val="accent6">
                                  <a:lumMod val="75000"/>
                                </a:schemeClr>
                              </a:solidFill>
                              <a:latin typeface="Cambria Math"/>
                            </a:rPr>
                            <m:t>𝑥</m:t>
                          </m:r>
                        </m:sub>
                      </m:sSub>
                      <m:r>
                        <a:rPr lang="en-US" sz="2400" b="0" i="1" smtClean="0">
                          <a:solidFill>
                            <a:schemeClr val="accent6">
                              <a:lumMod val="75000"/>
                            </a:schemeClr>
                          </a:solidFill>
                          <a:latin typeface="Cambria Math"/>
                        </a:rPr>
                        <m:t>,</m:t>
                      </m:r>
                      <m:sSub>
                        <m:sSubPr>
                          <m:ctrlPr>
                            <a:rPr lang="en-US" sz="2400" b="0" i="1" smtClean="0">
                              <a:solidFill>
                                <a:schemeClr val="accent6">
                                  <a:lumMod val="75000"/>
                                </a:schemeClr>
                              </a:solidFill>
                              <a:latin typeface="Cambria Math"/>
                            </a:rPr>
                          </m:ctrlPr>
                        </m:sSubPr>
                        <m:e>
                          <m:r>
                            <a:rPr lang="en-US" sz="2400" b="0" i="1" smtClean="0">
                              <a:solidFill>
                                <a:schemeClr val="accent6">
                                  <a:lumMod val="75000"/>
                                </a:schemeClr>
                              </a:solidFill>
                              <a:latin typeface="Cambria Math"/>
                            </a:rPr>
                            <m:t>𝑡</m:t>
                          </m:r>
                        </m:e>
                        <m:sub>
                          <m:r>
                            <a:rPr lang="en-US" sz="2400" b="0" i="1" smtClean="0">
                              <a:solidFill>
                                <a:schemeClr val="accent6">
                                  <a:lumMod val="75000"/>
                                </a:schemeClr>
                              </a:solidFill>
                              <a:latin typeface="Cambria Math"/>
                            </a:rPr>
                            <m:t>𝑦</m:t>
                          </m:r>
                        </m:sub>
                      </m:sSub>
                      <m:r>
                        <a:rPr lang="en-US" sz="2400" b="0" i="1" smtClean="0">
                          <a:solidFill>
                            <a:schemeClr val="accent6">
                              <a:lumMod val="75000"/>
                            </a:schemeClr>
                          </a:solidFill>
                          <a:latin typeface="Cambria Math"/>
                        </a:rPr>
                        <m:t>)</m:t>
                      </m:r>
                    </m:oMath>
                  </m:oMathPara>
                </a14:m>
                <a:endParaRPr lang="en-US" sz="2400" i="1" dirty="0">
                  <a:solidFill>
                    <a:schemeClr val="accent6">
                      <a:lumMod val="75000"/>
                    </a:schemeClr>
                  </a:solidFill>
                </a:endParaRPr>
              </a:p>
            </p:txBody>
          </p:sp>
        </mc:Choice>
        <mc:Fallback xmlns="">
          <p:sp>
            <p:nvSpPr>
              <p:cNvPr id="128" name="TextBox 127"/>
              <p:cNvSpPr txBox="1">
                <a:spLocks noRot="1" noChangeAspect="1" noMove="1" noResize="1" noEditPoints="1" noAdjustHandles="1" noChangeArrowheads="1" noChangeShapeType="1" noTextEdit="1"/>
              </p:cNvSpPr>
              <p:nvPr/>
            </p:nvSpPr>
            <p:spPr>
              <a:xfrm rot="20869343">
                <a:off x="6295298" y="1579230"/>
                <a:ext cx="1817263" cy="401970"/>
              </a:xfrm>
              <a:prstGeom prst="rect">
                <a:avLst/>
              </a:prstGeom>
              <a:blipFill rotWithShape="1">
                <a:blip r:embed="rId12"/>
                <a:stretch>
                  <a:fillRect/>
                </a:stretch>
              </a:blipFill>
            </p:spPr>
            <p:txBody>
              <a:bodyPr/>
              <a:lstStyle/>
              <a:p>
                <a:r>
                  <a:rPr lang="en-US">
                    <a:noFill/>
                  </a:rPr>
                  <a:t> </a:t>
                </a:r>
              </a:p>
            </p:txBody>
          </p:sp>
        </mc:Fallback>
      </mc:AlternateContent>
      <p:cxnSp>
        <p:nvCxnSpPr>
          <p:cNvPr id="130" name="Straight Arrow Connector 129"/>
          <p:cNvCxnSpPr/>
          <p:nvPr/>
        </p:nvCxnSpPr>
        <p:spPr>
          <a:xfrm flipV="1">
            <a:off x="5602712" y="2142846"/>
            <a:ext cx="1156654" cy="259653"/>
          </a:xfrm>
          <a:prstGeom prst="straightConnector1">
            <a:avLst/>
          </a:prstGeom>
          <a:ln w="19050">
            <a:solidFill>
              <a:schemeClr val="accent6">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6954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Discontinuity Aware Up-sampling</a:t>
            </a:r>
            <a:endParaRPr lang="en-US" dirty="0"/>
          </a:p>
        </p:txBody>
      </p:sp>
      <p:grpSp>
        <p:nvGrpSpPr>
          <p:cNvPr id="8" name="Group 7"/>
          <p:cNvGrpSpPr/>
          <p:nvPr/>
        </p:nvGrpSpPr>
        <p:grpSpPr>
          <a:xfrm>
            <a:off x="1992446" y="1294263"/>
            <a:ext cx="5711902" cy="4481782"/>
            <a:chOff x="1992446" y="1294263"/>
            <a:chExt cx="5711902" cy="4481782"/>
          </a:xfrm>
        </p:grpSpPr>
        <p:grpSp>
          <p:nvGrpSpPr>
            <p:cNvPr id="6" name="Group 5"/>
            <p:cNvGrpSpPr/>
            <p:nvPr/>
          </p:nvGrpSpPr>
          <p:grpSpPr>
            <a:xfrm>
              <a:off x="2258609" y="1537127"/>
              <a:ext cx="5193711" cy="3944101"/>
              <a:chOff x="2258609" y="1537127"/>
              <a:chExt cx="5193711" cy="3944101"/>
            </a:xfrm>
          </p:grpSpPr>
          <p:sp>
            <p:nvSpPr>
              <p:cNvPr id="84" name="Oval 83"/>
              <p:cNvSpPr/>
              <p:nvPr/>
            </p:nvSpPr>
            <p:spPr>
              <a:xfrm>
                <a:off x="2258609" y="1537127"/>
                <a:ext cx="195257" cy="195256"/>
              </a:xfrm>
              <a:prstGeom prst="ellipse">
                <a:avLst/>
              </a:prstGeom>
              <a:solidFill>
                <a:schemeClr val="accent2">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5" name="Oval 84"/>
              <p:cNvSpPr/>
              <p:nvPr/>
            </p:nvSpPr>
            <p:spPr>
              <a:xfrm>
                <a:off x="3508224" y="1537127"/>
                <a:ext cx="195257" cy="195256"/>
              </a:xfrm>
              <a:prstGeom prst="ellipse">
                <a:avLst/>
              </a:prstGeom>
              <a:solidFill>
                <a:schemeClr val="accent2">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6" name="Oval 85"/>
              <p:cNvSpPr/>
              <p:nvPr/>
            </p:nvSpPr>
            <p:spPr>
              <a:xfrm>
                <a:off x="4757840" y="1537127"/>
                <a:ext cx="195257" cy="195256"/>
              </a:xfrm>
              <a:prstGeom prst="ellipse">
                <a:avLst/>
              </a:prstGeom>
              <a:solidFill>
                <a:schemeClr val="accent2">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7" name="Oval 86"/>
              <p:cNvSpPr/>
              <p:nvPr/>
            </p:nvSpPr>
            <p:spPr>
              <a:xfrm>
                <a:off x="2258609" y="2786742"/>
                <a:ext cx="195257" cy="195256"/>
              </a:xfrm>
              <a:prstGeom prst="ellipse">
                <a:avLst/>
              </a:prstGeom>
              <a:solidFill>
                <a:schemeClr val="accent2">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8" name="Oval 87"/>
              <p:cNvSpPr/>
              <p:nvPr/>
            </p:nvSpPr>
            <p:spPr>
              <a:xfrm>
                <a:off x="3508224" y="2786742"/>
                <a:ext cx="195257" cy="195256"/>
              </a:xfrm>
              <a:prstGeom prst="ellipse">
                <a:avLst/>
              </a:prstGeom>
              <a:solidFill>
                <a:schemeClr val="accent2">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9" name="Oval 88"/>
              <p:cNvSpPr/>
              <p:nvPr/>
            </p:nvSpPr>
            <p:spPr>
              <a:xfrm>
                <a:off x="4757840" y="2786742"/>
                <a:ext cx="195257" cy="195256"/>
              </a:xfrm>
              <a:prstGeom prst="ellipse">
                <a:avLst/>
              </a:prstGeom>
              <a:solidFill>
                <a:schemeClr val="accent2">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0" name="Oval 89"/>
              <p:cNvSpPr/>
              <p:nvPr/>
            </p:nvSpPr>
            <p:spPr>
              <a:xfrm>
                <a:off x="2258609" y="4036357"/>
                <a:ext cx="195257" cy="195256"/>
              </a:xfrm>
              <a:prstGeom prst="ellipse">
                <a:avLst/>
              </a:prstGeom>
              <a:solidFill>
                <a:schemeClr val="accent2">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1" name="Oval 90"/>
              <p:cNvSpPr/>
              <p:nvPr/>
            </p:nvSpPr>
            <p:spPr>
              <a:xfrm>
                <a:off x="3508224" y="4036357"/>
                <a:ext cx="195257" cy="195256"/>
              </a:xfrm>
              <a:prstGeom prst="ellipse">
                <a:avLst/>
              </a:prstGeom>
              <a:solidFill>
                <a:schemeClr val="accent2">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2" name="Oval 91"/>
              <p:cNvSpPr/>
              <p:nvPr/>
            </p:nvSpPr>
            <p:spPr>
              <a:xfrm>
                <a:off x="4757840" y="4036357"/>
                <a:ext cx="195257" cy="195256"/>
              </a:xfrm>
              <a:prstGeom prst="ellipse">
                <a:avLst/>
              </a:prstGeom>
              <a:solidFill>
                <a:schemeClr val="accent2">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3" name="Oval 92"/>
              <p:cNvSpPr/>
              <p:nvPr/>
            </p:nvSpPr>
            <p:spPr>
              <a:xfrm>
                <a:off x="2258609" y="5285972"/>
                <a:ext cx="195257" cy="195256"/>
              </a:xfrm>
              <a:prstGeom prst="ellipse">
                <a:avLst/>
              </a:prstGeom>
              <a:solidFill>
                <a:schemeClr val="accent2">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4" name="Oval 93"/>
              <p:cNvSpPr/>
              <p:nvPr/>
            </p:nvSpPr>
            <p:spPr>
              <a:xfrm>
                <a:off x="3508224" y="5285972"/>
                <a:ext cx="195257" cy="195256"/>
              </a:xfrm>
              <a:prstGeom prst="ellipse">
                <a:avLst/>
              </a:prstGeom>
              <a:solidFill>
                <a:schemeClr val="accent2">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5" name="Oval 94"/>
              <p:cNvSpPr/>
              <p:nvPr/>
            </p:nvSpPr>
            <p:spPr>
              <a:xfrm>
                <a:off x="4757840" y="5285972"/>
                <a:ext cx="195257" cy="195256"/>
              </a:xfrm>
              <a:prstGeom prst="ellipse">
                <a:avLst/>
              </a:prstGeom>
              <a:solidFill>
                <a:schemeClr val="accent2">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8" name="Oval 107"/>
              <p:cNvSpPr/>
              <p:nvPr/>
            </p:nvSpPr>
            <p:spPr>
              <a:xfrm>
                <a:off x="6007447" y="1537127"/>
                <a:ext cx="195257" cy="195256"/>
              </a:xfrm>
              <a:prstGeom prst="ellipse">
                <a:avLst/>
              </a:prstGeom>
              <a:solidFill>
                <a:schemeClr val="accent2">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9" name="Oval 108"/>
              <p:cNvSpPr/>
              <p:nvPr/>
            </p:nvSpPr>
            <p:spPr>
              <a:xfrm>
                <a:off x="7257063" y="1537127"/>
                <a:ext cx="195257" cy="195256"/>
              </a:xfrm>
              <a:prstGeom prst="ellipse">
                <a:avLst/>
              </a:prstGeom>
              <a:solidFill>
                <a:schemeClr val="accent2">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4" name="Oval 113"/>
              <p:cNvSpPr/>
              <p:nvPr/>
            </p:nvSpPr>
            <p:spPr>
              <a:xfrm>
                <a:off x="6007447" y="2786742"/>
                <a:ext cx="195257" cy="195256"/>
              </a:xfrm>
              <a:prstGeom prst="ellipse">
                <a:avLst/>
              </a:prstGeom>
              <a:solidFill>
                <a:schemeClr val="accent2">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15" name="Oval 114"/>
              <p:cNvSpPr/>
              <p:nvPr/>
            </p:nvSpPr>
            <p:spPr>
              <a:xfrm>
                <a:off x="7257063" y="2786742"/>
                <a:ext cx="195257" cy="195256"/>
              </a:xfrm>
              <a:prstGeom prst="ellipse">
                <a:avLst/>
              </a:prstGeom>
              <a:solidFill>
                <a:schemeClr val="accent2">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0" name="Oval 119"/>
              <p:cNvSpPr/>
              <p:nvPr/>
            </p:nvSpPr>
            <p:spPr>
              <a:xfrm>
                <a:off x="6007447" y="4036357"/>
                <a:ext cx="195257" cy="195256"/>
              </a:xfrm>
              <a:prstGeom prst="ellipse">
                <a:avLst/>
              </a:prstGeom>
              <a:solidFill>
                <a:schemeClr val="accent2">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1" name="Oval 120"/>
              <p:cNvSpPr/>
              <p:nvPr/>
            </p:nvSpPr>
            <p:spPr>
              <a:xfrm>
                <a:off x="7257063" y="4036357"/>
                <a:ext cx="195257" cy="195256"/>
              </a:xfrm>
              <a:prstGeom prst="ellipse">
                <a:avLst/>
              </a:prstGeom>
              <a:solidFill>
                <a:schemeClr val="accent2">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6" name="Oval 125"/>
              <p:cNvSpPr/>
              <p:nvPr/>
            </p:nvSpPr>
            <p:spPr>
              <a:xfrm>
                <a:off x="6007447" y="5285972"/>
                <a:ext cx="195257" cy="195256"/>
              </a:xfrm>
              <a:prstGeom prst="ellipse">
                <a:avLst/>
              </a:prstGeom>
              <a:solidFill>
                <a:schemeClr val="accent2">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27" name="Oval 126"/>
              <p:cNvSpPr/>
              <p:nvPr/>
            </p:nvSpPr>
            <p:spPr>
              <a:xfrm>
                <a:off x="7257063" y="5285972"/>
                <a:ext cx="195257" cy="195256"/>
              </a:xfrm>
              <a:prstGeom prst="ellipse">
                <a:avLst/>
              </a:prstGeom>
              <a:solidFill>
                <a:schemeClr val="accent2">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nvGrpSpPr>
            <p:cNvPr id="7" name="Group 6"/>
            <p:cNvGrpSpPr/>
            <p:nvPr/>
          </p:nvGrpSpPr>
          <p:grpSpPr>
            <a:xfrm>
              <a:off x="1992446" y="1294263"/>
              <a:ext cx="5711902" cy="4481782"/>
              <a:chOff x="1992446" y="1294263"/>
              <a:chExt cx="5711902" cy="4481782"/>
            </a:xfrm>
          </p:grpSpPr>
          <p:sp>
            <p:nvSpPr>
              <p:cNvPr id="557" name="Oval 556"/>
              <p:cNvSpPr/>
              <p:nvPr/>
            </p:nvSpPr>
            <p:spPr>
              <a:xfrm>
                <a:off x="1992446" y="1294263"/>
                <a:ext cx="97628" cy="97628"/>
              </a:xfrm>
              <a:prstGeom prst="ellipse">
                <a:avLst/>
              </a:prstGeom>
              <a:solidFill>
                <a:schemeClr val="accent1">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58" name="Oval 557"/>
              <p:cNvSpPr/>
              <p:nvPr/>
            </p:nvSpPr>
            <p:spPr>
              <a:xfrm>
                <a:off x="2617254" y="1294263"/>
                <a:ext cx="97628" cy="97628"/>
              </a:xfrm>
              <a:prstGeom prst="ellipse">
                <a:avLst/>
              </a:prstGeom>
              <a:solidFill>
                <a:schemeClr val="accent1">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59" name="Oval 558"/>
              <p:cNvSpPr/>
              <p:nvPr/>
            </p:nvSpPr>
            <p:spPr>
              <a:xfrm>
                <a:off x="3242061" y="1294263"/>
                <a:ext cx="97628" cy="97628"/>
              </a:xfrm>
              <a:prstGeom prst="ellipse">
                <a:avLst/>
              </a:prstGeom>
              <a:solidFill>
                <a:schemeClr val="accent1">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0" name="Oval 559"/>
              <p:cNvSpPr/>
              <p:nvPr/>
            </p:nvSpPr>
            <p:spPr>
              <a:xfrm>
                <a:off x="1992446" y="1919071"/>
                <a:ext cx="97628" cy="97628"/>
              </a:xfrm>
              <a:prstGeom prst="ellipse">
                <a:avLst/>
              </a:prstGeom>
              <a:solidFill>
                <a:schemeClr val="accent1">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1" name="Oval 560"/>
              <p:cNvSpPr/>
              <p:nvPr/>
            </p:nvSpPr>
            <p:spPr>
              <a:xfrm>
                <a:off x="2617254" y="1919071"/>
                <a:ext cx="97628" cy="97628"/>
              </a:xfrm>
              <a:prstGeom prst="ellipse">
                <a:avLst/>
              </a:prstGeom>
              <a:solidFill>
                <a:schemeClr val="accent1">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2" name="Oval 561"/>
              <p:cNvSpPr/>
              <p:nvPr/>
            </p:nvSpPr>
            <p:spPr>
              <a:xfrm>
                <a:off x="3242061" y="1919071"/>
                <a:ext cx="97628" cy="97628"/>
              </a:xfrm>
              <a:prstGeom prst="ellipse">
                <a:avLst/>
              </a:prstGeom>
              <a:solidFill>
                <a:schemeClr val="accent1">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3" name="Oval 562"/>
              <p:cNvSpPr/>
              <p:nvPr/>
            </p:nvSpPr>
            <p:spPr>
              <a:xfrm>
                <a:off x="1992446" y="2543878"/>
                <a:ext cx="97628" cy="97628"/>
              </a:xfrm>
              <a:prstGeom prst="ellipse">
                <a:avLst/>
              </a:prstGeom>
              <a:solidFill>
                <a:schemeClr val="accent1">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4" name="Oval 563"/>
              <p:cNvSpPr/>
              <p:nvPr/>
            </p:nvSpPr>
            <p:spPr>
              <a:xfrm>
                <a:off x="2617254" y="2543878"/>
                <a:ext cx="97628" cy="97628"/>
              </a:xfrm>
              <a:prstGeom prst="ellipse">
                <a:avLst/>
              </a:prstGeom>
              <a:solidFill>
                <a:schemeClr val="accent1">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5" name="Oval 564"/>
              <p:cNvSpPr/>
              <p:nvPr/>
            </p:nvSpPr>
            <p:spPr>
              <a:xfrm>
                <a:off x="3242061" y="2543878"/>
                <a:ext cx="97628" cy="97628"/>
              </a:xfrm>
              <a:prstGeom prst="ellipse">
                <a:avLst/>
              </a:prstGeom>
              <a:solidFill>
                <a:schemeClr val="accent1">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6" name="Oval 565"/>
              <p:cNvSpPr/>
              <p:nvPr/>
            </p:nvSpPr>
            <p:spPr>
              <a:xfrm>
                <a:off x="1992446" y="3168686"/>
                <a:ext cx="97628" cy="97628"/>
              </a:xfrm>
              <a:prstGeom prst="ellipse">
                <a:avLst/>
              </a:prstGeom>
              <a:solidFill>
                <a:schemeClr val="accent1">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7" name="Oval 566"/>
              <p:cNvSpPr/>
              <p:nvPr/>
            </p:nvSpPr>
            <p:spPr>
              <a:xfrm>
                <a:off x="2617254" y="3168686"/>
                <a:ext cx="97628" cy="97628"/>
              </a:xfrm>
              <a:prstGeom prst="ellipse">
                <a:avLst/>
              </a:prstGeom>
              <a:solidFill>
                <a:schemeClr val="accent1">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8" name="Oval 567"/>
              <p:cNvSpPr/>
              <p:nvPr/>
            </p:nvSpPr>
            <p:spPr>
              <a:xfrm>
                <a:off x="3242061" y="3168686"/>
                <a:ext cx="97628" cy="97628"/>
              </a:xfrm>
              <a:prstGeom prst="ellipse">
                <a:avLst/>
              </a:prstGeom>
              <a:solidFill>
                <a:schemeClr val="accent1">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9" name="Oval 568"/>
              <p:cNvSpPr/>
              <p:nvPr/>
            </p:nvSpPr>
            <p:spPr>
              <a:xfrm>
                <a:off x="1992446" y="3793493"/>
                <a:ext cx="97628" cy="97628"/>
              </a:xfrm>
              <a:prstGeom prst="ellipse">
                <a:avLst/>
              </a:prstGeom>
              <a:solidFill>
                <a:schemeClr val="accent1">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0" name="Oval 569"/>
              <p:cNvSpPr/>
              <p:nvPr/>
            </p:nvSpPr>
            <p:spPr>
              <a:xfrm>
                <a:off x="2617254" y="3793493"/>
                <a:ext cx="97628" cy="97628"/>
              </a:xfrm>
              <a:prstGeom prst="ellipse">
                <a:avLst/>
              </a:prstGeom>
              <a:solidFill>
                <a:schemeClr val="accent1">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sp>
            <p:nvSpPr>
              <p:cNvPr id="571" name="Oval 570"/>
              <p:cNvSpPr/>
              <p:nvPr/>
            </p:nvSpPr>
            <p:spPr>
              <a:xfrm>
                <a:off x="3242061" y="3793493"/>
                <a:ext cx="97628" cy="97628"/>
              </a:xfrm>
              <a:prstGeom prst="ellipse">
                <a:avLst/>
              </a:prstGeom>
              <a:solidFill>
                <a:schemeClr val="accent1">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sp>
            <p:nvSpPr>
              <p:cNvPr id="572" name="Oval 571"/>
              <p:cNvSpPr/>
              <p:nvPr/>
            </p:nvSpPr>
            <p:spPr>
              <a:xfrm>
                <a:off x="1992446" y="4418301"/>
                <a:ext cx="97628" cy="97628"/>
              </a:xfrm>
              <a:prstGeom prst="ellipse">
                <a:avLst/>
              </a:prstGeom>
              <a:solidFill>
                <a:schemeClr val="accent1">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3" name="Oval 572"/>
              <p:cNvSpPr/>
              <p:nvPr/>
            </p:nvSpPr>
            <p:spPr>
              <a:xfrm>
                <a:off x="2617254" y="4418301"/>
                <a:ext cx="97628" cy="97628"/>
              </a:xfrm>
              <a:prstGeom prst="ellipse">
                <a:avLst/>
              </a:prstGeom>
              <a:solidFill>
                <a:schemeClr val="accent1">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sp>
            <p:nvSpPr>
              <p:cNvPr id="574" name="Oval 573"/>
              <p:cNvSpPr/>
              <p:nvPr/>
            </p:nvSpPr>
            <p:spPr>
              <a:xfrm>
                <a:off x="3242061" y="4418301"/>
                <a:ext cx="97628" cy="97628"/>
              </a:xfrm>
              <a:prstGeom prst="ellipse">
                <a:avLst/>
              </a:prstGeom>
              <a:solidFill>
                <a:schemeClr val="accent1">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5" name="Oval 574"/>
              <p:cNvSpPr/>
              <p:nvPr/>
            </p:nvSpPr>
            <p:spPr>
              <a:xfrm>
                <a:off x="1992446" y="5043108"/>
                <a:ext cx="97628" cy="97628"/>
              </a:xfrm>
              <a:prstGeom prst="ellipse">
                <a:avLst/>
              </a:prstGeom>
              <a:solidFill>
                <a:schemeClr val="accent1">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6" name="Oval 575"/>
              <p:cNvSpPr/>
              <p:nvPr/>
            </p:nvSpPr>
            <p:spPr>
              <a:xfrm>
                <a:off x="2617254" y="5043108"/>
                <a:ext cx="97628" cy="97628"/>
              </a:xfrm>
              <a:prstGeom prst="ellipse">
                <a:avLst/>
              </a:prstGeom>
              <a:solidFill>
                <a:schemeClr val="accent1">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7" name="Oval 576"/>
              <p:cNvSpPr/>
              <p:nvPr/>
            </p:nvSpPr>
            <p:spPr>
              <a:xfrm>
                <a:off x="3242061" y="5043108"/>
                <a:ext cx="97628" cy="97628"/>
              </a:xfrm>
              <a:prstGeom prst="ellipse">
                <a:avLst/>
              </a:prstGeom>
              <a:solidFill>
                <a:schemeClr val="accent1">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8" name="Oval 577"/>
              <p:cNvSpPr/>
              <p:nvPr/>
            </p:nvSpPr>
            <p:spPr>
              <a:xfrm>
                <a:off x="1992446" y="5667916"/>
                <a:ext cx="97628" cy="97628"/>
              </a:xfrm>
              <a:prstGeom prst="ellipse">
                <a:avLst/>
              </a:prstGeom>
              <a:solidFill>
                <a:schemeClr val="accent1">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79" name="Oval 578"/>
              <p:cNvSpPr/>
              <p:nvPr/>
            </p:nvSpPr>
            <p:spPr>
              <a:xfrm>
                <a:off x="2617254" y="5667916"/>
                <a:ext cx="97628" cy="97628"/>
              </a:xfrm>
              <a:prstGeom prst="ellipse">
                <a:avLst/>
              </a:prstGeom>
              <a:solidFill>
                <a:schemeClr val="accent1">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0" name="Oval 579"/>
              <p:cNvSpPr/>
              <p:nvPr/>
            </p:nvSpPr>
            <p:spPr>
              <a:xfrm>
                <a:off x="3242061" y="5667916"/>
                <a:ext cx="97628" cy="97628"/>
              </a:xfrm>
              <a:prstGeom prst="ellipse">
                <a:avLst/>
              </a:prstGeom>
              <a:solidFill>
                <a:schemeClr val="accent1">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1" name="Oval 580"/>
              <p:cNvSpPr/>
              <p:nvPr/>
            </p:nvSpPr>
            <p:spPr>
              <a:xfrm>
                <a:off x="3866865" y="1294263"/>
                <a:ext cx="97628" cy="97628"/>
              </a:xfrm>
              <a:prstGeom prst="ellipse">
                <a:avLst/>
              </a:prstGeom>
              <a:solidFill>
                <a:schemeClr val="accent1">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2" name="Oval 581"/>
              <p:cNvSpPr/>
              <p:nvPr/>
            </p:nvSpPr>
            <p:spPr>
              <a:xfrm>
                <a:off x="4491673" y="1294263"/>
                <a:ext cx="97628" cy="97628"/>
              </a:xfrm>
              <a:prstGeom prst="ellipse">
                <a:avLst/>
              </a:prstGeom>
              <a:solidFill>
                <a:schemeClr val="accent1">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3" name="Oval 582"/>
              <p:cNvSpPr/>
              <p:nvPr/>
            </p:nvSpPr>
            <p:spPr>
              <a:xfrm>
                <a:off x="5116481" y="1294263"/>
                <a:ext cx="97628" cy="97628"/>
              </a:xfrm>
              <a:prstGeom prst="ellipse">
                <a:avLst/>
              </a:prstGeom>
              <a:solidFill>
                <a:schemeClr val="accent1">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4" name="Oval 583"/>
              <p:cNvSpPr/>
              <p:nvPr/>
            </p:nvSpPr>
            <p:spPr>
              <a:xfrm>
                <a:off x="5741288" y="1294263"/>
                <a:ext cx="97628" cy="97628"/>
              </a:xfrm>
              <a:prstGeom prst="ellipse">
                <a:avLst/>
              </a:prstGeom>
              <a:solidFill>
                <a:schemeClr val="accent1">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5" name="Oval 584"/>
              <p:cNvSpPr/>
              <p:nvPr/>
            </p:nvSpPr>
            <p:spPr>
              <a:xfrm>
                <a:off x="6366096" y="1294263"/>
                <a:ext cx="97628" cy="97628"/>
              </a:xfrm>
              <a:prstGeom prst="ellipse">
                <a:avLst/>
              </a:prstGeom>
              <a:solidFill>
                <a:schemeClr val="accent1">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6" name="Oval 585"/>
              <p:cNvSpPr/>
              <p:nvPr/>
            </p:nvSpPr>
            <p:spPr>
              <a:xfrm>
                <a:off x="6990904" y="1294263"/>
                <a:ext cx="97628" cy="97628"/>
              </a:xfrm>
              <a:prstGeom prst="ellipse">
                <a:avLst/>
              </a:prstGeom>
              <a:solidFill>
                <a:schemeClr val="accent1">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7" name="Oval 586"/>
              <p:cNvSpPr/>
              <p:nvPr/>
            </p:nvSpPr>
            <p:spPr>
              <a:xfrm>
                <a:off x="3866865" y="1919071"/>
                <a:ext cx="97628" cy="97628"/>
              </a:xfrm>
              <a:prstGeom prst="ellipse">
                <a:avLst/>
              </a:prstGeom>
              <a:solidFill>
                <a:schemeClr val="accent1">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8" name="Oval 587"/>
              <p:cNvSpPr/>
              <p:nvPr/>
            </p:nvSpPr>
            <p:spPr>
              <a:xfrm>
                <a:off x="4491673" y="1919071"/>
                <a:ext cx="97628" cy="97628"/>
              </a:xfrm>
              <a:prstGeom prst="ellipse">
                <a:avLst/>
              </a:prstGeom>
              <a:solidFill>
                <a:schemeClr val="accent1">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89" name="Oval 588"/>
              <p:cNvSpPr/>
              <p:nvPr/>
            </p:nvSpPr>
            <p:spPr>
              <a:xfrm>
                <a:off x="5116481" y="1919071"/>
                <a:ext cx="97628" cy="97628"/>
              </a:xfrm>
              <a:prstGeom prst="ellipse">
                <a:avLst/>
              </a:prstGeom>
              <a:solidFill>
                <a:schemeClr val="accent1">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0" name="Oval 589"/>
              <p:cNvSpPr/>
              <p:nvPr/>
            </p:nvSpPr>
            <p:spPr>
              <a:xfrm>
                <a:off x="5741288" y="1919071"/>
                <a:ext cx="97628" cy="97628"/>
              </a:xfrm>
              <a:prstGeom prst="ellipse">
                <a:avLst/>
              </a:prstGeom>
              <a:solidFill>
                <a:schemeClr val="accent1">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1" name="Oval 590"/>
              <p:cNvSpPr/>
              <p:nvPr/>
            </p:nvSpPr>
            <p:spPr>
              <a:xfrm>
                <a:off x="6366096" y="1919071"/>
                <a:ext cx="97628" cy="97628"/>
              </a:xfrm>
              <a:prstGeom prst="ellipse">
                <a:avLst/>
              </a:prstGeom>
              <a:solidFill>
                <a:schemeClr val="accent1">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2" name="Oval 591"/>
              <p:cNvSpPr/>
              <p:nvPr/>
            </p:nvSpPr>
            <p:spPr>
              <a:xfrm>
                <a:off x="6990904" y="1919071"/>
                <a:ext cx="97628" cy="97628"/>
              </a:xfrm>
              <a:prstGeom prst="ellipse">
                <a:avLst/>
              </a:prstGeom>
              <a:solidFill>
                <a:schemeClr val="accent1">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3" name="Oval 592"/>
              <p:cNvSpPr/>
              <p:nvPr/>
            </p:nvSpPr>
            <p:spPr>
              <a:xfrm>
                <a:off x="3866865" y="2543878"/>
                <a:ext cx="97628" cy="97628"/>
              </a:xfrm>
              <a:prstGeom prst="ellipse">
                <a:avLst/>
              </a:prstGeom>
              <a:solidFill>
                <a:schemeClr val="accent1">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4" name="Oval 593"/>
              <p:cNvSpPr/>
              <p:nvPr/>
            </p:nvSpPr>
            <p:spPr>
              <a:xfrm>
                <a:off x="4491673" y="2543878"/>
                <a:ext cx="97628" cy="97628"/>
              </a:xfrm>
              <a:prstGeom prst="ellipse">
                <a:avLst/>
              </a:prstGeom>
              <a:solidFill>
                <a:schemeClr val="accent1">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5" name="Oval 594"/>
              <p:cNvSpPr/>
              <p:nvPr/>
            </p:nvSpPr>
            <p:spPr>
              <a:xfrm>
                <a:off x="5116481" y="2543878"/>
                <a:ext cx="97628" cy="97628"/>
              </a:xfrm>
              <a:prstGeom prst="ellipse">
                <a:avLst/>
              </a:prstGeom>
              <a:solidFill>
                <a:schemeClr val="accent1">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endParaRPr lang="en-US"/>
              </a:p>
            </p:txBody>
          </p:sp>
          <p:sp>
            <p:nvSpPr>
              <p:cNvPr id="596" name="Oval 595"/>
              <p:cNvSpPr/>
              <p:nvPr/>
            </p:nvSpPr>
            <p:spPr>
              <a:xfrm>
                <a:off x="5741288" y="2543878"/>
                <a:ext cx="97628" cy="97628"/>
              </a:xfrm>
              <a:prstGeom prst="ellipse">
                <a:avLst/>
              </a:prstGeom>
              <a:solidFill>
                <a:schemeClr val="accent1">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7" name="Oval 596"/>
              <p:cNvSpPr/>
              <p:nvPr/>
            </p:nvSpPr>
            <p:spPr>
              <a:xfrm>
                <a:off x="6366096" y="2543878"/>
                <a:ext cx="97628" cy="97628"/>
              </a:xfrm>
              <a:prstGeom prst="ellipse">
                <a:avLst/>
              </a:prstGeom>
              <a:solidFill>
                <a:schemeClr val="accent1">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8" name="Oval 597"/>
              <p:cNvSpPr/>
              <p:nvPr/>
            </p:nvSpPr>
            <p:spPr>
              <a:xfrm>
                <a:off x="6990904" y="2543878"/>
                <a:ext cx="97628" cy="97628"/>
              </a:xfrm>
              <a:prstGeom prst="ellipse">
                <a:avLst/>
              </a:prstGeom>
              <a:solidFill>
                <a:schemeClr val="accent1">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99" name="Oval 598"/>
              <p:cNvSpPr/>
              <p:nvPr/>
            </p:nvSpPr>
            <p:spPr>
              <a:xfrm>
                <a:off x="3866865" y="3168686"/>
                <a:ext cx="97628" cy="97628"/>
              </a:xfrm>
              <a:prstGeom prst="ellipse">
                <a:avLst/>
              </a:prstGeom>
              <a:solidFill>
                <a:schemeClr val="accent1">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0" name="Oval 599"/>
              <p:cNvSpPr/>
              <p:nvPr/>
            </p:nvSpPr>
            <p:spPr>
              <a:xfrm>
                <a:off x="4491673" y="3168686"/>
                <a:ext cx="97628" cy="97628"/>
              </a:xfrm>
              <a:prstGeom prst="ellipse">
                <a:avLst/>
              </a:prstGeom>
              <a:solidFill>
                <a:schemeClr val="accent1">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1" name="Oval 600"/>
              <p:cNvSpPr/>
              <p:nvPr/>
            </p:nvSpPr>
            <p:spPr>
              <a:xfrm>
                <a:off x="5116481" y="3168686"/>
                <a:ext cx="97628" cy="97628"/>
              </a:xfrm>
              <a:prstGeom prst="ellipse">
                <a:avLst/>
              </a:prstGeom>
              <a:solidFill>
                <a:schemeClr val="accent1">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2" name="Oval 601"/>
              <p:cNvSpPr/>
              <p:nvPr/>
            </p:nvSpPr>
            <p:spPr>
              <a:xfrm>
                <a:off x="5741288" y="3168686"/>
                <a:ext cx="97628" cy="97628"/>
              </a:xfrm>
              <a:prstGeom prst="ellipse">
                <a:avLst/>
              </a:prstGeom>
              <a:solidFill>
                <a:schemeClr val="accent1">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3" name="Oval 602"/>
              <p:cNvSpPr/>
              <p:nvPr/>
            </p:nvSpPr>
            <p:spPr>
              <a:xfrm>
                <a:off x="6366096" y="3168686"/>
                <a:ext cx="97628" cy="97628"/>
              </a:xfrm>
              <a:prstGeom prst="ellipse">
                <a:avLst/>
              </a:prstGeom>
              <a:solidFill>
                <a:schemeClr val="accent1">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4" name="Oval 603"/>
              <p:cNvSpPr/>
              <p:nvPr/>
            </p:nvSpPr>
            <p:spPr>
              <a:xfrm>
                <a:off x="6990904" y="3168686"/>
                <a:ext cx="97628" cy="97628"/>
              </a:xfrm>
              <a:prstGeom prst="ellipse">
                <a:avLst/>
              </a:prstGeom>
              <a:solidFill>
                <a:schemeClr val="accent1">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5" name="Oval 604"/>
              <p:cNvSpPr/>
              <p:nvPr/>
            </p:nvSpPr>
            <p:spPr>
              <a:xfrm>
                <a:off x="3866865" y="3793493"/>
                <a:ext cx="97628" cy="97628"/>
              </a:xfrm>
              <a:prstGeom prst="ellipse">
                <a:avLst/>
              </a:prstGeom>
              <a:solidFill>
                <a:schemeClr val="accent1">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6" name="Oval 605"/>
              <p:cNvSpPr/>
              <p:nvPr/>
            </p:nvSpPr>
            <p:spPr>
              <a:xfrm>
                <a:off x="4491673" y="3793493"/>
                <a:ext cx="97628" cy="97628"/>
              </a:xfrm>
              <a:prstGeom prst="ellipse">
                <a:avLst/>
              </a:prstGeom>
              <a:solidFill>
                <a:schemeClr val="accent1">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7" name="Oval 606"/>
              <p:cNvSpPr/>
              <p:nvPr/>
            </p:nvSpPr>
            <p:spPr>
              <a:xfrm>
                <a:off x="5116481" y="3793493"/>
                <a:ext cx="97628" cy="97628"/>
              </a:xfrm>
              <a:prstGeom prst="ellipse">
                <a:avLst/>
              </a:prstGeom>
              <a:solidFill>
                <a:schemeClr val="accent1">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8" name="Oval 607"/>
              <p:cNvSpPr/>
              <p:nvPr/>
            </p:nvSpPr>
            <p:spPr>
              <a:xfrm>
                <a:off x="5741288" y="3793493"/>
                <a:ext cx="97628" cy="97628"/>
              </a:xfrm>
              <a:prstGeom prst="ellipse">
                <a:avLst/>
              </a:prstGeom>
              <a:solidFill>
                <a:schemeClr val="accent1">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09" name="Oval 608"/>
              <p:cNvSpPr/>
              <p:nvPr/>
            </p:nvSpPr>
            <p:spPr>
              <a:xfrm>
                <a:off x="6366096" y="3793493"/>
                <a:ext cx="97628" cy="97628"/>
              </a:xfrm>
              <a:prstGeom prst="ellipse">
                <a:avLst/>
              </a:prstGeom>
              <a:solidFill>
                <a:schemeClr val="accent1">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0" name="Oval 609"/>
              <p:cNvSpPr/>
              <p:nvPr/>
            </p:nvSpPr>
            <p:spPr>
              <a:xfrm>
                <a:off x="6990904" y="3793493"/>
                <a:ext cx="97628" cy="97628"/>
              </a:xfrm>
              <a:prstGeom prst="ellipse">
                <a:avLst/>
              </a:prstGeom>
              <a:solidFill>
                <a:schemeClr val="accent1">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1" name="Oval 610"/>
              <p:cNvSpPr/>
              <p:nvPr/>
            </p:nvSpPr>
            <p:spPr>
              <a:xfrm>
                <a:off x="3866865" y="4418301"/>
                <a:ext cx="97628" cy="97628"/>
              </a:xfrm>
              <a:prstGeom prst="ellipse">
                <a:avLst/>
              </a:prstGeom>
              <a:solidFill>
                <a:schemeClr val="accent1">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2" name="Oval 611"/>
              <p:cNvSpPr/>
              <p:nvPr/>
            </p:nvSpPr>
            <p:spPr>
              <a:xfrm>
                <a:off x="4491673" y="4418301"/>
                <a:ext cx="97628" cy="97628"/>
              </a:xfrm>
              <a:prstGeom prst="ellipse">
                <a:avLst/>
              </a:prstGeom>
              <a:solidFill>
                <a:schemeClr val="accent1">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3" name="Oval 612"/>
              <p:cNvSpPr/>
              <p:nvPr/>
            </p:nvSpPr>
            <p:spPr>
              <a:xfrm>
                <a:off x="5116481" y="4418301"/>
                <a:ext cx="97628" cy="97628"/>
              </a:xfrm>
              <a:prstGeom prst="ellipse">
                <a:avLst/>
              </a:prstGeom>
              <a:solidFill>
                <a:schemeClr val="accent1">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4" name="Oval 613"/>
              <p:cNvSpPr/>
              <p:nvPr/>
            </p:nvSpPr>
            <p:spPr>
              <a:xfrm>
                <a:off x="5741288" y="4418301"/>
                <a:ext cx="97628" cy="97628"/>
              </a:xfrm>
              <a:prstGeom prst="ellipse">
                <a:avLst/>
              </a:prstGeom>
              <a:solidFill>
                <a:schemeClr val="accent1">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5" name="Oval 614"/>
              <p:cNvSpPr/>
              <p:nvPr/>
            </p:nvSpPr>
            <p:spPr>
              <a:xfrm>
                <a:off x="6366096" y="4418301"/>
                <a:ext cx="97628" cy="97628"/>
              </a:xfrm>
              <a:prstGeom prst="ellipse">
                <a:avLst/>
              </a:prstGeom>
              <a:solidFill>
                <a:schemeClr val="accent1">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6" name="Oval 615"/>
              <p:cNvSpPr/>
              <p:nvPr/>
            </p:nvSpPr>
            <p:spPr>
              <a:xfrm>
                <a:off x="6990904" y="4418301"/>
                <a:ext cx="97628" cy="97628"/>
              </a:xfrm>
              <a:prstGeom prst="ellipse">
                <a:avLst/>
              </a:prstGeom>
              <a:solidFill>
                <a:schemeClr val="accent1">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7" name="Oval 616"/>
              <p:cNvSpPr/>
              <p:nvPr/>
            </p:nvSpPr>
            <p:spPr>
              <a:xfrm>
                <a:off x="3866865" y="5043108"/>
                <a:ext cx="97628" cy="97628"/>
              </a:xfrm>
              <a:prstGeom prst="ellipse">
                <a:avLst/>
              </a:prstGeom>
              <a:solidFill>
                <a:schemeClr val="accent1">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8" name="Oval 617"/>
              <p:cNvSpPr/>
              <p:nvPr/>
            </p:nvSpPr>
            <p:spPr>
              <a:xfrm>
                <a:off x="4491673" y="5043108"/>
                <a:ext cx="97628" cy="97628"/>
              </a:xfrm>
              <a:prstGeom prst="ellipse">
                <a:avLst/>
              </a:prstGeom>
              <a:solidFill>
                <a:schemeClr val="accent1">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19" name="Oval 618"/>
              <p:cNvSpPr/>
              <p:nvPr/>
            </p:nvSpPr>
            <p:spPr>
              <a:xfrm>
                <a:off x="5116481" y="5043108"/>
                <a:ext cx="97628" cy="97628"/>
              </a:xfrm>
              <a:prstGeom prst="ellipse">
                <a:avLst/>
              </a:prstGeom>
              <a:solidFill>
                <a:schemeClr val="accent1">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0" name="Oval 619"/>
              <p:cNvSpPr/>
              <p:nvPr/>
            </p:nvSpPr>
            <p:spPr>
              <a:xfrm>
                <a:off x="5741288" y="5043108"/>
                <a:ext cx="97628" cy="97628"/>
              </a:xfrm>
              <a:prstGeom prst="ellipse">
                <a:avLst/>
              </a:prstGeom>
              <a:solidFill>
                <a:schemeClr val="accent1">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1" name="Oval 620"/>
              <p:cNvSpPr/>
              <p:nvPr/>
            </p:nvSpPr>
            <p:spPr>
              <a:xfrm>
                <a:off x="6366096" y="5043108"/>
                <a:ext cx="97628" cy="97628"/>
              </a:xfrm>
              <a:prstGeom prst="ellipse">
                <a:avLst/>
              </a:prstGeom>
              <a:solidFill>
                <a:schemeClr val="accent1">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2" name="Oval 621"/>
              <p:cNvSpPr/>
              <p:nvPr/>
            </p:nvSpPr>
            <p:spPr>
              <a:xfrm>
                <a:off x="6990904" y="5043108"/>
                <a:ext cx="97628" cy="97628"/>
              </a:xfrm>
              <a:prstGeom prst="ellipse">
                <a:avLst/>
              </a:prstGeom>
              <a:solidFill>
                <a:schemeClr val="accent1">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3" name="Oval 622"/>
              <p:cNvSpPr/>
              <p:nvPr/>
            </p:nvSpPr>
            <p:spPr>
              <a:xfrm>
                <a:off x="3866865" y="5667916"/>
                <a:ext cx="97628" cy="97628"/>
              </a:xfrm>
              <a:prstGeom prst="ellipse">
                <a:avLst/>
              </a:prstGeom>
              <a:solidFill>
                <a:schemeClr val="accent1">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4" name="Oval 623"/>
              <p:cNvSpPr/>
              <p:nvPr/>
            </p:nvSpPr>
            <p:spPr>
              <a:xfrm>
                <a:off x="4491673" y="5667916"/>
                <a:ext cx="97628" cy="97628"/>
              </a:xfrm>
              <a:prstGeom prst="ellipse">
                <a:avLst/>
              </a:prstGeom>
              <a:solidFill>
                <a:schemeClr val="accent1">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5" name="Oval 624"/>
              <p:cNvSpPr/>
              <p:nvPr/>
            </p:nvSpPr>
            <p:spPr>
              <a:xfrm>
                <a:off x="5116481" y="5667916"/>
                <a:ext cx="97628" cy="97628"/>
              </a:xfrm>
              <a:prstGeom prst="ellipse">
                <a:avLst/>
              </a:prstGeom>
              <a:solidFill>
                <a:schemeClr val="accent1">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6" name="Oval 625"/>
              <p:cNvSpPr/>
              <p:nvPr/>
            </p:nvSpPr>
            <p:spPr>
              <a:xfrm>
                <a:off x="5741288" y="5667916"/>
                <a:ext cx="97628" cy="97628"/>
              </a:xfrm>
              <a:prstGeom prst="ellipse">
                <a:avLst/>
              </a:prstGeom>
              <a:solidFill>
                <a:schemeClr val="accent1">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7" name="Oval 626"/>
              <p:cNvSpPr/>
              <p:nvPr/>
            </p:nvSpPr>
            <p:spPr>
              <a:xfrm>
                <a:off x="6366096" y="5667916"/>
                <a:ext cx="97628" cy="97628"/>
              </a:xfrm>
              <a:prstGeom prst="ellipse">
                <a:avLst/>
              </a:prstGeom>
              <a:solidFill>
                <a:schemeClr val="accent1">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628" name="Oval 627"/>
              <p:cNvSpPr/>
              <p:nvPr/>
            </p:nvSpPr>
            <p:spPr>
              <a:xfrm>
                <a:off x="6990904" y="5667916"/>
                <a:ext cx="97628" cy="97628"/>
              </a:xfrm>
              <a:prstGeom prst="ellipse">
                <a:avLst/>
              </a:prstGeom>
              <a:solidFill>
                <a:schemeClr val="accent1">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6" name="Oval 155"/>
              <p:cNvSpPr/>
              <p:nvPr/>
            </p:nvSpPr>
            <p:spPr>
              <a:xfrm>
                <a:off x="7606720" y="1304764"/>
                <a:ext cx="97628" cy="97628"/>
              </a:xfrm>
              <a:prstGeom prst="ellipse">
                <a:avLst/>
              </a:prstGeom>
              <a:solidFill>
                <a:schemeClr val="accent1">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7" name="Oval 156"/>
              <p:cNvSpPr/>
              <p:nvPr/>
            </p:nvSpPr>
            <p:spPr>
              <a:xfrm>
                <a:off x="7606720" y="1929572"/>
                <a:ext cx="97628" cy="97628"/>
              </a:xfrm>
              <a:prstGeom prst="ellipse">
                <a:avLst/>
              </a:prstGeom>
              <a:solidFill>
                <a:schemeClr val="accent1">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8" name="Oval 157"/>
              <p:cNvSpPr/>
              <p:nvPr/>
            </p:nvSpPr>
            <p:spPr>
              <a:xfrm>
                <a:off x="7606720" y="2554379"/>
                <a:ext cx="97628" cy="97628"/>
              </a:xfrm>
              <a:prstGeom prst="ellipse">
                <a:avLst/>
              </a:prstGeom>
              <a:solidFill>
                <a:schemeClr val="accent1">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9" name="Oval 158"/>
              <p:cNvSpPr/>
              <p:nvPr/>
            </p:nvSpPr>
            <p:spPr>
              <a:xfrm>
                <a:off x="7606720" y="3179187"/>
                <a:ext cx="97628" cy="97628"/>
              </a:xfrm>
              <a:prstGeom prst="ellipse">
                <a:avLst/>
              </a:prstGeom>
              <a:solidFill>
                <a:schemeClr val="accent1">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0" name="Oval 159"/>
              <p:cNvSpPr/>
              <p:nvPr/>
            </p:nvSpPr>
            <p:spPr>
              <a:xfrm>
                <a:off x="7606720" y="3803994"/>
                <a:ext cx="97628" cy="97628"/>
              </a:xfrm>
              <a:prstGeom prst="ellipse">
                <a:avLst/>
              </a:prstGeom>
              <a:solidFill>
                <a:schemeClr val="accent1">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1" name="Oval 160"/>
              <p:cNvSpPr/>
              <p:nvPr/>
            </p:nvSpPr>
            <p:spPr>
              <a:xfrm>
                <a:off x="7606720" y="4428802"/>
                <a:ext cx="97628" cy="97628"/>
              </a:xfrm>
              <a:prstGeom prst="ellipse">
                <a:avLst/>
              </a:prstGeom>
              <a:solidFill>
                <a:schemeClr val="accent1">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2" name="Oval 161"/>
              <p:cNvSpPr/>
              <p:nvPr/>
            </p:nvSpPr>
            <p:spPr>
              <a:xfrm>
                <a:off x="7606720" y="5053609"/>
                <a:ext cx="97628" cy="97628"/>
              </a:xfrm>
              <a:prstGeom prst="ellipse">
                <a:avLst/>
              </a:prstGeom>
              <a:solidFill>
                <a:schemeClr val="accent1">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63" name="Oval 162"/>
              <p:cNvSpPr/>
              <p:nvPr/>
            </p:nvSpPr>
            <p:spPr>
              <a:xfrm>
                <a:off x="7606720" y="5678417"/>
                <a:ext cx="97628" cy="97628"/>
              </a:xfrm>
              <a:prstGeom prst="ellipse">
                <a:avLst/>
              </a:prstGeom>
              <a:solidFill>
                <a:schemeClr val="accent1">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grpSp>
        <p:nvGrpSpPr>
          <p:cNvPr id="179" name="Group 178"/>
          <p:cNvGrpSpPr/>
          <p:nvPr/>
        </p:nvGrpSpPr>
        <p:grpSpPr>
          <a:xfrm>
            <a:off x="2087724" y="1304764"/>
            <a:ext cx="4334616" cy="4334613"/>
            <a:chOff x="2087724" y="1304764"/>
            <a:chExt cx="4334616" cy="4334613"/>
          </a:xfrm>
        </p:grpSpPr>
        <p:grpSp>
          <p:nvGrpSpPr>
            <p:cNvPr id="180" name="Group 179"/>
            <p:cNvGrpSpPr/>
            <p:nvPr/>
          </p:nvGrpSpPr>
          <p:grpSpPr>
            <a:xfrm>
              <a:off x="2087724" y="1304764"/>
              <a:ext cx="4334616" cy="4334613"/>
              <a:chOff x="2790935" y="2022855"/>
              <a:chExt cx="4334616" cy="4334613"/>
            </a:xfrm>
          </p:grpSpPr>
          <p:sp>
            <p:nvSpPr>
              <p:cNvPr id="187" name="Oval 186"/>
              <p:cNvSpPr/>
              <p:nvPr/>
            </p:nvSpPr>
            <p:spPr>
              <a:xfrm>
                <a:off x="2790935" y="2022855"/>
                <a:ext cx="585771" cy="585768"/>
              </a:xfrm>
              <a:prstGeom prst="ellipse">
                <a:avLst/>
              </a:prstGeom>
              <a:solidFill>
                <a:schemeClr val="accent2">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8" name="Oval 187"/>
              <p:cNvSpPr/>
              <p:nvPr/>
            </p:nvSpPr>
            <p:spPr>
              <a:xfrm>
                <a:off x="6539780" y="2022855"/>
                <a:ext cx="585771" cy="585768"/>
              </a:xfrm>
              <a:prstGeom prst="ellipse">
                <a:avLst/>
              </a:prstGeom>
              <a:solidFill>
                <a:schemeClr val="accent2">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9" name="Oval 188"/>
              <p:cNvSpPr/>
              <p:nvPr/>
            </p:nvSpPr>
            <p:spPr>
              <a:xfrm>
                <a:off x="2790935" y="5771700"/>
                <a:ext cx="585771" cy="585768"/>
              </a:xfrm>
              <a:prstGeom prst="ellipse">
                <a:avLst/>
              </a:prstGeom>
              <a:solidFill>
                <a:schemeClr val="accent2">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90" name="Oval 189"/>
              <p:cNvSpPr/>
              <p:nvPr/>
            </p:nvSpPr>
            <p:spPr>
              <a:xfrm>
                <a:off x="6539780" y="5771700"/>
                <a:ext cx="585771" cy="585768"/>
              </a:xfrm>
              <a:prstGeom prst="ellipse">
                <a:avLst/>
              </a:prstGeom>
              <a:solidFill>
                <a:schemeClr val="accent2">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nvGrpSpPr>
            <p:cNvPr id="181" name="Group 180"/>
            <p:cNvGrpSpPr/>
            <p:nvPr/>
          </p:nvGrpSpPr>
          <p:grpSpPr>
            <a:xfrm>
              <a:off x="3163659" y="2450596"/>
              <a:ext cx="2167305" cy="2167305"/>
              <a:chOff x="3163659" y="2450596"/>
              <a:chExt cx="2167305" cy="2167305"/>
            </a:xfrm>
          </p:grpSpPr>
          <p:sp>
            <p:nvSpPr>
              <p:cNvPr id="182" name="Oval 181"/>
              <p:cNvSpPr/>
              <p:nvPr/>
            </p:nvSpPr>
            <p:spPr>
              <a:xfrm>
                <a:off x="3163659" y="2450596"/>
                <a:ext cx="292884" cy="292884"/>
              </a:xfrm>
              <a:prstGeom prst="ellipse">
                <a:avLst/>
              </a:prstGeom>
              <a:solidFill>
                <a:schemeClr val="accent1">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nvGrpSpPr>
              <p:cNvPr id="183" name="Group 182"/>
              <p:cNvGrpSpPr/>
              <p:nvPr/>
            </p:nvGrpSpPr>
            <p:grpSpPr>
              <a:xfrm>
                <a:off x="3163659" y="2450596"/>
                <a:ext cx="2167305" cy="2167305"/>
                <a:chOff x="3163659" y="2450596"/>
                <a:chExt cx="2167305" cy="2167305"/>
              </a:xfrm>
            </p:grpSpPr>
            <p:sp>
              <p:nvSpPr>
                <p:cNvPr id="184" name="Oval 183"/>
                <p:cNvSpPr/>
                <p:nvPr/>
              </p:nvSpPr>
              <p:spPr>
                <a:xfrm>
                  <a:off x="5038080" y="2450596"/>
                  <a:ext cx="292884" cy="292884"/>
                </a:xfrm>
                <a:prstGeom prst="ellipse">
                  <a:avLst/>
                </a:prstGeom>
                <a:solidFill>
                  <a:schemeClr val="accent1">
                    <a:lumMod val="20000"/>
                    <a:lumOff val="8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5" name="Oval 184"/>
                <p:cNvSpPr/>
                <p:nvPr/>
              </p:nvSpPr>
              <p:spPr>
                <a:xfrm>
                  <a:off x="3163659" y="4325017"/>
                  <a:ext cx="292884" cy="292884"/>
                </a:xfrm>
                <a:prstGeom prst="ellipse">
                  <a:avLst/>
                </a:prstGeom>
                <a:solidFill>
                  <a:schemeClr val="accent1">
                    <a:lumMod val="20000"/>
                    <a:lumOff val="8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86" name="Oval 185"/>
                <p:cNvSpPr/>
                <p:nvPr/>
              </p:nvSpPr>
              <p:spPr>
                <a:xfrm>
                  <a:off x="5038080" y="4325017"/>
                  <a:ext cx="292884" cy="292884"/>
                </a:xfrm>
                <a:prstGeom prst="ellipse">
                  <a:avLst/>
                </a:prstGeom>
                <a:solidFill>
                  <a:schemeClr val="accent1">
                    <a:lumMod val="20000"/>
                    <a:lumOff val="8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grpSp>
    </p:spTree>
    <p:custDataLst>
      <p:tags r:id="rId1"/>
    </p:custDataLst>
    <p:extLst>
      <p:ext uri="{BB962C8B-B14F-4D97-AF65-F5344CB8AC3E}">
        <p14:creationId xmlns:p14="http://schemas.microsoft.com/office/powerpoint/2010/main" val="1349186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000" fill="hold"/>
                                        <p:tgtEl>
                                          <p:spTgt spid="8"/>
                                        </p:tgtEl>
                                      </p:cBhvr>
                                      <p:by x="300000" y="300000"/>
                                    </p:animScale>
                                  </p:childTnLst>
                                </p:cTn>
                              </p:par>
                              <p:par>
                                <p:cTn id="7" presetID="42" presetClass="path" presetSubtype="0" fill="hold" nodeType="withEffect">
                                  <p:stCondLst>
                                    <p:cond delay="0"/>
                                  </p:stCondLst>
                                  <p:childTnLst>
                                    <p:animMotion origin="layout" path="M 1.66667E-6 2.22222E-6 L 0.13906 0.00046 " pathEditMode="relative" rAng="0" ptsTypes="AA">
                                      <p:cBhvr>
                                        <p:cTn id="8" dur="1000" fill="hold"/>
                                        <p:tgtEl>
                                          <p:spTgt spid="8"/>
                                        </p:tgtEl>
                                        <p:attrNameLst>
                                          <p:attrName>ppt_x</p:attrName>
                                          <p:attrName>ppt_y</p:attrName>
                                        </p:attrNameLst>
                                      </p:cBhvr>
                                      <p:rCtr x="6944" y="23"/>
                                    </p:animMotion>
                                  </p:childTnLst>
                                </p:cTn>
                              </p:par>
                            </p:childTnLst>
                          </p:cTn>
                        </p:par>
                        <p:par>
                          <p:cTn id="9" fill="hold">
                            <p:stCondLst>
                              <p:cond delay="1000"/>
                            </p:stCondLst>
                            <p:childTnLst>
                              <p:par>
                                <p:cTn id="10" presetID="10" presetClass="exit" presetSubtype="0" fill="hold" nodeType="after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Discontinuity Aware Up-sampling</a:t>
            </a:r>
            <a:endParaRPr lang="en-US" dirty="0"/>
          </a:p>
        </p:txBody>
      </p:sp>
      <p:grpSp>
        <p:nvGrpSpPr>
          <p:cNvPr id="11" name="Group 10"/>
          <p:cNvGrpSpPr/>
          <p:nvPr/>
        </p:nvGrpSpPr>
        <p:grpSpPr>
          <a:xfrm>
            <a:off x="2087724" y="1304764"/>
            <a:ext cx="4334616" cy="4334613"/>
            <a:chOff x="2087724" y="1304764"/>
            <a:chExt cx="4334616" cy="4334613"/>
          </a:xfrm>
        </p:grpSpPr>
        <p:grpSp>
          <p:nvGrpSpPr>
            <p:cNvPr id="3" name="Group 2"/>
            <p:cNvGrpSpPr/>
            <p:nvPr/>
          </p:nvGrpSpPr>
          <p:grpSpPr>
            <a:xfrm>
              <a:off x="2087724" y="1304764"/>
              <a:ext cx="4334616" cy="4334613"/>
              <a:chOff x="2790935" y="2022855"/>
              <a:chExt cx="4334616" cy="4334613"/>
            </a:xfrm>
          </p:grpSpPr>
          <p:sp>
            <p:nvSpPr>
              <p:cNvPr id="84" name="Oval 83"/>
              <p:cNvSpPr/>
              <p:nvPr/>
            </p:nvSpPr>
            <p:spPr>
              <a:xfrm>
                <a:off x="2790935" y="2022855"/>
                <a:ext cx="585771" cy="585768"/>
              </a:xfrm>
              <a:prstGeom prst="ellipse">
                <a:avLst/>
              </a:prstGeom>
              <a:solidFill>
                <a:schemeClr val="accent2">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5" name="Oval 84"/>
              <p:cNvSpPr/>
              <p:nvPr/>
            </p:nvSpPr>
            <p:spPr>
              <a:xfrm>
                <a:off x="6539780" y="2022855"/>
                <a:ext cx="585771" cy="585768"/>
              </a:xfrm>
              <a:prstGeom prst="ellipse">
                <a:avLst/>
              </a:prstGeom>
              <a:solidFill>
                <a:schemeClr val="accent2">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7" name="Oval 86"/>
              <p:cNvSpPr/>
              <p:nvPr/>
            </p:nvSpPr>
            <p:spPr>
              <a:xfrm>
                <a:off x="2790935" y="5771700"/>
                <a:ext cx="585771" cy="585768"/>
              </a:xfrm>
              <a:prstGeom prst="ellipse">
                <a:avLst/>
              </a:prstGeom>
              <a:solidFill>
                <a:schemeClr val="accent2">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8" name="Oval 87"/>
              <p:cNvSpPr/>
              <p:nvPr/>
            </p:nvSpPr>
            <p:spPr>
              <a:xfrm>
                <a:off x="6539780" y="5771700"/>
                <a:ext cx="585771" cy="585768"/>
              </a:xfrm>
              <a:prstGeom prst="ellipse">
                <a:avLst/>
              </a:prstGeom>
              <a:solidFill>
                <a:schemeClr val="accent2">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nvGrpSpPr>
            <p:cNvPr id="10" name="Group 9"/>
            <p:cNvGrpSpPr/>
            <p:nvPr/>
          </p:nvGrpSpPr>
          <p:grpSpPr>
            <a:xfrm>
              <a:off x="3163659" y="2450596"/>
              <a:ext cx="2167305" cy="2167305"/>
              <a:chOff x="3163659" y="2450596"/>
              <a:chExt cx="2167305" cy="2167305"/>
            </a:xfrm>
          </p:grpSpPr>
          <p:sp>
            <p:nvSpPr>
              <p:cNvPr id="561" name="Oval 560"/>
              <p:cNvSpPr/>
              <p:nvPr/>
            </p:nvSpPr>
            <p:spPr>
              <a:xfrm>
                <a:off x="3163659" y="2450596"/>
                <a:ext cx="292884" cy="292884"/>
              </a:xfrm>
              <a:prstGeom prst="ellipse">
                <a:avLst/>
              </a:prstGeom>
              <a:solidFill>
                <a:schemeClr val="accent1">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nvGrpSpPr>
              <p:cNvPr id="9" name="Group 8"/>
              <p:cNvGrpSpPr/>
              <p:nvPr/>
            </p:nvGrpSpPr>
            <p:grpSpPr>
              <a:xfrm>
                <a:off x="3163659" y="2450596"/>
                <a:ext cx="2167305" cy="2167305"/>
                <a:chOff x="3163659" y="2450596"/>
                <a:chExt cx="2167305" cy="2167305"/>
              </a:xfrm>
            </p:grpSpPr>
            <p:sp>
              <p:nvSpPr>
                <p:cNvPr id="562" name="Oval 561"/>
                <p:cNvSpPr/>
                <p:nvPr/>
              </p:nvSpPr>
              <p:spPr>
                <a:xfrm>
                  <a:off x="5038080" y="2450596"/>
                  <a:ext cx="292884" cy="292884"/>
                </a:xfrm>
                <a:prstGeom prst="ellipse">
                  <a:avLst/>
                </a:prstGeom>
                <a:solidFill>
                  <a:schemeClr val="accent1">
                    <a:lumMod val="20000"/>
                    <a:lumOff val="8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4" name="Oval 563"/>
                <p:cNvSpPr/>
                <p:nvPr/>
              </p:nvSpPr>
              <p:spPr>
                <a:xfrm>
                  <a:off x="3163659" y="4325017"/>
                  <a:ext cx="292884" cy="292884"/>
                </a:xfrm>
                <a:prstGeom prst="ellipse">
                  <a:avLst/>
                </a:prstGeom>
                <a:solidFill>
                  <a:schemeClr val="accent1">
                    <a:lumMod val="20000"/>
                    <a:lumOff val="8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5" name="Oval 564"/>
                <p:cNvSpPr/>
                <p:nvPr/>
              </p:nvSpPr>
              <p:spPr>
                <a:xfrm>
                  <a:off x="5038080" y="4325017"/>
                  <a:ext cx="292884" cy="292884"/>
                </a:xfrm>
                <a:prstGeom prst="ellipse">
                  <a:avLst/>
                </a:prstGeom>
                <a:solidFill>
                  <a:schemeClr val="accent1">
                    <a:lumMod val="20000"/>
                    <a:lumOff val="8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grpSp>
      <p:sp>
        <p:nvSpPr>
          <p:cNvPr id="12" name="TextBox 11"/>
          <p:cNvSpPr txBox="1"/>
          <p:nvPr/>
        </p:nvSpPr>
        <p:spPr>
          <a:xfrm>
            <a:off x="2159732" y="1340768"/>
            <a:ext cx="396044" cy="492443"/>
          </a:xfrm>
          <a:prstGeom prst="rect">
            <a:avLst/>
          </a:prstGeom>
          <a:noFill/>
        </p:spPr>
        <p:txBody>
          <a:bodyPr wrap="square" lIns="18288" tIns="0" rIns="18288" bIns="0" rtlCol="0">
            <a:spAutoFit/>
          </a:bodyPr>
          <a:lstStyle/>
          <a:p>
            <a:r>
              <a:rPr lang="en-US" sz="3200" dirty="0" smtClean="0">
                <a:effectLst/>
              </a:rPr>
              <a:t>9</a:t>
            </a:r>
          </a:p>
        </p:txBody>
      </p:sp>
      <p:sp>
        <p:nvSpPr>
          <p:cNvPr id="113" name="TextBox 112"/>
          <p:cNvSpPr txBox="1"/>
          <p:nvPr/>
        </p:nvSpPr>
        <p:spPr>
          <a:xfrm>
            <a:off x="5931432" y="1340954"/>
            <a:ext cx="396044" cy="492443"/>
          </a:xfrm>
          <a:prstGeom prst="rect">
            <a:avLst/>
          </a:prstGeom>
          <a:noFill/>
        </p:spPr>
        <p:txBody>
          <a:bodyPr wrap="square" lIns="18288" tIns="0" rIns="18288" bIns="0" rtlCol="0">
            <a:spAutoFit/>
          </a:bodyPr>
          <a:lstStyle/>
          <a:p>
            <a:r>
              <a:rPr lang="en-US" sz="3200" dirty="0" smtClean="0">
                <a:effectLst/>
              </a:rPr>
              <a:t>3</a:t>
            </a:r>
          </a:p>
        </p:txBody>
      </p:sp>
      <p:sp>
        <p:nvSpPr>
          <p:cNvPr id="116" name="TextBox 115"/>
          <p:cNvSpPr txBox="1"/>
          <p:nvPr/>
        </p:nvSpPr>
        <p:spPr>
          <a:xfrm>
            <a:off x="2182587" y="5100271"/>
            <a:ext cx="396044" cy="492443"/>
          </a:xfrm>
          <a:prstGeom prst="rect">
            <a:avLst/>
          </a:prstGeom>
          <a:noFill/>
        </p:spPr>
        <p:txBody>
          <a:bodyPr wrap="square" lIns="18288" tIns="0" rIns="18288" bIns="0" rtlCol="0">
            <a:spAutoFit/>
          </a:bodyPr>
          <a:lstStyle/>
          <a:p>
            <a:r>
              <a:rPr lang="en-US" sz="3200" dirty="0" smtClean="0">
                <a:effectLst/>
              </a:rPr>
              <a:t>3</a:t>
            </a:r>
          </a:p>
        </p:txBody>
      </p:sp>
      <p:sp>
        <p:nvSpPr>
          <p:cNvPr id="117" name="TextBox 116"/>
          <p:cNvSpPr txBox="1"/>
          <p:nvPr/>
        </p:nvSpPr>
        <p:spPr>
          <a:xfrm>
            <a:off x="5931432" y="5100271"/>
            <a:ext cx="396044" cy="492443"/>
          </a:xfrm>
          <a:prstGeom prst="rect">
            <a:avLst/>
          </a:prstGeom>
          <a:noFill/>
        </p:spPr>
        <p:txBody>
          <a:bodyPr wrap="square" lIns="18288" tIns="0" rIns="18288" bIns="0" rtlCol="0">
            <a:spAutoFit/>
          </a:bodyPr>
          <a:lstStyle/>
          <a:p>
            <a:r>
              <a:rPr lang="en-US" sz="3200" dirty="0" smtClean="0">
                <a:effectLst/>
              </a:rPr>
              <a:t>1</a:t>
            </a:r>
          </a:p>
        </p:txBody>
      </p:sp>
    </p:spTree>
    <p:custDataLst>
      <p:tags r:id="rId1"/>
    </p:custDataLst>
    <p:extLst>
      <p:ext uri="{BB962C8B-B14F-4D97-AF65-F5344CB8AC3E}">
        <p14:creationId xmlns:p14="http://schemas.microsoft.com/office/powerpoint/2010/main" val="53825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Discontinuity Aware Up-sampling</a:t>
            </a:r>
            <a:endParaRPr lang="en-US" dirty="0"/>
          </a:p>
        </p:txBody>
      </p:sp>
      <p:grpSp>
        <p:nvGrpSpPr>
          <p:cNvPr id="11" name="Group 10"/>
          <p:cNvGrpSpPr/>
          <p:nvPr/>
        </p:nvGrpSpPr>
        <p:grpSpPr>
          <a:xfrm>
            <a:off x="2087724" y="1304764"/>
            <a:ext cx="4334616" cy="4334613"/>
            <a:chOff x="2087724" y="1304764"/>
            <a:chExt cx="4334616" cy="4334613"/>
          </a:xfrm>
        </p:grpSpPr>
        <p:grpSp>
          <p:nvGrpSpPr>
            <p:cNvPr id="3" name="Group 2"/>
            <p:cNvGrpSpPr/>
            <p:nvPr/>
          </p:nvGrpSpPr>
          <p:grpSpPr>
            <a:xfrm>
              <a:off x="2087724" y="1304764"/>
              <a:ext cx="4334616" cy="4334613"/>
              <a:chOff x="2790935" y="2022855"/>
              <a:chExt cx="4334616" cy="4334613"/>
            </a:xfrm>
          </p:grpSpPr>
          <p:sp>
            <p:nvSpPr>
              <p:cNvPr id="84" name="Oval 83"/>
              <p:cNvSpPr/>
              <p:nvPr/>
            </p:nvSpPr>
            <p:spPr>
              <a:xfrm>
                <a:off x="2790935" y="2022855"/>
                <a:ext cx="585771" cy="585768"/>
              </a:xfrm>
              <a:prstGeom prst="ellipse">
                <a:avLst/>
              </a:prstGeom>
              <a:solidFill>
                <a:schemeClr val="accent2">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5" name="Oval 84"/>
              <p:cNvSpPr/>
              <p:nvPr/>
            </p:nvSpPr>
            <p:spPr>
              <a:xfrm>
                <a:off x="6539780" y="2022855"/>
                <a:ext cx="585771" cy="585768"/>
              </a:xfrm>
              <a:prstGeom prst="ellipse">
                <a:avLst/>
              </a:prstGeom>
              <a:solidFill>
                <a:schemeClr val="accent2">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7" name="Oval 86"/>
              <p:cNvSpPr/>
              <p:nvPr/>
            </p:nvSpPr>
            <p:spPr>
              <a:xfrm>
                <a:off x="2790935" y="5771700"/>
                <a:ext cx="585771" cy="585768"/>
              </a:xfrm>
              <a:prstGeom prst="ellipse">
                <a:avLst/>
              </a:prstGeom>
              <a:solidFill>
                <a:schemeClr val="accent2">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88" name="Oval 87"/>
              <p:cNvSpPr/>
              <p:nvPr/>
            </p:nvSpPr>
            <p:spPr>
              <a:xfrm>
                <a:off x="6539780" y="5771700"/>
                <a:ext cx="585771" cy="585768"/>
              </a:xfrm>
              <a:prstGeom prst="ellipse">
                <a:avLst/>
              </a:prstGeom>
              <a:solidFill>
                <a:schemeClr val="accent2">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nvGrpSpPr>
            <p:cNvPr id="10" name="Group 9"/>
            <p:cNvGrpSpPr/>
            <p:nvPr/>
          </p:nvGrpSpPr>
          <p:grpSpPr>
            <a:xfrm>
              <a:off x="3163659" y="2450596"/>
              <a:ext cx="2167305" cy="2167305"/>
              <a:chOff x="3163659" y="2450596"/>
              <a:chExt cx="2167305" cy="2167305"/>
            </a:xfrm>
          </p:grpSpPr>
          <p:sp>
            <p:nvSpPr>
              <p:cNvPr id="561" name="Oval 560"/>
              <p:cNvSpPr/>
              <p:nvPr/>
            </p:nvSpPr>
            <p:spPr>
              <a:xfrm>
                <a:off x="3163659" y="2450596"/>
                <a:ext cx="292884" cy="292884"/>
              </a:xfrm>
              <a:prstGeom prst="ellipse">
                <a:avLst/>
              </a:prstGeom>
              <a:solidFill>
                <a:schemeClr val="accent1">
                  <a:lumMod val="60000"/>
                  <a:lumOff val="4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nvGrpSpPr>
              <p:cNvPr id="9" name="Group 8"/>
              <p:cNvGrpSpPr/>
              <p:nvPr/>
            </p:nvGrpSpPr>
            <p:grpSpPr>
              <a:xfrm>
                <a:off x="3163659" y="2450596"/>
                <a:ext cx="2167305" cy="2167305"/>
                <a:chOff x="3163659" y="2450596"/>
                <a:chExt cx="2167305" cy="2167305"/>
              </a:xfrm>
            </p:grpSpPr>
            <p:sp>
              <p:nvSpPr>
                <p:cNvPr id="562" name="Oval 561"/>
                <p:cNvSpPr/>
                <p:nvPr/>
              </p:nvSpPr>
              <p:spPr>
                <a:xfrm>
                  <a:off x="5038080" y="2450596"/>
                  <a:ext cx="292884" cy="292884"/>
                </a:xfrm>
                <a:prstGeom prst="ellipse">
                  <a:avLst/>
                </a:prstGeom>
                <a:solidFill>
                  <a:schemeClr val="accent1">
                    <a:lumMod val="20000"/>
                    <a:lumOff val="8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4" name="Oval 563"/>
                <p:cNvSpPr/>
                <p:nvPr/>
              </p:nvSpPr>
              <p:spPr>
                <a:xfrm>
                  <a:off x="3163659" y="4325017"/>
                  <a:ext cx="292884" cy="292884"/>
                </a:xfrm>
                <a:prstGeom prst="ellipse">
                  <a:avLst/>
                </a:prstGeom>
                <a:solidFill>
                  <a:schemeClr val="accent1">
                    <a:lumMod val="20000"/>
                    <a:lumOff val="8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65" name="Oval 564"/>
                <p:cNvSpPr/>
                <p:nvPr/>
              </p:nvSpPr>
              <p:spPr>
                <a:xfrm>
                  <a:off x="5038080" y="4325017"/>
                  <a:ext cx="292884" cy="292884"/>
                </a:xfrm>
                <a:prstGeom prst="ellipse">
                  <a:avLst/>
                </a:prstGeom>
                <a:solidFill>
                  <a:schemeClr val="accent1">
                    <a:lumMod val="20000"/>
                    <a:lumOff val="80000"/>
                  </a:schemeClr>
                </a:solidFill>
                <a:ln>
                  <a:noFill/>
                </a:ln>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grpSp>
      </p:grpSp>
      <p:sp>
        <p:nvSpPr>
          <p:cNvPr id="12" name="TextBox 11"/>
          <p:cNvSpPr txBox="1"/>
          <p:nvPr/>
        </p:nvSpPr>
        <p:spPr>
          <a:xfrm>
            <a:off x="2159732" y="1340768"/>
            <a:ext cx="396044" cy="492443"/>
          </a:xfrm>
          <a:prstGeom prst="rect">
            <a:avLst/>
          </a:prstGeom>
          <a:noFill/>
        </p:spPr>
        <p:txBody>
          <a:bodyPr wrap="square" lIns="18288" tIns="0" rIns="18288" bIns="0" rtlCol="0">
            <a:spAutoFit/>
          </a:bodyPr>
          <a:lstStyle/>
          <a:p>
            <a:r>
              <a:rPr lang="en-US" sz="3200" dirty="0" smtClean="0">
                <a:effectLst/>
              </a:rPr>
              <a:t>9</a:t>
            </a:r>
          </a:p>
        </p:txBody>
      </p:sp>
      <p:sp>
        <p:nvSpPr>
          <p:cNvPr id="113" name="TextBox 112"/>
          <p:cNvSpPr txBox="1"/>
          <p:nvPr/>
        </p:nvSpPr>
        <p:spPr>
          <a:xfrm>
            <a:off x="5931432" y="1340954"/>
            <a:ext cx="396044" cy="492443"/>
          </a:xfrm>
          <a:prstGeom prst="rect">
            <a:avLst/>
          </a:prstGeom>
          <a:noFill/>
        </p:spPr>
        <p:txBody>
          <a:bodyPr wrap="square" lIns="18288" tIns="0" rIns="18288" bIns="0" rtlCol="0">
            <a:spAutoFit/>
          </a:bodyPr>
          <a:lstStyle/>
          <a:p>
            <a:r>
              <a:rPr lang="en-US" sz="3200" dirty="0" smtClean="0">
                <a:effectLst/>
              </a:rPr>
              <a:t>3</a:t>
            </a:r>
          </a:p>
        </p:txBody>
      </p:sp>
      <p:sp>
        <p:nvSpPr>
          <p:cNvPr id="116" name="TextBox 115"/>
          <p:cNvSpPr txBox="1"/>
          <p:nvPr/>
        </p:nvSpPr>
        <p:spPr>
          <a:xfrm>
            <a:off x="2182587" y="5100271"/>
            <a:ext cx="396044" cy="492443"/>
          </a:xfrm>
          <a:prstGeom prst="rect">
            <a:avLst/>
          </a:prstGeom>
          <a:noFill/>
        </p:spPr>
        <p:txBody>
          <a:bodyPr wrap="square" lIns="18288" tIns="0" rIns="18288" bIns="0" rtlCol="0">
            <a:spAutoFit/>
          </a:bodyPr>
          <a:lstStyle/>
          <a:p>
            <a:r>
              <a:rPr lang="en-US" sz="3200" dirty="0" smtClean="0">
                <a:effectLst/>
              </a:rPr>
              <a:t>3</a:t>
            </a:r>
          </a:p>
        </p:txBody>
      </p:sp>
      <p:sp>
        <p:nvSpPr>
          <p:cNvPr id="117" name="TextBox 116"/>
          <p:cNvSpPr txBox="1"/>
          <p:nvPr/>
        </p:nvSpPr>
        <p:spPr>
          <a:xfrm>
            <a:off x="5931432" y="5100271"/>
            <a:ext cx="396044" cy="492443"/>
          </a:xfrm>
          <a:prstGeom prst="rect">
            <a:avLst/>
          </a:prstGeom>
          <a:noFill/>
        </p:spPr>
        <p:txBody>
          <a:bodyPr wrap="square" lIns="18288" tIns="0" rIns="18288" bIns="0" rtlCol="0">
            <a:spAutoFit/>
          </a:bodyPr>
          <a:lstStyle/>
          <a:p>
            <a:r>
              <a:rPr lang="en-US" sz="3200" dirty="0" smtClean="0">
                <a:effectLst/>
              </a:rPr>
              <a:t>1</a:t>
            </a:r>
          </a:p>
        </p:txBody>
      </p:sp>
      <p:grpSp>
        <p:nvGrpSpPr>
          <p:cNvPr id="14" name="Group 13"/>
          <p:cNvGrpSpPr/>
          <p:nvPr/>
        </p:nvGrpSpPr>
        <p:grpSpPr>
          <a:xfrm>
            <a:off x="591435" y="1124744"/>
            <a:ext cx="2718666" cy="4703456"/>
            <a:chOff x="591435" y="1124744"/>
            <a:chExt cx="2718666" cy="4703456"/>
          </a:xfrm>
        </p:grpSpPr>
        <p:cxnSp>
          <p:nvCxnSpPr>
            <p:cNvPr id="19" name="Straight Connector 18"/>
            <p:cNvCxnSpPr/>
            <p:nvPr/>
          </p:nvCxnSpPr>
          <p:spPr>
            <a:xfrm flipV="1">
              <a:off x="1344110" y="1124744"/>
              <a:ext cx="1965991" cy="4703456"/>
            </a:xfrm>
            <a:prstGeom prst="line">
              <a:avLst/>
            </a:prstGeom>
            <a:ln w="825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591435" y="2576077"/>
              <a:ext cx="1735670" cy="708907"/>
              <a:chOff x="591435" y="2576077"/>
              <a:chExt cx="1735670" cy="708907"/>
            </a:xfrm>
          </p:grpSpPr>
          <p:sp>
            <p:nvSpPr>
              <p:cNvPr id="21" name="TextBox 20"/>
              <p:cNvSpPr txBox="1"/>
              <p:nvPr/>
            </p:nvSpPr>
            <p:spPr>
              <a:xfrm>
                <a:off x="591435" y="2576077"/>
                <a:ext cx="1735670" cy="307777"/>
              </a:xfrm>
              <a:prstGeom prst="rect">
                <a:avLst/>
              </a:prstGeom>
              <a:noFill/>
            </p:spPr>
            <p:txBody>
              <a:bodyPr wrap="square" lIns="18288" tIns="0" rIns="18288" bIns="0" rtlCol="0">
                <a:spAutoFit/>
              </a:bodyPr>
              <a:lstStyle/>
              <a:p>
                <a:r>
                  <a:rPr lang="en-US" dirty="0" smtClean="0">
                    <a:solidFill>
                      <a:schemeClr val="tx2">
                        <a:lumMod val="60000"/>
                        <a:lumOff val="40000"/>
                      </a:schemeClr>
                    </a:solidFill>
                    <a:effectLst/>
                  </a:rPr>
                  <a:t>Tear Curve</a:t>
                </a:r>
              </a:p>
            </p:txBody>
          </p:sp>
          <p:cxnSp>
            <p:nvCxnSpPr>
              <p:cNvPr id="22" name="Curved Connector 21"/>
              <p:cNvCxnSpPr/>
              <p:nvPr/>
            </p:nvCxnSpPr>
            <p:spPr>
              <a:xfrm>
                <a:off x="1686148" y="2905808"/>
                <a:ext cx="496439" cy="379176"/>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grpSp>
      </p:grpSp>
      <p:sp>
        <p:nvSpPr>
          <p:cNvPr id="30" name="TextBox 29"/>
          <p:cNvSpPr txBox="1"/>
          <p:nvPr/>
        </p:nvSpPr>
        <p:spPr>
          <a:xfrm>
            <a:off x="2185072" y="1340954"/>
            <a:ext cx="396044" cy="492443"/>
          </a:xfrm>
          <a:prstGeom prst="rect">
            <a:avLst/>
          </a:prstGeom>
          <a:noFill/>
        </p:spPr>
        <p:txBody>
          <a:bodyPr wrap="square" lIns="18288" tIns="0" rIns="18288" bIns="0" rtlCol="0">
            <a:spAutoFit/>
          </a:bodyPr>
          <a:lstStyle/>
          <a:p>
            <a:r>
              <a:rPr lang="en-US" sz="3200" dirty="0" smtClean="0">
                <a:effectLst/>
              </a:rPr>
              <a:t>0</a:t>
            </a:r>
          </a:p>
        </p:txBody>
      </p:sp>
    </p:spTree>
    <p:custDataLst>
      <p:tags r:id="rId1"/>
    </p:custDataLst>
    <p:extLst>
      <p:ext uri="{BB962C8B-B14F-4D97-AF65-F5344CB8AC3E}">
        <p14:creationId xmlns:p14="http://schemas.microsoft.com/office/powerpoint/2010/main" val="3291561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0"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Simple Example</a:t>
            </a:r>
            <a:endParaRPr lang="en-US" dirty="0"/>
          </a:p>
        </p:txBody>
      </p:sp>
      <p:sp>
        <p:nvSpPr>
          <p:cNvPr id="3" name="TextBox 2"/>
          <p:cNvSpPr txBox="1"/>
          <p:nvPr/>
        </p:nvSpPr>
        <p:spPr>
          <a:xfrm>
            <a:off x="7349946" y="6474023"/>
            <a:ext cx="1489254" cy="307777"/>
          </a:xfrm>
          <a:prstGeom prst="rect">
            <a:avLst/>
          </a:prstGeom>
          <a:noFill/>
        </p:spPr>
        <p:txBody>
          <a:bodyPr wrap="none" lIns="18288" tIns="0" rIns="18288" bIns="0" rtlCol="0">
            <a:spAutoFit/>
          </a:bodyPr>
          <a:lstStyle/>
          <a:p>
            <a:r>
              <a:rPr lang="en-US" dirty="0" smtClean="0">
                <a:effectLst/>
              </a:rPr>
              <a:t>(sped by 2x)</a:t>
            </a:r>
          </a:p>
        </p:txBody>
      </p:sp>
      <p:pic>
        <p:nvPicPr>
          <p:cNvPr id="7" name="simple_fast.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381000" y="876300"/>
            <a:ext cx="8382000" cy="5524500"/>
          </a:xfrm>
          <a:prstGeom prst="rect">
            <a:avLst/>
          </a:prstGeom>
          <a:solidFill>
            <a:schemeClr val="accent1">
              <a:lumMod val="20000"/>
              <a:lumOff val="80000"/>
            </a:schemeClr>
          </a:solidFill>
          <a:ln w="9525">
            <a:noFill/>
            <a:miter lim="800000"/>
            <a:headEnd/>
            <a:tailEnd/>
          </a:ln>
          <a:effectLst>
            <a:outerShdw blurRad="63500" sx="102000" sy="102000" algn="ctr" rotWithShape="0">
              <a:prstClr val="black">
                <a:alpha val="40000"/>
              </a:prstClr>
            </a:outerShdw>
          </a:effectLst>
        </p:spPr>
      </p:pic>
    </p:spTree>
    <p:custDataLst>
      <p:tags r:id="rId1"/>
    </p:custDataLst>
    <p:extLst>
      <p:ext uri="{BB962C8B-B14F-4D97-AF65-F5344CB8AC3E}">
        <p14:creationId xmlns:p14="http://schemas.microsoft.com/office/powerpoint/2010/main" val="15341844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6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extLst mod="1">
    <p:ext uri="{E180D4A7-C9FB-4DFB-919C-405C955672EB}">
      <p14:showEvtLst xmlns:p14="http://schemas.microsoft.com/office/powerpoint/2010/main">
        <p14:playEvt time="3380" objId="7"/>
        <p14:stopEvt time="25641" objId="7"/>
      </p14:showEvtLst>
    </p:ext>
  </p:extLs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Ink-then-Paint Authoring</a:t>
            </a:r>
            <a:endParaRPr lang="en-US" dirty="0"/>
          </a:p>
        </p:txBody>
      </p:sp>
      <p:pic>
        <p:nvPicPr>
          <p:cNvPr id="5" name="Hat_3.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52500" y="1066800"/>
            <a:ext cx="7239000" cy="5257800"/>
          </a:xfrm>
          <a:prstGeom prst="rect">
            <a:avLst/>
          </a:prstGeom>
          <a:solidFill>
            <a:schemeClr val="accent1">
              <a:lumMod val="20000"/>
              <a:lumOff val="80000"/>
            </a:schemeClr>
          </a:solidFill>
          <a:ln w="9525">
            <a:noFill/>
            <a:miter lim="800000"/>
            <a:headEnd/>
            <a:tailEnd/>
          </a:ln>
          <a:effectLst>
            <a:outerShdw blurRad="63500" sx="102000" sy="102000" algn="ctr" rotWithShape="0">
              <a:prstClr val="black">
                <a:alpha val="40000"/>
              </a:prstClr>
            </a:outerShdw>
          </a:effectLst>
        </p:spPr>
      </p:pic>
      <p:sp>
        <p:nvSpPr>
          <p:cNvPr id="9" name="TextBox 8"/>
          <p:cNvSpPr txBox="1"/>
          <p:nvPr/>
        </p:nvSpPr>
        <p:spPr>
          <a:xfrm>
            <a:off x="7349946" y="6474023"/>
            <a:ext cx="1489254" cy="307777"/>
          </a:xfrm>
          <a:prstGeom prst="rect">
            <a:avLst/>
          </a:prstGeom>
          <a:noFill/>
        </p:spPr>
        <p:txBody>
          <a:bodyPr wrap="none" lIns="18288" tIns="0" rIns="18288" bIns="0" rtlCol="0">
            <a:spAutoFit/>
          </a:bodyPr>
          <a:lstStyle/>
          <a:p>
            <a:r>
              <a:rPr lang="en-US" dirty="0" smtClean="0">
                <a:effectLst/>
              </a:rPr>
              <a:t>(sped by 2x)</a:t>
            </a:r>
          </a:p>
        </p:txBody>
      </p:sp>
    </p:spTree>
    <p:extLst>
      <p:ext uri="{BB962C8B-B14F-4D97-AF65-F5344CB8AC3E}">
        <p14:creationId xmlns:p14="http://schemas.microsoft.com/office/powerpoint/2010/main" val="9802363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89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extLst mod="1">
    <p:ext uri="{E180D4A7-C9FB-4DFB-919C-405C955672EB}">
      <p14:showEvtLst xmlns:p14="http://schemas.microsoft.com/office/powerpoint/2010/main">
        <p14:playEvt time="0" objId="5"/>
        <p14:stopEvt time="31067" objId="5"/>
      </p14:showEvtLst>
    </p:ext>
  </p:extLs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Slope-Value Example</a:t>
            </a:r>
            <a:endParaRPr lang="en-US" dirty="0"/>
          </a:p>
        </p:txBody>
      </p:sp>
      <p:pic>
        <p:nvPicPr>
          <p:cNvPr id="4" name="mammoth.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66800" y="1066800"/>
            <a:ext cx="7239000" cy="5257800"/>
          </a:xfrm>
          <a:prstGeom prst="rect">
            <a:avLst/>
          </a:prstGeom>
          <a:solidFill>
            <a:schemeClr val="accent1">
              <a:lumMod val="20000"/>
              <a:lumOff val="80000"/>
            </a:schemeClr>
          </a:solidFill>
          <a:ln w="9525">
            <a:noFill/>
            <a:miter lim="800000"/>
            <a:headEnd/>
            <a:tailEnd/>
          </a:ln>
          <a:effectLst>
            <a:outerShdw blurRad="63500" sx="102000" sy="102000" algn="ctr" rotWithShape="0">
              <a:prstClr val="black">
                <a:alpha val="40000"/>
              </a:prstClr>
            </a:outerShdw>
          </a:effectLst>
        </p:spPr>
      </p:pic>
      <p:sp>
        <p:nvSpPr>
          <p:cNvPr id="7" name="TextBox 6"/>
          <p:cNvSpPr txBox="1"/>
          <p:nvPr/>
        </p:nvSpPr>
        <p:spPr>
          <a:xfrm>
            <a:off x="7349946" y="6474023"/>
            <a:ext cx="1489254" cy="307777"/>
          </a:xfrm>
          <a:prstGeom prst="rect">
            <a:avLst/>
          </a:prstGeom>
          <a:noFill/>
        </p:spPr>
        <p:txBody>
          <a:bodyPr wrap="none" lIns="18288" tIns="0" rIns="18288" bIns="0" rtlCol="0">
            <a:spAutoFit/>
          </a:bodyPr>
          <a:lstStyle/>
          <a:p>
            <a:r>
              <a:rPr lang="en-US" dirty="0" smtClean="0">
                <a:effectLst/>
              </a:rPr>
              <a:t>(sped by 2x)</a:t>
            </a:r>
          </a:p>
        </p:txBody>
      </p:sp>
    </p:spTree>
    <p:extLst>
      <p:ext uri="{BB962C8B-B14F-4D97-AF65-F5344CB8AC3E}">
        <p14:creationId xmlns:p14="http://schemas.microsoft.com/office/powerpoint/2010/main" val="13107310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1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Curve Constraints with Diffusion</a:t>
            </a:r>
            <a:endParaRPr lang="en-US" dirty="0"/>
          </a:p>
        </p:txBody>
      </p:sp>
      <p:pic>
        <p:nvPicPr>
          <p:cNvPr id="5" name="tube_lap_fast.wmv">
            <a:hlinkClick r:id="" action="ppaction://media"/>
          </p:cNvPr>
          <p:cNvPicPr>
            <a:picLocks noChangeAspect="1"/>
          </p:cNvPicPr>
          <p:nvPr>
            <a:videoFile r:link="rId1"/>
            <p:extLst>
              <p:ext uri="{DAA4B4D4-6D71-4841-9C94-3DE7FCFB9230}">
                <p14:media xmlns:p14="http://schemas.microsoft.com/office/powerpoint/2010/main" r:embed="rId2">
                  <p14:trim st="1238.9499" end="566.3768"/>
                </p14:media>
              </p:ext>
            </p:extLst>
          </p:nvPr>
        </p:nvPicPr>
        <p:blipFill>
          <a:blip r:embed="rId5"/>
          <a:stretch>
            <a:fillRect/>
          </a:stretch>
        </p:blipFill>
        <p:spPr>
          <a:xfrm>
            <a:off x="381000" y="914400"/>
            <a:ext cx="8382000" cy="5562600"/>
          </a:xfrm>
          <a:prstGeom prst="rect">
            <a:avLst/>
          </a:prstGeom>
          <a:solidFill>
            <a:schemeClr val="accent1">
              <a:lumMod val="20000"/>
              <a:lumOff val="80000"/>
            </a:schemeClr>
          </a:solidFill>
          <a:ln w="9525">
            <a:noFill/>
            <a:miter lim="800000"/>
            <a:headEnd/>
            <a:tailEnd/>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3090445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Terrain Example</a:t>
            </a:r>
            <a:endParaRPr lang="en-US" dirty="0"/>
          </a:p>
        </p:txBody>
      </p:sp>
      <p:pic>
        <p:nvPicPr>
          <p:cNvPr id="3" name="TerrainEdit_0.wmv">
            <a:hlinkClick r:id="" action="ppaction://media"/>
          </p:cNvPr>
          <p:cNvPicPr>
            <a:picLocks noChangeAspect="1"/>
          </p:cNvPicPr>
          <p:nvPr>
            <a:videoFile r:link="rId1"/>
            <p:extLst>
              <p:ext uri="{DAA4B4D4-6D71-4841-9C94-3DE7FCFB9230}">
                <p14:media xmlns:p14="http://schemas.microsoft.com/office/powerpoint/2010/main" r:embed="rId2">
                  <p14:trim end="516.9168"/>
                </p14:media>
              </p:ext>
            </p:extLst>
          </p:nvPr>
        </p:nvPicPr>
        <p:blipFill>
          <a:blip r:embed="rId5"/>
          <a:stretch>
            <a:fillRect/>
          </a:stretch>
        </p:blipFill>
        <p:spPr>
          <a:xfrm>
            <a:off x="952500" y="1066800"/>
            <a:ext cx="7239000" cy="5257800"/>
          </a:xfrm>
          <a:prstGeom prst="rect">
            <a:avLst/>
          </a:prstGeom>
          <a:solidFill>
            <a:schemeClr val="accent1">
              <a:lumMod val="20000"/>
              <a:lumOff val="80000"/>
            </a:schemeClr>
          </a:solidFill>
          <a:ln w="9525">
            <a:noFill/>
            <a:miter lim="800000"/>
            <a:headEnd/>
            <a:tailEnd/>
          </a:ln>
          <a:effectLst>
            <a:outerShdw blurRad="63500" sx="102000" sy="102000" algn="ctr" rotWithShape="0">
              <a:prstClr val="black">
                <a:alpha val="40000"/>
              </a:prstClr>
            </a:outerShdw>
          </a:effectLst>
        </p:spPr>
      </p:pic>
      <p:sp>
        <p:nvSpPr>
          <p:cNvPr id="9" name="TextBox 8"/>
          <p:cNvSpPr txBox="1"/>
          <p:nvPr/>
        </p:nvSpPr>
        <p:spPr>
          <a:xfrm>
            <a:off x="7349946" y="6474023"/>
            <a:ext cx="1489254" cy="307777"/>
          </a:xfrm>
          <a:prstGeom prst="rect">
            <a:avLst/>
          </a:prstGeom>
          <a:noFill/>
        </p:spPr>
        <p:txBody>
          <a:bodyPr wrap="none" lIns="18288" tIns="0" rIns="18288" bIns="0" rtlCol="0">
            <a:spAutoFit/>
          </a:bodyPr>
          <a:lstStyle/>
          <a:p>
            <a:r>
              <a:rPr lang="en-US" dirty="0" smtClean="0">
                <a:effectLst/>
              </a:rPr>
              <a:t>(sped by 2x)</a:t>
            </a:r>
          </a:p>
        </p:txBody>
      </p:sp>
    </p:spTree>
    <p:extLst>
      <p:ext uri="{BB962C8B-B14F-4D97-AF65-F5344CB8AC3E}">
        <p14:creationId xmlns:p14="http://schemas.microsoft.com/office/powerpoint/2010/main" val="24814700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extLst mod="1">
    <p:ext uri="{E180D4A7-C9FB-4DFB-919C-405C955672EB}">
      <p14:showEvtLst xmlns:p14="http://schemas.microsoft.com/office/powerpoint/2010/main">
        <p14:playEvt time="0" objId="3"/>
        <p14:stopEvt time="15956" objId="3"/>
      </p14:showEvtLst>
    </p:ext>
  </p:extLs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errainEdit_0_Output.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52500" y="1066800"/>
            <a:ext cx="7239000" cy="5257800"/>
          </a:xfrm>
          <a:prstGeom prst="rect">
            <a:avLst/>
          </a:prstGeom>
          <a:solidFill>
            <a:schemeClr val="accent1">
              <a:lumMod val="20000"/>
              <a:lumOff val="80000"/>
            </a:schemeClr>
          </a:solidFill>
          <a:ln w="9525">
            <a:noFill/>
            <a:miter lim="800000"/>
            <a:headEnd/>
            <a:tailEnd/>
          </a:ln>
          <a:effectLst>
            <a:outerShdw blurRad="63500" sx="102000" sy="102000" algn="ctr" rotWithShape="0">
              <a:prstClr val="black">
                <a:alpha val="40000"/>
              </a:prstClr>
            </a:outerShdw>
          </a:effectLst>
        </p:spPr>
      </p:pic>
      <p:sp>
        <p:nvSpPr>
          <p:cNvPr id="2" name="Title 1"/>
          <p:cNvSpPr>
            <a:spLocks noGrp="1"/>
          </p:cNvSpPr>
          <p:nvPr>
            <p:ph type="title"/>
          </p:nvPr>
        </p:nvSpPr>
        <p:spPr/>
        <p:txBody>
          <a:bodyPr>
            <a:normAutofit/>
          </a:bodyPr>
          <a:lstStyle/>
          <a:p>
            <a:r>
              <a:rPr lang="en-US" dirty="0" smtClean="0"/>
              <a:t>Terrain Result</a:t>
            </a:r>
            <a:endParaRPr lang="en-US" dirty="0"/>
          </a:p>
        </p:txBody>
      </p:sp>
    </p:spTree>
    <p:extLst>
      <p:ext uri="{BB962C8B-B14F-4D97-AF65-F5344CB8AC3E}">
        <p14:creationId xmlns:p14="http://schemas.microsoft.com/office/powerpoint/2010/main" val="15531006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extLst mod="1">
    <p:ext uri="{E180D4A7-C9FB-4DFB-919C-405C955672EB}">
      <p14:showEvtLst xmlns:p14="http://schemas.microsoft.com/office/powerpoint/2010/main">
        <p14:playEvt time="0" objId="4"/>
        <p14:stopEvt time="4193" objId="4"/>
      </p14:showEvtLst>
    </p:ext>
  </p:extLs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Examples</a:t>
            </a:r>
            <a:endParaRPr lang="en-US" dirty="0"/>
          </a:p>
        </p:txBody>
      </p:sp>
      <p:pic>
        <p:nvPicPr>
          <p:cNvPr id="4" name="Gargoyle_zoom.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42900" y="838200"/>
            <a:ext cx="8458200" cy="5638800"/>
          </a:xfrm>
          <a:prstGeom prst="rect">
            <a:avLst/>
          </a:prstGeom>
          <a:solidFill>
            <a:schemeClr val="accent1">
              <a:lumMod val="20000"/>
              <a:lumOff val="80000"/>
            </a:schemeClr>
          </a:solidFill>
          <a:ln w="9525">
            <a:noFill/>
            <a:miter lim="800000"/>
            <a:headEnd/>
            <a:tailEnd/>
          </a:ln>
          <a:effectLst>
            <a:outerShdw blurRad="63500" sx="102000" sy="102000" algn="ctr" rotWithShape="0">
              <a:prstClr val="black">
                <a:alpha val="40000"/>
              </a:prstClr>
            </a:outerShdw>
          </a:effectLst>
        </p:spPr>
      </p:pic>
      <p:sp>
        <p:nvSpPr>
          <p:cNvPr id="9" name="TextBox 8"/>
          <p:cNvSpPr txBox="1"/>
          <p:nvPr/>
        </p:nvSpPr>
        <p:spPr>
          <a:xfrm>
            <a:off x="7349946" y="6474023"/>
            <a:ext cx="1489254" cy="307777"/>
          </a:xfrm>
          <a:prstGeom prst="rect">
            <a:avLst/>
          </a:prstGeom>
          <a:noFill/>
        </p:spPr>
        <p:txBody>
          <a:bodyPr wrap="none" lIns="18288" tIns="0" rIns="18288" bIns="0" rtlCol="0">
            <a:spAutoFit/>
          </a:bodyPr>
          <a:lstStyle/>
          <a:p>
            <a:r>
              <a:rPr lang="en-US" dirty="0" smtClean="0">
                <a:effectLst/>
              </a:rPr>
              <a:t>(sped by 2x)</a:t>
            </a:r>
          </a:p>
        </p:txBody>
      </p:sp>
    </p:spTree>
    <p:extLst>
      <p:ext uri="{BB962C8B-B14F-4D97-AF65-F5344CB8AC3E}">
        <p14:creationId xmlns:p14="http://schemas.microsoft.com/office/powerpoint/2010/main" val="23810125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extLst mod="1">
    <p:ext uri="{E180D4A7-C9FB-4DFB-919C-405C955672EB}">
      <p14:showEvtLst xmlns:p14="http://schemas.microsoft.com/office/powerpoint/2010/main">
        <p14:playEvt time="0" objId="4"/>
        <p14:stopEvt time="7271" objId="4"/>
      </p14:showEvtLst>
    </p:ext>
  </p:extLs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lstStyle/>
          <a:p>
            <a:r>
              <a:rPr lang="en-US" dirty="0" smtClean="0"/>
              <a:t>More Examples</a:t>
            </a:r>
            <a:endParaRPr lang="en-US" dirty="0"/>
          </a:p>
        </p:txBody>
      </p:sp>
      <p:pic>
        <p:nvPicPr>
          <p:cNvPr id="4" name="CoffeeCup_edit.wmv">
            <a:hlinkClick r:id="" action="ppaction://media"/>
          </p:cNvPr>
          <p:cNvPicPr>
            <a:picLocks noChangeAspect="1"/>
          </p:cNvPicPr>
          <p:nvPr>
            <a:videoFile r:link="rId1"/>
            <p:extLst>
              <p:ext uri="{DAA4B4D4-6D71-4841-9C94-3DE7FCFB9230}">
                <p14:media xmlns:p14="http://schemas.microsoft.com/office/powerpoint/2010/main" r:embed="rId2">
                  <p14:trim st="1833.6252" end="2791.4896"/>
                </p14:media>
              </p:ext>
            </p:extLst>
          </p:nvPr>
        </p:nvPicPr>
        <p:blipFill>
          <a:blip r:embed="rId5"/>
          <a:stretch>
            <a:fillRect/>
          </a:stretch>
        </p:blipFill>
        <p:spPr>
          <a:xfrm>
            <a:off x="342900" y="838200"/>
            <a:ext cx="8458200" cy="5600700"/>
          </a:xfrm>
          <a:prstGeom prst="rect">
            <a:avLst/>
          </a:prstGeom>
          <a:solidFill>
            <a:schemeClr val="accent1">
              <a:lumMod val="20000"/>
              <a:lumOff val="80000"/>
            </a:schemeClr>
          </a:solidFill>
          <a:ln w="9525">
            <a:noFill/>
            <a:miter lim="800000"/>
            <a:headEnd/>
            <a:tailEnd/>
          </a:ln>
          <a:effectLst>
            <a:outerShdw blurRad="63500" sx="102000" sy="102000" algn="ctr" rotWithShape="0">
              <a:prstClr val="black">
                <a:alpha val="40000"/>
              </a:prstClr>
            </a:outerShdw>
          </a:effectLst>
        </p:spPr>
      </p:pic>
      <p:sp>
        <p:nvSpPr>
          <p:cNvPr id="8" name="TextBox 7"/>
          <p:cNvSpPr txBox="1"/>
          <p:nvPr/>
        </p:nvSpPr>
        <p:spPr>
          <a:xfrm>
            <a:off x="7349946" y="6474023"/>
            <a:ext cx="1489254" cy="307777"/>
          </a:xfrm>
          <a:prstGeom prst="rect">
            <a:avLst/>
          </a:prstGeom>
          <a:noFill/>
        </p:spPr>
        <p:txBody>
          <a:bodyPr wrap="none" lIns="18288" tIns="0" rIns="18288" bIns="0" rtlCol="0">
            <a:spAutoFit/>
          </a:bodyPr>
          <a:lstStyle/>
          <a:p>
            <a:r>
              <a:rPr lang="en-US" dirty="0" smtClean="0">
                <a:effectLst/>
              </a:rPr>
              <a:t>(sped by 2x)</a:t>
            </a:r>
          </a:p>
        </p:txBody>
      </p:sp>
    </p:spTree>
    <p:extLst>
      <p:ext uri="{BB962C8B-B14F-4D97-AF65-F5344CB8AC3E}">
        <p14:creationId xmlns:p14="http://schemas.microsoft.com/office/powerpoint/2010/main" val="24282118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extLst mod="1">
    <p:ext uri="{E180D4A7-C9FB-4DFB-919C-405C955672EB}">
      <p14:showEvtLst xmlns:p14="http://schemas.microsoft.com/office/powerpoint/2010/main">
        <p14:playEvt time="0" objId="4"/>
        <p14:stopEvt time="6911" objId="4"/>
      </p14:showEvtLst>
    </p:ext>
  </p:extLs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lstStyle/>
          <a:p>
            <a:r>
              <a:rPr lang="en-US" dirty="0" smtClean="0"/>
              <a:t>More Examples</a:t>
            </a:r>
            <a:endParaRPr lang="en-US" dirty="0"/>
          </a:p>
        </p:txBody>
      </p:sp>
      <p:pic>
        <p:nvPicPr>
          <p:cNvPr id="6" name="duck_ed2_00_fast.wmv">
            <a:hlinkClick r:id="" action="ppaction://media"/>
          </p:cNvPr>
          <p:cNvPicPr>
            <a:picLocks noChangeAspect="1"/>
          </p:cNvPicPr>
          <p:nvPr>
            <a:videoFile r:link="rId1"/>
            <p:extLst>
              <p:ext uri="{DAA4B4D4-6D71-4841-9C94-3DE7FCFB9230}">
                <p14:media xmlns:p14="http://schemas.microsoft.com/office/powerpoint/2010/main" r:embed="rId2">
                  <p14:trim end="1236.3472"/>
                </p14:media>
              </p:ext>
            </p:extLst>
          </p:nvPr>
        </p:nvPicPr>
        <p:blipFill>
          <a:blip r:embed="rId5"/>
          <a:stretch>
            <a:fillRect/>
          </a:stretch>
        </p:blipFill>
        <p:spPr>
          <a:xfrm>
            <a:off x="381000" y="838200"/>
            <a:ext cx="8382000" cy="5562600"/>
          </a:xfrm>
          <a:prstGeom prst="rect">
            <a:avLst/>
          </a:prstGeom>
          <a:solidFill>
            <a:schemeClr val="accent1">
              <a:lumMod val="20000"/>
              <a:lumOff val="80000"/>
            </a:schemeClr>
          </a:solidFill>
          <a:ln w="9525">
            <a:noFill/>
            <a:miter lim="800000"/>
            <a:headEnd/>
            <a:tailEnd/>
          </a:ln>
          <a:effectLst>
            <a:outerShdw blurRad="63500" sx="102000" sy="102000" algn="ctr" rotWithShape="0">
              <a:prstClr val="black">
                <a:alpha val="40000"/>
              </a:prstClr>
            </a:outerShdw>
          </a:effectLst>
        </p:spPr>
      </p:pic>
      <p:sp>
        <p:nvSpPr>
          <p:cNvPr id="9" name="TextBox 8"/>
          <p:cNvSpPr txBox="1"/>
          <p:nvPr/>
        </p:nvSpPr>
        <p:spPr>
          <a:xfrm>
            <a:off x="7349946" y="6474023"/>
            <a:ext cx="1489254" cy="307777"/>
          </a:xfrm>
          <a:prstGeom prst="rect">
            <a:avLst/>
          </a:prstGeom>
          <a:noFill/>
        </p:spPr>
        <p:txBody>
          <a:bodyPr wrap="none" lIns="18288" tIns="0" rIns="18288" bIns="0" rtlCol="0">
            <a:spAutoFit/>
          </a:bodyPr>
          <a:lstStyle/>
          <a:p>
            <a:r>
              <a:rPr lang="en-US" dirty="0" smtClean="0">
                <a:effectLst/>
              </a:rPr>
              <a:t>(sped by 2x)</a:t>
            </a:r>
          </a:p>
        </p:txBody>
      </p:sp>
    </p:spTree>
    <p:extLst>
      <p:ext uri="{BB962C8B-B14F-4D97-AF65-F5344CB8AC3E}">
        <p14:creationId xmlns:p14="http://schemas.microsoft.com/office/powerpoint/2010/main" val="2011480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28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extLst mod="1">
    <p:ext uri="{E180D4A7-C9FB-4DFB-919C-405C955672EB}">
      <p14:showEvtLst xmlns:p14="http://schemas.microsoft.com/office/powerpoint/2010/main">
        <p14:playEvt time="0" objId="6"/>
        <p14:stopEvt time="21954" objId="6"/>
      </p14:showEvtLst>
    </p:ext>
  </p:extLs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TextBox 2"/>
          <p:cNvSpPr txBox="1"/>
          <p:nvPr/>
        </p:nvSpPr>
        <p:spPr>
          <a:xfrm>
            <a:off x="762000" y="1380522"/>
            <a:ext cx="7086600" cy="5032147"/>
          </a:xfrm>
          <a:prstGeom prst="rect">
            <a:avLst/>
          </a:prstGeom>
          <a:noFill/>
        </p:spPr>
        <p:txBody>
          <a:bodyPr wrap="square" lIns="18288" tIns="0" rIns="18288" bIns="0" rtlCol="0">
            <a:spAutoFit/>
          </a:bodyPr>
          <a:lstStyle/>
          <a:p>
            <a:pPr marL="342900" indent="-342900" algn="l">
              <a:spcAft>
                <a:spcPts val="600"/>
              </a:spcAft>
              <a:buFont typeface="Arial" pitchFamily="34" charset="0"/>
              <a:buChar char="•"/>
            </a:pPr>
            <a:r>
              <a:rPr lang="en-US" sz="2400" dirty="0" smtClean="0">
                <a:effectLst/>
              </a:rPr>
              <a:t>TPS effective for vector graphics:</a:t>
            </a:r>
          </a:p>
          <a:p>
            <a:pPr marL="800100" lvl="1" indent="-342900" algn="l">
              <a:buFont typeface="Wingdings" pitchFamily="2" charset="2"/>
              <a:buChar char="ü"/>
            </a:pPr>
            <a:r>
              <a:rPr lang="en-US" b="1" i="1" dirty="0" smtClean="0">
                <a:effectLst/>
              </a:rPr>
              <a:t>smooth</a:t>
            </a:r>
            <a:r>
              <a:rPr lang="en-US" dirty="0" smtClean="0">
                <a:effectLst/>
              </a:rPr>
              <a:t> value constraints</a:t>
            </a:r>
          </a:p>
          <a:p>
            <a:pPr marL="800100" lvl="1" indent="-342900" algn="l">
              <a:buFont typeface="Wingdings" pitchFamily="2" charset="2"/>
              <a:buChar char="ü"/>
            </a:pPr>
            <a:r>
              <a:rPr lang="en-US" b="1" i="1" dirty="0" smtClean="0">
                <a:effectLst/>
              </a:rPr>
              <a:t>easy</a:t>
            </a:r>
            <a:r>
              <a:rPr lang="en-US" dirty="0" smtClean="0">
                <a:effectLst/>
              </a:rPr>
              <a:t> region filling</a:t>
            </a:r>
          </a:p>
          <a:p>
            <a:pPr marL="800100" lvl="1" indent="-342900" algn="l">
              <a:buFont typeface="Wingdings" pitchFamily="2" charset="2"/>
              <a:buChar char="ü"/>
            </a:pPr>
            <a:r>
              <a:rPr lang="en-US" b="1" i="1" dirty="0" smtClean="0">
                <a:effectLst/>
              </a:rPr>
              <a:t>single</a:t>
            </a:r>
            <a:r>
              <a:rPr lang="en-US" dirty="0" smtClean="0">
                <a:effectLst/>
              </a:rPr>
              <a:t> PDE</a:t>
            </a:r>
          </a:p>
          <a:p>
            <a:pPr marL="800100" lvl="1" indent="-342900" algn="l">
              <a:buFont typeface="Wingdings" pitchFamily="2" charset="2"/>
              <a:buChar char="ü"/>
            </a:pPr>
            <a:r>
              <a:rPr lang="en-US" b="1" i="1" dirty="0">
                <a:effectLst/>
              </a:rPr>
              <a:t>n</a:t>
            </a:r>
            <a:r>
              <a:rPr lang="en-US" b="1" i="1" dirty="0" smtClean="0">
                <a:effectLst/>
              </a:rPr>
              <a:t>atural</a:t>
            </a:r>
            <a:r>
              <a:rPr lang="en-US" dirty="0" smtClean="0">
                <a:effectLst/>
              </a:rPr>
              <a:t> interpolation</a:t>
            </a:r>
          </a:p>
          <a:p>
            <a:pPr marL="342900" indent="-342900" algn="l">
              <a:spcBef>
                <a:spcPts val="1200"/>
              </a:spcBef>
              <a:spcAft>
                <a:spcPts val="600"/>
              </a:spcAft>
              <a:buFont typeface="Arial" pitchFamily="34" charset="0"/>
              <a:buChar char="•"/>
            </a:pPr>
            <a:r>
              <a:rPr lang="en-US" sz="2400" dirty="0" smtClean="0">
                <a:effectLst/>
              </a:rPr>
              <a:t>Explicit, high-level control: </a:t>
            </a:r>
          </a:p>
          <a:p>
            <a:pPr marL="800100" lvl="1" indent="-342900" algn="l">
              <a:buFont typeface="Wingdings" pitchFamily="2" charset="2"/>
              <a:buChar char="ü"/>
            </a:pPr>
            <a:r>
              <a:rPr lang="en-US" dirty="0" smtClean="0">
                <a:effectLst/>
              </a:rPr>
              <a:t>value</a:t>
            </a:r>
            <a:endParaRPr lang="en-US" dirty="0">
              <a:effectLst/>
            </a:endParaRPr>
          </a:p>
          <a:p>
            <a:pPr marL="800100" lvl="1" indent="-342900" algn="l">
              <a:buFont typeface="Wingdings" pitchFamily="2" charset="2"/>
              <a:buChar char="ü"/>
            </a:pPr>
            <a:r>
              <a:rPr lang="en-US" dirty="0" smtClean="0">
                <a:effectLst/>
              </a:rPr>
              <a:t>derivative (slopes and contours)</a:t>
            </a:r>
            <a:endParaRPr lang="en-US" dirty="0">
              <a:effectLst/>
            </a:endParaRPr>
          </a:p>
          <a:p>
            <a:pPr marL="800100" lvl="1" indent="-342900" algn="l">
              <a:buFont typeface="Wingdings" pitchFamily="2" charset="2"/>
              <a:buChar char="ü"/>
            </a:pPr>
            <a:r>
              <a:rPr lang="en-US" dirty="0">
                <a:effectLst/>
              </a:rPr>
              <a:t>d</a:t>
            </a:r>
            <a:r>
              <a:rPr lang="en-US" dirty="0" smtClean="0">
                <a:effectLst/>
              </a:rPr>
              <a:t>iscontinuities (tears and creases)</a:t>
            </a:r>
          </a:p>
          <a:p>
            <a:pPr marL="800100" lvl="1" indent="-342900" algn="l">
              <a:buFont typeface="Wingdings" pitchFamily="2" charset="2"/>
              <a:buChar char="ü"/>
            </a:pPr>
            <a:r>
              <a:rPr lang="en-US" dirty="0" smtClean="0">
                <a:effectLst/>
              </a:rPr>
              <a:t>compound curves</a:t>
            </a:r>
          </a:p>
          <a:p>
            <a:pPr marL="342900" indent="-342900" algn="l">
              <a:spcBef>
                <a:spcPts val="1200"/>
              </a:spcBef>
              <a:spcAft>
                <a:spcPts val="600"/>
              </a:spcAft>
              <a:buFont typeface="Arial" pitchFamily="34" charset="0"/>
              <a:buChar char="•"/>
            </a:pPr>
            <a:r>
              <a:rPr lang="en-US" sz="2400" dirty="0" smtClean="0">
                <a:effectLst/>
              </a:rPr>
              <a:t>Coarse-to-fine solver for images</a:t>
            </a:r>
          </a:p>
          <a:p>
            <a:pPr marL="800100" lvl="1" indent="-342900" algn="l">
              <a:spcBef>
                <a:spcPts val="0"/>
              </a:spcBef>
              <a:buFont typeface="Wingdings" pitchFamily="2" charset="2"/>
              <a:buChar char="ü"/>
            </a:pPr>
            <a:r>
              <a:rPr lang="en-US" dirty="0">
                <a:effectLst/>
              </a:rPr>
              <a:t>r</a:t>
            </a:r>
            <a:r>
              <a:rPr lang="en-US" dirty="0" smtClean="0">
                <a:effectLst/>
              </a:rPr>
              <a:t>egular 2D grid </a:t>
            </a:r>
            <a:endParaRPr lang="en-US" dirty="0">
              <a:effectLst/>
            </a:endParaRPr>
          </a:p>
          <a:p>
            <a:pPr marL="800100" lvl="1" indent="-342900" algn="l">
              <a:spcBef>
                <a:spcPts val="0"/>
              </a:spcBef>
              <a:buFont typeface="Wingdings" pitchFamily="2" charset="2"/>
              <a:buChar char="ü"/>
            </a:pPr>
            <a:r>
              <a:rPr lang="en-US" dirty="0">
                <a:effectLst/>
              </a:rPr>
              <a:t>s</a:t>
            </a:r>
            <a:r>
              <a:rPr lang="en-US" dirty="0" smtClean="0">
                <a:effectLst/>
              </a:rPr>
              <a:t>parse, banded system matrix</a:t>
            </a:r>
          </a:p>
          <a:p>
            <a:pPr marL="800100" lvl="1" indent="-342900" algn="l">
              <a:spcBef>
                <a:spcPts val="0"/>
              </a:spcBef>
              <a:buFont typeface="Wingdings" pitchFamily="2" charset="2"/>
              <a:buChar char="ü"/>
            </a:pPr>
            <a:r>
              <a:rPr lang="en-US" dirty="0">
                <a:effectLst/>
              </a:rPr>
              <a:t>i</a:t>
            </a:r>
            <a:r>
              <a:rPr lang="en-US" dirty="0" smtClean="0">
                <a:effectLst/>
              </a:rPr>
              <a:t>nteractive editing</a:t>
            </a:r>
          </a:p>
        </p:txBody>
      </p:sp>
    </p:spTree>
    <p:extLst>
      <p:ext uri="{BB962C8B-B14F-4D97-AF65-F5344CB8AC3E}">
        <p14:creationId xmlns:p14="http://schemas.microsoft.com/office/powerpoint/2010/main" val="35649249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Work</a:t>
            </a:r>
            <a:endParaRPr lang="en-US" dirty="0"/>
          </a:p>
        </p:txBody>
      </p:sp>
      <p:sp>
        <p:nvSpPr>
          <p:cNvPr id="4" name="Content Placeholder 3"/>
          <p:cNvSpPr>
            <a:spLocks noGrp="1"/>
          </p:cNvSpPr>
          <p:nvPr>
            <p:ph idx="1"/>
          </p:nvPr>
        </p:nvSpPr>
        <p:spPr/>
        <p:txBody>
          <a:bodyPr/>
          <a:lstStyle/>
          <a:p>
            <a:r>
              <a:rPr lang="en-US" dirty="0" smtClean="0"/>
              <a:t>Parameter fields beyond color values</a:t>
            </a:r>
          </a:p>
          <a:p>
            <a:pPr lvl="1"/>
            <a:r>
              <a:rPr lang="en-US" dirty="0" smtClean="0"/>
              <a:t>Texture synthesis</a:t>
            </a:r>
          </a:p>
          <a:p>
            <a:pPr lvl="1"/>
            <a:r>
              <a:rPr lang="en-US" dirty="0" err="1" smtClean="0"/>
              <a:t>Shader</a:t>
            </a:r>
            <a:r>
              <a:rPr lang="en-US" dirty="0" smtClean="0"/>
              <a:t> inputs</a:t>
            </a:r>
          </a:p>
          <a:p>
            <a:pPr lvl="1"/>
            <a:r>
              <a:rPr lang="en-US" dirty="0" smtClean="0"/>
              <a:t>Procedural modeling</a:t>
            </a:r>
          </a:p>
          <a:p>
            <a:r>
              <a:rPr lang="en-US" dirty="0" smtClean="0"/>
              <a:t>Antialiasing</a:t>
            </a:r>
          </a:p>
          <a:p>
            <a:r>
              <a:rPr lang="en-US" dirty="0" smtClean="0"/>
              <a:t>Incorporating texture detail</a:t>
            </a:r>
          </a:p>
          <a:p>
            <a:r>
              <a:rPr lang="en-US" dirty="0" smtClean="0"/>
              <a:t>Automatic image </a:t>
            </a:r>
            <a:r>
              <a:rPr lang="en-US" dirty="0" err="1" smtClean="0"/>
              <a:t>vectorization</a:t>
            </a:r>
            <a:endParaRPr lang="en-US" dirty="0" smtClean="0"/>
          </a:p>
          <a:p>
            <a:r>
              <a:rPr lang="en-US" dirty="0" smtClean="0"/>
              <a:t>2D -&gt; 3D</a:t>
            </a:r>
          </a:p>
          <a:p>
            <a:r>
              <a:rPr lang="en-US" dirty="0" smtClean="0"/>
              <a:t>Optimal UI</a:t>
            </a:r>
            <a:endParaRPr lang="en-US" dirty="0"/>
          </a:p>
        </p:txBody>
      </p:sp>
    </p:spTree>
    <p:extLst>
      <p:ext uri="{BB962C8B-B14F-4D97-AF65-F5344CB8AC3E}">
        <p14:creationId xmlns:p14="http://schemas.microsoft.com/office/powerpoint/2010/main" val="34150474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TextBox 2"/>
          <p:cNvSpPr txBox="1"/>
          <p:nvPr/>
        </p:nvSpPr>
        <p:spPr>
          <a:xfrm>
            <a:off x="650376" y="5562600"/>
            <a:ext cx="7830670" cy="430887"/>
          </a:xfrm>
          <a:prstGeom prst="rect">
            <a:avLst/>
          </a:prstGeom>
          <a:noFill/>
        </p:spPr>
        <p:txBody>
          <a:bodyPr wrap="none" lIns="18288" tIns="0" rIns="18288" bIns="0" rtlCol="0">
            <a:spAutoFit/>
          </a:bodyPr>
          <a:lstStyle/>
          <a:p>
            <a:r>
              <a:rPr lang="en-US" sz="2800" dirty="0" smtClean="0">
                <a:effectLst/>
              </a:rPr>
              <a:t>Please see our paper and demo.   Thank you. </a:t>
            </a:r>
            <a:r>
              <a:rPr lang="en-US" sz="2800" dirty="0" smtClean="0">
                <a:effectLst/>
                <a:sym typeface="Wingdings" pitchFamily="2" charset="2"/>
              </a:rPr>
              <a:t></a:t>
            </a:r>
            <a:endParaRPr lang="en-US" sz="2800" dirty="0" smtClean="0">
              <a:effectLst/>
            </a:endParaRPr>
          </a:p>
        </p:txBody>
      </p:sp>
      <p:sp>
        <p:nvSpPr>
          <p:cNvPr id="7" name="TextBox 6"/>
          <p:cNvSpPr txBox="1"/>
          <p:nvPr/>
        </p:nvSpPr>
        <p:spPr>
          <a:xfrm>
            <a:off x="426730" y="6096000"/>
            <a:ext cx="8277972" cy="307777"/>
          </a:xfrm>
          <a:prstGeom prst="rect">
            <a:avLst/>
          </a:prstGeom>
          <a:noFill/>
        </p:spPr>
        <p:txBody>
          <a:bodyPr wrap="none" lIns="18288" tIns="0" rIns="18288" bIns="0" rtlCol="0">
            <a:spAutoFit/>
          </a:bodyPr>
          <a:lstStyle/>
          <a:p>
            <a:r>
              <a:rPr lang="en-US" b="1" dirty="0">
                <a:solidFill>
                  <a:srgbClr val="0070C0"/>
                </a:solidFill>
                <a:effectLst/>
              </a:rPr>
              <a:t>http://research.microsoft.com/en-us/um/redmond/projects/freeform/</a:t>
            </a:r>
            <a:endParaRPr lang="en-US" b="1" dirty="0" smtClean="0">
              <a:solidFill>
                <a:srgbClr val="0070C0"/>
              </a:solidFill>
              <a:effectLs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838200"/>
            <a:ext cx="2194866" cy="2194866"/>
          </a:xfrm>
          <a:prstGeom prst="rect">
            <a:avLst/>
          </a:prstGeom>
          <a:effectLst>
            <a:outerShdw blurRad="63500" sx="102000" sy="102000" algn="ctr" rotWithShape="0">
              <a:prstClr val="black">
                <a:alpha val="40000"/>
              </a:prst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3061" y="3290560"/>
            <a:ext cx="2243641" cy="2243641"/>
          </a:xfrm>
          <a:prstGeom prst="rect">
            <a:avLst/>
          </a:prstGeom>
          <a:effectLst>
            <a:outerShdw blurRad="63500" sx="102000" sy="102000" algn="ctr" rotWithShape="0">
              <a:prstClr val="black">
                <a:alpha val="40000"/>
              </a:prstClr>
            </a:outerShdw>
          </a:effec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5747" y="838200"/>
            <a:ext cx="2194866" cy="2194866"/>
          </a:xfrm>
          <a:prstGeom prst="rect">
            <a:avLst/>
          </a:prstGeom>
          <a:effectLst>
            <a:outerShdw blurRad="63500" sx="102000" sy="102000" algn="ctr" rotWithShape="0">
              <a:prstClr val="black">
                <a:alpha val="40000"/>
              </a:prstClr>
            </a:outerShdw>
          </a:effectLst>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34147" y="838200"/>
            <a:ext cx="2194866" cy="2194866"/>
          </a:xfrm>
          <a:prstGeom prst="rect">
            <a:avLst/>
          </a:prstGeom>
          <a:effectLst>
            <a:outerShdw blurRad="63500" sx="102000" sy="102000" algn="ctr" rotWithShape="0">
              <a:prstClr val="black">
                <a:alpha val="40000"/>
              </a:prstClr>
            </a:outerShdw>
          </a:effectLst>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33497" y="3280935"/>
            <a:ext cx="2243641" cy="2243641"/>
          </a:xfrm>
          <a:prstGeom prst="rect">
            <a:avLst/>
          </a:prstGeom>
          <a:effectLst>
            <a:outerShdw blurRad="63500" sx="102000" sy="102000" algn="ctr" rotWithShape="0">
              <a:prstClr val="black">
                <a:alpha val="40000"/>
              </a:prstClr>
            </a:outerShdw>
          </a:effectLst>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71359" y="3280132"/>
            <a:ext cx="2243641" cy="224364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1235806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300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300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Curve Constraints with TPS</a:t>
            </a:r>
            <a:endParaRPr lang="en-US" dirty="0"/>
          </a:p>
        </p:txBody>
      </p:sp>
      <p:pic>
        <p:nvPicPr>
          <p:cNvPr id="5" name="tube_tps_fast.wmv">
            <a:hlinkClick r:id="" action="ppaction://media"/>
          </p:cNvPr>
          <p:cNvPicPr>
            <a:picLocks noChangeAspect="1"/>
          </p:cNvPicPr>
          <p:nvPr>
            <a:videoFile r:link="rId1"/>
            <p:extLst>
              <p:ext uri="{DAA4B4D4-6D71-4841-9C94-3DE7FCFB9230}">
                <p14:media xmlns:p14="http://schemas.microsoft.com/office/powerpoint/2010/main" r:embed="rId2">
                  <p14:trim st="1257.6086"/>
                </p14:media>
              </p:ext>
            </p:extLst>
          </p:nvPr>
        </p:nvPicPr>
        <p:blipFill>
          <a:blip r:embed="rId5"/>
          <a:stretch>
            <a:fillRect/>
          </a:stretch>
        </p:blipFill>
        <p:spPr>
          <a:xfrm>
            <a:off x="381000" y="914400"/>
            <a:ext cx="8382000" cy="5562600"/>
          </a:xfrm>
          <a:prstGeom prst="rect">
            <a:avLst/>
          </a:prstGeom>
          <a:solidFill>
            <a:schemeClr val="accent1">
              <a:lumMod val="20000"/>
              <a:lumOff val="80000"/>
            </a:schemeClr>
          </a:solidFill>
          <a:ln w="9525">
            <a:noFill/>
            <a:miter lim="800000"/>
            <a:headEnd/>
            <a:tailEnd/>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275481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4|3|3.5|3.1|2.5"/>
</p:tagLst>
</file>

<file path=ppt/tags/tag10.xml><?xml version="1.0" encoding="utf-8"?>
<p:tagLst xmlns:a="http://schemas.openxmlformats.org/drawingml/2006/main" xmlns:r="http://schemas.openxmlformats.org/officeDocument/2006/relationships" xmlns:p="http://schemas.openxmlformats.org/presentationml/2006/main">
  <p:tag name="TIMING" val="|6.7|6|3.1"/>
</p:tagLst>
</file>

<file path=ppt/tags/tag11.xml><?xml version="1.0" encoding="utf-8"?>
<p:tagLst xmlns:a="http://schemas.openxmlformats.org/drawingml/2006/main" xmlns:r="http://schemas.openxmlformats.org/officeDocument/2006/relationships" xmlns:p="http://schemas.openxmlformats.org/presentationml/2006/main">
  <p:tag name="TIMING" val="|6.7|6|3.1"/>
</p:tagLst>
</file>

<file path=ppt/tags/tag12.xml><?xml version="1.0" encoding="utf-8"?>
<p:tagLst xmlns:a="http://schemas.openxmlformats.org/drawingml/2006/main" xmlns:r="http://schemas.openxmlformats.org/officeDocument/2006/relationships" xmlns:p="http://schemas.openxmlformats.org/presentationml/2006/main">
  <p:tag name="TIMING" val="|6.7|6|3.1"/>
</p:tagLst>
</file>

<file path=ppt/tags/tag13.xml><?xml version="1.0" encoding="utf-8"?>
<p:tagLst xmlns:a="http://schemas.openxmlformats.org/drawingml/2006/main" xmlns:r="http://schemas.openxmlformats.org/officeDocument/2006/relationships" xmlns:p="http://schemas.openxmlformats.org/presentationml/2006/main">
  <p:tag name="TIMING" val="|6.7|6|3.1"/>
</p:tagLst>
</file>

<file path=ppt/tags/tag14.xml><?xml version="1.0" encoding="utf-8"?>
<p:tagLst xmlns:a="http://schemas.openxmlformats.org/drawingml/2006/main" xmlns:r="http://schemas.openxmlformats.org/officeDocument/2006/relationships" xmlns:p="http://schemas.openxmlformats.org/presentationml/2006/main">
  <p:tag name="TIMING" val="|6.7|6|3.1"/>
</p:tagLst>
</file>

<file path=ppt/tags/tag15.xml><?xml version="1.0" encoding="utf-8"?>
<p:tagLst xmlns:a="http://schemas.openxmlformats.org/drawingml/2006/main" xmlns:r="http://schemas.openxmlformats.org/officeDocument/2006/relationships" xmlns:p="http://schemas.openxmlformats.org/presentationml/2006/main">
  <p:tag name="TIMING" val="|6.7|6|3.1"/>
</p:tagLst>
</file>

<file path=ppt/tags/tag16.xml><?xml version="1.0" encoding="utf-8"?>
<p:tagLst xmlns:a="http://schemas.openxmlformats.org/drawingml/2006/main" xmlns:r="http://schemas.openxmlformats.org/officeDocument/2006/relationships" xmlns:p="http://schemas.openxmlformats.org/presentationml/2006/main">
  <p:tag name="TIMING" val="|6.7|6|3.1"/>
</p:tagLst>
</file>

<file path=ppt/tags/tag17.xml><?xml version="1.0" encoding="utf-8"?>
<p:tagLst xmlns:a="http://schemas.openxmlformats.org/drawingml/2006/main" xmlns:r="http://schemas.openxmlformats.org/officeDocument/2006/relationships" xmlns:p="http://schemas.openxmlformats.org/presentationml/2006/main">
  <p:tag name="TIMING" val="|6.7|6|3.1"/>
</p:tagLst>
</file>

<file path=ppt/tags/tag18.xml><?xml version="1.0" encoding="utf-8"?>
<p:tagLst xmlns:a="http://schemas.openxmlformats.org/drawingml/2006/main" xmlns:r="http://schemas.openxmlformats.org/officeDocument/2006/relationships" xmlns:p="http://schemas.openxmlformats.org/presentationml/2006/main">
  <p:tag name="TIMING" val="|6.7|6|3.1"/>
</p:tagLst>
</file>

<file path=ppt/tags/tag19.xml><?xml version="1.0" encoding="utf-8"?>
<p:tagLst xmlns:a="http://schemas.openxmlformats.org/drawingml/2006/main" xmlns:r="http://schemas.openxmlformats.org/officeDocument/2006/relationships" xmlns:p="http://schemas.openxmlformats.org/presentationml/2006/main">
  <p:tag name="TIMING" val="|6.7|6|3.1"/>
</p:tagLst>
</file>

<file path=ppt/tags/tag2.xml><?xml version="1.0" encoding="utf-8"?>
<p:tagLst xmlns:a="http://schemas.openxmlformats.org/drawingml/2006/main" xmlns:r="http://schemas.openxmlformats.org/officeDocument/2006/relationships" xmlns:p="http://schemas.openxmlformats.org/presentationml/2006/main">
  <p:tag name="TIMING" val="|5.3|3.8|2.6|2.5"/>
</p:tagLst>
</file>

<file path=ppt/tags/tag20.xml><?xml version="1.0" encoding="utf-8"?>
<p:tagLst xmlns:a="http://schemas.openxmlformats.org/drawingml/2006/main" xmlns:r="http://schemas.openxmlformats.org/officeDocument/2006/relationships" xmlns:p="http://schemas.openxmlformats.org/presentationml/2006/main">
  <p:tag name="TIMING" val="|6.7|6|3.1"/>
</p:tagLst>
</file>

<file path=ppt/tags/tag21.xml><?xml version="1.0" encoding="utf-8"?>
<p:tagLst xmlns:a="http://schemas.openxmlformats.org/drawingml/2006/main" xmlns:r="http://schemas.openxmlformats.org/officeDocument/2006/relationships" xmlns:p="http://schemas.openxmlformats.org/presentationml/2006/main">
  <p:tag name="TIMING" val="|3.3"/>
</p:tagLst>
</file>

<file path=ppt/tags/tag3.xml><?xml version="1.0" encoding="utf-8"?>
<p:tagLst xmlns:a="http://schemas.openxmlformats.org/drawingml/2006/main" xmlns:r="http://schemas.openxmlformats.org/officeDocument/2006/relationships" xmlns:p="http://schemas.openxmlformats.org/presentationml/2006/main">
  <p:tag name="TIMING" val="|7.5"/>
</p:tagLst>
</file>

<file path=ppt/tags/tag4.xml><?xml version="1.0" encoding="utf-8"?>
<p:tagLst xmlns:a="http://schemas.openxmlformats.org/drawingml/2006/main" xmlns:r="http://schemas.openxmlformats.org/officeDocument/2006/relationships" xmlns:p="http://schemas.openxmlformats.org/presentationml/2006/main">
  <p:tag name="TIMING" val="|7.5"/>
</p:tagLst>
</file>

<file path=ppt/tags/tag5.xml><?xml version="1.0" encoding="utf-8"?>
<p:tagLst xmlns:a="http://schemas.openxmlformats.org/drawingml/2006/main" xmlns:r="http://schemas.openxmlformats.org/officeDocument/2006/relationships" xmlns:p="http://schemas.openxmlformats.org/presentationml/2006/main">
  <p:tag name="TIMING" val="|6.7|6|3.1"/>
</p:tagLst>
</file>

<file path=ppt/tags/tag6.xml><?xml version="1.0" encoding="utf-8"?>
<p:tagLst xmlns:a="http://schemas.openxmlformats.org/drawingml/2006/main" xmlns:r="http://schemas.openxmlformats.org/officeDocument/2006/relationships" xmlns:p="http://schemas.openxmlformats.org/presentationml/2006/main">
  <p:tag name="TIMING" val="|6.7|6|3.1"/>
</p:tagLst>
</file>

<file path=ppt/tags/tag7.xml><?xml version="1.0" encoding="utf-8"?>
<p:tagLst xmlns:a="http://schemas.openxmlformats.org/drawingml/2006/main" xmlns:r="http://schemas.openxmlformats.org/officeDocument/2006/relationships" xmlns:p="http://schemas.openxmlformats.org/presentationml/2006/main">
  <p:tag name="TIMING" val="|6.7|6|3.1"/>
</p:tagLst>
</file>

<file path=ppt/tags/tag8.xml><?xml version="1.0" encoding="utf-8"?>
<p:tagLst xmlns:a="http://schemas.openxmlformats.org/drawingml/2006/main" xmlns:r="http://schemas.openxmlformats.org/officeDocument/2006/relationships" xmlns:p="http://schemas.openxmlformats.org/presentationml/2006/main">
  <p:tag name="TIMING" val="|6.7|6|3.1"/>
</p:tagLst>
</file>

<file path=ppt/tags/tag9.xml><?xml version="1.0" encoding="utf-8"?>
<p:tagLst xmlns:a="http://schemas.openxmlformats.org/drawingml/2006/main" xmlns:r="http://schemas.openxmlformats.org/officeDocument/2006/relationships" xmlns:p="http://schemas.openxmlformats.org/presentationml/2006/main">
  <p:tag name="TIMING" val="|6.7|6|3.1"/>
</p:tagLst>
</file>

<file path=ppt/theme/theme1.xml><?xml version="1.0" encoding="utf-8"?>
<a:theme xmlns:a="http://schemas.openxmlformats.org/drawingml/2006/main" name="HH201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Mod val="20000"/>
            <a:lumOff val="80000"/>
          </a:schemeClr>
        </a:solidFill>
        <a:ln w="9525">
          <a:solidFill>
            <a:schemeClr val="tx1"/>
          </a:solidFill>
        </a:ln>
      </a:spPr>
      <a:bodyPr lIns="18288" tIns="0" rIns="18288" bIns="0" rtlCol="0" anchor="ctr"/>
      <a:lstStyle>
        <a:defPPr algn="ctr">
          <a:defRPr>
            <a:effectLst/>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18288" tIns="0" rIns="18288" bIns="0" rtlCol="0">
        <a:spAutoFit/>
      </a:bodyPr>
      <a:lstStyle>
        <a:defPPr>
          <a:defRPr dirty="0" err="1" smtClean="0">
            <a:effectLst/>
          </a:defRPr>
        </a:defPPr>
      </a:lstStyle>
    </a:tx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83908</TotalTime>
  <Words>5147</Words>
  <Application>Microsoft Office PowerPoint</Application>
  <PresentationFormat>On-screen Show (4:3)</PresentationFormat>
  <Paragraphs>867</Paragraphs>
  <Slides>87</Slides>
  <Notes>87</Notes>
  <HiddenSlides>0</HiddenSlides>
  <MMClips>14</MMClips>
  <ScaleCrop>false</ScaleCrop>
  <HeadingPairs>
    <vt:vector size="4" baseType="variant">
      <vt:variant>
        <vt:lpstr>Theme</vt:lpstr>
      </vt:variant>
      <vt:variant>
        <vt:i4>1</vt:i4>
      </vt:variant>
      <vt:variant>
        <vt:lpstr>Slide Titles</vt:lpstr>
      </vt:variant>
      <vt:variant>
        <vt:i4>87</vt:i4>
      </vt:variant>
    </vt:vector>
  </HeadingPairs>
  <TitlesOfParts>
    <vt:vector size="88" baseType="lpstr">
      <vt:lpstr>HH2010</vt:lpstr>
      <vt:lpstr>Freeform Vector Graphics with Controlled Thin-Plate Splines</vt:lpstr>
      <vt:lpstr>Freeform Vector Graphics</vt:lpstr>
      <vt:lpstr>Traditional Vector Graphics</vt:lpstr>
      <vt:lpstr>Previous Work</vt:lpstr>
      <vt:lpstr>Contributions</vt:lpstr>
      <vt:lpstr>Point Constraints with Diffusion</vt:lpstr>
      <vt:lpstr>Point Constraints with TPS</vt:lpstr>
      <vt:lpstr>Curve Constraints with Diffusion</vt:lpstr>
      <vt:lpstr>Curve Constraints with TPS</vt:lpstr>
      <vt:lpstr>Smoothness Comparison</vt:lpstr>
      <vt:lpstr>Filling with Diffusion</vt:lpstr>
      <vt:lpstr>Filling with TPS</vt:lpstr>
      <vt:lpstr>Diffusion vs. TPS</vt:lpstr>
      <vt:lpstr>Laplacian Diffusion (in 1D)</vt:lpstr>
      <vt:lpstr>Our Approach: TPS (in 1D)</vt:lpstr>
      <vt:lpstr>Diffusion Discretization (2D)</vt:lpstr>
      <vt:lpstr>TPS Discretization (2D)</vt:lpstr>
      <vt:lpstr>Building the TPS Kernel:</vt:lpstr>
      <vt:lpstr>Building the TPS Kernel:</vt:lpstr>
      <vt:lpstr>Overall System</vt:lpstr>
      <vt:lpstr>Overall System</vt:lpstr>
      <vt:lpstr>Curve Types</vt:lpstr>
      <vt:lpstr>Curve Types</vt:lpstr>
      <vt:lpstr>Curve Types</vt:lpstr>
      <vt:lpstr>Tear Curves</vt:lpstr>
      <vt:lpstr>Tear Curves</vt:lpstr>
      <vt:lpstr>Tear Curves</vt:lpstr>
      <vt:lpstr>Crease Curves</vt:lpstr>
      <vt:lpstr>Crease Curves</vt:lpstr>
      <vt:lpstr>Crease Curves</vt:lpstr>
      <vt:lpstr>Contour Curves</vt:lpstr>
      <vt:lpstr>Contour Curves</vt:lpstr>
      <vt:lpstr>Contour Curves</vt:lpstr>
      <vt:lpstr>Slope Curves</vt:lpstr>
      <vt:lpstr>Slope Curves</vt:lpstr>
      <vt:lpstr>Slope Curves</vt:lpstr>
      <vt:lpstr>Controlling Shading with Contours</vt:lpstr>
      <vt:lpstr>Controlling Shading with Contours</vt:lpstr>
      <vt:lpstr>Controlling Highlights with Slope-Value</vt:lpstr>
      <vt:lpstr>Compound Curves</vt:lpstr>
      <vt:lpstr>Compound Curves</vt:lpstr>
      <vt:lpstr>Compound Curves</vt:lpstr>
      <vt:lpstr>Compound Curves</vt:lpstr>
      <vt:lpstr>Compound Curves</vt:lpstr>
      <vt:lpstr>Compound Curves</vt:lpstr>
      <vt:lpstr>Compound Curves</vt:lpstr>
      <vt:lpstr>System Implementation</vt:lpstr>
      <vt:lpstr>System Implementation</vt:lpstr>
      <vt:lpstr>System Implementation</vt:lpstr>
      <vt:lpstr>System Implementation</vt:lpstr>
      <vt:lpstr>System Implementation</vt:lpstr>
      <vt:lpstr>System Implementation</vt:lpstr>
      <vt:lpstr>System Implementation</vt:lpstr>
      <vt:lpstr>System Implementation</vt:lpstr>
      <vt:lpstr>System Implementation</vt:lpstr>
      <vt:lpstr>Tear Curve Removes Terms</vt:lpstr>
      <vt:lpstr>Tear Curve Removes Terms</vt:lpstr>
      <vt:lpstr>Tear Curve Removes Terms</vt:lpstr>
      <vt:lpstr>Tear Curve Removes Terms</vt:lpstr>
      <vt:lpstr>Tear Curve Removes Terms</vt:lpstr>
      <vt:lpstr>Tear Curve Removes Terms</vt:lpstr>
      <vt:lpstr>Tear Curve Removes Terms</vt:lpstr>
      <vt:lpstr>Tear Curve Removes Terms</vt:lpstr>
      <vt:lpstr>Tear Curve Removes Terms</vt:lpstr>
      <vt:lpstr>Tear Curve Removes Terms</vt:lpstr>
      <vt:lpstr>Tear Curve Removes Terms</vt:lpstr>
      <vt:lpstr>Bilinear Point Value Constraints</vt:lpstr>
      <vt:lpstr>Bilinear Point Value Constraints</vt:lpstr>
      <vt:lpstr>Bilinear Point Value Constraints</vt:lpstr>
      <vt:lpstr>Linear Curve Value Constraints</vt:lpstr>
      <vt:lpstr>Linear Curve Value Constraints</vt:lpstr>
      <vt:lpstr>Generalized First-Derivative Term</vt:lpstr>
      <vt:lpstr>Generalized First-Derivative Term</vt:lpstr>
      <vt:lpstr>Discontinuity Aware Up-sampling</vt:lpstr>
      <vt:lpstr>Discontinuity Aware Up-sampling</vt:lpstr>
      <vt:lpstr>Discontinuity Aware Up-sampling</vt:lpstr>
      <vt:lpstr>Simple Example</vt:lpstr>
      <vt:lpstr>Ink-then-Paint Authoring</vt:lpstr>
      <vt:lpstr>Slope-Value Example</vt:lpstr>
      <vt:lpstr>Terrain Example</vt:lpstr>
      <vt:lpstr>Terrain Result</vt:lpstr>
      <vt:lpstr>More Examples</vt:lpstr>
      <vt:lpstr>More Examples</vt:lpstr>
      <vt:lpstr>More Examples</vt:lpstr>
      <vt:lpstr>Conclusion</vt:lpstr>
      <vt:lpstr>Future Work</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Hugues Hoppe</dc:creator>
  <cp:lastModifiedBy>Hugues Hoppe</cp:lastModifiedBy>
  <cp:revision>3077</cp:revision>
  <dcterms:created xsi:type="dcterms:W3CDTF">1999-08-16T18:11:54Z</dcterms:created>
  <dcterms:modified xsi:type="dcterms:W3CDTF">2012-05-25T23:09:42Z</dcterms:modified>
</cp:coreProperties>
</file>