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0"/>
  </p:notesMasterIdLst>
  <p:handoutMasterIdLst>
    <p:handoutMasterId r:id="rId11"/>
  </p:handoutMasterIdLst>
  <p:sldIdLst>
    <p:sldId id="511" r:id="rId2"/>
    <p:sldId id="542" r:id="rId3"/>
    <p:sldId id="550" r:id="rId4"/>
    <p:sldId id="551" r:id="rId5"/>
    <p:sldId id="552" r:id="rId6"/>
    <p:sldId id="547" r:id="rId7"/>
    <p:sldId id="548" r:id="rId8"/>
    <p:sldId id="549" r:id="rId9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ugues Hoppe" initials="" lastIdx="0" clrIdx="0"/>
  <p:cmAuthor id="1" name="Hugues Hoppe" initials="HH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relyOnVml="1" imgSz="1024x768" encoding="windows-1252"/>
  <p:showPr showNarration="1" useTimings="0">
    <p:present/>
    <p:sldAll/>
    <p:penClr>
      <a:schemeClr val="tx1"/>
    </p:penClr>
  </p:showPr>
  <p:clrMru>
    <a:srgbClr val="00CC00"/>
    <a:srgbClr val="FFCC99"/>
    <a:srgbClr val="FF7C80"/>
    <a:srgbClr val="4D4D4D"/>
    <a:srgbClr val="777777"/>
    <a:srgbClr val="FF3399"/>
    <a:srgbClr val="B8B8B8"/>
    <a:srgbClr val="BEBEBE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7010" autoAdjust="0"/>
    <p:restoredTop sz="97570" autoAdjust="0"/>
  </p:normalViewPr>
  <p:slideViewPr>
    <p:cSldViewPr>
      <p:cViewPr varScale="1">
        <p:scale>
          <a:sx n="139" d="100"/>
          <a:sy n="139" d="100"/>
        </p:scale>
        <p:origin x="-1056" y="-90"/>
      </p:cViewPr>
      <p:guideLst>
        <p:guide orient="horz" pos="1182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2400" y="-10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56011" y="1"/>
            <a:ext cx="3879688" cy="4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86" tIns="0" rIns="19786" bIns="0" numCol="1" anchor="t" anchorCtr="0" compatLnSpc="1">
            <a:prstTxWarp prst="textNoShape">
              <a:avLst/>
            </a:prstTxWarp>
          </a:bodyPr>
          <a:lstStyle>
            <a:lvl1pPr algn="l" defTabSz="937588">
              <a:defRPr sz="1000" i="1">
                <a:effectLst/>
              </a:defRPr>
            </a:lvl1pPr>
          </a:lstStyle>
          <a:p>
            <a:r>
              <a:rPr lang="en-US" dirty="0"/>
              <a:t>Perfect Spatial Hashing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612575" y="1"/>
            <a:ext cx="1973157" cy="4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86" tIns="0" rIns="19786" bIns="0" numCol="1" anchor="t" anchorCtr="0" compatLnSpc="1">
            <a:prstTxWarp prst="textNoShape">
              <a:avLst/>
            </a:prstTxWarp>
          </a:bodyPr>
          <a:lstStyle>
            <a:lvl1pPr algn="r" defTabSz="937588">
              <a:defRPr sz="1000" i="1">
                <a:effectLst/>
              </a:defRPr>
            </a:lvl1pPr>
          </a:lstStyle>
          <a:p>
            <a:fld id="{F2268079-7641-4F4C-9403-093D06F1DB7F}" type="datetime1">
              <a:rPr lang="en-US"/>
              <a:pPr/>
              <a:t>2008-03-19</a:t>
            </a:fld>
            <a:endParaRPr lang="en-US" dirty="0"/>
          </a:p>
        </p:txBody>
      </p:sp>
      <p:sp>
        <p:nvSpPr>
          <p:cNvPr id="78856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34595" y="9119146"/>
            <a:ext cx="3165592" cy="4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86" tIns="0" rIns="19786" bIns="0" numCol="1" anchor="b" anchorCtr="0" compatLnSpc="1">
            <a:prstTxWarp prst="textNoShape">
              <a:avLst/>
            </a:prstTxWarp>
          </a:bodyPr>
          <a:lstStyle>
            <a:lvl1pPr algn="l" defTabSz="937588">
              <a:defRPr sz="1000" i="1">
                <a:effectLst/>
              </a:defRPr>
            </a:lvl1pPr>
          </a:lstStyle>
          <a:p>
            <a:r>
              <a:rPr lang="en-US" dirty="0"/>
              <a:t>Siggraph 2006</a:t>
            </a:r>
          </a:p>
        </p:txBody>
      </p:sp>
      <p:sp>
        <p:nvSpPr>
          <p:cNvPr id="78857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9065" y="9119146"/>
            <a:ext cx="2448082" cy="4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86" tIns="0" rIns="19786" bIns="0" numCol="1" anchor="b" anchorCtr="0" compatLnSpc="1">
            <a:prstTxWarp prst="textNoShape">
              <a:avLst/>
            </a:prstTxWarp>
          </a:bodyPr>
          <a:lstStyle>
            <a:lvl1pPr algn="r" defTabSz="937588">
              <a:defRPr sz="1000" i="1">
                <a:effectLst/>
              </a:defRPr>
            </a:lvl1pPr>
          </a:lstStyle>
          <a:p>
            <a:fld id="{2C45B6E6-E5DD-44B0-A594-557819C3DE87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718" cy="47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10" tIns="48405" rIns="96810" bIns="48405" numCol="1" anchor="t" anchorCtr="0" compatLnSpc="1">
            <a:prstTxWarp prst="textNoShape">
              <a:avLst/>
            </a:prstTxWarp>
          </a:bodyPr>
          <a:lstStyle>
            <a:lvl1pPr algn="l" defTabSz="967300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Perfect Spatial Hashing</a:t>
            </a: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483" y="0"/>
            <a:ext cx="3170718" cy="47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10" tIns="48405" rIns="96810" bIns="48405" numCol="1" anchor="t" anchorCtr="0" compatLnSpc="1">
            <a:prstTxWarp prst="textNoShape">
              <a:avLst/>
            </a:prstTxWarp>
          </a:bodyPr>
          <a:lstStyle>
            <a:lvl1pPr algn="r" defTabSz="967300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fld id="{422D0337-6022-4ECF-B9B4-E6C8AD7DA735}" type="datetime1">
              <a:rPr lang="en-US" smtClean="0"/>
              <a:pPr/>
              <a:t>2008-03-19</a:t>
            </a:fld>
            <a:endParaRPr lang="en-US" dirty="0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475" y="4561108"/>
            <a:ext cx="5364252" cy="43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10" tIns="48405" rIns="96810" bIns="48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2215"/>
            <a:ext cx="3170718" cy="47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10" tIns="48405" rIns="96810" bIns="48405" numCol="1" anchor="b" anchorCtr="0" compatLnSpc="1">
            <a:prstTxWarp prst="textNoShape">
              <a:avLst/>
            </a:prstTxWarp>
          </a:bodyPr>
          <a:lstStyle>
            <a:lvl1pPr algn="l" defTabSz="967300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Siggraph 2006</a:t>
            </a:r>
            <a:endParaRPr lang="en-US" dirty="0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483" y="9122215"/>
            <a:ext cx="3170718" cy="47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10" tIns="48405" rIns="96810" bIns="48405" numCol="1" anchor="b" anchorCtr="0" compatLnSpc="1">
            <a:prstTxWarp prst="textNoShape">
              <a:avLst/>
            </a:prstTxWarp>
          </a:bodyPr>
          <a:lstStyle>
            <a:lvl1pPr algn="r" defTabSz="967300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fld id="{88B3A8B7-2AA4-4203-961E-C91888306D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" y="2743200"/>
            <a:ext cx="8991600" cy="2895600"/>
          </a:xfrm>
          <a:effectLst>
            <a:outerShdw blurRad="38100" dist="127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0" indent="0" algn="ctr">
              <a:buFont typeface="Monotype Sorts" pitchFamily="2" charset="2"/>
              <a:buNone/>
              <a:defRPr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3352800" cy="609600"/>
          </a:xfrm>
          <a:effectLst/>
        </p:spPr>
        <p:txBody>
          <a:bodyPr wrap="none"/>
          <a:lstStyle>
            <a:lvl1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405277" cy="583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629" y="990600"/>
            <a:ext cx="4372619" cy="583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8305800" cy="583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57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Monotype Sorts" pitchFamily="2" charset="2"/>
        <a:buChar char="l"/>
        <a:defRPr sz="30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n"/>
        <a:defRPr sz="2800">
          <a:solidFill>
            <a:schemeClr val="tx1"/>
          </a:solidFill>
          <a:effectLst/>
          <a:latin typeface="+mn-lt"/>
        </a:defRPr>
      </a:lvl2pPr>
      <a:lvl3pPr marL="120015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2600">
          <a:solidFill>
            <a:schemeClr val="tx1"/>
          </a:solidFill>
          <a:effectLst/>
          <a:latin typeface="+mn-lt"/>
        </a:defRPr>
      </a:lvl3pPr>
      <a:lvl4pPr marL="1657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Char char="–"/>
        <a:defRPr sz="2400">
          <a:solidFill>
            <a:schemeClr val="tx1"/>
          </a:solidFill>
          <a:effectLst/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/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48006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SUPPLEMENTAL MATERIAL:</a:t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Compression Experiments</a:t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Factoring Repeated Content Within and Among Images</a:t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(SIGGRAPH 2008 submission 0064)</a:t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JPEG 2000</a:t>
            </a:r>
            <a:endParaRPr lang="en-US" dirty="0"/>
          </a:p>
        </p:txBody>
      </p:sp>
      <p:pic>
        <p:nvPicPr>
          <p:cNvPr id="1026" name="Picture 2" descr="C:\hh\proj\factorimage\data\compression\cloth_ou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914400"/>
            <a:ext cx="2879518" cy="2179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27" name="Picture 3" descr="C:\hh\proj\factorimage\data\compression\cloth.orig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14400"/>
            <a:ext cx="2879518" cy="2179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1028" name="Picture 4" descr="C:\hh\proj\factorimage\data\compression\cloth_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914400"/>
            <a:ext cx="2879518" cy="2179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77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3183826"/>
            <a:ext cx="2514600" cy="560153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/>
            <a:r>
              <a:rPr lang="en-US" sz="1800" b="1" dirty="0" smtClean="0">
                <a:effectLst/>
              </a:rPr>
              <a:t>Original image</a:t>
            </a:r>
          </a:p>
          <a:p>
            <a:pPr marL="0"/>
            <a:r>
              <a:rPr lang="en-US" sz="1600" dirty="0" smtClean="0">
                <a:effectLst/>
              </a:rPr>
              <a:t>592 x 448 pixels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3183826"/>
            <a:ext cx="3429000" cy="1052596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/>
            <a:r>
              <a:rPr lang="en-US" sz="1800" b="1" dirty="0" smtClean="0">
                <a:effectLst/>
              </a:rPr>
              <a:t>Our factored representation</a:t>
            </a:r>
            <a:endParaRPr lang="en-US" sz="1600" b="1" dirty="0" smtClean="0">
              <a:effectLst/>
            </a:endParaRPr>
          </a:p>
          <a:p>
            <a:pPr marL="0" algn="l"/>
            <a:r>
              <a:rPr lang="en-US" sz="1600" dirty="0" smtClean="0">
                <a:effectLst/>
              </a:rPr>
              <a:t>- epitome compressed to 5KB</a:t>
            </a:r>
            <a:br>
              <a:rPr lang="en-US" sz="1600" dirty="0" smtClean="0">
                <a:effectLst/>
              </a:rPr>
            </a:br>
            <a:r>
              <a:rPr lang="en-US" sz="1600" dirty="0" smtClean="0">
                <a:effectLst/>
              </a:rPr>
              <a:t>     using JPEG 2000</a:t>
            </a:r>
          </a:p>
          <a:p>
            <a:pPr marL="0" algn="l"/>
            <a:r>
              <a:rPr lang="en-US" sz="1600" dirty="0" smtClean="0">
                <a:effectLst/>
              </a:rPr>
              <a:t>- transform map compressed to 5KB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3183826"/>
            <a:ext cx="2819400" cy="1083374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/>
            <a:r>
              <a:rPr lang="en-US" sz="1800" b="1" dirty="0" smtClean="0">
                <a:effectLst/>
              </a:rPr>
              <a:t>JPEG 2000 compression</a:t>
            </a:r>
            <a:r>
              <a:rPr lang="en-US" sz="1800" dirty="0" smtClean="0">
                <a:effectLst/>
              </a:rPr>
              <a:t/>
            </a:r>
            <a:br>
              <a:rPr lang="en-US" sz="1800" dirty="0" smtClean="0">
                <a:effectLst/>
              </a:rPr>
            </a:br>
            <a:r>
              <a:rPr lang="en-US" sz="1800" dirty="0" smtClean="0">
                <a:effectLst/>
              </a:rPr>
              <a:t>of original image</a:t>
            </a:r>
          </a:p>
          <a:p>
            <a:pPr marL="0" algn="l"/>
            <a:r>
              <a:rPr lang="en-US" sz="1600" dirty="0" smtClean="0">
                <a:effectLst/>
              </a:rPr>
              <a:t>- compressed to 10KB</a:t>
            </a:r>
            <a:br>
              <a:rPr lang="en-US" sz="1600" dirty="0" smtClean="0">
                <a:effectLst/>
              </a:rPr>
            </a:br>
            <a:r>
              <a:rPr lang="en-US" sz="1600" dirty="0" smtClean="0">
                <a:effectLst/>
              </a:rPr>
              <a:t>    (same storage size)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4953000"/>
            <a:ext cx="8534400" cy="1550168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 algn="l"/>
            <a:r>
              <a:rPr lang="en-US" sz="1800" dirty="0" smtClean="0">
                <a:effectLst/>
                <a:latin typeface="Times New Roman" pitchFamily="18" charset="0"/>
                <a:cs typeface="Times New Roman" pitchFamily="18" charset="0"/>
              </a:rPr>
              <a:t>- Our factoring is orthogonal to JPEG 2000, and at high compression rates it offers higher quality than JPEG 2000 alone.</a:t>
            </a:r>
          </a:p>
          <a:p>
            <a:pPr marL="0" algn="l">
              <a:spcBef>
                <a:spcPts val="1000"/>
              </a:spcBef>
            </a:pPr>
            <a:r>
              <a:rPr lang="en-US" sz="1800" dirty="0" smtClean="0">
                <a:effectLst/>
                <a:latin typeface="Times New Roman" pitchFamily="18" charset="0"/>
                <a:cs typeface="Times New Roman" pitchFamily="18" charset="0"/>
              </a:rPr>
              <a:t>- As discussed further in the rebuttal, our motivation is to reduce memory usage of texture images for real-time rendering.  Because JPEG 2000 requires decompression prior to rendering, we feel that this comparison is interesting but not completely appropriate.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4343400"/>
            <a:ext cx="2887073" cy="283154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600" dirty="0" smtClean="0">
                <a:solidFill>
                  <a:schemeClr val="tx2"/>
                </a:solidFill>
                <a:effectLst/>
              </a:rPr>
              <a:t>(Requires 796KB for rendering)</a:t>
            </a:r>
            <a:endParaRPr lang="en-US" sz="1400" dirty="0" smtClean="0">
              <a:solidFill>
                <a:schemeClr val="tx2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6540" y="4343400"/>
            <a:ext cx="2773260" cy="283154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600" dirty="0" smtClean="0">
                <a:solidFill>
                  <a:schemeClr val="tx2"/>
                </a:solidFill>
                <a:effectLst/>
              </a:rPr>
              <a:t>(Requires 42KB for rendering)</a:t>
            </a:r>
            <a:endParaRPr lang="en-US" sz="1400" dirty="0" smtClean="0">
              <a:solidFill>
                <a:schemeClr val="tx2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0728" y="4343400"/>
            <a:ext cx="2887072" cy="283154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600" dirty="0" smtClean="0">
                <a:solidFill>
                  <a:schemeClr val="tx2"/>
                </a:solidFill>
                <a:effectLst/>
              </a:rPr>
              <a:t>(Requires 796KB for rendering)</a:t>
            </a:r>
            <a:endParaRPr lang="en-US" sz="1400" dirty="0" smtClean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Close-ups</a:t>
            </a:r>
            <a:endParaRPr lang="en-US" dirty="0"/>
          </a:p>
        </p:txBody>
      </p:sp>
      <p:pic>
        <p:nvPicPr>
          <p:cNvPr id="3" name="Picture 3" descr="C:\hh\proj\factorimage\data\compression\cloth.orig_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90600"/>
            <a:ext cx="6477000" cy="49018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9200" y="6096000"/>
            <a:ext cx="6629400" cy="467820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/>
            <a:r>
              <a:rPr lang="en-US" sz="2800" dirty="0" smtClean="0">
                <a:effectLst/>
              </a:rPr>
              <a:t>Original image</a:t>
            </a:r>
            <a:endParaRPr lang="en-US" sz="1600" dirty="0" smtClean="0"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hh\proj\factorimage\data\compression\cloth_ou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90600"/>
            <a:ext cx="6477000" cy="49018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Close-ups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6096000"/>
            <a:ext cx="6629400" cy="467820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/>
            <a:r>
              <a:rPr lang="en-US" sz="2800" dirty="0" smtClean="0">
                <a:effectLst/>
              </a:rPr>
              <a:t>Our factored representation, in 10KB</a:t>
            </a:r>
            <a:endParaRPr lang="en-US" sz="1600" dirty="0" smtClean="0"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hh\proj\factorimage\data\compression\cloth_JP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90600"/>
            <a:ext cx="6477000" cy="49018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Close-ups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6096000"/>
            <a:ext cx="6629400" cy="467820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/>
            <a:r>
              <a:rPr lang="en-US" sz="2800" dirty="0" smtClean="0">
                <a:effectLst/>
              </a:rPr>
              <a:t>JPEG 2000 alone, in 10KB</a:t>
            </a:r>
            <a:endParaRPr lang="en-US" sz="1600" dirty="0" smtClean="0"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hh\proj\factorimage\data\compression\sfbldg1_orig_0.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" y="990526"/>
            <a:ext cx="8823960" cy="464827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5791200"/>
            <a:ext cx="2514600" cy="313932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/>
            <a:r>
              <a:rPr lang="en-US" sz="1800" dirty="0" smtClean="0">
                <a:effectLst/>
              </a:rPr>
              <a:t>1792 x 944 pixels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hh\proj\factorimage\data\compression\sfbldg1_our.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" y="990526"/>
            <a:ext cx="8823960" cy="464827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factored image representation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761470"/>
            <a:ext cx="5638800" cy="867930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 algn="l"/>
            <a:r>
              <a:rPr lang="en-US" sz="1800" dirty="0" smtClean="0">
                <a:effectLst/>
              </a:rPr>
              <a:t>- Epitome compressed using JPEG 2000 to 35KB</a:t>
            </a:r>
          </a:p>
          <a:p>
            <a:pPr marL="0" algn="l"/>
            <a:r>
              <a:rPr lang="en-US" sz="1800" dirty="0" smtClean="0">
                <a:effectLst/>
              </a:rPr>
              <a:t>- Transform map compressed to 35KB</a:t>
            </a:r>
          </a:p>
          <a:p>
            <a:pPr marL="0" algn="l"/>
            <a:r>
              <a:rPr lang="en-US" sz="1800" dirty="0" smtClean="0">
                <a:effectLst/>
              </a:rPr>
              <a:t> (for a total of 70 KB)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6248400"/>
            <a:ext cx="2866234" cy="283154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600" dirty="0" smtClean="0">
                <a:solidFill>
                  <a:schemeClr val="tx2"/>
                </a:solidFill>
                <a:effectLst/>
              </a:rPr>
              <a:t>(Requires 1.3MB for rendering)</a:t>
            </a:r>
            <a:endParaRPr lang="en-US" sz="1400" dirty="0" smtClean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2000 on original 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5791200"/>
            <a:ext cx="6096000" cy="313932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 algn="l"/>
            <a:r>
              <a:rPr lang="en-US" sz="1800" dirty="0" smtClean="0">
                <a:effectLst/>
              </a:rPr>
              <a:t>Original image compressed using JPEG 2000 to 70 KB</a:t>
            </a:r>
          </a:p>
        </p:txBody>
      </p:sp>
      <p:pic>
        <p:nvPicPr>
          <p:cNvPr id="5" name="Picture 2" descr="C:\hh\proj\factorimage\data\compression\sfbldg1_JP2.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" y="990526"/>
            <a:ext cx="8823960" cy="46482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67400" y="6193846"/>
            <a:ext cx="2866234" cy="283154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1600" dirty="0" smtClean="0">
                <a:solidFill>
                  <a:schemeClr val="tx2"/>
                </a:solidFill>
                <a:effectLst/>
              </a:rPr>
              <a:t>(Requires 5.1MB for rendering)</a:t>
            </a:r>
            <a:endParaRPr lang="en-US" sz="1400" dirty="0" smtClean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h20070706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em_vis199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  <a:txDef>
      <a:spPr>
        <a:noFill/>
      </a:spPr>
      <a:bodyPr wrap="none" lIns="18288" tIns="18288" rIns="18288" bIns="18288" rtlCol="0">
        <a:spAutoFit/>
      </a:bodyPr>
      <a:lstStyle>
        <a:defPPr marL="0">
          <a:defRPr sz="2400" dirty="0" smtClean="0">
            <a:effectLst/>
          </a:defRPr>
        </a:defPPr>
      </a:lstStyle>
    </a:txDef>
  </a:objectDefaults>
  <a:extraClrSchemeLst>
    <a:extraClrScheme>
      <a:clrScheme name="qem_vis199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4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6">
        <a:dk1>
          <a:srgbClr val="000000"/>
        </a:dk1>
        <a:lt1>
          <a:srgbClr val="FFFFFF"/>
        </a:lt1>
        <a:dk2>
          <a:srgbClr val="772655"/>
        </a:dk2>
        <a:lt2>
          <a:srgbClr val="5FFFF0"/>
        </a:lt2>
        <a:accent1>
          <a:srgbClr val="952CA7"/>
        </a:accent1>
        <a:accent2>
          <a:srgbClr val="FAFD00"/>
        </a:accent2>
        <a:accent3>
          <a:srgbClr val="BDACB4"/>
        </a:accent3>
        <a:accent4>
          <a:srgbClr val="DADADA"/>
        </a:accent4>
        <a:accent5>
          <a:srgbClr val="C8ACD0"/>
        </a:accent5>
        <a:accent6>
          <a:srgbClr val="E3E500"/>
        </a:accent6>
        <a:hlink>
          <a:srgbClr val="FEAA2E"/>
        </a:hlink>
        <a:folHlink>
          <a:srgbClr val="D989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7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8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9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DBDBD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50383</TotalTime>
  <Words>184</Words>
  <Application>Microsoft PowerPoint</Application>
  <PresentationFormat>On-screen Show (4:3)</PresentationFormat>
  <Paragraphs>30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hh20070706</vt:lpstr>
      <vt:lpstr>SUPPLEMENTAL MATERIAL:  Compression Experiments  Factoring Repeated Content Within and Among Images  (SIGGRAPH 2008 submission 0064) </vt:lpstr>
      <vt:lpstr>Comparison with JPEG 2000</vt:lpstr>
      <vt:lpstr>Close-ups</vt:lpstr>
      <vt:lpstr>Close-ups</vt:lpstr>
      <vt:lpstr>Close-ups</vt:lpstr>
      <vt:lpstr>Original image</vt:lpstr>
      <vt:lpstr>Our factored image representation</vt:lpstr>
      <vt:lpstr>JPEG 2000 on original image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Hugues Hoppe</dc:creator>
  <cp:lastModifiedBy>Hugues Hoppe</cp:lastModifiedBy>
  <cp:revision>2884</cp:revision>
  <dcterms:created xsi:type="dcterms:W3CDTF">1999-08-16T18:11:54Z</dcterms:created>
  <dcterms:modified xsi:type="dcterms:W3CDTF">2008-03-20T01:30:56Z</dcterms:modified>
</cp:coreProperties>
</file>