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Default Extension="vml" ContentType="application/vnd.openxmlformats-officedocument.vmlDrawing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320" r:id="rId6"/>
    <p:sldId id="314" r:id="rId7"/>
    <p:sldId id="294" r:id="rId8"/>
    <p:sldId id="261" r:id="rId9"/>
    <p:sldId id="296" r:id="rId10"/>
    <p:sldId id="263" r:id="rId11"/>
    <p:sldId id="264" r:id="rId12"/>
    <p:sldId id="315" r:id="rId13"/>
    <p:sldId id="265" r:id="rId14"/>
    <p:sldId id="267" r:id="rId15"/>
    <p:sldId id="268" r:id="rId16"/>
    <p:sldId id="269" r:id="rId17"/>
    <p:sldId id="285" r:id="rId18"/>
    <p:sldId id="286" r:id="rId19"/>
    <p:sldId id="310" r:id="rId20"/>
    <p:sldId id="270" r:id="rId21"/>
    <p:sldId id="271" r:id="rId22"/>
    <p:sldId id="273" r:id="rId23"/>
    <p:sldId id="274" r:id="rId24"/>
    <p:sldId id="276" r:id="rId25"/>
    <p:sldId id="311" r:id="rId26"/>
    <p:sldId id="275" r:id="rId27"/>
    <p:sldId id="277" r:id="rId28"/>
    <p:sldId id="278" r:id="rId29"/>
    <p:sldId id="279" r:id="rId30"/>
    <p:sldId id="282" r:id="rId31"/>
    <p:sldId id="280" r:id="rId32"/>
    <p:sldId id="306" r:id="rId33"/>
    <p:sldId id="281" r:id="rId34"/>
    <p:sldId id="283" r:id="rId35"/>
    <p:sldId id="305" r:id="rId36"/>
    <p:sldId id="304" r:id="rId37"/>
    <p:sldId id="316" r:id="rId38"/>
    <p:sldId id="289" r:id="rId39"/>
    <p:sldId id="298" r:id="rId40"/>
    <p:sldId id="318" r:id="rId41"/>
    <p:sldId id="284" r:id="rId42"/>
    <p:sldId id="319" r:id="rId43"/>
    <p:sldId id="300" r:id="rId44"/>
    <p:sldId id="313" r:id="rId45"/>
    <p:sldId id="308" r:id="rId46"/>
    <p:sldId id="309" r:id="rId47"/>
    <p:sldId id="287" r:id="rId48"/>
    <p:sldId id="291" r:id="rId49"/>
    <p:sldId id="295" r:id="rId50"/>
    <p:sldId id="301" r:id="rId51"/>
    <p:sldId id="302" r:id="rId52"/>
    <p:sldId id="307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>
      <p:cViewPr varScale="1">
        <p:scale>
          <a:sx n="55" d="100"/>
          <a:sy n="55" d="100"/>
        </p:scale>
        <p:origin x="-46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mtClean="0"/>
              <a:t>Epitome</a:t>
            </a:r>
            <a:r>
              <a:rPr lang="en-US" baseline="0" smtClean="0"/>
              <a:t> Size for multiple images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Size (KB)</c:v>
                </c:pt>
              </c:strCache>
            </c:strRef>
          </c:tx>
          <c:spPr>
            <a:ln w="50800">
              <a:solidFill>
                <a:srgbClr val="00B050"/>
              </a:solidFill>
            </a:ln>
          </c:spPr>
          <c:marker>
            <c:symbol val="diamond"/>
            <c:size val="19"/>
          </c:marker>
          <c:trendline>
            <c:spPr>
              <a:ln w="38100">
                <a:solidFill>
                  <a:srgbClr val="FF0000"/>
                </a:solidFill>
              </a:ln>
            </c:spPr>
            <c:trendlineType val="log"/>
          </c:trendline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53</c:v>
                </c:pt>
                <c:pt idx="2">
                  <c:v>69</c:v>
                </c:pt>
                <c:pt idx="3">
                  <c:v>94</c:v>
                </c:pt>
                <c:pt idx="4">
                  <c:v>107</c:v>
                </c:pt>
                <c:pt idx="5">
                  <c:v>122</c:v>
                </c:pt>
              </c:numCache>
            </c:numRef>
          </c:val>
        </c:ser>
        <c:marker val="1"/>
        <c:axId val="84058112"/>
        <c:axId val="84060032"/>
      </c:lineChart>
      <c:catAx>
        <c:axId val="840581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mtClean="0"/>
                  <a:t>Number of Images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84060032"/>
        <c:crosses val="autoZero"/>
        <c:auto val="1"/>
        <c:lblAlgn val="ctr"/>
        <c:lblOffset val="100"/>
      </c:catAx>
      <c:valAx>
        <c:axId val="8406003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mtClean="0"/>
                  <a:t>Size (KB)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840581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CF94E-6C81-9945-9BF0-5681AF56ACCB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1C134-0307-F840-9887-AB6725444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Perfect Spatial Hashing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22D0337-6022-4ECF-B9B4-E6C8AD7DA735}" type="datetime1">
              <a:rPr lang="en-US" smtClean="0"/>
              <a:pPr/>
              <a:t>8/11/2008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2006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B3A8B7-2AA4-4203-961E-C91888306D2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1C134-0307-F840-9887-AB67254447A6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3DBCA-B89A-1541-9EC6-84B699D1BA53}" type="datetimeFigureOut">
              <a:rPr lang="en-US" smtClean="0"/>
              <a:pPr/>
              <a:t>8/11/2008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BACD1-C000-5349-AC10-2A0D2762D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22.pd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d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d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d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pd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d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d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.pd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pd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50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df"/><Relationship Id="rId5" Type="http://schemas.openxmlformats.org/officeDocument/2006/relationships/image" Target="../media/image39.png"/><Relationship Id="rId4" Type="http://schemas.openxmlformats.org/officeDocument/2006/relationships/image" Target="../media/image52.pd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61.pd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d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df"/><Relationship Id="rId5" Type="http://schemas.openxmlformats.org/officeDocument/2006/relationships/image" Target="../media/image9.png"/><Relationship Id="rId4" Type="http://schemas.openxmlformats.org/officeDocument/2006/relationships/image" Target="../media/image10.pdf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9.pd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775"/>
            <a:ext cx="7772400" cy="1470025"/>
          </a:xfrm>
        </p:spPr>
        <p:txBody>
          <a:bodyPr/>
          <a:lstStyle/>
          <a:p>
            <a:r>
              <a:rPr lang="en-US" b="1" dirty="0"/>
              <a:t>Factoring Repeated Content Within and Among Images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2590800"/>
            <a:ext cx="8458200" cy="1752600"/>
          </a:xfrm>
        </p:spPr>
        <p:txBody>
          <a:bodyPr>
            <a:noAutofit/>
          </a:bodyPr>
          <a:lstStyle/>
          <a:p>
            <a:pPr algn="l"/>
            <a:endParaRPr/>
          </a:p>
          <a:p>
            <a:pPr algn="l"/>
            <a:r>
              <a:rPr lang="en-US" sz="2200" smtClean="0">
                <a:solidFill>
                  <a:schemeClr val="tx1"/>
                </a:solidFill>
              </a:rPr>
              <a:t>				Huamin </a:t>
            </a:r>
            <a:r>
              <a:rPr lang="en-US" sz="2200" dirty="0" smtClean="0">
                <a:solidFill>
                  <a:schemeClr val="tx1"/>
                </a:solidFill>
              </a:rPr>
              <a:t>Wang       	</a:t>
            </a:r>
            <a:r>
              <a:rPr lang="en-US" altLang="zh-CN" sz="2200" dirty="0" smtClean="0">
                <a:solidFill>
                  <a:schemeClr val="tx1"/>
                </a:solidFill>
              </a:rPr>
              <a:t>Georgia Tech</a:t>
            </a:r>
            <a:endParaRPr lang="en-US" sz="2200" dirty="0" smtClean="0">
              <a:solidFill>
                <a:schemeClr val="tx1"/>
              </a:solidFill>
            </a:endParaRPr>
          </a:p>
          <a:p>
            <a:pPr algn="l"/>
            <a:r>
              <a:rPr lang="en-US" sz="2200" dirty="0" smtClean="0">
                <a:solidFill>
                  <a:schemeClr val="tx1"/>
                </a:solidFill>
              </a:rPr>
              <a:t>				Yonatan Wexler		Microsoft </a:t>
            </a:r>
            <a:r>
              <a:rPr lang="en-US" sz="2200" dirty="0">
                <a:solidFill>
                  <a:schemeClr val="tx1"/>
                </a:solidFill>
              </a:rPr>
              <a:t>Corporation</a:t>
            </a:r>
          </a:p>
          <a:p>
            <a:pPr algn="l"/>
            <a:r>
              <a:rPr lang="en-US" sz="2200" smtClean="0">
                <a:solidFill>
                  <a:schemeClr val="tx1"/>
                </a:solidFill>
              </a:rPr>
              <a:t>				</a:t>
            </a:r>
            <a:r>
              <a:rPr lang="en-US" sz="2200" smtClean="0">
                <a:solidFill>
                  <a:schemeClr val="tx1"/>
                </a:solidFill>
              </a:rPr>
              <a:t>Eyal Ofek </a:t>
            </a:r>
            <a:r>
              <a:rPr lang="en-US" sz="2200" dirty="0" smtClean="0">
                <a:solidFill>
                  <a:schemeClr val="tx1"/>
                </a:solidFill>
              </a:rPr>
              <a:t>			Microsoft Corporation</a:t>
            </a:r>
          </a:p>
          <a:p>
            <a:pPr algn="l"/>
            <a:r>
              <a:rPr lang="en-US" sz="2200" smtClean="0">
                <a:solidFill>
                  <a:schemeClr val="tx1"/>
                </a:solidFill>
              </a:rPr>
              <a:t>				Hugues </a:t>
            </a:r>
            <a:r>
              <a:rPr lang="en-US" sz="2200" dirty="0" smtClean="0">
                <a:solidFill>
                  <a:schemeClr val="tx1"/>
                </a:solidFill>
              </a:rPr>
              <a:t>Hoppe 		Microsoft Research</a:t>
            </a: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ACM SIGGRAPH 2008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August 12, 2008</a:t>
            </a:r>
          </a:p>
          <a:p>
            <a:pPr algn="l"/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1" y="178476"/>
            <a:ext cx="1619250" cy="677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040" y="192840"/>
            <a:ext cx="2370760" cy="663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114800" y="3392507"/>
            <a:ext cx="4440667" cy="2958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1: Finding Self-Similarities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What is a self-similarity (or a match)?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2438400"/>
            <a:ext cx="3429000" cy="3581400"/>
          </a:xfrm>
          <a:prstGeom prst="rect">
            <a:avLst/>
          </a:prstGeom>
          <a:ln/>
          <a:effectLst>
            <a:outerShdw blurRad="508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2819400"/>
            <a:ext cx="228600" cy="22939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4953000"/>
            <a:ext cx="228600" cy="3048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2540655">
            <a:off x="3323771" y="5152571"/>
            <a:ext cx="228600" cy="2286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33800" y="3276600"/>
            <a:ext cx="152400" cy="152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0" y="2667000"/>
            <a:ext cx="304800" cy="2169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28800" y="2743200"/>
            <a:ext cx="1828800" cy="152400"/>
          </a:xfrm>
          <a:prstGeom prst="straightConnector1">
            <a:avLst/>
          </a:prstGeom>
          <a:ln w="1524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52600" y="2971800"/>
            <a:ext cx="1905000" cy="381000"/>
          </a:xfrm>
          <a:prstGeom prst="straightConnector1">
            <a:avLst/>
          </a:prstGeom>
          <a:ln w="1524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76400" y="3048000"/>
            <a:ext cx="1905000" cy="1066800"/>
          </a:xfrm>
          <a:prstGeom prst="straightConnector1">
            <a:avLst/>
          </a:prstGeom>
          <a:ln w="1524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1447799" y="3276599"/>
            <a:ext cx="1981200" cy="1524001"/>
          </a:xfrm>
          <a:prstGeom prst="straightConnector1">
            <a:avLst/>
          </a:prstGeom>
          <a:ln w="1524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685800" y="3962400"/>
            <a:ext cx="1828800" cy="1588"/>
          </a:xfrm>
          <a:prstGeom prst="straightConnector1">
            <a:avLst/>
          </a:prstGeom>
          <a:ln w="1524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66800" y="2514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Block 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24500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Match 1</a:t>
            </a:r>
            <a:endParaRPr lang="en-US" sz="1800" i="1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 rot="610749">
            <a:off x="2514600" y="29072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Match 2</a:t>
            </a:r>
            <a:endParaRPr lang="en-US" sz="1800" i="1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 rot="1764984">
            <a:off x="2455418" y="345728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Match 3</a:t>
            </a:r>
            <a:endParaRPr lang="en-US" sz="1800" i="1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 rot="3122928">
            <a:off x="2211583" y="403715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Match 4</a:t>
            </a:r>
            <a:endParaRPr lang="en-US" sz="1800" i="1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 rot="5400000">
            <a:off x="1213366" y="40444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Match n</a:t>
            </a:r>
            <a:endParaRPr lang="en-US" sz="1800" i="1" dirty="0"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600" y="4267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762000" y="60198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Match(B</a:t>
            </a:r>
            <a:r>
              <a:rPr lang="en-US" sz="2000" baseline="-25000" dirty="0" smtClean="0">
                <a:latin typeface="Times New Roman"/>
                <a:cs typeface="Times New Roman"/>
              </a:rPr>
              <a:t>i</a:t>
            </a:r>
            <a:r>
              <a:rPr lang="en-US" sz="2000" dirty="0" smtClean="0">
                <a:latin typeface="Times New Roman"/>
                <a:cs typeface="Times New Roman"/>
              </a:rPr>
              <a:t>)={M</a:t>
            </a:r>
            <a:r>
              <a:rPr lang="en-US" sz="2000" baseline="-25000" dirty="0" smtClean="0">
                <a:latin typeface="Times New Roman"/>
                <a:cs typeface="Times New Roman"/>
              </a:rPr>
              <a:t>1</a:t>
            </a:r>
            <a:r>
              <a:rPr lang="en-US" sz="2000" dirty="0" smtClean="0">
                <a:latin typeface="Times New Roman"/>
                <a:cs typeface="Times New Roman"/>
              </a:rPr>
              <a:t>, M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, M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, …, </a:t>
            </a:r>
            <a:r>
              <a:rPr lang="en-US" sz="2000" dirty="0" err="1" smtClean="0">
                <a:latin typeface="Times New Roman"/>
                <a:cs typeface="Times New Roman"/>
              </a:rPr>
              <a:t>M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n</a:t>
            </a:r>
            <a:r>
              <a:rPr lang="en-US" sz="2000" dirty="0" smtClean="0">
                <a:latin typeface="Times New Roman"/>
                <a:cs typeface="Times New Roman"/>
              </a:rPr>
              <a:t>}</a:t>
            </a:r>
            <a:endParaRPr lang="en-US" sz="2000" b="1" i="1" dirty="0"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81600" y="2438400"/>
            <a:ext cx="2514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For each </a:t>
            </a:r>
            <a:r>
              <a:rPr lang="en-US" sz="2400" i="1" dirty="0" err="1" smtClean="0">
                <a:latin typeface="Times New Roman"/>
                <a:cs typeface="Times New Roman"/>
              </a:rPr>
              <a:t>p</a:t>
            </a:r>
            <a:r>
              <a:rPr lang="en-US" dirty="0" err="1" smtClean="0">
                <a:latin typeface="Times New Roman"/>
                <a:cs typeface="Times New Roman"/>
                <a:sym typeface="Symbol"/>
              </a:rPr>
              <a:t>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: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	I[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] ≈ I[M(p)]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6" name="Parallelogram 25"/>
          <p:cNvSpPr/>
          <p:nvPr/>
        </p:nvSpPr>
        <p:spPr>
          <a:xfrm rot="20197872">
            <a:off x="3626874" y="3991031"/>
            <a:ext cx="200348" cy="270724"/>
          </a:xfrm>
          <a:prstGeom prst="parallelogram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small_pave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657600"/>
            <a:ext cx="775183" cy="8236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dist="101600" dir="2700000" algn="tl" rotWithShape="0">
              <a:srgbClr val="000000">
                <a:alpha val="6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/>
      <p:bldP spid="19" grpId="0"/>
      <p:bldP spid="20" grpId="0"/>
      <p:bldP spid="21" grpId="0"/>
      <p:bldP spid="22" grpId="0"/>
      <p:bldP spid="24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1: Finding Self-Similarities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 a match? (Based on SSD)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752600" y="2286000"/>
            <a:ext cx="5638800" cy="1286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209800" y="2722601"/>
            <a:ext cx="426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/>
                <a:cs typeface="Times New Roman"/>
              </a:rPr>
              <a:t>M</a:t>
            </a:r>
            <a:endParaRPr lang="en-US" sz="3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3581400"/>
            <a:ext cx="350608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smtClean="0">
                <a:latin typeface="Times New Roman"/>
                <a:cs typeface="Times New Roman"/>
              </a:rPr>
              <a:t>γ</a:t>
            </a:r>
            <a:r>
              <a:rPr lang="en-US" sz="2200" i="1" dirty="0" smtClean="0">
                <a:latin typeface="Times New Roman"/>
                <a:cs typeface="Times New Roman"/>
              </a:rPr>
              <a:t>: illumination scaling factor</a:t>
            </a:r>
          </a:p>
          <a:p>
            <a:endParaRPr lang="en-US" sz="2200" i="1" dirty="0" smtClean="0">
              <a:latin typeface="Times New Roman"/>
              <a:cs typeface="Times New Roman"/>
            </a:endParaRPr>
          </a:p>
          <a:p>
            <a:endParaRPr lang="en-US" sz="1000" i="1" dirty="0" smtClean="0">
              <a:latin typeface="Times New Roman"/>
              <a:ea typeface="Lucida Grande"/>
              <a:cs typeface="Times New Roman"/>
            </a:endParaRPr>
          </a:p>
          <a:p>
            <a:r>
              <a:rPr lang="en-US" sz="2200" i="1" dirty="0" err="1" smtClean="0">
                <a:latin typeface="Times New Roman"/>
                <a:ea typeface="Lucida Grande"/>
                <a:cs typeface="Times New Roman"/>
              </a:rPr>
              <a:t>σ</a:t>
            </a:r>
            <a:r>
              <a:rPr lang="en-US" sz="2200" i="1" dirty="0" smtClean="0">
                <a:latin typeface="Times New Roman"/>
                <a:ea typeface="Lucida Grande"/>
                <a:cs typeface="Times New Roman"/>
              </a:rPr>
              <a:t>: </a:t>
            </a:r>
            <a:r>
              <a:rPr lang="en-US" sz="2200" i="1" smtClean="0">
                <a:latin typeface="Times New Roman"/>
                <a:ea typeface="Lucida Grande"/>
                <a:cs typeface="Times New Roman"/>
              </a:rPr>
              <a:t>Block </a:t>
            </a:r>
            <a:r>
              <a:rPr lang="en-US" sz="2200" i="1" smtClean="0">
                <a:latin typeface="Times New Roman"/>
                <a:ea typeface="Lucida Grande"/>
                <a:cs typeface="Times New Roman"/>
              </a:rPr>
              <a:t>variance</a:t>
            </a:r>
          </a:p>
          <a:p>
            <a:r>
              <a:rPr lang="en-US" sz="2200" i="1" smtClean="0">
                <a:latin typeface="Times New Roman"/>
                <a:cs typeface="Times New Roman"/>
              </a:rPr>
              <a:t>α: normalization factor (0, 2)</a:t>
            </a:r>
          </a:p>
          <a:p>
            <a:r>
              <a:rPr lang="en-US" sz="2200" i="1" smtClean="0">
                <a:latin typeface="Times New Roman"/>
                <a:cs typeface="Times New Roman"/>
              </a:rPr>
              <a:t>β: small number</a:t>
            </a:r>
          </a:p>
          <a:p>
            <a:endParaRPr lang="en-US" sz="2200" i="1" dirty="0"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048000" y="3962400"/>
            <a:ext cx="2845019" cy="4710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36519" y="4433430"/>
            <a:ext cx="3536569" cy="1129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24200" y="2993924"/>
            <a:ext cx="3967316" cy="578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57800" y="2286000"/>
            <a:ext cx="280069" cy="731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86931" y="3276598"/>
            <a:ext cx="4090069" cy="1156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smtClean="0"/>
              <a:t>Step 1: Finding Self-Similarities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mtClean="0">
                <a:cs typeface="Arial" pitchFamily="34" charset="0"/>
              </a:rPr>
              <a:t>Solution: Kanade-Lucas-Tomasi Feature </a:t>
            </a:r>
            <a:r>
              <a:rPr lang="en-US" smtClean="0">
                <a:cs typeface="Arial" pitchFamily="34" charset="0"/>
              </a:rPr>
              <a:t>Tracker</a:t>
            </a:r>
          </a:p>
          <a:p>
            <a:pPr>
              <a:buNone/>
            </a:pPr>
            <a:endParaRPr lang="en-US" smtClean="0"/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2316163"/>
            <a:ext cx="3429000" cy="3581400"/>
          </a:xfrm>
          <a:prstGeom prst="rect">
            <a:avLst/>
          </a:prstGeom>
          <a:ln/>
          <a:effectLst>
            <a:outerShdw blurRad="508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2697163"/>
            <a:ext cx="228600" cy="22939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231616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/>
                <a:cs typeface="Times New Roman"/>
              </a:rPr>
              <a:t>p</a:t>
            </a:r>
            <a:r>
              <a:rPr lang="en-US" smtClean="0">
                <a:latin typeface="Times New Roman"/>
                <a:cs typeface="Times New Roman"/>
              </a:rPr>
              <a:t> </a:t>
            </a:r>
            <a:r>
              <a:rPr lang="en-US" smtClean="0">
                <a:latin typeface="Times New Roman"/>
                <a:cs typeface="Times New Roman"/>
                <a:sym typeface="Symbol"/>
              </a:rPr>
              <a:t> </a:t>
            </a:r>
            <a:r>
              <a:rPr lang="en-US" smtClean="0">
                <a:latin typeface="Times New Roman"/>
                <a:cs typeface="Times New Roman"/>
              </a:rPr>
              <a:t>Block 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7" name="Parallelogram 6"/>
          <p:cNvSpPr/>
          <p:nvPr/>
        </p:nvSpPr>
        <p:spPr>
          <a:xfrm rot="20197872">
            <a:off x="3169674" y="3868794"/>
            <a:ext cx="200348" cy="270724"/>
          </a:xfrm>
          <a:prstGeom prst="parallelogram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95400" y="2925763"/>
            <a:ext cx="1905000" cy="1066800"/>
          </a:xfrm>
          <a:prstGeom prst="straightConnector1">
            <a:avLst/>
          </a:prstGeom>
          <a:ln w="1524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0" y="414496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/>
                <a:cs typeface="Times New Roman"/>
              </a:rPr>
              <a:t>M(p)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308983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/>
                <a:cs typeface="Times New Roman"/>
              </a:rPr>
              <a:t>M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2362200"/>
            <a:ext cx="4343400" cy="69391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495800" y="3683913"/>
            <a:ext cx="36286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/>
              <a:t>Start from an initialization M</a:t>
            </a:r>
            <a:r>
              <a:rPr lang="en-US" sz="2200" baseline="-25000" smtClean="0"/>
              <a:t>0</a:t>
            </a:r>
            <a:r>
              <a:rPr lang="en-US" sz="2200" smtClean="0"/>
              <a:t>:</a:t>
            </a:r>
          </a:p>
          <a:p>
            <a:r>
              <a:rPr lang="en-US" sz="2200" smtClean="0"/>
              <a:t>	</a:t>
            </a:r>
            <a:r>
              <a:rPr lang="en-US" sz="2200" smtClean="0"/>
              <a:t>Initial Locations</a:t>
            </a:r>
          </a:p>
          <a:p>
            <a:r>
              <a:rPr lang="en-US" sz="2200" smtClean="0"/>
              <a:t>	</a:t>
            </a:r>
            <a:r>
              <a:rPr lang="en-US" sz="2200" smtClean="0"/>
              <a:t>Initial Rotations</a:t>
            </a:r>
          </a:p>
          <a:p>
            <a:r>
              <a:rPr lang="en-US" sz="2200" smtClean="0"/>
              <a:t>	</a:t>
            </a:r>
            <a:r>
              <a:rPr lang="en-US" sz="2200" smtClean="0"/>
              <a:t>Initial Scalings</a:t>
            </a:r>
            <a:endParaRPr lang="en-US" sz="22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1: Finding Self-Similarities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Seed searching locations: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95400" y="2078324"/>
            <a:ext cx="6553200" cy="3408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5410200"/>
            <a:ext cx="67831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Pruning if:</a:t>
            </a:r>
          </a:p>
          <a:p>
            <a:r>
              <a:rPr lang="en-US" sz="2500" dirty="0" smtClean="0"/>
              <a:t>	Color histograms of </a:t>
            </a:r>
            <a:r>
              <a:rPr lang="en-US" sz="2500" i="1" dirty="0" smtClean="0">
                <a:latin typeface="Times New Roman"/>
                <a:cs typeface="Times New Roman"/>
              </a:rPr>
              <a:t>B</a:t>
            </a:r>
            <a:r>
              <a:rPr lang="en-US" sz="25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500" dirty="0" smtClean="0"/>
              <a:t> and </a:t>
            </a:r>
            <a:r>
              <a:rPr lang="en-US" sz="2500" i="1" dirty="0" smtClean="0">
                <a:latin typeface="Times New Roman"/>
                <a:cs typeface="Times New Roman"/>
              </a:rPr>
              <a:t>S</a:t>
            </a:r>
            <a:r>
              <a:rPr lang="en-US" sz="2500" i="1" baseline="-25000" dirty="0" smtClean="0">
                <a:latin typeface="Times New Roman"/>
                <a:cs typeface="Times New Roman"/>
              </a:rPr>
              <a:t>j</a:t>
            </a:r>
            <a:r>
              <a:rPr lang="en-US" sz="2500" dirty="0" smtClean="0"/>
              <a:t> are too different…</a:t>
            </a:r>
            <a:endParaRPr lang="en-US" sz="25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1: Finding Self-Similarities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1249363"/>
          </a:xfrm>
        </p:spPr>
        <p:txBody>
          <a:bodyPr/>
          <a:lstStyle/>
          <a:p>
            <a:r>
              <a:rPr lang="en-US" dirty="0" smtClean="0"/>
              <a:t>Seed searching orientations: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5445204"/>
            <a:ext cx="7696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Pruning if:</a:t>
            </a:r>
          </a:p>
          <a:p>
            <a:r>
              <a:rPr lang="en-US" sz="2200" dirty="0" smtClean="0"/>
              <a:t>	Gradient histograms of </a:t>
            </a:r>
            <a:r>
              <a:rPr lang="en-US" sz="2200" i="1" dirty="0" smtClean="0">
                <a:latin typeface="Times New Roman"/>
                <a:cs typeface="Times New Roman"/>
              </a:rPr>
              <a:t>B</a:t>
            </a:r>
            <a:r>
              <a:rPr lang="en-US" sz="22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200" dirty="0" smtClean="0"/>
              <a:t> and </a:t>
            </a:r>
            <a:r>
              <a:rPr lang="en-US" sz="2200" i="1" smtClean="0">
                <a:latin typeface="Times New Roman"/>
                <a:cs typeface="Times New Roman"/>
              </a:rPr>
              <a:t>S</a:t>
            </a:r>
            <a:r>
              <a:rPr lang="en-US" sz="2200" i="1" baseline="-25000" smtClean="0">
                <a:latin typeface="Times New Roman"/>
                <a:cs typeface="Times New Roman"/>
              </a:rPr>
              <a:t>j</a:t>
            </a:r>
            <a:r>
              <a:rPr lang="en-US" sz="2200" smtClean="0"/>
              <a:t> </a:t>
            </a:r>
            <a:r>
              <a:rPr lang="en-US" sz="2200" smtClean="0"/>
              <a:t>after rotation are still too 	different</a:t>
            </a:r>
            <a:r>
              <a:rPr lang="en-US" sz="2200" dirty="0" smtClean="0"/>
              <a:t>…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1550313"/>
            <a:ext cx="57037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 smtClean="0">
                <a:latin typeface="Times New Roman"/>
                <a:cs typeface="Times New Roman"/>
              </a:rPr>
              <a:t>θ</a:t>
            </a:r>
            <a:r>
              <a:rPr lang="en-US" sz="2200" i="1" baseline="-25000" dirty="0" err="1" smtClean="0">
                <a:latin typeface="Times New Roman"/>
                <a:cs typeface="Times New Roman"/>
              </a:rPr>
              <a:t>guess</a:t>
            </a:r>
            <a:r>
              <a:rPr lang="en-US" sz="2200" dirty="0" smtClean="0">
                <a:latin typeface="Times New Roman"/>
                <a:cs typeface="Times New Roman"/>
              </a:rPr>
              <a:t>=</a:t>
            </a:r>
            <a:r>
              <a:rPr lang="en-US" sz="2200" dirty="0" err="1" smtClean="0">
                <a:latin typeface="Times New Roman"/>
                <a:cs typeface="Times New Roman"/>
              </a:rPr>
              <a:t>min</a:t>
            </a:r>
            <a:r>
              <a:rPr lang="en-US" sz="2200" i="1" baseline="-25000" dirty="0" err="1" smtClean="0">
                <a:latin typeface="Times New Roman"/>
                <a:cs typeface="Times New Roman"/>
              </a:rPr>
              <a:t>θ</a:t>
            </a:r>
            <a:r>
              <a:rPr lang="en-US" sz="2200" i="1" baseline="-25000" dirty="0" smtClean="0">
                <a:latin typeface="Times New Roman"/>
                <a:cs typeface="Times New Roman"/>
              </a:rPr>
              <a:t>’  </a:t>
            </a:r>
            <a:r>
              <a:rPr lang="en-US" sz="2200" dirty="0" err="1" smtClean="0">
                <a:latin typeface="Times New Roman"/>
                <a:cs typeface="Times New Roman"/>
              </a:rPr>
              <a:t>Σ</a:t>
            </a:r>
            <a:r>
              <a:rPr lang="en-US" sz="2200" i="1" baseline="-25000" dirty="0" err="1" smtClean="0">
                <a:latin typeface="Times New Roman"/>
                <a:cs typeface="Times New Roman"/>
              </a:rPr>
              <a:t>θ</a:t>
            </a:r>
            <a:r>
              <a:rPr lang="en-US" sz="2200" dirty="0" smtClean="0">
                <a:latin typeface="Times New Roman"/>
                <a:cs typeface="Times New Roman"/>
              </a:rPr>
              <a:t> ( |</a:t>
            </a:r>
            <a:r>
              <a:rPr lang="en-US" sz="2200" dirty="0" err="1" smtClean="0">
                <a:latin typeface="Times New Roman"/>
                <a:cs typeface="Times New Roman"/>
              </a:rPr>
              <a:t>H</a:t>
            </a:r>
            <a:r>
              <a:rPr lang="en-US" sz="2200" baseline="-25000" dirty="0" err="1" smtClean="0">
                <a:latin typeface="Times New Roman"/>
                <a:cs typeface="Times New Roman"/>
              </a:rPr>
              <a:t>orient</a:t>
            </a:r>
            <a:r>
              <a:rPr lang="en-US" sz="2200" dirty="0" err="1" smtClean="0">
                <a:latin typeface="Times New Roman"/>
                <a:cs typeface="Times New Roman"/>
              </a:rPr>
              <a:t>(</a:t>
            </a:r>
            <a:r>
              <a:rPr lang="en-US" sz="2200" i="1" dirty="0" err="1" smtClean="0">
                <a:latin typeface="Times New Roman"/>
                <a:cs typeface="Times New Roman"/>
              </a:rPr>
              <a:t>θ</a:t>
            </a:r>
            <a:r>
              <a:rPr lang="en-US" sz="2200" dirty="0" smtClean="0">
                <a:latin typeface="Times New Roman"/>
                <a:cs typeface="Times New Roman"/>
              </a:rPr>
              <a:t>, </a:t>
            </a:r>
            <a:r>
              <a:rPr lang="en-US" sz="2200" i="1" dirty="0" smtClean="0">
                <a:latin typeface="Times New Roman"/>
                <a:cs typeface="Times New Roman"/>
              </a:rPr>
              <a:t>B</a:t>
            </a:r>
            <a:r>
              <a:rPr lang="en-US" sz="22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200" dirty="0" smtClean="0">
                <a:latin typeface="Times New Roman"/>
                <a:cs typeface="Times New Roman"/>
              </a:rPr>
              <a:t>) - H</a:t>
            </a:r>
            <a:r>
              <a:rPr lang="en-US" sz="2200" baseline="-25000" dirty="0" smtClean="0">
                <a:latin typeface="Times New Roman"/>
                <a:cs typeface="Times New Roman"/>
              </a:rPr>
              <a:t>orient</a:t>
            </a:r>
            <a:r>
              <a:rPr lang="en-US" sz="2200" dirty="0" smtClean="0">
                <a:latin typeface="Times New Roman"/>
                <a:cs typeface="Times New Roman"/>
              </a:rPr>
              <a:t>(θ+</a:t>
            </a:r>
            <a:r>
              <a:rPr lang="en-US" sz="2200" i="1" dirty="0" smtClean="0">
                <a:latin typeface="Times New Roman"/>
                <a:cs typeface="Times New Roman"/>
              </a:rPr>
              <a:t>θ’</a:t>
            </a:r>
            <a:r>
              <a:rPr lang="en-US" sz="2200" dirty="0" smtClean="0">
                <a:latin typeface="Times New Roman"/>
                <a:cs typeface="Times New Roman"/>
              </a:rPr>
              <a:t>, </a:t>
            </a:r>
            <a:r>
              <a:rPr lang="en-US" sz="2200" i="1" dirty="0" smtClean="0">
                <a:latin typeface="Times New Roman"/>
                <a:cs typeface="Times New Roman"/>
              </a:rPr>
              <a:t>S</a:t>
            </a:r>
            <a:r>
              <a:rPr lang="en-US" sz="2200" i="1" baseline="-25000" dirty="0" smtClean="0">
                <a:latin typeface="Times New Roman"/>
                <a:cs typeface="Times New Roman"/>
              </a:rPr>
              <a:t>j</a:t>
            </a:r>
            <a:r>
              <a:rPr lang="en-US" sz="2200" dirty="0" smtClean="0">
                <a:latin typeface="Times New Roman"/>
                <a:cs typeface="Times New Roman"/>
              </a:rPr>
              <a:t>)|</a:t>
            </a:r>
            <a:r>
              <a:rPr lang="en-US" sz="2200" baseline="30000" dirty="0" smtClean="0">
                <a:latin typeface="Times New Roman"/>
                <a:cs typeface="Times New Roman"/>
              </a:rPr>
              <a:t>2 </a:t>
            </a:r>
            <a:r>
              <a:rPr lang="en-US" sz="2200" dirty="0" smtClean="0">
                <a:latin typeface="Times New Roman"/>
                <a:cs typeface="Times New Roman"/>
              </a:rPr>
              <a:t>)</a:t>
            </a:r>
            <a:endParaRPr lang="en-US" sz="2200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7685" y="4202668"/>
            <a:ext cx="533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33885" y="4212848"/>
            <a:ext cx="39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7543800" y="4212848"/>
            <a:ext cx="533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3788085">
            <a:off x="7635141" y="4234316"/>
            <a:ext cx="39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2477194"/>
            <a:ext cx="3024285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81685" y="2477194"/>
            <a:ext cx="3024285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-214612" y="3706177"/>
            <a:ext cx="2820194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3850113" y="3730714"/>
            <a:ext cx="2771120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195485" y="2478782"/>
            <a:ext cx="1219200" cy="35228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95485" y="2831068"/>
            <a:ext cx="685800" cy="35308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94158" y="3184148"/>
            <a:ext cx="1829594" cy="35661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94158" y="3540764"/>
            <a:ext cx="2438400" cy="35661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94158" y="3897380"/>
            <a:ext cx="1219200" cy="35661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96279" y="4253996"/>
            <a:ext cx="481709" cy="35661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18128" y="2430958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0°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688285" y="2811958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60°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33400" y="319295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120°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534727" y="351686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180°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533400" y="387875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240°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535521" y="425975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300°</a:t>
            </a:r>
            <a:endParaRPr lang="en-US" sz="2000" dirty="0"/>
          </a:p>
        </p:txBody>
      </p:sp>
      <p:sp>
        <p:nvSpPr>
          <p:cNvPr id="36" name="Rectangle 35"/>
          <p:cNvSpPr/>
          <p:nvPr/>
        </p:nvSpPr>
        <p:spPr>
          <a:xfrm>
            <a:off x="5236206" y="2483262"/>
            <a:ext cx="685800" cy="35308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234879" y="2836342"/>
            <a:ext cx="1829594" cy="35661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234879" y="3192958"/>
            <a:ext cx="2438400" cy="35661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234879" y="3549574"/>
            <a:ext cx="1219200" cy="35661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237000" y="3906190"/>
            <a:ext cx="481709" cy="35661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237000" y="4231382"/>
            <a:ext cx="1219200" cy="35228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858849" y="2430958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0°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4729006" y="2811958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60°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4574121" y="319295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120°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4575448" y="351686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180°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4574121" y="387875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240°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4576242" y="425975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300°</a:t>
            </a:r>
            <a:endParaRPr lang="en-US" sz="2000" dirty="0"/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3352800" y="2988742"/>
            <a:ext cx="1221321" cy="375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3352800" y="3293542"/>
            <a:ext cx="1221321" cy="375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3352800" y="3669268"/>
            <a:ext cx="1221321" cy="375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3352800" y="2602468"/>
            <a:ext cx="1221321" cy="375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38200" y="5117068"/>
            <a:ext cx="104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Direction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899532" y="5084802"/>
            <a:ext cx="104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Direction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3055009" y="2107862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Magnitude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010400" y="2133600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Magnitude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503530" y="4736068"/>
            <a:ext cx="687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467600" y="4724400"/>
            <a:ext cx="64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1: Finding Self-Similarities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Seed searching scaling levels: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2438400"/>
            <a:ext cx="7848600" cy="3439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1: Finding Self-Similarities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Match results:</a:t>
            </a:r>
            <a:endParaRPr lang="en-US" dirty="0"/>
          </a:p>
        </p:txBody>
      </p:sp>
      <p:pic>
        <p:nvPicPr>
          <p:cNvPr id="13" name="Picture 2" descr="C:\Texture_Compression\Texture_Compression\results\abp4\match\abp4.match_4_000_00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1752600"/>
            <a:ext cx="4648200" cy="4648200"/>
          </a:xfrm>
          <a:prstGeom prst="rect">
            <a:avLst/>
          </a:prstGeom>
          <a:noFill/>
          <a:ln cmpd="sng">
            <a:solidFill>
              <a:schemeClr val="tx1"/>
            </a:solidFill>
          </a:ln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3473637" y="5668963"/>
            <a:ext cx="304800" cy="304800"/>
          </a:xfrm>
          <a:prstGeom prst="ellipse">
            <a:avLst/>
          </a:prstGeom>
          <a:noFill/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24000" y="45720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Block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Curved Connector 16"/>
          <p:cNvCxnSpPr>
            <a:stCxn id="18" idx="3"/>
            <a:endCxn id="14" idx="1"/>
          </p:cNvCxnSpPr>
          <p:nvPr/>
        </p:nvCxnSpPr>
        <p:spPr>
          <a:xfrm>
            <a:off x="2590800" y="3962400"/>
            <a:ext cx="927474" cy="1751200"/>
          </a:xfrm>
          <a:prstGeom prst="curvedConnector2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19200" y="3276600"/>
            <a:ext cx="13716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1: Finding Self-Similarities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The illumination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63305" y="2286000"/>
            <a:ext cx="8223495" cy="4055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0" y="1417638"/>
            <a:ext cx="3276600" cy="542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1: Finding Self-Similarities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Without illumination scaling…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34423" y="2194560"/>
            <a:ext cx="8128577" cy="4206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r>
              <a:rPr lang="en-US" dirty="0" smtClean="0"/>
              <a:t>The system pipeline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905000"/>
            <a:ext cx="2971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Input Image </a:t>
            </a:r>
            <a:r>
              <a:rPr lang="en-US" sz="2400" i="1" dirty="0" smtClean="0">
                <a:latin typeface="Times New Roman"/>
                <a:cs typeface="Times New Roman"/>
              </a:rPr>
              <a:t>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8200" y="5943600"/>
            <a:ext cx="2971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Output E and Φ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838200" y="2743200"/>
            <a:ext cx="2971800" cy="762000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Finding Self-Similarities Over </a:t>
            </a:r>
            <a:r>
              <a:rPr lang="en-US" sz="2000" i="1" dirty="0" smtClean="0"/>
              <a:t>I</a:t>
            </a:r>
            <a:endParaRPr lang="en-US" sz="2000" i="1" dirty="0"/>
          </a:p>
        </p:txBody>
      </p:sp>
      <p:sp>
        <p:nvSpPr>
          <p:cNvPr id="15" name="Rounded Rectangle 14"/>
          <p:cNvSpPr/>
          <p:nvPr/>
        </p:nvSpPr>
        <p:spPr>
          <a:xfrm>
            <a:off x="838200" y="3886200"/>
            <a:ext cx="2971800" cy="762000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Selecting a texture chart for repeated content</a:t>
            </a:r>
            <a:endParaRPr lang="en-US" sz="2000" i="1" dirty="0"/>
          </a:p>
        </p:txBody>
      </p:sp>
      <p:sp>
        <p:nvSpPr>
          <p:cNvPr id="17" name="Down Arrow 16"/>
          <p:cNvSpPr/>
          <p:nvPr/>
        </p:nvSpPr>
        <p:spPr>
          <a:xfrm>
            <a:off x="1905000" y="2362200"/>
            <a:ext cx="8382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1905000" y="3505200"/>
            <a:ext cx="8382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Factoring Repeated Content Within and Among Images </a:t>
            </a:r>
            <a:endParaRPr lang="en-US" sz="3000" dirty="0"/>
          </a:p>
        </p:txBody>
      </p:sp>
      <p:sp>
        <p:nvSpPr>
          <p:cNvPr id="24" name="Rectangle 23"/>
          <p:cNvSpPr/>
          <p:nvPr/>
        </p:nvSpPr>
        <p:spPr>
          <a:xfrm>
            <a:off x="4419600" y="2438400"/>
            <a:ext cx="4343400" cy="3429000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4884737"/>
            <a:ext cx="838200" cy="838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4465637"/>
            <a:ext cx="838200" cy="838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627437"/>
            <a:ext cx="838200" cy="838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4884737"/>
            <a:ext cx="590550" cy="5955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3870040"/>
            <a:ext cx="590550" cy="595597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5829300" y="3276600"/>
            <a:ext cx="2171700" cy="83820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2"/>
          </p:cNvCxnSpPr>
          <p:nvPr/>
        </p:nvCxnSpPr>
        <p:spPr>
          <a:xfrm rot="5400000">
            <a:off x="4861719" y="4175918"/>
            <a:ext cx="1096963" cy="1588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715000" y="4914900"/>
            <a:ext cx="1409700" cy="41910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 flipH="1" flipV="1">
            <a:off x="7458075" y="4608512"/>
            <a:ext cx="838200" cy="55245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1" idx="3"/>
          </p:cNvCxnSpPr>
          <p:nvPr/>
        </p:nvCxnSpPr>
        <p:spPr>
          <a:xfrm flipV="1">
            <a:off x="6419850" y="3505200"/>
            <a:ext cx="704850" cy="662639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6257132" y="4085431"/>
            <a:ext cx="1325563" cy="409575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0" idx="0"/>
          </p:cNvCxnSpPr>
          <p:nvPr/>
        </p:nvCxnSpPr>
        <p:spPr>
          <a:xfrm rot="16200000" flipV="1">
            <a:off x="6062663" y="4527549"/>
            <a:ext cx="419100" cy="295275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62000" y="2362200"/>
            <a:ext cx="31242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962400" y="2133600"/>
            <a:ext cx="5105400" cy="4000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2789237"/>
            <a:ext cx="838200" cy="838200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991896" y="2789237"/>
            <a:ext cx="838200" cy="83899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031840"/>
            <a:ext cx="590550" cy="595597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6858000" y="2894807"/>
            <a:ext cx="838200" cy="83899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Factoring Repeated Content Within and Among Images 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What is image factorization?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2438400"/>
            <a:ext cx="4343400" cy="3429000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884737"/>
            <a:ext cx="83820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4465637"/>
            <a:ext cx="838200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627437"/>
            <a:ext cx="838200" cy="83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2713037"/>
            <a:ext cx="838200" cy="83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3031840"/>
            <a:ext cx="590550" cy="5955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175" y="4884737"/>
            <a:ext cx="590550" cy="5955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3870040"/>
            <a:ext cx="590550" cy="5955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0" y="2667000"/>
            <a:ext cx="590550" cy="5955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l="11364" t="10762" r="6818" b="9091"/>
          <a:stretch>
            <a:fillRect/>
          </a:stretch>
        </p:blipFill>
        <p:spPr>
          <a:xfrm>
            <a:off x="6591300" y="2642903"/>
            <a:ext cx="685800" cy="671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77000" y="3970337"/>
            <a:ext cx="1524000" cy="1265238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629400" y="4092575"/>
            <a:ext cx="457200" cy="318803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A</a:t>
            </a:r>
            <a:endParaRPr lang="en-US" dirty="0">
              <a:solidFill>
                <a:schemeClr val="tx1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3200" y="2590800"/>
            <a:ext cx="1371600" cy="723900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620000" y="4397375"/>
            <a:ext cx="457200" cy="318803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A</a:t>
            </a:r>
            <a:endParaRPr lang="en-US" dirty="0">
              <a:solidFill>
                <a:schemeClr val="tx1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81800" y="4625975"/>
            <a:ext cx="457200" cy="318803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A</a:t>
            </a:r>
            <a:endParaRPr lang="en-US" dirty="0">
              <a:solidFill>
                <a:schemeClr val="tx1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15200" y="4778375"/>
            <a:ext cx="457200" cy="318803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A</a:t>
            </a:r>
            <a:endParaRPr lang="en-US" dirty="0">
              <a:solidFill>
                <a:schemeClr val="tx1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15200" y="4244975"/>
            <a:ext cx="457200" cy="318803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O</a:t>
            </a:r>
            <a:endParaRPr lang="en-US" dirty="0">
              <a:solidFill>
                <a:schemeClr val="tx1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34200" y="4459572"/>
            <a:ext cx="457200" cy="318803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O</a:t>
            </a:r>
            <a:endParaRPr lang="en-US" dirty="0">
              <a:solidFill>
                <a:schemeClr val="tx1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86600" y="4702175"/>
            <a:ext cx="457200" cy="318803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O</a:t>
            </a:r>
            <a:endParaRPr lang="en-US" dirty="0">
              <a:solidFill>
                <a:schemeClr val="tx1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76400" y="5989637"/>
            <a:ext cx="2362200" cy="30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Image I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Left-Right Arrow 25"/>
          <p:cNvSpPr/>
          <p:nvPr/>
        </p:nvSpPr>
        <p:spPr>
          <a:xfrm>
            <a:off x="5257800" y="3870040"/>
            <a:ext cx="990600" cy="59559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1700" y="3429000"/>
            <a:ext cx="2362200" cy="30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Epitome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E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3600" y="5287963"/>
            <a:ext cx="2667000" cy="579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Map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Φ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（</a:t>
            </a:r>
            <a:r>
              <a:rPr lang="en-US" altLang="zh-CN" dirty="0" smtClean="0">
                <a:solidFill>
                  <a:srgbClr val="000000"/>
                </a:solidFill>
                <a:latin typeface="Times New Roman"/>
                <a:cs typeface="Times New Roman"/>
              </a:rPr>
              <a:t>A: Apple, O: Orange)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/>
      <p:bldP spid="14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2: Selecting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chart?</a:t>
            </a:r>
          </a:p>
          <a:p>
            <a:pPr lvl="1"/>
            <a:r>
              <a:rPr lang="en-US" dirty="0" smtClean="0"/>
              <a:t>A representative region on image I</a:t>
            </a:r>
          </a:p>
          <a:p>
            <a:endParaRPr lang="en-US" sz="1000" dirty="0" smtClean="0"/>
          </a:p>
          <a:p>
            <a:r>
              <a:rPr lang="en-US" dirty="0" smtClean="0"/>
              <a:t>How to select/grow a chart in a greedy way?</a:t>
            </a:r>
          </a:p>
          <a:p>
            <a:pPr lvl="1"/>
            <a:r>
              <a:rPr lang="en-US" dirty="0" smtClean="0"/>
              <a:t>Minimize the chart size</a:t>
            </a:r>
          </a:p>
          <a:p>
            <a:pPr lvl="1"/>
            <a:r>
              <a:rPr lang="en-US" dirty="0" smtClean="0"/>
              <a:t>Maximize # of blocks can be represented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2: Selecting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example (1/4)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2438400"/>
            <a:ext cx="3429000" cy="3505200"/>
          </a:xfrm>
          <a:prstGeom prst="rect">
            <a:avLst/>
          </a:prstGeom>
          <a:ln/>
          <a:effectLst>
            <a:outerShdw blurRad="63500" dist="1016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52800" y="3043535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81400" y="4415135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0" y="5100935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76400" y="2891135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76400" y="4643735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95600" y="4491335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" idx="2"/>
          </p:cNvCxnSpPr>
          <p:nvPr/>
        </p:nvCxnSpPr>
        <p:spPr>
          <a:xfrm rot="16200000" flipH="1">
            <a:off x="1638300" y="3157834"/>
            <a:ext cx="611515" cy="38291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1"/>
          </p:cNvCxnSpPr>
          <p:nvPr/>
        </p:nvCxnSpPr>
        <p:spPr>
          <a:xfrm rot="10800000" flipV="1">
            <a:off x="2676686" y="3119734"/>
            <a:ext cx="676114" cy="5531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2743202" y="4110337"/>
            <a:ext cx="761999" cy="30480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rot="10800000">
            <a:off x="2676686" y="4282441"/>
            <a:ext cx="218914" cy="28509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45" idx="2"/>
          </p:cNvCxnSpPr>
          <p:nvPr/>
        </p:nvCxnSpPr>
        <p:spPr>
          <a:xfrm rot="16200000" flipV="1">
            <a:off x="2181553" y="4539287"/>
            <a:ext cx="818496" cy="30480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1763411" y="4271630"/>
            <a:ext cx="437496" cy="306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:\Texture_Compression\Texture_Compression\results\sfbldg1d\growth\sfbldg1d.temp_00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433935"/>
            <a:ext cx="3505200" cy="3505200"/>
          </a:xfrm>
          <a:prstGeom prst="rect">
            <a:avLst/>
          </a:prstGeom>
          <a:noFill/>
          <a:effectLst>
            <a:outerShdw blurRad="63500" dist="101600" dir="2700000" algn="tl" rotWithShape="0">
              <a:srgbClr val="000000">
                <a:alpha val="60000"/>
              </a:srgbClr>
            </a:outerShdw>
          </a:effectLst>
        </p:spPr>
      </p:pic>
      <p:sp>
        <p:nvSpPr>
          <p:cNvPr id="45" name="Rectangle 44"/>
          <p:cNvSpPr/>
          <p:nvPr/>
        </p:nvSpPr>
        <p:spPr>
          <a:xfrm>
            <a:off x="2209801" y="3672840"/>
            <a:ext cx="457198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133600" y="3886200"/>
            <a:ext cx="228600" cy="285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209800" y="3775353"/>
            <a:ext cx="4668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n-US" sz="2200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lang="en-US" sz="2200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2: Selecting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example (2/4)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62000" y="2438399"/>
            <a:ext cx="3429000" cy="3505200"/>
          </a:xfrm>
          <a:prstGeom prst="rect">
            <a:avLst/>
          </a:prstGeom>
          <a:ln/>
          <a:effectLst>
            <a:outerShdw blurRad="63500" dist="1016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352800" y="3048000"/>
            <a:ext cx="152400" cy="1524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81400" y="4419600"/>
            <a:ext cx="152400" cy="1524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43200" y="5105400"/>
            <a:ext cx="152400" cy="1524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76400" y="2895600"/>
            <a:ext cx="152400" cy="1524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76400" y="4648200"/>
            <a:ext cx="152400" cy="1524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95600" y="4495800"/>
            <a:ext cx="152400" cy="1524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38400" y="4724400"/>
            <a:ext cx="152400" cy="1524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81200" y="5334000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29000" y="3733800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38400" y="3124200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429000" y="5029200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0800000">
            <a:off x="2284085" y="4341485"/>
            <a:ext cx="1144915" cy="76391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 flipH="1" flipV="1">
            <a:off x="1638300" y="4838701"/>
            <a:ext cx="990599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3" idx="3"/>
          </p:cNvCxnSpPr>
          <p:nvPr/>
        </p:nvCxnSpPr>
        <p:spPr>
          <a:xfrm flipV="1">
            <a:off x="1371600" y="4114801"/>
            <a:ext cx="381001" cy="761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5" idx="1"/>
          </p:cNvCxnSpPr>
          <p:nvPr/>
        </p:nvCxnSpPr>
        <p:spPr>
          <a:xfrm rot="10800000">
            <a:off x="2667000" y="3775354"/>
            <a:ext cx="762000" cy="3464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2247901" y="3390901"/>
            <a:ext cx="304801" cy="761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C:\Texture_Compression\Texture_Compression\results\sfbldg1d\growth\sfbldg1d.temp_00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438400"/>
            <a:ext cx="3505199" cy="3505199"/>
          </a:xfrm>
          <a:prstGeom prst="rect">
            <a:avLst/>
          </a:prstGeom>
          <a:noFill/>
          <a:effectLst>
            <a:outerShdw blurRad="63500" dist="101600" dir="2700000" algn="tl" rotWithShape="0">
              <a:srgbClr val="000000">
                <a:alpha val="60000"/>
              </a:srgbClr>
            </a:outerShdw>
          </a:effectLst>
        </p:spPr>
      </p:pic>
      <p:sp>
        <p:nvSpPr>
          <p:cNvPr id="50" name="Rectangle 49"/>
          <p:cNvSpPr/>
          <p:nvPr/>
        </p:nvSpPr>
        <p:spPr>
          <a:xfrm>
            <a:off x="1981200" y="3672840"/>
            <a:ext cx="6858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1828800" y="3825240"/>
            <a:ext cx="228600" cy="594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047714" y="3775353"/>
            <a:ext cx="4668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n-US" sz="2200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lang="en-US" sz="2200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2: Selecting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example (3/4)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62000" y="2438399"/>
            <a:ext cx="3429000" cy="3505200"/>
          </a:xfrm>
          <a:prstGeom prst="rect">
            <a:avLst/>
          </a:prstGeom>
          <a:ln/>
          <a:effectLst>
            <a:outerShdw blurRad="63500" dist="1016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86200" y="2971800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43000" y="2590800"/>
            <a:ext cx="2514600" cy="32004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199" y="4343400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90599" y="4800600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437388" y="3810000"/>
            <a:ext cx="102108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981200" y="3672840"/>
            <a:ext cx="6858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1828800" y="3825240"/>
            <a:ext cx="228600" cy="594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047714" y="3775353"/>
            <a:ext cx="4668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n-US" sz="2200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lang="en-US" sz="2200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6" name="Picture 2" descr="C:\Texture_Compression\Texture_Compression\results\sfbldg1d\growth\sfbldg1d.temp_00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438400"/>
            <a:ext cx="3505200" cy="3505200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37" name="Rectangle 36"/>
          <p:cNvSpPr/>
          <p:nvPr/>
        </p:nvSpPr>
        <p:spPr>
          <a:xfrm>
            <a:off x="762000" y="2750820"/>
            <a:ext cx="228600" cy="449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200" y="2750820"/>
            <a:ext cx="109728" cy="5029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914399" y="2750820"/>
            <a:ext cx="109728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 rot="16200000" flipV="1">
            <a:off x="311658" y="4012723"/>
            <a:ext cx="1501140" cy="7620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6" idx="1"/>
          </p:cNvCxnSpPr>
          <p:nvPr/>
        </p:nvCxnSpPr>
        <p:spPr>
          <a:xfrm rot="10800000" flipV="1">
            <a:off x="1100330" y="3047999"/>
            <a:ext cx="2785871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76114" y="2769513"/>
            <a:ext cx="4668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n-US" sz="2200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lang="en-US" sz="2200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2: Selecting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example (4/4)</a:t>
            </a:r>
            <a:endParaRPr lang="en-US" dirty="0"/>
          </a:p>
        </p:txBody>
      </p:sp>
      <p:pic>
        <p:nvPicPr>
          <p:cNvPr id="20" name="Picture 3" descr="C:\Texture_Compression\Texture_Compression\results\sfbldg1d\sfbldg1d.re.ttexture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286000"/>
            <a:ext cx="3886200" cy="3886200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21" name="Picture 2" descr="C:\Texture_Compression\Texture_Compression\results\sfbldg1d\sfbldg1d.orig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86000"/>
            <a:ext cx="3886200" cy="3886199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r>
              <a:rPr lang="en-US" dirty="0" smtClean="0"/>
              <a:t>The system pipeline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905000"/>
            <a:ext cx="2971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Input Image </a:t>
            </a:r>
            <a:r>
              <a:rPr lang="en-US" sz="2400" i="1" dirty="0" smtClean="0">
                <a:latin typeface="Times New Roman"/>
                <a:cs typeface="Times New Roman"/>
              </a:rPr>
              <a:t>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8200" y="5943600"/>
            <a:ext cx="2971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Output E and Φ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838200" y="2743200"/>
            <a:ext cx="2971800" cy="762000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Finding Self-Similarities Over </a:t>
            </a:r>
            <a:r>
              <a:rPr lang="en-US" sz="2000" i="1" dirty="0" smtClean="0"/>
              <a:t>I</a:t>
            </a:r>
            <a:endParaRPr lang="en-US" sz="2000" i="1" dirty="0"/>
          </a:p>
        </p:txBody>
      </p:sp>
      <p:sp>
        <p:nvSpPr>
          <p:cNvPr id="15" name="Rounded Rectangle 14"/>
          <p:cNvSpPr/>
          <p:nvPr/>
        </p:nvSpPr>
        <p:spPr>
          <a:xfrm>
            <a:off x="838200" y="3886200"/>
            <a:ext cx="2971800" cy="762000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Selecting a texture chart for repeated content</a:t>
            </a:r>
            <a:endParaRPr lang="en-US" sz="2000" i="1" dirty="0"/>
          </a:p>
        </p:txBody>
      </p:sp>
      <p:sp>
        <p:nvSpPr>
          <p:cNvPr id="16" name="Rounded Rectangle 15"/>
          <p:cNvSpPr/>
          <p:nvPr/>
        </p:nvSpPr>
        <p:spPr>
          <a:xfrm>
            <a:off x="838200" y="4953000"/>
            <a:ext cx="2971800" cy="685800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Assembling charts into an epitome</a:t>
            </a:r>
            <a:endParaRPr lang="en-US" sz="2000" i="1" dirty="0"/>
          </a:p>
        </p:txBody>
      </p:sp>
      <p:sp>
        <p:nvSpPr>
          <p:cNvPr id="17" name="Down Arrow 16"/>
          <p:cNvSpPr/>
          <p:nvPr/>
        </p:nvSpPr>
        <p:spPr>
          <a:xfrm>
            <a:off x="1905000" y="2362200"/>
            <a:ext cx="8382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1905000" y="3505200"/>
            <a:ext cx="8382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905000" y="4648200"/>
            <a:ext cx="8382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1905000" y="5638800"/>
            <a:ext cx="8382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Factoring Repeated Content Within and Among Images </a:t>
            </a:r>
            <a:endParaRPr lang="en-US" sz="3000" dirty="0"/>
          </a:p>
        </p:txBody>
      </p:sp>
      <p:sp>
        <p:nvSpPr>
          <p:cNvPr id="24" name="Rectangle 23"/>
          <p:cNvSpPr/>
          <p:nvPr/>
        </p:nvSpPr>
        <p:spPr>
          <a:xfrm>
            <a:off x="4419600" y="2438400"/>
            <a:ext cx="4343400" cy="3429000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4884737"/>
            <a:ext cx="838200" cy="838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4465637"/>
            <a:ext cx="838200" cy="838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627437"/>
            <a:ext cx="838200" cy="838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098" y="2712243"/>
            <a:ext cx="838200" cy="838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031840"/>
            <a:ext cx="590550" cy="5955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4884737"/>
            <a:ext cx="590550" cy="5955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3870040"/>
            <a:ext cx="590550" cy="595597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5829300" y="3276600"/>
            <a:ext cx="2171700" cy="83820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2"/>
          </p:cNvCxnSpPr>
          <p:nvPr/>
        </p:nvCxnSpPr>
        <p:spPr>
          <a:xfrm rot="5400000">
            <a:off x="4861717" y="4098924"/>
            <a:ext cx="1096963" cy="1588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715000" y="4914900"/>
            <a:ext cx="1409700" cy="41910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 flipH="1" flipV="1">
            <a:off x="7458075" y="4608512"/>
            <a:ext cx="838200" cy="55245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1" idx="3"/>
          </p:cNvCxnSpPr>
          <p:nvPr/>
        </p:nvCxnSpPr>
        <p:spPr>
          <a:xfrm flipV="1">
            <a:off x="6419850" y="3505200"/>
            <a:ext cx="704850" cy="662639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6257132" y="4085431"/>
            <a:ext cx="1325563" cy="409575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0" idx="0"/>
          </p:cNvCxnSpPr>
          <p:nvPr/>
        </p:nvCxnSpPr>
        <p:spPr>
          <a:xfrm rot="16200000" flipV="1">
            <a:off x="6062663" y="4527549"/>
            <a:ext cx="419100" cy="295275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4991100" y="2713037"/>
            <a:ext cx="838200" cy="83899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858000" y="2894807"/>
            <a:ext cx="838200" cy="83899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1371600"/>
            <a:ext cx="590550" cy="59559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rcRect l="11364" t="10762" r="6818" b="9091"/>
          <a:stretch>
            <a:fillRect/>
          </a:stretch>
        </p:blipFill>
        <p:spPr>
          <a:xfrm>
            <a:off x="5905500" y="1347503"/>
            <a:ext cx="685800" cy="671797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5867400" y="1295400"/>
            <a:ext cx="1371600" cy="723900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62000" y="2362200"/>
            <a:ext cx="3124200" cy="2286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267200" y="2339039"/>
            <a:ext cx="4724400" cy="3657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Arrow 50"/>
          <p:cNvSpPr/>
          <p:nvPr/>
        </p:nvSpPr>
        <p:spPr>
          <a:xfrm rot="18598306">
            <a:off x="5445561" y="2128948"/>
            <a:ext cx="704851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 rot="15243730">
            <a:off x="6528042" y="2282322"/>
            <a:ext cx="1002668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Step 3: Assembling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525963"/>
          </a:xfrm>
        </p:spPr>
        <p:txBody>
          <a:bodyPr/>
          <a:lstStyle/>
          <a:p>
            <a:r>
              <a:rPr lang="en-US" dirty="0" smtClean="0"/>
              <a:t>The goal</a:t>
            </a:r>
            <a:endParaRPr lang="en-US" dirty="0"/>
          </a:p>
        </p:txBody>
      </p:sp>
      <p:pic>
        <p:nvPicPr>
          <p:cNvPr id="4" name="Picture 3" descr="C:\Texture_Compression\Texture_Compression\results\sfbldg1d\sfbldg1d.re.ttexture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057400"/>
            <a:ext cx="3886200" cy="3886200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5" name="Picture 2" descr="C:\Texture_Compression\Texture_Compression\results\sfbldg1d\sfbldg1d.texture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2971800"/>
            <a:ext cx="1447800" cy="1861457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6" name="Right Arrow 5"/>
          <p:cNvSpPr/>
          <p:nvPr/>
        </p:nvSpPr>
        <p:spPr>
          <a:xfrm>
            <a:off x="5562600" y="3581400"/>
            <a:ext cx="609600" cy="914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66201" y="5943600"/>
            <a:ext cx="2177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Charts on image I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4826913"/>
            <a:ext cx="2575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Charts on Epitome E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Step 3: Assembling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Greedy </a:t>
            </a:r>
            <a:r>
              <a:rPr lang="en-US" dirty="0" err="1" smtClean="0"/>
              <a:t>polyomino</a:t>
            </a:r>
            <a:r>
              <a:rPr lang="en-US" dirty="0" smtClean="0"/>
              <a:t> packing</a:t>
            </a:r>
          </a:p>
          <a:p>
            <a:pPr lvl="1"/>
            <a:r>
              <a:rPr lang="en-US" dirty="0" smtClean="0"/>
              <a:t>Pick a chart with the largest bounding area</a:t>
            </a:r>
          </a:p>
          <a:p>
            <a:pPr lvl="1"/>
            <a:r>
              <a:rPr lang="en-US" dirty="0" smtClean="0"/>
              <a:t>Place it where the epitome is minimized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3412426"/>
            <a:ext cx="7315200" cy="2302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Texture_Compression\Texture_Compression\results\abp4\abp4.orig_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4114800" cy="4114800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5" name="Picture 4" descr="C:\Texture_Compression\Texture_Compression\results\abp4\abp4.reconst.final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57400"/>
            <a:ext cx="4114800" cy="4114800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295400" y="55626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Original Image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61530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Reconstructed Image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Texture_Compression\Texture_Compression\results\abp4\abp4.texture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9900" y="0"/>
            <a:ext cx="1714500" cy="1600200"/>
          </a:xfrm>
          <a:prstGeom prst="rect">
            <a:avLst/>
          </a:prstGeom>
          <a:noFill/>
          <a:effectLst>
            <a:outerShdw blurRad="50800" dist="63500" dir="2700000" algn="ctr" rotWithShape="0">
              <a:schemeClr val="tx1"/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281905" y="1600200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16.2%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C:\Texture_Compression\Texture_Compression\results\pave\pave.orig_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05000"/>
            <a:ext cx="4437063" cy="3362325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6" name="Picture 4" descr="C:\Texture_Compression\Texture_Compression\results\pave\pave.reconst.final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819400"/>
            <a:ext cx="4437063" cy="3362325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858000" y="1066800"/>
            <a:ext cx="1828800" cy="12606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5257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Original Image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61722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Reconstructed Image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905" y="2281535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16.3%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Our Representation</a:t>
            </a:r>
            <a:endParaRPr lang="en-US" sz="4000" dirty="0"/>
          </a:p>
        </p:txBody>
      </p:sp>
      <p:pic>
        <p:nvPicPr>
          <p:cNvPr id="4" name="Picture 2" descr="C:\Texture_Compression\Texture_Compression\results\pave\pave.orig_0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33050"/>
            <a:ext cx="4343400" cy="32913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dist="101600" dir="2700000" algn="tl" rotWithShape="0">
              <a:schemeClr val="tx1">
                <a:alpha val="60000"/>
              </a:scheme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219200" y="4800600"/>
            <a:ext cx="2971800" cy="30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Image I （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 × N)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48400" y="1371600"/>
            <a:ext cx="1828800" cy="126068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09600" y="1675606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9600" y="1902618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600" y="2131218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2359818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" y="2588418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" y="2817018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9600" y="3045618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600" y="3274218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9600" y="3502818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600" y="3731418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9600" y="3960018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" y="4188618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9600" y="4418806"/>
            <a:ext cx="43434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-806681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-578081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-35106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-120881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1077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3363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5649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7935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10221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12507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14793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17079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19365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21651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23937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26223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2850919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3077931" y="3092681"/>
            <a:ext cx="32913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124200" y="3045618"/>
            <a:ext cx="228600" cy="22701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219200" y="2971006"/>
            <a:ext cx="164500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/>
                <a:cs typeface="Times New Roman"/>
              </a:rPr>
              <a:t>Block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(s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×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s)</a:t>
            </a:r>
            <a:endParaRPr lang="en-US" sz="2000" dirty="0"/>
          </a:p>
        </p:txBody>
      </p:sp>
      <p:sp>
        <p:nvSpPr>
          <p:cNvPr id="43" name="Rectangle 42"/>
          <p:cNvSpPr/>
          <p:nvPr/>
        </p:nvSpPr>
        <p:spPr>
          <a:xfrm rot="10800000">
            <a:off x="7056120" y="1962912"/>
            <a:ext cx="182880" cy="22859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-Right Arrow 44"/>
          <p:cNvSpPr/>
          <p:nvPr/>
        </p:nvSpPr>
        <p:spPr>
          <a:xfrm>
            <a:off x="5105400" y="3061209"/>
            <a:ext cx="990600" cy="59559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lus 45"/>
          <p:cNvSpPr/>
          <p:nvPr/>
        </p:nvSpPr>
        <p:spPr>
          <a:xfrm>
            <a:off x="6858000" y="2971800"/>
            <a:ext cx="457200" cy="4572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791200" y="2743200"/>
            <a:ext cx="2895600" cy="30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Epitome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E (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× n)</a:t>
            </a: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24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48" name="Picture 6" descr="C:\Texture_Compression\Texture_Compression\results\pave\pave.offset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3500456"/>
            <a:ext cx="810713" cy="614344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49" name="TextBox 48"/>
          <p:cNvSpPr txBox="1"/>
          <p:nvPr/>
        </p:nvSpPr>
        <p:spPr>
          <a:xfrm>
            <a:off x="6019800" y="4114800"/>
            <a:ext cx="25787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Map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Φ(M/s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× N/s)</a:t>
            </a: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Affine Transform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Illumination Transform</a:t>
            </a:r>
          </a:p>
          <a:p>
            <a:endParaRPr lang="en-US" sz="2000" dirty="0"/>
          </a:p>
        </p:txBody>
      </p:sp>
      <p:cxnSp>
        <p:nvCxnSpPr>
          <p:cNvPr id="51" name="Curved Connector 50"/>
          <p:cNvCxnSpPr>
            <a:stCxn id="40" idx="0"/>
          </p:cNvCxnSpPr>
          <p:nvPr/>
        </p:nvCxnSpPr>
        <p:spPr>
          <a:xfrm rot="5400000" flipH="1" flipV="1">
            <a:off x="4690905" y="680401"/>
            <a:ext cx="912812" cy="3817622"/>
          </a:xfrm>
          <a:prstGeom prst="curvedConnector2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590800" y="5410200"/>
            <a:ext cx="370361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    | I | &gt;  | E | +   |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Φ</a:t>
            </a:r>
            <a:r>
              <a:rPr lang="en-US" sz="3200" dirty="0" smtClean="0">
                <a:latin typeface="Times New Roman"/>
                <a:cs typeface="Times New Roman"/>
              </a:rPr>
              <a:t>| 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71800" y="5943600"/>
            <a:ext cx="3645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Times New Roman"/>
                <a:cs typeface="Times New Roman"/>
              </a:rPr>
              <a:t>(M×N)        (</a:t>
            </a:r>
            <a:r>
              <a:rPr lang="en-US" altLang="zh-CN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m×n</a:t>
            </a:r>
            <a:r>
              <a:rPr lang="en-US" altLang="zh-CN" dirty="0" smtClean="0">
                <a:solidFill>
                  <a:srgbClr val="000000"/>
                </a:solidFill>
                <a:latin typeface="Times New Roman"/>
                <a:cs typeface="Times New Roman"/>
              </a:rPr>
              <a:t>)         (M/</a:t>
            </a:r>
            <a:r>
              <a:rPr lang="en-US" altLang="zh-CN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s×N/s</a:t>
            </a:r>
            <a:r>
              <a:rPr lang="en-US" altLang="zh-CN" dirty="0" smtClean="0">
                <a:solidFill>
                  <a:srgbClr val="000000"/>
                </a:solidFill>
                <a:latin typeface="Times New Roman"/>
                <a:cs typeface="Times New Roman"/>
              </a:rPr>
              <a:t>)  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3352800" y="2362200"/>
            <a:ext cx="228600" cy="227012"/>
          </a:xfrm>
          <a:prstGeom prst="rect">
            <a:avLst/>
          </a:prstGeom>
          <a:noFill/>
          <a:ln w="254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0800000">
            <a:off x="7132320" y="1892806"/>
            <a:ext cx="182880" cy="164592"/>
          </a:xfrm>
          <a:prstGeom prst="rect">
            <a:avLst/>
          </a:prstGeom>
          <a:noFill/>
          <a:ln w="25400">
            <a:solidFill>
              <a:srgbClr val="92D050"/>
            </a:solidFill>
          </a:ln>
          <a:effectLst/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Curved Connector 50"/>
          <p:cNvCxnSpPr>
            <a:stCxn id="53" idx="0"/>
            <a:endCxn id="54" idx="2"/>
          </p:cNvCxnSpPr>
          <p:nvPr/>
        </p:nvCxnSpPr>
        <p:spPr>
          <a:xfrm rot="5400000" flipH="1" flipV="1">
            <a:off x="5110733" y="249173"/>
            <a:ext cx="469394" cy="3756660"/>
          </a:xfrm>
          <a:prstGeom prst="curvedConnector3">
            <a:avLst>
              <a:gd name="adj1" fmla="val 148701"/>
            </a:avLst>
          </a:prstGeom>
          <a:ln>
            <a:solidFill>
              <a:srgbClr val="92D05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 animBg="1"/>
      <p:bldP spid="46" grpId="0" animBg="1"/>
      <p:bldP spid="47" grpId="0"/>
      <p:bldP spid="49" grpId="0"/>
      <p:bldP spid="50" grpId="0" animBg="1"/>
      <p:bldP spid="52" grpId="0"/>
      <p:bldP spid="53" grpId="0" animBg="1"/>
      <p:bldP spid="5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Texture_Compression\Texture_Compression\results\sfbldg2a\sfbldg2a.orig_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97" y="1905000"/>
            <a:ext cx="4335703" cy="3657600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5" name="Picture 3" descr="C:\Texture_Compression\Texture_Compression\results\sfbldg2a\sfbldg2a.reconst.final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84306"/>
            <a:ext cx="4343400" cy="3664094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6" name="Picture 4" descr="C:\Texture_Compression\Texture_Compression\results\sfbldg2a\sfbldg2a.texture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0656" y="1378744"/>
            <a:ext cx="3664744" cy="678656"/>
          </a:xfrm>
          <a:prstGeom prst="rect">
            <a:avLst/>
          </a:prstGeom>
          <a:noFill/>
          <a:effectLst>
            <a:outerShdw blurRad="63500" dist="1016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95400" y="55626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Original Image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62292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Reconstructed Image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2305" y="2057400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15.7%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95800" y="2584704"/>
            <a:ext cx="4549625" cy="3511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8619" y="2133600"/>
            <a:ext cx="4504419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162800" y="762000"/>
            <a:ext cx="1295400" cy="16267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54672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Original Image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60960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Reconstructed Image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0" y="2205335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18.5%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hh\proj\factorimage\data\results20080115\orangeduck.orig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4114800" cy="3849330"/>
          </a:xfrm>
          <a:prstGeom prst="rect">
            <a:avLst/>
          </a:prstGeom>
          <a:noFill/>
          <a:effectLst>
            <a:outerShdw blurRad="63500" dist="101600" dir="2700000" algn="tl" rotWithShape="0">
              <a:srgbClr val="000000">
                <a:alpha val="60000"/>
              </a:srgbClr>
            </a:outerShdw>
          </a:effectLst>
        </p:spPr>
      </p:pic>
      <p:pic>
        <p:nvPicPr>
          <p:cNvPr id="1028" name="Picture 4" descr="C:\hh\proj\factorimage\data\results20080115\orangeduck.image.final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86000"/>
            <a:ext cx="4114800" cy="3849329"/>
          </a:xfrm>
          <a:prstGeom prst="rect">
            <a:avLst/>
          </a:prstGeom>
          <a:noFill/>
          <a:effectLst>
            <a:outerShdw blurRad="63500" dist="101600" dir="2700000" algn="tl" rotWithShape="0">
              <a:srgbClr val="000000">
                <a:alpha val="60000"/>
              </a:srgbClr>
            </a:outerShdw>
          </a:effectLst>
        </p:spPr>
      </p:pic>
      <p:pic>
        <p:nvPicPr>
          <p:cNvPr id="1030" name="Picture 6" descr="C:\hh\proj\factorimage\data\results20080115\final.textu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1941" y="563880"/>
            <a:ext cx="2861059" cy="1463040"/>
          </a:xfrm>
          <a:prstGeom prst="rect">
            <a:avLst/>
          </a:prstGeom>
          <a:noFill/>
          <a:effectLst>
            <a:outerShdw blurRad="63500" dist="101600" dir="2700000" algn="tl" rotWithShape="0">
              <a:srgbClr val="000000">
                <a:alpha val="6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62600" y="6135329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Reconstructed image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51054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Original Image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54864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Reconstructed Image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112" y="2092068"/>
            <a:ext cx="4280088" cy="4232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87" y="1428690"/>
            <a:ext cx="4406713" cy="4286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54864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Original Image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60960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Reconstructed Image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585138" y="904968"/>
            <a:ext cx="2177862" cy="9721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313" y="1417638"/>
            <a:ext cx="241487" cy="4678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26313" y="1828800"/>
            <a:ext cx="241487" cy="4678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62800" y="1752600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10.7%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/>
          <a:lstStyle/>
          <a:p>
            <a:r>
              <a:rPr lang="en-US" smtClean="0"/>
              <a:t>A difficult case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732061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/>
          <a:lstStyle/>
          <a:p>
            <a:r>
              <a:rPr lang="en-US" smtClean="0"/>
              <a:t>A difficult case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90600"/>
            <a:ext cx="4419600" cy="581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/>
          <a:lstStyle/>
          <a:p>
            <a:r>
              <a:rPr lang="en-US" smtClean="0"/>
              <a:t>A difficult case…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732055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6380946"/>
            <a:ext cx="29333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mtClean="0"/>
              <a:t>Reconstructed Image</a:t>
            </a:r>
            <a:endParaRPr lang="en-US" sz="2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/>
          <a:lstStyle/>
          <a:p>
            <a:r>
              <a:rPr lang="en-US" smtClean="0"/>
              <a:t>A difficult case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732061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6380946"/>
            <a:ext cx="20735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mtClean="0"/>
              <a:t>Original Image</a:t>
            </a:r>
            <a:endParaRPr lang="en-US" sz="2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C:\Texture_Compression\Texture_Compression\results\sfbldg1\sfbldg1.orig_0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66837"/>
            <a:ext cx="8572500" cy="45005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38400" y="584829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Original Image (1800 X 945)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Texture_Compression\Texture_Compression\results\sfbldg1\sfbldg1.re.ttexture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71600"/>
            <a:ext cx="8572500" cy="4500563"/>
          </a:xfrm>
          <a:prstGeom prst="rect">
            <a:avLst/>
          </a:prstGeom>
          <a:noFill/>
        </p:spPr>
      </p:pic>
      <p:pic>
        <p:nvPicPr>
          <p:cNvPr id="5" name="Picture 2" descr="C:\Texture_Compression\Texture_Compression\results\sfbldg1\sfbldg1.texture - Copy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953000"/>
            <a:ext cx="5715000" cy="17145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6248400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25%</a:t>
            </a:r>
            <a:endParaRPr lang="en-US" sz="2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What is the advantage? (1)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Quality under very-high compression rate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2057400"/>
            <a:ext cx="235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Our Compression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52600" y="2690336"/>
            <a:ext cx="1143000" cy="5979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Image 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14484" y="3708400"/>
            <a:ext cx="890516" cy="3586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latin typeface="Times New Roman"/>
                <a:cs typeface="Times New Roman"/>
              </a:rPr>
              <a:t>Epitome</a:t>
            </a:r>
            <a:endParaRPr lang="en-US" sz="1600" dirty="0"/>
          </a:p>
        </p:txBody>
      </p:sp>
      <p:sp>
        <p:nvSpPr>
          <p:cNvPr id="9" name="Right Arrow 8"/>
          <p:cNvSpPr/>
          <p:nvPr/>
        </p:nvSpPr>
        <p:spPr>
          <a:xfrm rot="3609525">
            <a:off x="2675263" y="3330651"/>
            <a:ext cx="468537" cy="2904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380072">
            <a:off x="1518330" y="3330749"/>
            <a:ext cx="468537" cy="2904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2743200"/>
            <a:ext cx="967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</a:t>
            </a:r>
          </a:p>
          <a:p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838200" y="4481511"/>
            <a:ext cx="1219200" cy="77628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/>
              <a:t>JPEG</a:t>
            </a:r>
            <a:endParaRPr lang="en-US" sz="2400" i="1" dirty="0"/>
          </a:p>
        </p:txBody>
      </p:sp>
      <p:sp>
        <p:nvSpPr>
          <p:cNvPr id="13" name="Oval 12"/>
          <p:cNvSpPr/>
          <p:nvPr/>
        </p:nvSpPr>
        <p:spPr>
          <a:xfrm>
            <a:off x="2590800" y="4481511"/>
            <a:ext cx="1239983" cy="77628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/>
              <a:t>PNG</a:t>
            </a:r>
            <a:endParaRPr lang="en-US" sz="2400" i="1" dirty="0"/>
          </a:p>
        </p:txBody>
      </p:sp>
      <p:sp>
        <p:nvSpPr>
          <p:cNvPr id="14" name="Right Arrow 13"/>
          <p:cNvSpPr/>
          <p:nvPr/>
        </p:nvSpPr>
        <p:spPr>
          <a:xfrm rot="5400000">
            <a:off x="1190263" y="4203855"/>
            <a:ext cx="468537" cy="2904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5400000">
            <a:off x="2958945" y="4203855"/>
            <a:ext cx="468537" cy="2904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1000" y="5410200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OUPUT</a:t>
            </a:r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600200" y="5685763"/>
            <a:ext cx="1447800" cy="6086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Compressed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Data</a:t>
            </a:r>
            <a:endParaRPr lang="en-US" sz="1600" dirty="0"/>
          </a:p>
        </p:txBody>
      </p:sp>
      <p:sp>
        <p:nvSpPr>
          <p:cNvPr id="18" name="Right Arrow 17"/>
          <p:cNvSpPr/>
          <p:nvPr/>
        </p:nvSpPr>
        <p:spPr>
          <a:xfrm rot="7380072">
            <a:off x="2792952" y="5264987"/>
            <a:ext cx="468537" cy="2904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3609525">
            <a:off x="1432794" y="5265088"/>
            <a:ext cx="468537" cy="2904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3751526"/>
            <a:ext cx="3390900" cy="25555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dist="101600" dir="2700000" algn="tl" rotWithShape="0">
              <a:srgbClr val="000000">
                <a:alpha val="6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2777710" y="2514600"/>
            <a:ext cx="1565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(592×448)</a:t>
            </a:r>
            <a:endParaRPr lang="en-US" sz="2400" dirty="0" smtClean="0"/>
          </a:p>
          <a:p>
            <a:pPr algn="ctr"/>
            <a:r>
              <a:rPr lang="en-US" sz="2400" dirty="0" smtClean="0"/>
              <a:t>(777KB)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36179" y="5100935"/>
            <a:ext cx="85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(5KB)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83979" y="5100935"/>
            <a:ext cx="85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(5KB)</a:t>
            </a:r>
          </a:p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971800" y="5867400"/>
            <a:ext cx="1010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(10KB)</a:t>
            </a:r>
          </a:p>
          <a:p>
            <a:endParaRPr lang="en-US" dirty="0"/>
          </a:p>
        </p:txBody>
      </p:sp>
      <p:sp>
        <p:nvSpPr>
          <p:cNvPr id="26" name="Rectangular Callout 25"/>
          <p:cNvSpPr/>
          <p:nvPr/>
        </p:nvSpPr>
        <p:spPr>
          <a:xfrm>
            <a:off x="7696200" y="2521803"/>
            <a:ext cx="1066799" cy="983397"/>
          </a:xfrm>
          <a:prstGeom prst="wedgeRectCallout">
            <a:avLst>
              <a:gd name="adj1" fmla="val -57870"/>
              <a:gd name="adj2" fmla="val 10925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ular Callout 29"/>
          <p:cNvSpPr/>
          <p:nvPr/>
        </p:nvSpPr>
        <p:spPr>
          <a:xfrm>
            <a:off x="6172200" y="2579132"/>
            <a:ext cx="1066799" cy="1002268"/>
          </a:xfrm>
          <a:prstGeom prst="wedgeRectCallout">
            <a:avLst>
              <a:gd name="adj1" fmla="val -6679"/>
              <a:gd name="adj2" fmla="val 937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ular Callout 30"/>
          <p:cNvSpPr/>
          <p:nvPr/>
        </p:nvSpPr>
        <p:spPr>
          <a:xfrm>
            <a:off x="4648201" y="2579132"/>
            <a:ext cx="1066799" cy="1002268"/>
          </a:xfrm>
          <a:prstGeom prst="wedgeRectCallout">
            <a:avLst>
              <a:gd name="adj1" fmla="val 45702"/>
              <a:gd name="adj2" fmla="val 1000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39984" y="2038290"/>
            <a:ext cx="998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Original</a:t>
            </a:r>
          </a:p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20773" y="2038290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JPEG 2K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859816" y="2038290"/>
            <a:ext cx="67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Ours</a:t>
            </a:r>
          </a:p>
          <a:p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0" y="2438400"/>
            <a:ext cx="1270000" cy="127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045200" y="2438400"/>
            <a:ext cx="1270000" cy="1270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543800" y="2438400"/>
            <a:ext cx="1270000" cy="1270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743200" y="3715223"/>
            <a:ext cx="890516" cy="3586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latin typeface="Times New Roman"/>
                <a:cs typeface="Times New Roman"/>
              </a:rPr>
              <a:t>Map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2" grpId="0"/>
      <p:bldP spid="23" grpId="0"/>
      <p:bldP spid="25" grpId="0"/>
      <p:bldP spid="26" grpId="0" animBg="1"/>
      <p:bldP spid="30" grpId="0" animBg="1"/>
      <p:bldP spid="3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4800" y="1366837"/>
            <a:ext cx="8572500" cy="4881563"/>
            <a:chOff x="304800" y="1366837"/>
            <a:chExt cx="8572500" cy="4881563"/>
          </a:xfrm>
        </p:grpSpPr>
        <p:pic>
          <p:nvPicPr>
            <p:cNvPr id="4" name="Picture 3" descr="C:\Texture_Compression\Texture_Compression\results\sfbldg1\sfbldg1.reconst.interpolate.bm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1366837"/>
              <a:ext cx="8572500" cy="4500563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4495800" y="5848290"/>
              <a:ext cx="4381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Reconstructed Image (1800 X 945) 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1143000"/>
            <a:ext cx="9144000" cy="5410200"/>
            <a:chOff x="0" y="1143000"/>
            <a:chExt cx="9144000" cy="5410200"/>
          </a:xfrm>
        </p:grpSpPr>
        <p:sp>
          <p:nvSpPr>
            <p:cNvPr id="8" name="Rectangle 7"/>
            <p:cNvSpPr/>
            <p:nvPr/>
          </p:nvSpPr>
          <p:spPr>
            <a:xfrm>
              <a:off x="0" y="1143000"/>
              <a:ext cx="91440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C:\Texture_Compression\Texture_Compression\results\sfbldg1\sfbldg1.orig_0.bm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" y="1366837"/>
              <a:ext cx="8572500" cy="4500563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838200" y="5848290"/>
              <a:ext cx="426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Original Image (1800 X 945)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/>
          <a:lstStyle/>
          <a:p>
            <a:r>
              <a:rPr lang="en-US" smtClean="0"/>
              <a:t>Factoring among images</a:t>
            </a:r>
            <a:endParaRPr lang="en-US" dirty="0"/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" y="1828800"/>
            <a:ext cx="85534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057400" y="1895475"/>
            <a:ext cx="6791325" cy="465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01845" y="1905000"/>
            <a:ext cx="5442155" cy="465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79627" y="1828800"/>
            <a:ext cx="3469098" cy="465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38516" y="1828800"/>
            <a:ext cx="1810210" cy="465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0" y="4114800"/>
            <a:ext cx="2895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8525" y="4114800"/>
            <a:ext cx="20478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ight Arrow 13"/>
          <p:cNvSpPr/>
          <p:nvPr/>
        </p:nvSpPr>
        <p:spPr>
          <a:xfrm rot="5400000">
            <a:off x="1033462" y="3209925"/>
            <a:ext cx="381000" cy="29527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5400000">
            <a:off x="2709864" y="3209926"/>
            <a:ext cx="381000" cy="29527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>
            <a:off x="4376737" y="3209925"/>
            <a:ext cx="381000" cy="29527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6053138" y="3252788"/>
            <a:ext cx="381000" cy="29527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7729538" y="3209924"/>
            <a:ext cx="381000" cy="29527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676400" y="3962400"/>
            <a:ext cx="2025445" cy="2703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38525" y="3962400"/>
            <a:ext cx="410804" cy="2703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395021" y="4041059"/>
            <a:ext cx="368707" cy="14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132439" y="3908322"/>
            <a:ext cx="1061884" cy="294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5397911" y="3937819"/>
            <a:ext cx="2330245" cy="3097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V="1">
            <a:off x="1327355" y="4719483"/>
            <a:ext cx="2580968" cy="265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0800000" flipV="1">
            <a:off x="3097161" y="4748981"/>
            <a:ext cx="1209368" cy="235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4419831" y="4870272"/>
            <a:ext cx="298040" cy="62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014452" y="4734232"/>
            <a:ext cx="1120877" cy="2507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279923" y="4719484"/>
            <a:ext cx="2684206" cy="2507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514725" y="4203290"/>
            <a:ext cx="2047875" cy="516193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mtClean="0"/>
              <a:t>Epitome</a:t>
            </a:r>
            <a:endParaRPr lang="en-US"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400" smtClean="0"/>
              <a:t>Factoring among images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hh\proj\factorimage\data\results20071215\sfbdg1g\final.0.001000.tex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0085" y="1371600"/>
            <a:ext cx="457200" cy="1247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28" name="Picture 4" descr="C:\hh\proj\factorimage\data\results20071215\sfbdg1g\final.0.001500.tex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166610" y="1919287"/>
            <a:ext cx="742950" cy="657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29" name="Picture 5" descr="C:\hh\proj\factorimage\data\results20071215\sfbdg1g\final.0.002000.tex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3173" y="1619250"/>
            <a:ext cx="428625" cy="10001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30" name="Picture 6" descr="C:\hh\proj\factorimage\data\results20071215\sfbdg1g\final.0.002500.textu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218748" y="2047875"/>
            <a:ext cx="676275" cy="4667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31" name="Picture 7" descr="C:\hh\proj\factorimage\data\results20071215\sfbdg1g\final.0.003000.textur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271010" y="2157412"/>
            <a:ext cx="590550" cy="3333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32" name="Picture 8" descr="C:\hh\proj\factorimage\data\results20071215\sfbdg1g\final.0.003500.textur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51860" y="2095500"/>
            <a:ext cx="247650" cy="5238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33" name="Picture 9" descr="C:\hh\proj\factorimage\data\results20071215\sfbdg1g\final.0.004000.textur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66023" y="2343150"/>
            <a:ext cx="238125" cy="276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34" name="Picture 10" descr="C:\hh\proj\factorimage\data\results20071215\sfbdg1g\final.0.004500.textur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18285" y="2276475"/>
            <a:ext cx="152400" cy="342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35" name="Picture 11" descr="C:\hh\proj\factorimage\data\results20071215\sfbdg1g\final.0.005000.textur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878" y="2286000"/>
            <a:ext cx="142875" cy="3333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37" name="Picture 13" descr="C:\hh\proj\factorimage\data\results20071215\sfbdg1g\final.0.001000.image.paddin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65770" y="3076571"/>
            <a:ext cx="925830" cy="1327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38" name="Picture 14" descr="C:\hh\proj\factorimage\data\results20071215\sfbdg1g\final.0.001500.image.paddin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75170" y="3076572"/>
            <a:ext cx="925830" cy="1327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39" name="Picture 15" descr="C:\hh\proj\factorimage\data\results20071215\sfbdg1g\final.0.002000.image.paddin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84570" y="3076572"/>
            <a:ext cx="925830" cy="1327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40" name="Picture 16" descr="C:\hh\proj\factorimage\data\results20071215\sfbdg1g\final.0.002500.image.padding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93970" y="3076572"/>
            <a:ext cx="925830" cy="1327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41" name="Picture 17" descr="C:\hh\proj\factorimage\data\results20071215\sfbdg1g\final.0.003000.image.padding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03370" y="3076572"/>
            <a:ext cx="925830" cy="1327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42" name="Picture 18" descr="C:\hh\proj\factorimage\data\results20071215\sfbdg1g\final.0.003500.image.padding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12770" y="3076572"/>
            <a:ext cx="925830" cy="1327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43" name="Picture 19" descr="C:\hh\proj\factorimage\data\results20071215\sfbdg1g\final.0.004000.image.padding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22170" y="3076572"/>
            <a:ext cx="925830" cy="1327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44" name="Picture 20" descr="C:\hh\proj\factorimage\data\results20071215\sfbdg1g\final.0.004500.image.padding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31570" y="3076572"/>
            <a:ext cx="925830" cy="1327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45" name="Picture 21" descr="C:\hh\proj\factorimage\data\results20071215\sfbdg1g\final.0.005000.image.padding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2400" y="3076572"/>
            <a:ext cx="925830" cy="1327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alibri (Headings)"/>
                <a:cs typeface="Calibri (Headings)"/>
              </a:rPr>
              <a:t>Progressive Transmission</a:t>
            </a:r>
            <a:endParaRPr lang="en-US" b="1" dirty="0">
              <a:latin typeface="Calibri (Headings)"/>
              <a:cs typeface="Calibri (Headings)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4188" y="4495796"/>
            <a:ext cx="742254" cy="313932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800" dirty="0" smtClean="0">
                <a:effectLst/>
              </a:rPr>
              <a:t>0.0050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35361" y="4495796"/>
            <a:ext cx="742254" cy="313932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800" dirty="0" smtClean="0">
                <a:effectLst/>
              </a:rPr>
              <a:t>0.0045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25388" y="4495796"/>
            <a:ext cx="742254" cy="313932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800" dirty="0" smtClean="0">
                <a:effectLst/>
              </a:rPr>
              <a:t>0.0040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08540" y="4495796"/>
            <a:ext cx="742254" cy="313932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800" dirty="0" smtClean="0">
                <a:effectLst/>
              </a:rPr>
              <a:t>0.0035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19193" y="4495796"/>
            <a:ext cx="742254" cy="313932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800" dirty="0" smtClean="0">
                <a:effectLst/>
              </a:rPr>
              <a:t>0.0030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81719" y="4495796"/>
            <a:ext cx="742254" cy="313932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800" dirty="0" smtClean="0">
                <a:effectLst/>
              </a:rPr>
              <a:t>0.0025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85497" y="4495796"/>
            <a:ext cx="742254" cy="313932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800" dirty="0" smtClean="0">
                <a:effectLst/>
              </a:rPr>
              <a:t>0.0020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48024" y="4495796"/>
            <a:ext cx="742254" cy="313932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800" dirty="0" smtClean="0">
                <a:effectLst/>
              </a:rPr>
              <a:t>0.0015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72427" y="4495796"/>
            <a:ext cx="742254" cy="313932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800" dirty="0" smtClean="0">
                <a:effectLst/>
              </a:rPr>
              <a:t>0.0010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90800" y="4994410"/>
            <a:ext cx="4318555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effectLst/>
              </a:rPr>
              <a:t>Approximation error tolerance </a:t>
            </a:r>
            <a:r>
              <a:rPr lang="el-GR" sz="2400" dirty="0" smtClean="0">
                <a:effectLst/>
                <a:latin typeface="Times New Roman"/>
                <a:cs typeface="Times New Roman"/>
              </a:rPr>
              <a:t>ε</a:t>
            </a:r>
            <a:endParaRPr lang="en-US" sz="2400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alibri (Headings)"/>
                <a:cs typeface="Calibri (Headings)"/>
              </a:rPr>
              <a:t>Progressive Transmission</a:t>
            </a:r>
            <a:endParaRPr lang="en-US" b="1" dirty="0">
              <a:latin typeface="Calibri (Headings)"/>
              <a:cs typeface="Calibri (Headings)"/>
            </a:endParaRPr>
          </a:p>
        </p:txBody>
      </p:sp>
      <p:pic>
        <p:nvPicPr>
          <p:cNvPr id="39" name="Picture 21" descr="C:\hh\proj\factorimage\data\results20071215\sfbdg1g\final.0.005000.image.paddi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295400"/>
            <a:ext cx="3429000" cy="4914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40" name="Picture 20" descr="C:\hh\proj\factorimage\data\results20071215\sfbdg1g\final.0.004500.image.paddi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295400"/>
            <a:ext cx="3429000" cy="4914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41" name="Picture 19" descr="C:\hh\proj\factorimage\data\results20071215\sfbdg1g\final.0.004000.image.paddi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1295400"/>
            <a:ext cx="3429000" cy="4914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42" name="Picture 18" descr="C:\hh\proj\factorimage\data\results20071215\sfbdg1g\final.0.003500.image.paddin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1295400"/>
            <a:ext cx="3429000" cy="4914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43" name="Picture 17" descr="C:\hh\proj\factorimage\data\results20071215\sfbdg1g\final.0.003000.image.paddin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1295400"/>
            <a:ext cx="3429000" cy="4914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44" name="Picture 16" descr="C:\hh\proj\factorimage\data\results20071215\sfbdg1g\final.0.002500.image.padding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9400" y="1295400"/>
            <a:ext cx="3429000" cy="4914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45" name="Picture 15" descr="C:\hh\proj\factorimage\data\results20071215\sfbdg1g\final.0.002000.image.padding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19400" y="1295400"/>
            <a:ext cx="3429000" cy="4914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46" name="Picture 14" descr="C:\hh\proj\factorimage\data\results20071215\sfbdg1g\final.0.001500.image.padding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9400" y="1295400"/>
            <a:ext cx="3429000" cy="4914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47" name="Picture 13" descr="C:\hh\proj\factorimage\data\results20071215\sfbdg1g\final.0.001000.image.padding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19400" y="1295400"/>
            <a:ext cx="3429000" cy="4914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“Image </a:t>
            </a:r>
            <a:r>
              <a:rPr lang="en-US" b="1" dirty="0" err="1" smtClean="0"/>
              <a:t>Generification</a:t>
            </a:r>
            <a:r>
              <a:rPr lang="en-US" b="1" dirty="0" smtClean="0"/>
              <a:t>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hh\proj\factorimage\data\results20071126\roof.orig_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600200"/>
            <a:ext cx="3771900" cy="37719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4" descr="C:\hh\proj\factorimage\data\results20071126\roof.final.textur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1047750"/>
            <a:ext cx="1447800" cy="11049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 descr="C:\hh\proj\factorimage\data\results20071126\roof.image.final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400300"/>
            <a:ext cx="3771900" cy="37719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0" y="53148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Original Image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60960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Reconstructed Image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Detail Transfer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hh\proj\factorimage\data\input\flickr\424506852_cd80ec359d_b.jpg"/>
          <p:cNvPicPr>
            <a:picLocks/>
          </p:cNvPicPr>
          <p:nvPr/>
        </p:nvPicPr>
        <p:blipFill>
          <a:blip r:embed="rId3"/>
          <a:srcRect l="25168" t="42642" r="17998"/>
          <a:stretch>
            <a:fillRect/>
          </a:stretch>
        </p:blipFill>
        <p:spPr bwMode="auto">
          <a:xfrm>
            <a:off x="0" y="633441"/>
            <a:ext cx="2629804" cy="1933517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4" descr="C:\hh\proj\factorimage\data\results20071112\res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286000" y="1752599"/>
            <a:ext cx="3352800" cy="4507653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 descr="C:\hh\proj\factorimage\data\results20071112\res1_final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801470" y="1752600"/>
            <a:ext cx="3190130" cy="4507652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sp>
        <p:nvSpPr>
          <p:cNvPr id="7" name="Freeform 6"/>
          <p:cNvSpPr/>
          <p:nvPr/>
        </p:nvSpPr>
        <p:spPr>
          <a:xfrm>
            <a:off x="383458" y="2067923"/>
            <a:ext cx="1858297" cy="409805"/>
          </a:xfrm>
          <a:custGeom>
            <a:avLst/>
            <a:gdLst>
              <a:gd name="connsiteX0" fmla="*/ 0 w 1858297"/>
              <a:gd name="connsiteY0" fmla="*/ 221226 h 235974"/>
              <a:gd name="connsiteX1" fmla="*/ 235974 w 1858297"/>
              <a:gd name="connsiteY1" fmla="*/ 0 h 235974"/>
              <a:gd name="connsiteX2" fmla="*/ 1696065 w 1858297"/>
              <a:gd name="connsiteY2" fmla="*/ 0 h 235974"/>
              <a:gd name="connsiteX3" fmla="*/ 1858297 w 1858297"/>
              <a:gd name="connsiteY3" fmla="*/ 235974 h 235974"/>
              <a:gd name="connsiteX4" fmla="*/ 0 w 1858297"/>
              <a:gd name="connsiteY4" fmla="*/ 221226 h 235974"/>
              <a:gd name="connsiteX0" fmla="*/ 0 w 1858297"/>
              <a:gd name="connsiteY0" fmla="*/ 221226 h 235974"/>
              <a:gd name="connsiteX1" fmla="*/ 235974 w 1858297"/>
              <a:gd name="connsiteY1" fmla="*/ 0 h 235974"/>
              <a:gd name="connsiteX2" fmla="*/ 1696065 w 1858297"/>
              <a:gd name="connsiteY2" fmla="*/ 0 h 235974"/>
              <a:gd name="connsiteX3" fmla="*/ 1858297 w 1858297"/>
              <a:gd name="connsiteY3" fmla="*/ 235974 h 235974"/>
              <a:gd name="connsiteX4" fmla="*/ 0 w 1858297"/>
              <a:gd name="connsiteY4" fmla="*/ 221226 h 235974"/>
              <a:gd name="connsiteX0" fmla="*/ 0 w 1858297"/>
              <a:gd name="connsiteY0" fmla="*/ 392676 h 407424"/>
              <a:gd name="connsiteX1" fmla="*/ 328842 w 1858297"/>
              <a:gd name="connsiteY1" fmla="*/ 0 h 407424"/>
              <a:gd name="connsiteX2" fmla="*/ 1696065 w 1858297"/>
              <a:gd name="connsiteY2" fmla="*/ 171450 h 407424"/>
              <a:gd name="connsiteX3" fmla="*/ 1858297 w 1858297"/>
              <a:gd name="connsiteY3" fmla="*/ 407424 h 407424"/>
              <a:gd name="connsiteX4" fmla="*/ 0 w 1858297"/>
              <a:gd name="connsiteY4" fmla="*/ 392676 h 407424"/>
              <a:gd name="connsiteX0" fmla="*/ 0 w 1858297"/>
              <a:gd name="connsiteY0" fmla="*/ 395057 h 409805"/>
              <a:gd name="connsiteX1" fmla="*/ 328842 w 1858297"/>
              <a:gd name="connsiteY1" fmla="*/ 2381 h 409805"/>
              <a:gd name="connsiteX2" fmla="*/ 1555571 w 1858297"/>
              <a:gd name="connsiteY2" fmla="*/ 0 h 409805"/>
              <a:gd name="connsiteX3" fmla="*/ 1858297 w 1858297"/>
              <a:gd name="connsiteY3" fmla="*/ 409805 h 409805"/>
              <a:gd name="connsiteX4" fmla="*/ 0 w 1858297"/>
              <a:gd name="connsiteY4" fmla="*/ 395057 h 40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297" h="409805">
                <a:moveTo>
                  <a:pt x="0" y="395057"/>
                </a:moveTo>
                <a:lnTo>
                  <a:pt x="328842" y="2381"/>
                </a:lnTo>
                <a:lnTo>
                  <a:pt x="1555571" y="0"/>
                </a:lnTo>
                <a:lnTo>
                  <a:pt x="1858297" y="409805"/>
                </a:lnTo>
                <a:lnTo>
                  <a:pt x="0" y="39505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Pros</a:t>
            </a:r>
          </a:p>
          <a:p>
            <a:pPr lvl="1"/>
            <a:r>
              <a:rPr lang="en-US" smtClean="0"/>
              <a:t>Orthogonal to existing compression methods</a:t>
            </a:r>
            <a:endParaRPr lang="en-US" dirty="0" smtClean="0"/>
          </a:p>
          <a:p>
            <a:pPr lvl="1"/>
            <a:r>
              <a:rPr lang="en-US" dirty="0" smtClean="0"/>
              <a:t>High quality under high </a:t>
            </a:r>
            <a:r>
              <a:rPr lang="en-US" smtClean="0"/>
              <a:t>compression rate</a:t>
            </a:r>
          </a:p>
          <a:p>
            <a:pPr lvl="1"/>
            <a:r>
              <a:rPr lang="en-US" smtClean="0"/>
              <a:t>Allows random access</a:t>
            </a:r>
          </a:p>
          <a:p>
            <a:pPr lvl="1"/>
            <a:r>
              <a:rPr lang="en-US" smtClean="0"/>
              <a:t>Reduces GPU resources</a:t>
            </a:r>
            <a:endParaRPr lang="en-US" dirty="0" smtClean="0"/>
          </a:p>
          <a:p>
            <a:pPr lvl="1"/>
            <a:r>
              <a:rPr lang="en-US" dirty="0" smtClean="0"/>
              <a:t>Real-time decoding process</a:t>
            </a:r>
          </a:p>
          <a:p>
            <a:pPr lvl="1"/>
            <a:r>
              <a:rPr lang="en-US" smtClean="0"/>
              <a:t>Enables: texture analysis, progressive images, texture transfer, image generalization…</a:t>
            </a:r>
          </a:p>
          <a:p>
            <a:endParaRPr lang="en-US" sz="865" dirty="0" smtClean="0"/>
          </a:p>
          <a:p>
            <a:r>
              <a:rPr lang="en-US" dirty="0" smtClean="0"/>
              <a:t>Cons</a:t>
            </a:r>
          </a:p>
          <a:p>
            <a:pPr lvl="1"/>
            <a:r>
              <a:rPr lang="en-US" smtClean="0"/>
              <a:t>Less effective for </a:t>
            </a:r>
            <a:r>
              <a:rPr lang="en-US" dirty="0" smtClean="0"/>
              <a:t>images with </a:t>
            </a:r>
            <a:r>
              <a:rPr lang="en-US" altLang="zh-CN" dirty="0" smtClean="0"/>
              <a:t>little</a:t>
            </a:r>
            <a:r>
              <a:rPr lang="en-US" dirty="0" smtClean="0"/>
              <a:t> repeated content</a:t>
            </a:r>
          </a:p>
          <a:p>
            <a:pPr lvl="1"/>
            <a:r>
              <a:rPr lang="en-US" smtClean="0"/>
              <a:t>Relatively slow </a:t>
            </a:r>
            <a:r>
              <a:rPr lang="en-US" dirty="0" smtClean="0"/>
              <a:t>compression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Special Thanks to:</a:t>
            </a:r>
          </a:p>
          <a:p>
            <a:r>
              <a:rPr lang="en-US" dirty="0" smtClean="0"/>
              <a:t>Reviewers</a:t>
            </a:r>
          </a:p>
          <a:p>
            <a:r>
              <a:rPr lang="en-US" dirty="0" smtClean="0"/>
              <a:t>Howard Zhou, Craig Kaplan</a:t>
            </a:r>
          </a:p>
          <a:p>
            <a:r>
              <a:rPr lang="en-US" smtClean="0"/>
              <a:t>Microsoft </a:t>
            </a:r>
            <a:r>
              <a:rPr lang="en-US" dirty="0" smtClean="0"/>
              <a:t>Research Asia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775"/>
            <a:ext cx="7772400" cy="1470025"/>
          </a:xfrm>
        </p:spPr>
        <p:txBody>
          <a:bodyPr/>
          <a:lstStyle/>
          <a:p>
            <a:r>
              <a:rPr lang="en-US" b="1" dirty="0"/>
              <a:t>Factoring Repeated Content Within and Among Images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2514600"/>
            <a:ext cx="8458200" cy="1752600"/>
          </a:xfrm>
        </p:spPr>
        <p:txBody>
          <a:bodyPr>
            <a:noAutofit/>
          </a:bodyPr>
          <a:lstStyle/>
          <a:p>
            <a:pPr algn="l"/>
            <a:endParaRPr/>
          </a:p>
          <a:p>
            <a:pPr algn="l"/>
            <a:r>
              <a:rPr lang="en-US" sz="2200" smtClean="0">
                <a:solidFill>
                  <a:schemeClr val="tx1"/>
                </a:solidFill>
              </a:rPr>
              <a:t>				Huamin </a:t>
            </a:r>
            <a:r>
              <a:rPr lang="en-US" sz="2200" dirty="0" smtClean="0">
                <a:solidFill>
                  <a:schemeClr val="tx1"/>
                </a:solidFill>
              </a:rPr>
              <a:t>Wang       	</a:t>
            </a:r>
            <a:r>
              <a:rPr lang="en-US" altLang="zh-CN" sz="2200" dirty="0" smtClean="0">
                <a:solidFill>
                  <a:schemeClr val="tx1"/>
                </a:solidFill>
              </a:rPr>
              <a:t>Georgia Tech</a:t>
            </a:r>
            <a:endParaRPr lang="en-US" sz="2200" dirty="0" smtClean="0">
              <a:solidFill>
                <a:schemeClr val="tx1"/>
              </a:solidFill>
            </a:endParaRPr>
          </a:p>
          <a:p>
            <a:pPr algn="l"/>
            <a:r>
              <a:rPr lang="en-US" sz="2200" dirty="0" smtClean="0">
                <a:solidFill>
                  <a:schemeClr val="tx1"/>
                </a:solidFill>
              </a:rPr>
              <a:t>				Yonatan Wexler		Microsoft </a:t>
            </a:r>
            <a:r>
              <a:rPr lang="en-US" sz="2200" dirty="0">
                <a:solidFill>
                  <a:schemeClr val="tx1"/>
                </a:solidFill>
              </a:rPr>
              <a:t>Corporation</a:t>
            </a:r>
          </a:p>
          <a:p>
            <a:pPr algn="l"/>
            <a:r>
              <a:rPr lang="en-US" sz="2200" smtClean="0">
                <a:solidFill>
                  <a:schemeClr val="tx1"/>
                </a:solidFill>
              </a:rPr>
              <a:t>				Eyal Ofek </a:t>
            </a:r>
            <a:r>
              <a:rPr lang="en-US" sz="2200" dirty="0" smtClean="0">
                <a:solidFill>
                  <a:schemeClr val="tx1"/>
                </a:solidFill>
              </a:rPr>
              <a:t>			Microsoft Corporation</a:t>
            </a:r>
          </a:p>
          <a:p>
            <a:pPr algn="l"/>
            <a:r>
              <a:rPr lang="en-US" sz="2200" smtClean="0">
                <a:solidFill>
                  <a:schemeClr val="tx1"/>
                </a:solidFill>
              </a:rPr>
              <a:t>				Hugues </a:t>
            </a:r>
            <a:r>
              <a:rPr lang="en-US" sz="2200" dirty="0" smtClean="0">
                <a:solidFill>
                  <a:schemeClr val="tx1"/>
                </a:solidFill>
              </a:rPr>
              <a:t>Hoppe 		Microsoft Research</a:t>
            </a: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ACM SIGGRAPH 2008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August 12, 2008</a:t>
            </a:r>
          </a:p>
          <a:p>
            <a:pPr algn="l"/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1" y="178476"/>
            <a:ext cx="1619250" cy="677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040" y="192840"/>
            <a:ext cx="2370760" cy="6631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2964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1"/>
                </a:solidFill>
              </a:rPr>
              <a:t>Thank you!</a:t>
            </a:r>
            <a:endParaRPr lang="en-US" sz="7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What is the advantage? (2)</a:t>
            </a: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288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mtClean="0"/>
                        <a:t>Disk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GPU Memory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52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84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82994" y="2645189"/>
            <a:ext cx="245806" cy="19602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7599" y="2133600"/>
            <a:ext cx="1888331" cy="12192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63424" y="2983468"/>
            <a:ext cx="12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JPEG (10</a:t>
            </a:r>
            <a:r>
              <a:rPr lang="en-US" sz="1400" smtClean="0"/>
              <a:t>KB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71161" y="5061466"/>
            <a:ext cx="223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Epitome + Map (10</a:t>
            </a:r>
            <a:r>
              <a:rPr lang="en-US" sz="1400" smtClean="0"/>
              <a:t>KB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819400" y="2612767"/>
            <a:ext cx="457335" cy="260866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638800" y="2612767"/>
            <a:ext cx="457335" cy="260866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10000" y="3364468"/>
            <a:ext cx="167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Texture (777</a:t>
            </a:r>
            <a:r>
              <a:rPr lang="en-US" sz="1400" smtClean="0"/>
              <a:t>KB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505200" y="5061466"/>
            <a:ext cx="240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Epitome + Map (180KB)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43400" y="4609260"/>
            <a:ext cx="533400" cy="37639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82994" y="4699446"/>
            <a:ext cx="245806" cy="19602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2971800" y="4667024"/>
            <a:ext cx="457335" cy="260866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685525" y="4667024"/>
            <a:ext cx="457335" cy="260866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400800" y="2294526"/>
            <a:ext cx="1828800" cy="8973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200" smtClean="0">
                <a:solidFill>
                  <a:schemeClr val="dk1"/>
                </a:solidFill>
              </a:rPr>
              <a:t>Pixel </a:t>
            </a:r>
          </a:p>
          <a:p>
            <a:pPr algn="ctr"/>
            <a:r>
              <a:rPr lang="en-US" sz="2200" smtClean="0">
                <a:solidFill>
                  <a:schemeClr val="dk1"/>
                </a:solidFill>
              </a:rPr>
              <a:t>Shader</a:t>
            </a:r>
          </a:p>
          <a:p>
            <a:pPr algn="ctr"/>
            <a:endParaRPr lang="en-US" sz="2200">
              <a:solidFill>
                <a:schemeClr val="dk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00800" y="4348783"/>
            <a:ext cx="1828800" cy="8973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200" smtClean="0">
                <a:solidFill>
                  <a:schemeClr val="dk1"/>
                </a:solidFill>
              </a:rPr>
              <a:t>Pixel </a:t>
            </a:r>
          </a:p>
          <a:p>
            <a:pPr algn="ctr"/>
            <a:r>
              <a:rPr lang="en-US" sz="2200" smtClean="0">
                <a:solidFill>
                  <a:schemeClr val="dk1"/>
                </a:solidFill>
              </a:rPr>
              <a:t>Shader</a:t>
            </a:r>
          </a:p>
          <a:p>
            <a:pPr algn="ctr"/>
            <a:endParaRPr lang="en-US" sz="2200">
              <a:solidFill>
                <a:schemeClr val="dk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05200" y="4038600"/>
            <a:ext cx="5029201" cy="1849891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6" grpId="0" animBg="1"/>
      <p:bldP spid="17" grpId="0" animBg="1"/>
      <p:bldP spid="18" grpId="0"/>
      <p:bldP spid="19" grpId="0"/>
      <p:bldP spid="21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9191" y="1143000"/>
          <a:ext cx="8773737" cy="5168692"/>
        </p:xfrm>
        <a:graphic>
          <a:graphicData uri="http://schemas.openxmlformats.org/drawingml/2006/table">
            <a:tbl>
              <a:tblPr/>
              <a:tblGrid>
                <a:gridCol w="1253391"/>
                <a:gridCol w="1253391"/>
                <a:gridCol w="1253391"/>
                <a:gridCol w="1253391"/>
                <a:gridCol w="1253391"/>
                <a:gridCol w="1253391"/>
                <a:gridCol w="1253391"/>
              </a:tblGrid>
              <a:tr h="6754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Example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Input</a:t>
                      </a:r>
                      <a:b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</a:b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Block</a:t>
                      </a:r>
                      <a:b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</a:b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size 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Epitome</a:t>
                      </a:r>
                      <a:b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</a:b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Memory</a:t>
                      </a:r>
                      <a:b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</a:b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savings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RMS</a:t>
                      </a:r>
                      <a:b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</a:b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error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Time</a:t>
                      </a:r>
                      <a:b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</a:b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(mins)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1a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504×504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328×232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3.1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2.7%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71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1b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5×600×396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472×252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8.0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2.5%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1100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3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432×372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152×132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6.7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3.1%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65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4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492×372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192×132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6.1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3.0%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77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11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432×432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132×136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8.2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3.3%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70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18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360×516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348×148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3.3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2.6%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43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19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5×600×480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548×196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10.0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2.9%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1420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20a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624×480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260×184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5.4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1.6%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262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20b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396×396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180×72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9.3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1.4%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21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20c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800×800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16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396×340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4.5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2.3%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146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20d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552×408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304×400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1.8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5.4%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89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24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396×396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152×116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7.3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4.5%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28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25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592×448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16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140×72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19.1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2.5%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112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Figure 28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1792×944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16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372×1144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3.8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Arial"/>
                        </a:rPr>
                        <a:t>3.9%</a:t>
                      </a:r>
                      <a:endParaRPr lang="en-US" sz="17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latin typeface="Times New Roman"/>
                          <a:ea typeface="Times New Roman"/>
                          <a:cs typeface="Arial"/>
                        </a:rPr>
                        <a:t>1950</a:t>
                      </a:r>
                      <a:endParaRPr lang="en-US" sz="17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51509" marR="515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8100" cy="123825"/>
          </a:xfrm>
          <a:prstGeom prst="rect">
            <a:avLst/>
          </a:prstGeom>
          <a:noFill/>
        </p:spPr>
      </p:pic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7625" cy="123825"/>
          </a:xfrm>
          <a:prstGeom prst="rect">
            <a:avLst/>
          </a:prstGeom>
          <a:noFill/>
        </p:spPr>
      </p:pic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6675" cy="123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optimal block size?</a:t>
            </a:r>
            <a:endParaRPr lang="en-US" dirty="0"/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1617" name="Object 1"/>
          <p:cNvGraphicFramePr>
            <a:graphicFrameLocks noChangeAspect="1"/>
          </p:cNvGraphicFramePr>
          <p:nvPr/>
        </p:nvGraphicFramePr>
        <p:xfrm>
          <a:off x="774700" y="1749425"/>
          <a:ext cx="7165975" cy="3786188"/>
        </p:xfrm>
        <a:graphic>
          <a:graphicData uri="http://schemas.openxmlformats.org/presentationml/2006/ole">
            <p:oleObj spid="_x0000_s65538" name="Worksheet" r:id="rId3" imgW="7229568" imgH="3781357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269372"/>
            <a:ext cx="7620000" cy="4674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819400" y="1828800"/>
            <a:ext cx="3505200" cy="3962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200" b="1" smtClean="0">
                <a:solidFill>
                  <a:schemeClr val="tx1"/>
                </a:solidFill>
              </a:rPr>
              <a:t>Pixel Shader (for pixel p)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2743200"/>
            <a:ext cx="1981200" cy="2438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chemeClr val="tx1"/>
                </a:solidFill>
              </a:rPr>
              <a:t>GPU Memory</a:t>
            </a:r>
          </a:p>
          <a:p>
            <a:pPr algn="ctr"/>
            <a:r>
              <a:rPr lang="en-US" sz="2300" dirty="0" smtClean="0">
                <a:solidFill>
                  <a:schemeClr val="tx1"/>
                </a:solidFill>
              </a:rPr>
              <a:t>(</a:t>
            </a:r>
            <a:r>
              <a:rPr lang="en-US" sz="2300" smtClean="0">
                <a:solidFill>
                  <a:schemeClr val="tx1"/>
                </a:solidFill>
              </a:rPr>
              <a:t>DXT)</a:t>
            </a:r>
          </a:p>
          <a:p>
            <a:pPr algn="ctr"/>
            <a:endParaRPr lang="en-US" smtClean="0"/>
          </a:p>
          <a:p>
            <a:pPr algn="ctr"/>
            <a:endParaRPr lang="en-US" smtClean="0">
              <a:solidFill>
                <a:schemeClr val="lt1"/>
              </a:solidFill>
            </a:endParaRPr>
          </a:p>
          <a:p>
            <a:pPr algn="ctr"/>
            <a:endParaRPr lang="en-US" smtClean="0"/>
          </a:p>
          <a:p>
            <a:pPr algn="ctr"/>
            <a:endParaRPr lang="en-US" smtClean="0">
              <a:solidFill>
                <a:schemeClr val="lt1"/>
              </a:solidFill>
            </a:endParaRPr>
          </a:p>
          <a:p>
            <a:pPr algn="ctr"/>
            <a:endParaRPr lang="en-US" smtClean="0"/>
          </a:p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smtClean="0"/>
              <a:t>Rendering Overview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3593068"/>
            <a:ext cx="1524000" cy="5979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Epitome 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4278868"/>
            <a:ext cx="1524000" cy="5979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Map Φ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29400" y="2667000"/>
            <a:ext cx="1981200" cy="2438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200" dirty="0" smtClean="0"/>
              <a:t>Render Buffer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6781800" y="3429000"/>
            <a:ext cx="1676400" cy="13482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Reconstructed Image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52800" y="5040868"/>
            <a:ext cx="2438400" cy="597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&gt;800Mpixels/sec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2514600" y="3505200"/>
            <a:ext cx="381000" cy="914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324600" y="3505200"/>
            <a:ext cx="381000" cy="914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6600" y="2667000"/>
            <a:ext cx="2492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Get </a:t>
            </a:r>
            <a:r>
              <a:rPr lang="en-US" sz="2000" dirty="0" err="1" smtClean="0">
                <a:latin typeface="Times New Roman"/>
                <a:cs typeface="Times New Roman"/>
              </a:rPr>
              <a:t>p’s</a:t>
            </a:r>
            <a:r>
              <a:rPr lang="en-US" sz="2000" dirty="0" smtClean="0">
                <a:latin typeface="Times New Roman"/>
                <a:cs typeface="Times New Roman"/>
              </a:rPr>
              <a:t> transformation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76600" y="3048000"/>
            <a:ext cx="2220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Transform </a:t>
            </a:r>
            <a:r>
              <a:rPr lang="en-US" sz="2000" dirty="0" err="1" smtClean="0">
                <a:latin typeface="Times New Roman"/>
                <a:cs typeface="Times New Roman"/>
              </a:rPr>
              <a:t>p</a:t>
            </a:r>
            <a:r>
              <a:rPr lang="en-US" sz="2000" dirty="0" smtClean="0">
                <a:latin typeface="Times New Roman"/>
                <a:cs typeface="Times New Roman"/>
              </a:rPr>
              <a:t> into its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location in E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76600" y="3733800"/>
            <a:ext cx="25875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Sample the pixel value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from E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76600" y="4400490"/>
            <a:ext cx="2272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Adjust illumination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8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b="1" dirty="0" smtClean="0"/>
              <a:t>Some </a:t>
            </a:r>
            <a:r>
              <a:rPr lang="en-US" sz="4000" b="1" dirty="0" smtClean="0"/>
              <a:t>Previous Work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2057400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 smtClean="0"/>
              <a:t>Vision</a:t>
            </a:r>
          </a:p>
          <a:p>
            <a:pPr lvl="1">
              <a:buNone/>
            </a:pPr>
            <a:r>
              <a:rPr lang="en-US" sz="8000" b="1" dirty="0" smtClean="0"/>
              <a:t>	(2003) Epitomic Analysis of Appearance and Shape</a:t>
            </a:r>
          </a:p>
          <a:p>
            <a:pPr lvl="1">
              <a:buNone/>
            </a:pPr>
            <a:r>
              <a:rPr lang="en-US" sz="8000" smtClean="0"/>
              <a:t>	N.Jojic</a:t>
            </a:r>
            <a:r>
              <a:rPr lang="en-US" sz="8000" dirty="0" smtClean="0"/>
              <a:t>, </a:t>
            </a:r>
            <a:r>
              <a:rPr lang="en-US" sz="8000" dirty="0" err="1" smtClean="0"/>
              <a:t>B.Frey</a:t>
            </a:r>
            <a:r>
              <a:rPr lang="en-US" sz="8000" dirty="0" smtClean="0"/>
              <a:t>, and </a:t>
            </a:r>
            <a:r>
              <a:rPr lang="en-US" sz="8000" dirty="0" err="1" smtClean="0"/>
              <a:t>A.Kannan</a:t>
            </a:r>
            <a:r>
              <a:rPr lang="en-US" sz="8000" dirty="0" smtClean="0"/>
              <a:t>, ICCV 2003.</a:t>
            </a:r>
          </a:p>
          <a:p>
            <a:pPr lvl="1">
              <a:buNone/>
            </a:pPr>
            <a:endParaRPr lang="en-US" sz="3200" dirty="0" smtClean="0"/>
          </a:p>
          <a:p>
            <a:pPr lvl="1">
              <a:buNone/>
            </a:pPr>
            <a:r>
              <a:rPr lang="en-GB" sz="8000" b="1" dirty="0" smtClean="0"/>
              <a:t>	(2006) Clustering appearance and shape by learning jigsaws</a:t>
            </a:r>
            <a:endParaRPr lang="en-US" sz="8000" b="1" dirty="0" smtClean="0"/>
          </a:p>
          <a:p>
            <a:pPr>
              <a:buNone/>
            </a:pPr>
            <a:r>
              <a:rPr lang="en-GB" sz="8000" dirty="0" smtClean="0"/>
              <a:t>	       A. </a:t>
            </a:r>
            <a:r>
              <a:rPr lang="en-GB" sz="8000" dirty="0" err="1" smtClean="0"/>
              <a:t>Kannan</a:t>
            </a:r>
            <a:r>
              <a:rPr lang="en-GB" sz="8000" dirty="0" smtClean="0"/>
              <a:t>, J. Winn and C. Rother, NIPS 2006 </a:t>
            </a:r>
          </a:p>
          <a:p>
            <a:pPr>
              <a:buNone/>
            </a:pPr>
            <a:endParaRPr lang="en-US" sz="4400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2895600"/>
            <a:ext cx="80010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Graphics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(2004) Near-Regular Texture Analysis and Manipulation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Y. Liu, Y. W.C. Lin and J. Hays, </a:t>
            </a:r>
            <a:r>
              <a:rPr kumimoji="0" lang="en-US" sz="8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proceedings of ACM SIGGRAPH 2004</a:t>
            </a: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(2006) Discovering Texture Regularity as a Higher-Order Correspondence Problem</a:t>
            </a: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J. Hays, M. Leordeanu, A. Efros, and Y. Liu, ECCV 2006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(2008) Inverse Texture Synthesis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J. </a:t>
            </a: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Han, L. Wei, K. Zhou, B. Guo, H. Shum, in </a:t>
            </a:r>
            <a:r>
              <a:rPr kumimoji="0" lang="en-US" sz="8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proceedings of ACM SIGGRAPH 2008</a:t>
            </a: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r>
              <a:rPr lang="en-US" dirty="0" smtClean="0"/>
              <a:t>The system pipeline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905000"/>
            <a:ext cx="2971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Input Image </a:t>
            </a:r>
            <a:r>
              <a:rPr lang="en-US" sz="2400" i="1" dirty="0" smtClean="0">
                <a:latin typeface="Times New Roman"/>
                <a:cs typeface="Times New Roman"/>
              </a:rPr>
              <a:t>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8200" y="5943600"/>
            <a:ext cx="2971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Output E and Φ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838200" y="2743200"/>
            <a:ext cx="2971800" cy="762000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Finding Self-Similarities Over </a:t>
            </a:r>
            <a:r>
              <a:rPr lang="en-US" sz="2000" i="1" dirty="0" smtClean="0"/>
              <a:t>I</a:t>
            </a:r>
            <a:endParaRPr lang="en-US" sz="2000" i="1" dirty="0"/>
          </a:p>
        </p:txBody>
      </p:sp>
      <p:sp>
        <p:nvSpPr>
          <p:cNvPr id="15" name="Rounded Rectangle 14"/>
          <p:cNvSpPr/>
          <p:nvPr/>
        </p:nvSpPr>
        <p:spPr>
          <a:xfrm>
            <a:off x="838200" y="3886200"/>
            <a:ext cx="2971800" cy="762000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Selecting a texture chart for repeated content</a:t>
            </a:r>
            <a:endParaRPr lang="en-US" sz="2000" i="1" dirty="0"/>
          </a:p>
        </p:txBody>
      </p:sp>
      <p:sp>
        <p:nvSpPr>
          <p:cNvPr id="16" name="Rounded Rectangle 15"/>
          <p:cNvSpPr/>
          <p:nvPr/>
        </p:nvSpPr>
        <p:spPr>
          <a:xfrm>
            <a:off x="838200" y="4953000"/>
            <a:ext cx="2971800" cy="685800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Assembling charts into an epitome</a:t>
            </a:r>
            <a:endParaRPr lang="en-US" sz="2000" i="1" dirty="0"/>
          </a:p>
        </p:txBody>
      </p:sp>
      <p:sp>
        <p:nvSpPr>
          <p:cNvPr id="17" name="Down Arrow 16"/>
          <p:cNvSpPr/>
          <p:nvPr/>
        </p:nvSpPr>
        <p:spPr>
          <a:xfrm>
            <a:off x="1905000" y="2362200"/>
            <a:ext cx="8382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1905000" y="3505200"/>
            <a:ext cx="8382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905000" y="4572000"/>
            <a:ext cx="8382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1905000" y="5638800"/>
            <a:ext cx="8382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Factoring Repeated Content Within and Among Images </a:t>
            </a:r>
            <a:endParaRPr lang="en-US" sz="3000" dirty="0"/>
          </a:p>
        </p:txBody>
      </p:sp>
      <p:sp>
        <p:nvSpPr>
          <p:cNvPr id="24" name="Rectangle 23"/>
          <p:cNvSpPr/>
          <p:nvPr/>
        </p:nvSpPr>
        <p:spPr>
          <a:xfrm>
            <a:off x="4419600" y="2438400"/>
            <a:ext cx="4343400" cy="3429000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884737"/>
            <a:ext cx="838200" cy="838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4465637"/>
            <a:ext cx="838200" cy="838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627437"/>
            <a:ext cx="838200" cy="838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75" y="4884737"/>
            <a:ext cx="590550" cy="5955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0" y="3870040"/>
            <a:ext cx="590550" cy="595597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5829300" y="3276600"/>
            <a:ext cx="2171700" cy="83820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2"/>
          </p:cNvCxnSpPr>
          <p:nvPr/>
        </p:nvCxnSpPr>
        <p:spPr>
          <a:xfrm rot="5400000">
            <a:off x="4861719" y="4100511"/>
            <a:ext cx="1096963" cy="1588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715000" y="4914900"/>
            <a:ext cx="1409700" cy="41910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 flipH="1" flipV="1">
            <a:off x="7458075" y="4608512"/>
            <a:ext cx="838200" cy="55245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1" idx="3"/>
          </p:cNvCxnSpPr>
          <p:nvPr/>
        </p:nvCxnSpPr>
        <p:spPr>
          <a:xfrm flipV="1">
            <a:off x="6419850" y="3505200"/>
            <a:ext cx="704850" cy="662639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6257132" y="4085431"/>
            <a:ext cx="1325563" cy="409575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0" idx="0"/>
          </p:cNvCxnSpPr>
          <p:nvPr/>
        </p:nvCxnSpPr>
        <p:spPr>
          <a:xfrm rot="16200000" flipV="1">
            <a:off x="6062663" y="4527549"/>
            <a:ext cx="419100" cy="295275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00" y="1371600"/>
            <a:ext cx="590550" cy="59559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rcRect l="11364" t="10762" r="6818" b="9091"/>
          <a:stretch>
            <a:fillRect/>
          </a:stretch>
        </p:blipFill>
        <p:spPr>
          <a:xfrm>
            <a:off x="5905500" y="1347503"/>
            <a:ext cx="685800" cy="671797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5867400" y="1295400"/>
            <a:ext cx="1371600" cy="723900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05300" y="2362200"/>
            <a:ext cx="4610100" cy="4000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2713830"/>
            <a:ext cx="838200" cy="838200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991100" y="2713037"/>
            <a:ext cx="838200" cy="83899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031840"/>
            <a:ext cx="590550" cy="595597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6858000" y="2894807"/>
            <a:ext cx="838200" cy="83899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 rot="18598306">
            <a:off x="5445561" y="2128948"/>
            <a:ext cx="704851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 rot="15243730">
            <a:off x="6528042" y="2282322"/>
            <a:ext cx="1002668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0" grpId="1" animBg="1"/>
      <p:bldP spid="36" grpId="0" animBg="1"/>
      <p:bldP spid="46" grpId="0" animBg="1"/>
      <p:bldP spid="47" grpId="0" animBg="1"/>
      <p:bldP spid="51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4.8|1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7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2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8.9|1.7|8.5|6.2|6.9|2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6.2|4.1|12|31.8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2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3.5|5.1|2.5|3.7|4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1.3|1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18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3104</TotalTime>
  <Words>1007</Words>
  <Application>Microsoft Macintosh PowerPoint</Application>
  <PresentationFormat>On-screen Show (4:3)</PresentationFormat>
  <Paragraphs>425</Paragraphs>
  <Slides>52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Worksheet</vt:lpstr>
      <vt:lpstr>Factoring Repeated Content Within and Among Images </vt:lpstr>
      <vt:lpstr>Factoring Repeated Content Within and Among Images </vt:lpstr>
      <vt:lpstr>Our Representation</vt:lpstr>
      <vt:lpstr>What is the advantage? (1)</vt:lpstr>
      <vt:lpstr>What is the advantage? (2)</vt:lpstr>
      <vt:lpstr>Rendering Overview</vt:lpstr>
      <vt:lpstr>Slide 7</vt:lpstr>
      <vt:lpstr>Some Previous Work</vt:lpstr>
      <vt:lpstr>Factoring Repeated Content Within and Among Images </vt:lpstr>
      <vt:lpstr>Step 1: Finding Self-Similarities</vt:lpstr>
      <vt:lpstr>Step 1: Finding Self-Similarities</vt:lpstr>
      <vt:lpstr>Step 1: Finding Self-Similarities</vt:lpstr>
      <vt:lpstr>Step 1: Finding Self-Similarities</vt:lpstr>
      <vt:lpstr>Step 1: Finding Self-Similarities</vt:lpstr>
      <vt:lpstr>Step 1: Finding Self-Similarities</vt:lpstr>
      <vt:lpstr>Step 1: Finding Self-Similarities</vt:lpstr>
      <vt:lpstr>Step 1: Finding Self-Similarities</vt:lpstr>
      <vt:lpstr>Step 1: Finding Self-Similarities</vt:lpstr>
      <vt:lpstr>Factoring Repeated Content Within and Among Images </vt:lpstr>
      <vt:lpstr>Step 2: Selecting charts</vt:lpstr>
      <vt:lpstr>Step 2: Selecting charts</vt:lpstr>
      <vt:lpstr>Step 2: Selecting charts</vt:lpstr>
      <vt:lpstr>Step 2: Selecting charts</vt:lpstr>
      <vt:lpstr>Step 2: Selecting charts</vt:lpstr>
      <vt:lpstr>Factoring Repeated Content Within and Among Images </vt:lpstr>
      <vt:lpstr>Step 3: Assembling charts</vt:lpstr>
      <vt:lpstr>Step 3: Assembling charts</vt:lpstr>
      <vt:lpstr>Results</vt:lpstr>
      <vt:lpstr>Results</vt:lpstr>
      <vt:lpstr>Results</vt:lpstr>
      <vt:lpstr>Results</vt:lpstr>
      <vt:lpstr>Slide 32</vt:lpstr>
      <vt:lpstr>Results</vt:lpstr>
      <vt:lpstr>Results</vt:lpstr>
      <vt:lpstr>Results</vt:lpstr>
      <vt:lpstr>Results</vt:lpstr>
      <vt:lpstr>Results</vt:lpstr>
      <vt:lpstr>Results</vt:lpstr>
      <vt:lpstr>Results</vt:lpstr>
      <vt:lpstr>Slide 40</vt:lpstr>
      <vt:lpstr>Results</vt:lpstr>
      <vt:lpstr>Slide 42</vt:lpstr>
      <vt:lpstr>Progressive Transmission</vt:lpstr>
      <vt:lpstr>Progressive Transmission</vt:lpstr>
      <vt:lpstr>“Image Generification”</vt:lpstr>
      <vt:lpstr>Detail Transfer</vt:lpstr>
      <vt:lpstr>Conclusions</vt:lpstr>
      <vt:lpstr>Acknowledgements</vt:lpstr>
      <vt:lpstr>Factoring Repeated Content Within and Among Images </vt:lpstr>
      <vt:lpstr>Slide 50</vt:lpstr>
      <vt:lpstr>What is the optimal block size?</vt:lpstr>
      <vt:lpstr>Slide 52</vt:lpstr>
    </vt:vector>
  </TitlesOfParts>
  <Company>Georgia 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Factoring Repeated Content Within and Among Images </dc:title>
  <dc:creator>Huamin Wang</dc:creator>
  <cp:lastModifiedBy>FreemanAV01</cp:lastModifiedBy>
  <cp:revision>138</cp:revision>
  <cp:lastPrinted>2008-07-27T22:05:26Z</cp:lastPrinted>
  <dcterms:created xsi:type="dcterms:W3CDTF">2008-08-10T21:18:18Z</dcterms:created>
  <dcterms:modified xsi:type="dcterms:W3CDTF">2008-08-11T22:24:19Z</dcterms:modified>
</cp:coreProperties>
</file>