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8.xml" ContentType="application/vnd.openxmlformats-officedocument.presentationml.tags+xml"/>
  <Override PartName="/ppt/notesSlides/notesSlide46.xml" ContentType="application/vnd.openxmlformats-officedocument.presentationml.notesSlide+xml"/>
  <Override PartName="/ppt/tags/tag19.xml" ContentType="application/vnd.openxmlformats-officedocument.presentationml.tags+xml"/>
  <Override PartName="/ppt/notesSlides/notesSlide47.xml" ContentType="application/vnd.openxmlformats-officedocument.presentationml.notesSlide+xml"/>
  <Override PartName="/ppt/tags/tag20.xml" ContentType="application/vnd.openxmlformats-officedocument.presentationml.tags+xml"/>
  <Override PartName="/ppt/notesSlides/notesSlide48.xml" ContentType="application/vnd.openxmlformats-officedocument.presentationml.notesSlide+xml"/>
  <Override PartName="/ppt/tags/tag21.xml" ContentType="application/vnd.openxmlformats-officedocument.presentationml.tags+xml"/>
  <Override PartName="/ppt/notesSlides/notesSlide49.xml" ContentType="application/vnd.openxmlformats-officedocument.presentationml.notesSlide+xml"/>
  <Override PartName="/ppt/tags/tag22.xml" ContentType="application/vnd.openxmlformats-officedocument.presentationml.tags+xml"/>
  <Override PartName="/ppt/notesSlides/notesSlide50.xml" ContentType="application/vnd.openxmlformats-officedocument.presentationml.notesSlide+xml"/>
  <Override PartName="/ppt/tags/tag23.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4.xml" ContentType="application/vnd.openxmlformats-officedocument.presentationml.tags+xml"/>
  <Override PartName="/ppt/notesSlides/notesSlide55.xml" ContentType="application/vnd.openxmlformats-officedocument.presentationml.notesSlide+xml"/>
  <Override PartName="/ppt/tags/tag25.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9" r:id="rId2"/>
    <p:sldId id="257" r:id="rId3"/>
    <p:sldId id="270" r:id="rId4"/>
    <p:sldId id="271" r:id="rId5"/>
    <p:sldId id="266" r:id="rId6"/>
    <p:sldId id="273" r:id="rId7"/>
    <p:sldId id="274" r:id="rId8"/>
    <p:sldId id="275" r:id="rId9"/>
    <p:sldId id="276" r:id="rId10"/>
    <p:sldId id="278" r:id="rId11"/>
    <p:sldId id="283" r:id="rId12"/>
    <p:sldId id="288" r:id="rId13"/>
    <p:sldId id="285" r:id="rId14"/>
    <p:sldId id="287" r:id="rId15"/>
    <p:sldId id="352" r:id="rId16"/>
    <p:sldId id="350" r:id="rId17"/>
    <p:sldId id="291" r:id="rId18"/>
    <p:sldId id="341" r:id="rId19"/>
    <p:sldId id="294" r:id="rId20"/>
    <p:sldId id="305" r:id="rId21"/>
    <p:sldId id="310" r:id="rId22"/>
    <p:sldId id="344" r:id="rId23"/>
    <p:sldId id="292" r:id="rId24"/>
    <p:sldId id="295" r:id="rId25"/>
    <p:sldId id="304" r:id="rId26"/>
    <p:sldId id="358" r:id="rId27"/>
    <p:sldId id="359" r:id="rId28"/>
    <p:sldId id="360" r:id="rId29"/>
    <p:sldId id="361" r:id="rId30"/>
    <p:sldId id="362" r:id="rId31"/>
    <p:sldId id="355" r:id="rId32"/>
    <p:sldId id="356" r:id="rId33"/>
    <p:sldId id="357" r:id="rId34"/>
    <p:sldId id="306" r:id="rId35"/>
    <p:sldId id="345" r:id="rId36"/>
    <p:sldId id="307" r:id="rId37"/>
    <p:sldId id="308" r:id="rId38"/>
    <p:sldId id="309" r:id="rId39"/>
    <p:sldId id="311" r:id="rId40"/>
    <p:sldId id="347" r:id="rId41"/>
    <p:sldId id="312" r:id="rId42"/>
    <p:sldId id="265" r:id="rId43"/>
    <p:sldId id="313" r:id="rId44"/>
    <p:sldId id="315" r:id="rId45"/>
    <p:sldId id="342" r:id="rId46"/>
    <p:sldId id="314" r:id="rId47"/>
    <p:sldId id="318" r:id="rId48"/>
    <p:sldId id="363" r:id="rId49"/>
    <p:sldId id="320" r:id="rId50"/>
    <p:sldId id="326" r:id="rId51"/>
    <p:sldId id="349" r:id="rId52"/>
    <p:sldId id="339" r:id="rId53"/>
    <p:sldId id="335" r:id="rId54"/>
    <p:sldId id="337" r:id="rId55"/>
    <p:sldId id="334" r:id="rId56"/>
    <p:sldId id="340" r:id="rId57"/>
    <p:sldId id="338" r:id="rId5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9910" autoAdjust="0"/>
  </p:normalViewPr>
  <p:slideViewPr>
    <p:cSldViewPr snapToGrid="0" snapToObjects="1">
      <p:cViewPr varScale="1">
        <p:scale>
          <a:sx n="53" d="100"/>
          <a:sy n="53" d="100"/>
        </p:scale>
        <p:origin x="48" y="654"/>
      </p:cViewPr>
      <p:guideLst/>
    </p:cSldViewPr>
  </p:slideViewPr>
  <p:notesTextViewPr>
    <p:cViewPr>
      <p:scale>
        <a:sx n="1" d="1"/>
        <a:sy n="1" d="1"/>
      </p:scale>
      <p:origin x="0" y="0"/>
    </p:cViewPr>
  </p:notesTextViewPr>
  <p:notesViewPr>
    <p:cSldViewPr snapToGrid="0" snapToObjects="1">
      <p:cViewPr varScale="1">
        <p:scale>
          <a:sx n="74" d="100"/>
          <a:sy n="74" d="100"/>
        </p:scale>
        <p:origin x="1827" y="2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5646" tIns="47823" rIns="95646" bIns="47823" rtlCol="0"/>
          <a:lstStyle>
            <a:lvl1pPr algn="l">
              <a:defRPr sz="1300"/>
            </a:lvl1pPr>
          </a:lstStyle>
          <a:p>
            <a:endParaRPr lang="en-US"/>
          </a:p>
        </p:txBody>
      </p:sp>
      <p:sp>
        <p:nvSpPr>
          <p:cNvPr id="3" name="Date Placeholder 2"/>
          <p:cNvSpPr>
            <a:spLocks noGrp="1"/>
          </p:cNvSpPr>
          <p:nvPr>
            <p:ph type="dt" idx="1"/>
          </p:nvPr>
        </p:nvSpPr>
        <p:spPr>
          <a:xfrm>
            <a:off x="4143587" y="0"/>
            <a:ext cx="3169920" cy="481728"/>
          </a:xfrm>
          <a:prstGeom prst="rect">
            <a:avLst/>
          </a:prstGeom>
        </p:spPr>
        <p:txBody>
          <a:bodyPr vert="horz" lIns="95646" tIns="47823" rIns="95646" bIns="47823" rtlCol="0"/>
          <a:lstStyle>
            <a:lvl1pPr algn="r">
              <a:defRPr sz="1300"/>
            </a:lvl1pPr>
          </a:lstStyle>
          <a:p>
            <a:fld id="{B3D98A4E-D2B5-4084-976A-AF31F25D0376}" type="datetimeFigureOut">
              <a:rPr lang="en-US" smtClean="0"/>
              <a:t>7/1/2020</a:t>
            </a:fld>
            <a:endParaRPr lang="en-US"/>
          </a:p>
        </p:txBody>
      </p:sp>
      <p:sp>
        <p:nvSpPr>
          <p:cNvPr id="6" name="Footer Placeholder 5"/>
          <p:cNvSpPr>
            <a:spLocks noGrp="1"/>
          </p:cNvSpPr>
          <p:nvPr>
            <p:ph type="ftr" sz="quarter" idx="4"/>
          </p:nvPr>
        </p:nvSpPr>
        <p:spPr>
          <a:xfrm>
            <a:off x="0" y="9119474"/>
            <a:ext cx="3169920" cy="481727"/>
          </a:xfrm>
          <a:prstGeom prst="rect">
            <a:avLst/>
          </a:prstGeom>
        </p:spPr>
        <p:txBody>
          <a:bodyPr vert="horz" lIns="95646" tIns="47823" rIns="95646" bIns="4782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7"/>
          </a:xfrm>
          <a:prstGeom prst="rect">
            <a:avLst/>
          </a:prstGeom>
        </p:spPr>
        <p:txBody>
          <a:bodyPr vert="horz" lIns="95646" tIns="47823" rIns="95646" bIns="47823" rtlCol="0" anchor="b"/>
          <a:lstStyle>
            <a:lvl1pPr algn="r">
              <a:defRPr sz="1300"/>
            </a:lvl1pPr>
          </a:lstStyle>
          <a:p>
            <a:fld id="{78C6D05C-372D-4909-AFBB-7EB54824888D}" type="slidenum">
              <a:rPr lang="en-US" smtClean="0"/>
              <a:t>‹#›</a:t>
            </a:fld>
            <a:endParaRPr lang="en-US"/>
          </a:p>
        </p:txBody>
      </p:sp>
      <p:sp>
        <p:nvSpPr>
          <p:cNvPr id="10" name="Notes Placeholder 9">
            <a:extLst>
              <a:ext uri="{FF2B5EF4-FFF2-40B4-BE49-F238E27FC236}">
                <a16:creationId xmlns:a16="http://schemas.microsoft.com/office/drawing/2014/main" id="{48E40DAE-4147-4131-87C9-B20EC8A503A7}"/>
              </a:ext>
            </a:extLst>
          </p:cNvPr>
          <p:cNvSpPr>
            <a:spLocks noGrp="1"/>
          </p:cNvSpPr>
          <p:nvPr>
            <p:ph type="body" sz="quarter" idx="3"/>
          </p:nvPr>
        </p:nvSpPr>
        <p:spPr>
          <a:xfrm>
            <a:off x="731838" y="4800600"/>
            <a:ext cx="5851525"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91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78C6D05C-372D-4909-AFBB-7EB54824888D}" type="slidenum">
              <a:rPr lang="en-US" smtClean="0"/>
              <a:t>1</a:t>
            </a:fld>
            <a:endParaRPr lang="en-US"/>
          </a:p>
        </p:txBody>
      </p:sp>
    </p:spTree>
    <p:extLst>
      <p:ext uri="{BB962C8B-B14F-4D97-AF65-F5344CB8AC3E}">
        <p14:creationId xmlns:p14="http://schemas.microsoft.com/office/powerpoint/2010/main" val="345272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Computing the intersections of these hulls gives an envelope that can be used to constrain where the reconstructed surface must lie.</a:t>
            </a:r>
          </a:p>
        </p:txBody>
      </p:sp>
      <p:sp>
        <p:nvSpPr>
          <p:cNvPr id="4" name="Slide Number Placeholder 3"/>
          <p:cNvSpPr>
            <a:spLocks noGrp="1"/>
          </p:cNvSpPr>
          <p:nvPr>
            <p:ph type="sldNum" sz="quarter" idx="5"/>
          </p:nvPr>
        </p:nvSpPr>
        <p:spPr/>
        <p:txBody>
          <a:bodyPr/>
          <a:lstStyle/>
          <a:p>
            <a:fld id="{78C6D05C-372D-4909-AFBB-7EB54824888D}" type="slidenum">
              <a:rPr lang="en-US" smtClean="0"/>
              <a:t>10</a:t>
            </a:fld>
            <a:endParaRPr lang="en-US"/>
          </a:p>
        </p:txBody>
      </p:sp>
    </p:spTree>
    <p:extLst>
      <p:ext uri="{BB962C8B-B14F-4D97-AF65-F5344CB8AC3E}">
        <p14:creationId xmlns:p14="http://schemas.microsoft.com/office/powerpoint/2010/main" val="2521742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In our work, we aim to incorporate the envelope constraints within an existing surface reconstruction approach. While there are many existing approaches, one that has proven to be particularly effective is implicit surface reconstruction.</a:t>
            </a:r>
          </a:p>
          <a:p>
            <a:r>
              <a:rPr lang="en-US" dirty="0"/>
              <a:t>This approach first fits a 3D function to the input point-set and then extracts the reconstructed surface as a level set of the function.</a:t>
            </a:r>
          </a:p>
          <a:p>
            <a:r>
              <a:rPr lang="en-US" dirty="0"/>
              <a:t>[CLICK] In general, implicit surface reconstruction approaches fit either a signed distance function to the points or an indicator function.</a:t>
            </a:r>
          </a:p>
          <a:p>
            <a:r>
              <a:rPr lang="en-US" dirty="0"/>
              <a:t>The former is the function giving the distance from a point in 3D to the nearest point on the surface, with points in the interior assigned a negative value and points in the exterior assigned a positive value. The reconstructed surface is then the zero level set of this function.</a:t>
            </a:r>
          </a:p>
          <a:p>
            <a:r>
              <a:rPr lang="en-US" dirty="0"/>
              <a:t>The latter is a smoothed version of the binary function with value one inside the surface and value zero outside. The reconstructed surface is then the 0.5 level set.</a:t>
            </a:r>
          </a:p>
        </p:txBody>
      </p:sp>
      <p:sp>
        <p:nvSpPr>
          <p:cNvPr id="4" name="Slide Number Placeholder 3"/>
          <p:cNvSpPr>
            <a:spLocks noGrp="1"/>
          </p:cNvSpPr>
          <p:nvPr>
            <p:ph type="sldNum" sz="quarter" idx="5"/>
          </p:nvPr>
        </p:nvSpPr>
        <p:spPr/>
        <p:txBody>
          <a:bodyPr/>
          <a:lstStyle/>
          <a:p>
            <a:fld id="{78C6D05C-372D-4909-AFBB-7EB54824888D}" type="slidenum">
              <a:rPr lang="en-US" smtClean="0"/>
              <a:t>11</a:t>
            </a:fld>
            <a:endParaRPr lang="en-US"/>
          </a:p>
        </p:txBody>
      </p:sp>
    </p:spTree>
    <p:extLst>
      <p:ext uri="{BB962C8B-B14F-4D97-AF65-F5344CB8AC3E}">
        <p14:creationId xmlns:p14="http://schemas.microsoft.com/office/powerpoint/2010/main" val="1689862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 natural question to consider then is:</a:t>
            </a:r>
          </a:p>
          <a:p>
            <a:r>
              <a:rPr lang="en-US" dirty="0"/>
              <a:t>Which implicit function should we use if we want to support envelope constraints?</a:t>
            </a:r>
          </a:p>
          <a:p>
            <a:pPr defTabSz="956462">
              <a:defRPr/>
            </a:pPr>
            <a:r>
              <a:rPr lang="en-US" dirty="0"/>
              <a:t>One way to answer this is to think about what values we expect the implicit function to have outside the envelope.</a:t>
            </a:r>
          </a:p>
          <a:p>
            <a:endParaRPr lang="en-US" dirty="0"/>
          </a:p>
        </p:txBody>
      </p:sp>
      <p:sp>
        <p:nvSpPr>
          <p:cNvPr id="4" name="Slide Number Placeholder 3"/>
          <p:cNvSpPr>
            <a:spLocks noGrp="1"/>
          </p:cNvSpPr>
          <p:nvPr>
            <p:ph type="sldNum" sz="quarter" idx="5"/>
          </p:nvPr>
        </p:nvSpPr>
        <p:spPr/>
        <p:txBody>
          <a:bodyPr/>
          <a:lstStyle/>
          <a:p>
            <a:fld id="{78C6D05C-372D-4909-AFBB-7EB54824888D}" type="slidenum">
              <a:rPr lang="en-US" smtClean="0"/>
              <a:t>12</a:t>
            </a:fld>
            <a:endParaRPr lang="en-US"/>
          </a:p>
        </p:txBody>
      </p:sp>
    </p:spTree>
    <p:extLst>
      <p:ext uri="{BB962C8B-B14F-4D97-AF65-F5344CB8AC3E}">
        <p14:creationId xmlns:p14="http://schemas.microsoft.com/office/powerpoint/2010/main" val="969207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In the case of the signed distance function, this is a hard question to answer since the values of the signed distance function on the envelope depend on the position of points on the reconstructed surface, which are only known once the reconstruction problem has been solved.</a:t>
            </a:r>
          </a:p>
          <a:p>
            <a:r>
              <a:rPr lang="en-US" dirty="0"/>
              <a:t>This creates a chicken-and-egg scenario.</a:t>
            </a:r>
          </a:p>
        </p:txBody>
      </p:sp>
      <p:sp>
        <p:nvSpPr>
          <p:cNvPr id="4" name="Slide Number Placeholder 3"/>
          <p:cNvSpPr>
            <a:spLocks noGrp="1"/>
          </p:cNvSpPr>
          <p:nvPr>
            <p:ph type="sldNum" sz="quarter" idx="5"/>
          </p:nvPr>
        </p:nvSpPr>
        <p:spPr/>
        <p:txBody>
          <a:bodyPr/>
          <a:lstStyle/>
          <a:p>
            <a:fld id="{78C6D05C-372D-4909-AFBB-7EB54824888D}" type="slidenum">
              <a:rPr lang="en-US" smtClean="0"/>
              <a:t>13</a:t>
            </a:fld>
            <a:endParaRPr lang="en-US"/>
          </a:p>
        </p:txBody>
      </p:sp>
    </p:spTree>
    <p:extLst>
      <p:ext uri="{BB962C8B-B14F-4D97-AF65-F5344CB8AC3E}">
        <p14:creationId xmlns:p14="http://schemas.microsoft.com/office/powerpoint/2010/main" val="2671865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In the case of the indicator function, things are substantially simpler.</a:t>
            </a:r>
          </a:p>
          <a:p>
            <a:r>
              <a:rPr lang="en-US" dirty="0"/>
              <a:t>Since we know that the envelope is outside the surface, it follows that the value of the implicit function at points outside the envelope has to be uniformly zero.</a:t>
            </a:r>
          </a:p>
        </p:txBody>
      </p:sp>
      <p:sp>
        <p:nvSpPr>
          <p:cNvPr id="4" name="Slide Number Placeholder 3"/>
          <p:cNvSpPr>
            <a:spLocks noGrp="1"/>
          </p:cNvSpPr>
          <p:nvPr>
            <p:ph type="sldNum" sz="quarter" idx="5"/>
          </p:nvPr>
        </p:nvSpPr>
        <p:spPr/>
        <p:txBody>
          <a:bodyPr/>
          <a:lstStyle/>
          <a:p>
            <a:fld id="{78C6D05C-372D-4909-AFBB-7EB54824888D}" type="slidenum">
              <a:rPr lang="en-US" smtClean="0"/>
              <a:t>14</a:t>
            </a:fld>
            <a:endParaRPr lang="en-US"/>
          </a:p>
        </p:txBody>
      </p:sp>
    </p:spTree>
    <p:extLst>
      <p:ext uri="{BB962C8B-B14F-4D97-AF65-F5344CB8AC3E}">
        <p14:creationId xmlns:p14="http://schemas.microsoft.com/office/powerpoint/2010/main" val="1253056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This leads to a very simple but very powerful observation:</a:t>
            </a:r>
          </a:p>
          <a:p>
            <a:r>
              <a:rPr lang="en-US" dirty="0"/>
              <a:t>If we can impose Dirichlet boundary constraints, forcing the implicit function to be zero everywhere outside the envelope, we automatically produce an implicit function whose 0.5 level set is interior to the envelope.</a:t>
            </a:r>
          </a:p>
          <a:p>
            <a:r>
              <a:rPr lang="en-US" dirty="0"/>
              <a:t>[CLICK] So now the question becomes:</a:t>
            </a:r>
          </a:p>
          <a:p>
            <a:r>
              <a:rPr lang="en-US" dirty="0"/>
              <a:t>How do we force the implicit function to be zero outside the envelope?</a:t>
            </a:r>
          </a:p>
          <a:p>
            <a:endParaRPr lang="en-US" dirty="0"/>
          </a:p>
        </p:txBody>
      </p:sp>
      <p:sp>
        <p:nvSpPr>
          <p:cNvPr id="4" name="Slide Number Placeholder 3"/>
          <p:cNvSpPr>
            <a:spLocks noGrp="1"/>
          </p:cNvSpPr>
          <p:nvPr>
            <p:ph type="sldNum" sz="quarter" idx="5"/>
          </p:nvPr>
        </p:nvSpPr>
        <p:spPr/>
        <p:txBody>
          <a:bodyPr/>
          <a:lstStyle/>
          <a:p>
            <a:fld id="{78C6D05C-372D-4909-AFBB-7EB54824888D}" type="slidenum">
              <a:rPr lang="en-US" smtClean="0"/>
              <a:t>15</a:t>
            </a:fld>
            <a:endParaRPr lang="en-US"/>
          </a:p>
        </p:txBody>
      </p:sp>
    </p:spTree>
    <p:extLst>
      <p:ext uri="{BB962C8B-B14F-4D97-AF65-F5344CB8AC3E}">
        <p14:creationId xmlns:p14="http://schemas.microsoft.com/office/powerpoint/2010/main" val="2973850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pPr defTabSz="956462">
              <a:defRPr/>
            </a:pPr>
            <a:r>
              <a:rPr lang="en-US" dirty="0"/>
              <a:t>To answer this question, we briefly review the way in which Poisson Reconstruction, a standard approach for fitting an indicator function to input points samples, represents, and solves for, the implicit function.</a:t>
            </a:r>
          </a:p>
          <a:p>
            <a:endParaRPr lang="en-US" dirty="0"/>
          </a:p>
        </p:txBody>
      </p:sp>
      <p:sp>
        <p:nvSpPr>
          <p:cNvPr id="4" name="Slide Number Placeholder 3"/>
          <p:cNvSpPr>
            <a:spLocks noGrp="1"/>
          </p:cNvSpPr>
          <p:nvPr>
            <p:ph type="sldNum" sz="quarter" idx="5"/>
          </p:nvPr>
        </p:nvSpPr>
        <p:spPr/>
        <p:txBody>
          <a:bodyPr/>
          <a:lstStyle/>
          <a:p>
            <a:fld id="{78C6D05C-372D-4909-AFBB-7EB54824888D}" type="slidenum">
              <a:rPr lang="en-US" smtClean="0"/>
              <a:t>16</a:t>
            </a:fld>
            <a:endParaRPr lang="en-US"/>
          </a:p>
        </p:txBody>
      </p:sp>
    </p:spTree>
    <p:extLst>
      <p:ext uri="{BB962C8B-B14F-4D97-AF65-F5344CB8AC3E}">
        <p14:creationId xmlns:p14="http://schemas.microsoft.com/office/powerpoint/2010/main" val="3434479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To discretize the implicit function, a finite function basis is chosen, and the implicit function is represented as the linear combination of these basis functions.</a:t>
            </a:r>
          </a:p>
          <a:p>
            <a:r>
              <a:rPr lang="en-US" dirty="0"/>
              <a:t>[CLICK] For example, one can use the piecewise linear hat functions centered at the vertices of a regular grid.</a:t>
            </a:r>
          </a:p>
        </p:txBody>
      </p:sp>
      <p:sp>
        <p:nvSpPr>
          <p:cNvPr id="4" name="Slide Number Placeholder 3"/>
          <p:cNvSpPr>
            <a:spLocks noGrp="1"/>
          </p:cNvSpPr>
          <p:nvPr>
            <p:ph type="sldNum" sz="quarter" idx="5"/>
          </p:nvPr>
        </p:nvSpPr>
        <p:spPr/>
        <p:txBody>
          <a:bodyPr/>
          <a:lstStyle/>
          <a:p>
            <a:fld id="{78C6D05C-372D-4909-AFBB-7EB54824888D}" type="slidenum">
              <a:rPr lang="en-US" smtClean="0"/>
              <a:t>17</a:t>
            </a:fld>
            <a:endParaRPr lang="en-US"/>
          </a:p>
        </p:txBody>
      </p:sp>
    </p:spTree>
    <p:extLst>
      <p:ext uri="{BB962C8B-B14F-4D97-AF65-F5344CB8AC3E}">
        <p14:creationId xmlns:p14="http://schemas.microsoft.com/office/powerpoint/2010/main" val="1376234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To support a hierarchical solver, function bases are defined at different resolutions.</a:t>
            </a:r>
          </a:p>
          <a:p>
            <a:pPr defTabSz="956462">
              <a:defRPr/>
            </a:pPr>
            <a:r>
              <a:rPr lang="en-US" dirty="0"/>
              <a:t>[CLICK] For example, one can use hat functions centered at the vertices of progressively coarser grids.</a:t>
            </a:r>
          </a:p>
          <a:p>
            <a:endParaRPr lang="en-US" dirty="0"/>
          </a:p>
        </p:txBody>
      </p:sp>
      <p:sp>
        <p:nvSpPr>
          <p:cNvPr id="4" name="Slide Number Placeholder 3"/>
          <p:cNvSpPr>
            <a:spLocks noGrp="1"/>
          </p:cNvSpPr>
          <p:nvPr>
            <p:ph type="sldNum" sz="quarter" idx="5"/>
          </p:nvPr>
        </p:nvSpPr>
        <p:spPr/>
        <p:txBody>
          <a:bodyPr/>
          <a:lstStyle/>
          <a:p>
            <a:fld id="{78C6D05C-372D-4909-AFBB-7EB54824888D}" type="slidenum">
              <a:rPr lang="en-US" smtClean="0"/>
              <a:t>18</a:t>
            </a:fld>
            <a:endParaRPr lang="en-US"/>
          </a:p>
        </p:txBody>
      </p:sp>
    </p:spTree>
    <p:extLst>
      <p:ext uri="{BB962C8B-B14F-4D97-AF65-F5344CB8AC3E}">
        <p14:creationId xmlns:p14="http://schemas.microsoft.com/office/powerpoint/2010/main" val="76927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The key to transitioning between the different levels of the multiresolution hierarchy efficiently is that the basis functions nest.</a:t>
            </a:r>
          </a:p>
          <a:p>
            <a:r>
              <a:rPr lang="en-US" dirty="0"/>
              <a:t>That is, coarser basis functions can be expressed as linear combinations of finer ones.</a:t>
            </a:r>
          </a:p>
          <a:p>
            <a:r>
              <a:rPr lang="en-US" dirty="0"/>
              <a:t>[CLICK] For example, using the hat basis, a function at one level of the hierarchy can be expressed as the linear combination of three functions at the next finer level.</a:t>
            </a:r>
          </a:p>
        </p:txBody>
      </p:sp>
      <p:sp>
        <p:nvSpPr>
          <p:cNvPr id="4" name="Slide Number Placeholder 3"/>
          <p:cNvSpPr>
            <a:spLocks noGrp="1"/>
          </p:cNvSpPr>
          <p:nvPr>
            <p:ph type="sldNum" sz="quarter" idx="5"/>
          </p:nvPr>
        </p:nvSpPr>
        <p:spPr/>
        <p:txBody>
          <a:bodyPr/>
          <a:lstStyle/>
          <a:p>
            <a:fld id="{78C6D05C-372D-4909-AFBB-7EB54824888D}" type="slidenum">
              <a:rPr lang="en-US" smtClean="0"/>
              <a:t>19</a:t>
            </a:fld>
            <a:endParaRPr lang="en-US"/>
          </a:p>
        </p:txBody>
      </p:sp>
    </p:spTree>
    <p:extLst>
      <p:ext uri="{BB962C8B-B14F-4D97-AF65-F5344CB8AC3E}">
        <p14:creationId xmlns:p14="http://schemas.microsoft.com/office/powerpoint/2010/main" val="304197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Good afternoon, and welcome to my talk on “Poisson Surface Reconstruction with Envelope Constraints”.</a:t>
            </a:r>
          </a:p>
          <a:p>
            <a:r>
              <a:rPr lang="en-US" dirty="0"/>
              <a:t>In this talk I will describe work done with Ming Chuang, Szymon Rusinkiewicz, and Hugues Hoppe.</a:t>
            </a:r>
          </a:p>
        </p:txBody>
      </p:sp>
      <p:sp>
        <p:nvSpPr>
          <p:cNvPr id="4" name="Slide Number Placeholder 3"/>
          <p:cNvSpPr>
            <a:spLocks noGrp="1"/>
          </p:cNvSpPr>
          <p:nvPr>
            <p:ph type="sldNum" sz="quarter" idx="5"/>
          </p:nvPr>
        </p:nvSpPr>
        <p:spPr/>
        <p:txBody>
          <a:bodyPr/>
          <a:lstStyle/>
          <a:p>
            <a:fld id="{78C6D05C-372D-4909-AFBB-7EB54824888D}" type="slidenum">
              <a:rPr lang="en-US" smtClean="0"/>
              <a:t>2</a:t>
            </a:fld>
            <a:endParaRPr lang="en-US"/>
          </a:p>
        </p:txBody>
      </p:sp>
    </p:spTree>
    <p:extLst>
      <p:ext uri="{BB962C8B-B14F-4D97-AF65-F5344CB8AC3E}">
        <p14:creationId xmlns:p14="http://schemas.microsoft.com/office/powerpoint/2010/main" val="3377734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To make the complexity of the approach linear in the size of the input, the basis functions are defined over an octree that is adapted to the input points, providing the high-resolution needed to resolve geometric detail</a:t>
            </a:r>
          </a:p>
          <a:p>
            <a:r>
              <a:rPr lang="en-US" dirty="0"/>
              <a:t>without overwhelming memory and compute resources by introducing degrees of freedom where they are not needed.</a:t>
            </a:r>
          </a:p>
        </p:txBody>
      </p:sp>
      <p:sp>
        <p:nvSpPr>
          <p:cNvPr id="4" name="Slide Number Placeholder 3"/>
          <p:cNvSpPr>
            <a:spLocks noGrp="1"/>
          </p:cNvSpPr>
          <p:nvPr>
            <p:ph type="sldNum" sz="quarter" idx="5"/>
          </p:nvPr>
        </p:nvSpPr>
        <p:spPr/>
        <p:txBody>
          <a:bodyPr/>
          <a:lstStyle/>
          <a:p>
            <a:fld id="{78C6D05C-372D-4909-AFBB-7EB54824888D}" type="slidenum">
              <a:rPr lang="en-US" smtClean="0"/>
              <a:t>20</a:t>
            </a:fld>
            <a:endParaRPr lang="en-US"/>
          </a:p>
        </p:txBody>
      </p:sp>
    </p:spTree>
    <p:extLst>
      <p:ext uri="{BB962C8B-B14F-4D97-AF65-F5344CB8AC3E}">
        <p14:creationId xmlns:p14="http://schemas.microsoft.com/office/powerpoint/2010/main" val="3871918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Putting this together, the Poisson Surface reconstruction algorithm reduces to the solution of a linear system, where we seek the indicator function, </a:t>
                </a:r>
                <a14:m>
                  <m:oMath xmlns:m="http://schemas.openxmlformats.org/officeDocument/2006/math">
                    <m:r>
                      <a:rPr lang="en-US" b="0" i="1" dirty="0" smtClean="0">
                        <a:latin typeface="Cambria Math" panose="02040503050406030204" pitchFamily="18" charset="0"/>
                      </a:rPr>
                      <m:t>𝜒</m:t>
                    </m:r>
                  </m:oMath>
                </a14:m>
                <a:r>
                  <a:rPr lang="en-US" dirty="0"/>
                  <a:t>, whose Laplacian is equal to the divergence</a:t>
                </a:r>
                <a:r>
                  <a:rPr lang="en-US" baseline="0" dirty="0"/>
                  <a:t> of a vector field </a:t>
                </a:r>
                <a14:m>
                  <m:oMath xmlns:m="http://schemas.openxmlformats.org/officeDocument/2006/math">
                    <m:acc>
                      <m:accPr>
                        <m:chr m:val="⃗"/>
                        <m:ctrlPr>
                          <a:rPr lang="en-US" b="0" i="1" baseline="0" smtClean="0">
                            <a:latin typeface="Cambria Math" panose="02040503050406030204" pitchFamily="18" charset="0"/>
                          </a:rPr>
                        </m:ctrlPr>
                      </m:accPr>
                      <m:e>
                        <m:r>
                          <a:rPr lang="en-US" b="0" i="1" baseline="0" smtClean="0">
                            <a:latin typeface="Cambria Math" panose="02040503050406030204" pitchFamily="18" charset="0"/>
                          </a:rPr>
                          <m:t>𝑁</m:t>
                        </m:r>
                      </m:e>
                    </m:acc>
                  </m:oMath>
                </a14:m>
                <a:r>
                  <a:rPr lang="en-US" dirty="0"/>
                  <a:t>.</a:t>
                </a:r>
              </a:p>
              <a:p>
                <a:r>
                  <a:rPr lang="en-US" dirty="0"/>
                  <a:t>The vector</a:t>
                </a:r>
                <a:r>
                  <a:rPr lang="en-US" baseline="0" dirty="0"/>
                  <a:t> field </a:t>
                </a:r>
                <a:r>
                  <a:rPr lang="en-US" dirty="0"/>
                  <a:t>is defined by the </a:t>
                </a:r>
                <a:r>
                  <a:rPr lang="en-US" dirty="0" err="1"/>
                  <a:t>normals</a:t>
                </a:r>
                <a:r>
                  <a:rPr lang="en-US" dirty="0"/>
                  <a:t> of the input points and is only</a:t>
                </a:r>
                <a:r>
                  <a:rPr lang="en-US" baseline="0" dirty="0"/>
                  <a:t> non-zero in the vicinity of the points.</a:t>
                </a:r>
              </a:p>
              <a:p>
                <a:r>
                  <a:rPr lang="en-US" baseline="0" dirty="0"/>
                  <a:t>[CLICK] Using the hierarchy, the system is solved in a coarse-to-fine manner, where at each level we estimate the residual constraints that have not been met yet, and refine the solution using an iterative solver like Gauss-Seidel relaxation.</a:t>
                </a:r>
              </a:p>
              <a:p>
                <a:r>
                  <a:rPr lang="en-US" baseline="0" dirty="0"/>
                  <a:t>[CLICK] We note that to compute the residual constraints at a given level, we need to integrate the divergence of </a:t>
                </a:r>
                <a14:m>
                  <m:oMath xmlns:m="http://schemas.openxmlformats.org/officeDocument/2006/math">
                    <m:acc>
                      <m:accPr>
                        <m:chr m:val="⃗"/>
                        <m:ctrlPr>
                          <a:rPr lang="en-US" b="0" i="1" baseline="0" smtClean="0">
                            <a:latin typeface="Cambria Math" panose="02040503050406030204" pitchFamily="18" charset="0"/>
                          </a:rPr>
                        </m:ctrlPr>
                      </m:accPr>
                      <m:e>
                        <m:r>
                          <a:rPr lang="en-US" b="0" i="1" baseline="0" smtClean="0">
                            <a:latin typeface="Cambria Math" panose="02040503050406030204" pitchFamily="18" charset="0"/>
                          </a:rPr>
                          <m:t>𝑁</m:t>
                        </m:r>
                      </m:e>
                    </m:acc>
                  </m:oMath>
                </a14:m>
                <a:r>
                  <a:rPr lang="en-US" dirty="0"/>
                  <a:t> against the basis functions defined at that</a:t>
                </a:r>
                <a:r>
                  <a:rPr lang="en-US" baseline="0" dirty="0"/>
                  <a:t> level. A point we will come back to later.</a:t>
                </a:r>
                <a:endParaRPr lang="en-US" dirty="0"/>
              </a:p>
            </p:txBody>
          </p:sp>
        </mc:Choice>
        <mc:Fallback xmlns="">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Putting this together, the Poisson Surface reconstruction algorithm essentially reduces to the solution of a linear system, where we seek the indicator function, </a:t>
                </a:r>
                <a:r>
                  <a:rPr lang="en-US" b="0" i="0" dirty="0">
                    <a:latin typeface="Cambria Math" panose="02040503050406030204" pitchFamily="18" charset="0"/>
                  </a:rPr>
                  <a:t>𝜒</a:t>
                </a:r>
                <a:r>
                  <a:rPr lang="en-US" dirty="0"/>
                  <a:t>, whose Laplacian is equal to the divergence</a:t>
                </a:r>
                <a:r>
                  <a:rPr lang="en-US" baseline="0" dirty="0"/>
                  <a:t> of the vector field </a:t>
                </a:r>
                <a:r>
                  <a:rPr lang="en-US" b="0" i="0" baseline="0">
                    <a:latin typeface="Cambria Math" panose="02040503050406030204" pitchFamily="18" charset="0"/>
                  </a:rPr>
                  <a:t>𝑁 ⃗</a:t>
                </a:r>
                <a:r>
                  <a:rPr lang="en-US" dirty="0"/>
                  <a:t>.</a:t>
                </a:r>
              </a:p>
              <a:p>
                <a:r>
                  <a:rPr lang="en-US" dirty="0"/>
                  <a:t>The vector</a:t>
                </a:r>
                <a:r>
                  <a:rPr lang="en-US" baseline="0" dirty="0"/>
                  <a:t> field </a:t>
                </a:r>
                <a:r>
                  <a:rPr lang="en-US" b="0" i="0" baseline="0">
                    <a:latin typeface="Cambria Math" panose="02040503050406030204" pitchFamily="18" charset="0"/>
                  </a:rPr>
                  <a:t>𝑁 ⃗</a:t>
                </a:r>
                <a:r>
                  <a:rPr lang="en-US" dirty="0"/>
                  <a:t> is defined by the </a:t>
                </a:r>
                <a:r>
                  <a:rPr lang="en-US" dirty="0" err="1"/>
                  <a:t>normals</a:t>
                </a:r>
                <a:r>
                  <a:rPr lang="en-US" dirty="0"/>
                  <a:t> of the input points and is only</a:t>
                </a:r>
                <a:r>
                  <a:rPr lang="en-US" baseline="0" dirty="0"/>
                  <a:t> non-zero in the vicinity of the points.</a:t>
                </a:r>
              </a:p>
              <a:p>
                <a:r>
                  <a:rPr lang="en-US" baseline="0" dirty="0"/>
                  <a:t>[CLICK] Using the hierarchy, the system is solved in a coarse-to-fine manner, where at each level we estimate the residual constraints that have not been met yet, and refine the solution using an iterative solver like Gauss-Seidel relaxation.</a:t>
                </a:r>
              </a:p>
              <a:p>
                <a:r>
                  <a:rPr lang="en-US" baseline="0" dirty="0"/>
                  <a:t>[CLICK] We note that to compute the residual constraints at a given level, we need to integrate the divergence of </a:t>
                </a:r>
                <a:r>
                  <a:rPr lang="en-US" b="0" i="0" baseline="0">
                    <a:latin typeface="Cambria Math" panose="02040503050406030204" pitchFamily="18" charset="0"/>
                  </a:rPr>
                  <a:t>𝑁 ⃗</a:t>
                </a:r>
                <a:r>
                  <a:rPr lang="en-US" dirty="0"/>
                  <a:t> against the basis functions defined at that</a:t>
                </a:r>
                <a:r>
                  <a:rPr lang="en-US" baseline="0" dirty="0"/>
                  <a:t> level. A point we will come back to later.</a:t>
                </a:r>
                <a:endParaRPr lang="en-US" dirty="0"/>
              </a:p>
            </p:txBody>
          </p:sp>
        </mc:Fallback>
      </mc:AlternateContent>
      <p:sp>
        <p:nvSpPr>
          <p:cNvPr id="4" name="Slide Number Placeholder 3"/>
          <p:cNvSpPr>
            <a:spLocks noGrp="1"/>
          </p:cNvSpPr>
          <p:nvPr>
            <p:ph type="sldNum" sz="quarter" idx="5"/>
          </p:nvPr>
        </p:nvSpPr>
        <p:spPr/>
        <p:txBody>
          <a:bodyPr/>
          <a:lstStyle/>
          <a:p>
            <a:fld id="{78C6D05C-372D-4909-AFBB-7EB54824888D}" type="slidenum">
              <a:rPr lang="en-US" smtClean="0"/>
              <a:t>21</a:t>
            </a:fld>
            <a:endParaRPr lang="en-US"/>
          </a:p>
        </p:txBody>
      </p:sp>
    </p:spTree>
    <p:extLst>
      <p:ext uri="{BB962C8B-B14F-4D97-AF65-F5344CB8AC3E}">
        <p14:creationId xmlns:p14="http://schemas.microsoft.com/office/powerpoint/2010/main" val="976598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pPr defTabSz="956462">
              <a:defRPr/>
            </a:pPr>
            <a:r>
              <a:rPr lang="en-US" dirty="0"/>
              <a:t>Now let’s revisit the question of how to impose Dirichlet constraints, forcing the computed indicator function to be zero outside the envelope.</a:t>
            </a:r>
          </a:p>
          <a:p>
            <a:pPr defTabSz="956462">
              <a:defRPr/>
            </a:pPr>
            <a:r>
              <a:rPr lang="en-US" dirty="0"/>
              <a:t>Or, equivalently, forcing the computed indicator function to be supported within the envelope.</a:t>
            </a:r>
          </a:p>
        </p:txBody>
      </p:sp>
      <p:sp>
        <p:nvSpPr>
          <p:cNvPr id="4" name="Slide Number Placeholder 3"/>
          <p:cNvSpPr>
            <a:spLocks noGrp="1"/>
          </p:cNvSpPr>
          <p:nvPr>
            <p:ph type="sldNum" sz="quarter" idx="5"/>
          </p:nvPr>
        </p:nvSpPr>
        <p:spPr/>
        <p:txBody>
          <a:bodyPr/>
          <a:lstStyle/>
          <a:p>
            <a:fld id="{78C6D05C-372D-4909-AFBB-7EB54824888D}" type="slidenum">
              <a:rPr lang="en-US" smtClean="0"/>
              <a:t>22</a:t>
            </a:fld>
            <a:endParaRPr lang="en-US"/>
          </a:p>
        </p:txBody>
      </p:sp>
    </p:spTree>
    <p:extLst>
      <p:ext uri="{BB962C8B-B14F-4D97-AF65-F5344CB8AC3E}">
        <p14:creationId xmlns:p14="http://schemas.microsoft.com/office/powerpoint/2010/main" val="3464288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The easiest way to ensure that the function we construct is supported inside the envelope is to remove every basis function whose support overlaps the exterior of the envelope.</a:t>
            </a:r>
          </a:p>
          <a:p>
            <a:r>
              <a:rPr lang="en-US" dirty="0"/>
              <a:t>The remaining functions will then all be supported in the envelope, as will any linear combination of these functions.</a:t>
            </a:r>
          </a:p>
          <a:p>
            <a:r>
              <a:rPr lang="en-US" dirty="0"/>
              <a:t>For example, if the red region denotes the exterior,</a:t>
            </a:r>
          </a:p>
          <a:p>
            <a:r>
              <a:rPr lang="en-US" dirty="0"/>
              <a:t>[CLICK] We would remove the two left-most and two right-most functions.</a:t>
            </a:r>
          </a:p>
          <a:p>
            <a:r>
              <a:rPr lang="en-US" dirty="0"/>
              <a:t>This would certainly ensure that any implicit function we construct using the remaining functions would be zero outside the envelope.</a:t>
            </a:r>
          </a:p>
          <a:p>
            <a:r>
              <a:rPr lang="en-US" dirty="0"/>
              <a:t>[CLICK] However, at coarser resolutions, where the functions have wider support, we would be removing too many functions.</a:t>
            </a:r>
          </a:p>
          <a:p>
            <a:r>
              <a:rPr lang="en-US" dirty="0"/>
              <a:t>[CLICK] In particular, this would imply that the solution obtained at lower resolutions of our multigrid solver would likely be a poor initial guess for the true solution.</a:t>
            </a:r>
          </a:p>
        </p:txBody>
      </p:sp>
      <p:sp>
        <p:nvSpPr>
          <p:cNvPr id="4" name="Slide Number Placeholder 3"/>
          <p:cNvSpPr>
            <a:spLocks noGrp="1"/>
          </p:cNvSpPr>
          <p:nvPr>
            <p:ph type="sldNum" sz="quarter" idx="5"/>
          </p:nvPr>
        </p:nvSpPr>
        <p:spPr/>
        <p:txBody>
          <a:bodyPr/>
          <a:lstStyle/>
          <a:p>
            <a:fld id="{78C6D05C-372D-4909-AFBB-7EB54824888D}" type="slidenum">
              <a:rPr lang="en-US" smtClean="0"/>
              <a:t>23</a:t>
            </a:fld>
            <a:endParaRPr lang="en-US"/>
          </a:p>
        </p:txBody>
      </p:sp>
    </p:spTree>
    <p:extLst>
      <p:ext uri="{BB962C8B-B14F-4D97-AF65-F5344CB8AC3E}">
        <p14:creationId xmlns:p14="http://schemas.microsoft.com/office/powerpoint/2010/main" val="2693275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An alternate approach is to reshape the coarser resolution basis functions so that they are supported inside the envelope.</a:t>
            </a:r>
          </a:p>
          <a:p>
            <a:r>
              <a:rPr lang="en-US" dirty="0"/>
              <a:t>That is, to express each coarser basis function as a linear combination of finer functions that are themselves supported within the envelope.</a:t>
            </a:r>
          </a:p>
        </p:txBody>
      </p:sp>
      <p:sp>
        <p:nvSpPr>
          <p:cNvPr id="4" name="Slide Number Placeholder 3"/>
          <p:cNvSpPr>
            <a:spLocks noGrp="1"/>
          </p:cNvSpPr>
          <p:nvPr>
            <p:ph type="sldNum" sz="quarter" idx="5"/>
          </p:nvPr>
        </p:nvSpPr>
        <p:spPr/>
        <p:txBody>
          <a:bodyPr/>
          <a:lstStyle/>
          <a:p>
            <a:fld id="{78C6D05C-372D-4909-AFBB-7EB54824888D}" type="slidenum">
              <a:rPr lang="en-US" smtClean="0"/>
              <a:t>24</a:t>
            </a:fld>
            <a:endParaRPr lang="en-US"/>
          </a:p>
        </p:txBody>
      </p:sp>
    </p:spTree>
    <p:extLst>
      <p:ext uri="{BB962C8B-B14F-4D97-AF65-F5344CB8AC3E}">
        <p14:creationId xmlns:p14="http://schemas.microsoft.com/office/powerpoint/2010/main" val="2467221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Assume we have removed all finest level basis functions whose support overlaps the exterior of the envelope.</a:t>
            </a:r>
          </a:p>
        </p:txBody>
      </p:sp>
      <p:sp>
        <p:nvSpPr>
          <p:cNvPr id="4" name="Slide Number Placeholder 3"/>
          <p:cNvSpPr>
            <a:spLocks noGrp="1"/>
          </p:cNvSpPr>
          <p:nvPr>
            <p:ph type="sldNum" sz="quarter" idx="5"/>
          </p:nvPr>
        </p:nvSpPr>
        <p:spPr/>
        <p:txBody>
          <a:bodyPr/>
          <a:lstStyle/>
          <a:p>
            <a:fld id="{78C6D05C-372D-4909-AFBB-7EB54824888D}" type="slidenum">
              <a:rPr lang="en-US" smtClean="0"/>
              <a:t>25</a:t>
            </a:fld>
            <a:endParaRPr lang="en-US"/>
          </a:p>
        </p:txBody>
      </p:sp>
    </p:spTree>
    <p:extLst>
      <p:ext uri="{BB962C8B-B14F-4D97-AF65-F5344CB8AC3E}">
        <p14:creationId xmlns:p14="http://schemas.microsoft.com/office/powerpoint/2010/main" val="692031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Now consider the left-most basis function at the next level of the hierarchy.</a:t>
            </a:r>
          </a:p>
          <a:p>
            <a:r>
              <a:rPr lang="en-US" dirty="0"/>
              <a:t>Using a regular multigrid system, it would be expressed as the weighted sum of three basis functions at the finest level.</a:t>
            </a:r>
          </a:p>
          <a:p>
            <a:r>
              <a:rPr lang="en-US" dirty="0"/>
              <a:t>However, in our system, all three functions are zero. The first never existed (because it’s support did not overlap the function’s domain), and the other two were removed because their support overlapped the exterior of the envelope.</a:t>
            </a:r>
          </a:p>
          <a:p>
            <a:r>
              <a:rPr lang="en-US" dirty="0"/>
              <a:t>[CLICK] Expressing the coarser basis function as the linear combination of these three functions we get the zero function, which is certainly supported in the interior of the envelope.</a:t>
            </a:r>
          </a:p>
        </p:txBody>
      </p:sp>
      <p:sp>
        <p:nvSpPr>
          <p:cNvPr id="4" name="Slide Number Placeholder 3"/>
          <p:cNvSpPr>
            <a:spLocks noGrp="1"/>
          </p:cNvSpPr>
          <p:nvPr>
            <p:ph type="sldNum" sz="quarter" idx="5"/>
          </p:nvPr>
        </p:nvSpPr>
        <p:spPr/>
        <p:txBody>
          <a:bodyPr/>
          <a:lstStyle/>
          <a:p>
            <a:fld id="{78C6D05C-372D-4909-AFBB-7EB54824888D}" type="slidenum">
              <a:rPr lang="en-US" smtClean="0"/>
              <a:t>26</a:t>
            </a:fld>
            <a:endParaRPr lang="en-US"/>
          </a:p>
        </p:txBody>
      </p:sp>
    </p:spTree>
    <p:extLst>
      <p:ext uri="{BB962C8B-B14F-4D97-AF65-F5344CB8AC3E}">
        <p14:creationId xmlns:p14="http://schemas.microsoft.com/office/powerpoint/2010/main" val="149190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Considering the next basis function, we again express it as the linear combination of three finer functions.</a:t>
            </a:r>
          </a:p>
          <a:p>
            <a:r>
              <a:rPr lang="en-US" dirty="0"/>
              <a:t>In this case, one of the finer functions was removed, but the other two were kept.</a:t>
            </a:r>
          </a:p>
          <a:p>
            <a:r>
              <a:rPr lang="en-US" dirty="0"/>
              <a:t>[CLICK] This gives us a reshaped function, that is supported in the interior of the envelope.</a:t>
            </a:r>
          </a:p>
        </p:txBody>
      </p:sp>
      <p:sp>
        <p:nvSpPr>
          <p:cNvPr id="4" name="Slide Number Placeholder 3"/>
          <p:cNvSpPr>
            <a:spLocks noGrp="1"/>
          </p:cNvSpPr>
          <p:nvPr>
            <p:ph type="sldNum" sz="quarter" idx="5"/>
          </p:nvPr>
        </p:nvSpPr>
        <p:spPr/>
        <p:txBody>
          <a:bodyPr/>
          <a:lstStyle/>
          <a:p>
            <a:fld id="{78C6D05C-372D-4909-AFBB-7EB54824888D}" type="slidenum">
              <a:rPr lang="en-US" smtClean="0"/>
              <a:t>27</a:t>
            </a:fld>
            <a:endParaRPr lang="en-US"/>
          </a:p>
        </p:txBody>
      </p:sp>
    </p:spTree>
    <p:extLst>
      <p:ext uri="{BB962C8B-B14F-4D97-AF65-F5344CB8AC3E}">
        <p14:creationId xmlns:p14="http://schemas.microsoft.com/office/powerpoint/2010/main" val="2821184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Moving on to the next function, all three finer functions are kept and the coarser function is unchanged.</a:t>
            </a:r>
          </a:p>
        </p:txBody>
      </p:sp>
      <p:sp>
        <p:nvSpPr>
          <p:cNvPr id="4" name="Slide Number Placeholder 3"/>
          <p:cNvSpPr>
            <a:spLocks noGrp="1"/>
          </p:cNvSpPr>
          <p:nvPr>
            <p:ph type="sldNum" sz="quarter" idx="5"/>
          </p:nvPr>
        </p:nvSpPr>
        <p:spPr/>
        <p:txBody>
          <a:bodyPr/>
          <a:lstStyle/>
          <a:p>
            <a:fld id="{78C6D05C-372D-4909-AFBB-7EB54824888D}" type="slidenum">
              <a:rPr lang="en-US" smtClean="0"/>
              <a:t>28</a:t>
            </a:fld>
            <a:endParaRPr lang="en-US"/>
          </a:p>
        </p:txBody>
      </p:sp>
    </p:spTree>
    <p:extLst>
      <p:ext uri="{BB962C8B-B14F-4D97-AF65-F5344CB8AC3E}">
        <p14:creationId xmlns:p14="http://schemas.microsoft.com/office/powerpoint/2010/main" val="2437937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Continuing on, the second function from the right is reshaped</a:t>
            </a:r>
          </a:p>
        </p:txBody>
      </p:sp>
      <p:sp>
        <p:nvSpPr>
          <p:cNvPr id="4" name="Slide Number Placeholder 3"/>
          <p:cNvSpPr>
            <a:spLocks noGrp="1"/>
          </p:cNvSpPr>
          <p:nvPr>
            <p:ph type="sldNum" sz="quarter" idx="5"/>
          </p:nvPr>
        </p:nvSpPr>
        <p:spPr/>
        <p:txBody>
          <a:bodyPr/>
          <a:lstStyle/>
          <a:p>
            <a:fld id="{78C6D05C-372D-4909-AFBB-7EB54824888D}" type="slidenum">
              <a:rPr lang="en-US" smtClean="0"/>
              <a:t>29</a:t>
            </a:fld>
            <a:endParaRPr lang="en-US"/>
          </a:p>
        </p:txBody>
      </p:sp>
    </p:spTree>
    <p:extLst>
      <p:ext uri="{BB962C8B-B14F-4D97-AF65-F5344CB8AC3E}">
        <p14:creationId xmlns:p14="http://schemas.microsoft.com/office/powerpoint/2010/main" val="2249961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Surface reconstruction has been a well-studied problem for several decades.</a:t>
            </a:r>
          </a:p>
          <a:p>
            <a:r>
              <a:rPr lang="en-US" dirty="0"/>
              <a:t>In general, the problem can be stated as follows:</a:t>
            </a:r>
          </a:p>
          <a:p>
            <a:r>
              <a:rPr lang="en-US" dirty="0"/>
              <a:t>[CLICK] Given a set of input point samples,</a:t>
            </a:r>
          </a:p>
          <a:p>
            <a:r>
              <a:rPr lang="en-US" dirty="0"/>
              <a:t>[CLICK] Reconstruct a surface that passes through (or near) the points.</a:t>
            </a:r>
          </a:p>
        </p:txBody>
      </p:sp>
      <p:sp>
        <p:nvSpPr>
          <p:cNvPr id="4" name="Slide Number Placeholder 3"/>
          <p:cNvSpPr>
            <a:spLocks noGrp="1"/>
          </p:cNvSpPr>
          <p:nvPr>
            <p:ph type="sldNum" sz="quarter" idx="5"/>
          </p:nvPr>
        </p:nvSpPr>
        <p:spPr/>
        <p:txBody>
          <a:bodyPr/>
          <a:lstStyle/>
          <a:p>
            <a:fld id="{78C6D05C-372D-4909-AFBB-7EB54824888D}" type="slidenum">
              <a:rPr lang="en-US" smtClean="0"/>
              <a:t>3</a:t>
            </a:fld>
            <a:endParaRPr lang="en-US"/>
          </a:p>
        </p:txBody>
      </p:sp>
    </p:spTree>
    <p:extLst>
      <p:ext uri="{BB962C8B-B14F-4D97-AF65-F5344CB8AC3E}">
        <p14:creationId xmlns:p14="http://schemas.microsoft.com/office/powerpoint/2010/main" val="1765557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And the right-most function becomes zero</a:t>
            </a:r>
          </a:p>
        </p:txBody>
      </p:sp>
      <p:sp>
        <p:nvSpPr>
          <p:cNvPr id="4" name="Slide Number Placeholder 3"/>
          <p:cNvSpPr>
            <a:spLocks noGrp="1"/>
          </p:cNvSpPr>
          <p:nvPr>
            <p:ph type="sldNum" sz="quarter" idx="5"/>
          </p:nvPr>
        </p:nvSpPr>
        <p:spPr/>
        <p:txBody>
          <a:bodyPr/>
          <a:lstStyle/>
          <a:p>
            <a:fld id="{78C6D05C-372D-4909-AFBB-7EB54824888D}" type="slidenum">
              <a:rPr lang="en-US" smtClean="0"/>
              <a:t>30</a:t>
            </a:fld>
            <a:endParaRPr lang="en-US"/>
          </a:p>
        </p:txBody>
      </p:sp>
    </p:spTree>
    <p:extLst>
      <p:ext uri="{BB962C8B-B14F-4D97-AF65-F5344CB8AC3E}">
        <p14:creationId xmlns:p14="http://schemas.microsoft.com/office/powerpoint/2010/main" val="334415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At the third level of the hierarchy,</a:t>
            </a:r>
          </a:p>
          <a:p>
            <a:r>
              <a:rPr lang="en-US" dirty="0"/>
              <a:t>Using a regular multigrid system, the left-most function would be the linear combination of three functions from the second level.</a:t>
            </a:r>
          </a:p>
          <a:p>
            <a:r>
              <a:rPr lang="en-US" dirty="0"/>
              <a:t>The first is zero because it’s support did not overlap the function’s domain.</a:t>
            </a:r>
          </a:p>
          <a:p>
            <a:r>
              <a:rPr lang="en-US" dirty="0"/>
              <a:t>The second was reshaped to zero.</a:t>
            </a:r>
          </a:p>
          <a:p>
            <a:r>
              <a:rPr lang="en-US" dirty="0"/>
              <a:t>And the third was reshaped so it would be supported within the envelope.</a:t>
            </a:r>
          </a:p>
          <a:p>
            <a:r>
              <a:rPr lang="en-US" dirty="0"/>
              <a:t>[CLICK] So, expressing the coarser basis function as the linear combination of these three functions, we get a scaled multiple of the second function from the second level.</a:t>
            </a:r>
          </a:p>
        </p:txBody>
      </p:sp>
      <p:sp>
        <p:nvSpPr>
          <p:cNvPr id="4" name="Slide Number Placeholder 3"/>
          <p:cNvSpPr>
            <a:spLocks noGrp="1"/>
          </p:cNvSpPr>
          <p:nvPr>
            <p:ph type="sldNum" sz="quarter" idx="5"/>
          </p:nvPr>
        </p:nvSpPr>
        <p:spPr/>
        <p:txBody>
          <a:bodyPr/>
          <a:lstStyle/>
          <a:p>
            <a:fld id="{78C6D05C-372D-4909-AFBB-7EB54824888D}" type="slidenum">
              <a:rPr lang="en-US" smtClean="0"/>
              <a:t>31</a:t>
            </a:fld>
            <a:endParaRPr lang="en-US"/>
          </a:p>
        </p:txBody>
      </p:sp>
    </p:spTree>
    <p:extLst>
      <p:ext uri="{BB962C8B-B14F-4D97-AF65-F5344CB8AC3E}">
        <p14:creationId xmlns:p14="http://schemas.microsoft.com/office/powerpoint/2010/main" val="2574658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The next function is the linear combination of two reshaped functions, and one standard hat basis function, from the second level</a:t>
            </a:r>
          </a:p>
        </p:txBody>
      </p:sp>
      <p:sp>
        <p:nvSpPr>
          <p:cNvPr id="4" name="Slide Number Placeholder 3"/>
          <p:cNvSpPr>
            <a:spLocks noGrp="1"/>
          </p:cNvSpPr>
          <p:nvPr>
            <p:ph type="sldNum" sz="quarter" idx="5"/>
          </p:nvPr>
        </p:nvSpPr>
        <p:spPr/>
        <p:txBody>
          <a:bodyPr/>
          <a:lstStyle/>
          <a:p>
            <a:fld id="{78C6D05C-372D-4909-AFBB-7EB54824888D}" type="slidenum">
              <a:rPr lang="en-US" smtClean="0"/>
              <a:t>32</a:t>
            </a:fld>
            <a:endParaRPr lang="en-US"/>
          </a:p>
        </p:txBody>
      </p:sp>
    </p:spTree>
    <p:extLst>
      <p:ext uri="{BB962C8B-B14F-4D97-AF65-F5344CB8AC3E}">
        <p14:creationId xmlns:p14="http://schemas.microsoft.com/office/powerpoint/2010/main" val="2181462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And the last basis function is again a scaled multiple of a reshaped function from the second level.</a:t>
            </a:r>
          </a:p>
        </p:txBody>
      </p:sp>
      <p:sp>
        <p:nvSpPr>
          <p:cNvPr id="4" name="Slide Number Placeholder 3"/>
          <p:cNvSpPr>
            <a:spLocks noGrp="1"/>
          </p:cNvSpPr>
          <p:nvPr>
            <p:ph type="sldNum" sz="quarter" idx="5"/>
          </p:nvPr>
        </p:nvSpPr>
        <p:spPr/>
        <p:txBody>
          <a:bodyPr/>
          <a:lstStyle/>
          <a:p>
            <a:fld id="{78C6D05C-372D-4909-AFBB-7EB54824888D}" type="slidenum">
              <a:rPr lang="en-US" smtClean="0"/>
              <a:t>33</a:t>
            </a:fld>
            <a:endParaRPr lang="en-US"/>
          </a:p>
        </p:txBody>
      </p:sp>
    </p:spTree>
    <p:extLst>
      <p:ext uri="{BB962C8B-B14F-4D97-AF65-F5344CB8AC3E}">
        <p14:creationId xmlns:p14="http://schemas.microsoft.com/office/powerpoint/2010/main" val="1452373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In terms of the implementation, it is reasonably straight-forward to do the reshaping when the functions are defined over a regular grid.</a:t>
            </a:r>
          </a:p>
          <a:p>
            <a:r>
              <a:rPr lang="en-US" dirty="0"/>
              <a:t>So in our implementation we make the grid regular up to some predefined depth and adapt the tree to the input samples beyond that.</a:t>
            </a:r>
          </a:p>
          <a:p>
            <a:r>
              <a:rPr lang="en-US" dirty="0"/>
              <a:t>Then, we reshape the basis functions at the regular levels and remove basis functions at the adapted levels.</a:t>
            </a:r>
          </a:p>
        </p:txBody>
      </p:sp>
      <p:sp>
        <p:nvSpPr>
          <p:cNvPr id="4" name="Slide Number Placeholder 3"/>
          <p:cNvSpPr>
            <a:spLocks noGrp="1"/>
          </p:cNvSpPr>
          <p:nvPr>
            <p:ph type="sldNum" sz="quarter" idx="5"/>
          </p:nvPr>
        </p:nvSpPr>
        <p:spPr/>
        <p:txBody>
          <a:bodyPr/>
          <a:lstStyle/>
          <a:p>
            <a:fld id="{78C6D05C-372D-4909-AFBB-7EB54824888D}" type="slidenum">
              <a:rPr lang="en-US" smtClean="0"/>
              <a:t>34</a:t>
            </a:fld>
            <a:endParaRPr lang="en-US"/>
          </a:p>
        </p:txBody>
      </p:sp>
    </p:spTree>
    <p:extLst>
      <p:ext uri="{BB962C8B-B14F-4D97-AF65-F5344CB8AC3E}">
        <p14:creationId xmlns:p14="http://schemas.microsoft.com/office/powerpoint/2010/main" val="3651681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pPr defTabSz="956462">
              <a:defRPr/>
            </a:pPr>
            <a:r>
              <a:rPr lang="en-US" dirty="0"/>
              <a:t>The last issue we consider is how well the solver behaves when we remove basis functions from the adapted levels of the octree.</a:t>
            </a:r>
          </a:p>
        </p:txBody>
      </p:sp>
      <p:sp>
        <p:nvSpPr>
          <p:cNvPr id="4" name="Slide Number Placeholder 3"/>
          <p:cNvSpPr>
            <a:spLocks noGrp="1"/>
          </p:cNvSpPr>
          <p:nvPr>
            <p:ph type="sldNum" sz="quarter" idx="5"/>
          </p:nvPr>
        </p:nvSpPr>
        <p:spPr/>
        <p:txBody>
          <a:bodyPr/>
          <a:lstStyle/>
          <a:p>
            <a:fld id="{78C6D05C-372D-4909-AFBB-7EB54824888D}" type="slidenum">
              <a:rPr lang="en-US" smtClean="0"/>
              <a:t>35</a:t>
            </a:fld>
            <a:endParaRPr lang="en-US"/>
          </a:p>
        </p:txBody>
      </p:sp>
    </p:spTree>
    <p:extLst>
      <p:ext uri="{BB962C8B-B14F-4D97-AF65-F5344CB8AC3E}">
        <p14:creationId xmlns:p14="http://schemas.microsoft.com/office/powerpoint/2010/main" val="3213651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To understand the problem, let’s recall what happens when using a regular grid.</a:t>
            </a:r>
          </a:p>
          <a:p>
            <a:r>
              <a:rPr lang="en-US" dirty="0"/>
              <a:t>If, for some reason, we fail to get a good initial guess at coarser resolutions, this is unfortunate of course, but we can always recover by performing more Gauss-Seidel relaxations at the finer levels.</a:t>
            </a:r>
          </a:p>
        </p:txBody>
      </p:sp>
      <p:sp>
        <p:nvSpPr>
          <p:cNvPr id="4" name="Slide Number Placeholder 3"/>
          <p:cNvSpPr>
            <a:spLocks noGrp="1"/>
          </p:cNvSpPr>
          <p:nvPr>
            <p:ph type="sldNum" sz="quarter" idx="5"/>
          </p:nvPr>
        </p:nvSpPr>
        <p:spPr/>
        <p:txBody>
          <a:bodyPr/>
          <a:lstStyle/>
          <a:p>
            <a:fld id="{78C6D05C-372D-4909-AFBB-7EB54824888D}" type="slidenum">
              <a:rPr lang="en-US" smtClean="0"/>
              <a:t>36</a:t>
            </a:fld>
            <a:endParaRPr lang="en-US"/>
          </a:p>
        </p:txBody>
      </p:sp>
    </p:spTree>
    <p:extLst>
      <p:ext uri="{BB962C8B-B14F-4D97-AF65-F5344CB8AC3E}">
        <p14:creationId xmlns:p14="http://schemas.microsoft.com/office/powerpoint/2010/main" val="1400616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This issue is more pronounced when using an adaptive solver.</a:t>
                </a:r>
              </a:p>
              <a:p>
                <a:r>
                  <a:rPr lang="en-US" dirty="0"/>
                  <a:t>In regions where the grid is not refined, we do not have finer basis functions, and so we cannot correct the initial guess obtained from the coarser resolutions.</a:t>
                </a:r>
              </a:p>
              <a:p>
                <a:endParaRPr lang="en-US" dirty="0"/>
              </a:p>
              <a:p>
                <a:r>
                  <a:rPr lang="en-US" dirty="0"/>
                  <a:t>So, at the very least, to implement an effective solver, we have to make sure that when defining the linear system, we provide a good representation of the divergence of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𝑁</m:t>
                        </m:r>
                      </m:e>
                    </m:acc>
                  </m:oMath>
                </a14:m>
                <a:r>
                  <a:rPr lang="en-US" dirty="0"/>
                  <a:t> to coarser resolutions.</a:t>
                </a:r>
              </a:p>
            </p:txBody>
          </p:sp>
        </mc:Choice>
        <mc:Fallback xmlns="">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This issue is more pronounced when using an adaptive solver.</a:t>
                </a:r>
              </a:p>
              <a:p>
                <a:r>
                  <a:rPr lang="en-US" dirty="0"/>
                  <a:t>In regions where the grid is not refined, we do not have finer basis functions, and so we cannot correct the initial guess obtained from the coarser resolutions.</a:t>
                </a:r>
              </a:p>
              <a:p>
                <a:endParaRPr lang="en-US" dirty="0"/>
              </a:p>
              <a:p>
                <a:r>
                  <a:rPr lang="en-US" dirty="0"/>
                  <a:t>So, at the very least, to implement an effective solver, we have to make sure that when defining the linear system, we provide a good representation of the divergence of </a:t>
                </a:r>
                <a:r>
                  <a:rPr lang="en-US" b="0" i="0">
                    <a:latin typeface="Cambria Math" panose="02040503050406030204" pitchFamily="18" charset="0"/>
                  </a:rPr>
                  <a:t>𝑁 ⃗</a:t>
                </a:r>
                <a:r>
                  <a:rPr lang="en-US" dirty="0"/>
                  <a:t> to coarser resolutions.</a:t>
                </a:r>
              </a:p>
            </p:txBody>
          </p:sp>
        </mc:Fallback>
      </mc:AlternateContent>
      <p:sp>
        <p:nvSpPr>
          <p:cNvPr id="4" name="Slide Number Placeholder 3"/>
          <p:cNvSpPr>
            <a:spLocks noGrp="1"/>
          </p:cNvSpPr>
          <p:nvPr>
            <p:ph type="sldNum" sz="quarter" idx="5"/>
          </p:nvPr>
        </p:nvSpPr>
        <p:spPr/>
        <p:txBody>
          <a:bodyPr/>
          <a:lstStyle/>
          <a:p>
            <a:fld id="{78C6D05C-372D-4909-AFBB-7EB54824888D}" type="slidenum">
              <a:rPr lang="en-US" smtClean="0"/>
              <a:t>37</a:t>
            </a:fld>
            <a:endParaRPr lang="en-US"/>
          </a:p>
        </p:txBody>
      </p:sp>
    </p:spTree>
    <p:extLst>
      <p:ext uri="{BB962C8B-B14F-4D97-AF65-F5344CB8AC3E}">
        <p14:creationId xmlns:p14="http://schemas.microsoft.com/office/powerpoint/2010/main" val="3397040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Recall that when solving the Poisson equation to compute the indicator function, we define the right-hand-side </a:t>
                </a:r>
                <a:r>
                  <a:rPr lang="en-US" baseline="0" dirty="0"/>
                  <a:t>of the system </a:t>
                </a:r>
                <a:r>
                  <a:rPr lang="en-US" dirty="0"/>
                  <a:t>by integrating the divergence of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𝑁</m:t>
                        </m:r>
                      </m:e>
                    </m:acc>
                  </m:oMath>
                </a14:m>
                <a:r>
                  <a:rPr lang="en-US" dirty="0"/>
                  <a:t> against</a:t>
                </a:r>
                <a:r>
                  <a:rPr lang="en-US" baseline="0" dirty="0"/>
                  <a:t> the different basis functions.</a:t>
                </a:r>
              </a:p>
              <a:p>
                <a:r>
                  <a:rPr lang="en-US" baseline="0" dirty="0"/>
                  <a:t>[CLICK] If, at a coarser level, we remove basis functions whose support overlaps the divergence of </a:t>
                </a:r>
                <a14:m>
                  <m:oMath xmlns:m="http://schemas.openxmlformats.org/officeDocument/2006/math">
                    <m:acc>
                      <m:accPr>
                        <m:chr m:val="⃗"/>
                        <m:ctrlPr>
                          <a:rPr lang="en-US" b="0" i="1" baseline="0" smtClean="0">
                            <a:latin typeface="Cambria Math" panose="02040503050406030204" pitchFamily="18" charset="0"/>
                          </a:rPr>
                        </m:ctrlPr>
                      </m:accPr>
                      <m:e>
                        <m:r>
                          <a:rPr lang="en-US" b="0" i="1" baseline="0" smtClean="0">
                            <a:latin typeface="Cambria Math" panose="02040503050406030204" pitchFamily="18" charset="0"/>
                          </a:rPr>
                          <m:t>𝑁</m:t>
                        </m:r>
                      </m:e>
                    </m:acc>
                  </m:oMath>
                </a14:m>
                <a:r>
                  <a:rPr lang="en-US" baseline="0" dirty="0"/>
                  <a:t>, we would get an incomplete representation of the divergence at that level.</a:t>
                </a:r>
              </a:p>
              <a:p>
                <a:r>
                  <a:rPr lang="en-US" baseline="0" dirty="0"/>
                  <a:t>[CLICK] This would imply that we solve the wrong problem at coarser levels.</a:t>
                </a:r>
              </a:p>
              <a:p>
                <a:r>
                  <a:rPr lang="en-US" baseline="0" dirty="0"/>
                  <a:t>[CLICK] Which, because we are using an adapted octree, would mean that we get a bad solution where the octree is not refined.</a:t>
                </a:r>
              </a:p>
            </p:txBody>
          </p:sp>
        </mc:Choice>
        <mc:Fallback xmlns="">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Recall that when solving the Poisson equation to compute the indicator function, we define the right-hand-side </a:t>
                </a:r>
                <a:r>
                  <a:rPr lang="en-US" baseline="0" dirty="0"/>
                  <a:t>of the system </a:t>
                </a:r>
                <a:r>
                  <a:rPr lang="en-US" dirty="0"/>
                  <a:t>by integrating the divergence of </a:t>
                </a:r>
                <a:r>
                  <a:rPr lang="en-US" b="0" i="0">
                    <a:latin typeface="Cambria Math" panose="02040503050406030204" pitchFamily="18" charset="0"/>
                  </a:rPr>
                  <a:t>𝑁 ⃗</a:t>
                </a:r>
                <a:r>
                  <a:rPr lang="en-US" dirty="0"/>
                  <a:t> against</a:t>
                </a:r>
                <a:r>
                  <a:rPr lang="en-US" baseline="0" dirty="0"/>
                  <a:t> the different basis functions.</a:t>
                </a:r>
              </a:p>
              <a:p>
                <a:r>
                  <a:rPr lang="en-US" baseline="0" dirty="0"/>
                  <a:t>[CLICK] If, at a coarser level, we remove basis functions whose support overlaps the divergence of </a:t>
                </a:r>
                <a:r>
                  <a:rPr lang="en-US" b="0" i="0" baseline="0">
                    <a:latin typeface="Cambria Math" panose="02040503050406030204" pitchFamily="18" charset="0"/>
                  </a:rPr>
                  <a:t>𝑁 ⃗</a:t>
                </a:r>
                <a:r>
                  <a:rPr lang="en-US" baseline="0" dirty="0"/>
                  <a:t>, we would get a cropped representation of the divergence at that level.</a:t>
                </a:r>
              </a:p>
              <a:p>
                <a:r>
                  <a:rPr lang="en-US" baseline="0" dirty="0"/>
                  <a:t>[CLICK] This would imply that we solve the wrong problem at coarser levels.</a:t>
                </a:r>
              </a:p>
              <a:p>
                <a:r>
                  <a:rPr lang="en-US" baseline="0" dirty="0"/>
                  <a:t>[CLICK] Which, because we are using an adapted octree, would mean that we get a bad solution where the octree is not refined.</a:t>
                </a:r>
              </a:p>
            </p:txBody>
          </p:sp>
        </mc:Fallback>
      </mc:AlternateContent>
      <p:sp>
        <p:nvSpPr>
          <p:cNvPr id="4" name="Slide Number Placeholder 3"/>
          <p:cNvSpPr>
            <a:spLocks noGrp="1"/>
          </p:cNvSpPr>
          <p:nvPr>
            <p:ph type="sldNum" sz="quarter" idx="5"/>
          </p:nvPr>
        </p:nvSpPr>
        <p:spPr/>
        <p:txBody>
          <a:bodyPr/>
          <a:lstStyle/>
          <a:p>
            <a:fld id="{78C6D05C-372D-4909-AFBB-7EB54824888D}" type="slidenum">
              <a:rPr lang="en-US" smtClean="0"/>
              <a:t>38</a:t>
            </a:fld>
            <a:endParaRPr lang="en-US"/>
          </a:p>
        </p:txBody>
      </p:sp>
    </p:spTree>
    <p:extLst>
      <p:ext uri="{BB962C8B-B14F-4D97-AF65-F5344CB8AC3E}">
        <p14:creationId xmlns:p14="http://schemas.microsoft.com/office/powerpoint/2010/main" val="307702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An example can be seen on the right where we show a point set and envelope obtained from a horse contour on the top and the reconstructed implicit function on the bottom.</a:t>
            </a:r>
          </a:p>
          <a:p>
            <a:r>
              <a:rPr lang="en-US" dirty="0"/>
              <a:t>The implicit function is drawn using red for pixels at which the function is equal to zero and ranges from black to white as the function goes from zero to one.</a:t>
            </a:r>
          </a:p>
          <a:p>
            <a:r>
              <a:rPr lang="en-US" dirty="0"/>
              <a:t>As we see, the obtained function satisfies the Dirichlet constraints, with a value of zero outside the envelope.</a:t>
            </a:r>
          </a:p>
          <a:p>
            <a:r>
              <a:rPr lang="en-US" dirty="0"/>
              <a:t>However, at coarser resolutions, the linear system sees a dampened version of the divergence, producing a dampened indicator function.</a:t>
            </a:r>
          </a:p>
          <a:p>
            <a:r>
              <a:rPr lang="en-US" dirty="0"/>
              <a:t>This is corrected near the input samples, where the tree is refined, but the obtained function has a value substantially smaller than one (the expected value of the indicator function) in the interior of the horse.</a:t>
            </a:r>
          </a:p>
        </p:txBody>
      </p:sp>
      <p:sp>
        <p:nvSpPr>
          <p:cNvPr id="4" name="Slide Number Placeholder 3"/>
          <p:cNvSpPr>
            <a:spLocks noGrp="1"/>
          </p:cNvSpPr>
          <p:nvPr>
            <p:ph type="sldNum" sz="quarter" idx="5"/>
          </p:nvPr>
        </p:nvSpPr>
        <p:spPr/>
        <p:txBody>
          <a:bodyPr/>
          <a:lstStyle/>
          <a:p>
            <a:fld id="{78C6D05C-372D-4909-AFBB-7EB54824888D}" type="slidenum">
              <a:rPr lang="en-US" smtClean="0"/>
              <a:t>39</a:t>
            </a:fld>
            <a:endParaRPr lang="en-US"/>
          </a:p>
        </p:txBody>
      </p:sp>
    </p:spTree>
    <p:extLst>
      <p:ext uri="{BB962C8B-B14F-4D97-AF65-F5344CB8AC3E}">
        <p14:creationId xmlns:p14="http://schemas.microsoft.com/office/powerpoint/2010/main" val="309866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In this talk we will consider an extended version of this problem.</a:t>
            </a:r>
          </a:p>
          <a:p>
            <a:r>
              <a:rPr lang="en-US" dirty="0"/>
              <a:t>Consider the case that we are given not only a set of input samples,</a:t>
            </a:r>
          </a:p>
          <a:p>
            <a:r>
              <a:rPr lang="en-US" dirty="0"/>
              <a:t>[CLICK] But also an envelope within which we know the reconstructed surface must lie.</a:t>
            </a:r>
          </a:p>
          <a:p>
            <a:r>
              <a:rPr lang="en-US" dirty="0"/>
              <a:t>[CLICK] Our goal is to reconstruct a surface that passes through (or near) the samples </a:t>
            </a:r>
            <a:r>
              <a:rPr lang="en-US" b="1" dirty="0"/>
              <a:t>and</a:t>
            </a:r>
            <a:r>
              <a:rPr lang="en-US" b="0" dirty="0"/>
              <a:t> is contained within the envelope.</a:t>
            </a:r>
            <a:endParaRPr lang="en-US" dirty="0"/>
          </a:p>
        </p:txBody>
      </p:sp>
      <p:sp>
        <p:nvSpPr>
          <p:cNvPr id="4" name="Slide Number Placeholder 3"/>
          <p:cNvSpPr>
            <a:spLocks noGrp="1"/>
          </p:cNvSpPr>
          <p:nvPr>
            <p:ph type="sldNum" sz="quarter" idx="5"/>
          </p:nvPr>
        </p:nvSpPr>
        <p:spPr/>
        <p:txBody>
          <a:bodyPr/>
          <a:lstStyle/>
          <a:p>
            <a:fld id="{78C6D05C-372D-4909-AFBB-7EB54824888D}" type="slidenum">
              <a:rPr lang="en-US" smtClean="0"/>
              <a:t>4</a:t>
            </a:fld>
            <a:endParaRPr lang="en-US"/>
          </a:p>
        </p:txBody>
      </p:sp>
    </p:spTree>
    <p:extLst>
      <p:ext uri="{BB962C8B-B14F-4D97-AF65-F5344CB8AC3E}">
        <p14:creationId xmlns:p14="http://schemas.microsoft.com/office/powerpoint/2010/main" val="1799240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We address</a:t>
                </a:r>
                <a:r>
                  <a:rPr lang="en-US" baseline="0" dirty="0"/>
                  <a:t> this problem by simply not removing basis functions </a:t>
                </a:r>
                <a:r>
                  <a:rPr lang="en-US" dirty="0"/>
                  <a:t>whose support overlaps the divergence</a:t>
                </a:r>
                <a:r>
                  <a:rPr lang="en-US" baseline="0" dirty="0"/>
                  <a:t> of </a:t>
                </a:r>
                <a14:m>
                  <m:oMath xmlns:m="http://schemas.openxmlformats.org/officeDocument/2006/math">
                    <m:acc>
                      <m:accPr>
                        <m:chr m:val="⃗"/>
                        <m:ctrlPr>
                          <a:rPr lang="en-US" b="0" i="1" baseline="0" smtClean="0">
                            <a:latin typeface="Cambria Math" panose="02040503050406030204" pitchFamily="18" charset="0"/>
                          </a:rPr>
                        </m:ctrlPr>
                      </m:accPr>
                      <m:e>
                        <m:r>
                          <a:rPr lang="en-US" b="0" i="1" baseline="0" smtClean="0">
                            <a:latin typeface="Cambria Math" panose="02040503050406030204" pitchFamily="18" charset="0"/>
                          </a:rPr>
                          <m:t>𝑁</m:t>
                        </m:r>
                      </m:e>
                    </m:acc>
                  </m:oMath>
                </a14:m>
                <a:r>
                  <a:rPr lang="en-US" dirty="0"/>
                  <a:t>, ensuring</a:t>
                </a:r>
                <a:r>
                  <a:rPr lang="en-US" baseline="0" dirty="0"/>
                  <a:t> that we can correctly represent the divergence</a:t>
                </a:r>
                <a:r>
                  <a:rPr lang="en-US" dirty="0"/>
                  <a:t> at coarser levels.</a:t>
                </a:r>
              </a:p>
              <a:p>
                <a:r>
                  <a:rPr lang="en-US" dirty="0"/>
                  <a:t>[CLICK] This effectively erodes the region where Dirichlet constraints are imposed, as can be seen from the way in which the red region retracts from the boundary of the horse.</a:t>
                </a:r>
              </a:p>
              <a:p>
                <a:r>
                  <a:rPr lang="en-US" dirty="0"/>
                  <a:t>Because we provide a better representation of the divergence, we get a better initial guess at coarser resolutions.</a:t>
                </a:r>
              </a:p>
              <a:p>
                <a:r>
                  <a:rPr lang="en-US" dirty="0"/>
                  <a:t>Which, in turn, produces an implicit function that more closely resembles the indicator function of the horse.</a:t>
                </a:r>
              </a:p>
            </p:txBody>
          </p:sp>
        </mc:Choice>
        <mc:Fallback xmlns="">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We address</a:t>
                </a:r>
                <a:r>
                  <a:rPr lang="en-US" baseline="0" dirty="0"/>
                  <a:t> this problem by simply not removing basis functions </a:t>
                </a:r>
                <a:r>
                  <a:rPr lang="en-US" dirty="0"/>
                  <a:t>whose support overlaps the divergence</a:t>
                </a:r>
                <a:r>
                  <a:rPr lang="en-US" baseline="0" dirty="0"/>
                  <a:t> of </a:t>
                </a:r>
                <a:r>
                  <a:rPr lang="en-US" b="0" i="0" baseline="0">
                    <a:latin typeface="Cambria Math" panose="02040503050406030204" pitchFamily="18" charset="0"/>
                  </a:rPr>
                  <a:t>𝑁 ⃗</a:t>
                </a:r>
                <a:r>
                  <a:rPr lang="en-US" dirty="0"/>
                  <a:t>, ensuring</a:t>
                </a:r>
                <a:r>
                  <a:rPr lang="en-US" baseline="0" dirty="0"/>
                  <a:t> that we can correctly represent the divergence</a:t>
                </a:r>
                <a:r>
                  <a:rPr lang="en-US" dirty="0"/>
                  <a:t> at coarser levels.</a:t>
                </a:r>
              </a:p>
              <a:p>
                <a:r>
                  <a:rPr lang="en-US" dirty="0"/>
                  <a:t>[CLICK] This effectively erodes the region where Dirichlet constraints are imposed, as can be seen from the way in which the red region retracts from the boundary of the horse.</a:t>
                </a:r>
              </a:p>
              <a:p>
                <a:r>
                  <a:rPr lang="en-US" dirty="0"/>
                  <a:t>In particular, this means we get a good initial guess at coarser resolutions.</a:t>
                </a:r>
              </a:p>
              <a:p>
                <a:r>
                  <a:rPr lang="en-US" dirty="0"/>
                  <a:t>Which, in turn, produces a function that more closely resembles the indicator function of the horse.</a:t>
                </a:r>
              </a:p>
            </p:txBody>
          </p:sp>
        </mc:Fallback>
      </mc:AlternateContent>
      <p:sp>
        <p:nvSpPr>
          <p:cNvPr id="4" name="Slide Number Placeholder 3"/>
          <p:cNvSpPr>
            <a:spLocks noGrp="1"/>
          </p:cNvSpPr>
          <p:nvPr>
            <p:ph type="sldNum" sz="quarter" idx="5"/>
          </p:nvPr>
        </p:nvSpPr>
        <p:spPr/>
        <p:txBody>
          <a:bodyPr/>
          <a:lstStyle/>
          <a:p>
            <a:fld id="{78C6D05C-372D-4909-AFBB-7EB54824888D}" type="slidenum">
              <a:rPr lang="en-US" smtClean="0"/>
              <a:t>40</a:t>
            </a:fld>
            <a:endParaRPr lang="en-US"/>
          </a:p>
        </p:txBody>
      </p:sp>
    </p:spTree>
    <p:extLst>
      <p:ext uri="{BB962C8B-B14F-4D97-AF65-F5344CB8AC3E}">
        <p14:creationId xmlns:p14="http://schemas.microsoft.com/office/powerpoint/2010/main" val="4217669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Now let’s take a look at some results.</a:t>
            </a:r>
          </a:p>
        </p:txBody>
      </p:sp>
      <p:sp>
        <p:nvSpPr>
          <p:cNvPr id="4" name="Slide Number Placeholder 3"/>
          <p:cNvSpPr>
            <a:spLocks noGrp="1"/>
          </p:cNvSpPr>
          <p:nvPr>
            <p:ph type="sldNum" sz="quarter" idx="5"/>
          </p:nvPr>
        </p:nvSpPr>
        <p:spPr/>
        <p:txBody>
          <a:bodyPr/>
          <a:lstStyle/>
          <a:p>
            <a:fld id="{78C6D05C-372D-4909-AFBB-7EB54824888D}" type="slidenum">
              <a:rPr lang="en-US" smtClean="0"/>
              <a:t>41</a:t>
            </a:fld>
            <a:endParaRPr lang="en-US"/>
          </a:p>
        </p:txBody>
      </p:sp>
    </p:spTree>
    <p:extLst>
      <p:ext uri="{BB962C8B-B14F-4D97-AF65-F5344CB8AC3E}">
        <p14:creationId xmlns:p14="http://schemas.microsoft.com/office/powerpoint/2010/main" val="469003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We begin by considering idealized data, where we virtually scan known geometry from different positions on the view sphere.</a:t>
            </a:r>
          </a:p>
          <a:p>
            <a:r>
              <a:rPr lang="en-US" dirty="0"/>
              <a:t>[CLICK] For example, we scanned a skeletal torso, from 12 different positions, obtaining 12 different depth maps.</a:t>
            </a:r>
          </a:p>
        </p:txBody>
      </p:sp>
      <p:sp>
        <p:nvSpPr>
          <p:cNvPr id="4" name="Slide Number Placeholder 3"/>
          <p:cNvSpPr>
            <a:spLocks noGrp="1"/>
          </p:cNvSpPr>
          <p:nvPr>
            <p:ph type="sldNum" sz="quarter" idx="5"/>
          </p:nvPr>
        </p:nvSpPr>
        <p:spPr/>
        <p:txBody>
          <a:bodyPr/>
          <a:lstStyle/>
          <a:p>
            <a:fld id="{78C6D05C-372D-4909-AFBB-7EB54824888D}" type="slidenum">
              <a:rPr lang="en-US" smtClean="0"/>
              <a:t>42</a:t>
            </a:fld>
            <a:endParaRPr lang="en-US"/>
          </a:p>
        </p:txBody>
      </p:sp>
    </p:spTree>
    <p:extLst>
      <p:ext uri="{BB962C8B-B14F-4D97-AF65-F5344CB8AC3E}">
        <p14:creationId xmlns:p14="http://schemas.microsoft.com/office/powerpoint/2010/main" val="2097276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As the skeleton’s torso has high depth complexity, there are many points on the surface that are not seen from any of the 12 virtual cameras.</a:t>
            </a:r>
          </a:p>
          <a:p>
            <a:r>
              <a:rPr lang="en-US" dirty="0"/>
              <a:t>As a result, standard Poisson Reconstruction produces spurious surfaces incorrectly connecting the different ribs.</a:t>
            </a:r>
          </a:p>
          <a:p>
            <a:r>
              <a:rPr lang="en-US" dirty="0"/>
              <a:t>[CLICK] Adding the depth hull extracted from the scans and running our constrained Poisson Reconstruction, we obtain an improved reconstruction with the spurious pieces of surface removed.</a:t>
            </a:r>
          </a:p>
          <a:p>
            <a:r>
              <a:rPr lang="en-US" dirty="0"/>
              <a:t>[CLICK] Additionally, as we are working with virtual data and the ground-truth solution is known, we can empirically validate the improvement by measuring the distance between the reconstructed surface and the input virtual model. In this case we find that incorporating the envelope reduces the error by a factor of two.</a:t>
            </a:r>
          </a:p>
        </p:txBody>
      </p:sp>
      <p:sp>
        <p:nvSpPr>
          <p:cNvPr id="4" name="Slide Number Placeholder 3"/>
          <p:cNvSpPr>
            <a:spLocks noGrp="1"/>
          </p:cNvSpPr>
          <p:nvPr>
            <p:ph type="sldNum" sz="quarter" idx="5"/>
          </p:nvPr>
        </p:nvSpPr>
        <p:spPr/>
        <p:txBody>
          <a:bodyPr/>
          <a:lstStyle/>
          <a:p>
            <a:fld id="{78C6D05C-372D-4909-AFBB-7EB54824888D}" type="slidenum">
              <a:rPr lang="en-US" smtClean="0"/>
              <a:t>43</a:t>
            </a:fld>
            <a:endParaRPr lang="en-US"/>
          </a:p>
        </p:txBody>
      </p:sp>
    </p:spTree>
    <p:extLst>
      <p:ext uri="{BB962C8B-B14F-4D97-AF65-F5344CB8AC3E}">
        <p14:creationId xmlns:p14="http://schemas.microsoft.com/office/powerpoint/2010/main" val="184559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We also compare our proposed approach to other possible solutions.</a:t>
            </a:r>
          </a:p>
          <a:p>
            <a:r>
              <a:rPr lang="en-US" dirty="0"/>
              <a:t>For these experiments we virtually scanned a stool model, using three different positions on the view sphere.</a:t>
            </a:r>
          </a:p>
        </p:txBody>
      </p:sp>
      <p:sp>
        <p:nvSpPr>
          <p:cNvPr id="4" name="Slide Number Placeholder 3"/>
          <p:cNvSpPr>
            <a:spLocks noGrp="1"/>
          </p:cNvSpPr>
          <p:nvPr>
            <p:ph type="sldNum" sz="quarter" idx="5"/>
          </p:nvPr>
        </p:nvSpPr>
        <p:spPr/>
        <p:txBody>
          <a:bodyPr/>
          <a:lstStyle/>
          <a:p>
            <a:fld id="{78C6D05C-372D-4909-AFBB-7EB54824888D}" type="slidenum">
              <a:rPr lang="en-US" smtClean="0"/>
              <a:t>44</a:t>
            </a:fld>
            <a:endParaRPr lang="en-US"/>
          </a:p>
        </p:txBody>
      </p:sp>
    </p:spTree>
    <p:extLst>
      <p:ext uri="{BB962C8B-B14F-4D97-AF65-F5344CB8AC3E}">
        <p14:creationId xmlns:p14="http://schemas.microsoft.com/office/powerpoint/2010/main" val="33156456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As with the torso, incorporating the envelope provides a better solution which is closer to the original model.</a:t>
            </a:r>
          </a:p>
        </p:txBody>
      </p:sp>
      <p:sp>
        <p:nvSpPr>
          <p:cNvPr id="4" name="Slide Number Placeholder 3"/>
          <p:cNvSpPr>
            <a:spLocks noGrp="1"/>
          </p:cNvSpPr>
          <p:nvPr>
            <p:ph type="sldNum" sz="quarter" idx="5"/>
          </p:nvPr>
        </p:nvSpPr>
        <p:spPr/>
        <p:txBody>
          <a:bodyPr/>
          <a:lstStyle/>
          <a:p>
            <a:fld id="{78C6D05C-372D-4909-AFBB-7EB54824888D}" type="slidenum">
              <a:rPr lang="en-US" smtClean="0"/>
              <a:t>45</a:t>
            </a:fld>
            <a:endParaRPr lang="en-US"/>
          </a:p>
        </p:txBody>
      </p:sp>
    </p:spTree>
    <p:extLst>
      <p:ext uri="{BB962C8B-B14F-4D97-AF65-F5344CB8AC3E}">
        <p14:creationId xmlns:p14="http://schemas.microsoft.com/office/powerpoint/2010/main" val="3571017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An alternate solution would be to run the standard reconstruction but only keep the part of the reconstructed surface that is close to the input samples.</a:t>
            </a:r>
          </a:p>
          <a:p>
            <a:r>
              <a:rPr lang="en-US" dirty="0"/>
              <a:t>[CLICK] This has the disadvantages of producing a surface with boundary, and requiring parameter tuning to define how close to the samples the surface needs to be in order to be preserved.</a:t>
            </a:r>
          </a:p>
          <a:p>
            <a:r>
              <a:rPr lang="en-US" dirty="0"/>
              <a:t>[CLICK] Empirically, we also find that this produces lower quality reconstructions.</a:t>
            </a:r>
          </a:p>
        </p:txBody>
      </p:sp>
      <p:sp>
        <p:nvSpPr>
          <p:cNvPr id="4" name="Slide Number Placeholder 3"/>
          <p:cNvSpPr>
            <a:spLocks noGrp="1"/>
          </p:cNvSpPr>
          <p:nvPr>
            <p:ph type="sldNum" sz="quarter" idx="5"/>
          </p:nvPr>
        </p:nvSpPr>
        <p:spPr/>
        <p:txBody>
          <a:bodyPr/>
          <a:lstStyle/>
          <a:p>
            <a:fld id="{78C6D05C-372D-4909-AFBB-7EB54824888D}" type="slidenum">
              <a:rPr lang="en-US" smtClean="0"/>
              <a:t>46</a:t>
            </a:fld>
            <a:endParaRPr lang="en-US"/>
          </a:p>
        </p:txBody>
      </p:sp>
    </p:spTree>
    <p:extLst>
      <p:ext uri="{BB962C8B-B14F-4D97-AF65-F5344CB8AC3E}">
        <p14:creationId xmlns:p14="http://schemas.microsoft.com/office/powerpoint/2010/main" val="1444718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We could also run the standard reconstruction and then remove the parts of the surface outside the envelope.</a:t>
            </a:r>
          </a:p>
          <a:p>
            <a:r>
              <a:rPr lang="en-US" dirty="0"/>
              <a:t>[CLICK] Again, this can produce surfaces with boundary. And, it only works well if the envelope tightly surrounds the surface.</a:t>
            </a:r>
          </a:p>
          <a:p>
            <a:r>
              <a:rPr lang="en-US" dirty="0"/>
              <a:t>[CLICK] As before, we find that this cropped reconstruction is lower quality than the result obtained incorporating the envelope as a Dirichlet constraint.</a:t>
            </a:r>
          </a:p>
        </p:txBody>
      </p:sp>
      <p:sp>
        <p:nvSpPr>
          <p:cNvPr id="4" name="Slide Number Placeholder 3"/>
          <p:cNvSpPr>
            <a:spLocks noGrp="1"/>
          </p:cNvSpPr>
          <p:nvPr>
            <p:ph type="sldNum" sz="quarter" idx="5"/>
          </p:nvPr>
        </p:nvSpPr>
        <p:spPr/>
        <p:txBody>
          <a:bodyPr/>
          <a:lstStyle/>
          <a:p>
            <a:fld id="{78C6D05C-372D-4909-AFBB-7EB54824888D}" type="slidenum">
              <a:rPr lang="en-US" smtClean="0"/>
              <a:t>47</a:t>
            </a:fld>
            <a:endParaRPr lang="en-US"/>
          </a:p>
        </p:txBody>
      </p:sp>
    </p:spTree>
    <p:extLst>
      <p:ext uri="{BB962C8B-B14F-4D97-AF65-F5344CB8AC3E}">
        <p14:creationId xmlns:p14="http://schemas.microsoft.com/office/powerpoint/2010/main" val="3872193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 third approach would be to compute the implicit function using the standard reconstruction, zero out the function in regions outside the envelope, and only then extract the 0.5 level-set. </a:t>
            </a:r>
          </a:p>
          <a:p>
            <a:r>
              <a:rPr lang="en-US" dirty="0"/>
              <a:t>[CLICK] This approach is guaranteed to produce a water-tight surface. However, as before, it requires an envelope that tightly surrounds the true surface.</a:t>
            </a:r>
          </a:p>
          <a:p>
            <a:r>
              <a:rPr lang="en-US" dirty="0"/>
              <a:t>[CLICK] And, as with other forms of clipping, this produces lower-quality reconstructions.</a:t>
            </a:r>
          </a:p>
        </p:txBody>
      </p:sp>
      <p:sp>
        <p:nvSpPr>
          <p:cNvPr id="4" name="Slide Number Placeholder 3"/>
          <p:cNvSpPr>
            <a:spLocks noGrp="1"/>
          </p:cNvSpPr>
          <p:nvPr>
            <p:ph type="sldNum" sz="quarter" idx="5"/>
          </p:nvPr>
        </p:nvSpPr>
        <p:spPr/>
        <p:txBody>
          <a:bodyPr/>
          <a:lstStyle/>
          <a:p>
            <a:fld id="{78C6D05C-372D-4909-AFBB-7EB54824888D}" type="slidenum">
              <a:rPr lang="en-US" smtClean="0"/>
              <a:t>48</a:t>
            </a:fld>
            <a:endParaRPr lang="en-US"/>
          </a:p>
        </p:txBody>
      </p:sp>
    </p:spTree>
    <p:extLst>
      <p:ext uri="{BB962C8B-B14F-4D97-AF65-F5344CB8AC3E}">
        <p14:creationId xmlns:p14="http://schemas.microsoft.com/office/powerpoint/2010/main" val="39625522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We also consider real-world data by using the </a:t>
            </a:r>
            <a:r>
              <a:rPr lang="en-US" dirty="0" err="1"/>
              <a:t>BIGBird</a:t>
            </a:r>
            <a:r>
              <a:rPr lang="en-US" dirty="0"/>
              <a:t> datasets generously provided by Singh et al.</a:t>
            </a:r>
          </a:p>
          <a:p>
            <a:r>
              <a:rPr lang="en-US" dirty="0"/>
              <a:t>These datasets are obtained by:</a:t>
            </a:r>
          </a:p>
          <a:p>
            <a:pPr marL="179337" indent="-179337">
              <a:buFont typeface="Arial" panose="020B0604020202020204" pitchFamily="34" charset="0"/>
              <a:buChar char="•"/>
            </a:pPr>
            <a:r>
              <a:rPr lang="en-US" dirty="0"/>
              <a:t>Placing various objects on a turntable,</a:t>
            </a:r>
          </a:p>
          <a:p>
            <a:pPr marL="179337" indent="-179337">
              <a:buFont typeface="Arial" panose="020B0604020202020204" pitchFamily="34" charset="0"/>
              <a:buChar char="•"/>
            </a:pPr>
            <a:r>
              <a:rPr lang="en-US" dirty="0"/>
              <a:t>Rotating the turntable at 3 degree increments,</a:t>
            </a:r>
          </a:p>
          <a:p>
            <a:pPr marL="179337" indent="-179337">
              <a:buFont typeface="Arial" panose="020B0604020202020204" pitchFamily="34" charset="0"/>
              <a:buChar char="•"/>
            </a:pPr>
            <a:r>
              <a:rPr lang="en-US" dirty="0"/>
              <a:t>And imaging each rotated model using 5 calibrated color and depth cameras.</a:t>
            </a:r>
          </a:p>
          <a:p>
            <a:pPr defTabSz="956462">
              <a:defRPr/>
            </a:pPr>
            <a:r>
              <a:rPr lang="en-US" dirty="0"/>
              <a:t>In addition to the camera calibration information, the data for each object consists of:</a:t>
            </a:r>
          </a:p>
          <a:p>
            <a:pPr defTabSz="956462">
              <a:defRPr/>
            </a:pPr>
            <a:r>
              <a:rPr lang="en-US" dirty="0"/>
              <a:t>[CLICK] Color images</a:t>
            </a:r>
          </a:p>
          <a:p>
            <a:pPr defTabSz="956462">
              <a:defRPr/>
            </a:pPr>
            <a:r>
              <a:rPr lang="en-US" dirty="0"/>
              <a:t>[CLICK] Depth images,</a:t>
            </a:r>
          </a:p>
          <a:p>
            <a:pPr defTabSz="956462">
              <a:defRPr/>
            </a:pPr>
            <a:r>
              <a:rPr lang="en-US" dirty="0"/>
              <a:t>[CLICK] And segmentation masks</a:t>
            </a:r>
          </a:p>
          <a:p>
            <a:pPr marL="179337" indent="-179337">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8C6D05C-372D-4909-AFBB-7EB54824888D}" type="slidenum">
              <a:rPr lang="en-US" smtClean="0"/>
              <a:t>49</a:t>
            </a:fld>
            <a:endParaRPr lang="en-US"/>
          </a:p>
        </p:txBody>
      </p:sp>
    </p:spTree>
    <p:extLst>
      <p:ext uri="{BB962C8B-B14F-4D97-AF65-F5344CB8AC3E}">
        <p14:creationId xmlns:p14="http://schemas.microsoft.com/office/powerpoint/2010/main" val="1366996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To motivate this problem, lets consider how the input to the reconstruction process is obtained.</a:t>
            </a:r>
          </a:p>
          <a:p>
            <a:r>
              <a:rPr lang="en-US" dirty="0"/>
              <a:t>Typically, we have a model that is imaged from multiple directions using a calibrated depth camera.</a:t>
            </a:r>
          </a:p>
        </p:txBody>
      </p:sp>
      <p:sp>
        <p:nvSpPr>
          <p:cNvPr id="4" name="Slide Number Placeholder 3"/>
          <p:cNvSpPr>
            <a:spLocks noGrp="1"/>
          </p:cNvSpPr>
          <p:nvPr>
            <p:ph type="sldNum" sz="quarter" idx="5"/>
          </p:nvPr>
        </p:nvSpPr>
        <p:spPr/>
        <p:txBody>
          <a:bodyPr/>
          <a:lstStyle/>
          <a:p>
            <a:fld id="{78C6D05C-372D-4909-AFBB-7EB54824888D}" type="slidenum">
              <a:rPr lang="en-US" smtClean="0"/>
              <a:t>5</a:t>
            </a:fld>
            <a:endParaRPr lang="en-US"/>
          </a:p>
        </p:txBody>
      </p:sp>
    </p:spTree>
    <p:extLst>
      <p:ext uri="{BB962C8B-B14F-4D97-AF65-F5344CB8AC3E}">
        <p14:creationId xmlns:p14="http://schemas.microsoft.com/office/powerpoint/2010/main" val="1141062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The dataset is challenging for all the reasons real-world data is hard:</a:t>
            </a:r>
          </a:p>
          <a:p>
            <a:pPr marL="179337" indent="-179337">
              <a:buFont typeface="Arial" panose="020B0604020202020204" pitchFamily="34" charset="0"/>
              <a:buChar char="•"/>
            </a:pPr>
            <a:r>
              <a:rPr lang="en-US" dirty="0"/>
              <a:t>The acquisition process is noisy,</a:t>
            </a:r>
          </a:p>
          <a:p>
            <a:pPr marL="179337" indent="-179337">
              <a:buFont typeface="Arial" panose="020B0604020202020204" pitchFamily="34" charset="0"/>
              <a:buChar char="•"/>
            </a:pPr>
            <a:r>
              <a:rPr lang="en-US" dirty="0"/>
              <a:t>The calibration information is imperfect so scans can be misaligned,</a:t>
            </a:r>
          </a:p>
          <a:p>
            <a:pPr marL="179337" indent="-179337">
              <a:buFont typeface="Arial" panose="020B0604020202020204" pitchFamily="34" charset="0"/>
              <a:buChar char="•"/>
            </a:pPr>
            <a:r>
              <a:rPr lang="en-US" dirty="0"/>
              <a:t>And the sampling density depends on the way in which the surface </a:t>
            </a:r>
            <a:r>
              <a:rPr lang="en-US" dirty="0" err="1"/>
              <a:t>normals</a:t>
            </a:r>
            <a:r>
              <a:rPr lang="en-US" dirty="0"/>
              <a:t> align with camera’s forward direction.</a:t>
            </a:r>
          </a:p>
          <a:p>
            <a:r>
              <a:rPr lang="en-US" dirty="0"/>
              <a:t>[CLICK] Additionally, since the objects are placed on a turntable and the five cameras are situated on the upper hemisphere, looking down on the turntable, there are no scans seeing the undersides of the models.</a:t>
            </a:r>
          </a:p>
        </p:txBody>
      </p:sp>
      <p:sp>
        <p:nvSpPr>
          <p:cNvPr id="4" name="Slide Number Placeholder 3"/>
          <p:cNvSpPr>
            <a:spLocks noGrp="1"/>
          </p:cNvSpPr>
          <p:nvPr>
            <p:ph type="sldNum" sz="quarter" idx="5"/>
          </p:nvPr>
        </p:nvSpPr>
        <p:spPr/>
        <p:txBody>
          <a:bodyPr/>
          <a:lstStyle/>
          <a:p>
            <a:fld id="{78C6D05C-372D-4909-AFBB-7EB54824888D}" type="slidenum">
              <a:rPr lang="en-US" smtClean="0"/>
              <a:t>50</a:t>
            </a:fld>
            <a:endParaRPr lang="en-US"/>
          </a:p>
        </p:txBody>
      </p:sp>
    </p:spTree>
    <p:extLst>
      <p:ext uri="{BB962C8B-B14F-4D97-AF65-F5344CB8AC3E}">
        <p14:creationId xmlns:p14="http://schemas.microsoft.com/office/powerpoint/2010/main" val="20429967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As an example, here are point clouds, and associated depth hulls, obtained from two models in the </a:t>
            </a:r>
            <a:r>
              <a:rPr lang="en-US" dirty="0" err="1"/>
              <a:t>BIGBird</a:t>
            </a:r>
            <a:r>
              <a:rPr lang="en-US" dirty="0"/>
              <a:t> dataset. The top row shows the detergent model. The bottom row show the paper cup holder.</a:t>
            </a:r>
          </a:p>
          <a:p>
            <a:r>
              <a:rPr lang="en-US" dirty="0"/>
              <a:t>[CLICK] Using Poisson Reconstruction without envelope constraints we obtain surfaces that balloon out at the bottom where there are no samples.</a:t>
            </a:r>
          </a:p>
          <a:p>
            <a:r>
              <a:rPr lang="en-US" dirty="0"/>
              <a:t>For the detergent model, we used the standard implementation with Neumann boundary conditions on the surface of the bounding cube. Since this does not constrain the values of the computed implicit function, the 0.5 level-set can exit the bounding cube, and we obtain a surface with boundary.</a:t>
            </a:r>
          </a:p>
          <a:p>
            <a:r>
              <a:rPr lang="en-US" dirty="0"/>
              <a:t>For the paper cup holder, we use Dirichlet constraints on the surface of the bounding cube. This ensures that the implicit function is contained entirely within the cube, but does not otherwise provide a meaningful constraint.</a:t>
            </a:r>
          </a:p>
          <a:p>
            <a:r>
              <a:rPr lang="en-US" dirty="0"/>
              <a:t>[CLICK] Constraining the reconstructions to lie within the depth hulls, we obtain surfaces that are:</a:t>
            </a:r>
            <a:br>
              <a:rPr lang="en-US" dirty="0"/>
            </a:br>
            <a:r>
              <a:rPr lang="en-US" dirty="0"/>
              <a:t>indistinguishable from those produced by standard Poisson Reconstruction in regions seen by the scanner,</a:t>
            </a:r>
          </a:p>
          <a:p>
            <a:r>
              <a:rPr lang="en-US" dirty="0"/>
              <a:t>and which reasonably complete the surface in regions of missing data.</a:t>
            </a:r>
          </a:p>
        </p:txBody>
      </p:sp>
      <p:sp>
        <p:nvSpPr>
          <p:cNvPr id="4" name="Slide Number Placeholder 3"/>
          <p:cNvSpPr>
            <a:spLocks noGrp="1"/>
          </p:cNvSpPr>
          <p:nvPr>
            <p:ph type="sldNum" sz="quarter" idx="5"/>
          </p:nvPr>
        </p:nvSpPr>
        <p:spPr/>
        <p:txBody>
          <a:bodyPr/>
          <a:lstStyle/>
          <a:p>
            <a:fld id="{78C6D05C-372D-4909-AFBB-7EB54824888D}" type="slidenum">
              <a:rPr lang="en-US" smtClean="0"/>
              <a:t>51</a:t>
            </a:fld>
            <a:endParaRPr lang="en-US"/>
          </a:p>
        </p:txBody>
      </p:sp>
    </p:spTree>
    <p:extLst>
      <p:ext uri="{BB962C8B-B14F-4D97-AF65-F5344CB8AC3E}">
        <p14:creationId xmlns:p14="http://schemas.microsoft.com/office/powerpoint/2010/main" val="8138603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We can also compare the run-time of the reconstruction process with and without the use of envelope constraints.</a:t>
            </a:r>
          </a:p>
          <a:p>
            <a:r>
              <a:rPr lang="en-US" dirty="0"/>
              <a:t>The table provides statistics about the input to the reconstruction process, including the number of points and the number of triangles on the envelope. </a:t>
            </a:r>
          </a:p>
          <a:p>
            <a:r>
              <a:rPr lang="en-US" dirty="0"/>
              <a:t>It also gives the running times for reconstructing using octree of different depths, without using envelope constraints.</a:t>
            </a:r>
          </a:p>
        </p:txBody>
      </p:sp>
      <p:sp>
        <p:nvSpPr>
          <p:cNvPr id="4" name="Slide Number Placeholder 3"/>
          <p:cNvSpPr>
            <a:spLocks noGrp="1"/>
          </p:cNvSpPr>
          <p:nvPr>
            <p:ph type="sldNum" sz="quarter" idx="5"/>
          </p:nvPr>
        </p:nvSpPr>
        <p:spPr/>
        <p:txBody>
          <a:bodyPr/>
          <a:lstStyle/>
          <a:p>
            <a:fld id="{78C6D05C-372D-4909-AFBB-7EB54824888D}" type="slidenum">
              <a:rPr lang="en-US" smtClean="0"/>
              <a:t>52</a:t>
            </a:fld>
            <a:endParaRPr lang="en-US"/>
          </a:p>
        </p:txBody>
      </p:sp>
    </p:spTree>
    <p:extLst>
      <p:ext uri="{BB962C8B-B14F-4D97-AF65-F5344CB8AC3E}">
        <p14:creationId xmlns:p14="http://schemas.microsoft.com/office/powerpoint/2010/main" val="6489285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Incorporating the envelope constraints, we see only a small increase in the total running time.</a:t>
            </a:r>
          </a:p>
          <a:p>
            <a:endParaRPr lang="en-US" dirty="0"/>
          </a:p>
          <a:p>
            <a:r>
              <a:rPr lang="en-US" dirty="0"/>
              <a:t>5.5% overhead</a:t>
            </a:r>
          </a:p>
        </p:txBody>
      </p:sp>
      <p:sp>
        <p:nvSpPr>
          <p:cNvPr id="4" name="Slide Number Placeholder 3"/>
          <p:cNvSpPr>
            <a:spLocks noGrp="1"/>
          </p:cNvSpPr>
          <p:nvPr>
            <p:ph type="sldNum" sz="quarter" idx="5"/>
          </p:nvPr>
        </p:nvSpPr>
        <p:spPr/>
        <p:txBody>
          <a:bodyPr/>
          <a:lstStyle/>
          <a:p>
            <a:fld id="{78C6D05C-372D-4909-AFBB-7EB54824888D}" type="slidenum">
              <a:rPr lang="en-US" smtClean="0"/>
              <a:t>53</a:t>
            </a:fld>
            <a:endParaRPr lang="en-US"/>
          </a:p>
        </p:txBody>
      </p:sp>
    </p:spTree>
    <p:extLst>
      <p:ext uri="{BB962C8B-B14F-4D97-AF65-F5344CB8AC3E}">
        <p14:creationId xmlns:p14="http://schemas.microsoft.com/office/powerpoint/2010/main" val="39270292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To conclude…</a:t>
            </a:r>
          </a:p>
        </p:txBody>
      </p:sp>
      <p:sp>
        <p:nvSpPr>
          <p:cNvPr id="4" name="Slide Number Placeholder 3"/>
          <p:cNvSpPr>
            <a:spLocks noGrp="1"/>
          </p:cNvSpPr>
          <p:nvPr>
            <p:ph type="sldNum" sz="quarter" idx="5"/>
          </p:nvPr>
        </p:nvSpPr>
        <p:spPr/>
        <p:txBody>
          <a:bodyPr/>
          <a:lstStyle/>
          <a:p>
            <a:fld id="{78C6D05C-372D-4909-AFBB-7EB54824888D}" type="slidenum">
              <a:rPr lang="en-US" smtClean="0"/>
              <a:t>54</a:t>
            </a:fld>
            <a:endParaRPr lang="en-US"/>
          </a:p>
        </p:txBody>
      </p:sp>
    </p:spTree>
    <p:extLst>
      <p:ext uri="{BB962C8B-B14F-4D97-AF65-F5344CB8AC3E}">
        <p14:creationId xmlns:p14="http://schemas.microsoft.com/office/powerpoint/2010/main" val="1100310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Our work starts by borrowing from </a:t>
            </a:r>
            <a:r>
              <a:rPr lang="en-US" dirty="0" err="1"/>
              <a:t>Curless</a:t>
            </a:r>
            <a:r>
              <a:rPr lang="en-US" dirty="0"/>
              <a:t> and </a:t>
            </a:r>
            <a:r>
              <a:rPr lang="en-US" dirty="0" err="1"/>
              <a:t>Levoy</a:t>
            </a:r>
            <a:r>
              <a:rPr lang="en-US" dirty="0"/>
              <a:t>, using the fact that commonly available scanner data provides information not only about where the surface is, but also where it cannot be.</a:t>
            </a:r>
          </a:p>
          <a:p>
            <a:r>
              <a:rPr lang="en-US" dirty="0"/>
              <a:t>[CLICK] We observed that if we formulate surface reconstruction as a problem of fitting an indicator function to the input samples,</a:t>
            </a:r>
          </a:p>
          <a:p>
            <a:r>
              <a:rPr lang="en-US" dirty="0"/>
              <a:t>Then incorporating envelope information becomes a matter of supporting Dirichlet boundary constraints.</a:t>
            </a:r>
          </a:p>
          <a:p>
            <a:r>
              <a:rPr lang="en-US" dirty="0"/>
              <a:t>[Click] And finally, we have seen that incorporating the envelope within the reconstruction process produces significantly improved reconstructions, with only a marginal increase in running time.</a:t>
            </a:r>
          </a:p>
        </p:txBody>
      </p:sp>
      <p:sp>
        <p:nvSpPr>
          <p:cNvPr id="4" name="Slide Number Placeholder 3"/>
          <p:cNvSpPr>
            <a:spLocks noGrp="1"/>
          </p:cNvSpPr>
          <p:nvPr>
            <p:ph type="sldNum" sz="quarter" idx="5"/>
          </p:nvPr>
        </p:nvSpPr>
        <p:spPr/>
        <p:txBody>
          <a:bodyPr/>
          <a:lstStyle/>
          <a:p>
            <a:fld id="{78C6D05C-372D-4909-AFBB-7EB54824888D}" type="slidenum">
              <a:rPr lang="en-US" smtClean="0"/>
              <a:t>55</a:t>
            </a:fld>
            <a:endParaRPr lang="en-US"/>
          </a:p>
        </p:txBody>
      </p:sp>
    </p:spTree>
    <p:extLst>
      <p:ext uri="{BB962C8B-B14F-4D97-AF65-F5344CB8AC3E}">
        <p14:creationId xmlns:p14="http://schemas.microsoft.com/office/powerpoint/2010/main" val="29502599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In the future, we would like to consider two different extensions of our work.</a:t>
            </a:r>
          </a:p>
          <a:p>
            <a:r>
              <a:rPr lang="en-US" dirty="0"/>
              <a:t>[CLICK] First, we would like to modify our implementation to use reshaping at all levels of the octree, not just the fully regular levels.</a:t>
            </a:r>
            <a:br>
              <a:rPr lang="en-US" dirty="0"/>
            </a:br>
            <a:r>
              <a:rPr lang="en-US" dirty="0"/>
              <a:t>This would allow us to define higher-resolution Dirichlet boundary constraints and</a:t>
            </a:r>
          </a:p>
          <a:p>
            <a:r>
              <a:rPr lang="en-US" dirty="0"/>
              <a:t>would allow us to avoid using erosion to obtain a good initial guess at coarser resolutions.</a:t>
            </a:r>
          </a:p>
          <a:p>
            <a:r>
              <a:rPr lang="en-US" dirty="0"/>
              <a:t>[CLICK] Additionally, earlier work has demonstrated the advantages of using an adaptive octree for applications in fluid simulation. In that context, Dirichlet constraints play an important role in describing the interfaces between the fluid and its surrounding, and we would like to explore possible applications of our solver to these problems.</a:t>
            </a:r>
          </a:p>
        </p:txBody>
      </p:sp>
      <p:sp>
        <p:nvSpPr>
          <p:cNvPr id="4" name="Slide Number Placeholder 3"/>
          <p:cNvSpPr>
            <a:spLocks noGrp="1"/>
          </p:cNvSpPr>
          <p:nvPr>
            <p:ph type="sldNum" sz="quarter" idx="5"/>
          </p:nvPr>
        </p:nvSpPr>
        <p:spPr/>
        <p:txBody>
          <a:bodyPr/>
          <a:lstStyle/>
          <a:p>
            <a:fld id="{78C6D05C-372D-4909-AFBB-7EB54824888D}" type="slidenum">
              <a:rPr lang="en-US" smtClean="0"/>
              <a:t>56</a:t>
            </a:fld>
            <a:endParaRPr lang="en-US"/>
          </a:p>
        </p:txBody>
      </p:sp>
    </p:spTree>
    <p:extLst>
      <p:ext uri="{BB962C8B-B14F-4D97-AF65-F5344CB8AC3E}">
        <p14:creationId xmlns:p14="http://schemas.microsoft.com/office/powerpoint/2010/main" val="3672215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Thank you very much for your attention.</a:t>
            </a:r>
          </a:p>
        </p:txBody>
      </p:sp>
      <p:sp>
        <p:nvSpPr>
          <p:cNvPr id="4" name="Slide Number Placeholder 3"/>
          <p:cNvSpPr>
            <a:spLocks noGrp="1"/>
          </p:cNvSpPr>
          <p:nvPr>
            <p:ph type="sldNum" sz="quarter" idx="5"/>
          </p:nvPr>
        </p:nvSpPr>
        <p:spPr/>
        <p:txBody>
          <a:bodyPr/>
          <a:lstStyle/>
          <a:p>
            <a:fld id="{78C6D05C-372D-4909-AFBB-7EB54824888D}" type="slidenum">
              <a:rPr lang="en-US" smtClean="0"/>
              <a:t>57</a:t>
            </a:fld>
            <a:endParaRPr lang="en-US"/>
          </a:p>
        </p:txBody>
      </p:sp>
    </p:spTree>
    <p:extLst>
      <p:ext uri="{BB962C8B-B14F-4D97-AF65-F5344CB8AC3E}">
        <p14:creationId xmlns:p14="http://schemas.microsoft.com/office/powerpoint/2010/main" val="31421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Each depth map can be used to generate a subset of the input points.</a:t>
            </a:r>
          </a:p>
          <a:p>
            <a:r>
              <a:rPr lang="en-US" dirty="0"/>
              <a:t>In addition, since each depth map is sampled on a regular grid, local neighborhood information can be used to estimate properties like surface </a:t>
            </a:r>
            <a:r>
              <a:rPr lang="en-US" dirty="0" err="1"/>
              <a:t>normals</a:t>
            </a:r>
            <a:r>
              <a:rPr lang="en-US" dirty="0"/>
              <a:t>, allowing us to obtain a sampling of oriented points from the surface.</a:t>
            </a:r>
          </a:p>
        </p:txBody>
      </p:sp>
      <p:sp>
        <p:nvSpPr>
          <p:cNvPr id="4" name="Slide Number Placeholder 3"/>
          <p:cNvSpPr>
            <a:spLocks noGrp="1"/>
          </p:cNvSpPr>
          <p:nvPr>
            <p:ph type="sldNum" sz="quarter" idx="5"/>
          </p:nvPr>
        </p:nvSpPr>
        <p:spPr/>
        <p:txBody>
          <a:bodyPr/>
          <a:lstStyle/>
          <a:p>
            <a:fld id="{78C6D05C-372D-4909-AFBB-7EB54824888D}" type="slidenum">
              <a:rPr lang="en-US" smtClean="0"/>
              <a:t>6</a:t>
            </a:fld>
            <a:endParaRPr lang="en-US"/>
          </a:p>
        </p:txBody>
      </p:sp>
    </p:spTree>
    <p:extLst>
      <p:ext uri="{BB962C8B-B14F-4D97-AF65-F5344CB8AC3E}">
        <p14:creationId xmlns:p14="http://schemas.microsoft.com/office/powerpoint/2010/main" val="3853282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Using the calibration information, these oriented points can be brought into a consistent coordinate frame, generating a consolidated point set.</a:t>
            </a:r>
          </a:p>
        </p:txBody>
      </p:sp>
      <p:sp>
        <p:nvSpPr>
          <p:cNvPr id="4" name="Slide Number Placeholder 3"/>
          <p:cNvSpPr>
            <a:spLocks noGrp="1"/>
          </p:cNvSpPr>
          <p:nvPr>
            <p:ph type="sldNum" sz="quarter" idx="5"/>
          </p:nvPr>
        </p:nvSpPr>
        <p:spPr/>
        <p:txBody>
          <a:bodyPr/>
          <a:lstStyle/>
          <a:p>
            <a:fld id="{78C6D05C-372D-4909-AFBB-7EB54824888D}" type="slidenum">
              <a:rPr lang="en-US" smtClean="0"/>
              <a:t>7</a:t>
            </a:fld>
            <a:endParaRPr lang="en-US"/>
          </a:p>
        </p:txBody>
      </p:sp>
    </p:spTree>
    <p:extLst>
      <p:ext uri="{BB962C8B-B14F-4D97-AF65-F5344CB8AC3E}">
        <p14:creationId xmlns:p14="http://schemas.microsoft.com/office/powerpoint/2010/main" val="2421746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Unfortunately, the object itself may have complex geometry and physical constrains may make it impossible to image all parts of the surface.</a:t>
            </a:r>
          </a:p>
          <a:p>
            <a:r>
              <a:rPr lang="en-US" dirty="0"/>
              <a:t>[CLICK] This results in a point-cloud that </a:t>
            </a:r>
            <a:r>
              <a:rPr lang="en-US" dirty="0" err="1"/>
              <a:t>undersamples</a:t>
            </a:r>
            <a:r>
              <a:rPr lang="en-US" dirty="0"/>
              <a:t> the surface.</a:t>
            </a:r>
          </a:p>
          <a:p>
            <a:r>
              <a:rPr lang="en-US" dirty="0"/>
              <a:t>[CLICK] Which in turn results in a poor surface reconstruction, with the surface often ballooning out in regions of missing data.</a:t>
            </a:r>
          </a:p>
        </p:txBody>
      </p:sp>
      <p:sp>
        <p:nvSpPr>
          <p:cNvPr id="4" name="Slide Number Placeholder 3"/>
          <p:cNvSpPr>
            <a:spLocks noGrp="1"/>
          </p:cNvSpPr>
          <p:nvPr>
            <p:ph type="sldNum" sz="quarter" idx="5"/>
          </p:nvPr>
        </p:nvSpPr>
        <p:spPr/>
        <p:txBody>
          <a:bodyPr/>
          <a:lstStyle/>
          <a:p>
            <a:fld id="{78C6D05C-372D-4909-AFBB-7EB54824888D}" type="slidenum">
              <a:rPr lang="en-US" smtClean="0"/>
              <a:t>8</a:t>
            </a:fld>
            <a:endParaRPr lang="en-US"/>
          </a:p>
        </p:txBody>
      </p:sp>
    </p:spTree>
    <p:extLst>
      <p:ext uri="{BB962C8B-B14F-4D97-AF65-F5344CB8AC3E}">
        <p14:creationId xmlns:p14="http://schemas.microsoft.com/office/powerpoint/2010/main" val="2766079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914401"/>
            <a:ext cx="5852160" cy="7486650"/>
          </a:xfrm>
          <a:prstGeom prst="rect">
            <a:avLst/>
          </a:prstGeom>
        </p:spPr>
        <p:txBody>
          <a:bodyPr/>
          <a:lstStyle/>
          <a:p>
            <a:r>
              <a:rPr lang="en-US" dirty="0"/>
              <a:t>To address this problem we leverage an observation made by </a:t>
            </a:r>
            <a:r>
              <a:rPr lang="en-US" dirty="0" err="1"/>
              <a:t>Curless</a:t>
            </a:r>
            <a:r>
              <a:rPr lang="en-US" dirty="0"/>
              <a:t> and </a:t>
            </a:r>
            <a:r>
              <a:rPr lang="en-US" dirty="0" err="1"/>
              <a:t>Levoy</a:t>
            </a:r>
            <a:r>
              <a:rPr lang="en-US" dirty="0"/>
              <a:t> in their implementation of VRIP:</a:t>
            </a:r>
          </a:p>
          <a:p>
            <a:r>
              <a:rPr lang="en-US" dirty="0"/>
              <a:t>When we have data coming from range scans, we not only know where we would like the surface to be, but we also know where it cannot be.</a:t>
            </a:r>
          </a:p>
          <a:p>
            <a:r>
              <a:rPr lang="en-US" dirty="0"/>
              <a:t>For example, computing the generalized cone leaving the camera’s pinhole and going through the silhouette of a depth map, one obtains a visual hull which must contain the true surface.</a:t>
            </a:r>
          </a:p>
          <a:p>
            <a:r>
              <a:rPr lang="en-US" dirty="0"/>
              <a:t>Assuming that the surface is opaque, one can further carve out the line-segments between the camera’s pinhole and the range scan to obtain the depth hull.</a:t>
            </a:r>
          </a:p>
        </p:txBody>
      </p:sp>
      <p:sp>
        <p:nvSpPr>
          <p:cNvPr id="4" name="Slide Number Placeholder 3"/>
          <p:cNvSpPr>
            <a:spLocks noGrp="1"/>
          </p:cNvSpPr>
          <p:nvPr>
            <p:ph type="sldNum" sz="quarter" idx="5"/>
          </p:nvPr>
        </p:nvSpPr>
        <p:spPr/>
        <p:txBody>
          <a:bodyPr/>
          <a:lstStyle/>
          <a:p>
            <a:fld id="{78C6D05C-372D-4909-AFBB-7EB54824888D}" type="slidenum">
              <a:rPr lang="en-US" smtClean="0"/>
              <a:t>9</a:t>
            </a:fld>
            <a:endParaRPr lang="en-US"/>
          </a:p>
        </p:txBody>
      </p:sp>
    </p:spTree>
    <p:extLst>
      <p:ext uri="{BB962C8B-B14F-4D97-AF65-F5344CB8AC3E}">
        <p14:creationId xmlns:p14="http://schemas.microsoft.com/office/powerpoint/2010/main" val="54059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17A0-4235-D043-9800-C2F220D7BF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732815-6149-9C40-B335-41A8B54E62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84924E-B187-B346-853C-1500E7A4959B}"/>
              </a:ext>
            </a:extLst>
          </p:cNvPr>
          <p:cNvSpPr>
            <a:spLocks noGrp="1"/>
          </p:cNvSpPr>
          <p:nvPr>
            <p:ph type="dt" sz="half" idx="10"/>
          </p:nvPr>
        </p:nvSpPr>
        <p:spPr/>
        <p:txBody>
          <a:bodyPr/>
          <a:lstStyle/>
          <a:p>
            <a:fld id="{A16855C5-106B-7542-B089-F65F77A97424}" type="datetimeFigureOut">
              <a:rPr lang="en-US" smtClean="0"/>
              <a:t>7/1/2020</a:t>
            </a:fld>
            <a:endParaRPr lang="en-US"/>
          </a:p>
        </p:txBody>
      </p:sp>
      <p:sp>
        <p:nvSpPr>
          <p:cNvPr id="5" name="Footer Placeholder 4">
            <a:extLst>
              <a:ext uri="{FF2B5EF4-FFF2-40B4-BE49-F238E27FC236}">
                <a16:creationId xmlns:a16="http://schemas.microsoft.com/office/drawing/2014/main" id="{F03D7326-9BA1-0541-9246-412A33618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AA093-8F4C-BE44-9071-8C66ED4E7AD7}"/>
              </a:ext>
            </a:extLst>
          </p:cNvPr>
          <p:cNvSpPr>
            <a:spLocks noGrp="1"/>
          </p:cNvSpPr>
          <p:nvPr>
            <p:ph type="sldNum" sz="quarter" idx="12"/>
          </p:nvPr>
        </p:nvSpPr>
        <p:spPr/>
        <p:txBody>
          <a:bodyPr/>
          <a:lstStyle/>
          <a:p>
            <a:fld id="{13DFFE6A-84D9-6B46-A02A-539B19BD825A}" type="slidenum">
              <a:rPr lang="en-US" smtClean="0"/>
              <a:t>‹#›</a:t>
            </a:fld>
            <a:endParaRPr lang="en-US"/>
          </a:p>
        </p:txBody>
      </p:sp>
      <p:pic>
        <p:nvPicPr>
          <p:cNvPr id="9" name="Picture 8">
            <a:extLst>
              <a:ext uri="{FF2B5EF4-FFF2-40B4-BE49-F238E27FC236}">
                <a16:creationId xmlns:a16="http://schemas.microsoft.com/office/drawing/2014/main" id="{14402DD7-746E-3E4F-8288-275CBB21B0AA}"/>
              </a:ext>
            </a:extLst>
          </p:cNvPr>
          <p:cNvPicPr>
            <a:picLocks noChangeAspect="1"/>
          </p:cNvPicPr>
          <p:nvPr userDrawn="1"/>
        </p:nvPicPr>
        <p:blipFill rotWithShape="1">
          <a:blip r:embed="rId2"/>
          <a:srcRect r="93688"/>
          <a:stretch/>
        </p:blipFill>
        <p:spPr>
          <a:xfrm>
            <a:off x="-11385" y="-3014"/>
            <a:ext cx="770209" cy="6861014"/>
          </a:xfrm>
          <a:prstGeom prst="rect">
            <a:avLst/>
          </a:prstGeom>
        </p:spPr>
      </p:pic>
    </p:spTree>
    <p:extLst>
      <p:ext uri="{BB962C8B-B14F-4D97-AF65-F5344CB8AC3E}">
        <p14:creationId xmlns:p14="http://schemas.microsoft.com/office/powerpoint/2010/main" val="3153606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E586C-1083-4640-81EE-1E3DF978B8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260C88-C2FE-F049-9683-C4C9724D95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C6BFA-B6B1-3F4E-907D-EF4FBE12A0D6}"/>
              </a:ext>
            </a:extLst>
          </p:cNvPr>
          <p:cNvSpPr>
            <a:spLocks noGrp="1"/>
          </p:cNvSpPr>
          <p:nvPr>
            <p:ph type="dt" sz="half" idx="10"/>
          </p:nvPr>
        </p:nvSpPr>
        <p:spPr/>
        <p:txBody>
          <a:bodyPr/>
          <a:lstStyle/>
          <a:p>
            <a:fld id="{A16855C5-106B-7542-B089-F65F77A97424}" type="datetimeFigureOut">
              <a:rPr lang="en-US" smtClean="0"/>
              <a:t>7/1/2020</a:t>
            </a:fld>
            <a:endParaRPr lang="en-US"/>
          </a:p>
        </p:txBody>
      </p:sp>
      <p:sp>
        <p:nvSpPr>
          <p:cNvPr id="5" name="Footer Placeholder 4">
            <a:extLst>
              <a:ext uri="{FF2B5EF4-FFF2-40B4-BE49-F238E27FC236}">
                <a16:creationId xmlns:a16="http://schemas.microsoft.com/office/drawing/2014/main" id="{1A961B14-2D0F-E043-AE7F-AB52638A7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A1556-E19E-C847-9983-4CFEAFDB0D05}"/>
              </a:ext>
            </a:extLst>
          </p:cNvPr>
          <p:cNvSpPr>
            <a:spLocks noGrp="1"/>
          </p:cNvSpPr>
          <p:nvPr>
            <p:ph type="sldNum" sz="quarter" idx="12"/>
          </p:nvPr>
        </p:nvSpPr>
        <p:spPr/>
        <p:txBody>
          <a:bodyPr/>
          <a:lstStyle/>
          <a:p>
            <a:fld id="{13DFFE6A-84D9-6B46-A02A-539B19BD825A}" type="slidenum">
              <a:rPr lang="en-US" smtClean="0"/>
              <a:t>‹#›</a:t>
            </a:fld>
            <a:endParaRPr lang="en-US"/>
          </a:p>
        </p:txBody>
      </p:sp>
      <p:pic>
        <p:nvPicPr>
          <p:cNvPr id="8" name="Picture 7">
            <a:extLst>
              <a:ext uri="{FF2B5EF4-FFF2-40B4-BE49-F238E27FC236}">
                <a16:creationId xmlns:a16="http://schemas.microsoft.com/office/drawing/2014/main" id="{712A8418-9E64-C34F-A2EC-F216171BB181}"/>
              </a:ext>
            </a:extLst>
          </p:cNvPr>
          <p:cNvPicPr>
            <a:picLocks noChangeAspect="1"/>
          </p:cNvPicPr>
          <p:nvPr userDrawn="1"/>
        </p:nvPicPr>
        <p:blipFill rotWithShape="1">
          <a:blip r:embed="rId2"/>
          <a:srcRect t="94539"/>
          <a:stretch/>
        </p:blipFill>
        <p:spPr>
          <a:xfrm>
            <a:off x="-11384" y="0"/>
            <a:ext cx="12203384" cy="374650"/>
          </a:xfrm>
          <a:prstGeom prst="rect">
            <a:avLst/>
          </a:prstGeom>
        </p:spPr>
      </p:pic>
    </p:spTree>
    <p:extLst>
      <p:ext uri="{BB962C8B-B14F-4D97-AF65-F5344CB8AC3E}">
        <p14:creationId xmlns:p14="http://schemas.microsoft.com/office/powerpoint/2010/main" val="107109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F8AC10-F124-6247-9ED3-15449F1999D6}"/>
              </a:ext>
            </a:extLst>
          </p:cNvPr>
          <p:cNvSpPr>
            <a:spLocks noGrp="1"/>
          </p:cNvSpPr>
          <p:nvPr>
            <p:ph type="title" orient="vert"/>
          </p:nvPr>
        </p:nvSpPr>
        <p:spPr>
          <a:xfrm>
            <a:off x="8724900" y="510987"/>
            <a:ext cx="2628900" cy="56659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ECD777-BD91-5047-99DF-CE42AB062A69}"/>
              </a:ext>
            </a:extLst>
          </p:cNvPr>
          <p:cNvSpPr>
            <a:spLocks noGrp="1"/>
          </p:cNvSpPr>
          <p:nvPr>
            <p:ph type="body" orient="vert" idx="1"/>
          </p:nvPr>
        </p:nvSpPr>
        <p:spPr>
          <a:xfrm>
            <a:off x="838200" y="510987"/>
            <a:ext cx="7734300" cy="5665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27EB3-5DAB-0E4B-9294-4046E7D6BAF0}"/>
              </a:ext>
            </a:extLst>
          </p:cNvPr>
          <p:cNvSpPr>
            <a:spLocks noGrp="1"/>
          </p:cNvSpPr>
          <p:nvPr>
            <p:ph type="dt" sz="half" idx="10"/>
          </p:nvPr>
        </p:nvSpPr>
        <p:spPr/>
        <p:txBody>
          <a:bodyPr/>
          <a:lstStyle/>
          <a:p>
            <a:fld id="{A16855C5-106B-7542-B089-F65F77A97424}" type="datetimeFigureOut">
              <a:rPr lang="en-US" smtClean="0"/>
              <a:t>7/1/2020</a:t>
            </a:fld>
            <a:endParaRPr lang="en-US"/>
          </a:p>
        </p:txBody>
      </p:sp>
      <p:sp>
        <p:nvSpPr>
          <p:cNvPr id="5" name="Footer Placeholder 4">
            <a:extLst>
              <a:ext uri="{FF2B5EF4-FFF2-40B4-BE49-F238E27FC236}">
                <a16:creationId xmlns:a16="http://schemas.microsoft.com/office/drawing/2014/main" id="{B62156D6-6044-2046-AE1D-BFD14F7C5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5E1E6-04A2-4745-A514-07CC5C7CDDD8}"/>
              </a:ext>
            </a:extLst>
          </p:cNvPr>
          <p:cNvSpPr>
            <a:spLocks noGrp="1"/>
          </p:cNvSpPr>
          <p:nvPr>
            <p:ph type="sldNum" sz="quarter" idx="12"/>
          </p:nvPr>
        </p:nvSpPr>
        <p:spPr/>
        <p:txBody>
          <a:bodyPr/>
          <a:lstStyle/>
          <a:p>
            <a:fld id="{13DFFE6A-84D9-6B46-A02A-539B19BD825A}" type="slidenum">
              <a:rPr lang="en-US" smtClean="0"/>
              <a:t>‹#›</a:t>
            </a:fld>
            <a:endParaRPr lang="en-US"/>
          </a:p>
        </p:txBody>
      </p:sp>
      <p:pic>
        <p:nvPicPr>
          <p:cNvPr id="8" name="Picture 7">
            <a:extLst>
              <a:ext uri="{FF2B5EF4-FFF2-40B4-BE49-F238E27FC236}">
                <a16:creationId xmlns:a16="http://schemas.microsoft.com/office/drawing/2014/main" id="{438D8DAD-CE67-4A47-84DB-E29BF1A43014}"/>
              </a:ext>
            </a:extLst>
          </p:cNvPr>
          <p:cNvPicPr>
            <a:picLocks noChangeAspect="1"/>
          </p:cNvPicPr>
          <p:nvPr userDrawn="1"/>
        </p:nvPicPr>
        <p:blipFill rotWithShape="1">
          <a:blip r:embed="rId2"/>
          <a:srcRect t="94539"/>
          <a:stretch/>
        </p:blipFill>
        <p:spPr>
          <a:xfrm>
            <a:off x="-11384" y="0"/>
            <a:ext cx="12203384" cy="374650"/>
          </a:xfrm>
          <a:prstGeom prst="rect">
            <a:avLst/>
          </a:prstGeom>
        </p:spPr>
      </p:pic>
    </p:spTree>
    <p:extLst>
      <p:ext uri="{BB962C8B-B14F-4D97-AF65-F5344CB8AC3E}">
        <p14:creationId xmlns:p14="http://schemas.microsoft.com/office/powerpoint/2010/main" val="3872437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4A4F-45FD-9842-A2C0-2FCF4A9883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6D786C-E7DF-DB4F-8A21-2F8CE97098A8}"/>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19E83-A49E-F24F-A9BC-6C9A0EA81837}"/>
              </a:ext>
            </a:extLst>
          </p:cNvPr>
          <p:cNvSpPr>
            <a:spLocks noGrp="1"/>
          </p:cNvSpPr>
          <p:nvPr>
            <p:ph type="dt" sz="half" idx="10"/>
          </p:nvPr>
        </p:nvSpPr>
        <p:spPr>
          <a:xfrm>
            <a:off x="838200" y="6356350"/>
            <a:ext cx="2743200" cy="365125"/>
          </a:xfrm>
        </p:spPr>
        <p:txBody>
          <a:bodyPr/>
          <a:lstStyle/>
          <a:p>
            <a:fld id="{A16855C5-106B-7542-B089-F65F77A97424}" type="datetimeFigureOut">
              <a:rPr lang="en-US" smtClean="0"/>
              <a:t>7/1/2020</a:t>
            </a:fld>
            <a:endParaRPr lang="en-US"/>
          </a:p>
        </p:txBody>
      </p:sp>
      <p:sp>
        <p:nvSpPr>
          <p:cNvPr id="5" name="Footer Placeholder 4">
            <a:extLst>
              <a:ext uri="{FF2B5EF4-FFF2-40B4-BE49-F238E27FC236}">
                <a16:creationId xmlns:a16="http://schemas.microsoft.com/office/drawing/2014/main" id="{B3A46189-C6B1-354D-9D3D-C5495D94B676}"/>
              </a:ext>
            </a:extLst>
          </p:cNvPr>
          <p:cNvSpPr>
            <a:spLocks noGrp="1"/>
          </p:cNvSpPr>
          <p:nvPr>
            <p:ph type="ftr" sz="quarter" idx="11"/>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48B587E4-8206-2047-B55A-B8CD2C834597}"/>
              </a:ext>
            </a:extLst>
          </p:cNvPr>
          <p:cNvSpPr>
            <a:spLocks noGrp="1"/>
          </p:cNvSpPr>
          <p:nvPr>
            <p:ph type="sldNum" sz="quarter" idx="12"/>
          </p:nvPr>
        </p:nvSpPr>
        <p:spPr>
          <a:xfrm>
            <a:off x="8610600" y="6356350"/>
            <a:ext cx="2743200" cy="365125"/>
          </a:xfrm>
        </p:spPr>
        <p:txBody>
          <a:bodyPr/>
          <a:lstStyle/>
          <a:p>
            <a:fld id="{13DFFE6A-84D9-6B46-A02A-539B19BD825A}" type="slidenum">
              <a:rPr lang="en-US" smtClean="0"/>
              <a:t>‹#›</a:t>
            </a:fld>
            <a:endParaRPr lang="en-US"/>
          </a:p>
        </p:txBody>
      </p:sp>
      <p:pic>
        <p:nvPicPr>
          <p:cNvPr id="9" name="Picture 8">
            <a:extLst>
              <a:ext uri="{FF2B5EF4-FFF2-40B4-BE49-F238E27FC236}">
                <a16:creationId xmlns:a16="http://schemas.microsoft.com/office/drawing/2014/main" id="{15F80E78-51A5-3E41-8E4A-CF53C1329A79}"/>
              </a:ext>
            </a:extLst>
          </p:cNvPr>
          <p:cNvPicPr>
            <a:picLocks noChangeAspect="1"/>
          </p:cNvPicPr>
          <p:nvPr userDrawn="1"/>
        </p:nvPicPr>
        <p:blipFill rotWithShape="1">
          <a:blip r:embed="rId2"/>
          <a:srcRect t="94539"/>
          <a:stretch/>
        </p:blipFill>
        <p:spPr>
          <a:xfrm>
            <a:off x="-11384" y="0"/>
            <a:ext cx="12203384" cy="374650"/>
          </a:xfrm>
          <a:prstGeom prst="rect">
            <a:avLst/>
          </a:prstGeom>
        </p:spPr>
      </p:pic>
    </p:spTree>
    <p:extLst>
      <p:ext uri="{BB962C8B-B14F-4D97-AF65-F5344CB8AC3E}">
        <p14:creationId xmlns:p14="http://schemas.microsoft.com/office/powerpoint/2010/main" val="2359375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7ABD-827E-AD44-9D05-2680F845CD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2EAB28-D28F-C146-A417-03B73F3ADA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99DFC9-BC34-3748-A40A-35EFE763BE47}"/>
              </a:ext>
            </a:extLst>
          </p:cNvPr>
          <p:cNvSpPr>
            <a:spLocks noGrp="1"/>
          </p:cNvSpPr>
          <p:nvPr>
            <p:ph type="dt" sz="half" idx="10"/>
          </p:nvPr>
        </p:nvSpPr>
        <p:spPr/>
        <p:txBody>
          <a:bodyPr/>
          <a:lstStyle/>
          <a:p>
            <a:fld id="{A16855C5-106B-7542-B089-F65F77A97424}" type="datetimeFigureOut">
              <a:rPr lang="en-US" smtClean="0"/>
              <a:t>7/1/2020</a:t>
            </a:fld>
            <a:endParaRPr lang="en-US"/>
          </a:p>
        </p:txBody>
      </p:sp>
      <p:sp>
        <p:nvSpPr>
          <p:cNvPr id="5" name="Footer Placeholder 4">
            <a:extLst>
              <a:ext uri="{FF2B5EF4-FFF2-40B4-BE49-F238E27FC236}">
                <a16:creationId xmlns:a16="http://schemas.microsoft.com/office/drawing/2014/main" id="{B6DEA387-961E-7C46-8DA5-6D309F3504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952A5-C873-D348-8704-90504DFFE0B1}"/>
              </a:ext>
            </a:extLst>
          </p:cNvPr>
          <p:cNvSpPr>
            <a:spLocks noGrp="1"/>
          </p:cNvSpPr>
          <p:nvPr>
            <p:ph type="sldNum" sz="quarter" idx="12"/>
          </p:nvPr>
        </p:nvSpPr>
        <p:spPr/>
        <p:txBody>
          <a:bodyPr/>
          <a:lstStyle/>
          <a:p>
            <a:fld id="{13DFFE6A-84D9-6B46-A02A-539B19BD825A}" type="slidenum">
              <a:rPr lang="en-US" smtClean="0"/>
              <a:t>‹#›</a:t>
            </a:fld>
            <a:endParaRPr lang="en-US"/>
          </a:p>
        </p:txBody>
      </p:sp>
      <p:pic>
        <p:nvPicPr>
          <p:cNvPr id="8" name="Picture 7">
            <a:extLst>
              <a:ext uri="{FF2B5EF4-FFF2-40B4-BE49-F238E27FC236}">
                <a16:creationId xmlns:a16="http://schemas.microsoft.com/office/drawing/2014/main" id="{6C5B672F-CA20-844F-A7DA-5F18F06680DB}"/>
              </a:ext>
            </a:extLst>
          </p:cNvPr>
          <p:cNvPicPr>
            <a:picLocks noChangeAspect="1"/>
          </p:cNvPicPr>
          <p:nvPr userDrawn="1"/>
        </p:nvPicPr>
        <p:blipFill rotWithShape="1">
          <a:blip r:embed="rId2"/>
          <a:srcRect t="94539"/>
          <a:stretch/>
        </p:blipFill>
        <p:spPr>
          <a:xfrm>
            <a:off x="-11384" y="0"/>
            <a:ext cx="12203384" cy="374650"/>
          </a:xfrm>
          <a:prstGeom prst="rect">
            <a:avLst/>
          </a:prstGeom>
        </p:spPr>
      </p:pic>
    </p:spTree>
    <p:extLst>
      <p:ext uri="{BB962C8B-B14F-4D97-AF65-F5344CB8AC3E}">
        <p14:creationId xmlns:p14="http://schemas.microsoft.com/office/powerpoint/2010/main" val="51022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9CCC-F6D2-4641-B58B-6556EEDCB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08D14-EFBC-AF49-BC76-BCC106DB91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34C52A-7B5B-364D-BCDF-80746FFF5D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E59405-437F-5E49-99A1-0BC471A6855D}"/>
              </a:ext>
            </a:extLst>
          </p:cNvPr>
          <p:cNvSpPr>
            <a:spLocks noGrp="1"/>
          </p:cNvSpPr>
          <p:nvPr>
            <p:ph type="dt" sz="half" idx="10"/>
          </p:nvPr>
        </p:nvSpPr>
        <p:spPr/>
        <p:txBody>
          <a:bodyPr/>
          <a:lstStyle/>
          <a:p>
            <a:fld id="{A16855C5-106B-7542-B089-F65F77A97424}" type="datetimeFigureOut">
              <a:rPr lang="en-US" smtClean="0"/>
              <a:t>7/1/2020</a:t>
            </a:fld>
            <a:endParaRPr lang="en-US"/>
          </a:p>
        </p:txBody>
      </p:sp>
      <p:sp>
        <p:nvSpPr>
          <p:cNvPr id="6" name="Footer Placeholder 5">
            <a:extLst>
              <a:ext uri="{FF2B5EF4-FFF2-40B4-BE49-F238E27FC236}">
                <a16:creationId xmlns:a16="http://schemas.microsoft.com/office/drawing/2014/main" id="{E0B50E45-B06A-EA4C-AC43-697EEFEF2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35D6A-A12D-2D4A-A1EC-D86E49BF9AD9}"/>
              </a:ext>
            </a:extLst>
          </p:cNvPr>
          <p:cNvSpPr>
            <a:spLocks noGrp="1"/>
          </p:cNvSpPr>
          <p:nvPr>
            <p:ph type="sldNum" sz="quarter" idx="12"/>
          </p:nvPr>
        </p:nvSpPr>
        <p:spPr/>
        <p:txBody>
          <a:bodyPr/>
          <a:lstStyle/>
          <a:p>
            <a:fld id="{13DFFE6A-84D9-6B46-A02A-539B19BD825A}" type="slidenum">
              <a:rPr lang="en-US" smtClean="0"/>
              <a:t>‹#›</a:t>
            </a:fld>
            <a:endParaRPr lang="en-US"/>
          </a:p>
        </p:txBody>
      </p:sp>
      <p:pic>
        <p:nvPicPr>
          <p:cNvPr id="9" name="Picture 8">
            <a:extLst>
              <a:ext uri="{FF2B5EF4-FFF2-40B4-BE49-F238E27FC236}">
                <a16:creationId xmlns:a16="http://schemas.microsoft.com/office/drawing/2014/main" id="{6B305C7D-89FF-8E4C-A2C0-7DD7FE1B7490}"/>
              </a:ext>
            </a:extLst>
          </p:cNvPr>
          <p:cNvPicPr>
            <a:picLocks noChangeAspect="1"/>
          </p:cNvPicPr>
          <p:nvPr userDrawn="1"/>
        </p:nvPicPr>
        <p:blipFill rotWithShape="1">
          <a:blip r:embed="rId2"/>
          <a:srcRect t="94539"/>
          <a:stretch/>
        </p:blipFill>
        <p:spPr>
          <a:xfrm>
            <a:off x="-11384" y="0"/>
            <a:ext cx="12203384" cy="374650"/>
          </a:xfrm>
          <a:prstGeom prst="rect">
            <a:avLst/>
          </a:prstGeom>
        </p:spPr>
      </p:pic>
    </p:spTree>
    <p:extLst>
      <p:ext uri="{BB962C8B-B14F-4D97-AF65-F5344CB8AC3E}">
        <p14:creationId xmlns:p14="http://schemas.microsoft.com/office/powerpoint/2010/main" val="289380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60BA2-F617-4B45-9FB2-F9BABA3728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5B9B88-3382-6A42-93FA-F4667DE508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2C13D8-17D5-C54D-9E6F-34E761C6D7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671C0B-8CED-4943-9C71-D722CD84E8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8321C-C2E2-0843-8843-248A2704D3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9727BE-27D1-C445-AD80-711EED75CF8C}"/>
              </a:ext>
            </a:extLst>
          </p:cNvPr>
          <p:cNvSpPr>
            <a:spLocks noGrp="1"/>
          </p:cNvSpPr>
          <p:nvPr>
            <p:ph type="dt" sz="half" idx="10"/>
          </p:nvPr>
        </p:nvSpPr>
        <p:spPr/>
        <p:txBody>
          <a:bodyPr/>
          <a:lstStyle/>
          <a:p>
            <a:fld id="{A16855C5-106B-7542-B089-F65F77A97424}" type="datetimeFigureOut">
              <a:rPr lang="en-US" smtClean="0"/>
              <a:t>7/1/2020</a:t>
            </a:fld>
            <a:endParaRPr lang="en-US"/>
          </a:p>
        </p:txBody>
      </p:sp>
      <p:sp>
        <p:nvSpPr>
          <p:cNvPr id="8" name="Footer Placeholder 7">
            <a:extLst>
              <a:ext uri="{FF2B5EF4-FFF2-40B4-BE49-F238E27FC236}">
                <a16:creationId xmlns:a16="http://schemas.microsoft.com/office/drawing/2014/main" id="{169E8026-E161-3349-9244-BB0371F15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5BF007-9FDD-5C4D-B339-9A024C687122}"/>
              </a:ext>
            </a:extLst>
          </p:cNvPr>
          <p:cNvSpPr>
            <a:spLocks noGrp="1"/>
          </p:cNvSpPr>
          <p:nvPr>
            <p:ph type="sldNum" sz="quarter" idx="12"/>
          </p:nvPr>
        </p:nvSpPr>
        <p:spPr/>
        <p:txBody>
          <a:bodyPr/>
          <a:lstStyle/>
          <a:p>
            <a:fld id="{13DFFE6A-84D9-6B46-A02A-539B19BD825A}" type="slidenum">
              <a:rPr lang="en-US" smtClean="0"/>
              <a:t>‹#›</a:t>
            </a:fld>
            <a:endParaRPr lang="en-US"/>
          </a:p>
        </p:txBody>
      </p:sp>
      <p:pic>
        <p:nvPicPr>
          <p:cNvPr id="11" name="Picture 10">
            <a:extLst>
              <a:ext uri="{FF2B5EF4-FFF2-40B4-BE49-F238E27FC236}">
                <a16:creationId xmlns:a16="http://schemas.microsoft.com/office/drawing/2014/main" id="{DB8C84E2-09C0-0F49-AE91-441A7920AFB3}"/>
              </a:ext>
            </a:extLst>
          </p:cNvPr>
          <p:cNvPicPr>
            <a:picLocks noChangeAspect="1"/>
          </p:cNvPicPr>
          <p:nvPr userDrawn="1"/>
        </p:nvPicPr>
        <p:blipFill rotWithShape="1">
          <a:blip r:embed="rId2"/>
          <a:srcRect t="94539"/>
          <a:stretch/>
        </p:blipFill>
        <p:spPr>
          <a:xfrm>
            <a:off x="-11384" y="0"/>
            <a:ext cx="12203384" cy="374650"/>
          </a:xfrm>
          <a:prstGeom prst="rect">
            <a:avLst/>
          </a:prstGeom>
        </p:spPr>
      </p:pic>
    </p:spTree>
    <p:extLst>
      <p:ext uri="{BB962C8B-B14F-4D97-AF65-F5344CB8AC3E}">
        <p14:creationId xmlns:p14="http://schemas.microsoft.com/office/powerpoint/2010/main" val="42482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85E3-79F6-F44D-8C09-B3B9AEC61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D7E6D9-C38F-3F4D-9161-4E8477B23BBE}"/>
              </a:ext>
            </a:extLst>
          </p:cNvPr>
          <p:cNvSpPr>
            <a:spLocks noGrp="1"/>
          </p:cNvSpPr>
          <p:nvPr>
            <p:ph type="dt" sz="half" idx="10"/>
          </p:nvPr>
        </p:nvSpPr>
        <p:spPr/>
        <p:txBody>
          <a:bodyPr/>
          <a:lstStyle/>
          <a:p>
            <a:fld id="{A16855C5-106B-7542-B089-F65F77A97424}" type="datetimeFigureOut">
              <a:rPr lang="en-US" smtClean="0"/>
              <a:t>7/1/2020</a:t>
            </a:fld>
            <a:endParaRPr lang="en-US"/>
          </a:p>
        </p:txBody>
      </p:sp>
      <p:sp>
        <p:nvSpPr>
          <p:cNvPr id="4" name="Footer Placeholder 3">
            <a:extLst>
              <a:ext uri="{FF2B5EF4-FFF2-40B4-BE49-F238E27FC236}">
                <a16:creationId xmlns:a16="http://schemas.microsoft.com/office/drawing/2014/main" id="{4243B08D-CED5-EB43-9418-05702F4F35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8D685D-931C-804D-9F8A-2D5006F9270A}"/>
              </a:ext>
            </a:extLst>
          </p:cNvPr>
          <p:cNvSpPr>
            <a:spLocks noGrp="1"/>
          </p:cNvSpPr>
          <p:nvPr>
            <p:ph type="sldNum" sz="quarter" idx="12"/>
          </p:nvPr>
        </p:nvSpPr>
        <p:spPr/>
        <p:txBody>
          <a:bodyPr/>
          <a:lstStyle/>
          <a:p>
            <a:fld id="{13DFFE6A-84D9-6B46-A02A-539B19BD825A}" type="slidenum">
              <a:rPr lang="en-US" smtClean="0"/>
              <a:t>‹#›</a:t>
            </a:fld>
            <a:endParaRPr lang="en-US"/>
          </a:p>
        </p:txBody>
      </p:sp>
      <p:pic>
        <p:nvPicPr>
          <p:cNvPr id="7" name="Picture 6">
            <a:extLst>
              <a:ext uri="{FF2B5EF4-FFF2-40B4-BE49-F238E27FC236}">
                <a16:creationId xmlns:a16="http://schemas.microsoft.com/office/drawing/2014/main" id="{B392509F-7E3B-0947-8D34-86BB9F9CA6FB}"/>
              </a:ext>
            </a:extLst>
          </p:cNvPr>
          <p:cNvPicPr>
            <a:picLocks noChangeAspect="1"/>
          </p:cNvPicPr>
          <p:nvPr userDrawn="1"/>
        </p:nvPicPr>
        <p:blipFill rotWithShape="1">
          <a:blip r:embed="rId2"/>
          <a:srcRect t="94539"/>
          <a:stretch/>
        </p:blipFill>
        <p:spPr>
          <a:xfrm>
            <a:off x="-11384" y="0"/>
            <a:ext cx="12203384" cy="374650"/>
          </a:xfrm>
          <a:prstGeom prst="rect">
            <a:avLst/>
          </a:prstGeom>
        </p:spPr>
      </p:pic>
    </p:spTree>
    <p:extLst>
      <p:ext uri="{BB962C8B-B14F-4D97-AF65-F5344CB8AC3E}">
        <p14:creationId xmlns:p14="http://schemas.microsoft.com/office/powerpoint/2010/main" val="2846288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521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0F55-91F0-F641-B6BC-5498E4942C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E7A303-0A1F-3D47-AB56-904E9F42CE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5CBE5-33FA-9B47-9E9B-DEFDEDED2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87194-0159-3943-9F16-87F0370A17B7}"/>
              </a:ext>
            </a:extLst>
          </p:cNvPr>
          <p:cNvSpPr>
            <a:spLocks noGrp="1"/>
          </p:cNvSpPr>
          <p:nvPr>
            <p:ph type="dt" sz="half" idx="10"/>
          </p:nvPr>
        </p:nvSpPr>
        <p:spPr/>
        <p:txBody>
          <a:bodyPr/>
          <a:lstStyle/>
          <a:p>
            <a:fld id="{A16855C5-106B-7542-B089-F65F77A97424}" type="datetimeFigureOut">
              <a:rPr lang="en-US" smtClean="0"/>
              <a:t>7/1/2020</a:t>
            </a:fld>
            <a:endParaRPr lang="en-US"/>
          </a:p>
        </p:txBody>
      </p:sp>
      <p:sp>
        <p:nvSpPr>
          <p:cNvPr id="6" name="Footer Placeholder 5">
            <a:extLst>
              <a:ext uri="{FF2B5EF4-FFF2-40B4-BE49-F238E27FC236}">
                <a16:creationId xmlns:a16="http://schemas.microsoft.com/office/drawing/2014/main" id="{0C19A35C-56FF-DD4F-B4C6-D72DE7DF8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A1A04-6F62-2049-9B0F-59D0949CDD8D}"/>
              </a:ext>
            </a:extLst>
          </p:cNvPr>
          <p:cNvSpPr>
            <a:spLocks noGrp="1"/>
          </p:cNvSpPr>
          <p:nvPr>
            <p:ph type="sldNum" sz="quarter" idx="12"/>
          </p:nvPr>
        </p:nvSpPr>
        <p:spPr/>
        <p:txBody>
          <a:bodyPr/>
          <a:lstStyle/>
          <a:p>
            <a:fld id="{13DFFE6A-84D9-6B46-A02A-539B19BD825A}" type="slidenum">
              <a:rPr lang="en-US" smtClean="0"/>
              <a:t>‹#›</a:t>
            </a:fld>
            <a:endParaRPr lang="en-US"/>
          </a:p>
        </p:txBody>
      </p:sp>
      <p:pic>
        <p:nvPicPr>
          <p:cNvPr id="9" name="Picture 8">
            <a:extLst>
              <a:ext uri="{FF2B5EF4-FFF2-40B4-BE49-F238E27FC236}">
                <a16:creationId xmlns:a16="http://schemas.microsoft.com/office/drawing/2014/main" id="{95178456-EF1B-8F4D-AB08-62BE5E2354FC}"/>
              </a:ext>
            </a:extLst>
          </p:cNvPr>
          <p:cNvPicPr>
            <a:picLocks noChangeAspect="1"/>
          </p:cNvPicPr>
          <p:nvPr userDrawn="1"/>
        </p:nvPicPr>
        <p:blipFill rotWithShape="1">
          <a:blip r:embed="rId2"/>
          <a:srcRect t="94539"/>
          <a:stretch/>
        </p:blipFill>
        <p:spPr>
          <a:xfrm>
            <a:off x="-11384" y="0"/>
            <a:ext cx="12203384" cy="374650"/>
          </a:xfrm>
          <a:prstGeom prst="rect">
            <a:avLst/>
          </a:prstGeom>
        </p:spPr>
      </p:pic>
    </p:spTree>
    <p:extLst>
      <p:ext uri="{BB962C8B-B14F-4D97-AF65-F5344CB8AC3E}">
        <p14:creationId xmlns:p14="http://schemas.microsoft.com/office/powerpoint/2010/main" val="1934944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0806-1D48-2F4D-ADB5-C93E181179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96A10B-B613-8D4C-A9A1-502DE9BF9F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FA765B-79DE-1648-B2AA-532E6A5A5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703624-5F58-D84F-958C-C3B1EDFF6790}"/>
              </a:ext>
            </a:extLst>
          </p:cNvPr>
          <p:cNvSpPr>
            <a:spLocks noGrp="1"/>
          </p:cNvSpPr>
          <p:nvPr>
            <p:ph type="dt" sz="half" idx="10"/>
          </p:nvPr>
        </p:nvSpPr>
        <p:spPr/>
        <p:txBody>
          <a:bodyPr/>
          <a:lstStyle/>
          <a:p>
            <a:fld id="{A16855C5-106B-7542-B089-F65F77A97424}" type="datetimeFigureOut">
              <a:rPr lang="en-US" smtClean="0"/>
              <a:t>7/1/2020</a:t>
            </a:fld>
            <a:endParaRPr lang="en-US"/>
          </a:p>
        </p:txBody>
      </p:sp>
      <p:sp>
        <p:nvSpPr>
          <p:cNvPr id="6" name="Footer Placeholder 5">
            <a:extLst>
              <a:ext uri="{FF2B5EF4-FFF2-40B4-BE49-F238E27FC236}">
                <a16:creationId xmlns:a16="http://schemas.microsoft.com/office/drawing/2014/main" id="{D01DF194-7CAE-F24D-9C6B-63321C95CA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DD9FF-0C9A-7547-B34E-A598943996DC}"/>
              </a:ext>
            </a:extLst>
          </p:cNvPr>
          <p:cNvSpPr>
            <a:spLocks noGrp="1"/>
          </p:cNvSpPr>
          <p:nvPr>
            <p:ph type="sldNum" sz="quarter" idx="12"/>
          </p:nvPr>
        </p:nvSpPr>
        <p:spPr/>
        <p:txBody>
          <a:bodyPr/>
          <a:lstStyle/>
          <a:p>
            <a:fld id="{13DFFE6A-84D9-6B46-A02A-539B19BD825A}" type="slidenum">
              <a:rPr lang="en-US" smtClean="0"/>
              <a:t>‹#›</a:t>
            </a:fld>
            <a:endParaRPr lang="en-US"/>
          </a:p>
        </p:txBody>
      </p:sp>
      <p:pic>
        <p:nvPicPr>
          <p:cNvPr id="9" name="Picture 8">
            <a:extLst>
              <a:ext uri="{FF2B5EF4-FFF2-40B4-BE49-F238E27FC236}">
                <a16:creationId xmlns:a16="http://schemas.microsoft.com/office/drawing/2014/main" id="{7B4A9809-BD50-544E-A59F-06CA17CF29F1}"/>
              </a:ext>
            </a:extLst>
          </p:cNvPr>
          <p:cNvPicPr>
            <a:picLocks noChangeAspect="1"/>
          </p:cNvPicPr>
          <p:nvPr userDrawn="1"/>
        </p:nvPicPr>
        <p:blipFill rotWithShape="1">
          <a:blip r:embed="rId2"/>
          <a:srcRect t="94539"/>
          <a:stretch/>
        </p:blipFill>
        <p:spPr>
          <a:xfrm>
            <a:off x="-11384" y="0"/>
            <a:ext cx="12203384" cy="374650"/>
          </a:xfrm>
          <a:prstGeom prst="rect">
            <a:avLst/>
          </a:prstGeom>
        </p:spPr>
      </p:pic>
    </p:spTree>
    <p:extLst>
      <p:ext uri="{BB962C8B-B14F-4D97-AF65-F5344CB8AC3E}">
        <p14:creationId xmlns:p14="http://schemas.microsoft.com/office/powerpoint/2010/main" val="3769604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2474E9-5A77-7B46-968D-D9E5156718D6}"/>
              </a:ext>
            </a:extLst>
          </p:cNvPr>
          <p:cNvSpPr>
            <a:spLocks noGrp="1"/>
          </p:cNvSpPr>
          <p:nvPr>
            <p:ph type="title"/>
          </p:nvPr>
        </p:nvSpPr>
        <p:spPr>
          <a:xfrm>
            <a:off x="838200" y="547687"/>
            <a:ext cx="10515600" cy="13255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18F8AE-1356-EB48-8382-C12D474A31E2}"/>
              </a:ext>
            </a:extLst>
          </p:cNvPr>
          <p:cNvSpPr>
            <a:spLocks noGrp="1"/>
          </p:cNvSpPr>
          <p:nvPr>
            <p:ph type="body" idx="1"/>
          </p:nvPr>
        </p:nvSpPr>
        <p:spPr>
          <a:xfrm>
            <a:off x="838200" y="2052637"/>
            <a:ext cx="10515600" cy="41243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EBA0D-581B-DA44-A2B3-A6B6B6E740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A16855C5-106B-7542-B089-F65F77A97424}" type="datetimeFigureOut">
              <a:rPr lang="en-US" smtClean="0"/>
              <a:pPr/>
              <a:t>7/1/2020</a:t>
            </a:fld>
            <a:endParaRPr lang="en-US"/>
          </a:p>
        </p:txBody>
      </p:sp>
      <p:sp>
        <p:nvSpPr>
          <p:cNvPr id="5" name="Footer Placeholder 4">
            <a:extLst>
              <a:ext uri="{FF2B5EF4-FFF2-40B4-BE49-F238E27FC236}">
                <a16:creationId xmlns:a16="http://schemas.microsoft.com/office/drawing/2014/main" id="{B8C09E21-0A6C-6544-86CE-D2BBBB8E24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a:p>
        </p:txBody>
      </p:sp>
      <p:sp>
        <p:nvSpPr>
          <p:cNvPr id="6" name="Slide Number Placeholder 5">
            <a:extLst>
              <a:ext uri="{FF2B5EF4-FFF2-40B4-BE49-F238E27FC236}">
                <a16:creationId xmlns:a16="http://schemas.microsoft.com/office/drawing/2014/main" id="{35BB279B-42E6-4140-BF9A-C289D7F952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13DFFE6A-84D9-6B46-A02A-539B19BD825A}" type="slidenum">
              <a:rPr lang="en-US" smtClean="0"/>
              <a:pPr/>
              <a:t>‹#›</a:t>
            </a:fld>
            <a:endParaRPr lang="en-US"/>
          </a:p>
        </p:txBody>
      </p:sp>
    </p:spTree>
    <p:extLst>
      <p:ext uri="{BB962C8B-B14F-4D97-AF65-F5344CB8AC3E}">
        <p14:creationId xmlns:p14="http://schemas.microsoft.com/office/powerpoint/2010/main" val="3265281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jpg"/><Relationship Id="rId5" Type="http://schemas.openxmlformats.org/officeDocument/2006/relationships/image" Target="../media/image7.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audio" Target="../media/media11.m4a"/><Relationship Id="rId7" Type="http://schemas.openxmlformats.org/officeDocument/2006/relationships/image" Target="../media/image23.jp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22.jp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jpg"/><Relationship Id="rId5" Type="http://schemas.openxmlformats.org/officeDocument/2006/relationships/image" Target="../media/image24.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audio" Target="../media/media17.m4a"/><Relationship Id="rId7" Type="http://schemas.openxmlformats.org/officeDocument/2006/relationships/image" Target="../media/image27.png"/><Relationship Id="rId12" Type="http://schemas.openxmlformats.org/officeDocument/2006/relationships/image" Target="../media/image32.png"/><Relationship Id="rId2" Type="http://schemas.microsoft.com/office/2007/relationships/media" Target="../media/media17.m4a"/><Relationship Id="rId1" Type="http://schemas.openxmlformats.org/officeDocument/2006/relationships/tags" Target="../tags/tag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notesSlide" Target="../notesSlides/notesSlide17.xml"/><Relationship Id="rId15" Type="http://schemas.openxmlformats.org/officeDocument/2006/relationships/image" Target="../media/image2.png"/><Relationship Id="rId10" Type="http://schemas.openxmlformats.org/officeDocument/2006/relationships/image" Target="../media/image30.png"/><Relationship Id="rId4" Type="http://schemas.openxmlformats.org/officeDocument/2006/relationships/slideLayout" Target="../slideLayouts/slideLayout2.xml"/><Relationship Id="rId9" Type="http://schemas.openxmlformats.org/officeDocument/2006/relationships/image" Target="../media/image29.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audio" Target="../media/media18.m4a"/><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microsoft.com/office/2007/relationships/media" Target="../media/media18.m4a"/><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tags" Target="../tags/tag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notesSlide" Target="../notesSlides/notesSlide18.xml"/><Relationship Id="rId15" Type="http://schemas.openxmlformats.org/officeDocument/2006/relationships/image" Target="../media/image35.png"/><Relationship Id="rId23" Type="http://schemas.openxmlformats.org/officeDocument/2006/relationships/image" Target="../media/image2.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audio" Target="../media/media19.m4a"/><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microsoft.com/office/2007/relationships/media" Target="../media/media19.m4a"/><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tags" Target="../tags/tag8.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notesSlide" Target="../notesSlides/notesSlide19.xml"/><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slideLayout" Target="../slideLayouts/slideLayout2.xml"/><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audio" Target="../media/media20.m4a"/><Relationship Id="rId16" Type="http://schemas.openxmlformats.org/officeDocument/2006/relationships/image" Target="../media/image37.png"/><Relationship Id="rId20" Type="http://schemas.openxmlformats.org/officeDocument/2006/relationships/image" Target="../media/image41.png"/><Relationship Id="rId1" Type="http://schemas.microsoft.com/office/2007/relationships/media" Target="../media/media20.m4a"/><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22.jp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notesSlide" Target="../notesSlides/notesSlide20.xml"/><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7.jpg"/></Relationships>
</file>

<file path=ppt/slides/_rels/slide21.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3" Type="http://schemas.openxmlformats.org/officeDocument/2006/relationships/audio" Target="../media/media21.m4a"/><Relationship Id="rId7" Type="http://schemas.openxmlformats.org/officeDocument/2006/relationships/image" Target="../media/image48.jpg"/><Relationship Id="rId12" Type="http://schemas.openxmlformats.org/officeDocument/2006/relationships/image" Target="../media/image53.jpg"/><Relationship Id="rId2" Type="http://schemas.microsoft.com/office/2007/relationships/media" Target="../media/media21.m4a"/><Relationship Id="rId1" Type="http://schemas.openxmlformats.org/officeDocument/2006/relationships/tags" Target="../tags/tag9.xml"/><Relationship Id="rId6" Type="http://schemas.openxmlformats.org/officeDocument/2006/relationships/image" Target="../media/image47.png"/><Relationship Id="rId11" Type="http://schemas.openxmlformats.org/officeDocument/2006/relationships/image" Target="../media/image52.jpg"/><Relationship Id="rId5" Type="http://schemas.openxmlformats.org/officeDocument/2006/relationships/notesSlide" Target="../notesSlides/notesSlide21.xml"/><Relationship Id="rId10" Type="http://schemas.openxmlformats.org/officeDocument/2006/relationships/image" Target="../media/image51.jpg"/><Relationship Id="rId4" Type="http://schemas.openxmlformats.org/officeDocument/2006/relationships/slideLayout" Target="../slideLayouts/slideLayout2.xml"/><Relationship Id="rId9" Type="http://schemas.openxmlformats.org/officeDocument/2006/relationships/image" Target="../media/image50.jpg"/><Relationship Id="rId1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audio" Target="../media/media23.m4a"/><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microsoft.com/office/2007/relationships/media" Target="../media/media23.m4a"/><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ags" Target="../tags/tag10.xml"/><Relationship Id="rId6" Type="http://schemas.openxmlformats.org/officeDocument/2006/relationships/image" Target="../media/image55.png"/><Relationship Id="rId11" Type="http://schemas.openxmlformats.org/officeDocument/2006/relationships/image" Target="../media/image30.png"/><Relationship Id="rId24" Type="http://schemas.openxmlformats.org/officeDocument/2006/relationships/image" Target="../media/image2.png"/><Relationship Id="rId5" Type="http://schemas.openxmlformats.org/officeDocument/2006/relationships/notesSlide" Target="../notesSlides/notesSlide23.xml"/><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slideLayout" Target="../slideLayouts/slideLayout2.xml"/><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slideLayout" Target="../slideLayouts/slideLayout2.xml"/><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audio" Target="../media/media24.m4a"/><Relationship Id="rId16" Type="http://schemas.openxmlformats.org/officeDocument/2006/relationships/image" Target="../media/image37.png"/><Relationship Id="rId20" Type="http://schemas.openxmlformats.org/officeDocument/2006/relationships/image" Target="../media/image41.png"/><Relationship Id="rId1" Type="http://schemas.microsoft.com/office/2007/relationships/media" Target="../media/media24.m4a"/><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notesSlide" Target="../notesSlides/notesSlide24.xml"/><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audio" Target="../media/media25.m4a"/><Relationship Id="rId16" Type="http://schemas.openxmlformats.org/officeDocument/2006/relationships/image" Target="../media/image38.png"/><Relationship Id="rId1" Type="http://schemas.microsoft.com/office/2007/relationships/media" Target="../media/media25.m4a"/><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7.png"/><Relationship Id="rId10" Type="http://schemas.openxmlformats.org/officeDocument/2006/relationships/image" Target="../media/image31.png"/><Relationship Id="rId4" Type="http://schemas.openxmlformats.org/officeDocument/2006/relationships/notesSlide" Target="../notesSlides/notesSlide25.xml"/><Relationship Id="rId9" Type="http://schemas.openxmlformats.org/officeDocument/2006/relationships/image" Target="../media/image30.png"/><Relationship Id="rId1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audio" Target="../media/media26.m4a"/><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microsoft.com/office/2007/relationships/media" Target="../media/media26.m4a"/><Relationship Id="rId16" Type="http://schemas.openxmlformats.org/officeDocument/2006/relationships/image" Target="../media/image36.png"/><Relationship Id="rId20" Type="http://schemas.openxmlformats.org/officeDocument/2006/relationships/image" Target="../media/image2.png"/><Relationship Id="rId1" Type="http://schemas.openxmlformats.org/officeDocument/2006/relationships/tags" Target="../tags/tag1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notesSlide" Target="../notesSlides/notesSlide26.xml"/><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29.png"/><Relationship Id="rId1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audio" Target="../media/media27.m4a"/><Relationship Id="rId21"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microsoft.com/office/2007/relationships/media" Target="../media/media27.m4a"/><Relationship Id="rId16" Type="http://schemas.openxmlformats.org/officeDocument/2006/relationships/image" Target="../media/image36.png"/><Relationship Id="rId20" Type="http://schemas.openxmlformats.org/officeDocument/2006/relationships/image" Target="../media/image56.png"/><Relationship Id="rId1" Type="http://schemas.openxmlformats.org/officeDocument/2006/relationships/tags" Target="../tags/tag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notesSlide" Target="../notesSlides/notesSlide27.xml"/><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29.png"/><Relationship Id="rId1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audio" Target="../media/media28.m4a"/><Relationship Id="rId16" Type="http://schemas.openxmlformats.org/officeDocument/2006/relationships/image" Target="../media/image37.png"/><Relationship Id="rId20" Type="http://schemas.openxmlformats.org/officeDocument/2006/relationships/image" Target="../media/image2.png"/><Relationship Id="rId1" Type="http://schemas.microsoft.com/office/2007/relationships/media" Target="../media/media28.m4a"/><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58.png"/><Relationship Id="rId4" Type="http://schemas.openxmlformats.org/officeDocument/2006/relationships/notesSlide" Target="../notesSlides/notesSlide28.xml"/><Relationship Id="rId9" Type="http://schemas.openxmlformats.org/officeDocument/2006/relationships/image" Target="../media/image30.png"/><Relationship Id="rId1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slideLayout" Target="../slideLayouts/slideLayout2.xml"/><Relationship Id="rId21"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audio" Target="../media/media29.m4a"/><Relationship Id="rId16" Type="http://schemas.openxmlformats.org/officeDocument/2006/relationships/image" Target="../media/image37.png"/><Relationship Id="rId20" Type="http://schemas.openxmlformats.org/officeDocument/2006/relationships/image" Target="../media/image59.png"/><Relationship Id="rId1" Type="http://schemas.microsoft.com/office/2007/relationships/media" Target="../media/media29.m4a"/><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57.png"/><Relationship Id="rId4" Type="http://schemas.openxmlformats.org/officeDocument/2006/relationships/notesSlide" Target="../notesSlides/notesSlide29.xml"/><Relationship Id="rId9" Type="http://schemas.openxmlformats.org/officeDocument/2006/relationships/image" Target="../media/image30.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4.jp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audio" Target="../media/media30.m4a"/><Relationship Id="rId16" Type="http://schemas.openxmlformats.org/officeDocument/2006/relationships/image" Target="../media/image37.png"/><Relationship Id="rId20" Type="http://schemas.openxmlformats.org/officeDocument/2006/relationships/image" Target="../media/image2.png"/><Relationship Id="rId1" Type="http://schemas.microsoft.com/office/2007/relationships/media" Target="../media/media30.m4a"/><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57.png"/><Relationship Id="rId4" Type="http://schemas.openxmlformats.org/officeDocument/2006/relationships/notesSlide" Target="../notesSlides/notesSlide30.xml"/><Relationship Id="rId9" Type="http://schemas.openxmlformats.org/officeDocument/2006/relationships/image" Target="../media/image30.png"/><Relationship Id="rId1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audio" Target="../media/media31.m4a"/><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microsoft.com/office/2007/relationships/media" Target="../media/media31.m4a"/><Relationship Id="rId16" Type="http://schemas.openxmlformats.org/officeDocument/2006/relationships/image" Target="../media/image36.png"/><Relationship Id="rId20" Type="http://schemas.openxmlformats.org/officeDocument/2006/relationships/image" Target="../media/image57.png"/><Relationship Id="rId1" Type="http://schemas.openxmlformats.org/officeDocument/2006/relationships/tags" Target="../tags/tag1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notesSlide" Target="../notesSlides/notesSlide31.xml"/><Relationship Id="rId15" Type="http://schemas.openxmlformats.org/officeDocument/2006/relationships/image" Target="../media/image35.png"/><Relationship Id="rId23" Type="http://schemas.openxmlformats.org/officeDocument/2006/relationships/image" Target="../media/image2.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slideLayout" Target="../slideLayouts/slideLayout2.xml"/><Relationship Id="rId21" Type="http://schemas.openxmlformats.org/officeDocument/2006/relationships/image" Target="../media/image41.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audio" Target="../media/media32.m4a"/><Relationship Id="rId16" Type="http://schemas.openxmlformats.org/officeDocument/2006/relationships/image" Target="../media/image37.png"/><Relationship Id="rId20" Type="http://schemas.openxmlformats.org/officeDocument/2006/relationships/image" Target="../media/image61.png"/><Relationship Id="rId1" Type="http://schemas.microsoft.com/office/2007/relationships/media" Target="../media/media32.m4a"/><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62.png"/><Relationship Id="rId10" Type="http://schemas.openxmlformats.org/officeDocument/2006/relationships/image" Target="../media/image31.png"/><Relationship Id="rId19" Type="http://schemas.openxmlformats.org/officeDocument/2006/relationships/image" Target="../media/image57.png"/><Relationship Id="rId4" Type="http://schemas.openxmlformats.org/officeDocument/2006/relationships/notesSlide" Target="../notesSlides/notesSlide32.xml"/><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2.png"/><Relationship Id="rId3" Type="http://schemas.openxmlformats.org/officeDocument/2006/relationships/slideLayout" Target="../slideLayouts/slideLayout2.xml"/><Relationship Id="rId21" Type="http://schemas.openxmlformats.org/officeDocument/2006/relationships/image" Target="../media/image63.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64.png"/><Relationship Id="rId2" Type="http://schemas.openxmlformats.org/officeDocument/2006/relationships/audio" Target="../media/media33.m4a"/><Relationship Id="rId16" Type="http://schemas.openxmlformats.org/officeDocument/2006/relationships/image" Target="../media/image37.png"/><Relationship Id="rId20" Type="http://schemas.openxmlformats.org/officeDocument/2006/relationships/image" Target="../media/image61.png"/><Relationship Id="rId1" Type="http://schemas.microsoft.com/office/2007/relationships/media" Target="../media/media33.m4a"/><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1.png"/><Relationship Id="rId10" Type="http://schemas.openxmlformats.org/officeDocument/2006/relationships/image" Target="../media/image31.png"/><Relationship Id="rId19" Type="http://schemas.openxmlformats.org/officeDocument/2006/relationships/image" Target="../media/image57.png"/><Relationship Id="rId4" Type="http://schemas.openxmlformats.org/officeDocument/2006/relationships/notesSlide" Target="../notesSlides/notesSlide33.xml"/><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slideLayout" Target="../slideLayouts/slideLayout2.xml"/><Relationship Id="rId7" Type="http://schemas.openxmlformats.org/officeDocument/2006/relationships/image" Target="../media/image67.jp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6.jpg"/><Relationship Id="rId11" Type="http://schemas.openxmlformats.org/officeDocument/2006/relationships/image" Target="../media/image2.png"/><Relationship Id="rId5" Type="http://schemas.openxmlformats.org/officeDocument/2006/relationships/image" Target="../media/image65.jpg"/><Relationship Id="rId10" Type="http://schemas.openxmlformats.org/officeDocument/2006/relationships/image" Target="../media/image22.jpg"/><Relationship Id="rId4" Type="http://schemas.openxmlformats.org/officeDocument/2006/relationships/notesSlide" Target="../notesSlides/notesSlide34.xml"/><Relationship Id="rId9" Type="http://schemas.openxmlformats.org/officeDocument/2006/relationships/image" Target="../media/image69.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0.jpg"/><Relationship Id="rId5" Type="http://schemas.openxmlformats.org/officeDocument/2006/relationships/image" Target="../media/image6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5.jpg"/><Relationship Id="rId5" Type="http://schemas.openxmlformats.org/officeDocument/2006/relationships/image" Target="../media/image6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2.png"/><Relationship Id="rId2" Type="http://schemas.microsoft.com/office/2007/relationships/media" Target="../media/media38.m4a"/><Relationship Id="rId1" Type="http://schemas.openxmlformats.org/officeDocument/2006/relationships/tags" Target="../tags/tag14.xml"/><Relationship Id="rId6" Type="http://schemas.openxmlformats.org/officeDocument/2006/relationships/image" Target="../media/image66.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slideLayout" Target="../slideLayouts/slideLayout2.xml"/><Relationship Id="rId7" Type="http://schemas.openxmlformats.org/officeDocument/2006/relationships/image" Target="../media/image22.jp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71.jpg"/><Relationship Id="rId5" Type="http://schemas.openxmlformats.org/officeDocument/2006/relationships/image" Target="../media/image69.png"/><Relationship Id="rId4" Type="http://schemas.openxmlformats.org/officeDocument/2006/relationships/notesSlide" Target="../notesSlides/notesSlide39.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audio" Target="../media/media4.m4a"/><Relationship Id="rId7" Type="http://schemas.openxmlformats.org/officeDocument/2006/relationships/image" Target="../media/image3.jp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notesSlide" Target="../notesSlides/notesSlide4.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6.jpg"/></Relationships>
</file>

<file path=ppt/slides/_rels/slide4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audio" Target="../media/media40.m4a"/><Relationship Id="rId7" Type="http://schemas.openxmlformats.org/officeDocument/2006/relationships/image" Target="../media/image71.jpg"/><Relationship Id="rId2" Type="http://schemas.microsoft.com/office/2007/relationships/media" Target="../media/media40.m4a"/><Relationship Id="rId1" Type="http://schemas.openxmlformats.org/officeDocument/2006/relationships/tags" Target="../tags/tag15.xml"/><Relationship Id="rId6" Type="http://schemas.openxmlformats.org/officeDocument/2006/relationships/image" Target="../media/image73.png"/><Relationship Id="rId11" Type="http://schemas.openxmlformats.org/officeDocument/2006/relationships/image" Target="../media/image2.png"/><Relationship Id="rId5" Type="http://schemas.openxmlformats.org/officeDocument/2006/relationships/notesSlide" Target="../notesSlides/notesSlide40.xml"/><Relationship Id="rId10" Type="http://schemas.openxmlformats.org/officeDocument/2006/relationships/image" Target="../media/image74.jpg"/><Relationship Id="rId4" Type="http://schemas.openxmlformats.org/officeDocument/2006/relationships/slideLayout" Target="../slideLayouts/slideLayout2.xml"/><Relationship Id="rId9" Type="http://schemas.openxmlformats.org/officeDocument/2006/relationships/image" Target="../media/image72.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jpg"/><Relationship Id="rId18" Type="http://schemas.openxmlformats.org/officeDocument/2006/relationships/image" Target="../media/image85.jpg"/><Relationship Id="rId3" Type="http://schemas.openxmlformats.org/officeDocument/2006/relationships/video" Target="../media/media42.mp4"/><Relationship Id="rId21" Type="http://schemas.openxmlformats.org/officeDocument/2006/relationships/image" Target="../media/image2.png"/><Relationship Id="rId7" Type="http://schemas.openxmlformats.org/officeDocument/2006/relationships/notesSlide" Target="../notesSlides/notesSlide42.xml"/><Relationship Id="rId12" Type="http://schemas.openxmlformats.org/officeDocument/2006/relationships/image" Target="../media/image79.jpg"/><Relationship Id="rId17" Type="http://schemas.openxmlformats.org/officeDocument/2006/relationships/image" Target="../media/image84.jpg"/><Relationship Id="rId2" Type="http://schemas.microsoft.com/office/2007/relationships/media" Target="../media/media42.mp4"/><Relationship Id="rId16" Type="http://schemas.openxmlformats.org/officeDocument/2006/relationships/image" Target="../media/image83.jpg"/><Relationship Id="rId20" Type="http://schemas.openxmlformats.org/officeDocument/2006/relationships/image" Target="../media/image87.jpg"/><Relationship Id="rId1" Type="http://schemas.openxmlformats.org/officeDocument/2006/relationships/tags" Target="../tags/tag16.xml"/><Relationship Id="rId6" Type="http://schemas.openxmlformats.org/officeDocument/2006/relationships/slideLayout" Target="../slideLayouts/slideLayout2.xml"/><Relationship Id="rId11" Type="http://schemas.openxmlformats.org/officeDocument/2006/relationships/image" Target="../media/image78.jpg"/><Relationship Id="rId5" Type="http://schemas.openxmlformats.org/officeDocument/2006/relationships/audio" Target="../media/media43.m4a"/><Relationship Id="rId15" Type="http://schemas.openxmlformats.org/officeDocument/2006/relationships/image" Target="../media/image82.jpg"/><Relationship Id="rId10" Type="http://schemas.openxmlformats.org/officeDocument/2006/relationships/image" Target="../media/image77.jpg"/><Relationship Id="rId19" Type="http://schemas.openxmlformats.org/officeDocument/2006/relationships/image" Target="../media/image86.jpg"/><Relationship Id="rId4" Type="http://schemas.microsoft.com/office/2007/relationships/media" Target="../media/media43.m4a"/><Relationship Id="rId9" Type="http://schemas.openxmlformats.org/officeDocument/2006/relationships/image" Target="../media/image76.jpg"/><Relationship Id="rId14" Type="http://schemas.openxmlformats.org/officeDocument/2006/relationships/image" Target="../media/image81.jpg"/></Relationships>
</file>

<file path=ppt/slides/_rels/slide4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video" Target="../media/media44.mp4"/><Relationship Id="rId7" Type="http://schemas.openxmlformats.org/officeDocument/2006/relationships/notesSlide" Target="../notesSlides/notesSlide43.xml"/><Relationship Id="rId2" Type="http://schemas.microsoft.com/office/2007/relationships/media" Target="../media/media44.mp4"/><Relationship Id="rId1" Type="http://schemas.openxmlformats.org/officeDocument/2006/relationships/tags" Target="../tags/tag17.xml"/><Relationship Id="rId6" Type="http://schemas.openxmlformats.org/officeDocument/2006/relationships/slideLayout" Target="../slideLayouts/slideLayout2.xml"/><Relationship Id="rId11" Type="http://schemas.openxmlformats.org/officeDocument/2006/relationships/image" Target="../media/image830.png"/><Relationship Id="rId5" Type="http://schemas.openxmlformats.org/officeDocument/2006/relationships/audio" Target="../media/media45.m4a"/><Relationship Id="rId10" Type="http://schemas.openxmlformats.org/officeDocument/2006/relationships/image" Target="../media/image82.png"/><Relationship Id="rId4" Type="http://schemas.microsoft.com/office/2007/relationships/media" Target="../media/media45.m4a"/><Relationship Id="rId9"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slideLayout" Target="../slideLayouts/slideLayout2.xml"/><Relationship Id="rId7" Type="http://schemas.openxmlformats.org/officeDocument/2006/relationships/image" Target="../media/image91.jp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90.jpg"/><Relationship Id="rId11" Type="http://schemas.openxmlformats.org/officeDocument/2006/relationships/image" Target="../media/image2.png"/><Relationship Id="rId5" Type="http://schemas.openxmlformats.org/officeDocument/2006/relationships/image" Target="../media/image89.jpg"/><Relationship Id="rId10" Type="http://schemas.openxmlformats.org/officeDocument/2006/relationships/image" Target="../media/image94.jpg"/><Relationship Id="rId4" Type="http://schemas.openxmlformats.org/officeDocument/2006/relationships/notesSlide" Target="../notesSlides/notesSlide44.xml"/><Relationship Id="rId9" Type="http://schemas.openxmlformats.org/officeDocument/2006/relationships/image" Target="../media/image93.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6.png"/><Relationship Id="rId12" Type="http://schemas.openxmlformats.org/officeDocument/2006/relationships/image" Target="../media/image2.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96.jpg"/><Relationship Id="rId11" Type="http://schemas.openxmlformats.org/officeDocument/2006/relationships/image" Target="../media/image94.jpg"/><Relationship Id="rId5" Type="http://schemas.openxmlformats.org/officeDocument/2006/relationships/image" Target="../media/image95.jpg"/><Relationship Id="rId10" Type="http://schemas.openxmlformats.org/officeDocument/2006/relationships/image" Target="../media/image93.jpg"/><Relationship Id="rId4" Type="http://schemas.openxmlformats.org/officeDocument/2006/relationships/notesSlide" Target="../notesSlides/notesSlide45.xml"/><Relationship Id="rId9" Type="http://schemas.openxmlformats.org/officeDocument/2006/relationships/image" Target="../media/image960.png"/></Relationships>
</file>

<file path=ppt/slides/_rels/slide46.xml.rels><?xml version="1.0" encoding="UTF-8" standalone="yes"?>
<Relationships xmlns="http://schemas.openxmlformats.org/package/2006/relationships"><Relationship Id="rId8" Type="http://schemas.openxmlformats.org/officeDocument/2006/relationships/image" Target="../media/image98.jpg"/><Relationship Id="rId13" Type="http://schemas.openxmlformats.org/officeDocument/2006/relationships/image" Target="../media/image102.png"/><Relationship Id="rId3" Type="http://schemas.openxmlformats.org/officeDocument/2006/relationships/audio" Target="../media/media48.m4a"/><Relationship Id="rId7" Type="http://schemas.openxmlformats.org/officeDocument/2006/relationships/image" Target="../media/image97.jpg"/><Relationship Id="rId12" Type="http://schemas.openxmlformats.org/officeDocument/2006/relationships/image" Target="../media/image101.png"/><Relationship Id="rId2" Type="http://schemas.microsoft.com/office/2007/relationships/media" Target="../media/media48.m4a"/><Relationship Id="rId16" Type="http://schemas.openxmlformats.org/officeDocument/2006/relationships/image" Target="../media/image2.png"/><Relationship Id="rId1" Type="http://schemas.openxmlformats.org/officeDocument/2006/relationships/tags" Target="../tags/tag18.xml"/><Relationship Id="rId6" Type="http://schemas.openxmlformats.org/officeDocument/2006/relationships/image" Target="../media/image95.jpg"/><Relationship Id="rId11" Type="http://schemas.openxmlformats.org/officeDocument/2006/relationships/image" Target="../media/image100.png"/><Relationship Id="rId5" Type="http://schemas.openxmlformats.org/officeDocument/2006/relationships/notesSlide" Target="../notesSlides/notesSlide46.xml"/><Relationship Id="rId15" Type="http://schemas.openxmlformats.org/officeDocument/2006/relationships/image" Target="../media/image94.jpg"/><Relationship Id="rId10" Type="http://schemas.openxmlformats.org/officeDocument/2006/relationships/image" Target="../media/image960.png"/><Relationship Id="rId4" Type="http://schemas.openxmlformats.org/officeDocument/2006/relationships/slideLayout" Target="../slideLayouts/slideLayout2.xml"/><Relationship Id="rId9" Type="http://schemas.openxmlformats.org/officeDocument/2006/relationships/image" Target="../media/image99.jpg"/><Relationship Id="rId14" Type="http://schemas.openxmlformats.org/officeDocument/2006/relationships/image" Target="../media/image93.jpg"/></Relationships>
</file>

<file path=ppt/slides/_rels/slide47.xml.rels><?xml version="1.0" encoding="UTF-8" standalone="yes"?>
<Relationships xmlns="http://schemas.openxmlformats.org/package/2006/relationships"><Relationship Id="rId13" Type="http://schemas.openxmlformats.org/officeDocument/2006/relationships/image" Target="../media/image94.jpg"/><Relationship Id="rId3" Type="http://schemas.openxmlformats.org/officeDocument/2006/relationships/audio" Target="../media/media49.m4a"/><Relationship Id="rId7" Type="http://schemas.openxmlformats.org/officeDocument/2006/relationships/image" Target="../media/image103.png"/><Relationship Id="rId12" Type="http://schemas.openxmlformats.org/officeDocument/2006/relationships/image" Target="../media/image93.jpg"/><Relationship Id="rId2" Type="http://schemas.microsoft.com/office/2007/relationships/media" Target="../media/media49.m4a"/><Relationship Id="rId1" Type="http://schemas.openxmlformats.org/officeDocument/2006/relationships/tags" Target="../tags/tag19.xml"/><Relationship Id="rId6" Type="http://schemas.openxmlformats.org/officeDocument/2006/relationships/image" Target="../media/image95.jpg"/><Relationship Id="rId11" Type="http://schemas.openxmlformats.org/officeDocument/2006/relationships/image" Target="../media/image100.jpg"/><Relationship Id="rId5" Type="http://schemas.openxmlformats.org/officeDocument/2006/relationships/notesSlide" Target="../notesSlides/notesSlide47.xml"/><Relationship Id="rId10" Type="http://schemas.openxmlformats.org/officeDocument/2006/relationships/image" Target="../media/image104.png"/><Relationship Id="rId4" Type="http://schemas.openxmlformats.org/officeDocument/2006/relationships/slideLayout" Target="../slideLayouts/slideLayout2.xml"/><Relationship Id="rId1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media50.m4a"/><Relationship Id="rId7" Type="http://schemas.openxmlformats.org/officeDocument/2006/relationships/image" Target="../media/image103.png"/><Relationship Id="rId12" Type="http://schemas.openxmlformats.org/officeDocument/2006/relationships/image" Target="../media/image2.png"/><Relationship Id="rId2" Type="http://schemas.microsoft.com/office/2007/relationships/media" Target="../media/media50.m4a"/><Relationship Id="rId1" Type="http://schemas.openxmlformats.org/officeDocument/2006/relationships/tags" Target="../tags/tag20.xml"/><Relationship Id="rId6" Type="http://schemas.openxmlformats.org/officeDocument/2006/relationships/image" Target="../media/image95.jpg"/><Relationship Id="rId11" Type="http://schemas.openxmlformats.org/officeDocument/2006/relationships/image" Target="../media/image106.jpg"/><Relationship Id="rId5" Type="http://schemas.openxmlformats.org/officeDocument/2006/relationships/notesSlide" Target="../notesSlides/notesSlide48.xml"/><Relationship Id="rId10" Type="http://schemas.openxmlformats.org/officeDocument/2006/relationships/image" Target="../media/image94.jpg"/><Relationship Id="rId4" Type="http://schemas.openxmlformats.org/officeDocument/2006/relationships/slideLayout" Target="../slideLayouts/slideLayout2.xml"/><Relationship Id="rId9" Type="http://schemas.openxmlformats.org/officeDocument/2006/relationships/image" Target="../media/image93.jpg"/></Relationships>
</file>

<file path=ppt/slides/_rels/slide49.xml.rels><?xml version="1.0" encoding="UTF-8" standalone="yes"?>
<Relationships xmlns="http://schemas.openxmlformats.org/package/2006/relationships"><Relationship Id="rId13" Type="http://schemas.openxmlformats.org/officeDocument/2006/relationships/image" Target="../media/image114.jpg"/><Relationship Id="rId18" Type="http://schemas.openxmlformats.org/officeDocument/2006/relationships/image" Target="../media/image119.jpg"/><Relationship Id="rId26" Type="http://schemas.openxmlformats.org/officeDocument/2006/relationships/image" Target="../media/image124.jpg"/><Relationship Id="rId39" Type="http://schemas.openxmlformats.org/officeDocument/2006/relationships/image" Target="../media/image137.jpg"/><Relationship Id="rId3" Type="http://schemas.openxmlformats.org/officeDocument/2006/relationships/audio" Target="../media/media51.m4a"/><Relationship Id="rId21" Type="http://schemas.openxmlformats.org/officeDocument/2006/relationships/image" Target="../media/image112.png"/><Relationship Id="rId34" Type="http://schemas.openxmlformats.org/officeDocument/2006/relationships/image" Target="../media/image132.jpg"/><Relationship Id="rId42" Type="http://schemas.openxmlformats.org/officeDocument/2006/relationships/image" Target="../media/image140.jpg"/><Relationship Id="rId47" Type="http://schemas.openxmlformats.org/officeDocument/2006/relationships/image" Target="../media/image145.jpg"/><Relationship Id="rId50" Type="http://schemas.openxmlformats.org/officeDocument/2006/relationships/image" Target="../media/image148.jpg"/><Relationship Id="rId7" Type="http://schemas.openxmlformats.org/officeDocument/2006/relationships/image" Target="../media/image108.jpg"/><Relationship Id="rId12" Type="http://schemas.openxmlformats.org/officeDocument/2006/relationships/image" Target="../media/image113.jpg"/><Relationship Id="rId17" Type="http://schemas.openxmlformats.org/officeDocument/2006/relationships/image" Target="../media/image118.jpg"/><Relationship Id="rId25" Type="http://schemas.openxmlformats.org/officeDocument/2006/relationships/image" Target="../media/image123.jpg"/><Relationship Id="rId33" Type="http://schemas.openxmlformats.org/officeDocument/2006/relationships/image" Target="../media/image131.jpg"/><Relationship Id="rId38" Type="http://schemas.openxmlformats.org/officeDocument/2006/relationships/image" Target="../media/image136.jpg"/><Relationship Id="rId46" Type="http://schemas.openxmlformats.org/officeDocument/2006/relationships/image" Target="../media/image144.jpg"/><Relationship Id="rId2" Type="http://schemas.microsoft.com/office/2007/relationships/media" Target="../media/media51.m4a"/><Relationship Id="rId16" Type="http://schemas.openxmlformats.org/officeDocument/2006/relationships/image" Target="../media/image117.jpg"/><Relationship Id="rId20" Type="http://schemas.openxmlformats.org/officeDocument/2006/relationships/image" Target="../media/image121.jpg"/><Relationship Id="rId29" Type="http://schemas.openxmlformats.org/officeDocument/2006/relationships/image" Target="../media/image127.jpg"/><Relationship Id="rId41" Type="http://schemas.openxmlformats.org/officeDocument/2006/relationships/image" Target="../media/image139.jpg"/><Relationship Id="rId54" Type="http://schemas.openxmlformats.org/officeDocument/2006/relationships/image" Target="../media/image2.png"/><Relationship Id="rId1" Type="http://schemas.openxmlformats.org/officeDocument/2006/relationships/tags" Target="../tags/tag21.xml"/><Relationship Id="rId6" Type="http://schemas.openxmlformats.org/officeDocument/2006/relationships/image" Target="../media/image107.jpg"/><Relationship Id="rId11" Type="http://schemas.openxmlformats.org/officeDocument/2006/relationships/image" Target="../media/image112.jpg"/><Relationship Id="rId24" Type="http://schemas.openxmlformats.org/officeDocument/2006/relationships/image" Target="../media/image122.jpg"/><Relationship Id="rId32" Type="http://schemas.openxmlformats.org/officeDocument/2006/relationships/image" Target="../media/image130.jpg"/><Relationship Id="rId37" Type="http://schemas.openxmlformats.org/officeDocument/2006/relationships/image" Target="../media/image135.jpg"/><Relationship Id="rId40" Type="http://schemas.openxmlformats.org/officeDocument/2006/relationships/image" Target="../media/image138.jpg"/><Relationship Id="rId45" Type="http://schemas.openxmlformats.org/officeDocument/2006/relationships/image" Target="../media/image143.jpg"/><Relationship Id="rId53" Type="http://schemas.openxmlformats.org/officeDocument/2006/relationships/image" Target="../media/image151.jpg"/><Relationship Id="rId5" Type="http://schemas.openxmlformats.org/officeDocument/2006/relationships/notesSlide" Target="../notesSlides/notesSlide49.xml"/><Relationship Id="rId15" Type="http://schemas.openxmlformats.org/officeDocument/2006/relationships/image" Target="../media/image116.jpg"/><Relationship Id="rId23" Type="http://schemas.openxmlformats.org/officeDocument/2006/relationships/image" Target="../media/image114.png"/><Relationship Id="rId28" Type="http://schemas.openxmlformats.org/officeDocument/2006/relationships/image" Target="../media/image126.jpg"/><Relationship Id="rId36" Type="http://schemas.openxmlformats.org/officeDocument/2006/relationships/image" Target="../media/image134.jpg"/><Relationship Id="rId49" Type="http://schemas.openxmlformats.org/officeDocument/2006/relationships/image" Target="../media/image147.jpg"/><Relationship Id="rId10" Type="http://schemas.openxmlformats.org/officeDocument/2006/relationships/image" Target="../media/image111.jpg"/><Relationship Id="rId19" Type="http://schemas.openxmlformats.org/officeDocument/2006/relationships/image" Target="../media/image120.jpg"/><Relationship Id="rId31" Type="http://schemas.openxmlformats.org/officeDocument/2006/relationships/image" Target="../media/image129.jpg"/><Relationship Id="rId44" Type="http://schemas.openxmlformats.org/officeDocument/2006/relationships/image" Target="../media/image142.jpg"/><Relationship Id="rId52" Type="http://schemas.openxmlformats.org/officeDocument/2006/relationships/image" Target="../media/image150.jpg"/><Relationship Id="rId4" Type="http://schemas.openxmlformats.org/officeDocument/2006/relationships/slideLayout" Target="../slideLayouts/slideLayout2.xml"/><Relationship Id="rId9" Type="http://schemas.openxmlformats.org/officeDocument/2006/relationships/image" Target="../media/image110.jpg"/><Relationship Id="rId14" Type="http://schemas.openxmlformats.org/officeDocument/2006/relationships/image" Target="../media/image115.jpg"/><Relationship Id="rId22" Type="http://schemas.openxmlformats.org/officeDocument/2006/relationships/image" Target="../media/image113.png"/><Relationship Id="rId27" Type="http://schemas.openxmlformats.org/officeDocument/2006/relationships/image" Target="../media/image125.jpg"/><Relationship Id="rId30" Type="http://schemas.openxmlformats.org/officeDocument/2006/relationships/image" Target="../media/image128.jpg"/><Relationship Id="rId35" Type="http://schemas.openxmlformats.org/officeDocument/2006/relationships/image" Target="../media/image133.jpg"/><Relationship Id="rId43" Type="http://schemas.openxmlformats.org/officeDocument/2006/relationships/image" Target="../media/image141.jpg"/><Relationship Id="rId48" Type="http://schemas.openxmlformats.org/officeDocument/2006/relationships/image" Target="../media/image146.jpg"/><Relationship Id="rId8" Type="http://schemas.openxmlformats.org/officeDocument/2006/relationships/image" Target="../media/image109.jpg"/><Relationship Id="rId51" Type="http://schemas.openxmlformats.org/officeDocument/2006/relationships/image" Target="../media/image149.jp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audio" Target="../media/media52.m4a"/><Relationship Id="rId2" Type="http://schemas.microsoft.com/office/2007/relationships/media" Target="../media/media52.m4a"/><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video" Target="../media/media53.mp4"/><Relationship Id="rId7" Type="http://schemas.openxmlformats.org/officeDocument/2006/relationships/audio" Target="../media/media55.m4a"/><Relationship Id="rId12" Type="http://schemas.openxmlformats.org/officeDocument/2006/relationships/image" Target="../media/image2.png"/><Relationship Id="rId2" Type="http://schemas.microsoft.com/office/2007/relationships/media" Target="../media/media53.mp4"/><Relationship Id="rId1" Type="http://schemas.openxmlformats.org/officeDocument/2006/relationships/tags" Target="../tags/tag23.xml"/><Relationship Id="rId6" Type="http://schemas.microsoft.com/office/2007/relationships/media" Target="../media/media55.m4a"/><Relationship Id="rId11" Type="http://schemas.openxmlformats.org/officeDocument/2006/relationships/image" Target="../media/image153.png"/><Relationship Id="rId5" Type="http://schemas.openxmlformats.org/officeDocument/2006/relationships/video" Target="../media/media54.mp4"/><Relationship Id="rId10" Type="http://schemas.openxmlformats.org/officeDocument/2006/relationships/image" Target="../media/image152.png"/><Relationship Id="rId4" Type="http://schemas.microsoft.com/office/2007/relationships/media" Target="../media/media54.mp4"/><Relationship Id="rId9"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image" Target="../media/image156.jpg"/><Relationship Id="rId3" Type="http://schemas.openxmlformats.org/officeDocument/2006/relationships/slideLayout" Target="../slideLayouts/slideLayout2.xml"/><Relationship Id="rId7" Type="http://schemas.openxmlformats.org/officeDocument/2006/relationships/image" Target="../media/image155.jp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154.jpg"/><Relationship Id="rId5" Type="http://schemas.openxmlformats.org/officeDocument/2006/relationships/image" Target="../media/image4.jpg"/><Relationship Id="rId10" Type="http://schemas.openxmlformats.org/officeDocument/2006/relationships/image" Target="../media/image2.png"/><Relationship Id="rId4" Type="http://schemas.openxmlformats.org/officeDocument/2006/relationships/notesSlide" Target="../notesSlides/notesSlide52.xml"/><Relationship Id="rId9" Type="http://schemas.openxmlformats.org/officeDocument/2006/relationships/image" Target="../media/image157.jpg"/></Relationships>
</file>

<file path=ppt/slides/_rels/slide53.xml.rels><?xml version="1.0" encoding="UTF-8" standalone="yes"?>
<Relationships xmlns="http://schemas.openxmlformats.org/package/2006/relationships"><Relationship Id="rId8" Type="http://schemas.openxmlformats.org/officeDocument/2006/relationships/image" Target="../media/image160.jpg"/><Relationship Id="rId3" Type="http://schemas.openxmlformats.org/officeDocument/2006/relationships/slideLayout" Target="../slideLayouts/slideLayout2.xml"/><Relationship Id="rId7" Type="http://schemas.openxmlformats.org/officeDocument/2006/relationships/image" Target="../media/image159.jp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158.jpg"/><Relationship Id="rId5" Type="http://schemas.openxmlformats.org/officeDocument/2006/relationships/image" Target="../media/image5.jpg"/><Relationship Id="rId10" Type="http://schemas.openxmlformats.org/officeDocument/2006/relationships/image" Target="../media/image2.png"/><Relationship Id="rId4" Type="http://schemas.openxmlformats.org/officeDocument/2006/relationships/notesSlide" Target="../notesSlides/notesSlide53.xml"/><Relationship Id="rId9" Type="http://schemas.openxmlformats.org/officeDocument/2006/relationships/image" Target="../media/image161.jp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2.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audio" Target="../media/media59.m4a"/><Relationship Id="rId2" Type="http://schemas.microsoft.com/office/2007/relationships/media" Target="../media/media59.m4a"/><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audio" Target="../media/media60.m4a"/><Relationship Id="rId2" Type="http://schemas.microsoft.com/office/2007/relationships/media" Target="../media/media60.m4a"/><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notesSlide" Target="../notesSlides/notesSlide56.xml"/><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hyperlink" Target="https://github.com/mkazhdan/PoissonRecon" TargetMode="External"/><Relationship Id="rId5" Type="http://schemas.openxmlformats.org/officeDocument/2006/relationships/hyperlink" Target="http://www.cs.jhu.edu/~misha/Code/PoissonRecon/" TargetMode="External"/><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g"/><Relationship Id="rId5" Type="http://schemas.openxmlformats.org/officeDocument/2006/relationships/image" Target="../media/image7.jp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g"/><Relationship Id="rId5" Type="http://schemas.openxmlformats.org/officeDocument/2006/relationships/image" Target="../media/image7.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audio" Target="../media/media8.m4a"/><Relationship Id="rId7" Type="http://schemas.openxmlformats.org/officeDocument/2006/relationships/image" Target="../media/image7.jp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notesSlide" Target="../notesSlides/notesSlide8.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4.jpg"/></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g"/><Relationship Id="rId5" Type="http://schemas.openxmlformats.org/officeDocument/2006/relationships/image" Target="../media/image7.jpg"/><Relationship Id="rId10"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F94D3A-39EF-8541-9F10-FE7BAE113CFE}"/>
              </a:ext>
            </a:extLst>
          </p:cNvPr>
          <p:cNvPicPr>
            <a:picLocks noChangeAspect="1"/>
          </p:cNvPicPr>
          <p:nvPr/>
        </p:nvPicPr>
        <p:blipFill>
          <a:blip r:embed="rId5"/>
          <a:srcRect/>
          <a:stretch/>
        </p:blipFill>
        <p:spPr>
          <a:xfrm>
            <a:off x="-11384" y="-3014"/>
            <a:ext cx="12203384" cy="6861014"/>
          </a:xfrm>
          <a:prstGeom prst="rect">
            <a:avLst/>
          </a:prstGeom>
        </p:spPr>
      </p:pic>
      <p:pic>
        <p:nvPicPr>
          <p:cNvPr id="3" name="Audio 2">
            <a:hlinkClick r:id="" action="ppaction://media"/>
            <a:extLst>
              <a:ext uri="{FF2B5EF4-FFF2-40B4-BE49-F238E27FC236}">
                <a16:creationId xmlns:a16="http://schemas.microsoft.com/office/drawing/2014/main" id="{6C347F25-8FCD-40A3-A2D2-57CECF202F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85896229"/>
      </p:ext>
    </p:extLst>
  </p:cSld>
  <p:clrMapOvr>
    <a:masterClrMapping/>
  </p:clrMapOvr>
  <mc:AlternateContent xmlns:mc="http://schemas.openxmlformats.org/markup-compatibility/2006" xmlns:p14="http://schemas.microsoft.com/office/powerpoint/2010/main">
    <mc:Choice Requires="p14">
      <p:transition spd="slow" p14:dur="2000" advTm="588"/>
    </mc:Choice>
    <mc:Fallback xmlns="">
      <p:transition spd="slow" advTm="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normAutofit/>
          </a:bodyPr>
          <a:lstStyle/>
          <a:p>
            <a:r>
              <a:rPr lang="en-US" dirty="0"/>
              <a:t>Observation [</a:t>
            </a:r>
            <a:r>
              <a:rPr lang="en-US" dirty="0" err="1"/>
              <a:t>Curless</a:t>
            </a:r>
            <a:r>
              <a:rPr lang="en-US" dirty="0"/>
              <a:t> and </a:t>
            </a:r>
            <a:r>
              <a:rPr lang="en-US" dirty="0" err="1"/>
              <a:t>Levoy</a:t>
            </a:r>
            <a:r>
              <a:rPr lang="en-US" dirty="0"/>
              <a:t>, 1996]</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When point samples come from range scanners, we have information about where the surface </a:t>
            </a:r>
            <a:r>
              <a:rPr lang="en-US" b="1" dirty="0"/>
              <a:t>cannot</a:t>
            </a:r>
            <a:r>
              <a:rPr lang="en-US" dirty="0"/>
              <a:t> be, as well as where it should be.</a:t>
            </a:r>
          </a:p>
          <a:p>
            <a:pPr marL="0" indent="0">
              <a:buNone/>
            </a:pPr>
            <a:r>
              <a:rPr lang="en-US" dirty="0"/>
              <a:t>These define a constraint envelope that must contain the surface</a:t>
            </a:r>
          </a:p>
        </p:txBody>
      </p:sp>
      <p:pic>
        <p:nvPicPr>
          <p:cNvPr id="9" name="Picture 8" descr="A close up of a dinosaur&#10;&#10;Description automatically generated">
            <a:extLst>
              <a:ext uri="{FF2B5EF4-FFF2-40B4-BE49-F238E27FC236}">
                <a16:creationId xmlns:a16="http://schemas.microsoft.com/office/drawing/2014/main" id="{AC3F917B-0E7F-4109-A40A-E7C1E085C39F}"/>
              </a:ext>
            </a:extLst>
          </p:cNvPr>
          <p:cNvPicPr>
            <a:picLocks noChangeAspect="1"/>
          </p:cNvPicPr>
          <p:nvPr/>
        </p:nvPicPr>
        <p:blipFill>
          <a:blip r:embed="rId5"/>
          <a:stretch>
            <a:fillRect/>
          </a:stretch>
        </p:blipFill>
        <p:spPr>
          <a:xfrm>
            <a:off x="481462" y="2700830"/>
            <a:ext cx="4724400" cy="3295650"/>
          </a:xfrm>
          <a:prstGeom prst="rect">
            <a:avLst/>
          </a:prstGeom>
        </p:spPr>
      </p:pic>
      <p:sp>
        <p:nvSpPr>
          <p:cNvPr id="12" name="TextBox 11">
            <a:extLst>
              <a:ext uri="{FF2B5EF4-FFF2-40B4-BE49-F238E27FC236}">
                <a16:creationId xmlns:a16="http://schemas.microsoft.com/office/drawing/2014/main" id="{7B37C904-2DA4-4D46-97CC-3DD86B401C4F}"/>
              </a:ext>
            </a:extLst>
          </p:cNvPr>
          <p:cNvSpPr txBox="1"/>
          <p:nvPr/>
        </p:nvSpPr>
        <p:spPr>
          <a:xfrm>
            <a:off x="823705" y="5586504"/>
            <a:ext cx="3587159" cy="369332"/>
          </a:xfrm>
          <a:prstGeom prst="rect">
            <a:avLst/>
          </a:prstGeom>
          <a:noFill/>
        </p:spPr>
        <p:txBody>
          <a:bodyPr wrap="square" rtlCol="0">
            <a:spAutoFit/>
          </a:bodyPr>
          <a:lstStyle/>
          <a:p>
            <a:pPr algn="ctr"/>
            <a:r>
              <a:rPr lang="en-US" dirty="0"/>
              <a:t>Scanned object</a:t>
            </a:r>
          </a:p>
        </p:txBody>
      </p:sp>
      <p:sp>
        <p:nvSpPr>
          <p:cNvPr id="13" name="Arrow: Right 12">
            <a:extLst>
              <a:ext uri="{FF2B5EF4-FFF2-40B4-BE49-F238E27FC236}">
                <a16:creationId xmlns:a16="http://schemas.microsoft.com/office/drawing/2014/main" id="{9F347DF6-D42C-455D-B26D-63E97B955246}"/>
              </a:ext>
            </a:extLst>
          </p:cNvPr>
          <p:cNvSpPr/>
          <p:nvPr/>
        </p:nvSpPr>
        <p:spPr>
          <a:xfrm>
            <a:off x="5708694" y="3932636"/>
            <a:ext cx="742667" cy="541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dinosaur&#10;&#10;Description automatically generated">
            <a:extLst>
              <a:ext uri="{FF2B5EF4-FFF2-40B4-BE49-F238E27FC236}">
                <a16:creationId xmlns:a16="http://schemas.microsoft.com/office/drawing/2014/main" id="{EDEAD386-A9A9-467F-B473-69AF59ED2AC1}"/>
              </a:ext>
            </a:extLst>
          </p:cNvPr>
          <p:cNvPicPr>
            <a:picLocks noChangeAspect="1"/>
          </p:cNvPicPr>
          <p:nvPr/>
        </p:nvPicPr>
        <p:blipFill>
          <a:blip r:embed="rId6"/>
          <a:stretch>
            <a:fillRect/>
          </a:stretch>
        </p:blipFill>
        <p:spPr>
          <a:xfrm>
            <a:off x="6766560" y="2697480"/>
            <a:ext cx="4724400" cy="3295650"/>
          </a:xfrm>
          <a:prstGeom prst="rect">
            <a:avLst/>
          </a:prstGeom>
        </p:spPr>
      </p:pic>
      <p:sp>
        <p:nvSpPr>
          <p:cNvPr id="14" name="TextBox 13">
            <a:extLst>
              <a:ext uri="{FF2B5EF4-FFF2-40B4-BE49-F238E27FC236}">
                <a16:creationId xmlns:a16="http://schemas.microsoft.com/office/drawing/2014/main" id="{9768B34E-7088-46C6-A008-2A5A13F6C788}"/>
              </a:ext>
            </a:extLst>
          </p:cNvPr>
          <p:cNvSpPr txBox="1"/>
          <p:nvPr/>
        </p:nvSpPr>
        <p:spPr>
          <a:xfrm>
            <a:off x="6766558" y="5586984"/>
            <a:ext cx="4724401" cy="369332"/>
          </a:xfrm>
          <a:prstGeom prst="rect">
            <a:avLst/>
          </a:prstGeom>
          <a:noFill/>
        </p:spPr>
        <p:txBody>
          <a:bodyPr wrap="square" rtlCol="0">
            <a:spAutoFit/>
          </a:bodyPr>
          <a:lstStyle/>
          <a:p>
            <a:pPr algn="ctr"/>
            <a:r>
              <a:rPr lang="en-US" dirty="0"/>
              <a:t>Intersection of depth hulls</a:t>
            </a:r>
          </a:p>
        </p:txBody>
      </p:sp>
      <p:pic>
        <p:nvPicPr>
          <p:cNvPr id="5" name="Audio 4">
            <a:hlinkClick r:id="" action="ppaction://media"/>
            <a:extLst>
              <a:ext uri="{FF2B5EF4-FFF2-40B4-BE49-F238E27FC236}">
                <a16:creationId xmlns:a16="http://schemas.microsoft.com/office/drawing/2014/main" id="{37CC9F96-DEEE-4445-84E0-9EF9BB8587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695564702"/>
      </p:ext>
    </p:extLst>
  </p:cSld>
  <p:clrMapOvr>
    <a:masterClrMapping/>
  </p:clrMapOvr>
  <mc:AlternateContent xmlns:mc="http://schemas.openxmlformats.org/markup-compatibility/2006" xmlns:p14="http://schemas.microsoft.com/office/powerpoint/2010/main">
    <mc:Choice Requires="p14">
      <p:transition spd="slow" p14:dur="2000" advTm="7112"/>
    </mc:Choice>
    <mc:Fallback xmlns="">
      <p:transition spd="slow" advTm="7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Solve for a 3D function that fits the</a:t>
            </a:r>
            <a:br>
              <a:rPr lang="en-US" dirty="0"/>
            </a:br>
            <a:r>
              <a:rPr lang="en-US" dirty="0"/>
              <a:t>points and extract an iso-surface</a:t>
            </a:r>
          </a:p>
          <a:p>
            <a:pPr marL="0" indent="0">
              <a:buNone/>
            </a:pPr>
            <a:r>
              <a:rPr lang="en-US" sz="1800" dirty="0"/>
              <a:t>	[Hoppe </a:t>
            </a:r>
            <a:r>
              <a:rPr lang="en-US" sz="1800" i="1" dirty="0"/>
              <a:t>et al</a:t>
            </a:r>
            <a:r>
              <a:rPr lang="en-US" sz="1800" dirty="0"/>
              <a:t>., 1992]</a:t>
            </a:r>
          </a:p>
          <a:p>
            <a:pPr marL="0" indent="0">
              <a:buNone/>
            </a:pPr>
            <a:r>
              <a:rPr lang="en-US" sz="1800" dirty="0"/>
              <a:t>	[</a:t>
            </a:r>
            <a:r>
              <a:rPr lang="en-US" sz="1800" dirty="0" err="1"/>
              <a:t>Curless</a:t>
            </a:r>
            <a:r>
              <a:rPr lang="en-US" sz="1800" dirty="0"/>
              <a:t> and </a:t>
            </a:r>
            <a:r>
              <a:rPr lang="en-US" sz="1800" dirty="0" err="1"/>
              <a:t>Levoy</a:t>
            </a:r>
            <a:r>
              <a:rPr lang="en-US" sz="1800" dirty="0"/>
              <a:t>, 1996]</a:t>
            </a:r>
          </a:p>
          <a:p>
            <a:pPr marL="0" indent="0">
              <a:buNone/>
            </a:pPr>
            <a:r>
              <a:rPr lang="en-US" sz="1800" dirty="0"/>
              <a:t>	[</a:t>
            </a:r>
            <a:r>
              <a:rPr lang="en-US" sz="1800" dirty="0" err="1"/>
              <a:t>Carr</a:t>
            </a:r>
            <a:r>
              <a:rPr lang="en-US" sz="1800" dirty="0"/>
              <a:t> </a:t>
            </a:r>
            <a:r>
              <a:rPr lang="en-US" sz="1800" i="1" dirty="0"/>
              <a:t>et al</a:t>
            </a:r>
            <a:r>
              <a:rPr lang="en-US" sz="1800" dirty="0"/>
              <a:t>., 2001]</a:t>
            </a:r>
          </a:p>
          <a:p>
            <a:pPr marL="0" indent="0">
              <a:buNone/>
            </a:pPr>
            <a:r>
              <a:rPr lang="en-US" sz="1800" dirty="0"/>
              <a:t>	[</a:t>
            </a:r>
            <a:r>
              <a:rPr lang="en-US" sz="1800" dirty="0" err="1"/>
              <a:t>Ohtake</a:t>
            </a:r>
            <a:r>
              <a:rPr lang="en-US" sz="1800" dirty="0"/>
              <a:t> </a:t>
            </a:r>
            <a:r>
              <a:rPr lang="en-US" sz="1800" i="1" dirty="0"/>
              <a:t>et al</a:t>
            </a:r>
            <a:r>
              <a:rPr lang="en-US" sz="1800" dirty="0"/>
              <a:t>., 2003]</a:t>
            </a:r>
          </a:p>
          <a:p>
            <a:pPr marL="0" indent="0">
              <a:buNone/>
            </a:pPr>
            <a:r>
              <a:rPr lang="en-US" sz="1800" dirty="0"/>
              <a:t>	[Shen </a:t>
            </a:r>
            <a:r>
              <a:rPr lang="en-US" sz="1800" i="1" dirty="0"/>
              <a:t>et al</a:t>
            </a:r>
            <a:r>
              <a:rPr lang="en-US" sz="1800" dirty="0"/>
              <a:t>., 2004]</a:t>
            </a:r>
          </a:p>
          <a:p>
            <a:pPr marL="0" indent="0">
              <a:buNone/>
            </a:pPr>
            <a:r>
              <a:rPr lang="en-US" sz="1800" dirty="0"/>
              <a:t>	[Kazhdan </a:t>
            </a:r>
            <a:r>
              <a:rPr lang="en-US" sz="1800" i="1" dirty="0"/>
              <a:t>et al</a:t>
            </a:r>
            <a:r>
              <a:rPr lang="en-US" sz="1800" dirty="0"/>
              <a:t>., 2006]</a:t>
            </a:r>
          </a:p>
          <a:p>
            <a:pPr marL="0" indent="0">
              <a:buNone/>
            </a:pPr>
            <a:r>
              <a:rPr lang="en-US" sz="1800" dirty="0"/>
              <a:t>	[Manson </a:t>
            </a:r>
            <a:r>
              <a:rPr lang="en-US" sz="1800" i="1" dirty="0"/>
              <a:t>et al</a:t>
            </a:r>
            <a:r>
              <a:rPr lang="en-US" sz="1800" dirty="0"/>
              <a:t>., 2008]</a:t>
            </a:r>
          </a:p>
          <a:p>
            <a:pPr marL="0" indent="0">
              <a:buNone/>
            </a:pPr>
            <a:r>
              <a:rPr lang="en-US" sz="1800" dirty="0"/>
              <a:t>	[Calakli and </a:t>
            </a:r>
            <a:r>
              <a:rPr lang="en-US" sz="1800" dirty="0" err="1"/>
              <a:t>Taubin</a:t>
            </a:r>
            <a:r>
              <a:rPr lang="en-US" sz="1800" dirty="0"/>
              <a:t>, 2011]</a:t>
            </a:r>
          </a:p>
          <a:p>
            <a:pPr marL="0" indent="0">
              <a:buNone/>
            </a:pPr>
            <a:r>
              <a:rPr lang="en-US" sz="1800" dirty="0"/>
              <a:t>	[Jacobson </a:t>
            </a:r>
            <a:r>
              <a:rPr lang="en-US" sz="1800" i="1" dirty="0"/>
              <a:t>et al</a:t>
            </a:r>
            <a:r>
              <a:rPr lang="en-US" sz="1800" dirty="0"/>
              <a:t>., 2013]</a:t>
            </a:r>
          </a:p>
          <a:p>
            <a:pPr marL="0" indent="0">
              <a:buNone/>
            </a:pPr>
            <a:r>
              <a:rPr lang="en-US" sz="1800" dirty="0"/>
              <a:t>	[Fuhrmann and </a:t>
            </a:r>
            <a:r>
              <a:rPr lang="en-US" sz="1800" dirty="0" err="1"/>
              <a:t>Goesele</a:t>
            </a:r>
            <a:r>
              <a:rPr lang="en-US" sz="1800" dirty="0"/>
              <a:t>, 2014]</a:t>
            </a:r>
          </a:p>
          <a:p>
            <a:pPr marL="0" indent="0">
              <a:buNone/>
            </a:pPr>
            <a:r>
              <a:rPr lang="en-US" sz="1800" dirty="0"/>
              <a:t>	[Lu </a:t>
            </a:r>
            <a:r>
              <a:rPr lang="en-US" sz="1800" i="1" dirty="0"/>
              <a:t>et al</a:t>
            </a:r>
            <a:r>
              <a:rPr lang="en-US" sz="1800" dirty="0"/>
              <a:t>., 2018]</a:t>
            </a:r>
          </a:p>
          <a:p>
            <a:pPr marL="0" indent="0">
              <a:buNone/>
            </a:pPr>
            <a:r>
              <a:rPr lang="en-US" sz="1800" dirty="0"/>
              <a:t>	etc.</a:t>
            </a:r>
          </a:p>
          <a:p>
            <a:pPr marL="0" indent="0">
              <a:buNone/>
            </a:pPr>
            <a:endParaRPr lang="en-US" sz="1800" dirty="0"/>
          </a:p>
        </p:txBody>
      </p:sp>
      <p:pic>
        <p:nvPicPr>
          <p:cNvPr id="5" name="Picture 4" descr="A close up of a person&#10;&#10;Description automatically generated">
            <a:extLst>
              <a:ext uri="{FF2B5EF4-FFF2-40B4-BE49-F238E27FC236}">
                <a16:creationId xmlns:a16="http://schemas.microsoft.com/office/drawing/2014/main" id="{B4151C52-D87F-4EB5-A076-5B5C11A94695}"/>
              </a:ext>
            </a:extLst>
          </p:cNvPr>
          <p:cNvPicPr>
            <a:picLocks noChangeAspect="1"/>
          </p:cNvPicPr>
          <p:nvPr/>
        </p:nvPicPr>
        <p:blipFill>
          <a:blip r:embed="rId6"/>
          <a:stretch>
            <a:fillRect/>
          </a:stretch>
        </p:blipFill>
        <p:spPr>
          <a:xfrm>
            <a:off x="9582912" y="398876"/>
            <a:ext cx="2441448" cy="2441448"/>
          </a:xfrm>
          <a:prstGeom prst="rect">
            <a:avLst/>
          </a:prstGeom>
        </p:spPr>
      </p:pic>
      <p:pic>
        <p:nvPicPr>
          <p:cNvPr id="7" name="Picture 6" descr="A close up of a logo&#10;&#10;Description automatically generated">
            <a:extLst>
              <a:ext uri="{FF2B5EF4-FFF2-40B4-BE49-F238E27FC236}">
                <a16:creationId xmlns:a16="http://schemas.microsoft.com/office/drawing/2014/main" id="{172C7E92-A326-434E-B455-B5EBAD07B8E7}"/>
              </a:ext>
            </a:extLst>
          </p:cNvPr>
          <p:cNvPicPr>
            <a:picLocks noChangeAspect="1"/>
          </p:cNvPicPr>
          <p:nvPr/>
        </p:nvPicPr>
        <p:blipFill>
          <a:blip r:embed="rId7"/>
          <a:stretch>
            <a:fillRect/>
          </a:stretch>
        </p:blipFill>
        <p:spPr>
          <a:xfrm>
            <a:off x="6743443" y="4164726"/>
            <a:ext cx="2438400" cy="2438400"/>
          </a:xfrm>
          <a:prstGeom prst="rect">
            <a:avLst/>
          </a:prstGeom>
        </p:spPr>
      </p:pic>
      <p:cxnSp>
        <p:nvCxnSpPr>
          <p:cNvPr id="17" name="Straight Arrow Connector 16">
            <a:extLst>
              <a:ext uri="{FF2B5EF4-FFF2-40B4-BE49-F238E27FC236}">
                <a16:creationId xmlns:a16="http://schemas.microsoft.com/office/drawing/2014/main" id="{15424A0C-E691-4C41-A283-4C129709C660}"/>
              </a:ext>
            </a:extLst>
          </p:cNvPr>
          <p:cNvCxnSpPr>
            <a:cxnSpLocks/>
            <a:stCxn id="5" idx="2"/>
          </p:cNvCxnSpPr>
          <p:nvPr/>
        </p:nvCxnSpPr>
        <p:spPr>
          <a:xfrm>
            <a:off x="10803636" y="2840324"/>
            <a:ext cx="17815" cy="123348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5AEF0-4762-4947-A3DC-635BA5BC1140}"/>
              </a:ext>
            </a:extLst>
          </p:cNvPr>
          <p:cNvSpPr txBox="1"/>
          <p:nvPr/>
        </p:nvSpPr>
        <p:spPr>
          <a:xfrm>
            <a:off x="9504503" y="2454390"/>
            <a:ext cx="2408970" cy="369332"/>
          </a:xfrm>
          <a:prstGeom prst="rect">
            <a:avLst/>
          </a:prstGeom>
          <a:noFill/>
        </p:spPr>
        <p:txBody>
          <a:bodyPr wrap="square" rtlCol="0">
            <a:spAutoFit/>
          </a:bodyPr>
          <a:lstStyle/>
          <a:p>
            <a:pPr algn="ctr"/>
            <a:r>
              <a:rPr lang="en-US" dirty="0"/>
              <a:t>Point set</a:t>
            </a:r>
          </a:p>
        </p:txBody>
      </p:sp>
      <p:sp>
        <p:nvSpPr>
          <p:cNvPr id="23" name="TextBox 22">
            <a:extLst>
              <a:ext uri="{FF2B5EF4-FFF2-40B4-BE49-F238E27FC236}">
                <a16:creationId xmlns:a16="http://schemas.microsoft.com/office/drawing/2014/main" id="{AEC63E8B-3F11-4273-878F-AF3776B9AFED}"/>
              </a:ext>
            </a:extLst>
          </p:cNvPr>
          <p:cNvSpPr txBox="1"/>
          <p:nvPr/>
        </p:nvSpPr>
        <p:spPr>
          <a:xfrm>
            <a:off x="9408861" y="6540271"/>
            <a:ext cx="2600254" cy="369332"/>
          </a:xfrm>
          <a:prstGeom prst="rect">
            <a:avLst/>
          </a:prstGeom>
          <a:noFill/>
        </p:spPr>
        <p:txBody>
          <a:bodyPr wrap="square" rtlCol="0">
            <a:spAutoFit/>
          </a:bodyPr>
          <a:lstStyle/>
          <a:p>
            <a:pPr algn="ctr"/>
            <a:r>
              <a:rPr lang="en-US" dirty="0"/>
              <a:t>Indicator function</a:t>
            </a:r>
          </a:p>
        </p:txBody>
      </p:sp>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normAutofit/>
          </a:bodyPr>
          <a:lstStyle/>
          <a:p>
            <a:r>
              <a:rPr lang="en-US" dirty="0"/>
              <a:t>Implicit Surface Reconstruction</a:t>
            </a:r>
          </a:p>
        </p:txBody>
      </p:sp>
      <p:sp>
        <p:nvSpPr>
          <p:cNvPr id="26" name="TextBox 25">
            <a:extLst>
              <a:ext uri="{FF2B5EF4-FFF2-40B4-BE49-F238E27FC236}">
                <a16:creationId xmlns:a16="http://schemas.microsoft.com/office/drawing/2014/main" id="{23C00F45-F473-49DC-9DE8-5AF4C543CCD4}"/>
              </a:ext>
            </a:extLst>
          </p:cNvPr>
          <p:cNvSpPr txBox="1"/>
          <p:nvPr/>
        </p:nvSpPr>
        <p:spPr>
          <a:xfrm>
            <a:off x="6623617" y="6537960"/>
            <a:ext cx="2596054" cy="369332"/>
          </a:xfrm>
          <a:prstGeom prst="rect">
            <a:avLst/>
          </a:prstGeom>
          <a:noFill/>
        </p:spPr>
        <p:txBody>
          <a:bodyPr wrap="square" rtlCol="0">
            <a:spAutoFit/>
          </a:bodyPr>
          <a:lstStyle/>
          <a:p>
            <a:pPr algn="ctr"/>
            <a:r>
              <a:rPr lang="en-US" dirty="0"/>
              <a:t>Signed distance function</a:t>
            </a:r>
          </a:p>
        </p:txBody>
      </p:sp>
      <p:cxnSp>
        <p:nvCxnSpPr>
          <p:cNvPr id="16" name="Straight Arrow Connector 15">
            <a:extLst>
              <a:ext uri="{FF2B5EF4-FFF2-40B4-BE49-F238E27FC236}">
                <a16:creationId xmlns:a16="http://schemas.microsoft.com/office/drawing/2014/main" id="{673D5A6A-FAD5-49B6-83E4-B83419DD2075}"/>
              </a:ext>
            </a:extLst>
          </p:cNvPr>
          <p:cNvCxnSpPr>
            <a:cxnSpLocks/>
          </p:cNvCxnSpPr>
          <p:nvPr/>
        </p:nvCxnSpPr>
        <p:spPr>
          <a:xfrm flipH="1">
            <a:off x="8218240" y="2854073"/>
            <a:ext cx="1537600" cy="118020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picture containing black, standing, white&#10;&#10;Description automatically generated">
            <a:extLst>
              <a:ext uri="{FF2B5EF4-FFF2-40B4-BE49-F238E27FC236}">
                <a16:creationId xmlns:a16="http://schemas.microsoft.com/office/drawing/2014/main" id="{CC4FC7B6-8BC9-43F5-9A60-613802089DC5}"/>
              </a:ext>
            </a:extLst>
          </p:cNvPr>
          <p:cNvPicPr>
            <a:picLocks noChangeAspect="1"/>
          </p:cNvPicPr>
          <p:nvPr/>
        </p:nvPicPr>
        <p:blipFill>
          <a:blip r:embed="rId8"/>
          <a:stretch>
            <a:fillRect/>
          </a:stretch>
        </p:blipFill>
        <p:spPr>
          <a:xfrm rot="10800000">
            <a:off x="9582912" y="4169664"/>
            <a:ext cx="2441448" cy="2441448"/>
          </a:xfrm>
          <a:prstGeom prst="rect">
            <a:avLst/>
          </a:prstGeom>
        </p:spPr>
      </p:pic>
      <p:pic>
        <p:nvPicPr>
          <p:cNvPr id="6" name="Audio 5">
            <a:hlinkClick r:id="" action="ppaction://media"/>
            <a:extLst>
              <a:ext uri="{FF2B5EF4-FFF2-40B4-BE49-F238E27FC236}">
                <a16:creationId xmlns:a16="http://schemas.microsoft.com/office/drawing/2014/main" id="{9BC3314F-0001-4F24-821A-6E17AE8281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715304921"/>
      </p:ext>
    </p:extLst>
  </p:cSld>
  <p:clrMapOvr>
    <a:masterClrMapping/>
  </p:clrMapOvr>
  <mc:AlternateContent xmlns:mc="http://schemas.openxmlformats.org/markup-compatibility/2006" xmlns:p14="http://schemas.microsoft.com/office/powerpoint/2010/main">
    <mc:Choice Requires="p14">
      <p:transition spd="slow" p14:dur="2000" advTm="50530"/>
    </mc:Choice>
    <mc:Fallback xmlns="">
      <p:transition spd="slow" advTm="50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22" grpId="0"/>
      <p:bldP spid="23"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What value should the implicit function</a:t>
            </a:r>
            <a:br>
              <a:rPr lang="en-US" dirty="0"/>
            </a:br>
            <a:r>
              <a:rPr lang="en-US" dirty="0"/>
              <a:t>take outside the envelope?</a:t>
            </a:r>
            <a:endParaRPr lang="en-US" sz="1800" dirty="0"/>
          </a:p>
        </p:txBody>
      </p:sp>
      <p:pic>
        <p:nvPicPr>
          <p:cNvPr id="5" name="Picture 4" descr="A close up of a person&#10;&#10;Description automatically generated">
            <a:extLst>
              <a:ext uri="{FF2B5EF4-FFF2-40B4-BE49-F238E27FC236}">
                <a16:creationId xmlns:a16="http://schemas.microsoft.com/office/drawing/2014/main" id="{B4151C52-D87F-4EB5-A076-5B5C11A94695}"/>
              </a:ext>
            </a:extLst>
          </p:cNvPr>
          <p:cNvPicPr>
            <a:picLocks noChangeAspect="1"/>
          </p:cNvPicPr>
          <p:nvPr/>
        </p:nvPicPr>
        <p:blipFill>
          <a:blip r:embed="rId5"/>
          <a:stretch>
            <a:fillRect/>
          </a:stretch>
        </p:blipFill>
        <p:spPr>
          <a:xfrm>
            <a:off x="9582912" y="398876"/>
            <a:ext cx="2441448" cy="2441448"/>
          </a:xfrm>
          <a:prstGeom prst="rect">
            <a:avLst/>
          </a:prstGeom>
        </p:spPr>
      </p:pic>
      <p:pic>
        <p:nvPicPr>
          <p:cNvPr id="7" name="Picture 6" descr="A close up of a logo&#10;&#10;Description automatically generated">
            <a:extLst>
              <a:ext uri="{FF2B5EF4-FFF2-40B4-BE49-F238E27FC236}">
                <a16:creationId xmlns:a16="http://schemas.microsoft.com/office/drawing/2014/main" id="{172C7E92-A326-434E-B455-B5EBAD07B8E7}"/>
              </a:ext>
            </a:extLst>
          </p:cNvPr>
          <p:cNvPicPr>
            <a:picLocks noChangeAspect="1"/>
          </p:cNvPicPr>
          <p:nvPr/>
        </p:nvPicPr>
        <p:blipFill>
          <a:blip r:embed="rId6"/>
          <a:stretch>
            <a:fillRect/>
          </a:stretch>
        </p:blipFill>
        <p:spPr>
          <a:xfrm>
            <a:off x="6743443" y="4164726"/>
            <a:ext cx="2438400" cy="2438400"/>
          </a:xfrm>
          <a:prstGeom prst="rect">
            <a:avLst/>
          </a:prstGeom>
        </p:spPr>
      </p:pic>
      <p:cxnSp>
        <p:nvCxnSpPr>
          <p:cNvPr id="15" name="Straight Arrow Connector 14">
            <a:extLst>
              <a:ext uri="{FF2B5EF4-FFF2-40B4-BE49-F238E27FC236}">
                <a16:creationId xmlns:a16="http://schemas.microsoft.com/office/drawing/2014/main" id="{BE504EEC-D2EC-426F-B3C4-E1A888400CB4}"/>
              </a:ext>
            </a:extLst>
          </p:cNvPr>
          <p:cNvCxnSpPr>
            <a:cxnSpLocks/>
          </p:cNvCxnSpPr>
          <p:nvPr/>
        </p:nvCxnSpPr>
        <p:spPr>
          <a:xfrm flipH="1">
            <a:off x="8218240" y="2854073"/>
            <a:ext cx="1537600" cy="118020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5424A0C-E691-4C41-A283-4C129709C660}"/>
              </a:ext>
            </a:extLst>
          </p:cNvPr>
          <p:cNvCxnSpPr>
            <a:cxnSpLocks/>
            <a:stCxn id="5" idx="2"/>
          </p:cNvCxnSpPr>
          <p:nvPr/>
        </p:nvCxnSpPr>
        <p:spPr>
          <a:xfrm>
            <a:off x="10803636" y="2840324"/>
            <a:ext cx="17815" cy="123348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EC63E8B-3F11-4273-878F-AF3776B9AFED}"/>
              </a:ext>
            </a:extLst>
          </p:cNvPr>
          <p:cNvSpPr txBox="1"/>
          <p:nvPr/>
        </p:nvSpPr>
        <p:spPr>
          <a:xfrm>
            <a:off x="9408861" y="6540271"/>
            <a:ext cx="2600254" cy="369332"/>
          </a:xfrm>
          <a:prstGeom prst="rect">
            <a:avLst/>
          </a:prstGeom>
          <a:noFill/>
        </p:spPr>
        <p:txBody>
          <a:bodyPr wrap="square" rtlCol="0">
            <a:spAutoFit/>
          </a:bodyPr>
          <a:lstStyle/>
          <a:p>
            <a:pPr algn="ctr"/>
            <a:r>
              <a:rPr lang="en-US" dirty="0"/>
              <a:t>Indicator function</a:t>
            </a:r>
          </a:p>
        </p:txBody>
      </p:sp>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normAutofit/>
          </a:bodyPr>
          <a:lstStyle/>
          <a:p>
            <a:r>
              <a:rPr lang="en-US" dirty="0"/>
              <a:t>Implicit Surface Reconstruction</a:t>
            </a:r>
          </a:p>
        </p:txBody>
      </p:sp>
      <p:sp>
        <p:nvSpPr>
          <p:cNvPr id="26" name="TextBox 25">
            <a:extLst>
              <a:ext uri="{FF2B5EF4-FFF2-40B4-BE49-F238E27FC236}">
                <a16:creationId xmlns:a16="http://schemas.microsoft.com/office/drawing/2014/main" id="{23C00F45-F473-49DC-9DE8-5AF4C543CCD4}"/>
              </a:ext>
            </a:extLst>
          </p:cNvPr>
          <p:cNvSpPr txBox="1"/>
          <p:nvPr/>
        </p:nvSpPr>
        <p:spPr>
          <a:xfrm>
            <a:off x="6623617" y="6537960"/>
            <a:ext cx="2596054" cy="369332"/>
          </a:xfrm>
          <a:prstGeom prst="rect">
            <a:avLst/>
          </a:prstGeom>
          <a:noFill/>
        </p:spPr>
        <p:txBody>
          <a:bodyPr wrap="square" rtlCol="0">
            <a:spAutoFit/>
          </a:bodyPr>
          <a:lstStyle/>
          <a:p>
            <a:pPr algn="ctr"/>
            <a:r>
              <a:rPr lang="en-US" dirty="0"/>
              <a:t>Signed distance function </a:t>
            </a:r>
          </a:p>
        </p:txBody>
      </p:sp>
      <p:sp>
        <p:nvSpPr>
          <p:cNvPr id="16" name="TextBox 15">
            <a:extLst>
              <a:ext uri="{FF2B5EF4-FFF2-40B4-BE49-F238E27FC236}">
                <a16:creationId xmlns:a16="http://schemas.microsoft.com/office/drawing/2014/main" id="{A0155EF0-2D88-40C4-A72E-3B8D843F61B6}"/>
              </a:ext>
            </a:extLst>
          </p:cNvPr>
          <p:cNvSpPr txBox="1"/>
          <p:nvPr/>
        </p:nvSpPr>
        <p:spPr>
          <a:xfrm>
            <a:off x="8967421" y="2537415"/>
            <a:ext cx="3279230" cy="369332"/>
          </a:xfrm>
          <a:prstGeom prst="rect">
            <a:avLst/>
          </a:prstGeom>
          <a:noFill/>
        </p:spPr>
        <p:txBody>
          <a:bodyPr wrap="square" rtlCol="0">
            <a:spAutoFit/>
          </a:bodyPr>
          <a:lstStyle/>
          <a:p>
            <a:pPr algn="ctr"/>
            <a:r>
              <a:rPr lang="en-US" dirty="0"/>
              <a:t>Point set + envelope</a:t>
            </a:r>
          </a:p>
        </p:txBody>
      </p:sp>
      <p:sp>
        <p:nvSpPr>
          <p:cNvPr id="20" name="Freeform: Shape 19">
            <a:extLst>
              <a:ext uri="{FF2B5EF4-FFF2-40B4-BE49-F238E27FC236}">
                <a16:creationId xmlns:a16="http://schemas.microsoft.com/office/drawing/2014/main" id="{1EF67837-F3E4-4945-8003-7BF671EBEABB}"/>
              </a:ext>
            </a:extLst>
          </p:cNvPr>
          <p:cNvSpPr/>
          <p:nvPr/>
        </p:nvSpPr>
        <p:spPr>
          <a:xfrm>
            <a:off x="9698948" y="561255"/>
            <a:ext cx="2163027" cy="2057034"/>
          </a:xfrm>
          <a:custGeom>
            <a:avLst/>
            <a:gdLst>
              <a:gd name="connsiteX0" fmla="*/ 167602 w 2406249"/>
              <a:gd name="connsiteY0" fmla="*/ 725589 h 2302375"/>
              <a:gd name="connsiteX1" fmla="*/ 609036 w 2406249"/>
              <a:gd name="connsiteY1" fmla="*/ 511178 h 2302375"/>
              <a:gd name="connsiteX2" fmla="*/ 1201820 w 2406249"/>
              <a:gd name="connsiteY2" fmla="*/ 580547 h 2302375"/>
              <a:gd name="connsiteX3" fmla="*/ 2002708 w 2406249"/>
              <a:gd name="connsiteY3" fmla="*/ 44519 h 2302375"/>
              <a:gd name="connsiteX4" fmla="*/ 2330631 w 2406249"/>
              <a:gd name="connsiteY4" fmla="*/ 132806 h 2302375"/>
              <a:gd name="connsiteX5" fmla="*/ 2387386 w 2406249"/>
              <a:gd name="connsiteY5" fmla="*/ 946307 h 2302375"/>
              <a:gd name="connsiteX6" fmla="*/ 2072076 w 2406249"/>
              <a:gd name="connsiteY6" fmla="*/ 902163 h 2302375"/>
              <a:gd name="connsiteX7" fmla="*/ 1845053 w 2406249"/>
              <a:gd name="connsiteY7" fmla="*/ 1469722 h 2302375"/>
              <a:gd name="connsiteX8" fmla="*/ 2021626 w 2406249"/>
              <a:gd name="connsiteY8" fmla="*/ 2144486 h 2302375"/>
              <a:gd name="connsiteX9" fmla="*/ 1132451 w 2406249"/>
              <a:gd name="connsiteY9" fmla="*/ 2213854 h 2302375"/>
              <a:gd name="connsiteX10" fmla="*/ 1056777 w 2406249"/>
              <a:gd name="connsiteY10" fmla="*/ 1608458 h 2302375"/>
              <a:gd name="connsiteX11" fmla="*/ 804529 w 2406249"/>
              <a:gd name="connsiteY11" fmla="*/ 1589540 h 2302375"/>
              <a:gd name="connsiteX12" fmla="*/ 672098 w 2406249"/>
              <a:gd name="connsiteY12" fmla="*/ 2119261 h 2302375"/>
              <a:gd name="connsiteX13" fmla="*/ 28865 w 2406249"/>
              <a:gd name="connsiteY13" fmla="*/ 2194936 h 2302375"/>
              <a:gd name="connsiteX14" fmla="*/ 167602 w 2406249"/>
              <a:gd name="connsiteY14" fmla="*/ 725589 h 230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6249" h="2302375">
                <a:moveTo>
                  <a:pt x="167602" y="725589"/>
                </a:moveTo>
                <a:cubicBezTo>
                  <a:pt x="264297" y="444963"/>
                  <a:pt x="436666" y="535352"/>
                  <a:pt x="609036" y="511178"/>
                </a:cubicBezTo>
                <a:cubicBezTo>
                  <a:pt x="781406" y="487004"/>
                  <a:pt x="969541" y="658323"/>
                  <a:pt x="1201820" y="580547"/>
                </a:cubicBezTo>
                <a:cubicBezTo>
                  <a:pt x="1434099" y="502771"/>
                  <a:pt x="1814573" y="119143"/>
                  <a:pt x="2002708" y="44519"/>
                </a:cubicBezTo>
                <a:cubicBezTo>
                  <a:pt x="2190843" y="-30105"/>
                  <a:pt x="2266518" y="-17492"/>
                  <a:pt x="2330631" y="132806"/>
                </a:cubicBezTo>
                <a:cubicBezTo>
                  <a:pt x="2394744" y="283104"/>
                  <a:pt x="2430479" y="818081"/>
                  <a:pt x="2387386" y="946307"/>
                </a:cubicBezTo>
                <a:cubicBezTo>
                  <a:pt x="2344294" y="1074533"/>
                  <a:pt x="2162465" y="814927"/>
                  <a:pt x="2072076" y="902163"/>
                </a:cubicBezTo>
                <a:cubicBezTo>
                  <a:pt x="1981687" y="989399"/>
                  <a:pt x="1853461" y="1262668"/>
                  <a:pt x="1845053" y="1469722"/>
                </a:cubicBezTo>
                <a:cubicBezTo>
                  <a:pt x="1836645" y="1676776"/>
                  <a:pt x="2140393" y="2020464"/>
                  <a:pt x="2021626" y="2144486"/>
                </a:cubicBezTo>
                <a:cubicBezTo>
                  <a:pt x="1902859" y="2268508"/>
                  <a:pt x="1293259" y="2303192"/>
                  <a:pt x="1132451" y="2213854"/>
                </a:cubicBezTo>
                <a:cubicBezTo>
                  <a:pt x="971643" y="2124516"/>
                  <a:pt x="1111431" y="1712510"/>
                  <a:pt x="1056777" y="1608458"/>
                </a:cubicBezTo>
                <a:cubicBezTo>
                  <a:pt x="1002123" y="1504406"/>
                  <a:pt x="868642" y="1504406"/>
                  <a:pt x="804529" y="1589540"/>
                </a:cubicBezTo>
                <a:cubicBezTo>
                  <a:pt x="740416" y="1674674"/>
                  <a:pt x="801375" y="2018362"/>
                  <a:pt x="672098" y="2119261"/>
                </a:cubicBezTo>
                <a:cubicBezTo>
                  <a:pt x="542821" y="2220160"/>
                  <a:pt x="116101" y="2430368"/>
                  <a:pt x="28865" y="2194936"/>
                </a:cubicBezTo>
                <a:cubicBezTo>
                  <a:pt x="-58371" y="1959504"/>
                  <a:pt x="70907" y="1006215"/>
                  <a:pt x="167602" y="725589"/>
                </a:cubicBezTo>
                <a:close/>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black, standing, white&#10;&#10;Description automatically generated">
            <a:extLst>
              <a:ext uri="{FF2B5EF4-FFF2-40B4-BE49-F238E27FC236}">
                <a16:creationId xmlns:a16="http://schemas.microsoft.com/office/drawing/2014/main" id="{EB433F2B-5F59-4CFC-ACB4-0B287CECA406}"/>
              </a:ext>
            </a:extLst>
          </p:cNvPr>
          <p:cNvPicPr>
            <a:picLocks noChangeAspect="1"/>
          </p:cNvPicPr>
          <p:nvPr/>
        </p:nvPicPr>
        <p:blipFill>
          <a:blip r:embed="rId7"/>
          <a:stretch>
            <a:fillRect/>
          </a:stretch>
        </p:blipFill>
        <p:spPr>
          <a:xfrm rot="10800000">
            <a:off x="9582912" y="4169664"/>
            <a:ext cx="2441448" cy="2441448"/>
          </a:xfrm>
          <a:prstGeom prst="rect">
            <a:avLst/>
          </a:prstGeom>
        </p:spPr>
      </p:pic>
      <p:pic>
        <p:nvPicPr>
          <p:cNvPr id="6" name="Audio 5">
            <a:hlinkClick r:id="" action="ppaction://media"/>
            <a:extLst>
              <a:ext uri="{FF2B5EF4-FFF2-40B4-BE49-F238E27FC236}">
                <a16:creationId xmlns:a16="http://schemas.microsoft.com/office/drawing/2014/main" id="{F56917C7-76A3-4972-BE0B-EA577E5F64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862115884"/>
      </p:ext>
    </p:extLst>
  </p:cSld>
  <p:clrMapOvr>
    <a:masterClrMapping/>
  </p:clrMapOvr>
  <mc:AlternateContent xmlns:mc="http://schemas.openxmlformats.org/markup-compatibility/2006" xmlns:p14="http://schemas.microsoft.com/office/powerpoint/2010/main">
    <mc:Choice Requires="p14">
      <p:transition spd="slow" p14:dur="2000" advTm="13145"/>
    </mc:Choice>
    <mc:Fallback xmlns="">
      <p:transition spd="slow" advTm="1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What value should the implicit function</a:t>
            </a:r>
            <a:br>
              <a:rPr lang="en-US" dirty="0"/>
            </a:br>
            <a:r>
              <a:rPr lang="en-US" dirty="0"/>
              <a:t>take outside the envelope?</a:t>
            </a:r>
          </a:p>
          <a:p>
            <a:pPr marL="0" indent="0">
              <a:buNone/>
            </a:pPr>
            <a:r>
              <a:rPr lang="en-US" dirty="0"/>
              <a:t>	Signed distance function:	???</a:t>
            </a:r>
          </a:p>
        </p:txBody>
      </p:sp>
      <p:pic>
        <p:nvPicPr>
          <p:cNvPr id="5" name="Picture 4" descr="A close up of a person&#10;&#10;Description automatically generated">
            <a:extLst>
              <a:ext uri="{FF2B5EF4-FFF2-40B4-BE49-F238E27FC236}">
                <a16:creationId xmlns:a16="http://schemas.microsoft.com/office/drawing/2014/main" id="{B4151C52-D87F-4EB5-A076-5B5C11A94695}"/>
              </a:ext>
            </a:extLst>
          </p:cNvPr>
          <p:cNvPicPr>
            <a:picLocks noChangeAspect="1"/>
          </p:cNvPicPr>
          <p:nvPr/>
        </p:nvPicPr>
        <p:blipFill>
          <a:blip r:embed="rId5"/>
          <a:stretch>
            <a:fillRect/>
          </a:stretch>
        </p:blipFill>
        <p:spPr>
          <a:xfrm>
            <a:off x="9582912" y="398876"/>
            <a:ext cx="2441448" cy="2441448"/>
          </a:xfrm>
          <a:prstGeom prst="rect">
            <a:avLst/>
          </a:prstGeom>
        </p:spPr>
      </p:pic>
      <p:pic>
        <p:nvPicPr>
          <p:cNvPr id="7" name="Picture 6" descr="A close up of a logo&#10;&#10;Description automatically generated">
            <a:extLst>
              <a:ext uri="{FF2B5EF4-FFF2-40B4-BE49-F238E27FC236}">
                <a16:creationId xmlns:a16="http://schemas.microsoft.com/office/drawing/2014/main" id="{172C7E92-A326-434E-B455-B5EBAD07B8E7}"/>
              </a:ext>
            </a:extLst>
          </p:cNvPr>
          <p:cNvPicPr>
            <a:picLocks noChangeAspect="1"/>
          </p:cNvPicPr>
          <p:nvPr/>
        </p:nvPicPr>
        <p:blipFill>
          <a:blip r:embed="rId6"/>
          <a:stretch>
            <a:fillRect/>
          </a:stretch>
        </p:blipFill>
        <p:spPr>
          <a:xfrm>
            <a:off x="6743443" y="4164726"/>
            <a:ext cx="2438400" cy="2438400"/>
          </a:xfrm>
          <a:prstGeom prst="rect">
            <a:avLst/>
          </a:prstGeom>
        </p:spPr>
      </p:pic>
      <p:cxnSp>
        <p:nvCxnSpPr>
          <p:cNvPr id="15" name="Straight Arrow Connector 14">
            <a:extLst>
              <a:ext uri="{FF2B5EF4-FFF2-40B4-BE49-F238E27FC236}">
                <a16:creationId xmlns:a16="http://schemas.microsoft.com/office/drawing/2014/main" id="{BE504EEC-D2EC-426F-B3C4-E1A888400CB4}"/>
              </a:ext>
            </a:extLst>
          </p:cNvPr>
          <p:cNvCxnSpPr>
            <a:cxnSpLocks/>
          </p:cNvCxnSpPr>
          <p:nvPr/>
        </p:nvCxnSpPr>
        <p:spPr>
          <a:xfrm flipH="1">
            <a:off x="8218240" y="2854073"/>
            <a:ext cx="1537600" cy="118020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5424A0C-E691-4C41-A283-4C129709C660}"/>
              </a:ext>
            </a:extLst>
          </p:cNvPr>
          <p:cNvCxnSpPr>
            <a:cxnSpLocks/>
            <a:stCxn id="5" idx="2"/>
          </p:cNvCxnSpPr>
          <p:nvPr/>
        </p:nvCxnSpPr>
        <p:spPr>
          <a:xfrm>
            <a:off x="10803636" y="2840324"/>
            <a:ext cx="17815" cy="123348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EC63E8B-3F11-4273-878F-AF3776B9AFED}"/>
              </a:ext>
            </a:extLst>
          </p:cNvPr>
          <p:cNvSpPr txBox="1"/>
          <p:nvPr/>
        </p:nvSpPr>
        <p:spPr>
          <a:xfrm>
            <a:off x="9408861" y="6540271"/>
            <a:ext cx="2600254" cy="369332"/>
          </a:xfrm>
          <a:prstGeom prst="rect">
            <a:avLst/>
          </a:prstGeom>
          <a:noFill/>
        </p:spPr>
        <p:txBody>
          <a:bodyPr wrap="square" rtlCol="0">
            <a:spAutoFit/>
          </a:bodyPr>
          <a:lstStyle/>
          <a:p>
            <a:pPr algn="ctr"/>
            <a:r>
              <a:rPr lang="en-US" dirty="0"/>
              <a:t>Indicator function</a:t>
            </a:r>
          </a:p>
        </p:txBody>
      </p:sp>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normAutofit/>
          </a:bodyPr>
          <a:lstStyle/>
          <a:p>
            <a:r>
              <a:rPr lang="en-US" dirty="0"/>
              <a:t>Implicit Surface Reconstruction</a:t>
            </a:r>
          </a:p>
        </p:txBody>
      </p:sp>
      <p:sp>
        <p:nvSpPr>
          <p:cNvPr id="26" name="TextBox 25">
            <a:extLst>
              <a:ext uri="{FF2B5EF4-FFF2-40B4-BE49-F238E27FC236}">
                <a16:creationId xmlns:a16="http://schemas.microsoft.com/office/drawing/2014/main" id="{23C00F45-F473-49DC-9DE8-5AF4C543CCD4}"/>
              </a:ext>
            </a:extLst>
          </p:cNvPr>
          <p:cNvSpPr txBox="1"/>
          <p:nvPr/>
        </p:nvSpPr>
        <p:spPr>
          <a:xfrm>
            <a:off x="6623617" y="6537960"/>
            <a:ext cx="2596054" cy="369332"/>
          </a:xfrm>
          <a:prstGeom prst="rect">
            <a:avLst/>
          </a:prstGeom>
          <a:noFill/>
        </p:spPr>
        <p:txBody>
          <a:bodyPr wrap="square" rtlCol="0">
            <a:spAutoFit/>
          </a:bodyPr>
          <a:lstStyle/>
          <a:p>
            <a:pPr algn="ctr"/>
            <a:r>
              <a:rPr lang="en-US" dirty="0"/>
              <a:t>Signed distance function</a:t>
            </a:r>
          </a:p>
        </p:txBody>
      </p:sp>
      <p:sp>
        <p:nvSpPr>
          <p:cNvPr id="14" name="TextBox 13">
            <a:extLst>
              <a:ext uri="{FF2B5EF4-FFF2-40B4-BE49-F238E27FC236}">
                <a16:creationId xmlns:a16="http://schemas.microsoft.com/office/drawing/2014/main" id="{2FC8FCB0-03B9-4D5F-8B72-D94832823AD6}"/>
              </a:ext>
            </a:extLst>
          </p:cNvPr>
          <p:cNvSpPr txBox="1"/>
          <p:nvPr/>
        </p:nvSpPr>
        <p:spPr>
          <a:xfrm>
            <a:off x="7088583" y="4063854"/>
            <a:ext cx="1537600" cy="2646878"/>
          </a:xfrm>
          <a:prstGeom prst="rect">
            <a:avLst/>
          </a:prstGeom>
          <a:noFill/>
        </p:spPr>
        <p:txBody>
          <a:bodyPr wrap="none" rtlCol="0">
            <a:spAutoFit/>
          </a:bodyPr>
          <a:lstStyle/>
          <a:p>
            <a:r>
              <a:rPr lang="en-US" sz="16600" dirty="0">
                <a:solidFill>
                  <a:srgbClr val="FF0000"/>
                </a:solidFill>
                <a:sym typeface="Wingdings" panose="05000000000000000000" pitchFamily="2" charset="2"/>
              </a:rPr>
              <a:t></a:t>
            </a:r>
            <a:endParaRPr lang="en-US" sz="16600" dirty="0">
              <a:solidFill>
                <a:srgbClr val="FF0000"/>
              </a:solidFill>
            </a:endParaRPr>
          </a:p>
        </p:txBody>
      </p:sp>
      <p:sp>
        <p:nvSpPr>
          <p:cNvPr id="16" name="TextBox 15">
            <a:extLst>
              <a:ext uri="{FF2B5EF4-FFF2-40B4-BE49-F238E27FC236}">
                <a16:creationId xmlns:a16="http://schemas.microsoft.com/office/drawing/2014/main" id="{A0155EF0-2D88-40C4-A72E-3B8D843F61B6}"/>
              </a:ext>
            </a:extLst>
          </p:cNvPr>
          <p:cNvSpPr txBox="1"/>
          <p:nvPr/>
        </p:nvSpPr>
        <p:spPr>
          <a:xfrm>
            <a:off x="8967421" y="2537415"/>
            <a:ext cx="3279230" cy="369332"/>
          </a:xfrm>
          <a:prstGeom prst="rect">
            <a:avLst/>
          </a:prstGeom>
          <a:noFill/>
        </p:spPr>
        <p:txBody>
          <a:bodyPr wrap="square" rtlCol="0">
            <a:spAutoFit/>
          </a:bodyPr>
          <a:lstStyle/>
          <a:p>
            <a:pPr algn="ctr"/>
            <a:r>
              <a:rPr lang="en-US" dirty="0"/>
              <a:t>Point set + envelope</a:t>
            </a:r>
          </a:p>
        </p:txBody>
      </p:sp>
      <p:sp>
        <p:nvSpPr>
          <p:cNvPr id="19" name="Freeform: Shape 18">
            <a:extLst>
              <a:ext uri="{FF2B5EF4-FFF2-40B4-BE49-F238E27FC236}">
                <a16:creationId xmlns:a16="http://schemas.microsoft.com/office/drawing/2014/main" id="{D84C578D-15C4-440E-BD95-9F8029EE5EAA}"/>
              </a:ext>
            </a:extLst>
          </p:cNvPr>
          <p:cNvSpPr/>
          <p:nvPr/>
        </p:nvSpPr>
        <p:spPr>
          <a:xfrm>
            <a:off x="9698948" y="561255"/>
            <a:ext cx="2163027" cy="2057034"/>
          </a:xfrm>
          <a:custGeom>
            <a:avLst/>
            <a:gdLst>
              <a:gd name="connsiteX0" fmla="*/ 167602 w 2406249"/>
              <a:gd name="connsiteY0" fmla="*/ 725589 h 2302375"/>
              <a:gd name="connsiteX1" fmla="*/ 609036 w 2406249"/>
              <a:gd name="connsiteY1" fmla="*/ 511178 h 2302375"/>
              <a:gd name="connsiteX2" fmla="*/ 1201820 w 2406249"/>
              <a:gd name="connsiteY2" fmla="*/ 580547 h 2302375"/>
              <a:gd name="connsiteX3" fmla="*/ 2002708 w 2406249"/>
              <a:gd name="connsiteY3" fmla="*/ 44519 h 2302375"/>
              <a:gd name="connsiteX4" fmla="*/ 2330631 w 2406249"/>
              <a:gd name="connsiteY4" fmla="*/ 132806 h 2302375"/>
              <a:gd name="connsiteX5" fmla="*/ 2387386 w 2406249"/>
              <a:gd name="connsiteY5" fmla="*/ 946307 h 2302375"/>
              <a:gd name="connsiteX6" fmla="*/ 2072076 w 2406249"/>
              <a:gd name="connsiteY6" fmla="*/ 902163 h 2302375"/>
              <a:gd name="connsiteX7" fmla="*/ 1845053 w 2406249"/>
              <a:gd name="connsiteY7" fmla="*/ 1469722 h 2302375"/>
              <a:gd name="connsiteX8" fmla="*/ 2021626 w 2406249"/>
              <a:gd name="connsiteY8" fmla="*/ 2144486 h 2302375"/>
              <a:gd name="connsiteX9" fmla="*/ 1132451 w 2406249"/>
              <a:gd name="connsiteY9" fmla="*/ 2213854 h 2302375"/>
              <a:gd name="connsiteX10" fmla="*/ 1056777 w 2406249"/>
              <a:gd name="connsiteY10" fmla="*/ 1608458 h 2302375"/>
              <a:gd name="connsiteX11" fmla="*/ 804529 w 2406249"/>
              <a:gd name="connsiteY11" fmla="*/ 1589540 h 2302375"/>
              <a:gd name="connsiteX12" fmla="*/ 672098 w 2406249"/>
              <a:gd name="connsiteY12" fmla="*/ 2119261 h 2302375"/>
              <a:gd name="connsiteX13" fmla="*/ 28865 w 2406249"/>
              <a:gd name="connsiteY13" fmla="*/ 2194936 h 2302375"/>
              <a:gd name="connsiteX14" fmla="*/ 167602 w 2406249"/>
              <a:gd name="connsiteY14" fmla="*/ 725589 h 230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6249" h="2302375">
                <a:moveTo>
                  <a:pt x="167602" y="725589"/>
                </a:moveTo>
                <a:cubicBezTo>
                  <a:pt x="264297" y="444963"/>
                  <a:pt x="436666" y="535352"/>
                  <a:pt x="609036" y="511178"/>
                </a:cubicBezTo>
                <a:cubicBezTo>
                  <a:pt x="781406" y="487004"/>
                  <a:pt x="969541" y="658323"/>
                  <a:pt x="1201820" y="580547"/>
                </a:cubicBezTo>
                <a:cubicBezTo>
                  <a:pt x="1434099" y="502771"/>
                  <a:pt x="1814573" y="119143"/>
                  <a:pt x="2002708" y="44519"/>
                </a:cubicBezTo>
                <a:cubicBezTo>
                  <a:pt x="2190843" y="-30105"/>
                  <a:pt x="2266518" y="-17492"/>
                  <a:pt x="2330631" y="132806"/>
                </a:cubicBezTo>
                <a:cubicBezTo>
                  <a:pt x="2394744" y="283104"/>
                  <a:pt x="2430479" y="818081"/>
                  <a:pt x="2387386" y="946307"/>
                </a:cubicBezTo>
                <a:cubicBezTo>
                  <a:pt x="2344294" y="1074533"/>
                  <a:pt x="2162465" y="814927"/>
                  <a:pt x="2072076" y="902163"/>
                </a:cubicBezTo>
                <a:cubicBezTo>
                  <a:pt x="1981687" y="989399"/>
                  <a:pt x="1853461" y="1262668"/>
                  <a:pt x="1845053" y="1469722"/>
                </a:cubicBezTo>
                <a:cubicBezTo>
                  <a:pt x="1836645" y="1676776"/>
                  <a:pt x="2140393" y="2020464"/>
                  <a:pt x="2021626" y="2144486"/>
                </a:cubicBezTo>
                <a:cubicBezTo>
                  <a:pt x="1902859" y="2268508"/>
                  <a:pt x="1293259" y="2303192"/>
                  <a:pt x="1132451" y="2213854"/>
                </a:cubicBezTo>
                <a:cubicBezTo>
                  <a:pt x="971643" y="2124516"/>
                  <a:pt x="1111431" y="1712510"/>
                  <a:pt x="1056777" y="1608458"/>
                </a:cubicBezTo>
                <a:cubicBezTo>
                  <a:pt x="1002123" y="1504406"/>
                  <a:pt x="868642" y="1504406"/>
                  <a:pt x="804529" y="1589540"/>
                </a:cubicBezTo>
                <a:cubicBezTo>
                  <a:pt x="740416" y="1674674"/>
                  <a:pt x="801375" y="2018362"/>
                  <a:pt x="672098" y="2119261"/>
                </a:cubicBezTo>
                <a:cubicBezTo>
                  <a:pt x="542821" y="2220160"/>
                  <a:pt x="116101" y="2430368"/>
                  <a:pt x="28865" y="2194936"/>
                </a:cubicBezTo>
                <a:cubicBezTo>
                  <a:pt x="-58371" y="1959504"/>
                  <a:pt x="70907" y="1006215"/>
                  <a:pt x="167602" y="725589"/>
                </a:cubicBezTo>
                <a:close/>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black, standing, white&#10;&#10;Description automatically generated">
            <a:extLst>
              <a:ext uri="{FF2B5EF4-FFF2-40B4-BE49-F238E27FC236}">
                <a16:creationId xmlns:a16="http://schemas.microsoft.com/office/drawing/2014/main" id="{407C783D-D906-4DC8-8683-99286BD862D8}"/>
              </a:ext>
            </a:extLst>
          </p:cNvPr>
          <p:cNvPicPr>
            <a:picLocks noChangeAspect="1"/>
          </p:cNvPicPr>
          <p:nvPr/>
        </p:nvPicPr>
        <p:blipFill>
          <a:blip r:embed="rId7"/>
          <a:stretch>
            <a:fillRect/>
          </a:stretch>
        </p:blipFill>
        <p:spPr>
          <a:xfrm rot="10800000">
            <a:off x="9582912" y="4169664"/>
            <a:ext cx="2441448" cy="2441448"/>
          </a:xfrm>
          <a:prstGeom prst="rect">
            <a:avLst/>
          </a:prstGeom>
        </p:spPr>
      </p:pic>
      <p:sp>
        <p:nvSpPr>
          <p:cNvPr id="18" name="Freeform: Shape 17">
            <a:extLst>
              <a:ext uri="{FF2B5EF4-FFF2-40B4-BE49-F238E27FC236}">
                <a16:creationId xmlns:a16="http://schemas.microsoft.com/office/drawing/2014/main" id="{775BF401-9791-49EC-8F4F-54310C2EFC73}"/>
              </a:ext>
            </a:extLst>
          </p:cNvPr>
          <p:cNvSpPr/>
          <p:nvPr/>
        </p:nvSpPr>
        <p:spPr>
          <a:xfrm>
            <a:off x="6753989" y="4256314"/>
            <a:ext cx="2406249" cy="2302375"/>
          </a:xfrm>
          <a:custGeom>
            <a:avLst/>
            <a:gdLst>
              <a:gd name="connsiteX0" fmla="*/ 167602 w 2406249"/>
              <a:gd name="connsiteY0" fmla="*/ 725589 h 2302375"/>
              <a:gd name="connsiteX1" fmla="*/ 609036 w 2406249"/>
              <a:gd name="connsiteY1" fmla="*/ 511178 h 2302375"/>
              <a:gd name="connsiteX2" fmla="*/ 1201820 w 2406249"/>
              <a:gd name="connsiteY2" fmla="*/ 580547 h 2302375"/>
              <a:gd name="connsiteX3" fmla="*/ 2002708 w 2406249"/>
              <a:gd name="connsiteY3" fmla="*/ 44519 h 2302375"/>
              <a:gd name="connsiteX4" fmla="*/ 2330631 w 2406249"/>
              <a:gd name="connsiteY4" fmla="*/ 132806 h 2302375"/>
              <a:gd name="connsiteX5" fmla="*/ 2387386 w 2406249"/>
              <a:gd name="connsiteY5" fmla="*/ 946307 h 2302375"/>
              <a:gd name="connsiteX6" fmla="*/ 2072076 w 2406249"/>
              <a:gd name="connsiteY6" fmla="*/ 902163 h 2302375"/>
              <a:gd name="connsiteX7" fmla="*/ 1845053 w 2406249"/>
              <a:gd name="connsiteY7" fmla="*/ 1469722 h 2302375"/>
              <a:gd name="connsiteX8" fmla="*/ 2021626 w 2406249"/>
              <a:gd name="connsiteY8" fmla="*/ 2144486 h 2302375"/>
              <a:gd name="connsiteX9" fmla="*/ 1132451 w 2406249"/>
              <a:gd name="connsiteY9" fmla="*/ 2213854 h 2302375"/>
              <a:gd name="connsiteX10" fmla="*/ 1056777 w 2406249"/>
              <a:gd name="connsiteY10" fmla="*/ 1608458 h 2302375"/>
              <a:gd name="connsiteX11" fmla="*/ 804529 w 2406249"/>
              <a:gd name="connsiteY11" fmla="*/ 1589540 h 2302375"/>
              <a:gd name="connsiteX12" fmla="*/ 672098 w 2406249"/>
              <a:gd name="connsiteY12" fmla="*/ 2119261 h 2302375"/>
              <a:gd name="connsiteX13" fmla="*/ 28865 w 2406249"/>
              <a:gd name="connsiteY13" fmla="*/ 2194936 h 2302375"/>
              <a:gd name="connsiteX14" fmla="*/ 167602 w 2406249"/>
              <a:gd name="connsiteY14" fmla="*/ 725589 h 230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6249" h="2302375">
                <a:moveTo>
                  <a:pt x="167602" y="725589"/>
                </a:moveTo>
                <a:cubicBezTo>
                  <a:pt x="264297" y="444963"/>
                  <a:pt x="436666" y="535352"/>
                  <a:pt x="609036" y="511178"/>
                </a:cubicBezTo>
                <a:cubicBezTo>
                  <a:pt x="781406" y="487004"/>
                  <a:pt x="969541" y="658323"/>
                  <a:pt x="1201820" y="580547"/>
                </a:cubicBezTo>
                <a:cubicBezTo>
                  <a:pt x="1434099" y="502771"/>
                  <a:pt x="1814573" y="119143"/>
                  <a:pt x="2002708" y="44519"/>
                </a:cubicBezTo>
                <a:cubicBezTo>
                  <a:pt x="2190843" y="-30105"/>
                  <a:pt x="2266518" y="-17492"/>
                  <a:pt x="2330631" y="132806"/>
                </a:cubicBezTo>
                <a:cubicBezTo>
                  <a:pt x="2394744" y="283104"/>
                  <a:pt x="2430479" y="818081"/>
                  <a:pt x="2387386" y="946307"/>
                </a:cubicBezTo>
                <a:cubicBezTo>
                  <a:pt x="2344294" y="1074533"/>
                  <a:pt x="2162465" y="814927"/>
                  <a:pt x="2072076" y="902163"/>
                </a:cubicBezTo>
                <a:cubicBezTo>
                  <a:pt x="1981687" y="989399"/>
                  <a:pt x="1853461" y="1262668"/>
                  <a:pt x="1845053" y="1469722"/>
                </a:cubicBezTo>
                <a:cubicBezTo>
                  <a:pt x="1836645" y="1676776"/>
                  <a:pt x="2140393" y="2020464"/>
                  <a:pt x="2021626" y="2144486"/>
                </a:cubicBezTo>
                <a:cubicBezTo>
                  <a:pt x="1902859" y="2268508"/>
                  <a:pt x="1293259" y="2303192"/>
                  <a:pt x="1132451" y="2213854"/>
                </a:cubicBezTo>
                <a:cubicBezTo>
                  <a:pt x="971643" y="2124516"/>
                  <a:pt x="1111431" y="1712510"/>
                  <a:pt x="1056777" y="1608458"/>
                </a:cubicBezTo>
                <a:cubicBezTo>
                  <a:pt x="1002123" y="1504406"/>
                  <a:pt x="868642" y="1504406"/>
                  <a:pt x="804529" y="1589540"/>
                </a:cubicBezTo>
                <a:cubicBezTo>
                  <a:pt x="740416" y="1674674"/>
                  <a:pt x="801375" y="2018362"/>
                  <a:pt x="672098" y="2119261"/>
                </a:cubicBezTo>
                <a:cubicBezTo>
                  <a:pt x="542821" y="2220160"/>
                  <a:pt x="116101" y="2430368"/>
                  <a:pt x="28865" y="2194936"/>
                </a:cubicBezTo>
                <a:cubicBezTo>
                  <a:pt x="-58371" y="1959504"/>
                  <a:pt x="70907" y="1006215"/>
                  <a:pt x="167602" y="725589"/>
                </a:cubicBezTo>
                <a:close/>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7E07093C-F02A-4F23-AAC9-75B127C5BA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906721686"/>
      </p:ext>
    </p:extLst>
  </p:cSld>
  <p:clrMapOvr>
    <a:masterClrMapping/>
  </p:clrMapOvr>
  <mc:AlternateContent xmlns:mc="http://schemas.openxmlformats.org/markup-compatibility/2006" xmlns:p14="http://schemas.microsoft.com/office/powerpoint/2010/main">
    <mc:Choice Requires="p14">
      <p:transition spd="slow" p14:dur="2000" advTm="16101"/>
    </mc:Choice>
    <mc:Fallback xmlns="">
      <p:transition spd="slow" advTm="1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black, standing, white&#10;&#10;Description automatically generated">
            <a:extLst>
              <a:ext uri="{FF2B5EF4-FFF2-40B4-BE49-F238E27FC236}">
                <a16:creationId xmlns:a16="http://schemas.microsoft.com/office/drawing/2014/main" id="{0C91BCD2-B105-4373-879A-B2477398CFBD}"/>
              </a:ext>
            </a:extLst>
          </p:cNvPr>
          <p:cNvPicPr>
            <a:picLocks noChangeAspect="1"/>
          </p:cNvPicPr>
          <p:nvPr/>
        </p:nvPicPr>
        <p:blipFill>
          <a:blip r:embed="rId5"/>
          <a:stretch>
            <a:fillRect/>
          </a:stretch>
        </p:blipFill>
        <p:spPr>
          <a:xfrm rot="10800000">
            <a:off x="9582912" y="4169664"/>
            <a:ext cx="2441448" cy="2441448"/>
          </a:xfrm>
          <a:prstGeom prst="rect">
            <a:avLst/>
          </a:prstGeom>
        </p:spPr>
      </p:pic>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What value should the implicit function</a:t>
            </a:r>
            <a:br>
              <a:rPr lang="en-US" dirty="0"/>
            </a:br>
            <a:r>
              <a:rPr lang="en-US" dirty="0"/>
              <a:t>take outside the envelope?</a:t>
            </a:r>
          </a:p>
          <a:p>
            <a:pPr marL="0" indent="0">
              <a:buNone/>
            </a:pPr>
            <a:r>
              <a:rPr lang="en-US" dirty="0"/>
              <a:t>	Signed distance function:	???</a:t>
            </a:r>
          </a:p>
          <a:p>
            <a:pPr marL="0" indent="0">
              <a:buNone/>
            </a:pPr>
            <a:r>
              <a:rPr lang="en-US" dirty="0"/>
              <a:t>	Indicator function:		Zero</a:t>
            </a:r>
          </a:p>
        </p:txBody>
      </p:sp>
      <p:pic>
        <p:nvPicPr>
          <p:cNvPr id="5" name="Picture 4" descr="A close up of a person&#10;&#10;Description automatically generated">
            <a:extLst>
              <a:ext uri="{FF2B5EF4-FFF2-40B4-BE49-F238E27FC236}">
                <a16:creationId xmlns:a16="http://schemas.microsoft.com/office/drawing/2014/main" id="{B4151C52-D87F-4EB5-A076-5B5C11A94695}"/>
              </a:ext>
            </a:extLst>
          </p:cNvPr>
          <p:cNvPicPr>
            <a:picLocks noChangeAspect="1"/>
          </p:cNvPicPr>
          <p:nvPr/>
        </p:nvPicPr>
        <p:blipFill>
          <a:blip r:embed="rId6"/>
          <a:stretch>
            <a:fillRect/>
          </a:stretch>
        </p:blipFill>
        <p:spPr>
          <a:xfrm>
            <a:off x="9582912" y="398876"/>
            <a:ext cx="2441448" cy="2441448"/>
          </a:xfrm>
          <a:prstGeom prst="rect">
            <a:avLst/>
          </a:prstGeom>
        </p:spPr>
      </p:pic>
      <p:pic>
        <p:nvPicPr>
          <p:cNvPr id="7" name="Picture 6" descr="A close up of a logo&#10;&#10;Description automatically generated">
            <a:extLst>
              <a:ext uri="{FF2B5EF4-FFF2-40B4-BE49-F238E27FC236}">
                <a16:creationId xmlns:a16="http://schemas.microsoft.com/office/drawing/2014/main" id="{172C7E92-A326-434E-B455-B5EBAD07B8E7}"/>
              </a:ext>
            </a:extLst>
          </p:cNvPr>
          <p:cNvPicPr>
            <a:picLocks noChangeAspect="1"/>
          </p:cNvPicPr>
          <p:nvPr/>
        </p:nvPicPr>
        <p:blipFill>
          <a:blip r:embed="rId7"/>
          <a:stretch>
            <a:fillRect/>
          </a:stretch>
        </p:blipFill>
        <p:spPr>
          <a:xfrm>
            <a:off x="6743443" y="4164726"/>
            <a:ext cx="2438400" cy="2438400"/>
          </a:xfrm>
          <a:prstGeom prst="rect">
            <a:avLst/>
          </a:prstGeom>
        </p:spPr>
      </p:pic>
      <p:cxnSp>
        <p:nvCxnSpPr>
          <p:cNvPr id="15" name="Straight Arrow Connector 14">
            <a:extLst>
              <a:ext uri="{FF2B5EF4-FFF2-40B4-BE49-F238E27FC236}">
                <a16:creationId xmlns:a16="http://schemas.microsoft.com/office/drawing/2014/main" id="{BE504EEC-D2EC-426F-B3C4-E1A888400CB4}"/>
              </a:ext>
            </a:extLst>
          </p:cNvPr>
          <p:cNvCxnSpPr>
            <a:cxnSpLocks/>
          </p:cNvCxnSpPr>
          <p:nvPr/>
        </p:nvCxnSpPr>
        <p:spPr>
          <a:xfrm flipH="1">
            <a:off x="8218240" y="2854073"/>
            <a:ext cx="1537600" cy="118020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5424A0C-E691-4C41-A283-4C129709C660}"/>
              </a:ext>
            </a:extLst>
          </p:cNvPr>
          <p:cNvCxnSpPr>
            <a:cxnSpLocks/>
            <a:stCxn id="5" idx="2"/>
          </p:cNvCxnSpPr>
          <p:nvPr/>
        </p:nvCxnSpPr>
        <p:spPr>
          <a:xfrm>
            <a:off x="10803636" y="2840324"/>
            <a:ext cx="17815" cy="123348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normAutofit/>
          </a:bodyPr>
          <a:lstStyle/>
          <a:p>
            <a:r>
              <a:rPr lang="en-US" dirty="0"/>
              <a:t>Implicit Surface Reconstruction</a:t>
            </a:r>
          </a:p>
        </p:txBody>
      </p:sp>
      <p:sp>
        <p:nvSpPr>
          <p:cNvPr id="26" name="TextBox 25">
            <a:extLst>
              <a:ext uri="{FF2B5EF4-FFF2-40B4-BE49-F238E27FC236}">
                <a16:creationId xmlns:a16="http://schemas.microsoft.com/office/drawing/2014/main" id="{23C00F45-F473-49DC-9DE8-5AF4C543CCD4}"/>
              </a:ext>
            </a:extLst>
          </p:cNvPr>
          <p:cNvSpPr txBox="1"/>
          <p:nvPr/>
        </p:nvSpPr>
        <p:spPr>
          <a:xfrm>
            <a:off x="6623617" y="6537960"/>
            <a:ext cx="2596054" cy="369332"/>
          </a:xfrm>
          <a:prstGeom prst="rect">
            <a:avLst/>
          </a:prstGeom>
          <a:noFill/>
        </p:spPr>
        <p:txBody>
          <a:bodyPr wrap="square" rtlCol="0">
            <a:spAutoFit/>
          </a:bodyPr>
          <a:lstStyle/>
          <a:p>
            <a:pPr algn="ctr"/>
            <a:r>
              <a:rPr lang="en-US" dirty="0"/>
              <a:t>Signed distance function</a:t>
            </a:r>
          </a:p>
        </p:txBody>
      </p:sp>
      <p:sp>
        <p:nvSpPr>
          <p:cNvPr id="12" name="Freeform: Shape 11">
            <a:extLst>
              <a:ext uri="{FF2B5EF4-FFF2-40B4-BE49-F238E27FC236}">
                <a16:creationId xmlns:a16="http://schemas.microsoft.com/office/drawing/2014/main" id="{14C0FE6A-67DC-4911-9D81-045558EF1134}"/>
              </a:ext>
            </a:extLst>
          </p:cNvPr>
          <p:cNvSpPr/>
          <p:nvPr/>
        </p:nvSpPr>
        <p:spPr>
          <a:xfrm>
            <a:off x="6753989" y="4256314"/>
            <a:ext cx="2406249" cy="2302375"/>
          </a:xfrm>
          <a:custGeom>
            <a:avLst/>
            <a:gdLst>
              <a:gd name="connsiteX0" fmla="*/ 167602 w 2406249"/>
              <a:gd name="connsiteY0" fmla="*/ 725589 h 2302375"/>
              <a:gd name="connsiteX1" fmla="*/ 609036 w 2406249"/>
              <a:gd name="connsiteY1" fmla="*/ 511178 h 2302375"/>
              <a:gd name="connsiteX2" fmla="*/ 1201820 w 2406249"/>
              <a:gd name="connsiteY2" fmla="*/ 580547 h 2302375"/>
              <a:gd name="connsiteX3" fmla="*/ 2002708 w 2406249"/>
              <a:gd name="connsiteY3" fmla="*/ 44519 h 2302375"/>
              <a:gd name="connsiteX4" fmla="*/ 2330631 w 2406249"/>
              <a:gd name="connsiteY4" fmla="*/ 132806 h 2302375"/>
              <a:gd name="connsiteX5" fmla="*/ 2387386 w 2406249"/>
              <a:gd name="connsiteY5" fmla="*/ 946307 h 2302375"/>
              <a:gd name="connsiteX6" fmla="*/ 2072076 w 2406249"/>
              <a:gd name="connsiteY6" fmla="*/ 902163 h 2302375"/>
              <a:gd name="connsiteX7" fmla="*/ 1845053 w 2406249"/>
              <a:gd name="connsiteY7" fmla="*/ 1469722 h 2302375"/>
              <a:gd name="connsiteX8" fmla="*/ 2021626 w 2406249"/>
              <a:gd name="connsiteY8" fmla="*/ 2144486 h 2302375"/>
              <a:gd name="connsiteX9" fmla="*/ 1132451 w 2406249"/>
              <a:gd name="connsiteY9" fmla="*/ 2213854 h 2302375"/>
              <a:gd name="connsiteX10" fmla="*/ 1056777 w 2406249"/>
              <a:gd name="connsiteY10" fmla="*/ 1608458 h 2302375"/>
              <a:gd name="connsiteX11" fmla="*/ 804529 w 2406249"/>
              <a:gd name="connsiteY11" fmla="*/ 1589540 h 2302375"/>
              <a:gd name="connsiteX12" fmla="*/ 672098 w 2406249"/>
              <a:gd name="connsiteY12" fmla="*/ 2119261 h 2302375"/>
              <a:gd name="connsiteX13" fmla="*/ 28865 w 2406249"/>
              <a:gd name="connsiteY13" fmla="*/ 2194936 h 2302375"/>
              <a:gd name="connsiteX14" fmla="*/ 167602 w 2406249"/>
              <a:gd name="connsiteY14" fmla="*/ 725589 h 230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6249" h="2302375">
                <a:moveTo>
                  <a:pt x="167602" y="725589"/>
                </a:moveTo>
                <a:cubicBezTo>
                  <a:pt x="264297" y="444963"/>
                  <a:pt x="436666" y="535352"/>
                  <a:pt x="609036" y="511178"/>
                </a:cubicBezTo>
                <a:cubicBezTo>
                  <a:pt x="781406" y="487004"/>
                  <a:pt x="969541" y="658323"/>
                  <a:pt x="1201820" y="580547"/>
                </a:cubicBezTo>
                <a:cubicBezTo>
                  <a:pt x="1434099" y="502771"/>
                  <a:pt x="1814573" y="119143"/>
                  <a:pt x="2002708" y="44519"/>
                </a:cubicBezTo>
                <a:cubicBezTo>
                  <a:pt x="2190843" y="-30105"/>
                  <a:pt x="2266518" y="-17492"/>
                  <a:pt x="2330631" y="132806"/>
                </a:cubicBezTo>
                <a:cubicBezTo>
                  <a:pt x="2394744" y="283104"/>
                  <a:pt x="2430479" y="818081"/>
                  <a:pt x="2387386" y="946307"/>
                </a:cubicBezTo>
                <a:cubicBezTo>
                  <a:pt x="2344294" y="1074533"/>
                  <a:pt x="2162465" y="814927"/>
                  <a:pt x="2072076" y="902163"/>
                </a:cubicBezTo>
                <a:cubicBezTo>
                  <a:pt x="1981687" y="989399"/>
                  <a:pt x="1853461" y="1262668"/>
                  <a:pt x="1845053" y="1469722"/>
                </a:cubicBezTo>
                <a:cubicBezTo>
                  <a:pt x="1836645" y="1676776"/>
                  <a:pt x="2140393" y="2020464"/>
                  <a:pt x="2021626" y="2144486"/>
                </a:cubicBezTo>
                <a:cubicBezTo>
                  <a:pt x="1902859" y="2268508"/>
                  <a:pt x="1293259" y="2303192"/>
                  <a:pt x="1132451" y="2213854"/>
                </a:cubicBezTo>
                <a:cubicBezTo>
                  <a:pt x="971643" y="2124516"/>
                  <a:pt x="1111431" y="1712510"/>
                  <a:pt x="1056777" y="1608458"/>
                </a:cubicBezTo>
                <a:cubicBezTo>
                  <a:pt x="1002123" y="1504406"/>
                  <a:pt x="868642" y="1504406"/>
                  <a:pt x="804529" y="1589540"/>
                </a:cubicBezTo>
                <a:cubicBezTo>
                  <a:pt x="740416" y="1674674"/>
                  <a:pt x="801375" y="2018362"/>
                  <a:pt x="672098" y="2119261"/>
                </a:cubicBezTo>
                <a:cubicBezTo>
                  <a:pt x="542821" y="2220160"/>
                  <a:pt x="116101" y="2430368"/>
                  <a:pt x="28865" y="2194936"/>
                </a:cubicBezTo>
                <a:cubicBezTo>
                  <a:pt x="-58371" y="1959504"/>
                  <a:pt x="70907" y="1006215"/>
                  <a:pt x="167602" y="725589"/>
                </a:cubicBezTo>
                <a:close/>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C8FCB0-03B9-4D5F-8B72-D94832823AD6}"/>
              </a:ext>
            </a:extLst>
          </p:cNvPr>
          <p:cNvSpPr txBox="1"/>
          <p:nvPr/>
        </p:nvSpPr>
        <p:spPr>
          <a:xfrm>
            <a:off x="7088583" y="4063854"/>
            <a:ext cx="1537600" cy="2646878"/>
          </a:xfrm>
          <a:prstGeom prst="rect">
            <a:avLst/>
          </a:prstGeom>
          <a:noFill/>
        </p:spPr>
        <p:txBody>
          <a:bodyPr wrap="none" rtlCol="0">
            <a:spAutoFit/>
          </a:bodyPr>
          <a:lstStyle/>
          <a:p>
            <a:r>
              <a:rPr lang="en-US" sz="16600" dirty="0">
                <a:solidFill>
                  <a:srgbClr val="FF0000"/>
                </a:solidFill>
                <a:sym typeface="Wingdings" panose="05000000000000000000" pitchFamily="2" charset="2"/>
              </a:rPr>
              <a:t></a:t>
            </a:r>
            <a:endParaRPr lang="en-US" sz="16600" dirty="0">
              <a:solidFill>
                <a:srgbClr val="FF0000"/>
              </a:solidFill>
            </a:endParaRPr>
          </a:p>
        </p:txBody>
      </p:sp>
      <p:sp>
        <p:nvSpPr>
          <p:cNvPr id="16" name="TextBox 15">
            <a:extLst>
              <a:ext uri="{FF2B5EF4-FFF2-40B4-BE49-F238E27FC236}">
                <a16:creationId xmlns:a16="http://schemas.microsoft.com/office/drawing/2014/main" id="{A0155EF0-2D88-40C4-A72E-3B8D843F61B6}"/>
              </a:ext>
            </a:extLst>
          </p:cNvPr>
          <p:cNvSpPr txBox="1"/>
          <p:nvPr/>
        </p:nvSpPr>
        <p:spPr>
          <a:xfrm>
            <a:off x="8967421" y="2537415"/>
            <a:ext cx="3279230" cy="369332"/>
          </a:xfrm>
          <a:prstGeom prst="rect">
            <a:avLst/>
          </a:prstGeom>
          <a:noFill/>
        </p:spPr>
        <p:txBody>
          <a:bodyPr wrap="square" rtlCol="0">
            <a:spAutoFit/>
          </a:bodyPr>
          <a:lstStyle/>
          <a:p>
            <a:pPr algn="ctr"/>
            <a:r>
              <a:rPr lang="en-US" dirty="0"/>
              <a:t>Point set + envelope</a:t>
            </a:r>
          </a:p>
        </p:txBody>
      </p:sp>
      <p:sp>
        <p:nvSpPr>
          <p:cNvPr id="18" name="Freeform: Shape 17">
            <a:extLst>
              <a:ext uri="{FF2B5EF4-FFF2-40B4-BE49-F238E27FC236}">
                <a16:creationId xmlns:a16="http://schemas.microsoft.com/office/drawing/2014/main" id="{DA1D1CF5-F573-4A53-A0CE-74A1A5BDA59C}"/>
              </a:ext>
            </a:extLst>
          </p:cNvPr>
          <p:cNvSpPr/>
          <p:nvPr/>
        </p:nvSpPr>
        <p:spPr>
          <a:xfrm>
            <a:off x="9698948" y="561255"/>
            <a:ext cx="2163027" cy="2057034"/>
          </a:xfrm>
          <a:custGeom>
            <a:avLst/>
            <a:gdLst>
              <a:gd name="connsiteX0" fmla="*/ 167602 w 2406249"/>
              <a:gd name="connsiteY0" fmla="*/ 725589 h 2302375"/>
              <a:gd name="connsiteX1" fmla="*/ 609036 w 2406249"/>
              <a:gd name="connsiteY1" fmla="*/ 511178 h 2302375"/>
              <a:gd name="connsiteX2" fmla="*/ 1201820 w 2406249"/>
              <a:gd name="connsiteY2" fmla="*/ 580547 h 2302375"/>
              <a:gd name="connsiteX3" fmla="*/ 2002708 w 2406249"/>
              <a:gd name="connsiteY3" fmla="*/ 44519 h 2302375"/>
              <a:gd name="connsiteX4" fmla="*/ 2330631 w 2406249"/>
              <a:gd name="connsiteY4" fmla="*/ 132806 h 2302375"/>
              <a:gd name="connsiteX5" fmla="*/ 2387386 w 2406249"/>
              <a:gd name="connsiteY5" fmla="*/ 946307 h 2302375"/>
              <a:gd name="connsiteX6" fmla="*/ 2072076 w 2406249"/>
              <a:gd name="connsiteY6" fmla="*/ 902163 h 2302375"/>
              <a:gd name="connsiteX7" fmla="*/ 1845053 w 2406249"/>
              <a:gd name="connsiteY7" fmla="*/ 1469722 h 2302375"/>
              <a:gd name="connsiteX8" fmla="*/ 2021626 w 2406249"/>
              <a:gd name="connsiteY8" fmla="*/ 2144486 h 2302375"/>
              <a:gd name="connsiteX9" fmla="*/ 1132451 w 2406249"/>
              <a:gd name="connsiteY9" fmla="*/ 2213854 h 2302375"/>
              <a:gd name="connsiteX10" fmla="*/ 1056777 w 2406249"/>
              <a:gd name="connsiteY10" fmla="*/ 1608458 h 2302375"/>
              <a:gd name="connsiteX11" fmla="*/ 804529 w 2406249"/>
              <a:gd name="connsiteY11" fmla="*/ 1589540 h 2302375"/>
              <a:gd name="connsiteX12" fmla="*/ 672098 w 2406249"/>
              <a:gd name="connsiteY12" fmla="*/ 2119261 h 2302375"/>
              <a:gd name="connsiteX13" fmla="*/ 28865 w 2406249"/>
              <a:gd name="connsiteY13" fmla="*/ 2194936 h 2302375"/>
              <a:gd name="connsiteX14" fmla="*/ 167602 w 2406249"/>
              <a:gd name="connsiteY14" fmla="*/ 725589 h 230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6249" h="2302375">
                <a:moveTo>
                  <a:pt x="167602" y="725589"/>
                </a:moveTo>
                <a:cubicBezTo>
                  <a:pt x="264297" y="444963"/>
                  <a:pt x="436666" y="535352"/>
                  <a:pt x="609036" y="511178"/>
                </a:cubicBezTo>
                <a:cubicBezTo>
                  <a:pt x="781406" y="487004"/>
                  <a:pt x="969541" y="658323"/>
                  <a:pt x="1201820" y="580547"/>
                </a:cubicBezTo>
                <a:cubicBezTo>
                  <a:pt x="1434099" y="502771"/>
                  <a:pt x="1814573" y="119143"/>
                  <a:pt x="2002708" y="44519"/>
                </a:cubicBezTo>
                <a:cubicBezTo>
                  <a:pt x="2190843" y="-30105"/>
                  <a:pt x="2266518" y="-17492"/>
                  <a:pt x="2330631" y="132806"/>
                </a:cubicBezTo>
                <a:cubicBezTo>
                  <a:pt x="2394744" y="283104"/>
                  <a:pt x="2430479" y="818081"/>
                  <a:pt x="2387386" y="946307"/>
                </a:cubicBezTo>
                <a:cubicBezTo>
                  <a:pt x="2344294" y="1074533"/>
                  <a:pt x="2162465" y="814927"/>
                  <a:pt x="2072076" y="902163"/>
                </a:cubicBezTo>
                <a:cubicBezTo>
                  <a:pt x="1981687" y="989399"/>
                  <a:pt x="1853461" y="1262668"/>
                  <a:pt x="1845053" y="1469722"/>
                </a:cubicBezTo>
                <a:cubicBezTo>
                  <a:pt x="1836645" y="1676776"/>
                  <a:pt x="2140393" y="2020464"/>
                  <a:pt x="2021626" y="2144486"/>
                </a:cubicBezTo>
                <a:cubicBezTo>
                  <a:pt x="1902859" y="2268508"/>
                  <a:pt x="1293259" y="2303192"/>
                  <a:pt x="1132451" y="2213854"/>
                </a:cubicBezTo>
                <a:cubicBezTo>
                  <a:pt x="971643" y="2124516"/>
                  <a:pt x="1111431" y="1712510"/>
                  <a:pt x="1056777" y="1608458"/>
                </a:cubicBezTo>
                <a:cubicBezTo>
                  <a:pt x="1002123" y="1504406"/>
                  <a:pt x="868642" y="1504406"/>
                  <a:pt x="804529" y="1589540"/>
                </a:cubicBezTo>
                <a:cubicBezTo>
                  <a:pt x="740416" y="1674674"/>
                  <a:pt x="801375" y="2018362"/>
                  <a:pt x="672098" y="2119261"/>
                </a:cubicBezTo>
                <a:cubicBezTo>
                  <a:pt x="542821" y="2220160"/>
                  <a:pt x="116101" y="2430368"/>
                  <a:pt x="28865" y="2194936"/>
                </a:cubicBezTo>
                <a:cubicBezTo>
                  <a:pt x="-58371" y="1959504"/>
                  <a:pt x="70907" y="1006215"/>
                  <a:pt x="167602" y="725589"/>
                </a:cubicBezTo>
                <a:close/>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EB71D0A-9F14-436F-B48A-E4FD4D73AD4D}"/>
              </a:ext>
            </a:extLst>
          </p:cNvPr>
          <p:cNvSpPr txBox="1"/>
          <p:nvPr/>
        </p:nvSpPr>
        <p:spPr>
          <a:xfrm>
            <a:off x="9408861" y="6540271"/>
            <a:ext cx="2600254" cy="369332"/>
          </a:xfrm>
          <a:prstGeom prst="rect">
            <a:avLst/>
          </a:prstGeom>
          <a:noFill/>
        </p:spPr>
        <p:txBody>
          <a:bodyPr wrap="square" rtlCol="0">
            <a:spAutoFit/>
          </a:bodyPr>
          <a:lstStyle/>
          <a:p>
            <a:pPr algn="ctr"/>
            <a:r>
              <a:rPr lang="en-US" dirty="0"/>
              <a:t>Indicator function</a:t>
            </a:r>
          </a:p>
        </p:txBody>
      </p:sp>
      <p:sp>
        <p:nvSpPr>
          <p:cNvPr id="21" name="Freeform: Shape 20">
            <a:extLst>
              <a:ext uri="{FF2B5EF4-FFF2-40B4-BE49-F238E27FC236}">
                <a16:creationId xmlns:a16="http://schemas.microsoft.com/office/drawing/2014/main" id="{ED036932-205E-46FE-838D-36C5DA9ACCE8}"/>
              </a:ext>
            </a:extLst>
          </p:cNvPr>
          <p:cNvSpPr/>
          <p:nvPr/>
        </p:nvSpPr>
        <p:spPr>
          <a:xfrm>
            <a:off x="9585373" y="4241655"/>
            <a:ext cx="2406249" cy="2302375"/>
          </a:xfrm>
          <a:custGeom>
            <a:avLst/>
            <a:gdLst>
              <a:gd name="connsiteX0" fmla="*/ 167602 w 2406249"/>
              <a:gd name="connsiteY0" fmla="*/ 725589 h 2302375"/>
              <a:gd name="connsiteX1" fmla="*/ 609036 w 2406249"/>
              <a:gd name="connsiteY1" fmla="*/ 511178 h 2302375"/>
              <a:gd name="connsiteX2" fmla="*/ 1201820 w 2406249"/>
              <a:gd name="connsiteY2" fmla="*/ 580547 h 2302375"/>
              <a:gd name="connsiteX3" fmla="*/ 2002708 w 2406249"/>
              <a:gd name="connsiteY3" fmla="*/ 44519 h 2302375"/>
              <a:gd name="connsiteX4" fmla="*/ 2330631 w 2406249"/>
              <a:gd name="connsiteY4" fmla="*/ 132806 h 2302375"/>
              <a:gd name="connsiteX5" fmla="*/ 2387386 w 2406249"/>
              <a:gd name="connsiteY5" fmla="*/ 946307 h 2302375"/>
              <a:gd name="connsiteX6" fmla="*/ 2072076 w 2406249"/>
              <a:gd name="connsiteY6" fmla="*/ 902163 h 2302375"/>
              <a:gd name="connsiteX7" fmla="*/ 1845053 w 2406249"/>
              <a:gd name="connsiteY7" fmla="*/ 1469722 h 2302375"/>
              <a:gd name="connsiteX8" fmla="*/ 2021626 w 2406249"/>
              <a:gd name="connsiteY8" fmla="*/ 2144486 h 2302375"/>
              <a:gd name="connsiteX9" fmla="*/ 1132451 w 2406249"/>
              <a:gd name="connsiteY9" fmla="*/ 2213854 h 2302375"/>
              <a:gd name="connsiteX10" fmla="*/ 1056777 w 2406249"/>
              <a:gd name="connsiteY10" fmla="*/ 1608458 h 2302375"/>
              <a:gd name="connsiteX11" fmla="*/ 804529 w 2406249"/>
              <a:gd name="connsiteY11" fmla="*/ 1589540 h 2302375"/>
              <a:gd name="connsiteX12" fmla="*/ 672098 w 2406249"/>
              <a:gd name="connsiteY12" fmla="*/ 2119261 h 2302375"/>
              <a:gd name="connsiteX13" fmla="*/ 28865 w 2406249"/>
              <a:gd name="connsiteY13" fmla="*/ 2194936 h 2302375"/>
              <a:gd name="connsiteX14" fmla="*/ 167602 w 2406249"/>
              <a:gd name="connsiteY14" fmla="*/ 725589 h 230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6249" h="2302375">
                <a:moveTo>
                  <a:pt x="167602" y="725589"/>
                </a:moveTo>
                <a:cubicBezTo>
                  <a:pt x="264297" y="444963"/>
                  <a:pt x="436666" y="535352"/>
                  <a:pt x="609036" y="511178"/>
                </a:cubicBezTo>
                <a:cubicBezTo>
                  <a:pt x="781406" y="487004"/>
                  <a:pt x="969541" y="658323"/>
                  <a:pt x="1201820" y="580547"/>
                </a:cubicBezTo>
                <a:cubicBezTo>
                  <a:pt x="1434099" y="502771"/>
                  <a:pt x="1814573" y="119143"/>
                  <a:pt x="2002708" y="44519"/>
                </a:cubicBezTo>
                <a:cubicBezTo>
                  <a:pt x="2190843" y="-30105"/>
                  <a:pt x="2266518" y="-17492"/>
                  <a:pt x="2330631" y="132806"/>
                </a:cubicBezTo>
                <a:cubicBezTo>
                  <a:pt x="2394744" y="283104"/>
                  <a:pt x="2430479" y="818081"/>
                  <a:pt x="2387386" y="946307"/>
                </a:cubicBezTo>
                <a:cubicBezTo>
                  <a:pt x="2344294" y="1074533"/>
                  <a:pt x="2162465" y="814927"/>
                  <a:pt x="2072076" y="902163"/>
                </a:cubicBezTo>
                <a:cubicBezTo>
                  <a:pt x="1981687" y="989399"/>
                  <a:pt x="1853461" y="1262668"/>
                  <a:pt x="1845053" y="1469722"/>
                </a:cubicBezTo>
                <a:cubicBezTo>
                  <a:pt x="1836645" y="1676776"/>
                  <a:pt x="2140393" y="2020464"/>
                  <a:pt x="2021626" y="2144486"/>
                </a:cubicBezTo>
                <a:cubicBezTo>
                  <a:pt x="1902859" y="2268508"/>
                  <a:pt x="1293259" y="2303192"/>
                  <a:pt x="1132451" y="2213854"/>
                </a:cubicBezTo>
                <a:cubicBezTo>
                  <a:pt x="971643" y="2124516"/>
                  <a:pt x="1111431" y="1712510"/>
                  <a:pt x="1056777" y="1608458"/>
                </a:cubicBezTo>
                <a:cubicBezTo>
                  <a:pt x="1002123" y="1504406"/>
                  <a:pt x="868642" y="1504406"/>
                  <a:pt x="804529" y="1589540"/>
                </a:cubicBezTo>
                <a:cubicBezTo>
                  <a:pt x="740416" y="1674674"/>
                  <a:pt x="801375" y="2018362"/>
                  <a:pt x="672098" y="2119261"/>
                </a:cubicBezTo>
                <a:cubicBezTo>
                  <a:pt x="542821" y="2220160"/>
                  <a:pt x="116101" y="2430368"/>
                  <a:pt x="28865" y="2194936"/>
                </a:cubicBezTo>
                <a:cubicBezTo>
                  <a:pt x="-58371" y="1959504"/>
                  <a:pt x="70907" y="1006215"/>
                  <a:pt x="167602" y="725589"/>
                </a:cubicBezTo>
                <a:close/>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3974F39-742B-43B0-9CB3-B0AA353E9443}"/>
              </a:ext>
            </a:extLst>
          </p:cNvPr>
          <p:cNvSpPr txBox="1"/>
          <p:nvPr/>
        </p:nvSpPr>
        <p:spPr>
          <a:xfrm>
            <a:off x="9864364" y="4071215"/>
            <a:ext cx="1856598" cy="2646878"/>
          </a:xfrm>
          <a:prstGeom prst="rect">
            <a:avLst/>
          </a:prstGeom>
          <a:noFill/>
        </p:spPr>
        <p:txBody>
          <a:bodyPr wrap="none" rtlCol="0">
            <a:spAutoFit/>
          </a:bodyPr>
          <a:lstStyle/>
          <a:p>
            <a:r>
              <a:rPr lang="en-US" sz="16600" dirty="0">
                <a:solidFill>
                  <a:srgbClr val="92D050"/>
                </a:solidFill>
                <a:sym typeface="Wingdings" panose="05000000000000000000" pitchFamily="2" charset="2"/>
              </a:rPr>
              <a:t></a:t>
            </a:r>
            <a:endParaRPr lang="en-US" sz="16600" dirty="0">
              <a:solidFill>
                <a:srgbClr val="92D050"/>
              </a:solidFill>
            </a:endParaRPr>
          </a:p>
        </p:txBody>
      </p:sp>
      <p:pic>
        <p:nvPicPr>
          <p:cNvPr id="6" name="Audio 5">
            <a:hlinkClick r:id="" action="ppaction://media"/>
            <a:extLst>
              <a:ext uri="{FF2B5EF4-FFF2-40B4-BE49-F238E27FC236}">
                <a16:creationId xmlns:a16="http://schemas.microsoft.com/office/drawing/2014/main" id="{E7269921-4146-4080-82C2-20BE022725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626165991"/>
      </p:ext>
    </p:extLst>
  </p:cSld>
  <p:clrMapOvr>
    <a:masterClrMapping/>
  </p:clrMapOvr>
  <mc:AlternateContent xmlns:mc="http://schemas.openxmlformats.org/markup-compatibility/2006" xmlns:p14="http://schemas.microsoft.com/office/powerpoint/2010/main">
    <mc:Choice Requires="p14">
      <p:transition spd="slow" p14:dur="2000" advTm="13191"/>
    </mc:Choice>
    <mc:Fallback xmlns="">
      <p:transition spd="slow" advTm="1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198228"/>
                <a:ext cx="11226800" cy="5364480"/>
              </a:xfrm>
            </p:spPr>
            <p:txBody>
              <a:bodyPr>
                <a:normAutofit/>
              </a:bodyPr>
              <a:lstStyle/>
              <a:p>
                <a:pPr marL="0" indent="0" algn="ctr">
                  <a:buNone/>
                </a:pPr>
                <a:endParaRPr lang="en-US" sz="4400" dirty="0"/>
              </a:p>
              <a:p>
                <a:pPr marL="0" indent="0" algn="ctr">
                  <a:buNone/>
                </a:pPr>
                <a:endParaRPr lang="en-US" sz="4400" dirty="0"/>
              </a:p>
              <a:p>
                <a:pPr marL="0" indent="0" algn="ctr">
                  <a:buNone/>
                </a:pPr>
                <a:r>
                  <a:rPr lang="en-US" sz="4400" dirty="0"/>
                  <a:t>Incorporating Envelope</a:t>
                </a:r>
              </a:p>
              <a:p>
                <a:pPr marL="0" indent="0" algn="ctr">
                  <a:buNone/>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m:t>
                      </m:r>
                    </m:oMath>
                  </m:oMathPara>
                </a14:m>
                <a:endParaRPr lang="en-US" sz="4400" dirty="0"/>
              </a:p>
              <a:p>
                <a:pPr marL="0" indent="0" algn="ctr">
                  <a:buNone/>
                </a:pPr>
                <a:r>
                  <a:rPr lang="en-US" sz="4400" dirty="0"/>
                  <a:t>Supporting Dirichlet Constraints</a:t>
                </a:r>
              </a:p>
            </p:txBody>
          </p:sp>
        </mc:Choice>
        <mc:Fallback xmlns="">
          <p:sp>
            <p:nvSpPr>
              <p:cNvPr id="3" name="Content Placeholder 2">
                <a:extLst>
                  <a:ext uri="{FF2B5EF4-FFF2-40B4-BE49-F238E27FC236}">
                    <a16:creationId xmlns:a16="http://schemas.microsoft.com/office/drawing/2014/main" id="{09612A18-1EE3-AA4A-8548-51EF5A132BBE}"/>
                  </a:ext>
                </a:extLst>
              </p:cNvPr>
              <p:cNvSpPr>
                <a:spLocks noGrp="1" noRot="1" noChangeAspect="1" noMove="1" noResize="1" noEditPoints="1" noAdjustHandles="1" noChangeArrowheads="1" noChangeShapeType="1" noTextEdit="1"/>
              </p:cNvSpPr>
              <p:nvPr>
                <p:ph idx="1"/>
              </p:nvPr>
            </p:nvSpPr>
            <p:spPr>
              <a:xfrm>
                <a:off x="482600" y="1198228"/>
                <a:ext cx="11226800" cy="5364480"/>
              </a:xfrm>
              <a:blipFill>
                <a:blip r:embed="rId6"/>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1478A9A6-B03D-47F9-8069-63366B46CC3A}"/>
              </a:ext>
            </a:extLst>
          </p:cNvPr>
          <p:cNvSpPr txBox="1"/>
          <p:nvPr/>
        </p:nvSpPr>
        <p:spPr>
          <a:xfrm>
            <a:off x="545726" y="5443211"/>
            <a:ext cx="11128175" cy="584775"/>
          </a:xfrm>
          <a:prstGeom prst="rect">
            <a:avLst/>
          </a:prstGeom>
          <a:solidFill>
            <a:schemeClr val="bg2"/>
          </a:solidFill>
          <a:ln>
            <a:solidFill>
              <a:schemeClr val="accent1"/>
            </a:solidFill>
          </a:ln>
        </p:spPr>
        <p:txBody>
          <a:bodyPr wrap="none" rtlCol="0">
            <a:spAutoFit/>
          </a:bodyPr>
          <a:lstStyle/>
          <a:p>
            <a:r>
              <a:rPr lang="en-US" sz="3200" dirty="0"/>
              <a:t>How do we make the implicit function zero outside the envelope?</a:t>
            </a:r>
          </a:p>
        </p:txBody>
      </p:sp>
      <p:pic>
        <p:nvPicPr>
          <p:cNvPr id="6" name="Audio 5">
            <a:hlinkClick r:id="" action="ppaction://media"/>
            <a:extLst>
              <a:ext uri="{FF2B5EF4-FFF2-40B4-BE49-F238E27FC236}">
                <a16:creationId xmlns:a16="http://schemas.microsoft.com/office/drawing/2014/main" id="{87FB9F93-5492-4B63-BA22-3C530F549E6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474393225"/>
      </p:ext>
    </p:extLst>
  </p:cSld>
  <p:clrMapOvr>
    <a:masterClrMapping/>
  </p:clrMapOvr>
  <mc:AlternateContent xmlns:mc="http://schemas.openxmlformats.org/markup-compatibility/2006" xmlns:p14="http://schemas.microsoft.com/office/powerpoint/2010/main">
    <mc:Choice Requires="p14">
      <p:transition spd="slow" p14:dur="2000" advTm="20458"/>
    </mc:Choice>
    <mc:Fallback xmlns="">
      <p:transition spd="slow" advTm="2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r>
              <a:rPr lang="en-US" sz="4400" dirty="0"/>
              <a:t>Review</a:t>
            </a:r>
          </a:p>
        </p:txBody>
      </p:sp>
      <p:pic>
        <p:nvPicPr>
          <p:cNvPr id="6" name="Audio 5">
            <a:hlinkClick r:id="" action="ppaction://media"/>
            <a:extLst>
              <a:ext uri="{FF2B5EF4-FFF2-40B4-BE49-F238E27FC236}">
                <a16:creationId xmlns:a16="http://schemas.microsoft.com/office/drawing/2014/main" id="{3759AD25-FE00-47B6-8541-8D3965805C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53151060"/>
      </p:ext>
    </p:extLst>
  </p:cSld>
  <p:clrMapOvr>
    <a:masterClrMapping/>
  </p:clrMapOvr>
  <mc:AlternateContent xmlns:mc="http://schemas.openxmlformats.org/markup-compatibility/2006" xmlns:p14="http://schemas.microsoft.com/office/powerpoint/2010/main">
    <mc:Choice Requires="p14">
      <p:transition spd="slow" p14:dur="2000" advTm="11314"/>
    </mc:Choice>
    <mc:Fallback xmlns="">
      <p:transition spd="slow" advTm="1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Finite Elements Discretization</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Represent the implicit function as a linear combination of functions</a:t>
            </a:r>
          </a:p>
        </p:txBody>
      </p:sp>
      <p:pic>
        <p:nvPicPr>
          <p:cNvPr id="51" name="Picture 50" descr="A close up of a logo&#10;&#10;Description automatically generated">
            <a:extLst>
              <a:ext uri="{FF2B5EF4-FFF2-40B4-BE49-F238E27FC236}">
                <a16:creationId xmlns:a16="http://schemas.microsoft.com/office/drawing/2014/main" id="{A4AB9DF6-50B2-451D-ACF6-F64AE8DC48E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55" name="Picture 54" descr="A close up of a logo&#10;&#10;Description automatically generated">
            <a:extLst>
              <a:ext uri="{FF2B5EF4-FFF2-40B4-BE49-F238E27FC236}">
                <a16:creationId xmlns:a16="http://schemas.microsoft.com/office/drawing/2014/main" id="{705848BD-1D2E-4377-A4DB-5DAFC1C3027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59" name="Picture 58" descr="A close up of a logo&#10;&#10;Description automatically generated">
            <a:extLst>
              <a:ext uri="{FF2B5EF4-FFF2-40B4-BE49-F238E27FC236}">
                <a16:creationId xmlns:a16="http://schemas.microsoft.com/office/drawing/2014/main" id="{9A4E87DE-9EF9-4465-BB70-D9F751149FC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3" name="Picture 62" descr="A close up of a logo&#10;&#10;Description automatically generated">
            <a:extLst>
              <a:ext uri="{FF2B5EF4-FFF2-40B4-BE49-F238E27FC236}">
                <a16:creationId xmlns:a16="http://schemas.microsoft.com/office/drawing/2014/main" id="{15DC9731-4200-48D1-9081-63CA98F5C25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7" name="Picture 66" descr="A close up of an object&#10;&#10;Description automatically generated">
            <a:extLst>
              <a:ext uri="{FF2B5EF4-FFF2-40B4-BE49-F238E27FC236}">
                <a16:creationId xmlns:a16="http://schemas.microsoft.com/office/drawing/2014/main" id="{5F8121E3-99AF-4AF4-8140-0D902FE7550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9" name="Picture 68" descr="A close up of an object&#10;&#10;Description automatically generated">
            <a:extLst>
              <a:ext uri="{FF2B5EF4-FFF2-40B4-BE49-F238E27FC236}">
                <a16:creationId xmlns:a16="http://schemas.microsoft.com/office/drawing/2014/main" id="{284182B5-5793-40BC-8AD7-3E9BC89A344A}"/>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1" name="Picture 70" descr="A close up of an object&#10;&#10;Description automatically generated">
            <a:extLst>
              <a:ext uri="{FF2B5EF4-FFF2-40B4-BE49-F238E27FC236}">
                <a16:creationId xmlns:a16="http://schemas.microsoft.com/office/drawing/2014/main" id="{B73E18D4-0BC4-4F30-BAB8-4E1989BA1EC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3" name="Picture 72" descr="A close up of a logo&#10;&#10;Description automatically generated">
            <a:extLst>
              <a:ext uri="{FF2B5EF4-FFF2-40B4-BE49-F238E27FC236}">
                <a16:creationId xmlns:a16="http://schemas.microsoft.com/office/drawing/2014/main" id="{B68B7394-264A-4991-A602-8DE4A22D3F60}"/>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5" name="Picture 74" descr="A close up of a logo&#10;&#10;Description automatically generated">
            <a:extLst>
              <a:ext uri="{FF2B5EF4-FFF2-40B4-BE49-F238E27FC236}">
                <a16:creationId xmlns:a16="http://schemas.microsoft.com/office/drawing/2014/main" id="{B98F329F-1B16-427F-8F38-714745DCBE37}"/>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63840" y="2057400"/>
            <a:ext cx="4125773" cy="1371600"/>
          </a:xfrm>
          <a:prstGeom prst="rect">
            <a:avLst/>
          </a:prstGeom>
        </p:spPr>
      </p:pic>
      <p:grpSp>
        <p:nvGrpSpPr>
          <p:cNvPr id="99" name="Group 98">
            <a:extLst>
              <a:ext uri="{FF2B5EF4-FFF2-40B4-BE49-F238E27FC236}">
                <a16:creationId xmlns:a16="http://schemas.microsoft.com/office/drawing/2014/main" id="{5D1AE472-CA31-498F-A6CC-51276825DB83}"/>
              </a:ext>
            </a:extLst>
          </p:cNvPr>
          <p:cNvGrpSpPr/>
          <p:nvPr/>
        </p:nvGrpSpPr>
        <p:grpSpPr>
          <a:xfrm>
            <a:off x="7863839" y="3169920"/>
            <a:ext cx="4125773" cy="274320"/>
            <a:chOff x="1363452" y="3519530"/>
            <a:chExt cx="4125773" cy="274320"/>
          </a:xfrm>
        </p:grpSpPr>
        <p:cxnSp>
          <p:nvCxnSpPr>
            <p:cNvPr id="93" name="Straight Connector 92">
              <a:extLst>
                <a:ext uri="{FF2B5EF4-FFF2-40B4-BE49-F238E27FC236}">
                  <a16:creationId xmlns:a16="http://schemas.microsoft.com/office/drawing/2014/main" id="{97BFEF48-6DB7-4B64-9E0C-F89C052BB415}"/>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152F59B-7891-4331-AF22-236852F7D31B}"/>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AD902B6-51E6-48ED-BDF9-94F50598E7EB}"/>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pic>
        <p:nvPicPr>
          <p:cNvPr id="4" name="Audio 3">
            <a:hlinkClick r:id="" action="ppaction://media"/>
            <a:extLst>
              <a:ext uri="{FF2B5EF4-FFF2-40B4-BE49-F238E27FC236}">
                <a16:creationId xmlns:a16="http://schemas.microsoft.com/office/drawing/2014/main" id="{5F0CA52C-F385-46D4-88AF-E14D388D0D6A}"/>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165908573"/>
      </p:ext>
    </p:extLst>
  </p:cSld>
  <p:clrMapOvr>
    <a:masterClrMapping/>
  </p:clrMapOvr>
  <mc:AlternateContent xmlns:mc="http://schemas.openxmlformats.org/markup-compatibility/2006" xmlns:p14="http://schemas.microsoft.com/office/powerpoint/2010/main">
    <mc:Choice Requires="p14">
      <p:transition spd="slow" p14:dur="2000" advTm="15987"/>
    </mc:Choice>
    <mc:Fallback xmlns="">
      <p:transition spd="slow" advTm="1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59"/>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63"/>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67"/>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69"/>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nodeType="afterEffect">
                                  <p:stCondLst>
                                    <p:cond delay="500"/>
                                  </p:stCondLst>
                                  <p:childTnLst>
                                    <p:set>
                                      <p:cBhvr>
                                        <p:cTn id="28" dur="1" fill="hold">
                                          <p:stCondLst>
                                            <p:cond delay="0"/>
                                          </p:stCondLst>
                                        </p:cTn>
                                        <p:tgtEl>
                                          <p:spTgt spid="71"/>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500"/>
                                  </p:stCondLst>
                                  <p:childTnLst>
                                    <p:set>
                                      <p:cBhvr>
                                        <p:cTn id="31" dur="1" fill="hold">
                                          <p:stCondLst>
                                            <p:cond delay="0"/>
                                          </p:stCondLst>
                                        </p:cTn>
                                        <p:tgtEl>
                                          <p:spTgt spid="73"/>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nodeType="afterEffect">
                                  <p:stCondLst>
                                    <p:cond delay="500"/>
                                  </p:stCondLst>
                                  <p:childTnLst>
                                    <p:set>
                                      <p:cBhvr>
                                        <p:cTn id="34" dur="1" fill="hold">
                                          <p:stCondLst>
                                            <p:cond delay="0"/>
                                          </p:stCondLst>
                                        </p:cTn>
                                        <p:tgtEl>
                                          <p:spTgt spid="75"/>
                                        </p:tgtEl>
                                        <p:attrNameLst>
                                          <p:attrName>style.visibility</p:attrName>
                                        </p:attrNameLst>
                                      </p:cBhvr>
                                      <p:to>
                                        <p:strVal val="visible"/>
                                      </p:to>
                                    </p:set>
                                  </p:childTnLst>
                                </p:cTn>
                              </p:par>
                            </p:childTnLst>
                          </p:cTn>
                        </p:par>
                        <p:par>
                          <p:cTn id="35" fill="hold">
                            <p:stCondLst>
                              <p:cond delay="4000"/>
                            </p:stCondLst>
                            <p:childTnLst>
                              <p:par>
                                <p:cTn id="36" presetID="1" presetClass="entr" presetSubtype="0" fill="hold" nodeType="afterEffect">
                                  <p:stCondLst>
                                    <p:cond delay="500"/>
                                  </p:stCondLst>
                                  <p:childTnLst>
                                    <p:set>
                                      <p:cBhvr>
                                        <p:cTn id="37"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Finite Elements Discretization</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Represent the implicit function as a linear combination of functions across a hierarchy of levels</a:t>
            </a:r>
          </a:p>
        </p:txBody>
      </p:sp>
      <p:pic>
        <p:nvPicPr>
          <p:cNvPr id="51" name="Picture 50" descr="A close up of a logo&#10;&#10;Description automatically generated">
            <a:extLst>
              <a:ext uri="{FF2B5EF4-FFF2-40B4-BE49-F238E27FC236}">
                <a16:creationId xmlns:a16="http://schemas.microsoft.com/office/drawing/2014/main" id="{A4AB9DF6-50B2-451D-ACF6-F64AE8DC48E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55" name="Picture 54" descr="A close up of a logo&#10;&#10;Description automatically generated">
            <a:extLst>
              <a:ext uri="{FF2B5EF4-FFF2-40B4-BE49-F238E27FC236}">
                <a16:creationId xmlns:a16="http://schemas.microsoft.com/office/drawing/2014/main" id="{705848BD-1D2E-4377-A4DB-5DAFC1C3027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59" name="Picture 58" descr="A close up of a logo&#10;&#10;Description automatically generated">
            <a:extLst>
              <a:ext uri="{FF2B5EF4-FFF2-40B4-BE49-F238E27FC236}">
                <a16:creationId xmlns:a16="http://schemas.microsoft.com/office/drawing/2014/main" id="{9A4E87DE-9EF9-4465-BB70-D9F751149FC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3" name="Picture 62" descr="A close up of a logo&#10;&#10;Description automatically generated">
            <a:extLst>
              <a:ext uri="{FF2B5EF4-FFF2-40B4-BE49-F238E27FC236}">
                <a16:creationId xmlns:a16="http://schemas.microsoft.com/office/drawing/2014/main" id="{15DC9731-4200-48D1-9081-63CA98F5C25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7" name="Picture 66" descr="A close up of an object&#10;&#10;Description automatically generated">
            <a:extLst>
              <a:ext uri="{FF2B5EF4-FFF2-40B4-BE49-F238E27FC236}">
                <a16:creationId xmlns:a16="http://schemas.microsoft.com/office/drawing/2014/main" id="{5F8121E3-99AF-4AF4-8140-0D902FE7550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9" name="Picture 68" descr="A close up of an object&#10;&#10;Description automatically generated">
            <a:extLst>
              <a:ext uri="{FF2B5EF4-FFF2-40B4-BE49-F238E27FC236}">
                <a16:creationId xmlns:a16="http://schemas.microsoft.com/office/drawing/2014/main" id="{284182B5-5793-40BC-8AD7-3E9BC89A344A}"/>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1" name="Picture 70" descr="A close up of an object&#10;&#10;Description automatically generated">
            <a:extLst>
              <a:ext uri="{FF2B5EF4-FFF2-40B4-BE49-F238E27FC236}">
                <a16:creationId xmlns:a16="http://schemas.microsoft.com/office/drawing/2014/main" id="{B73E18D4-0BC4-4F30-BAB8-4E1989BA1EC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3" name="Picture 72" descr="A close up of a logo&#10;&#10;Description automatically generated">
            <a:extLst>
              <a:ext uri="{FF2B5EF4-FFF2-40B4-BE49-F238E27FC236}">
                <a16:creationId xmlns:a16="http://schemas.microsoft.com/office/drawing/2014/main" id="{B68B7394-264A-4991-A602-8DE4A22D3F60}"/>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5" name="Picture 74" descr="A close up of a logo&#10;&#10;Description automatically generated">
            <a:extLst>
              <a:ext uri="{FF2B5EF4-FFF2-40B4-BE49-F238E27FC236}">
                <a16:creationId xmlns:a16="http://schemas.microsoft.com/office/drawing/2014/main" id="{B98F329F-1B16-427F-8F38-714745DCBE37}"/>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7" name="Picture 76" descr="A close up of a logo&#10;&#10;Description automatically generated">
            <a:extLst>
              <a:ext uri="{FF2B5EF4-FFF2-40B4-BE49-F238E27FC236}">
                <a16:creationId xmlns:a16="http://schemas.microsoft.com/office/drawing/2014/main" id="{A0081785-3538-46D9-966A-4BA1A4F8A89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79" name="Picture 78" descr="A close up of a logo&#10;&#10;Description automatically generated">
            <a:extLst>
              <a:ext uri="{FF2B5EF4-FFF2-40B4-BE49-F238E27FC236}">
                <a16:creationId xmlns:a16="http://schemas.microsoft.com/office/drawing/2014/main" id="{2AE6AE04-BDE4-4A6B-AA35-FB431BA9DC10}"/>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1" name="Picture 80" descr="A close up of a mans face&#10;&#10;Description automatically generated">
            <a:extLst>
              <a:ext uri="{FF2B5EF4-FFF2-40B4-BE49-F238E27FC236}">
                <a16:creationId xmlns:a16="http://schemas.microsoft.com/office/drawing/2014/main" id="{B07D7C02-5367-4A43-AC39-614D3101A0FA}"/>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3" name="Picture 82" descr="A close up of a mans face&#10;&#10;Description automatically generated">
            <a:extLst>
              <a:ext uri="{FF2B5EF4-FFF2-40B4-BE49-F238E27FC236}">
                <a16:creationId xmlns:a16="http://schemas.microsoft.com/office/drawing/2014/main" id="{0C42F54B-7E7C-45CD-8CF2-FA275952AEE9}"/>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5" name="Picture 84" descr="A close up of a mans face&#10;&#10;Description automatically generated">
            <a:extLst>
              <a:ext uri="{FF2B5EF4-FFF2-40B4-BE49-F238E27FC236}">
                <a16:creationId xmlns:a16="http://schemas.microsoft.com/office/drawing/2014/main" id="{EE995680-9B19-4CBB-90C3-51F5894D4B68}"/>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7" name="Picture 86" descr="A close up of a mans face&#10;&#10;Description automatically generated">
            <a:extLst>
              <a:ext uri="{FF2B5EF4-FFF2-40B4-BE49-F238E27FC236}">
                <a16:creationId xmlns:a16="http://schemas.microsoft.com/office/drawing/2014/main" id="{8386A2EB-7C5F-44E8-A8C3-D916C6D883DC}"/>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89" name="Picture 88" descr="A close up of a logo&#10;&#10;Description automatically generated">
            <a:extLst>
              <a:ext uri="{FF2B5EF4-FFF2-40B4-BE49-F238E27FC236}">
                <a16:creationId xmlns:a16="http://schemas.microsoft.com/office/drawing/2014/main" id="{0E1B84D5-4392-4B7A-8BA4-C14B0D7F68CD}"/>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91" name="Picture 90" descr="A picture containing skiing&#10;&#10;Description automatically generated">
            <a:extLst>
              <a:ext uri="{FF2B5EF4-FFF2-40B4-BE49-F238E27FC236}">
                <a16:creationId xmlns:a16="http://schemas.microsoft.com/office/drawing/2014/main" id="{7AE339A8-7E39-48A7-BF66-2A4D05B59A81}"/>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7863840" y="5257800"/>
            <a:ext cx="4125773" cy="1371600"/>
          </a:xfrm>
          <a:prstGeom prst="rect">
            <a:avLst/>
          </a:prstGeom>
        </p:spPr>
      </p:pic>
      <p:grpSp>
        <p:nvGrpSpPr>
          <p:cNvPr id="99" name="Group 98">
            <a:extLst>
              <a:ext uri="{FF2B5EF4-FFF2-40B4-BE49-F238E27FC236}">
                <a16:creationId xmlns:a16="http://schemas.microsoft.com/office/drawing/2014/main" id="{5D1AE472-CA31-498F-A6CC-51276825DB83}"/>
              </a:ext>
            </a:extLst>
          </p:cNvPr>
          <p:cNvGrpSpPr/>
          <p:nvPr/>
        </p:nvGrpSpPr>
        <p:grpSpPr>
          <a:xfrm>
            <a:off x="7863839" y="3169920"/>
            <a:ext cx="4125773" cy="274320"/>
            <a:chOff x="1363452" y="3519530"/>
            <a:chExt cx="4125773" cy="274320"/>
          </a:xfrm>
        </p:grpSpPr>
        <p:cxnSp>
          <p:nvCxnSpPr>
            <p:cNvPr id="93" name="Straight Connector 92">
              <a:extLst>
                <a:ext uri="{FF2B5EF4-FFF2-40B4-BE49-F238E27FC236}">
                  <a16:creationId xmlns:a16="http://schemas.microsoft.com/office/drawing/2014/main" id="{97BFEF48-6DB7-4B64-9E0C-F89C052BB415}"/>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152F59B-7891-4331-AF22-236852F7D31B}"/>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AD902B6-51E6-48ED-BDF9-94F50598E7EB}"/>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2646B428-DDFC-4C93-B9B9-9E95CE299B7E}"/>
              </a:ext>
            </a:extLst>
          </p:cNvPr>
          <p:cNvGrpSpPr/>
          <p:nvPr/>
        </p:nvGrpSpPr>
        <p:grpSpPr>
          <a:xfrm>
            <a:off x="7863840" y="4770120"/>
            <a:ext cx="4125773" cy="274320"/>
            <a:chOff x="1363452" y="3519530"/>
            <a:chExt cx="4125773" cy="274320"/>
          </a:xfrm>
        </p:grpSpPr>
        <p:cxnSp>
          <p:nvCxnSpPr>
            <p:cNvPr id="101" name="Straight Connector 100">
              <a:extLst>
                <a:ext uri="{FF2B5EF4-FFF2-40B4-BE49-F238E27FC236}">
                  <a16:creationId xmlns:a16="http://schemas.microsoft.com/office/drawing/2014/main" id="{56586E78-D4FA-445C-97B2-0F7A09FE2CAD}"/>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0865D02-31A7-45B3-87AA-9BB82D427296}"/>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DECFB0C-3C6D-4A41-9829-64B0482F84DE}"/>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BE96BA71-B909-4104-8294-B48A99136987}"/>
              </a:ext>
            </a:extLst>
          </p:cNvPr>
          <p:cNvGrpSpPr/>
          <p:nvPr/>
        </p:nvGrpSpPr>
        <p:grpSpPr>
          <a:xfrm>
            <a:off x="7863840" y="6392725"/>
            <a:ext cx="4125773" cy="274320"/>
            <a:chOff x="1363452" y="3519530"/>
            <a:chExt cx="4125773" cy="274320"/>
          </a:xfrm>
        </p:grpSpPr>
        <p:cxnSp>
          <p:nvCxnSpPr>
            <p:cNvPr id="105" name="Straight Connector 104">
              <a:extLst>
                <a:ext uri="{FF2B5EF4-FFF2-40B4-BE49-F238E27FC236}">
                  <a16:creationId xmlns:a16="http://schemas.microsoft.com/office/drawing/2014/main" id="{DDB89F70-C995-4814-AC8F-214288B61DF6}"/>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9565415-9AA4-416F-A875-4B86FF889824}"/>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71C6C0F-8E96-492D-BEBA-6B5F105EC355}"/>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pic>
        <p:nvPicPr>
          <p:cNvPr id="6" name="Audio 5">
            <a:hlinkClick r:id="" action="ppaction://media"/>
            <a:extLst>
              <a:ext uri="{FF2B5EF4-FFF2-40B4-BE49-F238E27FC236}">
                <a16:creationId xmlns:a16="http://schemas.microsoft.com/office/drawing/2014/main" id="{889207ED-8DDD-4FC8-BC30-61B969A616EA}"/>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99301054"/>
      </p:ext>
    </p:extLst>
  </p:cSld>
  <p:clrMapOvr>
    <a:masterClrMapping/>
  </p:clrMapOvr>
  <mc:AlternateContent xmlns:mc="http://schemas.openxmlformats.org/markup-compatibility/2006" xmlns:p14="http://schemas.microsoft.com/office/powerpoint/2010/main">
    <mc:Choice Requires="p14">
      <p:transition spd="slow" p14:dur="2000" advTm="11557"/>
    </mc:Choice>
    <mc:Fallback xmlns="">
      <p:transition spd="slow" advTm="11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7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81"/>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83"/>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85"/>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77"/>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nodeType="after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nodeType="afterEffect">
                                  <p:stCondLst>
                                    <p:cond delay="500"/>
                                  </p:stCondLst>
                                  <p:childTnLst>
                                    <p:set>
                                      <p:cBhvr>
                                        <p:cTn id="31" dur="1" fill="hold">
                                          <p:stCondLst>
                                            <p:cond delay="0"/>
                                          </p:stCondLst>
                                        </p:cTn>
                                        <p:tgtEl>
                                          <p:spTgt spid="89"/>
                                        </p:tgtEl>
                                        <p:attrNameLst>
                                          <p:attrName>style.visibility</p:attrName>
                                        </p:attrNameLst>
                                      </p:cBhvr>
                                      <p:to>
                                        <p:strVal val="visible"/>
                                      </p:to>
                                    </p:set>
                                  </p:childTnLst>
                                </p:cTn>
                              </p:par>
                            </p:childTnLst>
                          </p:cTn>
                        </p:par>
                        <p:par>
                          <p:cTn id="32" fill="hold">
                            <p:stCondLst>
                              <p:cond delay="3000"/>
                            </p:stCondLst>
                            <p:childTnLst>
                              <p:par>
                                <p:cTn id="33" presetID="1" presetClass="entr" presetSubtype="0" fill="hold" nodeType="afterEffect">
                                  <p:stCondLst>
                                    <p:cond delay="500"/>
                                  </p:stCondLst>
                                  <p:childTnLst>
                                    <p:set>
                                      <p:cBhvr>
                                        <p:cTn id="34" dur="1" fill="hold">
                                          <p:stCondLst>
                                            <p:cond delay="0"/>
                                          </p:stCondLst>
                                        </p:cTn>
                                        <p:tgtEl>
                                          <p:spTgt spid="91"/>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nodeType="afterEffect">
                                  <p:stCondLst>
                                    <p:cond delay="500"/>
                                  </p:stCondLst>
                                  <p:childTnLst>
                                    <p:set>
                                      <p:cBhvr>
                                        <p:cTn id="37"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Multigrid</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Coarser functions can be expressed as combinations of finer ones</a:t>
            </a:r>
          </a:p>
        </p:txBody>
      </p:sp>
      <p:pic>
        <p:nvPicPr>
          <p:cNvPr id="51" name="Picture 50" descr="A close up of a logo&#10;&#10;Description automatically generated">
            <a:extLst>
              <a:ext uri="{FF2B5EF4-FFF2-40B4-BE49-F238E27FC236}">
                <a16:creationId xmlns:a16="http://schemas.microsoft.com/office/drawing/2014/main" id="{A4AB9DF6-50B2-451D-ACF6-F64AE8DC48E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55" name="Picture 54" descr="A close up of a logo&#10;&#10;Description automatically generated">
            <a:extLst>
              <a:ext uri="{FF2B5EF4-FFF2-40B4-BE49-F238E27FC236}">
                <a16:creationId xmlns:a16="http://schemas.microsoft.com/office/drawing/2014/main" id="{705848BD-1D2E-4377-A4DB-5DAFC1C3027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59" name="Picture 58" descr="A close up of a logo&#10;&#10;Description automatically generated">
            <a:extLst>
              <a:ext uri="{FF2B5EF4-FFF2-40B4-BE49-F238E27FC236}">
                <a16:creationId xmlns:a16="http://schemas.microsoft.com/office/drawing/2014/main" id="{9A4E87DE-9EF9-4465-BB70-D9F751149FC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3" name="Picture 62" descr="A close up of a logo&#10;&#10;Description automatically generated">
            <a:extLst>
              <a:ext uri="{FF2B5EF4-FFF2-40B4-BE49-F238E27FC236}">
                <a16:creationId xmlns:a16="http://schemas.microsoft.com/office/drawing/2014/main" id="{15DC9731-4200-48D1-9081-63CA98F5C25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7" name="Picture 66" descr="A close up of an object&#10;&#10;Description automatically generated">
            <a:extLst>
              <a:ext uri="{FF2B5EF4-FFF2-40B4-BE49-F238E27FC236}">
                <a16:creationId xmlns:a16="http://schemas.microsoft.com/office/drawing/2014/main" id="{5F8121E3-99AF-4AF4-8140-0D902FE7550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9" name="Picture 68" descr="A close up of an object&#10;&#10;Description automatically generated">
            <a:extLst>
              <a:ext uri="{FF2B5EF4-FFF2-40B4-BE49-F238E27FC236}">
                <a16:creationId xmlns:a16="http://schemas.microsoft.com/office/drawing/2014/main" id="{284182B5-5793-40BC-8AD7-3E9BC89A344A}"/>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1" name="Picture 70" descr="A close up of an object&#10;&#10;Description automatically generated">
            <a:extLst>
              <a:ext uri="{FF2B5EF4-FFF2-40B4-BE49-F238E27FC236}">
                <a16:creationId xmlns:a16="http://schemas.microsoft.com/office/drawing/2014/main" id="{B73E18D4-0BC4-4F30-BAB8-4E1989BA1EC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3" name="Picture 72" descr="A close up of a logo&#10;&#10;Description automatically generated">
            <a:extLst>
              <a:ext uri="{FF2B5EF4-FFF2-40B4-BE49-F238E27FC236}">
                <a16:creationId xmlns:a16="http://schemas.microsoft.com/office/drawing/2014/main" id="{B68B7394-264A-4991-A602-8DE4A22D3F60}"/>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5" name="Picture 74" descr="A close up of a logo&#10;&#10;Description automatically generated">
            <a:extLst>
              <a:ext uri="{FF2B5EF4-FFF2-40B4-BE49-F238E27FC236}">
                <a16:creationId xmlns:a16="http://schemas.microsoft.com/office/drawing/2014/main" id="{B98F329F-1B16-427F-8F38-714745DCBE37}"/>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7" name="Picture 76" descr="A close up of a logo&#10;&#10;Description automatically generated">
            <a:extLst>
              <a:ext uri="{FF2B5EF4-FFF2-40B4-BE49-F238E27FC236}">
                <a16:creationId xmlns:a16="http://schemas.microsoft.com/office/drawing/2014/main" id="{A0081785-3538-46D9-966A-4BA1A4F8A89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79" name="Picture 78" descr="A close up of a logo&#10;&#10;Description automatically generated">
            <a:extLst>
              <a:ext uri="{FF2B5EF4-FFF2-40B4-BE49-F238E27FC236}">
                <a16:creationId xmlns:a16="http://schemas.microsoft.com/office/drawing/2014/main" id="{2AE6AE04-BDE4-4A6B-AA35-FB431BA9DC10}"/>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1" name="Picture 80" descr="A close up of a mans face&#10;&#10;Description automatically generated">
            <a:extLst>
              <a:ext uri="{FF2B5EF4-FFF2-40B4-BE49-F238E27FC236}">
                <a16:creationId xmlns:a16="http://schemas.microsoft.com/office/drawing/2014/main" id="{B07D7C02-5367-4A43-AC39-614D3101A0FA}"/>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3" name="Picture 82" descr="A close up of a mans face&#10;&#10;Description automatically generated">
            <a:extLst>
              <a:ext uri="{FF2B5EF4-FFF2-40B4-BE49-F238E27FC236}">
                <a16:creationId xmlns:a16="http://schemas.microsoft.com/office/drawing/2014/main" id="{0C42F54B-7E7C-45CD-8CF2-FA275952AEE9}"/>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5" name="Picture 84" descr="A close up of a mans face&#10;&#10;Description automatically generated">
            <a:extLst>
              <a:ext uri="{FF2B5EF4-FFF2-40B4-BE49-F238E27FC236}">
                <a16:creationId xmlns:a16="http://schemas.microsoft.com/office/drawing/2014/main" id="{EE995680-9B19-4CBB-90C3-51F5894D4B68}"/>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7" name="Picture 86" descr="A close up of a mans face&#10;&#10;Description automatically generated">
            <a:extLst>
              <a:ext uri="{FF2B5EF4-FFF2-40B4-BE49-F238E27FC236}">
                <a16:creationId xmlns:a16="http://schemas.microsoft.com/office/drawing/2014/main" id="{8386A2EB-7C5F-44E8-A8C3-D916C6D883DC}"/>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89" name="Picture 88" descr="A close up of a logo&#10;&#10;Description automatically generated">
            <a:extLst>
              <a:ext uri="{FF2B5EF4-FFF2-40B4-BE49-F238E27FC236}">
                <a16:creationId xmlns:a16="http://schemas.microsoft.com/office/drawing/2014/main" id="{0E1B84D5-4392-4B7A-8BA4-C14B0D7F68CD}"/>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91" name="Picture 90" descr="A picture containing skiing&#10;&#10;Description automatically generated">
            <a:extLst>
              <a:ext uri="{FF2B5EF4-FFF2-40B4-BE49-F238E27FC236}">
                <a16:creationId xmlns:a16="http://schemas.microsoft.com/office/drawing/2014/main" id="{7AE339A8-7E39-48A7-BF66-2A4D05B59A81}"/>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7863840" y="5257800"/>
            <a:ext cx="4125773" cy="1371600"/>
          </a:xfrm>
          <a:prstGeom prst="rect">
            <a:avLst/>
          </a:prstGeom>
        </p:spPr>
      </p:pic>
      <p:grpSp>
        <p:nvGrpSpPr>
          <p:cNvPr id="99" name="Group 98">
            <a:extLst>
              <a:ext uri="{FF2B5EF4-FFF2-40B4-BE49-F238E27FC236}">
                <a16:creationId xmlns:a16="http://schemas.microsoft.com/office/drawing/2014/main" id="{5D1AE472-CA31-498F-A6CC-51276825DB83}"/>
              </a:ext>
            </a:extLst>
          </p:cNvPr>
          <p:cNvGrpSpPr/>
          <p:nvPr/>
        </p:nvGrpSpPr>
        <p:grpSpPr>
          <a:xfrm>
            <a:off x="7863839" y="3169920"/>
            <a:ext cx="4125773" cy="274320"/>
            <a:chOff x="1363452" y="3519530"/>
            <a:chExt cx="4125773" cy="274320"/>
          </a:xfrm>
        </p:grpSpPr>
        <p:cxnSp>
          <p:nvCxnSpPr>
            <p:cNvPr id="93" name="Straight Connector 92">
              <a:extLst>
                <a:ext uri="{FF2B5EF4-FFF2-40B4-BE49-F238E27FC236}">
                  <a16:creationId xmlns:a16="http://schemas.microsoft.com/office/drawing/2014/main" id="{97BFEF48-6DB7-4B64-9E0C-F89C052BB415}"/>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152F59B-7891-4331-AF22-236852F7D31B}"/>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AD902B6-51E6-48ED-BDF9-94F50598E7EB}"/>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2646B428-DDFC-4C93-B9B9-9E95CE299B7E}"/>
              </a:ext>
            </a:extLst>
          </p:cNvPr>
          <p:cNvGrpSpPr/>
          <p:nvPr/>
        </p:nvGrpSpPr>
        <p:grpSpPr>
          <a:xfrm>
            <a:off x="7863840" y="4770120"/>
            <a:ext cx="4125773" cy="274320"/>
            <a:chOff x="1363452" y="3519530"/>
            <a:chExt cx="4125773" cy="274320"/>
          </a:xfrm>
        </p:grpSpPr>
        <p:cxnSp>
          <p:nvCxnSpPr>
            <p:cNvPr id="101" name="Straight Connector 100">
              <a:extLst>
                <a:ext uri="{FF2B5EF4-FFF2-40B4-BE49-F238E27FC236}">
                  <a16:creationId xmlns:a16="http://schemas.microsoft.com/office/drawing/2014/main" id="{56586E78-D4FA-445C-97B2-0F7A09FE2CAD}"/>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0865D02-31A7-45B3-87AA-9BB82D427296}"/>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DECFB0C-3C6D-4A41-9829-64B0482F84DE}"/>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BE96BA71-B909-4104-8294-B48A99136987}"/>
              </a:ext>
            </a:extLst>
          </p:cNvPr>
          <p:cNvGrpSpPr/>
          <p:nvPr/>
        </p:nvGrpSpPr>
        <p:grpSpPr>
          <a:xfrm>
            <a:off x="7863840" y="6392725"/>
            <a:ext cx="4125773" cy="274320"/>
            <a:chOff x="1363452" y="3519530"/>
            <a:chExt cx="4125773" cy="274320"/>
          </a:xfrm>
        </p:grpSpPr>
        <p:cxnSp>
          <p:nvCxnSpPr>
            <p:cNvPr id="105" name="Straight Connector 104">
              <a:extLst>
                <a:ext uri="{FF2B5EF4-FFF2-40B4-BE49-F238E27FC236}">
                  <a16:creationId xmlns:a16="http://schemas.microsoft.com/office/drawing/2014/main" id="{DDB89F70-C995-4814-AC8F-214288B61DF6}"/>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9565415-9AA4-416F-A875-4B86FF889824}"/>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71C6C0F-8E96-492D-BEBA-6B5F105EC355}"/>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9DDDE757-BA6D-47A7-A673-576F1CB75BD3}"/>
              </a:ext>
            </a:extLst>
          </p:cNvPr>
          <p:cNvGrpSpPr/>
          <p:nvPr/>
        </p:nvGrpSpPr>
        <p:grpSpPr>
          <a:xfrm>
            <a:off x="3274423" y="4498612"/>
            <a:ext cx="1371600" cy="1828800"/>
            <a:chOff x="2646681" y="4838245"/>
            <a:chExt cx="1371600" cy="1828800"/>
          </a:xfrm>
        </p:grpSpPr>
        <p:pic>
          <p:nvPicPr>
            <p:cNvPr id="5" name="Picture 4" descr="A picture containing black, sitting, air, man&#10;&#10;Description automatically generated">
              <a:extLst>
                <a:ext uri="{FF2B5EF4-FFF2-40B4-BE49-F238E27FC236}">
                  <a16:creationId xmlns:a16="http://schemas.microsoft.com/office/drawing/2014/main" id="{F297FE9C-1E13-4360-8684-5B01E3420CCB}"/>
                </a:ext>
              </a:extLst>
            </p:cNvPr>
            <p:cNvPicPr>
              <a:picLocks/>
            </p:cNvPicPr>
            <p:nvPr/>
          </p:nvPicPr>
          <p:blipFill>
            <a:blip r:embed="rId23"/>
            <a:stretch>
              <a:fillRect/>
            </a:stretch>
          </p:blipFill>
          <p:spPr>
            <a:xfrm>
              <a:off x="2646681" y="4838245"/>
              <a:ext cx="1371600" cy="1828800"/>
            </a:xfrm>
            <a:prstGeom prst="rect">
              <a:avLst/>
            </a:prstGeom>
          </p:spPr>
        </p:pic>
        <p:grpSp>
          <p:nvGrpSpPr>
            <p:cNvPr id="36" name="Group 35">
              <a:extLst>
                <a:ext uri="{FF2B5EF4-FFF2-40B4-BE49-F238E27FC236}">
                  <a16:creationId xmlns:a16="http://schemas.microsoft.com/office/drawing/2014/main" id="{2FDA5CDA-7A3B-4504-994F-3C7F9032E53F}"/>
                </a:ext>
              </a:extLst>
            </p:cNvPr>
            <p:cNvGrpSpPr/>
            <p:nvPr/>
          </p:nvGrpSpPr>
          <p:grpSpPr>
            <a:xfrm>
              <a:off x="2646681" y="6386761"/>
              <a:ext cx="1371600" cy="274320"/>
              <a:chOff x="1363452" y="3519530"/>
              <a:chExt cx="4125773" cy="274320"/>
            </a:xfrm>
          </p:grpSpPr>
          <p:cxnSp>
            <p:nvCxnSpPr>
              <p:cNvPr id="37" name="Straight Connector 36">
                <a:extLst>
                  <a:ext uri="{FF2B5EF4-FFF2-40B4-BE49-F238E27FC236}">
                    <a16:creationId xmlns:a16="http://schemas.microsoft.com/office/drawing/2014/main" id="{5051B87A-8748-48E1-B413-89D23B9FB616}"/>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235F9EF-B11C-4FFC-A6AF-2E66DE4304F7}"/>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BFAEF42-94A1-4A07-B9A5-86D9AB57D064}"/>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grpSp>
        <p:nvGrpSpPr>
          <p:cNvPr id="21" name="Group 20">
            <a:extLst>
              <a:ext uri="{FF2B5EF4-FFF2-40B4-BE49-F238E27FC236}">
                <a16:creationId xmlns:a16="http://schemas.microsoft.com/office/drawing/2014/main" id="{463355F4-3551-4ED6-9652-9510E954A409}"/>
              </a:ext>
            </a:extLst>
          </p:cNvPr>
          <p:cNvGrpSpPr/>
          <p:nvPr/>
        </p:nvGrpSpPr>
        <p:grpSpPr>
          <a:xfrm>
            <a:off x="1654931" y="2132163"/>
            <a:ext cx="1371601" cy="1828800"/>
            <a:chOff x="1032268" y="2471796"/>
            <a:chExt cx="1371601" cy="1828800"/>
          </a:xfrm>
        </p:grpSpPr>
        <p:pic>
          <p:nvPicPr>
            <p:cNvPr id="65" name="Picture 64" descr="A close up of a person&#10;&#10;Description automatically generated">
              <a:extLst>
                <a:ext uri="{FF2B5EF4-FFF2-40B4-BE49-F238E27FC236}">
                  <a16:creationId xmlns:a16="http://schemas.microsoft.com/office/drawing/2014/main" id="{D2AC3024-4A8E-4E18-B8CB-0F4817615298}"/>
                </a:ext>
              </a:extLst>
            </p:cNvPr>
            <p:cNvPicPr>
              <a:picLocks/>
            </p:cNvPicPr>
            <p:nvPr/>
          </p:nvPicPr>
          <p:blipFill>
            <a:blip r:embed="rId24"/>
            <a:stretch>
              <a:fillRect/>
            </a:stretch>
          </p:blipFill>
          <p:spPr>
            <a:xfrm>
              <a:off x="1032269" y="2471796"/>
              <a:ext cx="1371600" cy="1828800"/>
            </a:xfrm>
            <a:prstGeom prst="rect">
              <a:avLst/>
            </a:prstGeom>
          </p:spPr>
        </p:pic>
        <p:grpSp>
          <p:nvGrpSpPr>
            <p:cNvPr id="68" name="Group 67">
              <a:extLst>
                <a:ext uri="{FF2B5EF4-FFF2-40B4-BE49-F238E27FC236}">
                  <a16:creationId xmlns:a16="http://schemas.microsoft.com/office/drawing/2014/main" id="{5B61705E-E186-46DB-B31B-8ECFAE691700}"/>
                </a:ext>
              </a:extLst>
            </p:cNvPr>
            <p:cNvGrpSpPr>
              <a:grpSpLocks/>
            </p:cNvGrpSpPr>
            <p:nvPr/>
          </p:nvGrpSpPr>
          <p:grpSpPr>
            <a:xfrm>
              <a:off x="1032268" y="4019233"/>
              <a:ext cx="1371600" cy="274320"/>
              <a:chOff x="1363452" y="3519530"/>
              <a:chExt cx="4125773" cy="274320"/>
            </a:xfrm>
          </p:grpSpPr>
          <p:cxnSp>
            <p:nvCxnSpPr>
              <p:cNvPr id="70" name="Straight Connector 69">
                <a:extLst>
                  <a:ext uri="{FF2B5EF4-FFF2-40B4-BE49-F238E27FC236}">
                    <a16:creationId xmlns:a16="http://schemas.microsoft.com/office/drawing/2014/main" id="{AC0E987A-0E86-4844-9C8C-EFC21E1CE59C}"/>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DD8CC11-9079-4F03-84DA-AA7B697A0ED9}"/>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FCE1C6B-F650-414B-8C19-BA52D68DC052}"/>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C10E1B32-92D0-4BE0-9D97-569F3A327D48}"/>
              </a:ext>
            </a:extLst>
          </p:cNvPr>
          <p:cNvGrpSpPr/>
          <p:nvPr/>
        </p:nvGrpSpPr>
        <p:grpSpPr>
          <a:xfrm>
            <a:off x="3278328" y="2131084"/>
            <a:ext cx="1373770" cy="1828800"/>
            <a:chOff x="2655665" y="2470717"/>
            <a:chExt cx="1373770" cy="1828800"/>
          </a:xfrm>
        </p:grpSpPr>
        <p:pic>
          <p:nvPicPr>
            <p:cNvPr id="66" name="Picture 65" descr="A close up of a person&#10;&#10;Description automatically generated">
              <a:extLst>
                <a:ext uri="{FF2B5EF4-FFF2-40B4-BE49-F238E27FC236}">
                  <a16:creationId xmlns:a16="http://schemas.microsoft.com/office/drawing/2014/main" id="{1E9EEBDB-698B-4D30-A03C-665EDF4788F5}"/>
                </a:ext>
              </a:extLst>
            </p:cNvPr>
            <p:cNvPicPr>
              <a:picLocks/>
            </p:cNvPicPr>
            <p:nvPr/>
          </p:nvPicPr>
          <p:blipFill>
            <a:blip r:embed="rId25"/>
            <a:stretch>
              <a:fillRect/>
            </a:stretch>
          </p:blipFill>
          <p:spPr>
            <a:xfrm>
              <a:off x="2657835" y="2470717"/>
              <a:ext cx="1371600" cy="1828800"/>
            </a:xfrm>
            <a:prstGeom prst="rect">
              <a:avLst/>
            </a:prstGeom>
          </p:spPr>
        </p:pic>
        <p:grpSp>
          <p:nvGrpSpPr>
            <p:cNvPr id="76" name="Group 75">
              <a:extLst>
                <a:ext uri="{FF2B5EF4-FFF2-40B4-BE49-F238E27FC236}">
                  <a16:creationId xmlns:a16="http://schemas.microsoft.com/office/drawing/2014/main" id="{0A1067BE-7B8C-4AE5-900B-6DC0C115AC28}"/>
                </a:ext>
              </a:extLst>
            </p:cNvPr>
            <p:cNvGrpSpPr>
              <a:grpSpLocks/>
            </p:cNvGrpSpPr>
            <p:nvPr/>
          </p:nvGrpSpPr>
          <p:grpSpPr>
            <a:xfrm>
              <a:off x="2655665" y="4019233"/>
              <a:ext cx="1371600" cy="274320"/>
              <a:chOff x="1363452" y="3519530"/>
              <a:chExt cx="4125773" cy="274320"/>
            </a:xfrm>
          </p:grpSpPr>
          <p:cxnSp>
            <p:nvCxnSpPr>
              <p:cNvPr id="78" name="Straight Connector 77">
                <a:extLst>
                  <a:ext uri="{FF2B5EF4-FFF2-40B4-BE49-F238E27FC236}">
                    <a16:creationId xmlns:a16="http://schemas.microsoft.com/office/drawing/2014/main" id="{A07BE55C-6AF9-41D1-AB67-E70247C54C92}"/>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03B2BF6-B177-4A60-9C7A-2F5C9C273CFE}"/>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86384DC-7A98-48C0-BFEA-CEA17B9D8220}"/>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AB412A85-4BB0-4810-8D28-861A187B974B}"/>
              </a:ext>
            </a:extLst>
          </p:cNvPr>
          <p:cNvGrpSpPr/>
          <p:nvPr/>
        </p:nvGrpSpPr>
        <p:grpSpPr>
          <a:xfrm>
            <a:off x="4881247" y="2132163"/>
            <a:ext cx="1371600" cy="1828800"/>
            <a:chOff x="4258584" y="2471796"/>
            <a:chExt cx="1371600" cy="1828800"/>
          </a:xfrm>
        </p:grpSpPr>
        <p:pic>
          <p:nvPicPr>
            <p:cNvPr id="64" name="Picture 63" descr="A close up of a person&#10;&#10;Description automatically generated">
              <a:extLst>
                <a:ext uri="{FF2B5EF4-FFF2-40B4-BE49-F238E27FC236}">
                  <a16:creationId xmlns:a16="http://schemas.microsoft.com/office/drawing/2014/main" id="{CDABD9B7-0FAF-46B8-9260-B3B703F0646C}"/>
                </a:ext>
              </a:extLst>
            </p:cNvPr>
            <p:cNvPicPr>
              <a:picLocks/>
            </p:cNvPicPr>
            <p:nvPr/>
          </p:nvPicPr>
          <p:blipFill>
            <a:blip r:embed="rId26"/>
            <a:stretch>
              <a:fillRect/>
            </a:stretch>
          </p:blipFill>
          <p:spPr>
            <a:xfrm>
              <a:off x="4258584" y="2471796"/>
              <a:ext cx="1371600" cy="1828800"/>
            </a:xfrm>
            <a:prstGeom prst="rect">
              <a:avLst/>
            </a:prstGeom>
          </p:spPr>
        </p:pic>
        <p:grpSp>
          <p:nvGrpSpPr>
            <p:cNvPr id="84" name="Group 83">
              <a:extLst>
                <a:ext uri="{FF2B5EF4-FFF2-40B4-BE49-F238E27FC236}">
                  <a16:creationId xmlns:a16="http://schemas.microsoft.com/office/drawing/2014/main" id="{F3AD9C04-6576-40B2-8A35-A55BAC987B57}"/>
                </a:ext>
              </a:extLst>
            </p:cNvPr>
            <p:cNvGrpSpPr>
              <a:grpSpLocks/>
            </p:cNvGrpSpPr>
            <p:nvPr/>
          </p:nvGrpSpPr>
          <p:grpSpPr>
            <a:xfrm>
              <a:off x="4258584" y="4019233"/>
              <a:ext cx="1371600" cy="274320"/>
              <a:chOff x="1363452" y="3519530"/>
              <a:chExt cx="4125773" cy="274320"/>
            </a:xfrm>
          </p:grpSpPr>
          <p:cxnSp>
            <p:nvCxnSpPr>
              <p:cNvPr id="86" name="Straight Connector 85">
                <a:extLst>
                  <a:ext uri="{FF2B5EF4-FFF2-40B4-BE49-F238E27FC236}">
                    <a16:creationId xmlns:a16="http://schemas.microsoft.com/office/drawing/2014/main" id="{08506667-7729-4BEE-865C-23D1E559DFF2}"/>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DBFB670-7B14-4555-AC9A-AD342B5B250B}"/>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C4BDA39-5E91-402C-9870-CDE50FB81DE5}"/>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cxnSp>
        <p:nvCxnSpPr>
          <p:cNvPr id="14" name="Straight Arrow Connector 13">
            <a:extLst>
              <a:ext uri="{FF2B5EF4-FFF2-40B4-BE49-F238E27FC236}">
                <a16:creationId xmlns:a16="http://schemas.microsoft.com/office/drawing/2014/main" id="{190EAF2E-440F-40DE-9C18-988606C7CA89}"/>
              </a:ext>
            </a:extLst>
          </p:cNvPr>
          <p:cNvCxnSpPr>
            <a:cxnSpLocks/>
          </p:cNvCxnSpPr>
          <p:nvPr/>
        </p:nvCxnSpPr>
        <p:spPr>
          <a:xfrm flipV="1">
            <a:off x="4019192" y="3317968"/>
            <a:ext cx="1888386" cy="2095044"/>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AF49665D-C36C-41F3-A9B0-1C091D0E5EB3}"/>
              </a:ext>
            </a:extLst>
          </p:cNvPr>
          <p:cNvCxnSpPr>
            <a:cxnSpLocks/>
          </p:cNvCxnSpPr>
          <p:nvPr/>
        </p:nvCxnSpPr>
        <p:spPr>
          <a:xfrm flipV="1">
            <a:off x="3960223" y="3317968"/>
            <a:ext cx="11849" cy="2037805"/>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D0CB202-1C60-4130-A43F-430B92D649B9}"/>
              </a:ext>
            </a:extLst>
          </p:cNvPr>
          <p:cNvCxnSpPr>
            <a:cxnSpLocks/>
          </p:cNvCxnSpPr>
          <p:nvPr/>
        </p:nvCxnSpPr>
        <p:spPr>
          <a:xfrm flipH="1" flipV="1">
            <a:off x="1983971" y="3317968"/>
            <a:ext cx="1904615" cy="2095044"/>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6F41059-8658-4E71-9E9D-95DD2B3E8252}"/>
              </a:ext>
            </a:extLst>
          </p:cNvPr>
          <p:cNvSpPr>
            <a:spLocks noChangeAspect="1"/>
          </p:cNvSpPr>
          <p:nvPr/>
        </p:nvSpPr>
        <p:spPr>
          <a:xfrm>
            <a:off x="2865596" y="4265024"/>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1A7438F-05EA-4605-895E-25181465C68F}"/>
              </a:ext>
            </a:extLst>
          </p:cNvPr>
          <p:cNvSpPr txBox="1"/>
          <p:nvPr/>
        </p:nvSpPr>
        <p:spPr>
          <a:xfrm>
            <a:off x="2815635" y="4272067"/>
            <a:ext cx="476412" cy="369332"/>
          </a:xfrm>
          <a:prstGeom prst="rect">
            <a:avLst/>
          </a:prstGeom>
          <a:noFill/>
        </p:spPr>
        <p:txBody>
          <a:bodyPr wrap="none" rtlCol="0">
            <a:spAutoFit/>
          </a:bodyPr>
          <a:lstStyle/>
          <a:p>
            <a:r>
              <a:rPr lang="en-US" dirty="0">
                <a:solidFill>
                  <a:schemeClr val="bg1"/>
                </a:solidFill>
              </a:rPr>
              <a:t>0.5</a:t>
            </a:r>
          </a:p>
        </p:txBody>
      </p:sp>
      <p:sp>
        <p:nvSpPr>
          <p:cNvPr id="108" name="Oval 107">
            <a:extLst>
              <a:ext uri="{FF2B5EF4-FFF2-40B4-BE49-F238E27FC236}">
                <a16:creationId xmlns:a16="http://schemas.microsoft.com/office/drawing/2014/main" id="{BCF3389A-4033-44D8-9D32-1589EA631AD1}"/>
              </a:ext>
            </a:extLst>
          </p:cNvPr>
          <p:cNvSpPr>
            <a:spLocks noChangeAspect="1"/>
          </p:cNvSpPr>
          <p:nvPr/>
        </p:nvSpPr>
        <p:spPr>
          <a:xfrm>
            <a:off x="3783827" y="4091757"/>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79562CA5-54F7-4E30-B356-0270F9869BAD}"/>
              </a:ext>
            </a:extLst>
          </p:cNvPr>
          <p:cNvSpPr txBox="1"/>
          <p:nvPr/>
        </p:nvSpPr>
        <p:spPr>
          <a:xfrm>
            <a:off x="3733866" y="4098800"/>
            <a:ext cx="476412" cy="369332"/>
          </a:xfrm>
          <a:prstGeom prst="rect">
            <a:avLst/>
          </a:prstGeom>
          <a:noFill/>
        </p:spPr>
        <p:txBody>
          <a:bodyPr wrap="none" rtlCol="0">
            <a:spAutoFit/>
          </a:bodyPr>
          <a:lstStyle/>
          <a:p>
            <a:r>
              <a:rPr lang="en-US" dirty="0">
                <a:solidFill>
                  <a:schemeClr val="bg1"/>
                </a:solidFill>
              </a:rPr>
              <a:t>1.0</a:t>
            </a:r>
          </a:p>
        </p:txBody>
      </p:sp>
      <p:sp>
        <p:nvSpPr>
          <p:cNvPr id="110" name="Oval 109">
            <a:extLst>
              <a:ext uri="{FF2B5EF4-FFF2-40B4-BE49-F238E27FC236}">
                <a16:creationId xmlns:a16="http://schemas.microsoft.com/office/drawing/2014/main" id="{577407AB-DDD3-44C5-8478-8D4F8ECBD145}"/>
              </a:ext>
            </a:extLst>
          </p:cNvPr>
          <p:cNvSpPr>
            <a:spLocks noChangeAspect="1"/>
          </p:cNvSpPr>
          <p:nvPr/>
        </p:nvSpPr>
        <p:spPr>
          <a:xfrm>
            <a:off x="4661391" y="4288142"/>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4AFD2DAB-39BA-4106-9785-D93FCE748C05}"/>
              </a:ext>
            </a:extLst>
          </p:cNvPr>
          <p:cNvSpPr txBox="1"/>
          <p:nvPr/>
        </p:nvSpPr>
        <p:spPr>
          <a:xfrm>
            <a:off x="4616284" y="4295185"/>
            <a:ext cx="476412" cy="369332"/>
          </a:xfrm>
          <a:prstGeom prst="rect">
            <a:avLst/>
          </a:prstGeom>
          <a:noFill/>
        </p:spPr>
        <p:txBody>
          <a:bodyPr wrap="none" rtlCol="0">
            <a:spAutoFit/>
          </a:bodyPr>
          <a:lstStyle/>
          <a:p>
            <a:r>
              <a:rPr lang="en-US" dirty="0">
                <a:solidFill>
                  <a:schemeClr val="bg1"/>
                </a:solidFill>
              </a:rPr>
              <a:t>0.5</a:t>
            </a:r>
          </a:p>
        </p:txBody>
      </p:sp>
      <p:pic>
        <p:nvPicPr>
          <p:cNvPr id="7" name="Audio 6">
            <a:hlinkClick r:id="" action="ppaction://media"/>
            <a:extLst>
              <a:ext uri="{FF2B5EF4-FFF2-40B4-BE49-F238E27FC236}">
                <a16:creationId xmlns:a16="http://schemas.microsoft.com/office/drawing/2014/main" id="{1430E2AF-8D90-49CA-9EBE-AED844CD88DE}"/>
              </a:ext>
            </a:extLst>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297831892"/>
      </p:ext>
    </p:extLst>
  </p:cSld>
  <p:clrMapOvr>
    <a:masterClrMapping/>
  </p:clrMapOvr>
  <mc:AlternateContent xmlns:mc="http://schemas.openxmlformats.org/markup-compatibility/2006" xmlns:p14="http://schemas.microsoft.com/office/powerpoint/2010/main">
    <mc:Choice Requires="p14">
      <p:transition spd="slow" p14:dur="2000" advTm="21500"/>
    </mc:Choice>
    <mc:Fallback xmlns="">
      <p:transition spd="slow" advTm="2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27" grpId="0" animBg="1"/>
      <p:bldP spid="28" grpId="0"/>
      <p:bldP spid="108" grpId="0" animBg="1"/>
      <p:bldP spid="109" grpId="0"/>
      <p:bldP spid="110" grpId="0" animBg="1"/>
      <p:bldP spid="1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832D5-A61E-0E43-A066-E177C10AE171}"/>
              </a:ext>
            </a:extLst>
          </p:cNvPr>
          <p:cNvSpPr>
            <a:spLocks noGrp="1"/>
          </p:cNvSpPr>
          <p:nvPr>
            <p:ph type="ctrTitle"/>
          </p:nvPr>
        </p:nvSpPr>
        <p:spPr>
          <a:xfrm>
            <a:off x="762000" y="1122363"/>
            <a:ext cx="10668000" cy="2387600"/>
          </a:xfrm>
        </p:spPr>
        <p:txBody>
          <a:bodyPr>
            <a:normAutofit/>
          </a:bodyPr>
          <a:lstStyle/>
          <a:p>
            <a:r>
              <a:rPr lang="en-US" sz="5400" dirty="0"/>
              <a:t>Poisson Surface Reconstruction with Envelope Constraints</a:t>
            </a:r>
          </a:p>
        </p:txBody>
      </p:sp>
      <p:sp>
        <p:nvSpPr>
          <p:cNvPr id="3" name="Subtitle 2">
            <a:extLst>
              <a:ext uri="{FF2B5EF4-FFF2-40B4-BE49-F238E27FC236}">
                <a16:creationId xmlns:a16="http://schemas.microsoft.com/office/drawing/2014/main" id="{E9165B54-9E43-604D-97D4-24AA8D73124B}"/>
              </a:ext>
            </a:extLst>
          </p:cNvPr>
          <p:cNvSpPr>
            <a:spLocks noGrp="1"/>
          </p:cNvSpPr>
          <p:nvPr>
            <p:ph type="subTitle" idx="1"/>
          </p:nvPr>
        </p:nvSpPr>
        <p:spPr/>
        <p:txBody>
          <a:bodyPr/>
          <a:lstStyle/>
          <a:p>
            <a:r>
              <a:rPr lang="en-US" dirty="0"/>
              <a:t>Misha Kazhdan, Ming Chuang,</a:t>
            </a:r>
            <a:br>
              <a:rPr lang="en-US" dirty="0"/>
            </a:br>
            <a:r>
              <a:rPr lang="en-US" dirty="0"/>
              <a:t>Szymon Rusinkiewicz, Hugues Hoppe</a:t>
            </a:r>
          </a:p>
        </p:txBody>
      </p:sp>
      <p:pic>
        <p:nvPicPr>
          <p:cNvPr id="4" name="Audio 3">
            <a:hlinkClick r:id="" action="ppaction://media"/>
            <a:extLst>
              <a:ext uri="{FF2B5EF4-FFF2-40B4-BE49-F238E27FC236}">
                <a16:creationId xmlns:a16="http://schemas.microsoft.com/office/drawing/2014/main" id="{2EAC46C3-D031-4B30-BEE5-9FE910C3B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593813789"/>
      </p:ext>
    </p:extLst>
  </p:cSld>
  <p:clrMapOvr>
    <a:masterClrMapping/>
  </p:clrMapOvr>
  <mc:AlternateContent xmlns:mc="http://schemas.openxmlformats.org/markup-compatibility/2006" xmlns:p14="http://schemas.microsoft.com/office/powerpoint/2010/main">
    <mc:Choice Requires="p14">
      <p:transition spd="slow" p14:dur="2000" advTm="11248"/>
    </mc:Choice>
    <mc:Fallback xmlns="">
      <p:transition spd="slow" advTm="1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Multigrid</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The function space is represented over an octree adapted to the input</a:t>
            </a:r>
          </a:p>
        </p:txBody>
      </p:sp>
      <p:pic>
        <p:nvPicPr>
          <p:cNvPr id="51" name="Picture 50" descr="A close up of a logo&#10;&#10;Description automatically generated">
            <a:extLst>
              <a:ext uri="{FF2B5EF4-FFF2-40B4-BE49-F238E27FC236}">
                <a16:creationId xmlns:a16="http://schemas.microsoft.com/office/drawing/2014/main" id="{A4AB9DF6-50B2-451D-ACF6-F64AE8DC48E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55" name="Picture 54" descr="A close up of a logo&#10;&#10;Description automatically generated">
            <a:extLst>
              <a:ext uri="{FF2B5EF4-FFF2-40B4-BE49-F238E27FC236}">
                <a16:creationId xmlns:a16="http://schemas.microsoft.com/office/drawing/2014/main" id="{705848BD-1D2E-4377-A4DB-5DAFC1C3027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59" name="Picture 58" descr="A close up of a logo&#10;&#10;Description automatically generated">
            <a:extLst>
              <a:ext uri="{FF2B5EF4-FFF2-40B4-BE49-F238E27FC236}">
                <a16:creationId xmlns:a16="http://schemas.microsoft.com/office/drawing/2014/main" id="{9A4E87DE-9EF9-4465-BB70-D9F751149FC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3" name="Picture 62" descr="A close up of a logo&#10;&#10;Description automatically generated">
            <a:extLst>
              <a:ext uri="{FF2B5EF4-FFF2-40B4-BE49-F238E27FC236}">
                <a16:creationId xmlns:a16="http://schemas.microsoft.com/office/drawing/2014/main" id="{15DC9731-4200-48D1-9081-63CA98F5C25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7" name="Picture 66" descr="A close up of an object&#10;&#10;Description automatically generated">
            <a:extLst>
              <a:ext uri="{FF2B5EF4-FFF2-40B4-BE49-F238E27FC236}">
                <a16:creationId xmlns:a16="http://schemas.microsoft.com/office/drawing/2014/main" id="{5F8121E3-99AF-4AF4-8140-0D902FE7550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9" name="Picture 68" descr="A close up of an object&#10;&#10;Description automatically generated">
            <a:extLst>
              <a:ext uri="{FF2B5EF4-FFF2-40B4-BE49-F238E27FC236}">
                <a16:creationId xmlns:a16="http://schemas.microsoft.com/office/drawing/2014/main" id="{284182B5-5793-40BC-8AD7-3E9BC89A344A}"/>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1" name="Picture 70" descr="A close up of an object&#10;&#10;Description automatically generated">
            <a:extLst>
              <a:ext uri="{FF2B5EF4-FFF2-40B4-BE49-F238E27FC236}">
                <a16:creationId xmlns:a16="http://schemas.microsoft.com/office/drawing/2014/main" id="{B73E18D4-0BC4-4F30-BAB8-4E1989BA1EC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3" name="Picture 72" descr="A close up of a logo&#10;&#10;Description automatically generated">
            <a:extLst>
              <a:ext uri="{FF2B5EF4-FFF2-40B4-BE49-F238E27FC236}">
                <a16:creationId xmlns:a16="http://schemas.microsoft.com/office/drawing/2014/main" id="{B68B7394-264A-4991-A602-8DE4A22D3F60}"/>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5" name="Picture 74" descr="A close up of a logo&#10;&#10;Description automatically generated">
            <a:extLst>
              <a:ext uri="{FF2B5EF4-FFF2-40B4-BE49-F238E27FC236}">
                <a16:creationId xmlns:a16="http://schemas.microsoft.com/office/drawing/2014/main" id="{B98F329F-1B16-427F-8F38-714745DCBE37}"/>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7" name="Picture 76" descr="A close up of a logo&#10;&#10;Description automatically generated">
            <a:extLst>
              <a:ext uri="{FF2B5EF4-FFF2-40B4-BE49-F238E27FC236}">
                <a16:creationId xmlns:a16="http://schemas.microsoft.com/office/drawing/2014/main" id="{A0081785-3538-46D9-966A-4BA1A4F8A89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79" name="Picture 78" descr="A close up of a logo&#10;&#10;Description automatically generated">
            <a:extLst>
              <a:ext uri="{FF2B5EF4-FFF2-40B4-BE49-F238E27FC236}">
                <a16:creationId xmlns:a16="http://schemas.microsoft.com/office/drawing/2014/main" id="{2AE6AE04-BDE4-4A6B-AA35-FB431BA9DC1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1" name="Picture 80" descr="A close up of a mans face&#10;&#10;Description automatically generated">
            <a:extLst>
              <a:ext uri="{FF2B5EF4-FFF2-40B4-BE49-F238E27FC236}">
                <a16:creationId xmlns:a16="http://schemas.microsoft.com/office/drawing/2014/main" id="{B07D7C02-5367-4A43-AC39-614D3101A0FA}"/>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3" name="Picture 82" descr="A close up of a mans face&#10;&#10;Description automatically generated">
            <a:extLst>
              <a:ext uri="{FF2B5EF4-FFF2-40B4-BE49-F238E27FC236}">
                <a16:creationId xmlns:a16="http://schemas.microsoft.com/office/drawing/2014/main" id="{0C42F54B-7E7C-45CD-8CF2-FA275952AEE9}"/>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5" name="Picture 84" descr="A close up of a mans face&#10;&#10;Description automatically generated">
            <a:extLst>
              <a:ext uri="{FF2B5EF4-FFF2-40B4-BE49-F238E27FC236}">
                <a16:creationId xmlns:a16="http://schemas.microsoft.com/office/drawing/2014/main" id="{EE995680-9B19-4CBB-90C3-51F5894D4B68}"/>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7" name="Picture 86" descr="A close up of a mans face&#10;&#10;Description automatically generated">
            <a:extLst>
              <a:ext uri="{FF2B5EF4-FFF2-40B4-BE49-F238E27FC236}">
                <a16:creationId xmlns:a16="http://schemas.microsoft.com/office/drawing/2014/main" id="{8386A2EB-7C5F-44E8-A8C3-D916C6D883DC}"/>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89" name="Picture 88" descr="A close up of a logo&#10;&#10;Description automatically generated">
            <a:extLst>
              <a:ext uri="{FF2B5EF4-FFF2-40B4-BE49-F238E27FC236}">
                <a16:creationId xmlns:a16="http://schemas.microsoft.com/office/drawing/2014/main" id="{0E1B84D5-4392-4B7A-8BA4-C14B0D7F68CD}"/>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91" name="Picture 90" descr="A picture containing skiing&#10;&#10;Description automatically generated">
            <a:extLst>
              <a:ext uri="{FF2B5EF4-FFF2-40B4-BE49-F238E27FC236}">
                <a16:creationId xmlns:a16="http://schemas.microsoft.com/office/drawing/2014/main" id="{7AE339A8-7E39-48A7-BF66-2A4D05B59A81}"/>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7863840" y="5257800"/>
            <a:ext cx="4125773" cy="1371600"/>
          </a:xfrm>
          <a:prstGeom prst="rect">
            <a:avLst/>
          </a:prstGeom>
        </p:spPr>
      </p:pic>
      <p:grpSp>
        <p:nvGrpSpPr>
          <p:cNvPr id="99" name="Group 98">
            <a:extLst>
              <a:ext uri="{FF2B5EF4-FFF2-40B4-BE49-F238E27FC236}">
                <a16:creationId xmlns:a16="http://schemas.microsoft.com/office/drawing/2014/main" id="{5D1AE472-CA31-498F-A6CC-51276825DB83}"/>
              </a:ext>
            </a:extLst>
          </p:cNvPr>
          <p:cNvGrpSpPr/>
          <p:nvPr/>
        </p:nvGrpSpPr>
        <p:grpSpPr>
          <a:xfrm>
            <a:off x="7863839" y="3169920"/>
            <a:ext cx="4125773" cy="274320"/>
            <a:chOff x="1363452" y="3519530"/>
            <a:chExt cx="4125773" cy="274320"/>
          </a:xfrm>
        </p:grpSpPr>
        <p:cxnSp>
          <p:nvCxnSpPr>
            <p:cNvPr id="93" name="Straight Connector 92">
              <a:extLst>
                <a:ext uri="{FF2B5EF4-FFF2-40B4-BE49-F238E27FC236}">
                  <a16:creationId xmlns:a16="http://schemas.microsoft.com/office/drawing/2014/main" id="{97BFEF48-6DB7-4B64-9E0C-F89C052BB415}"/>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152F59B-7891-4331-AF22-236852F7D31B}"/>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AD902B6-51E6-48ED-BDF9-94F50598E7EB}"/>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2646B428-DDFC-4C93-B9B9-9E95CE299B7E}"/>
              </a:ext>
            </a:extLst>
          </p:cNvPr>
          <p:cNvGrpSpPr/>
          <p:nvPr/>
        </p:nvGrpSpPr>
        <p:grpSpPr>
          <a:xfrm>
            <a:off x="7863840" y="4770120"/>
            <a:ext cx="4125773" cy="274320"/>
            <a:chOff x="1363452" y="3519530"/>
            <a:chExt cx="4125773" cy="274320"/>
          </a:xfrm>
        </p:grpSpPr>
        <p:cxnSp>
          <p:nvCxnSpPr>
            <p:cNvPr id="101" name="Straight Connector 100">
              <a:extLst>
                <a:ext uri="{FF2B5EF4-FFF2-40B4-BE49-F238E27FC236}">
                  <a16:creationId xmlns:a16="http://schemas.microsoft.com/office/drawing/2014/main" id="{56586E78-D4FA-445C-97B2-0F7A09FE2CAD}"/>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0865D02-31A7-45B3-87AA-9BB82D427296}"/>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DECFB0C-3C6D-4A41-9829-64B0482F84DE}"/>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BE96BA71-B909-4104-8294-B48A99136987}"/>
              </a:ext>
            </a:extLst>
          </p:cNvPr>
          <p:cNvGrpSpPr/>
          <p:nvPr/>
        </p:nvGrpSpPr>
        <p:grpSpPr>
          <a:xfrm>
            <a:off x="7863840" y="6392725"/>
            <a:ext cx="4125773" cy="274320"/>
            <a:chOff x="1363452" y="3519530"/>
            <a:chExt cx="4125773" cy="274320"/>
          </a:xfrm>
        </p:grpSpPr>
        <p:cxnSp>
          <p:nvCxnSpPr>
            <p:cNvPr id="105" name="Straight Connector 104">
              <a:extLst>
                <a:ext uri="{FF2B5EF4-FFF2-40B4-BE49-F238E27FC236}">
                  <a16:creationId xmlns:a16="http://schemas.microsoft.com/office/drawing/2014/main" id="{DDB89F70-C995-4814-AC8F-214288B61DF6}"/>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9565415-9AA4-416F-A875-4B86FF889824}"/>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71C6C0F-8E96-492D-BEBA-6B5F105EC355}"/>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pic>
        <p:nvPicPr>
          <p:cNvPr id="6" name="Picture 5" descr="A person standing next to a fence&#10;&#10;Description automatically generated">
            <a:extLst>
              <a:ext uri="{FF2B5EF4-FFF2-40B4-BE49-F238E27FC236}">
                <a16:creationId xmlns:a16="http://schemas.microsoft.com/office/drawing/2014/main" id="{BADA89F6-503A-4104-9863-96B487FC9409}"/>
              </a:ext>
            </a:extLst>
          </p:cNvPr>
          <p:cNvPicPr>
            <a:picLocks noChangeAspect="1"/>
          </p:cNvPicPr>
          <p:nvPr/>
        </p:nvPicPr>
        <p:blipFill>
          <a:blip r:embed="rId22"/>
          <a:stretch>
            <a:fillRect/>
          </a:stretch>
        </p:blipFill>
        <p:spPr>
          <a:xfrm flipH="1">
            <a:off x="1020423" y="2057401"/>
            <a:ext cx="4780530" cy="4780530"/>
          </a:xfrm>
          <a:prstGeom prst="rect">
            <a:avLst/>
          </a:prstGeom>
        </p:spPr>
      </p:pic>
      <p:pic>
        <p:nvPicPr>
          <p:cNvPr id="97" name="Picture 96" descr="A close up of a person&#10;&#10;Description automatically generated">
            <a:extLst>
              <a:ext uri="{FF2B5EF4-FFF2-40B4-BE49-F238E27FC236}">
                <a16:creationId xmlns:a16="http://schemas.microsoft.com/office/drawing/2014/main" id="{494FE11D-CC06-45F1-8BD3-6140EC082696}"/>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602327" y="1605752"/>
            <a:ext cx="5652804" cy="5652804"/>
          </a:xfrm>
          <a:prstGeom prst="rect">
            <a:avLst/>
          </a:prstGeom>
        </p:spPr>
      </p:pic>
      <p:pic>
        <p:nvPicPr>
          <p:cNvPr id="4" name="Audio 3">
            <a:hlinkClick r:id="" action="ppaction://media"/>
            <a:extLst>
              <a:ext uri="{FF2B5EF4-FFF2-40B4-BE49-F238E27FC236}">
                <a16:creationId xmlns:a16="http://schemas.microsoft.com/office/drawing/2014/main" id="{41F9F613-7773-48AC-A5CC-AE1872A4CABD}"/>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191637012"/>
      </p:ext>
    </p:extLst>
  </p:cSld>
  <p:clrMapOvr>
    <a:masterClrMapping/>
  </p:clrMapOvr>
  <mc:AlternateContent xmlns:mc="http://schemas.openxmlformats.org/markup-compatibility/2006" xmlns:p14="http://schemas.microsoft.com/office/powerpoint/2010/main">
    <mc:Choice Requires="p14">
      <p:transition spd="slow" p14:dur="2000" advTm="17440"/>
    </mc:Choice>
    <mc:Fallback xmlns="">
      <p:transition spd="slow" advTm="1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Multigrid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Δ</m:t>
                      </m:r>
                      <m:r>
                        <a:rPr lang="en-US" i="1">
                          <a:latin typeface="Cambria Math" panose="02040503050406030204" pitchFamily="18" charset="0"/>
                        </a:rPr>
                        <m:t>𝜒</m:t>
                      </m:r>
                      <m:r>
                        <a:rPr lang="en-US" i="1">
                          <a:latin typeface="Cambria Math" panose="02040503050406030204" pitchFamily="18" charset="0"/>
                        </a:rPr>
                        <m:t>=</m:t>
                      </m:r>
                      <m:r>
                        <m:rPr>
                          <m:sty m:val="p"/>
                        </m:rPr>
                        <a:rPr lang="en-US" b="0" i="0" smtClean="0">
                          <a:latin typeface="Cambria Math" panose="02040503050406030204" pitchFamily="18" charset="0"/>
                        </a:rPr>
                        <m:t>∇</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𝑁</m:t>
                          </m:r>
                        </m:e>
                      </m:acc>
                    </m:oMath>
                  </m:oMathPara>
                </a14:m>
                <a:endParaRPr lang="en-US" dirty="0"/>
              </a:p>
              <a:p>
                <a:pPr marL="0" indent="0">
                  <a:buNone/>
                </a:pPr>
                <a:r>
                  <a:rPr lang="en-US" dirty="0"/>
                  <a:t>Coarse-to-fine linear solver:</a:t>
                </a:r>
              </a:p>
              <a:p>
                <a:r>
                  <a:rPr lang="en-US" dirty="0"/>
                  <a:t>Compute residual constraints</a:t>
                </a:r>
              </a:p>
              <a:p>
                <a:r>
                  <a:rPr lang="en-US" dirty="0"/>
                  <a:t>Refine the solution (e.g. Gauss-Seidel)</a:t>
                </a:r>
              </a:p>
              <a:p>
                <a:pPr marL="0" indent="0">
                  <a:buNone/>
                </a:pPr>
                <a:endParaRPr lang="en-US" dirty="0"/>
              </a:p>
              <a:p>
                <a:pPr marL="0" indent="0">
                  <a:buNone/>
                </a:pPr>
                <a:endParaRPr lang="en-US" dirty="0"/>
              </a:p>
              <a:p>
                <a:pPr marL="0" indent="0">
                  <a:buNone/>
                </a:pPr>
                <a:r>
                  <a:rPr lang="en-US" dirty="0"/>
                  <a:t>Per level:</a:t>
                </a:r>
              </a:p>
              <a:p>
                <a:r>
                  <a:rPr lang="en-US" dirty="0"/>
                  <a:t>RHS obtained by integrating </a:t>
                </a:r>
                <a14:m>
                  <m:oMath xmlns:m="http://schemas.openxmlformats.org/officeDocument/2006/math">
                    <m:r>
                      <m:rPr>
                        <m:sty m:val="p"/>
                      </m:rPr>
                      <a:rPr lang="en-US">
                        <a:latin typeface="Cambria Math" panose="02040503050406030204" pitchFamily="18" charset="0"/>
                      </a:rPr>
                      <m:t>∇</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𝑁</m:t>
                        </m:r>
                      </m:e>
                    </m:acc>
                  </m:oMath>
                </a14:m>
                <a:r>
                  <a:rPr lang="en-US" dirty="0"/>
                  <a:t> against</a:t>
                </a:r>
                <a:br>
                  <a:rPr lang="en-US" dirty="0"/>
                </a:br>
                <a:r>
                  <a:rPr lang="en-US" dirty="0"/>
                  <a:t>the basis functions</a:t>
                </a:r>
              </a:p>
            </p:txBody>
          </p:sp>
        </mc:Choice>
        <mc:Fallback xmlns="">
          <p:sp>
            <p:nvSpPr>
              <p:cNvPr id="3" name="Content Placeholder 2">
                <a:extLst>
                  <a:ext uri="{FF2B5EF4-FFF2-40B4-BE49-F238E27FC236}">
                    <a16:creationId xmlns:a16="http://schemas.microsoft.com/office/drawing/2014/main" id="{09612A18-1EE3-AA4A-8548-51EF5A132BBE}"/>
                  </a:ext>
                </a:extLst>
              </p:cNvPr>
              <p:cNvSpPr>
                <a:spLocks noGrp="1" noRot="1" noChangeAspect="1" noMove="1" noResize="1" noEditPoints="1" noAdjustHandles="1" noChangeArrowheads="1" noChangeShapeType="1" noTextEdit="1"/>
              </p:cNvSpPr>
              <p:nvPr>
                <p:ph idx="1"/>
              </p:nvPr>
            </p:nvSpPr>
            <p:spPr>
              <a:xfrm>
                <a:off x="482600" y="1234440"/>
                <a:ext cx="11226800" cy="5364480"/>
              </a:xfrm>
              <a:blipFill>
                <a:blip r:embed="rId6"/>
                <a:stretch>
                  <a:fillRect l="-1086"/>
                </a:stretch>
              </a:blipFill>
            </p:spPr>
            <p:txBody>
              <a:bodyPr/>
              <a:lstStyle/>
              <a:p>
                <a:r>
                  <a:rPr lang="en-US">
                    <a:noFill/>
                  </a:rPr>
                  <a:t> </a:t>
                </a:r>
              </a:p>
            </p:txBody>
          </p:sp>
        </mc:Fallback>
      </mc:AlternateContent>
      <p:pic>
        <p:nvPicPr>
          <p:cNvPr id="7" name="Picture 6" descr="A close up of a logo&#10;&#10;Description automatically generated">
            <a:extLst>
              <a:ext uri="{FF2B5EF4-FFF2-40B4-BE49-F238E27FC236}">
                <a16:creationId xmlns:a16="http://schemas.microsoft.com/office/drawing/2014/main" id="{B90E92C8-2171-41C6-9826-5360F4DD779F}"/>
              </a:ext>
            </a:extLst>
          </p:cNvPr>
          <p:cNvPicPr>
            <a:picLocks noChangeAspect="1"/>
          </p:cNvPicPr>
          <p:nvPr/>
        </p:nvPicPr>
        <p:blipFill>
          <a:blip r:embed="rId7"/>
          <a:stretch>
            <a:fillRect/>
          </a:stretch>
        </p:blipFill>
        <p:spPr>
          <a:xfrm rot="10800000">
            <a:off x="7779025" y="2318466"/>
            <a:ext cx="4280453" cy="4280453"/>
          </a:xfrm>
          <a:prstGeom prst="rect">
            <a:avLst/>
          </a:prstGeom>
        </p:spPr>
      </p:pic>
      <p:pic>
        <p:nvPicPr>
          <p:cNvPr id="9" name="Picture 8">
            <a:extLst>
              <a:ext uri="{FF2B5EF4-FFF2-40B4-BE49-F238E27FC236}">
                <a16:creationId xmlns:a16="http://schemas.microsoft.com/office/drawing/2014/main" id="{53DB77AF-4822-4C58-B74E-AD535DAD0049}"/>
              </a:ext>
            </a:extLst>
          </p:cNvPr>
          <p:cNvPicPr>
            <a:picLocks noChangeAspect="1"/>
          </p:cNvPicPr>
          <p:nvPr/>
        </p:nvPicPr>
        <p:blipFill>
          <a:blip r:embed="rId8"/>
          <a:stretch>
            <a:fillRect/>
          </a:stretch>
        </p:blipFill>
        <p:spPr>
          <a:xfrm rot="10800000">
            <a:off x="7779025" y="2318466"/>
            <a:ext cx="4280453" cy="4280453"/>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F807D631-0A3B-4525-BC8E-D2D54972A3AE}"/>
              </a:ext>
            </a:extLst>
          </p:cNvPr>
          <p:cNvPicPr>
            <a:picLocks noChangeAspect="1"/>
          </p:cNvPicPr>
          <p:nvPr/>
        </p:nvPicPr>
        <p:blipFill>
          <a:blip r:embed="rId9"/>
          <a:stretch>
            <a:fillRect/>
          </a:stretch>
        </p:blipFill>
        <p:spPr>
          <a:xfrm rot="10800000">
            <a:off x="7779025" y="2318466"/>
            <a:ext cx="4280453" cy="4280453"/>
          </a:xfrm>
          <a:prstGeom prst="rect">
            <a:avLst/>
          </a:prstGeom>
        </p:spPr>
      </p:pic>
      <p:pic>
        <p:nvPicPr>
          <p:cNvPr id="13" name="Picture 12" descr="A picture containing cup, bottle&#10;&#10;Description automatically generated">
            <a:extLst>
              <a:ext uri="{FF2B5EF4-FFF2-40B4-BE49-F238E27FC236}">
                <a16:creationId xmlns:a16="http://schemas.microsoft.com/office/drawing/2014/main" id="{C038C476-910D-4516-AAB8-DD92C8A82446}"/>
              </a:ext>
            </a:extLst>
          </p:cNvPr>
          <p:cNvPicPr>
            <a:picLocks noChangeAspect="1"/>
          </p:cNvPicPr>
          <p:nvPr/>
        </p:nvPicPr>
        <p:blipFill>
          <a:blip r:embed="rId10"/>
          <a:stretch>
            <a:fillRect/>
          </a:stretch>
        </p:blipFill>
        <p:spPr>
          <a:xfrm rot="10800000">
            <a:off x="7779025" y="2318466"/>
            <a:ext cx="4280453" cy="4280453"/>
          </a:xfrm>
          <a:prstGeom prst="rect">
            <a:avLst/>
          </a:prstGeom>
        </p:spPr>
      </p:pic>
      <p:pic>
        <p:nvPicPr>
          <p:cNvPr id="15" name="Picture 14" descr="A picture containing bird&#10;&#10;Description automatically generated">
            <a:extLst>
              <a:ext uri="{FF2B5EF4-FFF2-40B4-BE49-F238E27FC236}">
                <a16:creationId xmlns:a16="http://schemas.microsoft.com/office/drawing/2014/main" id="{9C4A5C15-14EE-4240-B5A7-DAF98B950EBF}"/>
              </a:ext>
            </a:extLst>
          </p:cNvPr>
          <p:cNvPicPr>
            <a:picLocks noChangeAspect="1"/>
          </p:cNvPicPr>
          <p:nvPr/>
        </p:nvPicPr>
        <p:blipFill>
          <a:blip r:embed="rId11"/>
          <a:stretch>
            <a:fillRect/>
          </a:stretch>
        </p:blipFill>
        <p:spPr>
          <a:xfrm rot="10800000">
            <a:off x="7779025" y="2318466"/>
            <a:ext cx="4280453" cy="4280453"/>
          </a:xfrm>
          <a:prstGeom prst="rect">
            <a:avLst/>
          </a:prstGeom>
        </p:spPr>
      </p:pic>
      <p:pic>
        <p:nvPicPr>
          <p:cNvPr id="17" name="Picture 16" descr="A close up of an animal&#10;&#10;Description automatically generated">
            <a:extLst>
              <a:ext uri="{FF2B5EF4-FFF2-40B4-BE49-F238E27FC236}">
                <a16:creationId xmlns:a16="http://schemas.microsoft.com/office/drawing/2014/main" id="{009E68C8-5EC7-4916-89C1-13F444581305}"/>
              </a:ext>
            </a:extLst>
          </p:cNvPr>
          <p:cNvPicPr>
            <a:picLocks noChangeAspect="1"/>
          </p:cNvPicPr>
          <p:nvPr/>
        </p:nvPicPr>
        <p:blipFill>
          <a:blip r:embed="rId12"/>
          <a:stretch>
            <a:fillRect/>
          </a:stretch>
        </p:blipFill>
        <p:spPr>
          <a:xfrm rot="10800000">
            <a:off x="7779025" y="2318466"/>
            <a:ext cx="4280453" cy="4280453"/>
          </a:xfrm>
          <a:prstGeom prst="rect">
            <a:avLst/>
          </a:prstGeom>
        </p:spPr>
      </p:pic>
      <p:pic>
        <p:nvPicPr>
          <p:cNvPr id="5" name="Picture 4" descr="A close up of an animal&#10;&#10;Description automatically generated">
            <a:extLst>
              <a:ext uri="{FF2B5EF4-FFF2-40B4-BE49-F238E27FC236}">
                <a16:creationId xmlns:a16="http://schemas.microsoft.com/office/drawing/2014/main" id="{81F07DE4-4E1F-41C4-8384-F72B7637C5B3}"/>
              </a:ext>
            </a:extLst>
          </p:cNvPr>
          <p:cNvPicPr>
            <a:picLocks noChangeAspect="1"/>
          </p:cNvPicPr>
          <p:nvPr/>
        </p:nvPicPr>
        <p:blipFill>
          <a:blip r:embed="rId13"/>
          <a:stretch>
            <a:fillRect/>
          </a:stretch>
        </p:blipFill>
        <p:spPr>
          <a:xfrm rot="10800000">
            <a:off x="7779025" y="2318466"/>
            <a:ext cx="4280453" cy="4280453"/>
          </a:xfrm>
          <a:prstGeom prst="rect">
            <a:avLst/>
          </a:prstGeom>
        </p:spPr>
      </p:pic>
      <p:pic>
        <p:nvPicPr>
          <p:cNvPr id="4" name="Audio 3">
            <a:hlinkClick r:id="" action="ppaction://media"/>
            <a:extLst>
              <a:ext uri="{FF2B5EF4-FFF2-40B4-BE49-F238E27FC236}">
                <a16:creationId xmlns:a16="http://schemas.microsoft.com/office/drawing/2014/main" id="{7B684D63-63F0-415F-8ACF-06B7FF47AF2A}"/>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452954833"/>
      </p:ext>
    </p:extLst>
  </p:cSld>
  <p:clrMapOvr>
    <a:masterClrMapping/>
  </p:clrMapOvr>
  <mc:AlternateContent xmlns:mc="http://schemas.openxmlformats.org/markup-compatibility/2006" xmlns:p14="http://schemas.microsoft.com/office/powerpoint/2010/main">
    <mc:Choice Requires="p14">
      <p:transition spd="slow" p14:dur="2000" advTm="42269"/>
    </mc:Choice>
    <mc:Fallback xmlns="">
      <p:transition spd="slow" advTm="42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125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1250"/>
                            </p:stCondLst>
                            <p:childTnLst>
                              <p:par>
                                <p:cTn id="21" presetID="1" presetClass="entr" presetSubtype="0" fill="hold" nodeType="afterEffect">
                                  <p:stCondLst>
                                    <p:cond delay="125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nodeType="afterEffect">
                                  <p:stCondLst>
                                    <p:cond delay="125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3750"/>
                            </p:stCondLst>
                            <p:childTnLst>
                              <p:par>
                                <p:cTn id="27" presetID="1" presetClass="entr" presetSubtype="0" fill="hold" nodeType="afterEffect">
                                  <p:stCondLst>
                                    <p:cond delay="125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5000"/>
                            </p:stCondLst>
                            <p:childTnLst>
                              <p:par>
                                <p:cTn id="30" presetID="1" presetClass="entr" presetSubtype="0" fill="hold" nodeType="afterEffect">
                                  <p:stCondLst>
                                    <p:cond delay="125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6250"/>
                            </p:stCondLst>
                            <p:childTnLst>
                              <p:par>
                                <p:cTn id="33" presetID="1" presetClass="entr" presetSubtype="0" fill="hold" nodeType="afterEffect">
                                  <p:stCondLst>
                                    <p:cond delay="125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r>
              <a:rPr lang="en-US" sz="4400" dirty="0"/>
              <a:t>Enforcing Dirichlet Constraints</a:t>
            </a:r>
          </a:p>
        </p:txBody>
      </p:sp>
      <p:pic>
        <p:nvPicPr>
          <p:cNvPr id="4" name="Audio 3">
            <a:hlinkClick r:id="" action="ppaction://media"/>
            <a:extLst>
              <a:ext uri="{FF2B5EF4-FFF2-40B4-BE49-F238E27FC236}">
                <a16:creationId xmlns:a16="http://schemas.microsoft.com/office/drawing/2014/main" id="{BE891EB1-2530-4077-AC5D-B23CF9E9D2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830999642"/>
      </p:ext>
    </p:extLst>
  </p:cSld>
  <p:clrMapOvr>
    <a:masterClrMapping/>
  </p:clrMapOvr>
  <mc:AlternateContent xmlns:mc="http://schemas.openxmlformats.org/markup-compatibility/2006" xmlns:p14="http://schemas.microsoft.com/office/powerpoint/2010/main">
    <mc:Choice Requires="p14">
      <p:transition spd="slow" p14:dur="2000" advTm="13546"/>
    </mc:Choice>
    <mc:Fallback xmlns="">
      <p:transition spd="slow" advTm="13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 [Remove]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To force the implicit function to be zero outside the envelope:</a:t>
                </a:r>
              </a:p>
              <a:p>
                <a:r>
                  <a:rPr lang="en-US" dirty="0"/>
                  <a:t>Remove basis functions overlapping</a:t>
                </a:r>
                <a:br>
                  <a:rPr lang="en-US" dirty="0"/>
                </a:br>
                <a:r>
                  <a:rPr lang="en-US" dirty="0"/>
                  <a:t>the exterior</a:t>
                </a:r>
              </a:p>
              <a:p>
                <a:pPr marL="0" indent="0">
                  <a:buNone/>
                </a:pPr>
                <a:endParaRPr lang="en-US" dirty="0"/>
              </a:p>
              <a:p>
                <a:pPr marL="225425" indent="-225425">
                  <a:buNone/>
                </a:pPr>
                <a:r>
                  <a:rPr lang="en-US" dirty="0">
                    <a:sym typeface="Wingdings" panose="05000000000000000000" pitchFamily="2" charset="2"/>
                  </a:rPr>
                  <a:t>Guaranteed to generate functions that</a:t>
                </a:r>
                <a:br>
                  <a:rPr lang="en-US" dirty="0">
                    <a:sym typeface="Wingdings" panose="05000000000000000000" pitchFamily="2" charset="2"/>
                  </a:rPr>
                </a:br>
                <a:r>
                  <a:rPr lang="en-US" dirty="0">
                    <a:sym typeface="Wingdings" panose="05000000000000000000" pitchFamily="2" charset="2"/>
                  </a:rPr>
                  <a:t>are zero in the exterior</a:t>
                </a:r>
              </a:p>
              <a:p>
                <a:pPr marL="225425" indent="-225425">
                  <a:buNone/>
                </a:pPr>
                <a:endParaRPr lang="en-US" dirty="0"/>
              </a:p>
              <a:p>
                <a:pPr>
                  <a:buFont typeface="Wingdings" panose="05000000000000000000" pitchFamily="2" charset="2"/>
                  <a:buChar char="û"/>
                </a:pPr>
                <a:r>
                  <a:rPr lang="en-US" dirty="0">
                    <a:sym typeface="Wingdings" panose="05000000000000000000" pitchFamily="2" charset="2"/>
                  </a:rPr>
                  <a:t>At coarser resolutions we lose too</a:t>
                </a:r>
                <a:br>
                  <a:rPr lang="en-US" dirty="0">
                    <a:sym typeface="Wingdings" panose="05000000000000000000" pitchFamily="2" charset="2"/>
                  </a:rPr>
                </a:br>
                <a:r>
                  <a:rPr lang="en-US" dirty="0">
                    <a:sym typeface="Wingdings" panose="05000000000000000000" pitchFamily="2" charset="2"/>
                  </a:rPr>
                  <a:t>many functions</a:t>
                </a:r>
              </a:p>
              <a:p>
                <a:pPr marL="396875" indent="-396875">
                  <a:buNone/>
                </a:pPr>
                <a14:m>
                  <m:oMath xmlns:m="http://schemas.openxmlformats.org/officeDocument/2006/math">
                    <m:r>
                      <a:rPr lang="en-US" b="0" i="1" smtClean="0">
                        <a:latin typeface="Cambria Math" panose="02040503050406030204" pitchFamily="18" charset="0"/>
                      </a:rPr>
                      <m:t>⇒</m:t>
                    </m:r>
                  </m:oMath>
                </a14:m>
                <a:r>
                  <a:rPr lang="en-US" dirty="0"/>
                  <a:t> The coarser solution will be a bad initial</a:t>
                </a:r>
                <a:br>
                  <a:rPr lang="en-US" dirty="0"/>
                </a:br>
                <a:r>
                  <a:rPr lang="en-US" dirty="0"/>
                  <a:t>guess for the finer solution</a:t>
                </a:r>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09612A18-1EE3-AA4A-8548-51EF5A132BBE}"/>
                  </a:ext>
                </a:extLst>
              </p:cNvPr>
              <p:cNvSpPr>
                <a:spLocks noGrp="1" noRot="1" noChangeAspect="1" noMove="1" noResize="1" noEditPoints="1" noAdjustHandles="1" noChangeArrowheads="1" noChangeShapeType="1" noTextEdit="1"/>
              </p:cNvSpPr>
              <p:nvPr>
                <p:ph idx="1"/>
              </p:nvPr>
            </p:nvSpPr>
            <p:spPr>
              <a:xfrm>
                <a:off x="482600" y="1234440"/>
                <a:ext cx="11226800" cy="5364480"/>
              </a:xfrm>
              <a:blipFill>
                <a:blip r:embed="rId6"/>
                <a:stretch>
                  <a:fillRect l="-1086" t="-2045"/>
                </a:stretch>
              </a:blipFill>
            </p:spPr>
            <p:txBody>
              <a:bodyPr/>
              <a:lstStyle/>
              <a:p>
                <a:r>
                  <a:rPr lang="en-US">
                    <a:noFill/>
                  </a:rPr>
                  <a:t> </a:t>
                </a:r>
              </a:p>
            </p:txBody>
          </p:sp>
        </mc:Fallback>
      </mc:AlternateContent>
      <p:pic>
        <p:nvPicPr>
          <p:cNvPr id="51" name="Picture 50" descr="A close up of a logo&#10;&#10;Description automatically generated">
            <a:extLst>
              <a:ext uri="{FF2B5EF4-FFF2-40B4-BE49-F238E27FC236}">
                <a16:creationId xmlns:a16="http://schemas.microsoft.com/office/drawing/2014/main" id="{A4AB9DF6-50B2-451D-ACF6-F64AE8DC48E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55" name="Picture 54" descr="A close up of a logo&#10;&#10;Description automatically generated">
            <a:extLst>
              <a:ext uri="{FF2B5EF4-FFF2-40B4-BE49-F238E27FC236}">
                <a16:creationId xmlns:a16="http://schemas.microsoft.com/office/drawing/2014/main" id="{705848BD-1D2E-4377-A4DB-5DAFC1C3027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59" name="Picture 58" descr="A close up of a logo&#10;&#10;Description automatically generated">
            <a:extLst>
              <a:ext uri="{FF2B5EF4-FFF2-40B4-BE49-F238E27FC236}">
                <a16:creationId xmlns:a16="http://schemas.microsoft.com/office/drawing/2014/main" id="{9A4E87DE-9EF9-4465-BB70-D9F751149FC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3" name="Picture 62" descr="A close up of a logo&#10;&#10;Description automatically generated">
            <a:extLst>
              <a:ext uri="{FF2B5EF4-FFF2-40B4-BE49-F238E27FC236}">
                <a16:creationId xmlns:a16="http://schemas.microsoft.com/office/drawing/2014/main" id="{15DC9731-4200-48D1-9081-63CA98F5C25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7" name="Picture 66" descr="A close up of an object&#10;&#10;Description automatically generated">
            <a:extLst>
              <a:ext uri="{FF2B5EF4-FFF2-40B4-BE49-F238E27FC236}">
                <a16:creationId xmlns:a16="http://schemas.microsoft.com/office/drawing/2014/main" id="{5F8121E3-99AF-4AF4-8140-0D902FE75507}"/>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69" name="Picture 68" descr="A close up of an object&#10;&#10;Description automatically generated">
            <a:extLst>
              <a:ext uri="{FF2B5EF4-FFF2-40B4-BE49-F238E27FC236}">
                <a16:creationId xmlns:a16="http://schemas.microsoft.com/office/drawing/2014/main" id="{284182B5-5793-40BC-8AD7-3E9BC89A344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1" name="Picture 70" descr="A close up of an object&#10;&#10;Description automatically generated">
            <a:extLst>
              <a:ext uri="{FF2B5EF4-FFF2-40B4-BE49-F238E27FC236}">
                <a16:creationId xmlns:a16="http://schemas.microsoft.com/office/drawing/2014/main" id="{B73E18D4-0BC4-4F30-BAB8-4E1989BA1ECC}"/>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3" name="Picture 72" descr="A close up of a logo&#10;&#10;Description automatically generated">
            <a:extLst>
              <a:ext uri="{FF2B5EF4-FFF2-40B4-BE49-F238E27FC236}">
                <a16:creationId xmlns:a16="http://schemas.microsoft.com/office/drawing/2014/main" id="{B68B7394-264A-4991-A602-8DE4A22D3F6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5" name="Picture 74" descr="A close up of a logo&#10;&#10;Description automatically generated">
            <a:extLst>
              <a:ext uri="{FF2B5EF4-FFF2-40B4-BE49-F238E27FC236}">
                <a16:creationId xmlns:a16="http://schemas.microsoft.com/office/drawing/2014/main" id="{B98F329F-1B16-427F-8F38-714745DCBE37}"/>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77" name="Picture 76" descr="A close up of a logo&#10;&#10;Description automatically generated">
            <a:extLst>
              <a:ext uri="{FF2B5EF4-FFF2-40B4-BE49-F238E27FC236}">
                <a16:creationId xmlns:a16="http://schemas.microsoft.com/office/drawing/2014/main" id="{A0081785-3538-46D9-966A-4BA1A4F8A890}"/>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79" name="Picture 78" descr="A close up of a logo&#10;&#10;Description automatically generated">
            <a:extLst>
              <a:ext uri="{FF2B5EF4-FFF2-40B4-BE49-F238E27FC236}">
                <a16:creationId xmlns:a16="http://schemas.microsoft.com/office/drawing/2014/main" id="{2AE6AE04-BDE4-4A6B-AA35-FB431BA9DC10}"/>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1" name="Picture 80" descr="A close up of a mans face&#10;&#10;Description automatically generated">
            <a:extLst>
              <a:ext uri="{FF2B5EF4-FFF2-40B4-BE49-F238E27FC236}">
                <a16:creationId xmlns:a16="http://schemas.microsoft.com/office/drawing/2014/main" id="{B07D7C02-5367-4A43-AC39-614D3101A0FA}"/>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3" name="Picture 82" descr="A close up of a mans face&#10;&#10;Description automatically generated">
            <a:extLst>
              <a:ext uri="{FF2B5EF4-FFF2-40B4-BE49-F238E27FC236}">
                <a16:creationId xmlns:a16="http://schemas.microsoft.com/office/drawing/2014/main" id="{0C42F54B-7E7C-45CD-8CF2-FA275952AEE9}"/>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5" name="Picture 84" descr="A close up of a mans face&#10;&#10;Description automatically generated">
            <a:extLst>
              <a:ext uri="{FF2B5EF4-FFF2-40B4-BE49-F238E27FC236}">
                <a16:creationId xmlns:a16="http://schemas.microsoft.com/office/drawing/2014/main" id="{EE995680-9B19-4CBB-90C3-51F5894D4B68}"/>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7" name="Picture 86" descr="A close up of a mans face&#10;&#10;Description automatically generated">
            <a:extLst>
              <a:ext uri="{FF2B5EF4-FFF2-40B4-BE49-F238E27FC236}">
                <a16:creationId xmlns:a16="http://schemas.microsoft.com/office/drawing/2014/main" id="{8386A2EB-7C5F-44E8-A8C3-D916C6D883DC}"/>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89" name="Picture 88" descr="A close up of a logo&#10;&#10;Description automatically generated">
            <a:extLst>
              <a:ext uri="{FF2B5EF4-FFF2-40B4-BE49-F238E27FC236}">
                <a16:creationId xmlns:a16="http://schemas.microsoft.com/office/drawing/2014/main" id="{0E1B84D5-4392-4B7A-8BA4-C14B0D7F68CD}"/>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91" name="Picture 90" descr="A picture containing skiing&#10;&#10;Description automatically generated">
            <a:extLst>
              <a:ext uri="{FF2B5EF4-FFF2-40B4-BE49-F238E27FC236}">
                <a16:creationId xmlns:a16="http://schemas.microsoft.com/office/drawing/2014/main" id="{7AE339A8-7E39-48A7-BF66-2A4D05B59A81}"/>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7863840" y="5257800"/>
            <a:ext cx="4125773" cy="1371600"/>
          </a:xfrm>
          <a:prstGeom prst="rect">
            <a:avLst/>
          </a:prstGeom>
        </p:spPr>
      </p:pic>
      <p:sp>
        <p:nvSpPr>
          <p:cNvPr id="6" name="Rectangle 5">
            <a:extLst>
              <a:ext uri="{FF2B5EF4-FFF2-40B4-BE49-F238E27FC236}">
                <a16:creationId xmlns:a16="http://schemas.microsoft.com/office/drawing/2014/main" id="{7C658EC7-6DAF-4A0C-9B08-4C398B48A85F}"/>
              </a:ext>
            </a:extLst>
          </p:cNvPr>
          <p:cNvSpPr/>
          <p:nvPr/>
        </p:nvSpPr>
        <p:spPr>
          <a:xfrm>
            <a:off x="7836681" y="2072640"/>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3120CA8-5DC1-4228-896D-302452BB70DC}"/>
              </a:ext>
            </a:extLst>
          </p:cNvPr>
          <p:cNvSpPr/>
          <p:nvPr/>
        </p:nvSpPr>
        <p:spPr>
          <a:xfrm>
            <a:off x="11490017" y="2050829"/>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5D1AE472-CA31-498F-A6CC-51276825DB83}"/>
              </a:ext>
            </a:extLst>
          </p:cNvPr>
          <p:cNvGrpSpPr/>
          <p:nvPr/>
        </p:nvGrpSpPr>
        <p:grpSpPr>
          <a:xfrm>
            <a:off x="7863839" y="3169920"/>
            <a:ext cx="4125773" cy="274320"/>
            <a:chOff x="1363452" y="3519530"/>
            <a:chExt cx="4125773" cy="274320"/>
          </a:xfrm>
        </p:grpSpPr>
        <p:cxnSp>
          <p:nvCxnSpPr>
            <p:cNvPr id="93" name="Straight Connector 92">
              <a:extLst>
                <a:ext uri="{FF2B5EF4-FFF2-40B4-BE49-F238E27FC236}">
                  <a16:creationId xmlns:a16="http://schemas.microsoft.com/office/drawing/2014/main" id="{97BFEF48-6DB7-4B64-9E0C-F89C052BB415}"/>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152F59B-7891-4331-AF22-236852F7D31B}"/>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AD902B6-51E6-48ED-BDF9-94F50598E7EB}"/>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2646B428-DDFC-4C93-B9B9-9E95CE299B7E}"/>
              </a:ext>
            </a:extLst>
          </p:cNvPr>
          <p:cNvGrpSpPr/>
          <p:nvPr/>
        </p:nvGrpSpPr>
        <p:grpSpPr>
          <a:xfrm>
            <a:off x="7863840" y="4770120"/>
            <a:ext cx="4125773" cy="274320"/>
            <a:chOff x="1363452" y="3519530"/>
            <a:chExt cx="4125773" cy="274320"/>
          </a:xfrm>
        </p:grpSpPr>
        <p:cxnSp>
          <p:nvCxnSpPr>
            <p:cNvPr id="101" name="Straight Connector 100">
              <a:extLst>
                <a:ext uri="{FF2B5EF4-FFF2-40B4-BE49-F238E27FC236}">
                  <a16:creationId xmlns:a16="http://schemas.microsoft.com/office/drawing/2014/main" id="{56586E78-D4FA-445C-97B2-0F7A09FE2CAD}"/>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0865D02-31A7-45B3-87AA-9BB82D427296}"/>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DECFB0C-3C6D-4A41-9829-64B0482F84DE}"/>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BE96BA71-B909-4104-8294-B48A99136987}"/>
              </a:ext>
            </a:extLst>
          </p:cNvPr>
          <p:cNvGrpSpPr/>
          <p:nvPr/>
        </p:nvGrpSpPr>
        <p:grpSpPr>
          <a:xfrm>
            <a:off x="7863840" y="6392725"/>
            <a:ext cx="4125773" cy="274320"/>
            <a:chOff x="1363452" y="3519530"/>
            <a:chExt cx="4125773" cy="274320"/>
          </a:xfrm>
        </p:grpSpPr>
        <p:cxnSp>
          <p:nvCxnSpPr>
            <p:cNvPr id="105" name="Straight Connector 104">
              <a:extLst>
                <a:ext uri="{FF2B5EF4-FFF2-40B4-BE49-F238E27FC236}">
                  <a16:creationId xmlns:a16="http://schemas.microsoft.com/office/drawing/2014/main" id="{DDB89F70-C995-4814-AC8F-214288B61DF6}"/>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9565415-9AA4-416F-A875-4B86FF889824}"/>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71C6C0F-8E96-492D-BEBA-6B5F105EC355}"/>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F3982428-2292-4382-9956-3360BB8D5313}"/>
              </a:ext>
            </a:extLst>
          </p:cNvPr>
          <p:cNvSpPr/>
          <p:nvPr/>
        </p:nvSpPr>
        <p:spPr>
          <a:xfrm>
            <a:off x="7574773" y="3586809"/>
            <a:ext cx="4617228" cy="3290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5F7E3058-C90F-40CA-A423-1068671070A9}"/>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4242655463"/>
      </p:ext>
    </p:extLst>
  </p:cSld>
  <p:clrMapOvr>
    <a:masterClrMapping/>
  </p:clrMapOvr>
  <mc:AlternateContent xmlns:mc="http://schemas.openxmlformats.org/markup-compatibility/2006" xmlns:p14="http://schemas.microsoft.com/office/powerpoint/2010/main">
    <mc:Choice Requires="p14">
      <p:transition spd="slow" p14:dur="2000" advTm="43883"/>
    </mc:Choice>
    <mc:Fallback xmlns="">
      <p:transition spd="slow" advTm="43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51"/>
                                        </p:tgtEl>
                                        <p:attrNameLst>
                                          <p:attrName>style.opacity</p:attrName>
                                        </p:attrNameLst>
                                      </p:cBhvr>
                                      <p:to>
                                        <p:strVal val="0.15"/>
                                      </p:to>
                                    </p:set>
                                    <p:animEffect filter="image" prLst="opacity: 0.15">
                                      <p:cBhvr rctx="IE">
                                        <p:cTn id="11" dur="indefinite"/>
                                        <p:tgtEl>
                                          <p:spTgt spid="51"/>
                                        </p:tgtEl>
                                      </p:cBhvr>
                                    </p:animEffect>
                                  </p:childTnLst>
                                </p:cTn>
                              </p:par>
                              <p:par>
                                <p:cTn id="12" presetID="9" presetClass="emph" presetSubtype="0" nodeType="withEffect">
                                  <p:stCondLst>
                                    <p:cond delay="0"/>
                                  </p:stCondLst>
                                  <p:childTnLst>
                                    <p:set>
                                      <p:cBhvr>
                                        <p:cTn id="13" dur="indefinite"/>
                                        <p:tgtEl>
                                          <p:spTgt spid="55"/>
                                        </p:tgtEl>
                                        <p:attrNameLst>
                                          <p:attrName>style.opacity</p:attrName>
                                        </p:attrNameLst>
                                      </p:cBhvr>
                                      <p:to>
                                        <p:strVal val="0.15"/>
                                      </p:to>
                                    </p:set>
                                    <p:animEffect filter="image" prLst="opacity: 0.15">
                                      <p:cBhvr rctx="IE">
                                        <p:cTn id="14" dur="indefinite"/>
                                        <p:tgtEl>
                                          <p:spTgt spid="55"/>
                                        </p:tgtEl>
                                      </p:cBhvr>
                                    </p:animEffect>
                                  </p:childTnLst>
                                </p:cTn>
                              </p:par>
                              <p:par>
                                <p:cTn id="15" presetID="9" presetClass="emph" presetSubtype="0" nodeType="withEffect">
                                  <p:stCondLst>
                                    <p:cond delay="0"/>
                                  </p:stCondLst>
                                  <p:childTnLst>
                                    <p:set>
                                      <p:cBhvr>
                                        <p:cTn id="16" dur="indefinite"/>
                                        <p:tgtEl>
                                          <p:spTgt spid="59"/>
                                        </p:tgtEl>
                                        <p:attrNameLst>
                                          <p:attrName>style.opacity</p:attrName>
                                        </p:attrNameLst>
                                      </p:cBhvr>
                                      <p:to>
                                        <p:strVal val="0.15"/>
                                      </p:to>
                                    </p:set>
                                    <p:animEffect filter="image" prLst="opacity: 0.15">
                                      <p:cBhvr rctx="IE">
                                        <p:cTn id="17" dur="indefinite"/>
                                        <p:tgtEl>
                                          <p:spTgt spid="59"/>
                                        </p:tgtEl>
                                      </p:cBhvr>
                                    </p:animEffect>
                                  </p:childTnLst>
                                </p:cTn>
                              </p:par>
                              <p:par>
                                <p:cTn id="18" presetID="9" presetClass="emph" presetSubtype="0" nodeType="withEffect">
                                  <p:stCondLst>
                                    <p:cond delay="0"/>
                                  </p:stCondLst>
                                  <p:childTnLst>
                                    <p:set>
                                      <p:cBhvr>
                                        <p:cTn id="19" dur="indefinite"/>
                                        <p:tgtEl>
                                          <p:spTgt spid="75"/>
                                        </p:tgtEl>
                                        <p:attrNameLst>
                                          <p:attrName>style.opacity</p:attrName>
                                        </p:attrNameLst>
                                      </p:cBhvr>
                                      <p:to>
                                        <p:strVal val="0.15"/>
                                      </p:to>
                                    </p:set>
                                    <p:animEffect filter="image" prLst="opacity: 0.15">
                                      <p:cBhvr rctx="IE">
                                        <p:cTn id="20" dur="indefinite"/>
                                        <p:tgtEl>
                                          <p:spTgt spid="75"/>
                                        </p:tgtEl>
                                      </p:cBhvr>
                                    </p:animEffec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0"/>
                            </p:stCondLst>
                            <p:childTnLst>
                              <p:par>
                                <p:cTn id="30" presetID="9" presetClass="emph" presetSubtype="0" nodeType="afterEffect">
                                  <p:stCondLst>
                                    <p:cond delay="1000"/>
                                  </p:stCondLst>
                                  <p:childTnLst>
                                    <p:set>
                                      <p:cBhvr>
                                        <p:cTn id="31" dur="indefinite"/>
                                        <p:tgtEl>
                                          <p:spTgt spid="77"/>
                                        </p:tgtEl>
                                        <p:attrNameLst>
                                          <p:attrName>style.opacity</p:attrName>
                                        </p:attrNameLst>
                                      </p:cBhvr>
                                      <p:to>
                                        <p:strVal val="0.15"/>
                                      </p:to>
                                    </p:set>
                                    <p:animEffect filter="image" prLst="opacity: 0.15">
                                      <p:cBhvr rctx="IE">
                                        <p:cTn id="32" dur="indefinite"/>
                                        <p:tgtEl>
                                          <p:spTgt spid="77"/>
                                        </p:tgtEl>
                                      </p:cBhvr>
                                    </p:animEffect>
                                  </p:childTnLst>
                                </p:cTn>
                              </p:par>
                              <p:par>
                                <p:cTn id="33" presetID="9" presetClass="emph" presetSubtype="0" nodeType="withEffect">
                                  <p:stCondLst>
                                    <p:cond delay="1000"/>
                                  </p:stCondLst>
                                  <p:childTnLst>
                                    <p:set>
                                      <p:cBhvr>
                                        <p:cTn id="34" dur="indefinite"/>
                                        <p:tgtEl>
                                          <p:spTgt spid="79"/>
                                        </p:tgtEl>
                                        <p:attrNameLst>
                                          <p:attrName>style.opacity</p:attrName>
                                        </p:attrNameLst>
                                      </p:cBhvr>
                                      <p:to>
                                        <p:strVal val="0.15"/>
                                      </p:to>
                                    </p:set>
                                    <p:animEffect filter="image" prLst="opacity: 0.15">
                                      <p:cBhvr rctx="IE">
                                        <p:cTn id="35" dur="indefinite"/>
                                        <p:tgtEl>
                                          <p:spTgt spid="79"/>
                                        </p:tgtEl>
                                      </p:cBhvr>
                                    </p:animEffect>
                                  </p:childTnLst>
                                </p:cTn>
                              </p:par>
                              <p:par>
                                <p:cTn id="36" presetID="9" presetClass="emph" presetSubtype="0" nodeType="withEffect">
                                  <p:stCondLst>
                                    <p:cond delay="1000"/>
                                  </p:stCondLst>
                                  <p:childTnLst>
                                    <p:set>
                                      <p:cBhvr>
                                        <p:cTn id="37" dur="indefinite"/>
                                        <p:tgtEl>
                                          <p:spTgt spid="81"/>
                                        </p:tgtEl>
                                        <p:attrNameLst>
                                          <p:attrName>style.opacity</p:attrName>
                                        </p:attrNameLst>
                                      </p:cBhvr>
                                      <p:to>
                                        <p:strVal val="0.15"/>
                                      </p:to>
                                    </p:set>
                                    <p:animEffect filter="image" prLst="opacity: 0.15">
                                      <p:cBhvr rctx="IE">
                                        <p:cTn id="38" dur="indefinite"/>
                                        <p:tgtEl>
                                          <p:spTgt spid="81"/>
                                        </p:tgtEl>
                                      </p:cBhvr>
                                    </p:animEffect>
                                  </p:childTnLst>
                                </p:cTn>
                              </p:par>
                              <p:par>
                                <p:cTn id="39" presetID="9" presetClass="emph" presetSubtype="0" nodeType="withEffect">
                                  <p:stCondLst>
                                    <p:cond delay="1000"/>
                                  </p:stCondLst>
                                  <p:childTnLst>
                                    <p:set>
                                      <p:cBhvr>
                                        <p:cTn id="40" dur="indefinite"/>
                                        <p:tgtEl>
                                          <p:spTgt spid="85"/>
                                        </p:tgtEl>
                                        <p:attrNameLst>
                                          <p:attrName>style.opacity</p:attrName>
                                        </p:attrNameLst>
                                      </p:cBhvr>
                                      <p:to>
                                        <p:strVal val="0.15"/>
                                      </p:to>
                                    </p:set>
                                    <p:animEffect filter="image" prLst="opacity: 0.15">
                                      <p:cBhvr rctx="IE">
                                        <p:cTn id="41" dur="indefinite"/>
                                        <p:tgtEl>
                                          <p:spTgt spid="85"/>
                                        </p:tgtEl>
                                      </p:cBhvr>
                                    </p:animEffect>
                                  </p:childTnLst>
                                </p:cTn>
                              </p:par>
                            </p:childTnLst>
                          </p:cTn>
                        </p:par>
                        <p:par>
                          <p:cTn id="42" fill="hold">
                            <p:stCondLst>
                              <p:cond delay="1000"/>
                            </p:stCondLst>
                            <p:childTnLst>
                              <p:par>
                                <p:cTn id="43" presetID="9" presetClass="emph" presetSubtype="0" nodeType="afterEffect">
                                  <p:stCondLst>
                                    <p:cond delay="1000"/>
                                  </p:stCondLst>
                                  <p:childTnLst>
                                    <p:set>
                                      <p:cBhvr>
                                        <p:cTn id="44" dur="indefinite"/>
                                        <p:tgtEl>
                                          <p:spTgt spid="87"/>
                                        </p:tgtEl>
                                        <p:attrNameLst>
                                          <p:attrName>style.opacity</p:attrName>
                                        </p:attrNameLst>
                                      </p:cBhvr>
                                      <p:to>
                                        <p:strVal val="0.15"/>
                                      </p:to>
                                    </p:set>
                                    <p:animEffect filter="image" prLst="opacity: 0.15">
                                      <p:cBhvr rctx="IE">
                                        <p:cTn id="45" dur="indefinite"/>
                                        <p:tgtEl>
                                          <p:spTgt spid="87"/>
                                        </p:tgtEl>
                                      </p:cBhvr>
                                    </p:animEffect>
                                  </p:childTnLst>
                                </p:cTn>
                              </p:par>
                              <p:par>
                                <p:cTn id="46" presetID="9" presetClass="emph" presetSubtype="0" nodeType="withEffect">
                                  <p:stCondLst>
                                    <p:cond delay="1000"/>
                                  </p:stCondLst>
                                  <p:childTnLst>
                                    <p:set>
                                      <p:cBhvr>
                                        <p:cTn id="47" dur="indefinite"/>
                                        <p:tgtEl>
                                          <p:spTgt spid="89"/>
                                        </p:tgtEl>
                                        <p:attrNameLst>
                                          <p:attrName>style.opacity</p:attrName>
                                        </p:attrNameLst>
                                      </p:cBhvr>
                                      <p:to>
                                        <p:strVal val="0.15"/>
                                      </p:to>
                                    </p:set>
                                    <p:animEffect filter="image" prLst="opacity: 0.15">
                                      <p:cBhvr rctx="IE">
                                        <p:cTn id="48" dur="indefinite"/>
                                        <p:tgtEl>
                                          <p:spTgt spid="89"/>
                                        </p:tgtEl>
                                      </p:cBhvr>
                                    </p:animEffect>
                                  </p:childTnLst>
                                </p:cTn>
                              </p:par>
                              <p:par>
                                <p:cTn id="49" presetID="9" presetClass="emph" presetSubtype="0" nodeType="withEffect">
                                  <p:stCondLst>
                                    <p:cond delay="1000"/>
                                  </p:stCondLst>
                                  <p:childTnLst>
                                    <p:set>
                                      <p:cBhvr>
                                        <p:cTn id="50" dur="indefinite"/>
                                        <p:tgtEl>
                                          <p:spTgt spid="91"/>
                                        </p:tgtEl>
                                        <p:attrNameLst>
                                          <p:attrName>style.opacity</p:attrName>
                                        </p:attrNameLst>
                                      </p:cBhvr>
                                      <p:to>
                                        <p:strVal val="0.15"/>
                                      </p:to>
                                    </p:set>
                                    <p:animEffect filter="image" prLst="opacity: 0.15">
                                      <p:cBhvr rctx="IE">
                                        <p:cTn id="51" dur="indefinite"/>
                                        <p:tgtEl>
                                          <p:spTgt spid="9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 [Reshape]</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To force the implicit function to be zero outside the envelope:</a:t>
            </a:r>
          </a:p>
          <a:p>
            <a:r>
              <a:rPr lang="en-US" dirty="0"/>
              <a:t>Remove </a:t>
            </a:r>
            <a:r>
              <a:rPr lang="en-US" b="1" dirty="0"/>
              <a:t>finer</a:t>
            </a:r>
            <a:r>
              <a:rPr lang="en-US" dirty="0"/>
              <a:t> basis functions overlapping</a:t>
            </a:r>
            <a:br>
              <a:rPr lang="en-US" dirty="0"/>
            </a:br>
            <a:r>
              <a:rPr lang="en-US" dirty="0"/>
              <a:t>the exterior</a:t>
            </a:r>
          </a:p>
          <a:p>
            <a:r>
              <a:rPr lang="en-US" dirty="0"/>
              <a:t>Express </a:t>
            </a:r>
            <a:r>
              <a:rPr lang="en-US" b="1" dirty="0"/>
              <a:t>coarser</a:t>
            </a:r>
            <a:r>
              <a:rPr lang="en-US" dirty="0"/>
              <a:t> basis functions as</a:t>
            </a:r>
            <a:br>
              <a:rPr lang="en-US" dirty="0"/>
            </a:br>
            <a:r>
              <a:rPr lang="en-US" dirty="0"/>
              <a:t>combinations of finer interior ones</a:t>
            </a:r>
          </a:p>
          <a:p>
            <a:pPr marL="0" indent="0">
              <a:buNone/>
            </a:pPr>
            <a:endParaRPr lang="en-US" dirty="0"/>
          </a:p>
          <a:p>
            <a:pPr marL="0" indent="0">
              <a:buNone/>
            </a:pPr>
            <a:endParaRPr lang="en-US" dirty="0"/>
          </a:p>
        </p:txBody>
      </p:sp>
      <p:pic>
        <p:nvPicPr>
          <p:cNvPr id="39" name="Picture 38" descr="A close up of a logo&#10;&#10;Description automatically generated">
            <a:extLst>
              <a:ext uri="{FF2B5EF4-FFF2-40B4-BE49-F238E27FC236}">
                <a16:creationId xmlns:a16="http://schemas.microsoft.com/office/drawing/2014/main" id="{AEBEF3A2-0FC3-4458-9275-3BE90A66CF05}"/>
              </a:ext>
            </a:extLst>
          </p:cNvPr>
          <p:cNvPicPr>
            <a:picLocks noChangeAspect="1"/>
          </p:cNvPicPr>
          <p:nvPr/>
        </p:nvPicPr>
        <p:blipFill>
          <a:blip r:embed="rId5">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1" name="Picture 40" descr="A close up of a logo&#10;&#10;Description automatically generated">
            <a:extLst>
              <a:ext uri="{FF2B5EF4-FFF2-40B4-BE49-F238E27FC236}">
                <a16:creationId xmlns:a16="http://schemas.microsoft.com/office/drawing/2014/main" id="{4B59CB64-DE3B-4BF9-B420-6941CDA7D629}"/>
              </a:ext>
            </a:extLst>
          </p:cNvPr>
          <p:cNvPicPr>
            <a:picLocks noChangeAspect="1"/>
          </p:cNvPicPr>
          <p:nvPr/>
        </p:nvPicPr>
        <p:blipFill>
          <a:blip r:embed="rId6">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2" name="Picture 41" descr="A close up of a logo&#10;&#10;Description automatically generated">
            <a:extLst>
              <a:ext uri="{FF2B5EF4-FFF2-40B4-BE49-F238E27FC236}">
                <a16:creationId xmlns:a16="http://schemas.microsoft.com/office/drawing/2014/main" id="{D8B92A01-5093-42D2-8C54-AD7628617D85}"/>
              </a:ext>
            </a:extLst>
          </p:cNvPr>
          <p:cNvPicPr>
            <a:picLocks noChangeAspect="1"/>
          </p:cNvPicPr>
          <p:nvPr/>
        </p:nvPicPr>
        <p:blipFill>
          <a:blip r:embed="rId7">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6A717462-8C63-4E89-B65E-413D406CEB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4" name="Picture 43" descr="A close up of an object&#10;&#10;Description automatically generated">
            <a:extLst>
              <a:ext uri="{FF2B5EF4-FFF2-40B4-BE49-F238E27FC236}">
                <a16:creationId xmlns:a16="http://schemas.microsoft.com/office/drawing/2014/main" id="{67117771-EDEA-4DB9-942A-2F28CAF3708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5" name="Picture 44" descr="A close up of an object&#10;&#10;Description automatically generated">
            <a:extLst>
              <a:ext uri="{FF2B5EF4-FFF2-40B4-BE49-F238E27FC236}">
                <a16:creationId xmlns:a16="http://schemas.microsoft.com/office/drawing/2014/main" id="{CC8A320E-8003-410F-901D-624745439E8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6" name="Picture 45" descr="A close up of an object&#10;&#10;Description automatically generated">
            <a:extLst>
              <a:ext uri="{FF2B5EF4-FFF2-40B4-BE49-F238E27FC236}">
                <a16:creationId xmlns:a16="http://schemas.microsoft.com/office/drawing/2014/main" id="{6C67EAE2-0CB1-47F3-AC03-3C8E8DAF7DA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4C18F94-AD02-4160-80BD-AA8CF7EADD8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35A7A88B-5A1A-4CC3-8703-F3C53785070C}"/>
              </a:ext>
            </a:extLst>
          </p:cNvPr>
          <p:cNvPicPr>
            <a:picLocks noChangeAspect="1"/>
          </p:cNvPicPr>
          <p:nvPr/>
        </p:nvPicPr>
        <p:blipFill>
          <a:blip r:embed="rId13">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9" name="Picture 48" descr="A close up of a logo&#10;&#10;Description automatically generated" hidden="1">
            <a:extLst>
              <a:ext uri="{FF2B5EF4-FFF2-40B4-BE49-F238E27FC236}">
                <a16:creationId xmlns:a16="http://schemas.microsoft.com/office/drawing/2014/main" id="{7AAE9599-3FEF-4555-A995-041BD566F14A}"/>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0" name="Picture 49" descr="A close up of a logo&#10;&#10;Description automatically generated" hidden="1">
            <a:extLst>
              <a:ext uri="{FF2B5EF4-FFF2-40B4-BE49-F238E27FC236}">
                <a16:creationId xmlns:a16="http://schemas.microsoft.com/office/drawing/2014/main" id="{0D1183F0-4CFE-426F-8A04-59CCB0C364AC}"/>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2" name="Picture 51" descr="A close up of a mans face&#10;&#10;Description automatically generated" hidden="1">
            <a:extLst>
              <a:ext uri="{FF2B5EF4-FFF2-40B4-BE49-F238E27FC236}">
                <a16:creationId xmlns:a16="http://schemas.microsoft.com/office/drawing/2014/main" id="{0F3C8C78-E6A4-429C-82E0-48D0E67990C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3" name="Picture 52" descr="A close up of a mans face&#10;&#10;Description automatically generated" hidden="1">
            <a:extLst>
              <a:ext uri="{FF2B5EF4-FFF2-40B4-BE49-F238E27FC236}">
                <a16:creationId xmlns:a16="http://schemas.microsoft.com/office/drawing/2014/main" id="{4A6BB455-DA2A-4D56-B312-4DADEE445AAB}"/>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4" name="Picture 53" descr="A close up of a mans face&#10;&#10;Description automatically generated" hidden="1">
            <a:extLst>
              <a:ext uri="{FF2B5EF4-FFF2-40B4-BE49-F238E27FC236}">
                <a16:creationId xmlns:a16="http://schemas.microsoft.com/office/drawing/2014/main" id="{1299F679-1FE6-4B46-BC36-AE4CBD544373}"/>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92" name="Picture 91" descr="A close up of a logo&#10;&#10;Description automatically generated">
            <a:extLst>
              <a:ext uri="{FF2B5EF4-FFF2-40B4-BE49-F238E27FC236}">
                <a16:creationId xmlns:a16="http://schemas.microsoft.com/office/drawing/2014/main" id="{91027404-6746-4FB5-9E61-335142323DE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95" name="Picture 94" descr="A close up of a logo&#10;&#10;Description automatically generated">
            <a:extLst>
              <a:ext uri="{FF2B5EF4-FFF2-40B4-BE49-F238E27FC236}">
                <a16:creationId xmlns:a16="http://schemas.microsoft.com/office/drawing/2014/main" id="{6DBC0404-C1A0-4699-8936-1C85E91298C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97" name="Picture 96" descr="A close up of a mans face&#10;&#10;Description automatically generated">
            <a:extLst>
              <a:ext uri="{FF2B5EF4-FFF2-40B4-BE49-F238E27FC236}">
                <a16:creationId xmlns:a16="http://schemas.microsoft.com/office/drawing/2014/main" id="{544C031A-1B88-4F5C-AB7D-E0D9AE4AC2A4}"/>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98" name="Picture 97" descr="A close up of a mans face&#10;&#10;Description automatically generated">
            <a:extLst>
              <a:ext uri="{FF2B5EF4-FFF2-40B4-BE49-F238E27FC236}">
                <a16:creationId xmlns:a16="http://schemas.microsoft.com/office/drawing/2014/main" id="{50FFCA18-774A-4ED7-AC82-AD3D9541B295}"/>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108" name="Picture 107" descr="A close up of a mans face&#10;&#10;Description automatically generated">
            <a:extLst>
              <a:ext uri="{FF2B5EF4-FFF2-40B4-BE49-F238E27FC236}">
                <a16:creationId xmlns:a16="http://schemas.microsoft.com/office/drawing/2014/main" id="{FB9573C8-6C4F-4634-9A08-890298E56C3D}"/>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109" name="Picture 108" descr="A close up of a mans face&#10;&#10;Description automatically generated">
            <a:extLst>
              <a:ext uri="{FF2B5EF4-FFF2-40B4-BE49-F238E27FC236}">
                <a16:creationId xmlns:a16="http://schemas.microsoft.com/office/drawing/2014/main" id="{C7CF5CB3-DA05-4FD2-8C4E-ADA480AA92A8}"/>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110" name="Picture 109" descr="A close up of a logo&#10;&#10;Description automatically generated">
            <a:extLst>
              <a:ext uri="{FF2B5EF4-FFF2-40B4-BE49-F238E27FC236}">
                <a16:creationId xmlns:a16="http://schemas.microsoft.com/office/drawing/2014/main" id="{1BA083FB-33B2-4BB4-9510-C90DDAD063D4}"/>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111" name="Picture 110" descr="A picture containing skiing&#10;&#10;Description automatically generated">
            <a:extLst>
              <a:ext uri="{FF2B5EF4-FFF2-40B4-BE49-F238E27FC236}">
                <a16:creationId xmlns:a16="http://schemas.microsoft.com/office/drawing/2014/main" id="{BA1FBE80-100E-4014-BD84-29392D684C8A}"/>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7863840" y="5257800"/>
            <a:ext cx="4125773" cy="1371600"/>
          </a:xfrm>
          <a:prstGeom prst="rect">
            <a:avLst/>
          </a:prstGeom>
        </p:spPr>
      </p:pic>
      <p:sp>
        <p:nvSpPr>
          <p:cNvPr id="60" name="Rectangle 59">
            <a:extLst>
              <a:ext uri="{FF2B5EF4-FFF2-40B4-BE49-F238E27FC236}">
                <a16:creationId xmlns:a16="http://schemas.microsoft.com/office/drawing/2014/main" id="{A42DA49A-6C9A-47F1-B45C-AA7E772D35C0}"/>
              </a:ext>
            </a:extLst>
          </p:cNvPr>
          <p:cNvSpPr/>
          <p:nvPr/>
        </p:nvSpPr>
        <p:spPr>
          <a:xfrm>
            <a:off x="7836681" y="2072640"/>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1772C72-9F84-4A40-8133-2183B705058D}"/>
              </a:ext>
            </a:extLst>
          </p:cNvPr>
          <p:cNvSpPr/>
          <p:nvPr/>
        </p:nvSpPr>
        <p:spPr>
          <a:xfrm>
            <a:off x="11490017" y="2050829"/>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86F7988D-3860-49C8-8926-5E292D885F17}"/>
              </a:ext>
            </a:extLst>
          </p:cNvPr>
          <p:cNvGrpSpPr/>
          <p:nvPr/>
        </p:nvGrpSpPr>
        <p:grpSpPr>
          <a:xfrm>
            <a:off x="7863840" y="4770120"/>
            <a:ext cx="4125773" cy="274320"/>
            <a:chOff x="1363452" y="3519530"/>
            <a:chExt cx="4125773" cy="274320"/>
          </a:xfrm>
        </p:grpSpPr>
        <p:cxnSp>
          <p:nvCxnSpPr>
            <p:cNvPr id="70" name="Straight Connector 69">
              <a:extLst>
                <a:ext uri="{FF2B5EF4-FFF2-40B4-BE49-F238E27FC236}">
                  <a16:creationId xmlns:a16="http://schemas.microsoft.com/office/drawing/2014/main" id="{131047BF-3CA0-4DF9-BF7E-BD69EB257057}"/>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D90D4AF-21FF-4A70-8BE8-8B00E473D388}"/>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2BD8CD3-C1E3-4F80-A818-D87725E3932D}"/>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F5C72C25-F557-4306-B7C2-FDBCD6B8EA44}"/>
              </a:ext>
            </a:extLst>
          </p:cNvPr>
          <p:cNvGrpSpPr/>
          <p:nvPr/>
        </p:nvGrpSpPr>
        <p:grpSpPr>
          <a:xfrm>
            <a:off x="7863840" y="6392725"/>
            <a:ext cx="4125773" cy="274320"/>
            <a:chOff x="1363452" y="3519530"/>
            <a:chExt cx="4125773" cy="274320"/>
          </a:xfrm>
        </p:grpSpPr>
        <p:cxnSp>
          <p:nvCxnSpPr>
            <p:cNvPr id="78" name="Straight Connector 77">
              <a:extLst>
                <a:ext uri="{FF2B5EF4-FFF2-40B4-BE49-F238E27FC236}">
                  <a16:creationId xmlns:a16="http://schemas.microsoft.com/office/drawing/2014/main" id="{0069B324-1276-4B43-8B15-6F5240414561}"/>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94E3251-13AE-4A2E-BC5F-3A5C759A7054}"/>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D29AF6-C23A-4D45-9F23-223D8A590BDA}"/>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pic>
        <p:nvPicPr>
          <p:cNvPr id="4" name="Audio 3">
            <a:hlinkClick r:id="" action="ppaction://media"/>
            <a:extLst>
              <a:ext uri="{FF2B5EF4-FFF2-40B4-BE49-F238E27FC236}">
                <a16:creationId xmlns:a16="http://schemas.microsoft.com/office/drawing/2014/main" id="{DD4F29A0-31FB-4E75-A032-C3802C01EC1F}"/>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671300" y="6337300"/>
            <a:ext cx="304800" cy="304800"/>
          </a:xfrm>
          <a:prstGeom prst="rect">
            <a:avLst/>
          </a:prstGeom>
        </p:spPr>
      </p:pic>
      <p:grpSp>
        <p:nvGrpSpPr>
          <p:cNvPr id="62" name="Group 61">
            <a:extLst>
              <a:ext uri="{FF2B5EF4-FFF2-40B4-BE49-F238E27FC236}">
                <a16:creationId xmlns:a16="http://schemas.microsoft.com/office/drawing/2014/main" id="{37699FDA-88EA-4D44-B197-4887AAB303B1}"/>
              </a:ext>
            </a:extLst>
          </p:cNvPr>
          <p:cNvGrpSpPr/>
          <p:nvPr/>
        </p:nvGrpSpPr>
        <p:grpSpPr>
          <a:xfrm>
            <a:off x="7863839" y="3169920"/>
            <a:ext cx="4125773" cy="274320"/>
            <a:chOff x="1363452" y="3519530"/>
            <a:chExt cx="4125773" cy="274320"/>
          </a:xfrm>
        </p:grpSpPr>
        <p:cxnSp>
          <p:nvCxnSpPr>
            <p:cNvPr id="64" name="Straight Connector 63">
              <a:extLst>
                <a:ext uri="{FF2B5EF4-FFF2-40B4-BE49-F238E27FC236}">
                  <a16:creationId xmlns:a16="http://schemas.microsoft.com/office/drawing/2014/main" id="{371FCDF8-E75A-4935-ABBE-F9EA365548F5}"/>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123FEC7-D176-467B-9080-F05463C1DD30}"/>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03DD8D1-4935-48FA-AE5C-980B39E708DD}"/>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805195"/>
      </p:ext>
    </p:extLst>
  </p:cSld>
  <p:clrMapOvr>
    <a:masterClrMapping/>
  </p:clrMapOvr>
  <mc:AlternateContent xmlns:mc="http://schemas.openxmlformats.org/markup-compatibility/2006" xmlns:p14="http://schemas.microsoft.com/office/powerpoint/2010/main">
    <mc:Choice Requires="p14">
      <p:transition spd="slow" p14:dur="2000" advTm="15086"/>
    </mc:Choice>
    <mc:Fallback xmlns="">
      <p:transition spd="slow" advTm="15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 [Reshape]</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To force the implicit function to be zero outside the envelope:</a:t>
            </a:r>
          </a:p>
          <a:p>
            <a:r>
              <a:rPr lang="en-US" dirty="0"/>
              <a:t>Remove </a:t>
            </a:r>
            <a:r>
              <a:rPr lang="en-US" b="1" dirty="0"/>
              <a:t>finer</a:t>
            </a:r>
            <a:r>
              <a:rPr lang="en-US" dirty="0"/>
              <a:t> basis functions overlapping</a:t>
            </a:r>
            <a:br>
              <a:rPr lang="en-US" dirty="0"/>
            </a:br>
            <a:r>
              <a:rPr lang="en-US" dirty="0"/>
              <a:t>the exterior</a:t>
            </a:r>
          </a:p>
          <a:p>
            <a:r>
              <a:rPr lang="en-US" dirty="0"/>
              <a:t>Express </a:t>
            </a:r>
            <a:r>
              <a:rPr lang="en-US" b="1" dirty="0"/>
              <a:t>coarser</a:t>
            </a:r>
            <a:r>
              <a:rPr lang="en-US" dirty="0"/>
              <a:t> basis functions as</a:t>
            </a:r>
            <a:br>
              <a:rPr lang="en-US" dirty="0"/>
            </a:br>
            <a:r>
              <a:rPr lang="en-US" dirty="0"/>
              <a:t>combinations of finer interior ones</a:t>
            </a:r>
          </a:p>
          <a:p>
            <a:pPr marL="0" indent="0">
              <a:buNone/>
            </a:pPr>
            <a:endParaRPr lang="en-US" dirty="0"/>
          </a:p>
          <a:p>
            <a:pPr marL="0" indent="0">
              <a:buNone/>
            </a:pPr>
            <a:endParaRPr lang="en-US" dirty="0"/>
          </a:p>
        </p:txBody>
      </p:sp>
      <p:pic>
        <p:nvPicPr>
          <p:cNvPr id="39" name="Picture 38" descr="A close up of a logo&#10;&#10;Description automatically generated">
            <a:extLst>
              <a:ext uri="{FF2B5EF4-FFF2-40B4-BE49-F238E27FC236}">
                <a16:creationId xmlns:a16="http://schemas.microsoft.com/office/drawing/2014/main" id="{AEBEF3A2-0FC3-4458-9275-3BE90A66CF05}"/>
              </a:ext>
            </a:extLst>
          </p:cNvPr>
          <p:cNvPicPr>
            <a:picLocks noChangeAspect="1"/>
          </p:cNvPicPr>
          <p:nvPr/>
        </p:nvPicPr>
        <p:blipFill>
          <a:blip r:embed="rId5">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1" name="Picture 40" descr="A close up of a logo&#10;&#10;Description automatically generated">
            <a:extLst>
              <a:ext uri="{FF2B5EF4-FFF2-40B4-BE49-F238E27FC236}">
                <a16:creationId xmlns:a16="http://schemas.microsoft.com/office/drawing/2014/main" id="{4B59CB64-DE3B-4BF9-B420-6941CDA7D629}"/>
              </a:ext>
            </a:extLst>
          </p:cNvPr>
          <p:cNvPicPr>
            <a:picLocks noChangeAspect="1"/>
          </p:cNvPicPr>
          <p:nvPr/>
        </p:nvPicPr>
        <p:blipFill>
          <a:blip r:embed="rId6">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2" name="Picture 41" descr="A close up of a logo&#10;&#10;Description automatically generated">
            <a:extLst>
              <a:ext uri="{FF2B5EF4-FFF2-40B4-BE49-F238E27FC236}">
                <a16:creationId xmlns:a16="http://schemas.microsoft.com/office/drawing/2014/main" id="{D8B92A01-5093-42D2-8C54-AD7628617D85}"/>
              </a:ext>
            </a:extLst>
          </p:cNvPr>
          <p:cNvPicPr>
            <a:picLocks noChangeAspect="1"/>
          </p:cNvPicPr>
          <p:nvPr/>
        </p:nvPicPr>
        <p:blipFill>
          <a:blip r:embed="rId7">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6A717462-8C63-4E89-B65E-413D406CEB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4" name="Picture 43" descr="A close up of an object&#10;&#10;Description automatically generated">
            <a:extLst>
              <a:ext uri="{FF2B5EF4-FFF2-40B4-BE49-F238E27FC236}">
                <a16:creationId xmlns:a16="http://schemas.microsoft.com/office/drawing/2014/main" id="{67117771-EDEA-4DB9-942A-2F28CAF3708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5" name="Picture 44" descr="A close up of an object&#10;&#10;Description automatically generated">
            <a:extLst>
              <a:ext uri="{FF2B5EF4-FFF2-40B4-BE49-F238E27FC236}">
                <a16:creationId xmlns:a16="http://schemas.microsoft.com/office/drawing/2014/main" id="{CC8A320E-8003-410F-901D-624745439E8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6" name="Picture 45" descr="A close up of an object&#10;&#10;Description automatically generated">
            <a:extLst>
              <a:ext uri="{FF2B5EF4-FFF2-40B4-BE49-F238E27FC236}">
                <a16:creationId xmlns:a16="http://schemas.microsoft.com/office/drawing/2014/main" id="{6C67EAE2-0CB1-47F3-AC03-3C8E8DAF7DA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4C18F94-AD02-4160-80BD-AA8CF7EADD8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35A7A88B-5A1A-4CC3-8703-F3C53785070C}"/>
              </a:ext>
            </a:extLst>
          </p:cNvPr>
          <p:cNvPicPr>
            <a:picLocks noChangeAspect="1"/>
          </p:cNvPicPr>
          <p:nvPr/>
        </p:nvPicPr>
        <p:blipFill>
          <a:blip r:embed="rId13">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9" name="Picture 48" descr="A close up of a logo&#10;&#10;Description automatically generated" hidden="1">
            <a:extLst>
              <a:ext uri="{FF2B5EF4-FFF2-40B4-BE49-F238E27FC236}">
                <a16:creationId xmlns:a16="http://schemas.microsoft.com/office/drawing/2014/main" id="{7AAE9599-3FEF-4555-A995-041BD566F14A}"/>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2" name="Picture 51" descr="A close up of a mans face&#10;&#10;Description automatically generated" hidden="1">
            <a:extLst>
              <a:ext uri="{FF2B5EF4-FFF2-40B4-BE49-F238E27FC236}">
                <a16:creationId xmlns:a16="http://schemas.microsoft.com/office/drawing/2014/main" id="{0F3C8C78-E6A4-429C-82E0-48D0E67990C9}"/>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3" name="Picture 52" descr="A close up of a mans face&#10;&#10;Description automatically generated" hidden="1">
            <a:extLst>
              <a:ext uri="{FF2B5EF4-FFF2-40B4-BE49-F238E27FC236}">
                <a16:creationId xmlns:a16="http://schemas.microsoft.com/office/drawing/2014/main" id="{4A6BB455-DA2A-4D56-B312-4DADEE445AAB}"/>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4" name="Picture 53" descr="A close up of a mans face&#10;&#10;Description automatically generated" hidden="1">
            <a:extLst>
              <a:ext uri="{FF2B5EF4-FFF2-40B4-BE49-F238E27FC236}">
                <a16:creationId xmlns:a16="http://schemas.microsoft.com/office/drawing/2014/main" id="{1299F679-1FE6-4B46-BC36-AE4CBD544373}"/>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sp>
        <p:nvSpPr>
          <p:cNvPr id="60" name="Rectangle 59">
            <a:extLst>
              <a:ext uri="{FF2B5EF4-FFF2-40B4-BE49-F238E27FC236}">
                <a16:creationId xmlns:a16="http://schemas.microsoft.com/office/drawing/2014/main" id="{A42DA49A-6C9A-47F1-B45C-AA7E772D35C0}"/>
              </a:ext>
            </a:extLst>
          </p:cNvPr>
          <p:cNvSpPr/>
          <p:nvPr/>
        </p:nvSpPr>
        <p:spPr>
          <a:xfrm>
            <a:off x="7836681" y="2072640"/>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1772C72-9F84-4A40-8133-2183B705058D}"/>
              </a:ext>
            </a:extLst>
          </p:cNvPr>
          <p:cNvSpPr/>
          <p:nvPr/>
        </p:nvSpPr>
        <p:spPr>
          <a:xfrm>
            <a:off x="11490017" y="2050829"/>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37699FDA-88EA-4D44-B197-4887AAB303B1}"/>
              </a:ext>
            </a:extLst>
          </p:cNvPr>
          <p:cNvGrpSpPr/>
          <p:nvPr/>
        </p:nvGrpSpPr>
        <p:grpSpPr>
          <a:xfrm>
            <a:off x="7863839" y="3169920"/>
            <a:ext cx="4125773" cy="274320"/>
            <a:chOff x="1363452" y="3519530"/>
            <a:chExt cx="4125773" cy="274320"/>
          </a:xfrm>
        </p:grpSpPr>
        <p:cxnSp>
          <p:nvCxnSpPr>
            <p:cNvPr id="64" name="Straight Connector 63">
              <a:extLst>
                <a:ext uri="{FF2B5EF4-FFF2-40B4-BE49-F238E27FC236}">
                  <a16:creationId xmlns:a16="http://schemas.microsoft.com/office/drawing/2014/main" id="{371FCDF8-E75A-4935-ABBE-F9EA365548F5}"/>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123FEC7-D176-467B-9080-F05463C1DD30}"/>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03DD8D1-4935-48FA-AE5C-980B39E708DD}"/>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86F7988D-3860-49C8-8926-5E292D885F17}"/>
              </a:ext>
            </a:extLst>
          </p:cNvPr>
          <p:cNvGrpSpPr/>
          <p:nvPr/>
        </p:nvGrpSpPr>
        <p:grpSpPr>
          <a:xfrm>
            <a:off x="7863840" y="4770120"/>
            <a:ext cx="4125773" cy="274320"/>
            <a:chOff x="1363452" y="3519530"/>
            <a:chExt cx="4125773" cy="274320"/>
          </a:xfrm>
        </p:grpSpPr>
        <p:cxnSp>
          <p:nvCxnSpPr>
            <p:cNvPr id="70" name="Straight Connector 69">
              <a:extLst>
                <a:ext uri="{FF2B5EF4-FFF2-40B4-BE49-F238E27FC236}">
                  <a16:creationId xmlns:a16="http://schemas.microsoft.com/office/drawing/2014/main" id="{131047BF-3CA0-4DF9-BF7E-BD69EB257057}"/>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D90D4AF-21FF-4A70-8BE8-8B00E473D388}"/>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2BD8CD3-C1E3-4F80-A818-D87725E3932D}"/>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F5C72C25-F557-4306-B7C2-FDBCD6B8EA44}"/>
              </a:ext>
            </a:extLst>
          </p:cNvPr>
          <p:cNvGrpSpPr/>
          <p:nvPr/>
        </p:nvGrpSpPr>
        <p:grpSpPr>
          <a:xfrm>
            <a:off x="7863840" y="6392725"/>
            <a:ext cx="4125773" cy="274320"/>
            <a:chOff x="1363452" y="3519530"/>
            <a:chExt cx="4125773" cy="274320"/>
          </a:xfrm>
        </p:grpSpPr>
        <p:cxnSp>
          <p:nvCxnSpPr>
            <p:cNvPr id="78" name="Straight Connector 77">
              <a:extLst>
                <a:ext uri="{FF2B5EF4-FFF2-40B4-BE49-F238E27FC236}">
                  <a16:creationId xmlns:a16="http://schemas.microsoft.com/office/drawing/2014/main" id="{0069B324-1276-4B43-8B15-6F5240414561}"/>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94E3251-13AE-4A2E-BC5F-3A5C759A7054}"/>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D29AF6-C23A-4D45-9F23-223D8A590BDA}"/>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pic>
        <p:nvPicPr>
          <p:cNvPr id="5" name="Audio 4">
            <a:hlinkClick r:id="" action="ppaction://media"/>
            <a:extLst>
              <a:ext uri="{FF2B5EF4-FFF2-40B4-BE49-F238E27FC236}">
                <a16:creationId xmlns:a16="http://schemas.microsoft.com/office/drawing/2014/main" id="{497B9761-AA6A-4A3D-A10D-03D32DC58C2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100354361"/>
      </p:ext>
    </p:extLst>
  </p:cSld>
  <p:clrMapOvr>
    <a:masterClrMapping/>
  </p:clrMapOvr>
  <mc:AlternateContent xmlns:mc="http://schemas.openxmlformats.org/markup-compatibility/2006" xmlns:p14="http://schemas.microsoft.com/office/powerpoint/2010/main">
    <mc:Choice Requires="p14">
      <p:transition spd="slow" p14:dur="2000" advTm="6822"/>
    </mc:Choice>
    <mc:Fallback xmlns="">
      <p:transition spd="slow" advTm="6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 [Reshape]</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To force the implicit function to be zero outside the envelope:</a:t>
            </a:r>
          </a:p>
          <a:p>
            <a:r>
              <a:rPr lang="en-US" dirty="0"/>
              <a:t>Remove </a:t>
            </a:r>
            <a:r>
              <a:rPr lang="en-US" b="1" dirty="0"/>
              <a:t>finer</a:t>
            </a:r>
            <a:r>
              <a:rPr lang="en-US" dirty="0"/>
              <a:t> basis functions overlapping</a:t>
            </a:r>
            <a:br>
              <a:rPr lang="en-US" dirty="0"/>
            </a:br>
            <a:r>
              <a:rPr lang="en-US" dirty="0"/>
              <a:t>the exterior</a:t>
            </a:r>
          </a:p>
          <a:p>
            <a:r>
              <a:rPr lang="en-US" dirty="0"/>
              <a:t>Express </a:t>
            </a:r>
            <a:r>
              <a:rPr lang="en-US" b="1" dirty="0"/>
              <a:t>coarser</a:t>
            </a:r>
            <a:r>
              <a:rPr lang="en-US" dirty="0"/>
              <a:t> basis functions as</a:t>
            </a:r>
            <a:br>
              <a:rPr lang="en-US" dirty="0"/>
            </a:br>
            <a:r>
              <a:rPr lang="en-US" dirty="0"/>
              <a:t>combinations of finer interior ones</a:t>
            </a:r>
          </a:p>
          <a:p>
            <a:pPr marL="0" indent="0">
              <a:buNone/>
            </a:pPr>
            <a:endParaRPr lang="en-US" dirty="0"/>
          </a:p>
          <a:p>
            <a:pPr marL="0" indent="0">
              <a:buNone/>
            </a:pPr>
            <a:endParaRPr lang="en-US" dirty="0"/>
          </a:p>
        </p:txBody>
      </p:sp>
      <p:pic>
        <p:nvPicPr>
          <p:cNvPr id="39" name="Picture 38" descr="A close up of a logo&#10;&#10;Description automatically generated">
            <a:extLst>
              <a:ext uri="{FF2B5EF4-FFF2-40B4-BE49-F238E27FC236}">
                <a16:creationId xmlns:a16="http://schemas.microsoft.com/office/drawing/2014/main" id="{AEBEF3A2-0FC3-4458-9275-3BE90A66CF05}"/>
              </a:ext>
            </a:extLst>
          </p:cNvPr>
          <p:cNvPicPr>
            <a:picLocks noChangeAspect="1"/>
          </p:cNvPicPr>
          <p:nvPr/>
        </p:nvPicPr>
        <p:blipFill>
          <a:blip r:embed="rId6">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1" name="Picture 40" descr="A close up of a logo&#10;&#10;Description automatically generated">
            <a:extLst>
              <a:ext uri="{FF2B5EF4-FFF2-40B4-BE49-F238E27FC236}">
                <a16:creationId xmlns:a16="http://schemas.microsoft.com/office/drawing/2014/main" id="{4B59CB64-DE3B-4BF9-B420-6941CDA7D629}"/>
              </a:ext>
            </a:extLst>
          </p:cNvPr>
          <p:cNvPicPr>
            <a:picLocks noChangeAspect="1"/>
          </p:cNvPicPr>
          <p:nvPr/>
        </p:nvPicPr>
        <p:blipFill>
          <a:blip r:embed="rId7">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2" name="Picture 41" descr="A close up of a logo&#10;&#10;Description automatically generated">
            <a:extLst>
              <a:ext uri="{FF2B5EF4-FFF2-40B4-BE49-F238E27FC236}">
                <a16:creationId xmlns:a16="http://schemas.microsoft.com/office/drawing/2014/main" id="{D8B92A01-5093-42D2-8C54-AD7628617D85}"/>
              </a:ext>
            </a:extLst>
          </p:cNvPr>
          <p:cNvPicPr>
            <a:picLocks noChangeAspect="1"/>
          </p:cNvPicPr>
          <p:nvPr/>
        </p:nvPicPr>
        <p:blipFill>
          <a:blip r:embed="rId8">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6A717462-8C63-4E89-B65E-413D406CEB0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4" name="Picture 43" descr="A close up of an object&#10;&#10;Description automatically generated">
            <a:extLst>
              <a:ext uri="{FF2B5EF4-FFF2-40B4-BE49-F238E27FC236}">
                <a16:creationId xmlns:a16="http://schemas.microsoft.com/office/drawing/2014/main" id="{67117771-EDEA-4DB9-942A-2F28CAF3708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5" name="Picture 44" descr="A close up of an object&#10;&#10;Description automatically generated">
            <a:extLst>
              <a:ext uri="{FF2B5EF4-FFF2-40B4-BE49-F238E27FC236}">
                <a16:creationId xmlns:a16="http://schemas.microsoft.com/office/drawing/2014/main" id="{CC8A320E-8003-410F-901D-624745439E8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6" name="Picture 45" descr="A close up of an object&#10;&#10;Description automatically generated">
            <a:extLst>
              <a:ext uri="{FF2B5EF4-FFF2-40B4-BE49-F238E27FC236}">
                <a16:creationId xmlns:a16="http://schemas.microsoft.com/office/drawing/2014/main" id="{6C67EAE2-0CB1-47F3-AC03-3C8E8DAF7DAF}"/>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4C18F94-AD02-4160-80BD-AA8CF7EADD8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35A7A88B-5A1A-4CC3-8703-F3C53785070C}"/>
              </a:ext>
            </a:extLst>
          </p:cNvPr>
          <p:cNvPicPr>
            <a:picLocks noChangeAspect="1"/>
          </p:cNvPicPr>
          <p:nvPr/>
        </p:nvPicPr>
        <p:blipFill>
          <a:blip r:embed="rId14">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9" name="Picture 48" descr="A close up of a logo&#10;&#10;Description automatically generated" hidden="1">
            <a:extLst>
              <a:ext uri="{FF2B5EF4-FFF2-40B4-BE49-F238E27FC236}">
                <a16:creationId xmlns:a16="http://schemas.microsoft.com/office/drawing/2014/main" id="{7AAE9599-3FEF-4555-A995-041BD566F14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0" name="Picture 49" descr="A close up of a logo&#10;&#10;Description automatically generated">
            <a:extLst>
              <a:ext uri="{FF2B5EF4-FFF2-40B4-BE49-F238E27FC236}">
                <a16:creationId xmlns:a16="http://schemas.microsoft.com/office/drawing/2014/main" id="{0D1183F0-4CFE-426F-8A04-59CCB0C364AC}"/>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2" name="Picture 51" descr="A close up of a mans face&#10;&#10;Description automatically generated" hidden="1">
            <a:extLst>
              <a:ext uri="{FF2B5EF4-FFF2-40B4-BE49-F238E27FC236}">
                <a16:creationId xmlns:a16="http://schemas.microsoft.com/office/drawing/2014/main" id="{0F3C8C78-E6A4-429C-82E0-48D0E67990C9}"/>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3" name="Picture 52" descr="A close up of a mans face&#10;&#10;Description automatically generated" hidden="1">
            <a:extLst>
              <a:ext uri="{FF2B5EF4-FFF2-40B4-BE49-F238E27FC236}">
                <a16:creationId xmlns:a16="http://schemas.microsoft.com/office/drawing/2014/main" id="{4A6BB455-DA2A-4D56-B312-4DADEE445AAB}"/>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4" name="Picture 53" descr="A close up of a mans face&#10;&#10;Description automatically generated" hidden="1">
            <a:extLst>
              <a:ext uri="{FF2B5EF4-FFF2-40B4-BE49-F238E27FC236}">
                <a16:creationId xmlns:a16="http://schemas.microsoft.com/office/drawing/2014/main" id="{1299F679-1FE6-4B46-BC36-AE4CBD544373}"/>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10" name="Audio 9">
            <a:hlinkClick r:id="" action="ppaction://media"/>
            <a:extLst>
              <a:ext uri="{FF2B5EF4-FFF2-40B4-BE49-F238E27FC236}">
                <a16:creationId xmlns:a16="http://schemas.microsoft.com/office/drawing/2014/main" id="{55F1293D-4C9F-4692-8010-9822FD8596F4}"/>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71300" y="6337300"/>
            <a:ext cx="304800" cy="304800"/>
          </a:xfrm>
          <a:prstGeom prst="rect">
            <a:avLst/>
          </a:prstGeom>
        </p:spPr>
      </p:pic>
      <p:grpSp>
        <p:nvGrpSpPr>
          <p:cNvPr id="56" name="Group 55">
            <a:extLst>
              <a:ext uri="{FF2B5EF4-FFF2-40B4-BE49-F238E27FC236}">
                <a16:creationId xmlns:a16="http://schemas.microsoft.com/office/drawing/2014/main" id="{D89ECAAA-0703-48C7-8F7B-550B3B06A264}"/>
              </a:ext>
            </a:extLst>
          </p:cNvPr>
          <p:cNvGrpSpPr/>
          <p:nvPr/>
        </p:nvGrpSpPr>
        <p:grpSpPr>
          <a:xfrm>
            <a:off x="7836681" y="2050829"/>
            <a:ext cx="4163943" cy="4616216"/>
            <a:chOff x="7836681" y="2050829"/>
            <a:chExt cx="4163943" cy="4616216"/>
          </a:xfrm>
        </p:grpSpPr>
        <p:sp>
          <p:nvSpPr>
            <p:cNvPr id="57" name="Rectangle 56">
              <a:extLst>
                <a:ext uri="{FF2B5EF4-FFF2-40B4-BE49-F238E27FC236}">
                  <a16:creationId xmlns:a16="http://schemas.microsoft.com/office/drawing/2014/main" id="{13D33F76-7683-44D0-9A3E-D3B7921BD8DB}"/>
                </a:ext>
              </a:extLst>
            </p:cNvPr>
            <p:cNvSpPr/>
            <p:nvPr/>
          </p:nvSpPr>
          <p:spPr>
            <a:xfrm>
              <a:off x="7836681" y="2072640"/>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C1B31D3-DF0C-4531-807C-A17E68EA99B2}"/>
                </a:ext>
              </a:extLst>
            </p:cNvPr>
            <p:cNvSpPr/>
            <p:nvPr/>
          </p:nvSpPr>
          <p:spPr>
            <a:xfrm>
              <a:off x="11490017" y="2050829"/>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317EB194-0156-4744-B682-6966E48A5A72}"/>
                </a:ext>
              </a:extLst>
            </p:cNvPr>
            <p:cNvGrpSpPr/>
            <p:nvPr/>
          </p:nvGrpSpPr>
          <p:grpSpPr>
            <a:xfrm>
              <a:off x="7863840" y="6392725"/>
              <a:ext cx="4125773" cy="274320"/>
              <a:chOff x="1363452" y="3519530"/>
              <a:chExt cx="4125773" cy="274320"/>
            </a:xfrm>
          </p:grpSpPr>
          <p:cxnSp>
            <p:nvCxnSpPr>
              <p:cNvPr id="81" name="Straight Connector 80">
                <a:extLst>
                  <a:ext uri="{FF2B5EF4-FFF2-40B4-BE49-F238E27FC236}">
                    <a16:creationId xmlns:a16="http://schemas.microsoft.com/office/drawing/2014/main" id="{CC7120A6-F9CB-4A1D-86D9-FD49C545A9DF}"/>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2E96ED3-05CD-43ED-8B81-5E8F791F7BDD}"/>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833CFA7-3CF5-4C5D-8945-90AAD8CF8E74}"/>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0CB082D-E313-40B9-AA76-A763337C6F5C}"/>
                </a:ext>
              </a:extLst>
            </p:cNvPr>
            <p:cNvGrpSpPr/>
            <p:nvPr/>
          </p:nvGrpSpPr>
          <p:grpSpPr>
            <a:xfrm>
              <a:off x="7863839" y="3169920"/>
              <a:ext cx="4125773" cy="274320"/>
              <a:chOff x="1363452" y="3519530"/>
              <a:chExt cx="4125773" cy="274320"/>
            </a:xfrm>
          </p:grpSpPr>
          <p:cxnSp>
            <p:nvCxnSpPr>
              <p:cNvPr id="75" name="Straight Connector 74">
                <a:extLst>
                  <a:ext uri="{FF2B5EF4-FFF2-40B4-BE49-F238E27FC236}">
                    <a16:creationId xmlns:a16="http://schemas.microsoft.com/office/drawing/2014/main" id="{158466BA-955A-4F22-AF19-D2058A6AAC9E}"/>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E641421-DB22-4C1F-B593-F24D2CF5C6CE}"/>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58FF320-4A03-4125-8981-AC64DEFD4514}"/>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4FAE562B-3FE8-4A00-AC89-3A04456BA6B2}"/>
                </a:ext>
              </a:extLst>
            </p:cNvPr>
            <p:cNvGrpSpPr/>
            <p:nvPr/>
          </p:nvGrpSpPr>
          <p:grpSpPr>
            <a:xfrm>
              <a:off x="7863840" y="4770120"/>
              <a:ext cx="4125773" cy="274320"/>
              <a:chOff x="1363452" y="3519530"/>
              <a:chExt cx="4125773" cy="274320"/>
            </a:xfrm>
          </p:grpSpPr>
          <p:cxnSp>
            <p:nvCxnSpPr>
              <p:cNvPr id="69" name="Straight Connector 68">
                <a:extLst>
                  <a:ext uri="{FF2B5EF4-FFF2-40B4-BE49-F238E27FC236}">
                    <a16:creationId xmlns:a16="http://schemas.microsoft.com/office/drawing/2014/main" id="{5F38196B-F776-4511-BBCD-4DFB29EBC66C}"/>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BD2AB05-9F9B-4CE6-9BE5-AABC33B3EF60}"/>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A426F22-C47A-4B97-BED4-E3B3958B5F1B}"/>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DEEA325D-6281-4A54-8CD7-B947D70901DB}"/>
              </a:ext>
            </a:extLst>
          </p:cNvPr>
          <p:cNvGrpSpPr/>
          <p:nvPr/>
        </p:nvGrpSpPr>
        <p:grpSpPr>
          <a:xfrm>
            <a:off x="7324577" y="2794756"/>
            <a:ext cx="1052771" cy="1548175"/>
            <a:chOff x="7324577" y="2794756"/>
            <a:chExt cx="1052771" cy="1548175"/>
          </a:xfrm>
        </p:grpSpPr>
        <p:grpSp>
          <p:nvGrpSpPr>
            <p:cNvPr id="84" name="Group 83">
              <a:extLst>
                <a:ext uri="{FF2B5EF4-FFF2-40B4-BE49-F238E27FC236}">
                  <a16:creationId xmlns:a16="http://schemas.microsoft.com/office/drawing/2014/main" id="{B3E68CD1-1D69-4B89-BA72-B7E0D3B77FD0}"/>
                </a:ext>
              </a:extLst>
            </p:cNvPr>
            <p:cNvGrpSpPr/>
            <p:nvPr/>
          </p:nvGrpSpPr>
          <p:grpSpPr>
            <a:xfrm>
              <a:off x="7324577" y="2794756"/>
              <a:ext cx="1047602" cy="1548175"/>
              <a:chOff x="8881830" y="2794756"/>
              <a:chExt cx="1047602" cy="1548175"/>
            </a:xfrm>
          </p:grpSpPr>
          <p:cxnSp>
            <p:nvCxnSpPr>
              <p:cNvPr id="86" name="Straight Arrow Connector 85">
                <a:extLst>
                  <a:ext uri="{FF2B5EF4-FFF2-40B4-BE49-F238E27FC236}">
                    <a16:creationId xmlns:a16="http://schemas.microsoft.com/office/drawing/2014/main" id="{7F3A4DDD-8E93-4AD6-B7EA-507A37F04DA2}"/>
                  </a:ext>
                </a:extLst>
              </p:cNvPr>
              <p:cNvCxnSpPr>
                <a:cxnSpLocks/>
              </p:cNvCxnSpPr>
              <p:nvPr/>
            </p:nvCxnSpPr>
            <p:spPr>
              <a:xfrm flipH="1" flipV="1">
                <a:off x="8881830" y="2819343"/>
                <a:ext cx="383695" cy="1523588"/>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3B4521A-DDFA-43FD-B5DF-E7599E37D5B1}"/>
                  </a:ext>
                </a:extLst>
              </p:cNvPr>
              <p:cNvCxnSpPr>
                <a:cxnSpLocks/>
              </p:cNvCxnSpPr>
              <p:nvPr/>
            </p:nvCxnSpPr>
            <p:spPr>
              <a:xfrm flipV="1">
                <a:off x="9545737" y="2794756"/>
                <a:ext cx="383695" cy="1523588"/>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68FED491-4C9A-4021-87DD-94DBFA001531}"/>
                  </a:ext>
                </a:extLst>
              </p:cNvPr>
              <p:cNvCxnSpPr>
                <a:cxnSpLocks/>
              </p:cNvCxnSpPr>
              <p:nvPr/>
            </p:nvCxnSpPr>
            <p:spPr>
              <a:xfrm flipV="1">
                <a:off x="9402199" y="2826690"/>
                <a:ext cx="0" cy="1403940"/>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EA5399F-DF59-4CF2-81BB-21F7DF37DC22}"/>
                </a:ext>
              </a:extLst>
            </p:cNvPr>
            <p:cNvGrpSpPr>
              <a:grpSpLocks noChangeAspect="1"/>
            </p:cNvGrpSpPr>
            <p:nvPr/>
          </p:nvGrpSpPr>
          <p:grpSpPr>
            <a:xfrm>
              <a:off x="7340481" y="3466804"/>
              <a:ext cx="412292" cy="307777"/>
              <a:chOff x="2790793" y="4234804"/>
              <a:chExt cx="565676" cy="422279"/>
            </a:xfrm>
          </p:grpSpPr>
          <p:sp>
            <p:nvSpPr>
              <p:cNvPr id="36" name="Oval 35">
                <a:extLst>
                  <a:ext uri="{FF2B5EF4-FFF2-40B4-BE49-F238E27FC236}">
                    <a16:creationId xmlns:a16="http://schemas.microsoft.com/office/drawing/2014/main" id="{5516CDDE-00CE-434E-82A8-B90179C57334}"/>
                  </a:ext>
                </a:extLst>
              </p:cNvPr>
              <p:cNvSpPr>
                <a:spLocks noChangeAspect="1"/>
              </p:cNvSpPr>
              <p:nvPr/>
            </p:nvSpPr>
            <p:spPr>
              <a:xfrm>
                <a:off x="2865596" y="4265024"/>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TextBox 36">
                <a:extLst>
                  <a:ext uri="{FF2B5EF4-FFF2-40B4-BE49-F238E27FC236}">
                    <a16:creationId xmlns:a16="http://schemas.microsoft.com/office/drawing/2014/main" id="{D5CD194F-9D35-4B02-BE5A-61163299399A}"/>
                  </a:ext>
                </a:extLst>
              </p:cNvPr>
              <p:cNvSpPr txBox="1"/>
              <p:nvPr/>
            </p:nvSpPr>
            <p:spPr>
              <a:xfrm>
                <a:off x="2790793" y="4234804"/>
                <a:ext cx="565676" cy="422279"/>
              </a:xfrm>
              <a:prstGeom prst="rect">
                <a:avLst/>
              </a:prstGeom>
              <a:noFill/>
            </p:spPr>
            <p:txBody>
              <a:bodyPr wrap="none" rtlCol="0">
                <a:spAutoFit/>
              </a:bodyPr>
              <a:lstStyle/>
              <a:p>
                <a:r>
                  <a:rPr lang="en-US" sz="1400" dirty="0">
                    <a:solidFill>
                      <a:schemeClr val="bg1"/>
                    </a:solidFill>
                  </a:rPr>
                  <a:t>0.5</a:t>
                </a:r>
              </a:p>
            </p:txBody>
          </p:sp>
        </p:grpSp>
        <p:grpSp>
          <p:nvGrpSpPr>
            <p:cNvPr id="5" name="Group 4">
              <a:extLst>
                <a:ext uri="{FF2B5EF4-FFF2-40B4-BE49-F238E27FC236}">
                  <a16:creationId xmlns:a16="http://schemas.microsoft.com/office/drawing/2014/main" id="{9E4FC2AE-CBD4-4550-A073-1E269E87315F}"/>
                </a:ext>
              </a:extLst>
            </p:cNvPr>
            <p:cNvGrpSpPr>
              <a:grpSpLocks noChangeAspect="1"/>
            </p:cNvGrpSpPr>
            <p:nvPr/>
          </p:nvGrpSpPr>
          <p:grpSpPr>
            <a:xfrm>
              <a:off x="7652533" y="3301053"/>
              <a:ext cx="412292" cy="307777"/>
              <a:chOff x="3696603" y="4073954"/>
              <a:chExt cx="565676" cy="422279"/>
            </a:xfrm>
          </p:grpSpPr>
          <p:sp>
            <p:nvSpPr>
              <p:cNvPr id="38" name="Oval 37">
                <a:extLst>
                  <a:ext uri="{FF2B5EF4-FFF2-40B4-BE49-F238E27FC236}">
                    <a16:creationId xmlns:a16="http://schemas.microsoft.com/office/drawing/2014/main" id="{3802DFE2-3730-471F-ACDB-EE33A27D9D98}"/>
                  </a:ext>
                </a:extLst>
              </p:cNvPr>
              <p:cNvSpPr>
                <a:spLocks noChangeAspect="1"/>
              </p:cNvSpPr>
              <p:nvPr/>
            </p:nvSpPr>
            <p:spPr>
              <a:xfrm>
                <a:off x="3783827" y="4091757"/>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TextBox 39">
                <a:extLst>
                  <a:ext uri="{FF2B5EF4-FFF2-40B4-BE49-F238E27FC236}">
                    <a16:creationId xmlns:a16="http://schemas.microsoft.com/office/drawing/2014/main" id="{0766BC80-F0DB-4792-B8CF-01376E736508}"/>
                  </a:ext>
                </a:extLst>
              </p:cNvPr>
              <p:cNvSpPr txBox="1"/>
              <p:nvPr/>
            </p:nvSpPr>
            <p:spPr>
              <a:xfrm>
                <a:off x="3696603" y="4073954"/>
                <a:ext cx="565676" cy="422279"/>
              </a:xfrm>
              <a:prstGeom prst="rect">
                <a:avLst/>
              </a:prstGeom>
              <a:noFill/>
            </p:spPr>
            <p:txBody>
              <a:bodyPr wrap="none" rtlCol="0">
                <a:spAutoFit/>
              </a:bodyPr>
              <a:lstStyle/>
              <a:p>
                <a:r>
                  <a:rPr lang="en-US" sz="1400" dirty="0">
                    <a:solidFill>
                      <a:schemeClr val="bg1"/>
                    </a:solidFill>
                  </a:rPr>
                  <a:t>1.0</a:t>
                </a:r>
              </a:p>
            </p:txBody>
          </p:sp>
        </p:grpSp>
        <p:grpSp>
          <p:nvGrpSpPr>
            <p:cNvPr id="6" name="Group 5">
              <a:extLst>
                <a:ext uri="{FF2B5EF4-FFF2-40B4-BE49-F238E27FC236}">
                  <a16:creationId xmlns:a16="http://schemas.microsoft.com/office/drawing/2014/main" id="{1975A0B2-9EE3-461D-8DC3-7BFDCAAD8832}"/>
                </a:ext>
              </a:extLst>
            </p:cNvPr>
            <p:cNvGrpSpPr>
              <a:grpSpLocks noChangeAspect="1"/>
            </p:cNvGrpSpPr>
            <p:nvPr/>
          </p:nvGrpSpPr>
          <p:grpSpPr>
            <a:xfrm>
              <a:off x="7965056" y="3483694"/>
              <a:ext cx="412292" cy="312910"/>
              <a:chOff x="4566600" y="4288142"/>
              <a:chExt cx="565676" cy="429322"/>
            </a:xfrm>
          </p:grpSpPr>
          <p:sp>
            <p:nvSpPr>
              <p:cNvPr id="51" name="Oval 50">
                <a:extLst>
                  <a:ext uri="{FF2B5EF4-FFF2-40B4-BE49-F238E27FC236}">
                    <a16:creationId xmlns:a16="http://schemas.microsoft.com/office/drawing/2014/main" id="{E02B0809-EE9F-4E40-952A-730B68E74CBF}"/>
                  </a:ext>
                </a:extLst>
              </p:cNvPr>
              <p:cNvSpPr>
                <a:spLocks noChangeAspect="1"/>
              </p:cNvSpPr>
              <p:nvPr/>
            </p:nvSpPr>
            <p:spPr>
              <a:xfrm>
                <a:off x="4661391" y="4288142"/>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TextBox 54">
                <a:extLst>
                  <a:ext uri="{FF2B5EF4-FFF2-40B4-BE49-F238E27FC236}">
                    <a16:creationId xmlns:a16="http://schemas.microsoft.com/office/drawing/2014/main" id="{6E9AD721-5585-4C84-BC3E-98F34C5B3CD1}"/>
                  </a:ext>
                </a:extLst>
              </p:cNvPr>
              <p:cNvSpPr txBox="1"/>
              <p:nvPr/>
            </p:nvSpPr>
            <p:spPr>
              <a:xfrm>
                <a:off x="4566600" y="4295185"/>
                <a:ext cx="565676" cy="422279"/>
              </a:xfrm>
              <a:prstGeom prst="rect">
                <a:avLst/>
              </a:prstGeom>
              <a:noFill/>
            </p:spPr>
            <p:txBody>
              <a:bodyPr wrap="none" rtlCol="0">
                <a:spAutoFit/>
              </a:bodyPr>
              <a:lstStyle/>
              <a:p>
                <a:r>
                  <a:rPr lang="en-US" sz="1400" dirty="0">
                    <a:solidFill>
                      <a:schemeClr val="bg1"/>
                    </a:solidFill>
                  </a:rPr>
                  <a:t>0.5</a:t>
                </a:r>
              </a:p>
            </p:txBody>
          </p:sp>
        </p:grpSp>
      </p:grpSp>
    </p:spTree>
    <p:custDataLst>
      <p:tags r:id="rId1"/>
    </p:custDataLst>
    <p:extLst>
      <p:ext uri="{BB962C8B-B14F-4D97-AF65-F5344CB8AC3E}">
        <p14:creationId xmlns:p14="http://schemas.microsoft.com/office/powerpoint/2010/main" val="3367509975"/>
      </p:ext>
    </p:extLst>
  </p:cSld>
  <p:clrMapOvr>
    <a:masterClrMapping/>
  </p:clrMapOvr>
  <mc:AlternateContent xmlns:mc="http://schemas.openxmlformats.org/markup-compatibility/2006">
    <mc:Choice xmlns:p14="http://schemas.microsoft.com/office/powerpoint/2010/main" Requires="p14">
      <p:transition spd="slow" p14:dur="2000" advTm="30816"/>
    </mc:Choice>
    <mc:Fallback>
      <p:transition spd="slow" advTm="30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50"/>
                                        </p:tgtEl>
                                        <p:attrNameLst>
                                          <p:attrName>style.opacity</p:attrName>
                                        </p:attrNameLst>
                                      </p:cBhvr>
                                      <p:to>
                                        <p:strVal val="0.15"/>
                                      </p:to>
                                    </p:set>
                                    <p:animEffect filter="image" prLst="opacity: 0.15">
                                      <p:cBhvr rctx="IE">
                                        <p:cTn id="11" dur="indefinite"/>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 [Reshape]</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To force the implicit function to be zero outside the envelope:</a:t>
            </a:r>
          </a:p>
          <a:p>
            <a:r>
              <a:rPr lang="en-US" dirty="0"/>
              <a:t>Remove </a:t>
            </a:r>
            <a:r>
              <a:rPr lang="en-US" b="1" dirty="0"/>
              <a:t>finer</a:t>
            </a:r>
            <a:r>
              <a:rPr lang="en-US" dirty="0"/>
              <a:t> basis functions overlapping</a:t>
            </a:r>
            <a:br>
              <a:rPr lang="en-US" dirty="0"/>
            </a:br>
            <a:r>
              <a:rPr lang="en-US" dirty="0"/>
              <a:t>the exterior</a:t>
            </a:r>
          </a:p>
          <a:p>
            <a:r>
              <a:rPr lang="en-US" dirty="0"/>
              <a:t>Express </a:t>
            </a:r>
            <a:r>
              <a:rPr lang="en-US" b="1" dirty="0"/>
              <a:t>coarser</a:t>
            </a:r>
            <a:r>
              <a:rPr lang="en-US" dirty="0"/>
              <a:t> basis functions as</a:t>
            </a:r>
            <a:br>
              <a:rPr lang="en-US" dirty="0"/>
            </a:br>
            <a:r>
              <a:rPr lang="en-US" dirty="0"/>
              <a:t>combinations of finer interior ones</a:t>
            </a:r>
          </a:p>
          <a:p>
            <a:pPr marL="0" indent="0">
              <a:buNone/>
            </a:pPr>
            <a:endParaRPr lang="en-US" dirty="0"/>
          </a:p>
          <a:p>
            <a:pPr marL="0" indent="0">
              <a:buNone/>
            </a:pPr>
            <a:endParaRPr lang="en-US" dirty="0"/>
          </a:p>
        </p:txBody>
      </p:sp>
      <p:pic>
        <p:nvPicPr>
          <p:cNvPr id="39" name="Picture 38" descr="A close up of a logo&#10;&#10;Description automatically generated">
            <a:extLst>
              <a:ext uri="{FF2B5EF4-FFF2-40B4-BE49-F238E27FC236}">
                <a16:creationId xmlns:a16="http://schemas.microsoft.com/office/drawing/2014/main" id="{AEBEF3A2-0FC3-4458-9275-3BE90A66CF05}"/>
              </a:ext>
            </a:extLst>
          </p:cNvPr>
          <p:cNvPicPr>
            <a:picLocks noChangeAspect="1"/>
          </p:cNvPicPr>
          <p:nvPr/>
        </p:nvPicPr>
        <p:blipFill>
          <a:blip r:embed="rId6">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1" name="Picture 40" descr="A close up of a logo&#10;&#10;Description automatically generated">
            <a:extLst>
              <a:ext uri="{FF2B5EF4-FFF2-40B4-BE49-F238E27FC236}">
                <a16:creationId xmlns:a16="http://schemas.microsoft.com/office/drawing/2014/main" id="{4B59CB64-DE3B-4BF9-B420-6941CDA7D629}"/>
              </a:ext>
            </a:extLst>
          </p:cNvPr>
          <p:cNvPicPr>
            <a:picLocks noChangeAspect="1"/>
          </p:cNvPicPr>
          <p:nvPr/>
        </p:nvPicPr>
        <p:blipFill>
          <a:blip r:embed="rId7">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2" name="Picture 41" descr="A close up of a logo&#10;&#10;Description automatically generated">
            <a:extLst>
              <a:ext uri="{FF2B5EF4-FFF2-40B4-BE49-F238E27FC236}">
                <a16:creationId xmlns:a16="http://schemas.microsoft.com/office/drawing/2014/main" id="{D8B92A01-5093-42D2-8C54-AD7628617D85}"/>
              </a:ext>
            </a:extLst>
          </p:cNvPr>
          <p:cNvPicPr>
            <a:picLocks noChangeAspect="1"/>
          </p:cNvPicPr>
          <p:nvPr/>
        </p:nvPicPr>
        <p:blipFill>
          <a:blip r:embed="rId8">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6A717462-8C63-4E89-B65E-413D406CEB0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4" name="Picture 43" descr="A close up of an object&#10;&#10;Description automatically generated">
            <a:extLst>
              <a:ext uri="{FF2B5EF4-FFF2-40B4-BE49-F238E27FC236}">
                <a16:creationId xmlns:a16="http://schemas.microsoft.com/office/drawing/2014/main" id="{67117771-EDEA-4DB9-942A-2F28CAF3708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5" name="Picture 44" descr="A close up of an object&#10;&#10;Description automatically generated">
            <a:extLst>
              <a:ext uri="{FF2B5EF4-FFF2-40B4-BE49-F238E27FC236}">
                <a16:creationId xmlns:a16="http://schemas.microsoft.com/office/drawing/2014/main" id="{CC8A320E-8003-410F-901D-624745439E8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6" name="Picture 45" descr="A close up of an object&#10;&#10;Description automatically generated">
            <a:extLst>
              <a:ext uri="{FF2B5EF4-FFF2-40B4-BE49-F238E27FC236}">
                <a16:creationId xmlns:a16="http://schemas.microsoft.com/office/drawing/2014/main" id="{6C67EAE2-0CB1-47F3-AC03-3C8E8DAF7DAF}"/>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4C18F94-AD02-4160-80BD-AA8CF7EADD8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35A7A88B-5A1A-4CC3-8703-F3C53785070C}"/>
              </a:ext>
            </a:extLst>
          </p:cNvPr>
          <p:cNvPicPr>
            <a:picLocks noChangeAspect="1"/>
          </p:cNvPicPr>
          <p:nvPr/>
        </p:nvPicPr>
        <p:blipFill>
          <a:blip r:embed="rId14">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9" name="Picture 48" descr="A close up of a logo&#10;&#10;Description automatically generated" hidden="1">
            <a:extLst>
              <a:ext uri="{FF2B5EF4-FFF2-40B4-BE49-F238E27FC236}">
                <a16:creationId xmlns:a16="http://schemas.microsoft.com/office/drawing/2014/main" id="{7AAE9599-3FEF-4555-A995-041BD566F14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0" name="Picture 49" descr="A close up of a logo&#10;&#10;Description automatically generated">
            <a:extLst>
              <a:ext uri="{FF2B5EF4-FFF2-40B4-BE49-F238E27FC236}">
                <a16:creationId xmlns:a16="http://schemas.microsoft.com/office/drawing/2014/main" id="{0D1183F0-4CFE-426F-8A04-59CCB0C364AC}"/>
              </a:ext>
            </a:extLst>
          </p:cNvPr>
          <p:cNvPicPr>
            <a:picLocks noChangeAspect="1"/>
          </p:cNvPicPr>
          <p:nvPr/>
        </p:nvPicPr>
        <p:blipFill>
          <a:blip r:embed="rId16">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2" name="Picture 51" descr="A close up of a mans face&#10;&#10;Description automatically generated">
            <a:extLst>
              <a:ext uri="{FF2B5EF4-FFF2-40B4-BE49-F238E27FC236}">
                <a16:creationId xmlns:a16="http://schemas.microsoft.com/office/drawing/2014/main" id="{0F3C8C78-E6A4-429C-82E0-48D0E67990C9}"/>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3" name="Picture 52" descr="A close up of a mans face&#10;&#10;Description automatically generated" hidden="1">
            <a:extLst>
              <a:ext uri="{FF2B5EF4-FFF2-40B4-BE49-F238E27FC236}">
                <a16:creationId xmlns:a16="http://schemas.microsoft.com/office/drawing/2014/main" id="{4A6BB455-DA2A-4D56-B312-4DADEE445AAB}"/>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4" name="Picture 53" descr="A close up of a mans face&#10;&#10;Description automatically generated" hidden="1">
            <a:extLst>
              <a:ext uri="{FF2B5EF4-FFF2-40B4-BE49-F238E27FC236}">
                <a16:creationId xmlns:a16="http://schemas.microsoft.com/office/drawing/2014/main" id="{1299F679-1FE6-4B46-BC36-AE4CBD544373}"/>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75" name="Picture 74" descr="A close up of an object&#10;&#10;Description automatically generated">
            <a:extLst>
              <a:ext uri="{FF2B5EF4-FFF2-40B4-BE49-F238E27FC236}">
                <a16:creationId xmlns:a16="http://schemas.microsoft.com/office/drawing/2014/main" id="{D2A4678E-7B98-4B95-9FA9-CCA4EFAE862D}"/>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8" name="Audio 7">
            <a:hlinkClick r:id="" action="ppaction://media"/>
            <a:extLst>
              <a:ext uri="{FF2B5EF4-FFF2-40B4-BE49-F238E27FC236}">
                <a16:creationId xmlns:a16="http://schemas.microsoft.com/office/drawing/2014/main" id="{D2357B33-CA06-4083-A82D-C53627B45167}"/>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1671300" y="6337300"/>
            <a:ext cx="304800" cy="304800"/>
          </a:xfrm>
          <a:prstGeom prst="rect">
            <a:avLst/>
          </a:prstGeom>
        </p:spPr>
      </p:pic>
      <p:grpSp>
        <p:nvGrpSpPr>
          <p:cNvPr id="77" name="Group 76">
            <a:extLst>
              <a:ext uri="{FF2B5EF4-FFF2-40B4-BE49-F238E27FC236}">
                <a16:creationId xmlns:a16="http://schemas.microsoft.com/office/drawing/2014/main" id="{FB9B1845-63D4-4CF1-BDF7-096E27DB5BEB}"/>
              </a:ext>
            </a:extLst>
          </p:cNvPr>
          <p:cNvGrpSpPr/>
          <p:nvPr/>
        </p:nvGrpSpPr>
        <p:grpSpPr>
          <a:xfrm>
            <a:off x="7836681" y="2050829"/>
            <a:ext cx="4163943" cy="4616216"/>
            <a:chOff x="7836681" y="2050829"/>
            <a:chExt cx="4163943" cy="4616216"/>
          </a:xfrm>
        </p:grpSpPr>
        <p:sp>
          <p:nvSpPr>
            <p:cNvPr id="79" name="Rectangle 78">
              <a:extLst>
                <a:ext uri="{FF2B5EF4-FFF2-40B4-BE49-F238E27FC236}">
                  <a16:creationId xmlns:a16="http://schemas.microsoft.com/office/drawing/2014/main" id="{D047D9D4-8191-4C95-88E1-56320D0AE3B5}"/>
                </a:ext>
              </a:extLst>
            </p:cNvPr>
            <p:cNvSpPr/>
            <p:nvPr/>
          </p:nvSpPr>
          <p:spPr>
            <a:xfrm>
              <a:off x="7836681" y="2072640"/>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97DCFBD-9605-4C5E-9374-7A06D81E9E7D}"/>
                </a:ext>
              </a:extLst>
            </p:cNvPr>
            <p:cNvSpPr/>
            <p:nvPr/>
          </p:nvSpPr>
          <p:spPr>
            <a:xfrm>
              <a:off x="11490017" y="2050829"/>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EAC7AC99-6C5C-4076-B454-43456C77B752}"/>
                </a:ext>
              </a:extLst>
            </p:cNvPr>
            <p:cNvGrpSpPr/>
            <p:nvPr/>
          </p:nvGrpSpPr>
          <p:grpSpPr>
            <a:xfrm>
              <a:off x="7863840" y="6392725"/>
              <a:ext cx="4125773" cy="274320"/>
              <a:chOff x="1363452" y="3519530"/>
              <a:chExt cx="4125773" cy="274320"/>
            </a:xfrm>
          </p:grpSpPr>
          <p:cxnSp>
            <p:nvCxnSpPr>
              <p:cNvPr id="92" name="Straight Connector 91">
                <a:extLst>
                  <a:ext uri="{FF2B5EF4-FFF2-40B4-BE49-F238E27FC236}">
                    <a16:creationId xmlns:a16="http://schemas.microsoft.com/office/drawing/2014/main" id="{FE2CFE49-A87D-4BE2-B64A-C7B198A5F214}"/>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FEBB937-01C3-4976-9621-03B93568096E}"/>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B9D93D5-B672-4D12-B918-96464784EF6A}"/>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6A585CEE-3D3E-45AA-9E76-D424A207103D}"/>
                </a:ext>
              </a:extLst>
            </p:cNvPr>
            <p:cNvGrpSpPr/>
            <p:nvPr/>
          </p:nvGrpSpPr>
          <p:grpSpPr>
            <a:xfrm>
              <a:off x="7863839" y="3169920"/>
              <a:ext cx="4125773" cy="274320"/>
              <a:chOff x="1363452" y="3519530"/>
              <a:chExt cx="4125773" cy="274320"/>
            </a:xfrm>
          </p:grpSpPr>
          <p:cxnSp>
            <p:nvCxnSpPr>
              <p:cNvPr id="89" name="Straight Connector 88">
                <a:extLst>
                  <a:ext uri="{FF2B5EF4-FFF2-40B4-BE49-F238E27FC236}">
                    <a16:creationId xmlns:a16="http://schemas.microsoft.com/office/drawing/2014/main" id="{3A0AC59D-EE58-4EF7-AF5F-D5FB0C15D93F}"/>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DEC94E5-55A2-4679-B202-951F7E6A3D07}"/>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CA06EC4-7676-4A92-B7B2-40AA1912A3E3}"/>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E8BAB10-C69D-482E-A899-B64F911E2EC2}"/>
                </a:ext>
              </a:extLst>
            </p:cNvPr>
            <p:cNvGrpSpPr/>
            <p:nvPr/>
          </p:nvGrpSpPr>
          <p:grpSpPr>
            <a:xfrm>
              <a:off x="7863840" y="4770120"/>
              <a:ext cx="4125773" cy="274320"/>
              <a:chOff x="1363452" y="3519530"/>
              <a:chExt cx="4125773" cy="274320"/>
            </a:xfrm>
          </p:grpSpPr>
          <p:cxnSp>
            <p:nvCxnSpPr>
              <p:cNvPr id="86" name="Straight Connector 85">
                <a:extLst>
                  <a:ext uri="{FF2B5EF4-FFF2-40B4-BE49-F238E27FC236}">
                    <a16:creationId xmlns:a16="http://schemas.microsoft.com/office/drawing/2014/main" id="{E25EA486-8F7B-45E9-A60B-BFA44E87507A}"/>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2E05A35-5711-48D9-ACEA-B3A1CC9BD226}"/>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A31328A-C187-4369-8E23-BB561C36036F}"/>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grpSp>
        <p:nvGrpSpPr>
          <p:cNvPr id="37" name="Group 36">
            <a:extLst>
              <a:ext uri="{FF2B5EF4-FFF2-40B4-BE49-F238E27FC236}">
                <a16:creationId xmlns:a16="http://schemas.microsoft.com/office/drawing/2014/main" id="{C6B3F076-003B-4B30-83B8-B11F6208A935}"/>
              </a:ext>
            </a:extLst>
          </p:cNvPr>
          <p:cNvGrpSpPr/>
          <p:nvPr/>
        </p:nvGrpSpPr>
        <p:grpSpPr>
          <a:xfrm>
            <a:off x="8365728" y="2794756"/>
            <a:ext cx="1052771" cy="1548175"/>
            <a:chOff x="7324577" y="2794756"/>
            <a:chExt cx="1052771" cy="1548175"/>
          </a:xfrm>
        </p:grpSpPr>
        <p:grpSp>
          <p:nvGrpSpPr>
            <p:cNvPr id="38" name="Group 37">
              <a:extLst>
                <a:ext uri="{FF2B5EF4-FFF2-40B4-BE49-F238E27FC236}">
                  <a16:creationId xmlns:a16="http://schemas.microsoft.com/office/drawing/2014/main" id="{0EF1D477-3D80-4CCB-ABB6-7C49D3EEEA20}"/>
                </a:ext>
              </a:extLst>
            </p:cNvPr>
            <p:cNvGrpSpPr/>
            <p:nvPr/>
          </p:nvGrpSpPr>
          <p:grpSpPr>
            <a:xfrm>
              <a:off x="7324577" y="2794756"/>
              <a:ext cx="1047602" cy="1548175"/>
              <a:chOff x="8881830" y="2794756"/>
              <a:chExt cx="1047602" cy="1548175"/>
            </a:xfrm>
          </p:grpSpPr>
          <p:cxnSp>
            <p:nvCxnSpPr>
              <p:cNvPr id="69" name="Straight Arrow Connector 68">
                <a:extLst>
                  <a:ext uri="{FF2B5EF4-FFF2-40B4-BE49-F238E27FC236}">
                    <a16:creationId xmlns:a16="http://schemas.microsoft.com/office/drawing/2014/main" id="{6332007F-5EA6-4627-8247-255707927818}"/>
                  </a:ext>
                </a:extLst>
              </p:cNvPr>
              <p:cNvCxnSpPr>
                <a:cxnSpLocks/>
              </p:cNvCxnSpPr>
              <p:nvPr/>
            </p:nvCxnSpPr>
            <p:spPr>
              <a:xfrm flipH="1" flipV="1">
                <a:off x="8881830" y="2819343"/>
                <a:ext cx="383695" cy="1523588"/>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158AE6B-B037-4814-90CF-E298B9AFE501}"/>
                  </a:ext>
                </a:extLst>
              </p:cNvPr>
              <p:cNvCxnSpPr>
                <a:cxnSpLocks/>
              </p:cNvCxnSpPr>
              <p:nvPr/>
            </p:nvCxnSpPr>
            <p:spPr>
              <a:xfrm flipV="1">
                <a:off x="9545737" y="2794756"/>
                <a:ext cx="383695" cy="1523588"/>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14D2EC2-F3C7-4942-BE3C-7F3CFF6CCCFB}"/>
                  </a:ext>
                </a:extLst>
              </p:cNvPr>
              <p:cNvCxnSpPr>
                <a:cxnSpLocks/>
              </p:cNvCxnSpPr>
              <p:nvPr/>
            </p:nvCxnSpPr>
            <p:spPr>
              <a:xfrm flipV="1">
                <a:off x="9402199" y="2826690"/>
                <a:ext cx="0" cy="1403940"/>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66671D4A-8D9B-44A2-8477-1C736912F46F}"/>
                </a:ext>
              </a:extLst>
            </p:cNvPr>
            <p:cNvGrpSpPr>
              <a:grpSpLocks noChangeAspect="1"/>
            </p:cNvGrpSpPr>
            <p:nvPr/>
          </p:nvGrpSpPr>
          <p:grpSpPr>
            <a:xfrm>
              <a:off x="7340481" y="3466804"/>
              <a:ext cx="412292" cy="307777"/>
              <a:chOff x="2790793" y="4234804"/>
              <a:chExt cx="565676" cy="422279"/>
            </a:xfrm>
          </p:grpSpPr>
          <p:sp>
            <p:nvSpPr>
              <p:cNvPr id="63" name="Oval 62">
                <a:extLst>
                  <a:ext uri="{FF2B5EF4-FFF2-40B4-BE49-F238E27FC236}">
                    <a16:creationId xmlns:a16="http://schemas.microsoft.com/office/drawing/2014/main" id="{28BE7405-BBBB-4B19-A5F9-B1F27F8392F3}"/>
                  </a:ext>
                </a:extLst>
              </p:cNvPr>
              <p:cNvSpPr>
                <a:spLocks noChangeAspect="1"/>
              </p:cNvSpPr>
              <p:nvPr/>
            </p:nvSpPr>
            <p:spPr>
              <a:xfrm>
                <a:off x="2865596" y="4265024"/>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TextBox 66">
                <a:extLst>
                  <a:ext uri="{FF2B5EF4-FFF2-40B4-BE49-F238E27FC236}">
                    <a16:creationId xmlns:a16="http://schemas.microsoft.com/office/drawing/2014/main" id="{26742F4A-149F-48E4-9B94-4E5B857A5084}"/>
                  </a:ext>
                </a:extLst>
              </p:cNvPr>
              <p:cNvSpPr txBox="1"/>
              <p:nvPr/>
            </p:nvSpPr>
            <p:spPr>
              <a:xfrm>
                <a:off x="2790793" y="4234804"/>
                <a:ext cx="565676" cy="422279"/>
              </a:xfrm>
              <a:prstGeom prst="rect">
                <a:avLst/>
              </a:prstGeom>
              <a:noFill/>
            </p:spPr>
            <p:txBody>
              <a:bodyPr wrap="none" rtlCol="0">
                <a:spAutoFit/>
              </a:bodyPr>
              <a:lstStyle/>
              <a:p>
                <a:r>
                  <a:rPr lang="en-US" sz="1400" dirty="0">
                    <a:solidFill>
                      <a:schemeClr val="bg1"/>
                    </a:solidFill>
                  </a:rPr>
                  <a:t>0.5</a:t>
                </a:r>
              </a:p>
            </p:txBody>
          </p:sp>
        </p:grpSp>
        <p:grpSp>
          <p:nvGrpSpPr>
            <p:cNvPr id="51" name="Group 50">
              <a:extLst>
                <a:ext uri="{FF2B5EF4-FFF2-40B4-BE49-F238E27FC236}">
                  <a16:creationId xmlns:a16="http://schemas.microsoft.com/office/drawing/2014/main" id="{7587A428-7085-4875-B753-801BAB273B9F}"/>
                </a:ext>
              </a:extLst>
            </p:cNvPr>
            <p:cNvGrpSpPr>
              <a:grpSpLocks noChangeAspect="1"/>
            </p:cNvGrpSpPr>
            <p:nvPr/>
          </p:nvGrpSpPr>
          <p:grpSpPr>
            <a:xfrm>
              <a:off x="7652533" y="3301053"/>
              <a:ext cx="412292" cy="307777"/>
              <a:chOff x="3696603" y="4073954"/>
              <a:chExt cx="565676" cy="422279"/>
            </a:xfrm>
          </p:grpSpPr>
          <p:sp>
            <p:nvSpPr>
              <p:cNvPr id="58" name="Oval 57">
                <a:extLst>
                  <a:ext uri="{FF2B5EF4-FFF2-40B4-BE49-F238E27FC236}">
                    <a16:creationId xmlns:a16="http://schemas.microsoft.com/office/drawing/2014/main" id="{FDC6A15C-F14B-4A73-8163-A6C925AC8BC3}"/>
                  </a:ext>
                </a:extLst>
              </p:cNvPr>
              <p:cNvSpPr>
                <a:spLocks noChangeAspect="1"/>
              </p:cNvSpPr>
              <p:nvPr/>
            </p:nvSpPr>
            <p:spPr>
              <a:xfrm>
                <a:off x="3783827" y="4091757"/>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TextBox 58">
                <a:extLst>
                  <a:ext uri="{FF2B5EF4-FFF2-40B4-BE49-F238E27FC236}">
                    <a16:creationId xmlns:a16="http://schemas.microsoft.com/office/drawing/2014/main" id="{B2E4A885-A6D4-4A86-8C9A-6286A5907A1C}"/>
                  </a:ext>
                </a:extLst>
              </p:cNvPr>
              <p:cNvSpPr txBox="1"/>
              <p:nvPr/>
            </p:nvSpPr>
            <p:spPr>
              <a:xfrm>
                <a:off x="3696603" y="4073954"/>
                <a:ext cx="565676" cy="422279"/>
              </a:xfrm>
              <a:prstGeom prst="rect">
                <a:avLst/>
              </a:prstGeom>
              <a:noFill/>
            </p:spPr>
            <p:txBody>
              <a:bodyPr wrap="none" rtlCol="0">
                <a:spAutoFit/>
              </a:bodyPr>
              <a:lstStyle/>
              <a:p>
                <a:r>
                  <a:rPr lang="en-US" sz="1400" dirty="0">
                    <a:solidFill>
                      <a:schemeClr val="bg1"/>
                    </a:solidFill>
                  </a:rPr>
                  <a:t>1.0</a:t>
                </a:r>
              </a:p>
            </p:txBody>
          </p:sp>
        </p:grpSp>
        <p:grpSp>
          <p:nvGrpSpPr>
            <p:cNvPr id="55" name="Group 54">
              <a:extLst>
                <a:ext uri="{FF2B5EF4-FFF2-40B4-BE49-F238E27FC236}">
                  <a16:creationId xmlns:a16="http://schemas.microsoft.com/office/drawing/2014/main" id="{5959A846-BBEE-4F59-9989-4102479A0E88}"/>
                </a:ext>
              </a:extLst>
            </p:cNvPr>
            <p:cNvGrpSpPr>
              <a:grpSpLocks noChangeAspect="1"/>
            </p:cNvGrpSpPr>
            <p:nvPr/>
          </p:nvGrpSpPr>
          <p:grpSpPr>
            <a:xfrm>
              <a:off x="7965056" y="3483694"/>
              <a:ext cx="412292" cy="312910"/>
              <a:chOff x="4566600" y="4288142"/>
              <a:chExt cx="565676" cy="429322"/>
            </a:xfrm>
          </p:grpSpPr>
          <p:sp>
            <p:nvSpPr>
              <p:cNvPr id="56" name="Oval 55">
                <a:extLst>
                  <a:ext uri="{FF2B5EF4-FFF2-40B4-BE49-F238E27FC236}">
                    <a16:creationId xmlns:a16="http://schemas.microsoft.com/office/drawing/2014/main" id="{C7FD6460-2DD6-4C21-A479-C27346885E16}"/>
                  </a:ext>
                </a:extLst>
              </p:cNvPr>
              <p:cNvSpPr>
                <a:spLocks noChangeAspect="1"/>
              </p:cNvSpPr>
              <p:nvPr/>
            </p:nvSpPr>
            <p:spPr>
              <a:xfrm>
                <a:off x="4661391" y="4288142"/>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TextBox 56">
                <a:extLst>
                  <a:ext uri="{FF2B5EF4-FFF2-40B4-BE49-F238E27FC236}">
                    <a16:creationId xmlns:a16="http://schemas.microsoft.com/office/drawing/2014/main" id="{D1886087-C0CC-4BA4-AC31-DBB665441DA9}"/>
                  </a:ext>
                </a:extLst>
              </p:cNvPr>
              <p:cNvSpPr txBox="1"/>
              <p:nvPr/>
            </p:nvSpPr>
            <p:spPr>
              <a:xfrm>
                <a:off x="4566600" y="4295185"/>
                <a:ext cx="565676" cy="422279"/>
              </a:xfrm>
              <a:prstGeom prst="rect">
                <a:avLst/>
              </a:prstGeom>
              <a:noFill/>
            </p:spPr>
            <p:txBody>
              <a:bodyPr wrap="none" rtlCol="0">
                <a:spAutoFit/>
              </a:bodyPr>
              <a:lstStyle/>
              <a:p>
                <a:r>
                  <a:rPr lang="en-US" sz="1400" dirty="0">
                    <a:solidFill>
                      <a:schemeClr val="bg1"/>
                    </a:solidFill>
                  </a:rPr>
                  <a:t>0.5</a:t>
                </a:r>
              </a:p>
            </p:txBody>
          </p:sp>
        </p:grpSp>
      </p:grpSp>
    </p:spTree>
    <p:custDataLst>
      <p:tags r:id="rId1"/>
    </p:custDataLst>
    <p:extLst>
      <p:ext uri="{BB962C8B-B14F-4D97-AF65-F5344CB8AC3E}">
        <p14:creationId xmlns:p14="http://schemas.microsoft.com/office/powerpoint/2010/main" val="584058784"/>
      </p:ext>
    </p:extLst>
  </p:cSld>
  <p:clrMapOvr>
    <a:masterClrMapping/>
  </p:clrMapOvr>
  <mc:AlternateContent xmlns:mc="http://schemas.openxmlformats.org/markup-compatibility/2006">
    <mc:Choice xmlns:p14="http://schemas.microsoft.com/office/powerpoint/2010/main" Requires="p14">
      <p:transition spd="slow" p14:dur="2000" advTm="14493"/>
    </mc:Choice>
    <mc:Fallback>
      <p:transition spd="slow" advTm="14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52"/>
                                        </p:tgtEl>
                                        <p:attrNameLst>
                                          <p:attrName>style.opacity</p:attrName>
                                        </p:attrNameLst>
                                      </p:cBhvr>
                                      <p:to>
                                        <p:strVal val="0.15"/>
                                      </p:to>
                                    </p:set>
                                    <p:animEffect filter="image" prLst="opacity: 0.15">
                                      <p:cBhvr rctx="IE">
                                        <p:cTn id="11" dur="indefinite"/>
                                        <p:tgtEl>
                                          <p:spTgt spid="52"/>
                                        </p:tgtEl>
                                      </p:cBhvr>
                                    </p:animEffect>
                                  </p:childTnLst>
                                </p:cTn>
                              </p:par>
                              <p:par>
                                <p:cTn id="12" presetID="1" presetClass="entr" presetSubtype="0" fill="hold" nodeType="withEffect">
                                  <p:stCondLst>
                                    <p:cond delay="0"/>
                                  </p:stCondLst>
                                  <p:childTnLst>
                                    <p:set>
                                      <p:cBhvr>
                                        <p:cTn id="13"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 [Reshape]</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To force the implicit function to be zero outside the envelope:</a:t>
            </a:r>
          </a:p>
          <a:p>
            <a:r>
              <a:rPr lang="en-US" dirty="0"/>
              <a:t>Remove </a:t>
            </a:r>
            <a:r>
              <a:rPr lang="en-US" b="1" dirty="0"/>
              <a:t>finer</a:t>
            </a:r>
            <a:r>
              <a:rPr lang="en-US" dirty="0"/>
              <a:t> basis functions overlapping</a:t>
            </a:r>
            <a:br>
              <a:rPr lang="en-US" dirty="0"/>
            </a:br>
            <a:r>
              <a:rPr lang="en-US" dirty="0"/>
              <a:t>the exterior</a:t>
            </a:r>
          </a:p>
          <a:p>
            <a:r>
              <a:rPr lang="en-US" dirty="0"/>
              <a:t>Express </a:t>
            </a:r>
            <a:r>
              <a:rPr lang="en-US" b="1" dirty="0"/>
              <a:t>coarser</a:t>
            </a:r>
            <a:r>
              <a:rPr lang="en-US" dirty="0"/>
              <a:t> basis functions as</a:t>
            </a:r>
            <a:br>
              <a:rPr lang="en-US" dirty="0"/>
            </a:br>
            <a:r>
              <a:rPr lang="en-US" dirty="0"/>
              <a:t>combinations of finer interior ones</a:t>
            </a:r>
          </a:p>
          <a:p>
            <a:pPr marL="0" indent="0">
              <a:buNone/>
            </a:pPr>
            <a:endParaRPr lang="en-US" dirty="0"/>
          </a:p>
          <a:p>
            <a:pPr marL="0" indent="0">
              <a:buNone/>
            </a:pPr>
            <a:endParaRPr lang="en-US" dirty="0"/>
          </a:p>
        </p:txBody>
      </p:sp>
      <p:pic>
        <p:nvPicPr>
          <p:cNvPr id="39" name="Picture 38" descr="A close up of a logo&#10;&#10;Description automatically generated">
            <a:extLst>
              <a:ext uri="{FF2B5EF4-FFF2-40B4-BE49-F238E27FC236}">
                <a16:creationId xmlns:a16="http://schemas.microsoft.com/office/drawing/2014/main" id="{AEBEF3A2-0FC3-4458-9275-3BE90A66CF05}"/>
              </a:ext>
            </a:extLst>
          </p:cNvPr>
          <p:cNvPicPr>
            <a:picLocks noChangeAspect="1"/>
          </p:cNvPicPr>
          <p:nvPr/>
        </p:nvPicPr>
        <p:blipFill>
          <a:blip r:embed="rId5">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1" name="Picture 40" descr="A close up of a logo&#10;&#10;Description automatically generated">
            <a:extLst>
              <a:ext uri="{FF2B5EF4-FFF2-40B4-BE49-F238E27FC236}">
                <a16:creationId xmlns:a16="http://schemas.microsoft.com/office/drawing/2014/main" id="{4B59CB64-DE3B-4BF9-B420-6941CDA7D629}"/>
              </a:ext>
            </a:extLst>
          </p:cNvPr>
          <p:cNvPicPr>
            <a:picLocks noChangeAspect="1"/>
          </p:cNvPicPr>
          <p:nvPr/>
        </p:nvPicPr>
        <p:blipFill>
          <a:blip r:embed="rId6">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2" name="Picture 41" descr="A close up of a logo&#10;&#10;Description automatically generated">
            <a:extLst>
              <a:ext uri="{FF2B5EF4-FFF2-40B4-BE49-F238E27FC236}">
                <a16:creationId xmlns:a16="http://schemas.microsoft.com/office/drawing/2014/main" id="{D8B92A01-5093-42D2-8C54-AD7628617D85}"/>
              </a:ext>
            </a:extLst>
          </p:cNvPr>
          <p:cNvPicPr>
            <a:picLocks noChangeAspect="1"/>
          </p:cNvPicPr>
          <p:nvPr/>
        </p:nvPicPr>
        <p:blipFill>
          <a:blip r:embed="rId7">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6A717462-8C63-4E89-B65E-413D406CEB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4" name="Picture 43" descr="A close up of an object&#10;&#10;Description automatically generated">
            <a:extLst>
              <a:ext uri="{FF2B5EF4-FFF2-40B4-BE49-F238E27FC236}">
                <a16:creationId xmlns:a16="http://schemas.microsoft.com/office/drawing/2014/main" id="{67117771-EDEA-4DB9-942A-2F28CAF3708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5" name="Picture 44" descr="A close up of an object&#10;&#10;Description automatically generated">
            <a:extLst>
              <a:ext uri="{FF2B5EF4-FFF2-40B4-BE49-F238E27FC236}">
                <a16:creationId xmlns:a16="http://schemas.microsoft.com/office/drawing/2014/main" id="{CC8A320E-8003-410F-901D-624745439E8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6" name="Picture 45" descr="A close up of an object&#10;&#10;Description automatically generated">
            <a:extLst>
              <a:ext uri="{FF2B5EF4-FFF2-40B4-BE49-F238E27FC236}">
                <a16:creationId xmlns:a16="http://schemas.microsoft.com/office/drawing/2014/main" id="{6C67EAE2-0CB1-47F3-AC03-3C8E8DAF7DA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4C18F94-AD02-4160-80BD-AA8CF7EADD8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35A7A88B-5A1A-4CC3-8703-F3C53785070C}"/>
              </a:ext>
            </a:extLst>
          </p:cNvPr>
          <p:cNvPicPr>
            <a:picLocks noChangeAspect="1"/>
          </p:cNvPicPr>
          <p:nvPr/>
        </p:nvPicPr>
        <p:blipFill>
          <a:blip r:embed="rId13">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9" name="Picture 48" descr="A close up of a logo&#10;&#10;Description automatically generated" hidden="1">
            <a:extLst>
              <a:ext uri="{FF2B5EF4-FFF2-40B4-BE49-F238E27FC236}">
                <a16:creationId xmlns:a16="http://schemas.microsoft.com/office/drawing/2014/main" id="{7AAE9599-3FEF-4555-A995-041BD566F14A}"/>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0" name="Picture 49" descr="A close up of a logo&#10;&#10;Description automatically generated">
            <a:extLst>
              <a:ext uri="{FF2B5EF4-FFF2-40B4-BE49-F238E27FC236}">
                <a16:creationId xmlns:a16="http://schemas.microsoft.com/office/drawing/2014/main" id="{0D1183F0-4CFE-426F-8A04-59CCB0C364AC}"/>
              </a:ext>
            </a:extLst>
          </p:cNvPr>
          <p:cNvPicPr>
            <a:picLocks noChangeAspect="1"/>
          </p:cNvPicPr>
          <p:nvPr/>
        </p:nvPicPr>
        <p:blipFill>
          <a:blip r:embed="rId15">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2" name="Picture 51" descr="A close up of a mans face&#10;&#10;Description automatically generated">
            <a:extLst>
              <a:ext uri="{FF2B5EF4-FFF2-40B4-BE49-F238E27FC236}">
                <a16:creationId xmlns:a16="http://schemas.microsoft.com/office/drawing/2014/main" id="{0F3C8C78-E6A4-429C-82E0-48D0E67990C9}"/>
              </a:ext>
            </a:extLst>
          </p:cNvPr>
          <p:cNvPicPr>
            <a:picLocks noChangeAspect="1"/>
          </p:cNvPicPr>
          <p:nvPr/>
        </p:nvPicPr>
        <p:blipFill>
          <a:blip r:embed="rId16">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4" name="Picture 53" descr="A close up of a mans face&#10;&#10;Description automatically generated" hidden="1">
            <a:extLst>
              <a:ext uri="{FF2B5EF4-FFF2-40B4-BE49-F238E27FC236}">
                <a16:creationId xmlns:a16="http://schemas.microsoft.com/office/drawing/2014/main" id="{1299F679-1FE6-4B46-BC36-AE4CBD544373}"/>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10" name="Picture 9" descr="A close up of an object&#10;&#10;Description automatically generated">
            <a:extLst>
              <a:ext uri="{FF2B5EF4-FFF2-40B4-BE49-F238E27FC236}">
                <a16:creationId xmlns:a16="http://schemas.microsoft.com/office/drawing/2014/main" id="{C7105CBD-F969-4A8C-B7D2-AE494C164A59}"/>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863840" y="3657600"/>
            <a:ext cx="4125773" cy="1371600"/>
          </a:xfrm>
          <a:prstGeom prst="rect">
            <a:avLst/>
          </a:prstGeom>
        </p:spPr>
      </p:pic>
      <p:grpSp>
        <p:nvGrpSpPr>
          <p:cNvPr id="37" name="Group 36">
            <a:extLst>
              <a:ext uri="{FF2B5EF4-FFF2-40B4-BE49-F238E27FC236}">
                <a16:creationId xmlns:a16="http://schemas.microsoft.com/office/drawing/2014/main" id="{EEDD045D-E231-41B7-A917-28BA42D4FDE9}"/>
              </a:ext>
            </a:extLst>
          </p:cNvPr>
          <p:cNvGrpSpPr/>
          <p:nvPr/>
        </p:nvGrpSpPr>
        <p:grpSpPr>
          <a:xfrm>
            <a:off x="9406875" y="2794756"/>
            <a:ext cx="1052771" cy="1548175"/>
            <a:chOff x="7324577" y="2794756"/>
            <a:chExt cx="1052771" cy="1548175"/>
          </a:xfrm>
        </p:grpSpPr>
        <p:grpSp>
          <p:nvGrpSpPr>
            <p:cNvPr id="38" name="Group 37">
              <a:extLst>
                <a:ext uri="{FF2B5EF4-FFF2-40B4-BE49-F238E27FC236}">
                  <a16:creationId xmlns:a16="http://schemas.microsoft.com/office/drawing/2014/main" id="{EF224AFB-A605-4B4C-994A-977FDBE21A8A}"/>
                </a:ext>
              </a:extLst>
            </p:cNvPr>
            <p:cNvGrpSpPr/>
            <p:nvPr/>
          </p:nvGrpSpPr>
          <p:grpSpPr>
            <a:xfrm>
              <a:off x="7324577" y="2794756"/>
              <a:ext cx="1047602" cy="1548175"/>
              <a:chOff x="8881830" y="2794756"/>
              <a:chExt cx="1047602" cy="1548175"/>
            </a:xfrm>
          </p:grpSpPr>
          <p:cxnSp>
            <p:nvCxnSpPr>
              <p:cNvPr id="69" name="Straight Arrow Connector 68">
                <a:extLst>
                  <a:ext uri="{FF2B5EF4-FFF2-40B4-BE49-F238E27FC236}">
                    <a16:creationId xmlns:a16="http://schemas.microsoft.com/office/drawing/2014/main" id="{C3152E09-151B-439D-8BE7-94564F222878}"/>
                  </a:ext>
                </a:extLst>
              </p:cNvPr>
              <p:cNvCxnSpPr>
                <a:cxnSpLocks/>
              </p:cNvCxnSpPr>
              <p:nvPr/>
            </p:nvCxnSpPr>
            <p:spPr>
              <a:xfrm flipH="1" flipV="1">
                <a:off x="8881830" y="2819343"/>
                <a:ext cx="383695" cy="1523588"/>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66CAEC6-1BA5-4F60-8EA6-F6458B715B1F}"/>
                  </a:ext>
                </a:extLst>
              </p:cNvPr>
              <p:cNvCxnSpPr>
                <a:cxnSpLocks/>
              </p:cNvCxnSpPr>
              <p:nvPr/>
            </p:nvCxnSpPr>
            <p:spPr>
              <a:xfrm flipV="1">
                <a:off x="9545737" y="2794756"/>
                <a:ext cx="383695" cy="1523588"/>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91C2F4B-1A03-4BC9-AE4E-EBCC6DA3611E}"/>
                  </a:ext>
                </a:extLst>
              </p:cNvPr>
              <p:cNvCxnSpPr>
                <a:cxnSpLocks/>
              </p:cNvCxnSpPr>
              <p:nvPr/>
            </p:nvCxnSpPr>
            <p:spPr>
              <a:xfrm flipV="1">
                <a:off x="9402199" y="2826690"/>
                <a:ext cx="0" cy="1403940"/>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7103C8BE-68C0-4048-B211-888E3380D79C}"/>
                </a:ext>
              </a:extLst>
            </p:cNvPr>
            <p:cNvGrpSpPr>
              <a:grpSpLocks noChangeAspect="1"/>
            </p:cNvGrpSpPr>
            <p:nvPr/>
          </p:nvGrpSpPr>
          <p:grpSpPr>
            <a:xfrm>
              <a:off x="7340481" y="3466804"/>
              <a:ext cx="412292" cy="307777"/>
              <a:chOff x="2790793" y="4234804"/>
              <a:chExt cx="565676" cy="422279"/>
            </a:xfrm>
          </p:grpSpPr>
          <p:sp>
            <p:nvSpPr>
              <p:cNvPr id="63" name="Oval 62">
                <a:extLst>
                  <a:ext uri="{FF2B5EF4-FFF2-40B4-BE49-F238E27FC236}">
                    <a16:creationId xmlns:a16="http://schemas.microsoft.com/office/drawing/2014/main" id="{0B9C5EF5-3BD7-41F5-8F6C-A83D7D175DBD}"/>
                  </a:ext>
                </a:extLst>
              </p:cNvPr>
              <p:cNvSpPr>
                <a:spLocks noChangeAspect="1"/>
              </p:cNvSpPr>
              <p:nvPr/>
            </p:nvSpPr>
            <p:spPr>
              <a:xfrm>
                <a:off x="2865596" y="4265024"/>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TextBox 66">
                <a:extLst>
                  <a:ext uri="{FF2B5EF4-FFF2-40B4-BE49-F238E27FC236}">
                    <a16:creationId xmlns:a16="http://schemas.microsoft.com/office/drawing/2014/main" id="{5F5A98A6-7681-4607-A14F-C2CF0CAA0382}"/>
                  </a:ext>
                </a:extLst>
              </p:cNvPr>
              <p:cNvSpPr txBox="1"/>
              <p:nvPr/>
            </p:nvSpPr>
            <p:spPr>
              <a:xfrm>
                <a:off x="2790793" y="4234804"/>
                <a:ext cx="565676" cy="422279"/>
              </a:xfrm>
              <a:prstGeom prst="rect">
                <a:avLst/>
              </a:prstGeom>
              <a:noFill/>
            </p:spPr>
            <p:txBody>
              <a:bodyPr wrap="none" rtlCol="0">
                <a:spAutoFit/>
              </a:bodyPr>
              <a:lstStyle/>
              <a:p>
                <a:r>
                  <a:rPr lang="en-US" sz="1400" dirty="0">
                    <a:solidFill>
                      <a:schemeClr val="bg1"/>
                    </a:solidFill>
                  </a:rPr>
                  <a:t>0.5</a:t>
                </a:r>
              </a:p>
            </p:txBody>
          </p:sp>
        </p:grpSp>
        <p:grpSp>
          <p:nvGrpSpPr>
            <p:cNvPr id="51" name="Group 50">
              <a:extLst>
                <a:ext uri="{FF2B5EF4-FFF2-40B4-BE49-F238E27FC236}">
                  <a16:creationId xmlns:a16="http://schemas.microsoft.com/office/drawing/2014/main" id="{300B930B-E4F4-4907-AE17-E8484CFDF7CE}"/>
                </a:ext>
              </a:extLst>
            </p:cNvPr>
            <p:cNvGrpSpPr>
              <a:grpSpLocks noChangeAspect="1"/>
            </p:cNvGrpSpPr>
            <p:nvPr/>
          </p:nvGrpSpPr>
          <p:grpSpPr>
            <a:xfrm>
              <a:off x="7652533" y="3301053"/>
              <a:ext cx="412292" cy="307777"/>
              <a:chOff x="3696603" y="4073954"/>
              <a:chExt cx="565676" cy="422279"/>
            </a:xfrm>
          </p:grpSpPr>
          <p:sp>
            <p:nvSpPr>
              <p:cNvPr id="58" name="Oval 57">
                <a:extLst>
                  <a:ext uri="{FF2B5EF4-FFF2-40B4-BE49-F238E27FC236}">
                    <a16:creationId xmlns:a16="http://schemas.microsoft.com/office/drawing/2014/main" id="{DF792E19-A189-4347-B673-CFEECD21992D}"/>
                  </a:ext>
                </a:extLst>
              </p:cNvPr>
              <p:cNvSpPr>
                <a:spLocks noChangeAspect="1"/>
              </p:cNvSpPr>
              <p:nvPr/>
            </p:nvSpPr>
            <p:spPr>
              <a:xfrm>
                <a:off x="3783827" y="4091757"/>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TextBox 58">
                <a:extLst>
                  <a:ext uri="{FF2B5EF4-FFF2-40B4-BE49-F238E27FC236}">
                    <a16:creationId xmlns:a16="http://schemas.microsoft.com/office/drawing/2014/main" id="{DB5C22BB-DD14-444C-B7E0-280CC11D70DC}"/>
                  </a:ext>
                </a:extLst>
              </p:cNvPr>
              <p:cNvSpPr txBox="1"/>
              <p:nvPr/>
            </p:nvSpPr>
            <p:spPr>
              <a:xfrm>
                <a:off x="3696603" y="4073954"/>
                <a:ext cx="565676" cy="422279"/>
              </a:xfrm>
              <a:prstGeom prst="rect">
                <a:avLst/>
              </a:prstGeom>
              <a:noFill/>
            </p:spPr>
            <p:txBody>
              <a:bodyPr wrap="none" rtlCol="0">
                <a:spAutoFit/>
              </a:bodyPr>
              <a:lstStyle/>
              <a:p>
                <a:r>
                  <a:rPr lang="en-US" sz="1400" dirty="0">
                    <a:solidFill>
                      <a:schemeClr val="bg1"/>
                    </a:solidFill>
                  </a:rPr>
                  <a:t>1.0</a:t>
                </a:r>
              </a:p>
            </p:txBody>
          </p:sp>
        </p:grpSp>
        <p:grpSp>
          <p:nvGrpSpPr>
            <p:cNvPr id="55" name="Group 54">
              <a:extLst>
                <a:ext uri="{FF2B5EF4-FFF2-40B4-BE49-F238E27FC236}">
                  <a16:creationId xmlns:a16="http://schemas.microsoft.com/office/drawing/2014/main" id="{C7F31C40-27AC-4BEA-BAE2-A5EF704F69AE}"/>
                </a:ext>
              </a:extLst>
            </p:cNvPr>
            <p:cNvGrpSpPr>
              <a:grpSpLocks noChangeAspect="1"/>
            </p:cNvGrpSpPr>
            <p:nvPr/>
          </p:nvGrpSpPr>
          <p:grpSpPr>
            <a:xfrm>
              <a:off x="7965056" y="3483694"/>
              <a:ext cx="412292" cy="312910"/>
              <a:chOff x="4566600" y="4288142"/>
              <a:chExt cx="565676" cy="429322"/>
            </a:xfrm>
          </p:grpSpPr>
          <p:sp>
            <p:nvSpPr>
              <p:cNvPr id="56" name="Oval 55">
                <a:extLst>
                  <a:ext uri="{FF2B5EF4-FFF2-40B4-BE49-F238E27FC236}">
                    <a16:creationId xmlns:a16="http://schemas.microsoft.com/office/drawing/2014/main" id="{3BE51C14-C82E-4A19-876D-87B469B24ACC}"/>
                  </a:ext>
                </a:extLst>
              </p:cNvPr>
              <p:cNvSpPr>
                <a:spLocks noChangeAspect="1"/>
              </p:cNvSpPr>
              <p:nvPr/>
            </p:nvSpPr>
            <p:spPr>
              <a:xfrm>
                <a:off x="4661391" y="4288142"/>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TextBox 56">
                <a:extLst>
                  <a:ext uri="{FF2B5EF4-FFF2-40B4-BE49-F238E27FC236}">
                    <a16:creationId xmlns:a16="http://schemas.microsoft.com/office/drawing/2014/main" id="{85244081-E06E-4E37-845C-5956AC5F77EC}"/>
                  </a:ext>
                </a:extLst>
              </p:cNvPr>
              <p:cNvSpPr txBox="1"/>
              <p:nvPr/>
            </p:nvSpPr>
            <p:spPr>
              <a:xfrm>
                <a:off x="4566600" y="4295185"/>
                <a:ext cx="565676" cy="422279"/>
              </a:xfrm>
              <a:prstGeom prst="rect">
                <a:avLst/>
              </a:prstGeom>
              <a:noFill/>
            </p:spPr>
            <p:txBody>
              <a:bodyPr wrap="none" rtlCol="0">
                <a:spAutoFit/>
              </a:bodyPr>
              <a:lstStyle/>
              <a:p>
                <a:r>
                  <a:rPr lang="en-US" sz="1400" dirty="0">
                    <a:solidFill>
                      <a:schemeClr val="bg1"/>
                    </a:solidFill>
                  </a:rPr>
                  <a:t>0.5</a:t>
                </a:r>
              </a:p>
            </p:txBody>
          </p:sp>
        </p:grpSp>
      </p:grpSp>
      <p:pic>
        <p:nvPicPr>
          <p:cNvPr id="8" name="Picture 7" descr="A close up of a mans face&#10;&#10;Description automatically generated">
            <a:extLst>
              <a:ext uri="{FF2B5EF4-FFF2-40B4-BE49-F238E27FC236}">
                <a16:creationId xmlns:a16="http://schemas.microsoft.com/office/drawing/2014/main" id="{9FD777B3-B309-4AAF-AEEA-0F32CC1074CE}"/>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3657600"/>
            <a:ext cx="4125773" cy="1371600"/>
          </a:xfrm>
          <a:prstGeom prst="rect">
            <a:avLst/>
          </a:prstGeom>
        </p:spPr>
      </p:pic>
      <p:grpSp>
        <p:nvGrpSpPr>
          <p:cNvPr id="75" name="Group 74">
            <a:extLst>
              <a:ext uri="{FF2B5EF4-FFF2-40B4-BE49-F238E27FC236}">
                <a16:creationId xmlns:a16="http://schemas.microsoft.com/office/drawing/2014/main" id="{6B66C0D2-EC3B-4B75-A575-F7DBEE840F7E}"/>
              </a:ext>
            </a:extLst>
          </p:cNvPr>
          <p:cNvGrpSpPr/>
          <p:nvPr/>
        </p:nvGrpSpPr>
        <p:grpSpPr>
          <a:xfrm>
            <a:off x="7836681" y="2050829"/>
            <a:ext cx="4163943" cy="4616216"/>
            <a:chOff x="7836681" y="2050829"/>
            <a:chExt cx="4163943" cy="4616216"/>
          </a:xfrm>
        </p:grpSpPr>
        <p:sp>
          <p:nvSpPr>
            <p:cNvPr id="77" name="Rectangle 76">
              <a:extLst>
                <a:ext uri="{FF2B5EF4-FFF2-40B4-BE49-F238E27FC236}">
                  <a16:creationId xmlns:a16="http://schemas.microsoft.com/office/drawing/2014/main" id="{B746A212-7907-4F27-99B9-18EA84301025}"/>
                </a:ext>
              </a:extLst>
            </p:cNvPr>
            <p:cNvSpPr/>
            <p:nvPr/>
          </p:nvSpPr>
          <p:spPr>
            <a:xfrm>
              <a:off x="7836681" y="2072640"/>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7D9C318-97E9-4525-BFF9-452F0C1144B0}"/>
                </a:ext>
              </a:extLst>
            </p:cNvPr>
            <p:cNvSpPr/>
            <p:nvPr/>
          </p:nvSpPr>
          <p:spPr>
            <a:xfrm>
              <a:off x="11490017" y="2050829"/>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89B323B3-EF0F-4030-8D02-6DE88A18C7F0}"/>
                </a:ext>
              </a:extLst>
            </p:cNvPr>
            <p:cNvGrpSpPr/>
            <p:nvPr/>
          </p:nvGrpSpPr>
          <p:grpSpPr>
            <a:xfrm>
              <a:off x="7863840" y="6392725"/>
              <a:ext cx="4125773" cy="274320"/>
              <a:chOff x="1363452" y="3519530"/>
              <a:chExt cx="4125773" cy="274320"/>
            </a:xfrm>
          </p:grpSpPr>
          <p:cxnSp>
            <p:nvCxnSpPr>
              <p:cNvPr id="91" name="Straight Connector 90">
                <a:extLst>
                  <a:ext uri="{FF2B5EF4-FFF2-40B4-BE49-F238E27FC236}">
                    <a16:creationId xmlns:a16="http://schemas.microsoft.com/office/drawing/2014/main" id="{7AF68717-7AA5-4A7A-9EC8-7E12A30DF44B}"/>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1291387-D1C3-4DFF-9A70-28237150460A}"/>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86E8A18-8A56-4E73-9E31-5698C1756B74}"/>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EA098698-01AA-48B8-8650-E73EE7DE816E}"/>
                </a:ext>
              </a:extLst>
            </p:cNvPr>
            <p:cNvGrpSpPr/>
            <p:nvPr/>
          </p:nvGrpSpPr>
          <p:grpSpPr>
            <a:xfrm>
              <a:off x="7863839" y="3169920"/>
              <a:ext cx="4125773" cy="274320"/>
              <a:chOff x="1363452" y="3519530"/>
              <a:chExt cx="4125773" cy="274320"/>
            </a:xfrm>
          </p:grpSpPr>
          <p:cxnSp>
            <p:nvCxnSpPr>
              <p:cNvPr id="88" name="Straight Connector 87">
                <a:extLst>
                  <a:ext uri="{FF2B5EF4-FFF2-40B4-BE49-F238E27FC236}">
                    <a16:creationId xmlns:a16="http://schemas.microsoft.com/office/drawing/2014/main" id="{1B4AD0A8-3701-402E-8396-5FD09442BB8D}"/>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30E0FE7-C4A7-4F98-A6C5-7B0ED7DF6EAF}"/>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4438573-44FF-48CA-B1C2-CE56BFF4F857}"/>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1366ADF6-8E28-4703-B1C8-FADA3151C825}"/>
                </a:ext>
              </a:extLst>
            </p:cNvPr>
            <p:cNvGrpSpPr/>
            <p:nvPr/>
          </p:nvGrpSpPr>
          <p:grpSpPr>
            <a:xfrm>
              <a:off x="7863840" y="4770120"/>
              <a:ext cx="4125773" cy="274320"/>
              <a:chOff x="1363452" y="3519530"/>
              <a:chExt cx="4125773" cy="274320"/>
            </a:xfrm>
          </p:grpSpPr>
          <p:cxnSp>
            <p:nvCxnSpPr>
              <p:cNvPr id="85" name="Straight Connector 84">
                <a:extLst>
                  <a:ext uri="{FF2B5EF4-FFF2-40B4-BE49-F238E27FC236}">
                    <a16:creationId xmlns:a16="http://schemas.microsoft.com/office/drawing/2014/main" id="{5D8FF1D4-1D91-4F80-9BF8-7E408895CAE5}"/>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A22E356-D5BC-4C58-B5C4-E00ED11DE7B0}"/>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698BA52-6CA1-4745-BA9E-0A0EC655719A}"/>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pic>
        <p:nvPicPr>
          <p:cNvPr id="14" name="Audio 13">
            <a:hlinkClick r:id="" action="ppaction://media"/>
            <a:extLst>
              <a:ext uri="{FF2B5EF4-FFF2-40B4-BE49-F238E27FC236}">
                <a16:creationId xmlns:a16="http://schemas.microsoft.com/office/drawing/2014/main" id="{626FA866-40CD-43F1-930B-60EE56D31AA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077127901"/>
      </p:ext>
    </p:extLst>
  </p:cSld>
  <p:clrMapOvr>
    <a:masterClrMapping/>
  </p:clrMapOvr>
  <mc:AlternateContent xmlns:mc="http://schemas.openxmlformats.org/markup-compatibility/2006">
    <mc:Choice xmlns:p14="http://schemas.microsoft.com/office/powerpoint/2010/main" Requires="p14">
      <p:transition spd="slow" p14:dur="2000" advTm="7142"/>
    </mc:Choice>
    <mc:Fallback>
      <p:transition spd="slow" advTm="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 [Reshape]</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To force the implicit function to be zero outside the envelope:</a:t>
            </a:r>
          </a:p>
          <a:p>
            <a:r>
              <a:rPr lang="en-US" dirty="0"/>
              <a:t>Remove </a:t>
            </a:r>
            <a:r>
              <a:rPr lang="en-US" b="1" dirty="0"/>
              <a:t>finer</a:t>
            </a:r>
            <a:r>
              <a:rPr lang="en-US" dirty="0"/>
              <a:t> basis functions overlapping</a:t>
            </a:r>
            <a:br>
              <a:rPr lang="en-US" dirty="0"/>
            </a:br>
            <a:r>
              <a:rPr lang="en-US" dirty="0"/>
              <a:t>the exterior</a:t>
            </a:r>
          </a:p>
          <a:p>
            <a:r>
              <a:rPr lang="en-US" dirty="0"/>
              <a:t>Express </a:t>
            </a:r>
            <a:r>
              <a:rPr lang="en-US" b="1" dirty="0"/>
              <a:t>coarser</a:t>
            </a:r>
            <a:r>
              <a:rPr lang="en-US" dirty="0"/>
              <a:t> basis functions as</a:t>
            </a:r>
            <a:br>
              <a:rPr lang="en-US" dirty="0"/>
            </a:br>
            <a:r>
              <a:rPr lang="en-US" dirty="0"/>
              <a:t>combinations of finer interior ones</a:t>
            </a:r>
          </a:p>
          <a:p>
            <a:pPr marL="0" indent="0">
              <a:buNone/>
            </a:pPr>
            <a:endParaRPr lang="en-US" dirty="0"/>
          </a:p>
          <a:p>
            <a:pPr marL="0" indent="0">
              <a:buNone/>
            </a:pPr>
            <a:endParaRPr lang="en-US" dirty="0"/>
          </a:p>
        </p:txBody>
      </p:sp>
      <p:pic>
        <p:nvPicPr>
          <p:cNvPr id="39" name="Picture 38" descr="A close up of a logo&#10;&#10;Description automatically generated">
            <a:extLst>
              <a:ext uri="{FF2B5EF4-FFF2-40B4-BE49-F238E27FC236}">
                <a16:creationId xmlns:a16="http://schemas.microsoft.com/office/drawing/2014/main" id="{AEBEF3A2-0FC3-4458-9275-3BE90A66CF05}"/>
              </a:ext>
            </a:extLst>
          </p:cNvPr>
          <p:cNvPicPr>
            <a:picLocks noChangeAspect="1"/>
          </p:cNvPicPr>
          <p:nvPr/>
        </p:nvPicPr>
        <p:blipFill>
          <a:blip r:embed="rId5">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1" name="Picture 40" descr="A close up of a logo&#10;&#10;Description automatically generated">
            <a:extLst>
              <a:ext uri="{FF2B5EF4-FFF2-40B4-BE49-F238E27FC236}">
                <a16:creationId xmlns:a16="http://schemas.microsoft.com/office/drawing/2014/main" id="{4B59CB64-DE3B-4BF9-B420-6941CDA7D629}"/>
              </a:ext>
            </a:extLst>
          </p:cNvPr>
          <p:cNvPicPr>
            <a:picLocks noChangeAspect="1"/>
          </p:cNvPicPr>
          <p:nvPr/>
        </p:nvPicPr>
        <p:blipFill>
          <a:blip r:embed="rId6">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2" name="Picture 41" descr="A close up of a logo&#10;&#10;Description automatically generated">
            <a:extLst>
              <a:ext uri="{FF2B5EF4-FFF2-40B4-BE49-F238E27FC236}">
                <a16:creationId xmlns:a16="http://schemas.microsoft.com/office/drawing/2014/main" id="{D8B92A01-5093-42D2-8C54-AD7628617D85}"/>
              </a:ext>
            </a:extLst>
          </p:cNvPr>
          <p:cNvPicPr>
            <a:picLocks noChangeAspect="1"/>
          </p:cNvPicPr>
          <p:nvPr/>
        </p:nvPicPr>
        <p:blipFill>
          <a:blip r:embed="rId7">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6A717462-8C63-4E89-B65E-413D406CEB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4" name="Picture 43" descr="A close up of an object&#10;&#10;Description automatically generated">
            <a:extLst>
              <a:ext uri="{FF2B5EF4-FFF2-40B4-BE49-F238E27FC236}">
                <a16:creationId xmlns:a16="http://schemas.microsoft.com/office/drawing/2014/main" id="{67117771-EDEA-4DB9-942A-2F28CAF3708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5" name="Picture 44" descr="A close up of an object&#10;&#10;Description automatically generated">
            <a:extLst>
              <a:ext uri="{FF2B5EF4-FFF2-40B4-BE49-F238E27FC236}">
                <a16:creationId xmlns:a16="http://schemas.microsoft.com/office/drawing/2014/main" id="{CC8A320E-8003-410F-901D-624745439E8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6" name="Picture 45" descr="A close up of an object&#10;&#10;Description automatically generated">
            <a:extLst>
              <a:ext uri="{FF2B5EF4-FFF2-40B4-BE49-F238E27FC236}">
                <a16:creationId xmlns:a16="http://schemas.microsoft.com/office/drawing/2014/main" id="{6C67EAE2-0CB1-47F3-AC03-3C8E8DAF7DA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4C18F94-AD02-4160-80BD-AA8CF7EADD8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35A7A88B-5A1A-4CC3-8703-F3C53785070C}"/>
              </a:ext>
            </a:extLst>
          </p:cNvPr>
          <p:cNvPicPr>
            <a:picLocks noChangeAspect="1"/>
          </p:cNvPicPr>
          <p:nvPr/>
        </p:nvPicPr>
        <p:blipFill>
          <a:blip r:embed="rId13">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9" name="Picture 48" descr="A close up of a logo&#10;&#10;Description automatically generated" hidden="1">
            <a:extLst>
              <a:ext uri="{FF2B5EF4-FFF2-40B4-BE49-F238E27FC236}">
                <a16:creationId xmlns:a16="http://schemas.microsoft.com/office/drawing/2014/main" id="{7AAE9599-3FEF-4555-A995-041BD566F14A}"/>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0" name="Picture 49" descr="A close up of a logo&#10;&#10;Description automatically generated">
            <a:extLst>
              <a:ext uri="{FF2B5EF4-FFF2-40B4-BE49-F238E27FC236}">
                <a16:creationId xmlns:a16="http://schemas.microsoft.com/office/drawing/2014/main" id="{0D1183F0-4CFE-426F-8A04-59CCB0C364AC}"/>
              </a:ext>
            </a:extLst>
          </p:cNvPr>
          <p:cNvPicPr>
            <a:picLocks noChangeAspect="1"/>
          </p:cNvPicPr>
          <p:nvPr/>
        </p:nvPicPr>
        <p:blipFill>
          <a:blip r:embed="rId15">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2" name="Picture 51" descr="A close up of a mans face&#10;&#10;Description automatically generated">
            <a:extLst>
              <a:ext uri="{FF2B5EF4-FFF2-40B4-BE49-F238E27FC236}">
                <a16:creationId xmlns:a16="http://schemas.microsoft.com/office/drawing/2014/main" id="{0F3C8C78-E6A4-429C-82E0-48D0E67990C9}"/>
              </a:ext>
            </a:extLst>
          </p:cNvPr>
          <p:cNvPicPr>
            <a:picLocks noChangeAspect="1"/>
          </p:cNvPicPr>
          <p:nvPr/>
        </p:nvPicPr>
        <p:blipFill>
          <a:blip r:embed="rId16">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3" name="Picture 52" descr="A close up of a mans face&#10;&#10;Description automatically generated">
            <a:extLst>
              <a:ext uri="{FF2B5EF4-FFF2-40B4-BE49-F238E27FC236}">
                <a16:creationId xmlns:a16="http://schemas.microsoft.com/office/drawing/2014/main" id="{4A6BB455-DA2A-4D56-B312-4DADEE445AAB}"/>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4" name="Picture 53" descr="A close up of a mans face&#10;&#10;Description automatically generated">
            <a:extLst>
              <a:ext uri="{FF2B5EF4-FFF2-40B4-BE49-F238E27FC236}">
                <a16:creationId xmlns:a16="http://schemas.microsoft.com/office/drawing/2014/main" id="{1299F679-1FE6-4B46-BC36-AE4CBD544373}"/>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10" name="Picture 9" descr="A close up of an object&#10;&#10;Description automatically generated">
            <a:extLst>
              <a:ext uri="{FF2B5EF4-FFF2-40B4-BE49-F238E27FC236}">
                <a16:creationId xmlns:a16="http://schemas.microsoft.com/office/drawing/2014/main" id="{C7105CBD-F969-4A8C-B7D2-AE494C164A59}"/>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6" name="Picture 5" descr="A close up of an object&#10;&#10;Description automatically generated">
            <a:extLst>
              <a:ext uri="{FF2B5EF4-FFF2-40B4-BE49-F238E27FC236}">
                <a16:creationId xmlns:a16="http://schemas.microsoft.com/office/drawing/2014/main" id="{C89AA59B-827B-435F-B764-EA60FEB012EB}"/>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863840" y="3657600"/>
            <a:ext cx="4125773" cy="1371600"/>
          </a:xfrm>
          <a:prstGeom prst="rect">
            <a:avLst/>
          </a:prstGeom>
        </p:spPr>
      </p:pic>
      <p:grpSp>
        <p:nvGrpSpPr>
          <p:cNvPr id="79" name="Group 78">
            <a:extLst>
              <a:ext uri="{FF2B5EF4-FFF2-40B4-BE49-F238E27FC236}">
                <a16:creationId xmlns:a16="http://schemas.microsoft.com/office/drawing/2014/main" id="{E652A4F3-9DEE-4537-B428-4EB280A3837B}"/>
              </a:ext>
            </a:extLst>
          </p:cNvPr>
          <p:cNvGrpSpPr/>
          <p:nvPr/>
        </p:nvGrpSpPr>
        <p:grpSpPr>
          <a:xfrm>
            <a:off x="7836681" y="2050829"/>
            <a:ext cx="4163943" cy="4616216"/>
            <a:chOff x="7836681" y="2050829"/>
            <a:chExt cx="4163943" cy="4616216"/>
          </a:xfrm>
        </p:grpSpPr>
        <p:sp>
          <p:nvSpPr>
            <p:cNvPr id="81" name="Rectangle 80">
              <a:extLst>
                <a:ext uri="{FF2B5EF4-FFF2-40B4-BE49-F238E27FC236}">
                  <a16:creationId xmlns:a16="http://schemas.microsoft.com/office/drawing/2014/main" id="{D47D8264-B9F8-4BB3-BAC8-43B989E1918E}"/>
                </a:ext>
              </a:extLst>
            </p:cNvPr>
            <p:cNvSpPr/>
            <p:nvPr/>
          </p:nvSpPr>
          <p:spPr>
            <a:xfrm>
              <a:off x="7836681" y="2072640"/>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4FA43DB-4F97-4386-8F6B-55616EE20B7C}"/>
                </a:ext>
              </a:extLst>
            </p:cNvPr>
            <p:cNvSpPr/>
            <p:nvPr/>
          </p:nvSpPr>
          <p:spPr>
            <a:xfrm>
              <a:off x="11490017" y="2050829"/>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090B050B-C51C-42C2-A51F-EED5C023D79A}"/>
                </a:ext>
              </a:extLst>
            </p:cNvPr>
            <p:cNvGrpSpPr/>
            <p:nvPr/>
          </p:nvGrpSpPr>
          <p:grpSpPr>
            <a:xfrm>
              <a:off x="7863840" y="6392725"/>
              <a:ext cx="4125773" cy="274320"/>
              <a:chOff x="1363452" y="3519530"/>
              <a:chExt cx="4125773" cy="274320"/>
            </a:xfrm>
          </p:grpSpPr>
          <p:cxnSp>
            <p:nvCxnSpPr>
              <p:cNvPr id="93" name="Straight Connector 92">
                <a:extLst>
                  <a:ext uri="{FF2B5EF4-FFF2-40B4-BE49-F238E27FC236}">
                    <a16:creationId xmlns:a16="http://schemas.microsoft.com/office/drawing/2014/main" id="{AE60AAAA-C91E-48C8-9F02-741008F0C138}"/>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B953FCA-364B-4942-A926-4D7A3DEA9A81}"/>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48D1C03-125A-42C3-8327-DD6A76777B81}"/>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BF86BFC-E3CF-4747-95A5-AEA2D72A2C21}"/>
                </a:ext>
              </a:extLst>
            </p:cNvPr>
            <p:cNvGrpSpPr/>
            <p:nvPr/>
          </p:nvGrpSpPr>
          <p:grpSpPr>
            <a:xfrm>
              <a:off x="7863839" y="3169920"/>
              <a:ext cx="4125773" cy="274320"/>
              <a:chOff x="1363452" y="3519530"/>
              <a:chExt cx="4125773" cy="274320"/>
            </a:xfrm>
          </p:grpSpPr>
          <p:cxnSp>
            <p:nvCxnSpPr>
              <p:cNvPr id="90" name="Straight Connector 89">
                <a:extLst>
                  <a:ext uri="{FF2B5EF4-FFF2-40B4-BE49-F238E27FC236}">
                    <a16:creationId xmlns:a16="http://schemas.microsoft.com/office/drawing/2014/main" id="{3CEEE230-4CE5-4D86-9A2F-7F6941F081F8}"/>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878A83C-D99D-46BB-9488-9D923CD2D873}"/>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B0E53E0-6DDB-4DCE-95CE-0126413720AE}"/>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9EFF4656-3158-42C7-9EF8-7F5B8016F410}"/>
                </a:ext>
              </a:extLst>
            </p:cNvPr>
            <p:cNvGrpSpPr/>
            <p:nvPr/>
          </p:nvGrpSpPr>
          <p:grpSpPr>
            <a:xfrm>
              <a:off x="7863840" y="4770120"/>
              <a:ext cx="4125773" cy="274320"/>
              <a:chOff x="1363452" y="3519530"/>
              <a:chExt cx="4125773" cy="274320"/>
            </a:xfrm>
          </p:grpSpPr>
          <p:cxnSp>
            <p:nvCxnSpPr>
              <p:cNvPr id="87" name="Straight Connector 86">
                <a:extLst>
                  <a:ext uri="{FF2B5EF4-FFF2-40B4-BE49-F238E27FC236}">
                    <a16:creationId xmlns:a16="http://schemas.microsoft.com/office/drawing/2014/main" id="{4D5A013B-AE70-41C5-A176-DC99F682CAE1}"/>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496B227-46DC-41D7-B263-751D4E48E685}"/>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A00737B-6CF8-4943-AE85-8B24EDB620F5}"/>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3CB82AE3-C148-442C-8C4B-017C315F7D4C}"/>
              </a:ext>
            </a:extLst>
          </p:cNvPr>
          <p:cNvGrpSpPr/>
          <p:nvPr/>
        </p:nvGrpSpPr>
        <p:grpSpPr>
          <a:xfrm>
            <a:off x="10438965" y="2794756"/>
            <a:ext cx="1052771" cy="1548175"/>
            <a:chOff x="7324577" y="2794756"/>
            <a:chExt cx="1052771" cy="1548175"/>
          </a:xfrm>
        </p:grpSpPr>
        <p:grpSp>
          <p:nvGrpSpPr>
            <p:cNvPr id="51" name="Group 50">
              <a:extLst>
                <a:ext uri="{FF2B5EF4-FFF2-40B4-BE49-F238E27FC236}">
                  <a16:creationId xmlns:a16="http://schemas.microsoft.com/office/drawing/2014/main" id="{5A7BFB6C-51D3-4F4F-8863-35D706E6A78C}"/>
                </a:ext>
              </a:extLst>
            </p:cNvPr>
            <p:cNvGrpSpPr/>
            <p:nvPr/>
          </p:nvGrpSpPr>
          <p:grpSpPr>
            <a:xfrm>
              <a:off x="7324577" y="2794756"/>
              <a:ext cx="1047602" cy="1548175"/>
              <a:chOff x="8881830" y="2794756"/>
              <a:chExt cx="1047602" cy="1548175"/>
            </a:xfrm>
          </p:grpSpPr>
          <p:cxnSp>
            <p:nvCxnSpPr>
              <p:cNvPr id="73" name="Straight Arrow Connector 72">
                <a:extLst>
                  <a:ext uri="{FF2B5EF4-FFF2-40B4-BE49-F238E27FC236}">
                    <a16:creationId xmlns:a16="http://schemas.microsoft.com/office/drawing/2014/main" id="{1A0BCDA2-1BB8-47D4-B2BC-5D567FAB4F04}"/>
                  </a:ext>
                </a:extLst>
              </p:cNvPr>
              <p:cNvCxnSpPr>
                <a:cxnSpLocks/>
              </p:cNvCxnSpPr>
              <p:nvPr/>
            </p:nvCxnSpPr>
            <p:spPr>
              <a:xfrm flipH="1" flipV="1">
                <a:off x="8881830" y="2819343"/>
                <a:ext cx="383695" cy="1523588"/>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247BE94-31B4-43C0-B712-951E7D64A8F0}"/>
                  </a:ext>
                </a:extLst>
              </p:cNvPr>
              <p:cNvCxnSpPr>
                <a:cxnSpLocks/>
              </p:cNvCxnSpPr>
              <p:nvPr/>
            </p:nvCxnSpPr>
            <p:spPr>
              <a:xfrm flipV="1">
                <a:off x="9545737" y="2794756"/>
                <a:ext cx="383695" cy="1523588"/>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B04448A-E0D2-4221-A2D7-EE9B69B13340}"/>
                  </a:ext>
                </a:extLst>
              </p:cNvPr>
              <p:cNvCxnSpPr>
                <a:cxnSpLocks/>
              </p:cNvCxnSpPr>
              <p:nvPr/>
            </p:nvCxnSpPr>
            <p:spPr>
              <a:xfrm flipV="1">
                <a:off x="9402199" y="2826690"/>
                <a:ext cx="0" cy="1403940"/>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1A14287E-200D-4F9E-B859-A181E1805F9F}"/>
                </a:ext>
              </a:extLst>
            </p:cNvPr>
            <p:cNvGrpSpPr>
              <a:grpSpLocks noChangeAspect="1"/>
            </p:cNvGrpSpPr>
            <p:nvPr/>
          </p:nvGrpSpPr>
          <p:grpSpPr>
            <a:xfrm>
              <a:off x="7340481" y="3466804"/>
              <a:ext cx="412292" cy="307777"/>
              <a:chOff x="2790793" y="4234804"/>
              <a:chExt cx="565676" cy="422279"/>
            </a:xfrm>
          </p:grpSpPr>
          <p:sp>
            <p:nvSpPr>
              <p:cNvPr id="69" name="Oval 68">
                <a:extLst>
                  <a:ext uri="{FF2B5EF4-FFF2-40B4-BE49-F238E27FC236}">
                    <a16:creationId xmlns:a16="http://schemas.microsoft.com/office/drawing/2014/main" id="{FBFF3AAC-859D-4FA8-81A2-7320F0A55458}"/>
                  </a:ext>
                </a:extLst>
              </p:cNvPr>
              <p:cNvSpPr>
                <a:spLocks noChangeAspect="1"/>
              </p:cNvSpPr>
              <p:nvPr/>
            </p:nvSpPr>
            <p:spPr>
              <a:xfrm>
                <a:off x="2865596" y="4265024"/>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1" name="TextBox 70">
                <a:extLst>
                  <a:ext uri="{FF2B5EF4-FFF2-40B4-BE49-F238E27FC236}">
                    <a16:creationId xmlns:a16="http://schemas.microsoft.com/office/drawing/2014/main" id="{5C259CC7-F35D-4352-AE6B-451B71DFA372}"/>
                  </a:ext>
                </a:extLst>
              </p:cNvPr>
              <p:cNvSpPr txBox="1"/>
              <p:nvPr/>
            </p:nvSpPr>
            <p:spPr>
              <a:xfrm>
                <a:off x="2790793" y="4234804"/>
                <a:ext cx="565676" cy="422279"/>
              </a:xfrm>
              <a:prstGeom prst="rect">
                <a:avLst/>
              </a:prstGeom>
              <a:noFill/>
            </p:spPr>
            <p:txBody>
              <a:bodyPr wrap="none" rtlCol="0">
                <a:spAutoFit/>
              </a:bodyPr>
              <a:lstStyle/>
              <a:p>
                <a:r>
                  <a:rPr lang="en-US" sz="1400" dirty="0">
                    <a:solidFill>
                      <a:schemeClr val="bg1"/>
                    </a:solidFill>
                  </a:rPr>
                  <a:t>0.5</a:t>
                </a:r>
              </a:p>
            </p:txBody>
          </p:sp>
        </p:grpSp>
        <p:grpSp>
          <p:nvGrpSpPr>
            <p:cNvPr id="56" name="Group 55">
              <a:extLst>
                <a:ext uri="{FF2B5EF4-FFF2-40B4-BE49-F238E27FC236}">
                  <a16:creationId xmlns:a16="http://schemas.microsoft.com/office/drawing/2014/main" id="{B8D0C4DD-19BF-4229-A99F-AF7DCB315AF6}"/>
                </a:ext>
              </a:extLst>
            </p:cNvPr>
            <p:cNvGrpSpPr>
              <a:grpSpLocks noChangeAspect="1"/>
            </p:cNvGrpSpPr>
            <p:nvPr/>
          </p:nvGrpSpPr>
          <p:grpSpPr>
            <a:xfrm>
              <a:off x="7652533" y="3301053"/>
              <a:ext cx="412292" cy="307777"/>
              <a:chOff x="3696603" y="4073954"/>
              <a:chExt cx="565676" cy="422279"/>
            </a:xfrm>
          </p:grpSpPr>
          <p:sp>
            <p:nvSpPr>
              <p:cNvPr id="63" name="Oval 62">
                <a:extLst>
                  <a:ext uri="{FF2B5EF4-FFF2-40B4-BE49-F238E27FC236}">
                    <a16:creationId xmlns:a16="http://schemas.microsoft.com/office/drawing/2014/main" id="{763473B3-8777-476D-A84C-91D30C41AF6D}"/>
                  </a:ext>
                </a:extLst>
              </p:cNvPr>
              <p:cNvSpPr>
                <a:spLocks noChangeAspect="1"/>
              </p:cNvSpPr>
              <p:nvPr/>
            </p:nvSpPr>
            <p:spPr>
              <a:xfrm>
                <a:off x="3783827" y="4091757"/>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TextBox 66">
                <a:extLst>
                  <a:ext uri="{FF2B5EF4-FFF2-40B4-BE49-F238E27FC236}">
                    <a16:creationId xmlns:a16="http://schemas.microsoft.com/office/drawing/2014/main" id="{8CB7576D-4CAE-4F35-AECA-9EEA940FD305}"/>
                  </a:ext>
                </a:extLst>
              </p:cNvPr>
              <p:cNvSpPr txBox="1"/>
              <p:nvPr/>
            </p:nvSpPr>
            <p:spPr>
              <a:xfrm>
                <a:off x="3696603" y="4073954"/>
                <a:ext cx="565676" cy="422279"/>
              </a:xfrm>
              <a:prstGeom prst="rect">
                <a:avLst/>
              </a:prstGeom>
              <a:noFill/>
            </p:spPr>
            <p:txBody>
              <a:bodyPr wrap="none" rtlCol="0">
                <a:spAutoFit/>
              </a:bodyPr>
              <a:lstStyle/>
              <a:p>
                <a:r>
                  <a:rPr lang="en-US" sz="1400" dirty="0">
                    <a:solidFill>
                      <a:schemeClr val="bg1"/>
                    </a:solidFill>
                  </a:rPr>
                  <a:t>1.0</a:t>
                </a:r>
              </a:p>
            </p:txBody>
          </p:sp>
        </p:grpSp>
        <p:grpSp>
          <p:nvGrpSpPr>
            <p:cNvPr id="57" name="Group 56">
              <a:extLst>
                <a:ext uri="{FF2B5EF4-FFF2-40B4-BE49-F238E27FC236}">
                  <a16:creationId xmlns:a16="http://schemas.microsoft.com/office/drawing/2014/main" id="{252047A9-C415-4ED4-91FB-75F812508221}"/>
                </a:ext>
              </a:extLst>
            </p:cNvPr>
            <p:cNvGrpSpPr>
              <a:grpSpLocks noChangeAspect="1"/>
            </p:cNvGrpSpPr>
            <p:nvPr/>
          </p:nvGrpSpPr>
          <p:grpSpPr>
            <a:xfrm>
              <a:off x="7965056" y="3483694"/>
              <a:ext cx="412292" cy="312910"/>
              <a:chOff x="4566600" y="4288142"/>
              <a:chExt cx="565676" cy="429322"/>
            </a:xfrm>
          </p:grpSpPr>
          <p:sp>
            <p:nvSpPr>
              <p:cNvPr id="58" name="Oval 57">
                <a:extLst>
                  <a:ext uri="{FF2B5EF4-FFF2-40B4-BE49-F238E27FC236}">
                    <a16:creationId xmlns:a16="http://schemas.microsoft.com/office/drawing/2014/main" id="{727E04A5-FE29-4483-96B0-74B26C88441D}"/>
                  </a:ext>
                </a:extLst>
              </p:cNvPr>
              <p:cNvSpPr>
                <a:spLocks noChangeAspect="1"/>
              </p:cNvSpPr>
              <p:nvPr/>
            </p:nvSpPr>
            <p:spPr>
              <a:xfrm>
                <a:off x="4661391" y="4288142"/>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TextBox 58">
                <a:extLst>
                  <a:ext uri="{FF2B5EF4-FFF2-40B4-BE49-F238E27FC236}">
                    <a16:creationId xmlns:a16="http://schemas.microsoft.com/office/drawing/2014/main" id="{F93F6243-E1FF-47E6-8D38-AED10F9B613C}"/>
                  </a:ext>
                </a:extLst>
              </p:cNvPr>
              <p:cNvSpPr txBox="1"/>
              <p:nvPr/>
            </p:nvSpPr>
            <p:spPr>
              <a:xfrm>
                <a:off x="4566600" y="4295185"/>
                <a:ext cx="565676" cy="422279"/>
              </a:xfrm>
              <a:prstGeom prst="rect">
                <a:avLst/>
              </a:prstGeom>
              <a:noFill/>
            </p:spPr>
            <p:txBody>
              <a:bodyPr wrap="none" rtlCol="0">
                <a:spAutoFit/>
              </a:bodyPr>
              <a:lstStyle/>
              <a:p>
                <a:r>
                  <a:rPr lang="en-US" sz="1400" dirty="0">
                    <a:solidFill>
                      <a:schemeClr val="bg1"/>
                    </a:solidFill>
                  </a:rPr>
                  <a:t>0.5</a:t>
                </a:r>
              </a:p>
            </p:txBody>
          </p:sp>
        </p:grpSp>
      </p:grpSp>
      <p:pic>
        <p:nvPicPr>
          <p:cNvPr id="8" name="Audio 7">
            <a:hlinkClick r:id="" action="ppaction://media"/>
            <a:extLst>
              <a:ext uri="{FF2B5EF4-FFF2-40B4-BE49-F238E27FC236}">
                <a16:creationId xmlns:a16="http://schemas.microsoft.com/office/drawing/2014/main" id="{414120C7-BE6A-4E39-A4FF-92FCCDD8361F}"/>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194683223"/>
      </p:ext>
    </p:extLst>
  </p:cSld>
  <p:clrMapOvr>
    <a:masterClrMapping/>
  </p:clrMapOvr>
  <mc:AlternateContent xmlns:mc="http://schemas.openxmlformats.org/markup-compatibility/2006">
    <mc:Choice xmlns:p14="http://schemas.microsoft.com/office/powerpoint/2010/main" Requires="p14">
      <p:transition spd="slow" p14:dur="2000" advTm="5666"/>
    </mc:Choice>
    <mc:Fallback>
      <p:transition spd="slow" advTm="5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9" presetClass="emph" presetSubtype="0" nodeType="withEffect">
                                  <p:stCondLst>
                                    <p:cond delay="0"/>
                                  </p:stCondLst>
                                  <p:childTnLst>
                                    <p:set>
                                      <p:cBhvr>
                                        <p:cTn id="8" dur="indefinite"/>
                                        <p:tgtEl>
                                          <p:spTgt spid="54"/>
                                        </p:tgtEl>
                                        <p:attrNameLst>
                                          <p:attrName>style.opacity</p:attrName>
                                        </p:attrNameLst>
                                      </p:cBhvr>
                                      <p:to>
                                        <p:strVal val="0.15"/>
                                      </p:to>
                                    </p:set>
                                    <p:animEffect filter="image" prLst="opacity: 0.15">
                                      <p:cBhvr rctx="IE">
                                        <p:cTn id="9" dur="indefinite"/>
                                        <p:tgtEl>
                                          <p:spTgt spid="54"/>
                                        </p:tgtEl>
                                      </p:cBhvr>
                                    </p:animEffec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normAutofit/>
          </a:bodyPr>
          <a:lstStyle/>
          <a:p>
            <a:r>
              <a:rPr lang="en-US" dirty="0"/>
              <a:t>Traditional Surface Reconstruction</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	Input: Point samples</a:t>
            </a:r>
          </a:p>
          <a:p>
            <a:pPr marL="0" indent="0">
              <a:buNone/>
            </a:pPr>
            <a:r>
              <a:rPr lang="en-US" dirty="0"/>
              <a:t>	Output: Reconstructed surface</a:t>
            </a:r>
          </a:p>
        </p:txBody>
      </p:sp>
      <p:pic>
        <p:nvPicPr>
          <p:cNvPr id="13" name="Picture 12" descr="A close up of a reptile&#10;&#10;Description automatically generated">
            <a:extLst>
              <a:ext uri="{FF2B5EF4-FFF2-40B4-BE49-F238E27FC236}">
                <a16:creationId xmlns:a16="http://schemas.microsoft.com/office/drawing/2014/main" id="{7AF1A7F1-3097-4C78-827E-561C09B4EF97}"/>
              </a:ext>
            </a:extLst>
          </p:cNvPr>
          <p:cNvPicPr>
            <a:picLocks noChangeAspect="1"/>
          </p:cNvPicPr>
          <p:nvPr/>
        </p:nvPicPr>
        <p:blipFill>
          <a:blip r:embed="rId6"/>
          <a:stretch>
            <a:fillRect/>
          </a:stretch>
        </p:blipFill>
        <p:spPr>
          <a:xfrm>
            <a:off x="3868860" y="3520440"/>
            <a:ext cx="4063530" cy="2834640"/>
          </a:xfrm>
          <a:prstGeom prst="rect">
            <a:avLst/>
          </a:prstGeom>
        </p:spPr>
      </p:pic>
      <p:pic>
        <p:nvPicPr>
          <p:cNvPr id="14" name="Picture 13" descr="A picture containing laying, playing, cat, bed&#10;&#10;Description automatically generated">
            <a:extLst>
              <a:ext uri="{FF2B5EF4-FFF2-40B4-BE49-F238E27FC236}">
                <a16:creationId xmlns:a16="http://schemas.microsoft.com/office/drawing/2014/main" id="{0AC443F7-566F-414B-B54F-7416DC5FD95C}"/>
              </a:ext>
            </a:extLst>
          </p:cNvPr>
          <p:cNvPicPr>
            <a:picLocks noChangeAspect="1"/>
          </p:cNvPicPr>
          <p:nvPr/>
        </p:nvPicPr>
        <p:blipFill>
          <a:blip r:embed="rId7"/>
          <a:stretch>
            <a:fillRect/>
          </a:stretch>
        </p:blipFill>
        <p:spPr>
          <a:xfrm>
            <a:off x="8119872" y="3520440"/>
            <a:ext cx="4063530" cy="2834640"/>
          </a:xfrm>
          <a:prstGeom prst="rect">
            <a:avLst/>
          </a:prstGeom>
        </p:spPr>
      </p:pic>
      <p:sp>
        <p:nvSpPr>
          <p:cNvPr id="5" name="TextBox 4">
            <a:extLst>
              <a:ext uri="{FF2B5EF4-FFF2-40B4-BE49-F238E27FC236}">
                <a16:creationId xmlns:a16="http://schemas.microsoft.com/office/drawing/2014/main" id="{9E50280C-61A3-438F-8F59-D10300F0E83E}"/>
              </a:ext>
            </a:extLst>
          </p:cNvPr>
          <p:cNvSpPr txBox="1"/>
          <p:nvPr/>
        </p:nvSpPr>
        <p:spPr>
          <a:xfrm>
            <a:off x="4262996" y="6172200"/>
            <a:ext cx="3455801" cy="369332"/>
          </a:xfrm>
          <a:prstGeom prst="rect">
            <a:avLst/>
          </a:prstGeom>
          <a:noFill/>
        </p:spPr>
        <p:txBody>
          <a:bodyPr wrap="square" rtlCol="0">
            <a:spAutoFit/>
          </a:bodyPr>
          <a:lstStyle/>
          <a:p>
            <a:pPr algn="ctr"/>
            <a:r>
              <a:rPr lang="en-US" dirty="0"/>
              <a:t>Point samples</a:t>
            </a:r>
          </a:p>
        </p:txBody>
      </p:sp>
      <p:sp>
        <p:nvSpPr>
          <p:cNvPr id="7" name="Arrow: Right 6">
            <a:extLst>
              <a:ext uri="{FF2B5EF4-FFF2-40B4-BE49-F238E27FC236}">
                <a16:creationId xmlns:a16="http://schemas.microsoft.com/office/drawing/2014/main" id="{BC75AA4E-86D2-4DC2-85CC-858C87AB1869}"/>
              </a:ext>
            </a:extLst>
          </p:cNvPr>
          <p:cNvSpPr/>
          <p:nvPr/>
        </p:nvSpPr>
        <p:spPr>
          <a:xfrm>
            <a:off x="7582133" y="4774599"/>
            <a:ext cx="742667" cy="541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6B6802-3177-4F66-8B92-B4400CD86404}"/>
              </a:ext>
            </a:extLst>
          </p:cNvPr>
          <p:cNvSpPr txBox="1"/>
          <p:nvPr/>
        </p:nvSpPr>
        <p:spPr>
          <a:xfrm>
            <a:off x="8602269" y="6172200"/>
            <a:ext cx="3366912" cy="369332"/>
          </a:xfrm>
          <a:prstGeom prst="rect">
            <a:avLst/>
          </a:prstGeom>
          <a:noFill/>
        </p:spPr>
        <p:txBody>
          <a:bodyPr wrap="square" rtlCol="0">
            <a:spAutoFit/>
          </a:bodyPr>
          <a:lstStyle/>
          <a:p>
            <a:pPr algn="ctr"/>
            <a:r>
              <a:rPr lang="en-US" dirty="0"/>
              <a:t>Reconstruction</a:t>
            </a:r>
          </a:p>
        </p:txBody>
      </p:sp>
      <p:pic>
        <p:nvPicPr>
          <p:cNvPr id="4" name="Audio 3">
            <a:hlinkClick r:id="" action="ppaction://media"/>
            <a:extLst>
              <a:ext uri="{FF2B5EF4-FFF2-40B4-BE49-F238E27FC236}">
                <a16:creationId xmlns:a16="http://schemas.microsoft.com/office/drawing/2014/main" id="{1B8930C0-0F60-4CE8-890C-1D0EB4C022A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435664851"/>
      </p:ext>
    </p:extLst>
  </p:cSld>
  <p:clrMapOvr>
    <a:masterClrMapping/>
  </p:clrMapOvr>
  <mc:AlternateContent xmlns:mc="http://schemas.openxmlformats.org/markup-compatibility/2006" xmlns:p14="http://schemas.microsoft.com/office/powerpoint/2010/main">
    <mc:Choice Requires="p14">
      <p:transition spd="slow" p14:dur="2000" advTm="13339"/>
    </mc:Choice>
    <mc:Fallback xmlns="">
      <p:transition spd="slow" advTm="1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5" grpId="0"/>
      <p:bldP spid="7"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 [Reshape]</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To force the implicit function to be zero outside the envelope:</a:t>
            </a:r>
          </a:p>
          <a:p>
            <a:r>
              <a:rPr lang="en-US" dirty="0"/>
              <a:t>Remove </a:t>
            </a:r>
            <a:r>
              <a:rPr lang="en-US" b="1" dirty="0"/>
              <a:t>finer</a:t>
            </a:r>
            <a:r>
              <a:rPr lang="en-US" dirty="0"/>
              <a:t> basis functions overlapping</a:t>
            </a:r>
            <a:br>
              <a:rPr lang="en-US" dirty="0"/>
            </a:br>
            <a:r>
              <a:rPr lang="en-US" dirty="0"/>
              <a:t>the exterior</a:t>
            </a:r>
          </a:p>
          <a:p>
            <a:r>
              <a:rPr lang="en-US" dirty="0"/>
              <a:t>Express </a:t>
            </a:r>
            <a:r>
              <a:rPr lang="en-US" b="1" dirty="0"/>
              <a:t>coarser</a:t>
            </a:r>
            <a:r>
              <a:rPr lang="en-US" dirty="0"/>
              <a:t> basis functions as</a:t>
            </a:r>
            <a:br>
              <a:rPr lang="en-US" dirty="0"/>
            </a:br>
            <a:r>
              <a:rPr lang="en-US" dirty="0"/>
              <a:t>combinations of finer interior ones</a:t>
            </a:r>
          </a:p>
          <a:p>
            <a:pPr marL="0" indent="0">
              <a:buNone/>
            </a:pPr>
            <a:endParaRPr lang="en-US" dirty="0"/>
          </a:p>
          <a:p>
            <a:pPr marL="0" indent="0">
              <a:buNone/>
            </a:pPr>
            <a:endParaRPr lang="en-US" dirty="0"/>
          </a:p>
        </p:txBody>
      </p:sp>
      <p:pic>
        <p:nvPicPr>
          <p:cNvPr id="39" name="Picture 38" descr="A close up of a logo&#10;&#10;Description automatically generated">
            <a:extLst>
              <a:ext uri="{FF2B5EF4-FFF2-40B4-BE49-F238E27FC236}">
                <a16:creationId xmlns:a16="http://schemas.microsoft.com/office/drawing/2014/main" id="{AEBEF3A2-0FC3-4458-9275-3BE90A66CF05}"/>
              </a:ext>
            </a:extLst>
          </p:cNvPr>
          <p:cNvPicPr>
            <a:picLocks noChangeAspect="1"/>
          </p:cNvPicPr>
          <p:nvPr/>
        </p:nvPicPr>
        <p:blipFill>
          <a:blip r:embed="rId5">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1" name="Picture 40" descr="A close up of a logo&#10;&#10;Description automatically generated">
            <a:extLst>
              <a:ext uri="{FF2B5EF4-FFF2-40B4-BE49-F238E27FC236}">
                <a16:creationId xmlns:a16="http://schemas.microsoft.com/office/drawing/2014/main" id="{4B59CB64-DE3B-4BF9-B420-6941CDA7D629}"/>
              </a:ext>
            </a:extLst>
          </p:cNvPr>
          <p:cNvPicPr>
            <a:picLocks noChangeAspect="1"/>
          </p:cNvPicPr>
          <p:nvPr/>
        </p:nvPicPr>
        <p:blipFill>
          <a:blip r:embed="rId6">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2" name="Picture 41" descr="A close up of a logo&#10;&#10;Description automatically generated">
            <a:extLst>
              <a:ext uri="{FF2B5EF4-FFF2-40B4-BE49-F238E27FC236}">
                <a16:creationId xmlns:a16="http://schemas.microsoft.com/office/drawing/2014/main" id="{D8B92A01-5093-42D2-8C54-AD7628617D85}"/>
              </a:ext>
            </a:extLst>
          </p:cNvPr>
          <p:cNvPicPr>
            <a:picLocks noChangeAspect="1"/>
          </p:cNvPicPr>
          <p:nvPr/>
        </p:nvPicPr>
        <p:blipFill>
          <a:blip r:embed="rId7">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6A717462-8C63-4E89-B65E-413D406CEB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4" name="Picture 43" descr="A close up of an object&#10;&#10;Description automatically generated">
            <a:extLst>
              <a:ext uri="{FF2B5EF4-FFF2-40B4-BE49-F238E27FC236}">
                <a16:creationId xmlns:a16="http://schemas.microsoft.com/office/drawing/2014/main" id="{67117771-EDEA-4DB9-942A-2F28CAF3708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5" name="Picture 44" descr="A close up of an object&#10;&#10;Description automatically generated">
            <a:extLst>
              <a:ext uri="{FF2B5EF4-FFF2-40B4-BE49-F238E27FC236}">
                <a16:creationId xmlns:a16="http://schemas.microsoft.com/office/drawing/2014/main" id="{CC8A320E-8003-410F-901D-624745439E8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6" name="Picture 45" descr="A close up of an object&#10;&#10;Description automatically generated">
            <a:extLst>
              <a:ext uri="{FF2B5EF4-FFF2-40B4-BE49-F238E27FC236}">
                <a16:creationId xmlns:a16="http://schemas.microsoft.com/office/drawing/2014/main" id="{6C67EAE2-0CB1-47F3-AC03-3C8E8DAF7DA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4C18F94-AD02-4160-80BD-AA8CF7EADD8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35A7A88B-5A1A-4CC3-8703-F3C53785070C}"/>
              </a:ext>
            </a:extLst>
          </p:cNvPr>
          <p:cNvPicPr>
            <a:picLocks noChangeAspect="1"/>
          </p:cNvPicPr>
          <p:nvPr/>
        </p:nvPicPr>
        <p:blipFill>
          <a:blip r:embed="rId13">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9" name="Picture 48" descr="A close up of a logo&#10;&#10;Description automatically generated">
            <a:extLst>
              <a:ext uri="{FF2B5EF4-FFF2-40B4-BE49-F238E27FC236}">
                <a16:creationId xmlns:a16="http://schemas.microsoft.com/office/drawing/2014/main" id="{7AAE9599-3FEF-4555-A995-041BD566F14A}"/>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0" name="Picture 49" descr="A close up of a logo&#10;&#10;Description automatically generated">
            <a:extLst>
              <a:ext uri="{FF2B5EF4-FFF2-40B4-BE49-F238E27FC236}">
                <a16:creationId xmlns:a16="http://schemas.microsoft.com/office/drawing/2014/main" id="{0D1183F0-4CFE-426F-8A04-59CCB0C364AC}"/>
              </a:ext>
            </a:extLst>
          </p:cNvPr>
          <p:cNvPicPr>
            <a:picLocks noChangeAspect="1"/>
          </p:cNvPicPr>
          <p:nvPr/>
        </p:nvPicPr>
        <p:blipFill>
          <a:blip r:embed="rId15">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2" name="Picture 51" descr="A close up of a mans face&#10;&#10;Description automatically generated">
            <a:extLst>
              <a:ext uri="{FF2B5EF4-FFF2-40B4-BE49-F238E27FC236}">
                <a16:creationId xmlns:a16="http://schemas.microsoft.com/office/drawing/2014/main" id="{0F3C8C78-E6A4-429C-82E0-48D0E67990C9}"/>
              </a:ext>
            </a:extLst>
          </p:cNvPr>
          <p:cNvPicPr>
            <a:picLocks noChangeAspect="1"/>
          </p:cNvPicPr>
          <p:nvPr/>
        </p:nvPicPr>
        <p:blipFill>
          <a:blip r:embed="rId16">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3" name="Picture 52" descr="A close up of a mans face&#10;&#10;Description automatically generated">
            <a:extLst>
              <a:ext uri="{FF2B5EF4-FFF2-40B4-BE49-F238E27FC236}">
                <a16:creationId xmlns:a16="http://schemas.microsoft.com/office/drawing/2014/main" id="{4A6BB455-DA2A-4D56-B312-4DADEE445AAB}"/>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4" name="Picture 53" descr="A close up of a mans face&#10;&#10;Description automatically generated">
            <a:extLst>
              <a:ext uri="{FF2B5EF4-FFF2-40B4-BE49-F238E27FC236}">
                <a16:creationId xmlns:a16="http://schemas.microsoft.com/office/drawing/2014/main" id="{1299F679-1FE6-4B46-BC36-AE4CBD544373}"/>
              </a:ext>
            </a:extLst>
          </p:cNvPr>
          <p:cNvPicPr>
            <a:picLocks noChangeAspect="1"/>
          </p:cNvPicPr>
          <p:nvPr/>
        </p:nvPicPr>
        <p:blipFill>
          <a:blip r:embed="rId18">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10" name="Picture 9" descr="A close up of an object&#10;&#10;Description automatically generated">
            <a:extLst>
              <a:ext uri="{FF2B5EF4-FFF2-40B4-BE49-F238E27FC236}">
                <a16:creationId xmlns:a16="http://schemas.microsoft.com/office/drawing/2014/main" id="{C7105CBD-F969-4A8C-B7D2-AE494C164A59}"/>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38" name="Picture 37" descr="A close up of an object&#10;&#10;Description automatically generated">
            <a:extLst>
              <a:ext uri="{FF2B5EF4-FFF2-40B4-BE49-F238E27FC236}">
                <a16:creationId xmlns:a16="http://schemas.microsoft.com/office/drawing/2014/main" id="{B229A5D7-D491-4B61-8232-3650874C0447}"/>
              </a:ext>
            </a:extLst>
          </p:cNvPr>
          <p:cNvPicPr>
            <a:picLocks noChangeAspect="1"/>
          </p:cNvPicPr>
          <p:nvPr/>
        </p:nvPicPr>
        <p:blipFill>
          <a:blip r:embed="rId19">
            <a:clrChange>
              <a:clrFrom>
                <a:srgbClr val="FFFFFF"/>
              </a:clrFrom>
              <a:clrTo>
                <a:srgbClr val="FFFFFF">
                  <a:alpha val="0"/>
                </a:srgbClr>
              </a:clrTo>
            </a:clrChange>
          </a:blip>
          <a:stretch>
            <a:fillRect/>
          </a:stretch>
        </p:blipFill>
        <p:spPr>
          <a:xfrm flipH="1">
            <a:off x="7863840" y="3657600"/>
            <a:ext cx="4125773" cy="1371600"/>
          </a:xfrm>
          <a:prstGeom prst="rect">
            <a:avLst/>
          </a:prstGeom>
        </p:spPr>
      </p:pic>
      <p:grpSp>
        <p:nvGrpSpPr>
          <p:cNvPr id="51" name="Group 50">
            <a:extLst>
              <a:ext uri="{FF2B5EF4-FFF2-40B4-BE49-F238E27FC236}">
                <a16:creationId xmlns:a16="http://schemas.microsoft.com/office/drawing/2014/main" id="{ED34B5E1-8AB1-437D-A783-CFC7090EEAAA}"/>
              </a:ext>
            </a:extLst>
          </p:cNvPr>
          <p:cNvGrpSpPr/>
          <p:nvPr/>
        </p:nvGrpSpPr>
        <p:grpSpPr>
          <a:xfrm>
            <a:off x="7836681" y="2050829"/>
            <a:ext cx="4163943" cy="4616216"/>
            <a:chOff x="7836681" y="2050829"/>
            <a:chExt cx="4163943" cy="4616216"/>
          </a:xfrm>
        </p:grpSpPr>
        <p:sp>
          <p:nvSpPr>
            <p:cNvPr id="55" name="Rectangle 54">
              <a:extLst>
                <a:ext uri="{FF2B5EF4-FFF2-40B4-BE49-F238E27FC236}">
                  <a16:creationId xmlns:a16="http://schemas.microsoft.com/office/drawing/2014/main" id="{4ED09989-5187-45CC-8FB2-4F20B6041239}"/>
                </a:ext>
              </a:extLst>
            </p:cNvPr>
            <p:cNvSpPr/>
            <p:nvPr/>
          </p:nvSpPr>
          <p:spPr>
            <a:xfrm>
              <a:off x="7836681" y="2072640"/>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DDA7D64-42FA-46E0-B67D-10CA70BCCD8F}"/>
                </a:ext>
              </a:extLst>
            </p:cNvPr>
            <p:cNvSpPr/>
            <p:nvPr/>
          </p:nvSpPr>
          <p:spPr>
            <a:xfrm>
              <a:off x="11490017" y="2050829"/>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0464C1E8-4835-4536-B44F-59BCBCFF25A8}"/>
                </a:ext>
              </a:extLst>
            </p:cNvPr>
            <p:cNvGrpSpPr/>
            <p:nvPr/>
          </p:nvGrpSpPr>
          <p:grpSpPr>
            <a:xfrm>
              <a:off x="7863840" y="6392725"/>
              <a:ext cx="4125773" cy="274320"/>
              <a:chOff x="1363452" y="3519530"/>
              <a:chExt cx="4125773" cy="274320"/>
            </a:xfrm>
          </p:grpSpPr>
          <p:cxnSp>
            <p:nvCxnSpPr>
              <p:cNvPr id="77" name="Straight Connector 76">
                <a:extLst>
                  <a:ext uri="{FF2B5EF4-FFF2-40B4-BE49-F238E27FC236}">
                    <a16:creationId xmlns:a16="http://schemas.microsoft.com/office/drawing/2014/main" id="{A5B32B07-5402-40F2-94BC-0C788B301B13}"/>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4F42D48-1FE4-41FD-B675-FE06281987B7}"/>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4B67708-0BCF-403B-881A-1E44ED84DA65}"/>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F3712D9F-7FF8-4C82-8500-5B5B39CF6EC1}"/>
                </a:ext>
              </a:extLst>
            </p:cNvPr>
            <p:cNvGrpSpPr/>
            <p:nvPr/>
          </p:nvGrpSpPr>
          <p:grpSpPr>
            <a:xfrm>
              <a:off x="7863839" y="3169920"/>
              <a:ext cx="4125773" cy="274320"/>
              <a:chOff x="1363452" y="3519530"/>
              <a:chExt cx="4125773" cy="274320"/>
            </a:xfrm>
          </p:grpSpPr>
          <p:cxnSp>
            <p:nvCxnSpPr>
              <p:cNvPr id="71" name="Straight Connector 70">
                <a:extLst>
                  <a:ext uri="{FF2B5EF4-FFF2-40B4-BE49-F238E27FC236}">
                    <a16:creationId xmlns:a16="http://schemas.microsoft.com/office/drawing/2014/main" id="{44B8EB8D-0EA6-4DF6-A034-71EC45163686}"/>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89C1534-2D59-408D-9190-849A941E7644}"/>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C77AD6D-B84B-4FAB-A9BE-3D825D739129}"/>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F05B5810-FF71-4C9A-B391-39F956B1F67D}"/>
                </a:ext>
              </a:extLst>
            </p:cNvPr>
            <p:cNvGrpSpPr/>
            <p:nvPr/>
          </p:nvGrpSpPr>
          <p:grpSpPr>
            <a:xfrm>
              <a:off x="7863840" y="4770120"/>
              <a:ext cx="4125773" cy="274320"/>
              <a:chOff x="1363452" y="3519530"/>
              <a:chExt cx="4125773" cy="274320"/>
            </a:xfrm>
          </p:grpSpPr>
          <p:cxnSp>
            <p:nvCxnSpPr>
              <p:cNvPr id="63" name="Straight Connector 62">
                <a:extLst>
                  <a:ext uri="{FF2B5EF4-FFF2-40B4-BE49-F238E27FC236}">
                    <a16:creationId xmlns:a16="http://schemas.microsoft.com/office/drawing/2014/main" id="{076B22BD-7869-4361-818B-4239276C03B1}"/>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05300FE-EBAA-4EFE-B385-6133B8B9DE40}"/>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F1B8D10-4245-48BA-BF86-63AC04C72AC2}"/>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grpSp>
        <p:nvGrpSpPr>
          <p:cNvPr id="79" name="Group 78">
            <a:extLst>
              <a:ext uri="{FF2B5EF4-FFF2-40B4-BE49-F238E27FC236}">
                <a16:creationId xmlns:a16="http://schemas.microsoft.com/office/drawing/2014/main" id="{0589FAF2-23B5-4876-B871-AA63D5575794}"/>
              </a:ext>
            </a:extLst>
          </p:cNvPr>
          <p:cNvGrpSpPr/>
          <p:nvPr/>
        </p:nvGrpSpPr>
        <p:grpSpPr>
          <a:xfrm>
            <a:off x="11480116" y="2794756"/>
            <a:ext cx="1052771" cy="1548175"/>
            <a:chOff x="7324577" y="2794756"/>
            <a:chExt cx="1052771" cy="1548175"/>
          </a:xfrm>
        </p:grpSpPr>
        <p:grpSp>
          <p:nvGrpSpPr>
            <p:cNvPr id="81" name="Group 80">
              <a:extLst>
                <a:ext uri="{FF2B5EF4-FFF2-40B4-BE49-F238E27FC236}">
                  <a16:creationId xmlns:a16="http://schemas.microsoft.com/office/drawing/2014/main" id="{265BAEF2-7456-48CD-AD84-D2448771B532}"/>
                </a:ext>
              </a:extLst>
            </p:cNvPr>
            <p:cNvGrpSpPr/>
            <p:nvPr/>
          </p:nvGrpSpPr>
          <p:grpSpPr>
            <a:xfrm>
              <a:off x="7324577" y="2794756"/>
              <a:ext cx="1047602" cy="1548175"/>
              <a:chOff x="8881830" y="2794756"/>
              <a:chExt cx="1047602" cy="1548175"/>
            </a:xfrm>
          </p:grpSpPr>
          <p:cxnSp>
            <p:nvCxnSpPr>
              <p:cNvPr id="96" name="Straight Arrow Connector 95">
                <a:extLst>
                  <a:ext uri="{FF2B5EF4-FFF2-40B4-BE49-F238E27FC236}">
                    <a16:creationId xmlns:a16="http://schemas.microsoft.com/office/drawing/2014/main" id="{354FF96D-7E0E-40FD-9F3C-4755DB7798AF}"/>
                  </a:ext>
                </a:extLst>
              </p:cNvPr>
              <p:cNvCxnSpPr>
                <a:cxnSpLocks/>
              </p:cNvCxnSpPr>
              <p:nvPr/>
            </p:nvCxnSpPr>
            <p:spPr>
              <a:xfrm flipH="1" flipV="1">
                <a:off x="8881830" y="2819343"/>
                <a:ext cx="383695" cy="1523588"/>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255F30D5-2D6E-4F0F-AABE-1DF99CABCD80}"/>
                  </a:ext>
                </a:extLst>
              </p:cNvPr>
              <p:cNvCxnSpPr>
                <a:cxnSpLocks/>
              </p:cNvCxnSpPr>
              <p:nvPr/>
            </p:nvCxnSpPr>
            <p:spPr>
              <a:xfrm flipV="1">
                <a:off x="9545737" y="2794756"/>
                <a:ext cx="383695" cy="1523588"/>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CA214EC3-9486-46CA-95D5-03F04B77F02B}"/>
                  </a:ext>
                </a:extLst>
              </p:cNvPr>
              <p:cNvCxnSpPr>
                <a:cxnSpLocks/>
              </p:cNvCxnSpPr>
              <p:nvPr/>
            </p:nvCxnSpPr>
            <p:spPr>
              <a:xfrm flipV="1">
                <a:off x="9402199" y="2826690"/>
                <a:ext cx="0" cy="1403940"/>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10897B09-94D1-45D3-84F4-C8433328FF55}"/>
                </a:ext>
              </a:extLst>
            </p:cNvPr>
            <p:cNvGrpSpPr>
              <a:grpSpLocks noChangeAspect="1"/>
            </p:cNvGrpSpPr>
            <p:nvPr/>
          </p:nvGrpSpPr>
          <p:grpSpPr>
            <a:xfrm>
              <a:off x="7340481" y="3466804"/>
              <a:ext cx="412292" cy="307777"/>
              <a:chOff x="2790793" y="4234804"/>
              <a:chExt cx="565676" cy="422279"/>
            </a:xfrm>
          </p:grpSpPr>
          <p:sp>
            <p:nvSpPr>
              <p:cNvPr id="94" name="Oval 93">
                <a:extLst>
                  <a:ext uri="{FF2B5EF4-FFF2-40B4-BE49-F238E27FC236}">
                    <a16:creationId xmlns:a16="http://schemas.microsoft.com/office/drawing/2014/main" id="{55F9162D-C4F7-4E50-80EF-438098FA419E}"/>
                  </a:ext>
                </a:extLst>
              </p:cNvPr>
              <p:cNvSpPr>
                <a:spLocks noChangeAspect="1"/>
              </p:cNvSpPr>
              <p:nvPr/>
            </p:nvSpPr>
            <p:spPr>
              <a:xfrm>
                <a:off x="2865596" y="4265024"/>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5" name="TextBox 94">
                <a:extLst>
                  <a:ext uri="{FF2B5EF4-FFF2-40B4-BE49-F238E27FC236}">
                    <a16:creationId xmlns:a16="http://schemas.microsoft.com/office/drawing/2014/main" id="{7AD8E87D-B705-417A-BBB7-41B7859473DD}"/>
                  </a:ext>
                </a:extLst>
              </p:cNvPr>
              <p:cNvSpPr txBox="1"/>
              <p:nvPr/>
            </p:nvSpPr>
            <p:spPr>
              <a:xfrm>
                <a:off x="2790793" y="4234804"/>
                <a:ext cx="565676" cy="422279"/>
              </a:xfrm>
              <a:prstGeom prst="rect">
                <a:avLst/>
              </a:prstGeom>
              <a:noFill/>
            </p:spPr>
            <p:txBody>
              <a:bodyPr wrap="none" rtlCol="0">
                <a:spAutoFit/>
              </a:bodyPr>
              <a:lstStyle/>
              <a:p>
                <a:r>
                  <a:rPr lang="en-US" sz="1400" dirty="0">
                    <a:solidFill>
                      <a:schemeClr val="bg1"/>
                    </a:solidFill>
                  </a:rPr>
                  <a:t>0.5</a:t>
                </a:r>
              </a:p>
            </p:txBody>
          </p:sp>
        </p:grpSp>
        <p:grpSp>
          <p:nvGrpSpPr>
            <p:cNvPr id="85" name="Group 84">
              <a:extLst>
                <a:ext uri="{FF2B5EF4-FFF2-40B4-BE49-F238E27FC236}">
                  <a16:creationId xmlns:a16="http://schemas.microsoft.com/office/drawing/2014/main" id="{DC127D1D-9E58-4321-8275-52A45E7C0CB4}"/>
                </a:ext>
              </a:extLst>
            </p:cNvPr>
            <p:cNvGrpSpPr>
              <a:grpSpLocks noChangeAspect="1"/>
            </p:cNvGrpSpPr>
            <p:nvPr/>
          </p:nvGrpSpPr>
          <p:grpSpPr>
            <a:xfrm>
              <a:off x="7652533" y="3301053"/>
              <a:ext cx="412292" cy="307777"/>
              <a:chOff x="3696603" y="4073954"/>
              <a:chExt cx="565676" cy="422279"/>
            </a:xfrm>
          </p:grpSpPr>
          <p:sp>
            <p:nvSpPr>
              <p:cNvPr id="92" name="Oval 91">
                <a:extLst>
                  <a:ext uri="{FF2B5EF4-FFF2-40B4-BE49-F238E27FC236}">
                    <a16:creationId xmlns:a16="http://schemas.microsoft.com/office/drawing/2014/main" id="{0D9A8581-BAFE-4206-ACC7-70EA06E5C490}"/>
                  </a:ext>
                </a:extLst>
              </p:cNvPr>
              <p:cNvSpPr>
                <a:spLocks noChangeAspect="1"/>
              </p:cNvSpPr>
              <p:nvPr/>
            </p:nvSpPr>
            <p:spPr>
              <a:xfrm>
                <a:off x="3783827" y="4091757"/>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3" name="TextBox 92">
                <a:extLst>
                  <a:ext uri="{FF2B5EF4-FFF2-40B4-BE49-F238E27FC236}">
                    <a16:creationId xmlns:a16="http://schemas.microsoft.com/office/drawing/2014/main" id="{D277AB1D-9B98-4D60-9B42-5DC9FA240DE0}"/>
                  </a:ext>
                </a:extLst>
              </p:cNvPr>
              <p:cNvSpPr txBox="1"/>
              <p:nvPr/>
            </p:nvSpPr>
            <p:spPr>
              <a:xfrm>
                <a:off x="3696603" y="4073954"/>
                <a:ext cx="565676" cy="422279"/>
              </a:xfrm>
              <a:prstGeom prst="rect">
                <a:avLst/>
              </a:prstGeom>
              <a:noFill/>
            </p:spPr>
            <p:txBody>
              <a:bodyPr wrap="none" rtlCol="0">
                <a:spAutoFit/>
              </a:bodyPr>
              <a:lstStyle/>
              <a:p>
                <a:r>
                  <a:rPr lang="en-US" sz="1400" dirty="0">
                    <a:solidFill>
                      <a:schemeClr val="bg1"/>
                    </a:solidFill>
                  </a:rPr>
                  <a:t>1.0</a:t>
                </a:r>
              </a:p>
            </p:txBody>
          </p:sp>
        </p:grpSp>
        <p:grpSp>
          <p:nvGrpSpPr>
            <p:cNvPr id="87" name="Group 86">
              <a:extLst>
                <a:ext uri="{FF2B5EF4-FFF2-40B4-BE49-F238E27FC236}">
                  <a16:creationId xmlns:a16="http://schemas.microsoft.com/office/drawing/2014/main" id="{B2A974D6-81E5-405F-A245-710E3842F11D}"/>
                </a:ext>
              </a:extLst>
            </p:cNvPr>
            <p:cNvGrpSpPr>
              <a:grpSpLocks noChangeAspect="1"/>
            </p:cNvGrpSpPr>
            <p:nvPr/>
          </p:nvGrpSpPr>
          <p:grpSpPr>
            <a:xfrm>
              <a:off x="7965056" y="3483694"/>
              <a:ext cx="412292" cy="312910"/>
              <a:chOff x="4566600" y="4288142"/>
              <a:chExt cx="565676" cy="429322"/>
            </a:xfrm>
          </p:grpSpPr>
          <p:sp>
            <p:nvSpPr>
              <p:cNvPr id="89" name="Oval 88">
                <a:extLst>
                  <a:ext uri="{FF2B5EF4-FFF2-40B4-BE49-F238E27FC236}">
                    <a16:creationId xmlns:a16="http://schemas.microsoft.com/office/drawing/2014/main" id="{7B0CDBBC-7F1A-45CF-82E9-0164758A69DB}"/>
                  </a:ext>
                </a:extLst>
              </p:cNvPr>
              <p:cNvSpPr>
                <a:spLocks noChangeAspect="1"/>
              </p:cNvSpPr>
              <p:nvPr/>
            </p:nvSpPr>
            <p:spPr>
              <a:xfrm>
                <a:off x="4661391" y="4288142"/>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a:extLst>
                  <a:ext uri="{FF2B5EF4-FFF2-40B4-BE49-F238E27FC236}">
                    <a16:creationId xmlns:a16="http://schemas.microsoft.com/office/drawing/2014/main" id="{A8FF246C-8F77-4814-9A89-EB665FA39647}"/>
                  </a:ext>
                </a:extLst>
              </p:cNvPr>
              <p:cNvSpPr txBox="1"/>
              <p:nvPr/>
            </p:nvSpPr>
            <p:spPr>
              <a:xfrm>
                <a:off x="4566600" y="4295185"/>
                <a:ext cx="565676" cy="422279"/>
              </a:xfrm>
              <a:prstGeom prst="rect">
                <a:avLst/>
              </a:prstGeom>
              <a:noFill/>
            </p:spPr>
            <p:txBody>
              <a:bodyPr wrap="none" rtlCol="0">
                <a:spAutoFit/>
              </a:bodyPr>
              <a:lstStyle/>
              <a:p>
                <a:r>
                  <a:rPr lang="en-US" sz="1400" dirty="0">
                    <a:solidFill>
                      <a:schemeClr val="bg1"/>
                    </a:solidFill>
                  </a:rPr>
                  <a:t>0.5</a:t>
                </a:r>
              </a:p>
            </p:txBody>
          </p:sp>
        </p:grpSp>
      </p:grpSp>
      <p:pic>
        <p:nvPicPr>
          <p:cNvPr id="6" name="Audio 5">
            <a:hlinkClick r:id="" action="ppaction://media"/>
            <a:extLst>
              <a:ext uri="{FF2B5EF4-FFF2-40B4-BE49-F238E27FC236}">
                <a16:creationId xmlns:a16="http://schemas.microsoft.com/office/drawing/2014/main" id="{71A22E48-CF48-43E0-AB6E-46033D5A108F}"/>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886773167"/>
      </p:ext>
    </p:extLst>
  </p:cSld>
  <p:clrMapOvr>
    <a:masterClrMapping/>
  </p:clrMapOvr>
  <mc:AlternateContent xmlns:mc="http://schemas.openxmlformats.org/markup-compatibility/2006">
    <mc:Choice xmlns:p14="http://schemas.microsoft.com/office/powerpoint/2010/main" Requires="p14">
      <p:transition spd="slow" p14:dur="2000" advTm="3672"/>
    </mc:Choice>
    <mc:Fallback>
      <p:transition spd="slow" advTm="3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9" presetClass="emph" presetSubtype="0" nodeType="withEffect">
                                  <p:stCondLst>
                                    <p:cond delay="0"/>
                                  </p:stCondLst>
                                  <p:childTnLst>
                                    <p:set>
                                      <p:cBhvr>
                                        <p:cTn id="8" dur="indefinite"/>
                                        <p:tgtEl>
                                          <p:spTgt spid="49"/>
                                        </p:tgtEl>
                                        <p:attrNameLst>
                                          <p:attrName>style.opacity</p:attrName>
                                        </p:attrNameLst>
                                      </p:cBhvr>
                                      <p:to>
                                        <p:strVal val="0.15"/>
                                      </p:to>
                                    </p:set>
                                    <p:animEffect filter="image" prLst="opacity: 0.15">
                                      <p:cBhvr rctx="IE">
                                        <p:cTn id="9" dur="indefinite"/>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 [Reshape]</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To force the implicit function to be zero outside the envelope:</a:t>
            </a:r>
          </a:p>
          <a:p>
            <a:r>
              <a:rPr lang="en-US" dirty="0"/>
              <a:t>Remove </a:t>
            </a:r>
            <a:r>
              <a:rPr lang="en-US" b="1" dirty="0"/>
              <a:t>finer</a:t>
            </a:r>
            <a:r>
              <a:rPr lang="en-US" dirty="0"/>
              <a:t> basis functions overlapping</a:t>
            </a:r>
            <a:br>
              <a:rPr lang="en-US" dirty="0"/>
            </a:br>
            <a:r>
              <a:rPr lang="en-US" dirty="0"/>
              <a:t>the exterior</a:t>
            </a:r>
          </a:p>
          <a:p>
            <a:r>
              <a:rPr lang="en-US" dirty="0"/>
              <a:t>Express </a:t>
            </a:r>
            <a:r>
              <a:rPr lang="en-US" b="1" dirty="0"/>
              <a:t>coarser</a:t>
            </a:r>
            <a:r>
              <a:rPr lang="en-US" dirty="0"/>
              <a:t> basis functions as</a:t>
            </a:r>
            <a:br>
              <a:rPr lang="en-US" dirty="0"/>
            </a:br>
            <a:r>
              <a:rPr lang="en-US" dirty="0"/>
              <a:t>combinations of finer interior ones</a:t>
            </a:r>
          </a:p>
          <a:p>
            <a:pPr marL="0" indent="0">
              <a:buNone/>
            </a:pPr>
            <a:endParaRPr lang="en-US" dirty="0"/>
          </a:p>
          <a:p>
            <a:pPr marL="0" indent="0">
              <a:buNone/>
            </a:pPr>
            <a:endParaRPr lang="en-US" dirty="0"/>
          </a:p>
        </p:txBody>
      </p:sp>
      <p:pic>
        <p:nvPicPr>
          <p:cNvPr id="39" name="Picture 38" descr="A close up of a logo&#10;&#10;Description automatically generated">
            <a:extLst>
              <a:ext uri="{FF2B5EF4-FFF2-40B4-BE49-F238E27FC236}">
                <a16:creationId xmlns:a16="http://schemas.microsoft.com/office/drawing/2014/main" id="{AEBEF3A2-0FC3-4458-9275-3BE90A66CF05}"/>
              </a:ext>
            </a:extLst>
          </p:cNvPr>
          <p:cNvPicPr>
            <a:picLocks noChangeAspect="1"/>
          </p:cNvPicPr>
          <p:nvPr/>
        </p:nvPicPr>
        <p:blipFill>
          <a:blip r:embed="rId6">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1" name="Picture 40" descr="A close up of a logo&#10;&#10;Description automatically generated">
            <a:extLst>
              <a:ext uri="{FF2B5EF4-FFF2-40B4-BE49-F238E27FC236}">
                <a16:creationId xmlns:a16="http://schemas.microsoft.com/office/drawing/2014/main" id="{4B59CB64-DE3B-4BF9-B420-6941CDA7D629}"/>
              </a:ext>
            </a:extLst>
          </p:cNvPr>
          <p:cNvPicPr>
            <a:picLocks noChangeAspect="1"/>
          </p:cNvPicPr>
          <p:nvPr/>
        </p:nvPicPr>
        <p:blipFill>
          <a:blip r:embed="rId7">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2" name="Picture 41" descr="A close up of a logo&#10;&#10;Description automatically generated">
            <a:extLst>
              <a:ext uri="{FF2B5EF4-FFF2-40B4-BE49-F238E27FC236}">
                <a16:creationId xmlns:a16="http://schemas.microsoft.com/office/drawing/2014/main" id="{D8B92A01-5093-42D2-8C54-AD7628617D85}"/>
              </a:ext>
            </a:extLst>
          </p:cNvPr>
          <p:cNvPicPr>
            <a:picLocks noChangeAspect="1"/>
          </p:cNvPicPr>
          <p:nvPr/>
        </p:nvPicPr>
        <p:blipFill>
          <a:blip r:embed="rId8">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6A717462-8C63-4E89-B65E-413D406CEB0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4" name="Picture 43" descr="A close up of an object&#10;&#10;Description automatically generated">
            <a:extLst>
              <a:ext uri="{FF2B5EF4-FFF2-40B4-BE49-F238E27FC236}">
                <a16:creationId xmlns:a16="http://schemas.microsoft.com/office/drawing/2014/main" id="{67117771-EDEA-4DB9-942A-2F28CAF3708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5" name="Picture 44" descr="A close up of an object&#10;&#10;Description automatically generated">
            <a:extLst>
              <a:ext uri="{FF2B5EF4-FFF2-40B4-BE49-F238E27FC236}">
                <a16:creationId xmlns:a16="http://schemas.microsoft.com/office/drawing/2014/main" id="{CC8A320E-8003-410F-901D-624745439E8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6" name="Picture 45" descr="A close up of an object&#10;&#10;Description automatically generated">
            <a:extLst>
              <a:ext uri="{FF2B5EF4-FFF2-40B4-BE49-F238E27FC236}">
                <a16:creationId xmlns:a16="http://schemas.microsoft.com/office/drawing/2014/main" id="{6C67EAE2-0CB1-47F3-AC03-3C8E8DAF7DAF}"/>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4C18F94-AD02-4160-80BD-AA8CF7EADD8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35A7A88B-5A1A-4CC3-8703-F3C53785070C}"/>
              </a:ext>
            </a:extLst>
          </p:cNvPr>
          <p:cNvPicPr>
            <a:picLocks noChangeAspect="1"/>
          </p:cNvPicPr>
          <p:nvPr/>
        </p:nvPicPr>
        <p:blipFill>
          <a:blip r:embed="rId14">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9" name="Picture 48" descr="A close up of a logo&#10;&#10;Description automatically generated">
            <a:extLst>
              <a:ext uri="{FF2B5EF4-FFF2-40B4-BE49-F238E27FC236}">
                <a16:creationId xmlns:a16="http://schemas.microsoft.com/office/drawing/2014/main" id="{7AAE9599-3FEF-4555-A995-041BD566F14A}"/>
              </a:ext>
            </a:extLst>
          </p:cNvPr>
          <p:cNvPicPr>
            <a:picLocks noChangeAspect="1"/>
          </p:cNvPicPr>
          <p:nvPr/>
        </p:nvPicPr>
        <p:blipFill>
          <a:blip r:embed="rId15">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0" name="Picture 49" descr="A close up of a logo&#10;&#10;Description automatically generated">
            <a:extLst>
              <a:ext uri="{FF2B5EF4-FFF2-40B4-BE49-F238E27FC236}">
                <a16:creationId xmlns:a16="http://schemas.microsoft.com/office/drawing/2014/main" id="{0D1183F0-4CFE-426F-8A04-59CCB0C364AC}"/>
              </a:ext>
            </a:extLst>
          </p:cNvPr>
          <p:cNvPicPr>
            <a:picLocks noChangeAspect="1"/>
          </p:cNvPicPr>
          <p:nvPr/>
        </p:nvPicPr>
        <p:blipFill>
          <a:blip r:embed="rId16">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2" name="Picture 51" descr="A close up of a mans face&#10;&#10;Description automatically generated">
            <a:extLst>
              <a:ext uri="{FF2B5EF4-FFF2-40B4-BE49-F238E27FC236}">
                <a16:creationId xmlns:a16="http://schemas.microsoft.com/office/drawing/2014/main" id="{0F3C8C78-E6A4-429C-82E0-48D0E67990C9}"/>
              </a:ext>
            </a:extLst>
          </p:cNvPr>
          <p:cNvPicPr>
            <a:picLocks noChangeAspect="1"/>
          </p:cNvPicPr>
          <p:nvPr/>
        </p:nvPicPr>
        <p:blipFill>
          <a:blip r:embed="rId17">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3" name="Picture 52" descr="A close up of a mans face&#10;&#10;Description automatically generated">
            <a:extLst>
              <a:ext uri="{FF2B5EF4-FFF2-40B4-BE49-F238E27FC236}">
                <a16:creationId xmlns:a16="http://schemas.microsoft.com/office/drawing/2014/main" id="{4A6BB455-DA2A-4D56-B312-4DADEE445AAB}"/>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4" name="Picture 53" descr="A close up of a mans face&#10;&#10;Description automatically generated">
            <a:extLst>
              <a:ext uri="{FF2B5EF4-FFF2-40B4-BE49-F238E27FC236}">
                <a16:creationId xmlns:a16="http://schemas.microsoft.com/office/drawing/2014/main" id="{1299F679-1FE6-4B46-BC36-AE4CBD544373}"/>
              </a:ext>
            </a:extLst>
          </p:cNvPr>
          <p:cNvPicPr>
            <a:picLocks noChangeAspect="1"/>
          </p:cNvPicPr>
          <p:nvPr/>
        </p:nvPicPr>
        <p:blipFill>
          <a:blip r:embed="rId19">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10" name="Picture 9" descr="A close up of an object&#10;&#10;Description automatically generated">
            <a:extLst>
              <a:ext uri="{FF2B5EF4-FFF2-40B4-BE49-F238E27FC236}">
                <a16:creationId xmlns:a16="http://schemas.microsoft.com/office/drawing/2014/main" id="{C7105CBD-F969-4A8C-B7D2-AE494C164A59}"/>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38" name="Picture 37" descr="A close up of an object&#10;&#10;Description automatically generated">
            <a:extLst>
              <a:ext uri="{FF2B5EF4-FFF2-40B4-BE49-F238E27FC236}">
                <a16:creationId xmlns:a16="http://schemas.microsoft.com/office/drawing/2014/main" id="{B229A5D7-D491-4B61-8232-3650874C0447}"/>
              </a:ext>
            </a:extLst>
          </p:cNvPr>
          <p:cNvPicPr>
            <a:picLocks noChangeAspect="1"/>
          </p:cNvPicPr>
          <p:nvPr/>
        </p:nvPicPr>
        <p:blipFill>
          <a:blip r:embed="rId20">
            <a:clrChange>
              <a:clrFrom>
                <a:srgbClr val="FFFFFF"/>
              </a:clrFrom>
              <a:clrTo>
                <a:srgbClr val="FFFFFF">
                  <a:alpha val="0"/>
                </a:srgbClr>
              </a:clrTo>
            </a:clrChange>
          </a:blip>
          <a:stretch>
            <a:fillRect/>
          </a:stretch>
        </p:blipFill>
        <p:spPr>
          <a:xfrm flipH="1">
            <a:off x="7863840" y="3657600"/>
            <a:ext cx="4125773" cy="13716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0AD7FEA5-22CC-453B-9461-241B70A6D7F9}"/>
              </a:ext>
            </a:extLst>
          </p:cNvPr>
          <p:cNvPicPr>
            <a:picLocks noChangeAspect="1"/>
          </p:cNvPicPr>
          <p:nvPr/>
        </p:nvPicPr>
        <p:blipFill>
          <a:blip r:embed="rId21">
            <a:clrChange>
              <a:clrFrom>
                <a:srgbClr val="FFFFFF"/>
              </a:clrFrom>
              <a:clrTo>
                <a:srgbClr val="FFFFFF">
                  <a:alpha val="0"/>
                </a:srgbClr>
              </a:clrTo>
            </a:clrChange>
            <a:alphaModFix amt="15000"/>
          </a:blip>
          <a:stretch>
            <a:fillRect/>
          </a:stretch>
        </p:blipFill>
        <p:spPr>
          <a:xfrm>
            <a:off x="7863840" y="5257800"/>
            <a:ext cx="4125773" cy="1371600"/>
          </a:xfrm>
          <a:prstGeom prst="rect">
            <a:avLst/>
          </a:prstGeom>
        </p:spPr>
      </p:pic>
      <p:pic>
        <p:nvPicPr>
          <p:cNvPr id="18" name="Picture 17" descr="A close up of a logo&#10;&#10;Description automatically generated">
            <a:extLst>
              <a:ext uri="{FF2B5EF4-FFF2-40B4-BE49-F238E27FC236}">
                <a16:creationId xmlns:a16="http://schemas.microsoft.com/office/drawing/2014/main" id="{6A15723E-692C-4CAD-BC54-59F6A0CBB556}"/>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83" name="Picture 82" descr="A close up of a logo&#10;&#10;Description automatically generated">
            <a:extLst>
              <a:ext uri="{FF2B5EF4-FFF2-40B4-BE49-F238E27FC236}">
                <a16:creationId xmlns:a16="http://schemas.microsoft.com/office/drawing/2014/main" id="{F1EFD729-6410-460E-B010-7EF1E3108F56}"/>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7863840" y="5257800"/>
            <a:ext cx="4125773" cy="1371600"/>
          </a:xfrm>
          <a:prstGeom prst="rect">
            <a:avLst/>
          </a:prstGeom>
        </p:spPr>
      </p:pic>
      <p:grpSp>
        <p:nvGrpSpPr>
          <p:cNvPr id="85" name="Group 84">
            <a:extLst>
              <a:ext uri="{FF2B5EF4-FFF2-40B4-BE49-F238E27FC236}">
                <a16:creationId xmlns:a16="http://schemas.microsoft.com/office/drawing/2014/main" id="{521CB482-A4AC-4168-A751-31FB7AAFB00A}"/>
              </a:ext>
            </a:extLst>
          </p:cNvPr>
          <p:cNvGrpSpPr/>
          <p:nvPr/>
        </p:nvGrpSpPr>
        <p:grpSpPr>
          <a:xfrm>
            <a:off x="7836681" y="2050829"/>
            <a:ext cx="4163943" cy="4616216"/>
            <a:chOff x="7836681" y="2050829"/>
            <a:chExt cx="4163943" cy="4616216"/>
          </a:xfrm>
        </p:grpSpPr>
        <p:sp>
          <p:nvSpPr>
            <p:cNvPr id="86" name="Rectangle 85">
              <a:extLst>
                <a:ext uri="{FF2B5EF4-FFF2-40B4-BE49-F238E27FC236}">
                  <a16:creationId xmlns:a16="http://schemas.microsoft.com/office/drawing/2014/main" id="{AA7F593E-D879-4FB4-85B2-0BBB8396C6FE}"/>
                </a:ext>
              </a:extLst>
            </p:cNvPr>
            <p:cNvSpPr/>
            <p:nvPr/>
          </p:nvSpPr>
          <p:spPr>
            <a:xfrm>
              <a:off x="7836681" y="2072640"/>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4C0F2664-ECC9-49D5-BB4A-4B57C60A8B2C}"/>
                </a:ext>
              </a:extLst>
            </p:cNvPr>
            <p:cNvSpPr/>
            <p:nvPr/>
          </p:nvSpPr>
          <p:spPr>
            <a:xfrm>
              <a:off x="11490017" y="2050829"/>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97EDAE1D-D517-4D46-9D27-24F2002E06EF}"/>
                </a:ext>
              </a:extLst>
            </p:cNvPr>
            <p:cNvGrpSpPr/>
            <p:nvPr/>
          </p:nvGrpSpPr>
          <p:grpSpPr>
            <a:xfrm>
              <a:off x="7863840" y="6392725"/>
              <a:ext cx="4125773" cy="274320"/>
              <a:chOff x="1363452" y="3519530"/>
              <a:chExt cx="4125773" cy="274320"/>
            </a:xfrm>
          </p:grpSpPr>
          <p:cxnSp>
            <p:nvCxnSpPr>
              <p:cNvPr id="97" name="Straight Connector 96">
                <a:extLst>
                  <a:ext uri="{FF2B5EF4-FFF2-40B4-BE49-F238E27FC236}">
                    <a16:creationId xmlns:a16="http://schemas.microsoft.com/office/drawing/2014/main" id="{E3AF8E48-4696-4F5B-A75F-508518B5CB3A}"/>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8B0C2E0-0639-4B46-B399-9F5DF600D92D}"/>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F5802E-E569-48AC-9899-B07C6561301B}"/>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56301FF7-7226-469A-8711-1478EB961EEF}"/>
                </a:ext>
              </a:extLst>
            </p:cNvPr>
            <p:cNvGrpSpPr/>
            <p:nvPr/>
          </p:nvGrpSpPr>
          <p:grpSpPr>
            <a:xfrm>
              <a:off x="7863839" y="3169920"/>
              <a:ext cx="4125773" cy="274320"/>
              <a:chOff x="1363452" y="3519530"/>
              <a:chExt cx="4125773" cy="274320"/>
            </a:xfrm>
          </p:grpSpPr>
          <p:cxnSp>
            <p:nvCxnSpPr>
              <p:cNvPr id="94" name="Straight Connector 93">
                <a:extLst>
                  <a:ext uri="{FF2B5EF4-FFF2-40B4-BE49-F238E27FC236}">
                    <a16:creationId xmlns:a16="http://schemas.microsoft.com/office/drawing/2014/main" id="{736A2E5C-F174-4F29-9059-7F03F8028B37}"/>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991A25A-8B41-41BB-8DB9-DDD88745A78B}"/>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DAA45A1-590E-4FD7-A36A-A63D56573583}"/>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D00A391B-9F82-4110-9561-C2DD6080C40B}"/>
                </a:ext>
              </a:extLst>
            </p:cNvPr>
            <p:cNvGrpSpPr/>
            <p:nvPr/>
          </p:nvGrpSpPr>
          <p:grpSpPr>
            <a:xfrm>
              <a:off x="7863840" y="4770120"/>
              <a:ext cx="4125773" cy="274320"/>
              <a:chOff x="1363452" y="3519530"/>
              <a:chExt cx="4125773" cy="274320"/>
            </a:xfrm>
          </p:grpSpPr>
          <p:cxnSp>
            <p:nvCxnSpPr>
              <p:cNvPr id="91" name="Straight Connector 90">
                <a:extLst>
                  <a:ext uri="{FF2B5EF4-FFF2-40B4-BE49-F238E27FC236}">
                    <a16:creationId xmlns:a16="http://schemas.microsoft.com/office/drawing/2014/main" id="{374009C7-7139-4857-A57E-6CCAFE7BDAA2}"/>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685DDFF-7A52-47A9-8643-8372443DCBD1}"/>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13D6CAC-ACC7-4725-BBF7-EEF8F8C2FD5D}"/>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359480B6-D48A-4AB6-8459-DFF233007804}"/>
              </a:ext>
            </a:extLst>
          </p:cNvPr>
          <p:cNvGrpSpPr/>
          <p:nvPr/>
        </p:nvGrpSpPr>
        <p:grpSpPr>
          <a:xfrm>
            <a:off x="6871055" y="4394233"/>
            <a:ext cx="2037806" cy="1516241"/>
            <a:chOff x="8917577" y="4394233"/>
            <a:chExt cx="2037806" cy="1516241"/>
          </a:xfrm>
        </p:grpSpPr>
        <p:grpSp>
          <p:nvGrpSpPr>
            <p:cNvPr id="55" name="Group 54">
              <a:extLst>
                <a:ext uri="{FF2B5EF4-FFF2-40B4-BE49-F238E27FC236}">
                  <a16:creationId xmlns:a16="http://schemas.microsoft.com/office/drawing/2014/main" id="{685EAC5B-D917-46A5-AFE9-5BF32C7B7219}"/>
                </a:ext>
              </a:extLst>
            </p:cNvPr>
            <p:cNvGrpSpPr/>
            <p:nvPr/>
          </p:nvGrpSpPr>
          <p:grpSpPr>
            <a:xfrm>
              <a:off x="8917577" y="4394233"/>
              <a:ext cx="2037806" cy="1516241"/>
              <a:chOff x="8414770" y="2826690"/>
              <a:chExt cx="2037806" cy="1516241"/>
            </a:xfrm>
          </p:grpSpPr>
          <p:cxnSp>
            <p:nvCxnSpPr>
              <p:cNvPr id="75" name="Straight Arrow Connector 74">
                <a:extLst>
                  <a:ext uri="{FF2B5EF4-FFF2-40B4-BE49-F238E27FC236}">
                    <a16:creationId xmlns:a16="http://schemas.microsoft.com/office/drawing/2014/main" id="{44A2D67F-DE8C-48C1-9D71-96EBB5D32ED3}"/>
                  </a:ext>
                </a:extLst>
              </p:cNvPr>
              <p:cNvCxnSpPr>
                <a:cxnSpLocks/>
              </p:cNvCxnSpPr>
              <p:nvPr/>
            </p:nvCxnSpPr>
            <p:spPr>
              <a:xfrm flipH="1" flipV="1">
                <a:off x="8414770" y="2826690"/>
                <a:ext cx="850756" cy="1516241"/>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CCCA4D92-915C-4C34-A426-92A5B0D0E70E}"/>
                  </a:ext>
                </a:extLst>
              </p:cNvPr>
              <p:cNvCxnSpPr>
                <a:cxnSpLocks/>
              </p:cNvCxnSpPr>
              <p:nvPr/>
            </p:nvCxnSpPr>
            <p:spPr>
              <a:xfrm flipV="1">
                <a:off x="9545737" y="2826690"/>
                <a:ext cx="906839" cy="1491654"/>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7218573-9052-44CC-BBD2-62474FFA06D1}"/>
                  </a:ext>
                </a:extLst>
              </p:cNvPr>
              <p:cNvCxnSpPr>
                <a:cxnSpLocks/>
              </p:cNvCxnSpPr>
              <p:nvPr/>
            </p:nvCxnSpPr>
            <p:spPr>
              <a:xfrm flipV="1">
                <a:off x="9402199" y="2826690"/>
                <a:ext cx="0" cy="1403940"/>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F1FC1188-AA7A-41F2-A2C9-3D57B64CA196}"/>
                </a:ext>
              </a:extLst>
            </p:cNvPr>
            <p:cNvGrpSpPr>
              <a:grpSpLocks noChangeAspect="1"/>
            </p:cNvGrpSpPr>
            <p:nvPr/>
          </p:nvGrpSpPr>
          <p:grpSpPr>
            <a:xfrm>
              <a:off x="9174115" y="5034347"/>
              <a:ext cx="412292" cy="307777"/>
              <a:chOff x="2790798" y="4234804"/>
              <a:chExt cx="565677" cy="422279"/>
            </a:xfrm>
          </p:grpSpPr>
          <p:sp>
            <p:nvSpPr>
              <p:cNvPr id="71" name="Oval 70">
                <a:extLst>
                  <a:ext uri="{FF2B5EF4-FFF2-40B4-BE49-F238E27FC236}">
                    <a16:creationId xmlns:a16="http://schemas.microsoft.com/office/drawing/2014/main" id="{81570936-6214-4FC3-8F41-B9A812DD5361}"/>
                  </a:ext>
                </a:extLst>
              </p:cNvPr>
              <p:cNvSpPr>
                <a:spLocks noChangeAspect="1"/>
              </p:cNvSpPr>
              <p:nvPr/>
            </p:nvSpPr>
            <p:spPr>
              <a:xfrm>
                <a:off x="2865596" y="4265024"/>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3" name="TextBox 72">
                <a:extLst>
                  <a:ext uri="{FF2B5EF4-FFF2-40B4-BE49-F238E27FC236}">
                    <a16:creationId xmlns:a16="http://schemas.microsoft.com/office/drawing/2014/main" id="{A8B6C2B9-FA19-46C6-82E4-9948FAE54EAB}"/>
                  </a:ext>
                </a:extLst>
              </p:cNvPr>
              <p:cNvSpPr txBox="1"/>
              <p:nvPr/>
            </p:nvSpPr>
            <p:spPr>
              <a:xfrm>
                <a:off x="2790798" y="4234804"/>
                <a:ext cx="565677" cy="422279"/>
              </a:xfrm>
              <a:prstGeom prst="rect">
                <a:avLst/>
              </a:prstGeom>
              <a:noFill/>
            </p:spPr>
            <p:txBody>
              <a:bodyPr wrap="none" rtlCol="0">
                <a:spAutoFit/>
              </a:bodyPr>
              <a:lstStyle/>
              <a:p>
                <a:r>
                  <a:rPr lang="en-US" sz="1400" dirty="0">
                    <a:solidFill>
                      <a:schemeClr val="bg1"/>
                    </a:solidFill>
                  </a:rPr>
                  <a:t>0.5</a:t>
                </a:r>
              </a:p>
            </p:txBody>
          </p:sp>
        </p:grpSp>
        <p:grpSp>
          <p:nvGrpSpPr>
            <p:cNvPr id="57" name="Group 56">
              <a:extLst>
                <a:ext uri="{FF2B5EF4-FFF2-40B4-BE49-F238E27FC236}">
                  <a16:creationId xmlns:a16="http://schemas.microsoft.com/office/drawing/2014/main" id="{04BB5744-9678-4D75-85F8-424954D83729}"/>
                </a:ext>
              </a:extLst>
            </p:cNvPr>
            <p:cNvGrpSpPr>
              <a:grpSpLocks noChangeAspect="1"/>
            </p:cNvGrpSpPr>
            <p:nvPr/>
          </p:nvGrpSpPr>
          <p:grpSpPr>
            <a:xfrm>
              <a:off x="9712593" y="4868596"/>
              <a:ext cx="412292" cy="307777"/>
              <a:chOff x="3696603" y="4073954"/>
              <a:chExt cx="565676" cy="422279"/>
            </a:xfrm>
          </p:grpSpPr>
          <p:sp>
            <p:nvSpPr>
              <p:cNvPr id="67" name="Oval 66">
                <a:extLst>
                  <a:ext uri="{FF2B5EF4-FFF2-40B4-BE49-F238E27FC236}">
                    <a16:creationId xmlns:a16="http://schemas.microsoft.com/office/drawing/2014/main" id="{44572691-9BCD-41F7-A7BB-E9370FC84E25}"/>
                  </a:ext>
                </a:extLst>
              </p:cNvPr>
              <p:cNvSpPr>
                <a:spLocks noChangeAspect="1"/>
              </p:cNvSpPr>
              <p:nvPr/>
            </p:nvSpPr>
            <p:spPr>
              <a:xfrm>
                <a:off x="3783827" y="4091757"/>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9" name="TextBox 68">
                <a:extLst>
                  <a:ext uri="{FF2B5EF4-FFF2-40B4-BE49-F238E27FC236}">
                    <a16:creationId xmlns:a16="http://schemas.microsoft.com/office/drawing/2014/main" id="{29869868-1EB8-416D-9791-8B051BD3AE63}"/>
                  </a:ext>
                </a:extLst>
              </p:cNvPr>
              <p:cNvSpPr txBox="1"/>
              <p:nvPr/>
            </p:nvSpPr>
            <p:spPr>
              <a:xfrm>
                <a:off x="3696603" y="4073954"/>
                <a:ext cx="565676" cy="422279"/>
              </a:xfrm>
              <a:prstGeom prst="rect">
                <a:avLst/>
              </a:prstGeom>
              <a:noFill/>
            </p:spPr>
            <p:txBody>
              <a:bodyPr wrap="none" rtlCol="0">
                <a:spAutoFit/>
              </a:bodyPr>
              <a:lstStyle/>
              <a:p>
                <a:r>
                  <a:rPr lang="en-US" sz="1400" dirty="0">
                    <a:solidFill>
                      <a:schemeClr val="bg1"/>
                    </a:solidFill>
                  </a:rPr>
                  <a:t>1.0</a:t>
                </a:r>
              </a:p>
            </p:txBody>
          </p:sp>
        </p:grpSp>
        <p:grpSp>
          <p:nvGrpSpPr>
            <p:cNvPr id="58" name="Group 57">
              <a:extLst>
                <a:ext uri="{FF2B5EF4-FFF2-40B4-BE49-F238E27FC236}">
                  <a16:creationId xmlns:a16="http://schemas.microsoft.com/office/drawing/2014/main" id="{ECBDCAED-DDDA-4956-BF35-81DD408DDB3B}"/>
                </a:ext>
              </a:extLst>
            </p:cNvPr>
            <p:cNvGrpSpPr>
              <a:grpSpLocks noChangeAspect="1"/>
            </p:cNvGrpSpPr>
            <p:nvPr/>
          </p:nvGrpSpPr>
          <p:grpSpPr>
            <a:xfrm>
              <a:off x="10286378" y="5051237"/>
              <a:ext cx="412292" cy="312910"/>
              <a:chOff x="4566600" y="4288142"/>
              <a:chExt cx="565676" cy="429322"/>
            </a:xfrm>
          </p:grpSpPr>
          <p:sp>
            <p:nvSpPr>
              <p:cNvPr id="59" name="Oval 58">
                <a:extLst>
                  <a:ext uri="{FF2B5EF4-FFF2-40B4-BE49-F238E27FC236}">
                    <a16:creationId xmlns:a16="http://schemas.microsoft.com/office/drawing/2014/main" id="{A20E4883-867E-4C73-9F09-876B015CD284}"/>
                  </a:ext>
                </a:extLst>
              </p:cNvPr>
              <p:cNvSpPr>
                <a:spLocks noChangeAspect="1"/>
              </p:cNvSpPr>
              <p:nvPr/>
            </p:nvSpPr>
            <p:spPr>
              <a:xfrm>
                <a:off x="4661391" y="4288142"/>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TextBox 62">
                <a:extLst>
                  <a:ext uri="{FF2B5EF4-FFF2-40B4-BE49-F238E27FC236}">
                    <a16:creationId xmlns:a16="http://schemas.microsoft.com/office/drawing/2014/main" id="{3271A43D-FC72-48AB-B7C3-D6D85CD97A06}"/>
                  </a:ext>
                </a:extLst>
              </p:cNvPr>
              <p:cNvSpPr txBox="1"/>
              <p:nvPr/>
            </p:nvSpPr>
            <p:spPr>
              <a:xfrm>
                <a:off x="4566600" y="4295185"/>
                <a:ext cx="565676" cy="422279"/>
              </a:xfrm>
              <a:prstGeom prst="rect">
                <a:avLst/>
              </a:prstGeom>
              <a:noFill/>
            </p:spPr>
            <p:txBody>
              <a:bodyPr wrap="none" rtlCol="0">
                <a:spAutoFit/>
              </a:bodyPr>
              <a:lstStyle/>
              <a:p>
                <a:r>
                  <a:rPr lang="en-US" sz="1400" dirty="0">
                    <a:solidFill>
                      <a:schemeClr val="bg1"/>
                    </a:solidFill>
                  </a:rPr>
                  <a:t>0.5</a:t>
                </a:r>
              </a:p>
            </p:txBody>
          </p:sp>
        </p:grpSp>
      </p:grpSp>
      <p:pic>
        <p:nvPicPr>
          <p:cNvPr id="9" name="Audio 8">
            <a:hlinkClick r:id="" action="ppaction://media"/>
            <a:extLst>
              <a:ext uri="{FF2B5EF4-FFF2-40B4-BE49-F238E27FC236}">
                <a16:creationId xmlns:a16="http://schemas.microsoft.com/office/drawing/2014/main" id="{FCFA9412-F129-47F3-B5BA-BEEC8E32BB30}"/>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910356047"/>
      </p:ext>
    </p:extLst>
  </p:cSld>
  <p:clrMapOvr>
    <a:masterClrMapping/>
  </p:clrMapOvr>
  <mc:AlternateContent xmlns:mc="http://schemas.openxmlformats.org/markup-compatibility/2006">
    <mc:Choice xmlns:p14="http://schemas.microsoft.com/office/powerpoint/2010/main" Requires="p14">
      <p:transition spd="slow" p14:dur="2000" advTm="27711"/>
    </mc:Choice>
    <mc:Fallback>
      <p:transition spd="slow" advTm="27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83"/>
                                        </p:tgtEl>
                                        <p:attrNameLst>
                                          <p:attrName>style.opacity</p:attrName>
                                        </p:attrNameLst>
                                      </p:cBhvr>
                                      <p:to>
                                        <p:strVal val="0.15"/>
                                      </p:to>
                                    </p:set>
                                    <p:animEffect filter="image" prLst="opacity: 0.15">
                                      <p:cBhvr rctx="IE">
                                        <p:cTn id="11" dur="indefinite"/>
                                        <p:tgtEl>
                                          <p:spTgt spid="83"/>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 [Reshape]</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To force the implicit function to be zero outside the envelope:</a:t>
            </a:r>
          </a:p>
          <a:p>
            <a:r>
              <a:rPr lang="en-US" dirty="0"/>
              <a:t>Remove </a:t>
            </a:r>
            <a:r>
              <a:rPr lang="en-US" b="1" dirty="0"/>
              <a:t>finer</a:t>
            </a:r>
            <a:r>
              <a:rPr lang="en-US" dirty="0"/>
              <a:t> basis functions overlapping</a:t>
            </a:r>
            <a:br>
              <a:rPr lang="en-US" dirty="0"/>
            </a:br>
            <a:r>
              <a:rPr lang="en-US" dirty="0"/>
              <a:t>the exterior</a:t>
            </a:r>
          </a:p>
          <a:p>
            <a:r>
              <a:rPr lang="en-US" dirty="0"/>
              <a:t>Express </a:t>
            </a:r>
            <a:r>
              <a:rPr lang="en-US" b="1" dirty="0"/>
              <a:t>coarser</a:t>
            </a:r>
            <a:r>
              <a:rPr lang="en-US" dirty="0"/>
              <a:t> basis functions as</a:t>
            </a:r>
            <a:br>
              <a:rPr lang="en-US" dirty="0"/>
            </a:br>
            <a:r>
              <a:rPr lang="en-US" dirty="0"/>
              <a:t>combinations of finer interior ones</a:t>
            </a:r>
          </a:p>
          <a:p>
            <a:pPr marL="0" indent="0">
              <a:buNone/>
            </a:pPr>
            <a:endParaRPr lang="en-US" dirty="0"/>
          </a:p>
          <a:p>
            <a:pPr marL="0" indent="0">
              <a:buNone/>
            </a:pPr>
            <a:endParaRPr lang="en-US" dirty="0"/>
          </a:p>
        </p:txBody>
      </p:sp>
      <p:pic>
        <p:nvPicPr>
          <p:cNvPr id="39" name="Picture 38" descr="A close up of a logo&#10;&#10;Description automatically generated">
            <a:extLst>
              <a:ext uri="{FF2B5EF4-FFF2-40B4-BE49-F238E27FC236}">
                <a16:creationId xmlns:a16="http://schemas.microsoft.com/office/drawing/2014/main" id="{AEBEF3A2-0FC3-4458-9275-3BE90A66CF05}"/>
              </a:ext>
            </a:extLst>
          </p:cNvPr>
          <p:cNvPicPr>
            <a:picLocks noChangeAspect="1"/>
          </p:cNvPicPr>
          <p:nvPr/>
        </p:nvPicPr>
        <p:blipFill>
          <a:blip r:embed="rId5">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1" name="Picture 40" descr="A close up of a logo&#10;&#10;Description automatically generated">
            <a:extLst>
              <a:ext uri="{FF2B5EF4-FFF2-40B4-BE49-F238E27FC236}">
                <a16:creationId xmlns:a16="http://schemas.microsoft.com/office/drawing/2014/main" id="{4B59CB64-DE3B-4BF9-B420-6941CDA7D629}"/>
              </a:ext>
            </a:extLst>
          </p:cNvPr>
          <p:cNvPicPr>
            <a:picLocks noChangeAspect="1"/>
          </p:cNvPicPr>
          <p:nvPr/>
        </p:nvPicPr>
        <p:blipFill>
          <a:blip r:embed="rId6">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2" name="Picture 41" descr="A close up of a logo&#10;&#10;Description automatically generated">
            <a:extLst>
              <a:ext uri="{FF2B5EF4-FFF2-40B4-BE49-F238E27FC236}">
                <a16:creationId xmlns:a16="http://schemas.microsoft.com/office/drawing/2014/main" id="{D8B92A01-5093-42D2-8C54-AD7628617D85}"/>
              </a:ext>
            </a:extLst>
          </p:cNvPr>
          <p:cNvPicPr>
            <a:picLocks noChangeAspect="1"/>
          </p:cNvPicPr>
          <p:nvPr/>
        </p:nvPicPr>
        <p:blipFill>
          <a:blip r:embed="rId7">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6A717462-8C63-4E89-B65E-413D406CEB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4" name="Picture 43" descr="A close up of an object&#10;&#10;Description automatically generated">
            <a:extLst>
              <a:ext uri="{FF2B5EF4-FFF2-40B4-BE49-F238E27FC236}">
                <a16:creationId xmlns:a16="http://schemas.microsoft.com/office/drawing/2014/main" id="{67117771-EDEA-4DB9-942A-2F28CAF3708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5" name="Picture 44" descr="A close up of an object&#10;&#10;Description automatically generated">
            <a:extLst>
              <a:ext uri="{FF2B5EF4-FFF2-40B4-BE49-F238E27FC236}">
                <a16:creationId xmlns:a16="http://schemas.microsoft.com/office/drawing/2014/main" id="{CC8A320E-8003-410F-901D-624745439E8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6" name="Picture 45" descr="A close up of an object&#10;&#10;Description automatically generated">
            <a:extLst>
              <a:ext uri="{FF2B5EF4-FFF2-40B4-BE49-F238E27FC236}">
                <a16:creationId xmlns:a16="http://schemas.microsoft.com/office/drawing/2014/main" id="{6C67EAE2-0CB1-47F3-AC03-3C8E8DAF7DA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4C18F94-AD02-4160-80BD-AA8CF7EADD8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35A7A88B-5A1A-4CC3-8703-F3C53785070C}"/>
              </a:ext>
            </a:extLst>
          </p:cNvPr>
          <p:cNvPicPr>
            <a:picLocks noChangeAspect="1"/>
          </p:cNvPicPr>
          <p:nvPr/>
        </p:nvPicPr>
        <p:blipFill>
          <a:blip r:embed="rId13">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9" name="Picture 48" descr="A close up of a logo&#10;&#10;Description automatically generated">
            <a:extLst>
              <a:ext uri="{FF2B5EF4-FFF2-40B4-BE49-F238E27FC236}">
                <a16:creationId xmlns:a16="http://schemas.microsoft.com/office/drawing/2014/main" id="{7AAE9599-3FEF-4555-A995-041BD566F14A}"/>
              </a:ext>
            </a:extLst>
          </p:cNvPr>
          <p:cNvPicPr>
            <a:picLocks noChangeAspect="1"/>
          </p:cNvPicPr>
          <p:nvPr/>
        </p:nvPicPr>
        <p:blipFill>
          <a:blip r:embed="rId14">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0" name="Picture 49" descr="A close up of a logo&#10;&#10;Description automatically generated">
            <a:extLst>
              <a:ext uri="{FF2B5EF4-FFF2-40B4-BE49-F238E27FC236}">
                <a16:creationId xmlns:a16="http://schemas.microsoft.com/office/drawing/2014/main" id="{0D1183F0-4CFE-426F-8A04-59CCB0C364AC}"/>
              </a:ext>
            </a:extLst>
          </p:cNvPr>
          <p:cNvPicPr>
            <a:picLocks noChangeAspect="1"/>
          </p:cNvPicPr>
          <p:nvPr/>
        </p:nvPicPr>
        <p:blipFill>
          <a:blip r:embed="rId15">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2" name="Picture 51" descr="A close up of a mans face&#10;&#10;Description automatically generated">
            <a:extLst>
              <a:ext uri="{FF2B5EF4-FFF2-40B4-BE49-F238E27FC236}">
                <a16:creationId xmlns:a16="http://schemas.microsoft.com/office/drawing/2014/main" id="{0F3C8C78-E6A4-429C-82E0-48D0E67990C9}"/>
              </a:ext>
            </a:extLst>
          </p:cNvPr>
          <p:cNvPicPr>
            <a:picLocks noChangeAspect="1"/>
          </p:cNvPicPr>
          <p:nvPr/>
        </p:nvPicPr>
        <p:blipFill>
          <a:blip r:embed="rId16">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3" name="Picture 52" descr="A close up of a mans face&#10;&#10;Description automatically generated">
            <a:extLst>
              <a:ext uri="{FF2B5EF4-FFF2-40B4-BE49-F238E27FC236}">
                <a16:creationId xmlns:a16="http://schemas.microsoft.com/office/drawing/2014/main" id="{4A6BB455-DA2A-4D56-B312-4DADEE445AAB}"/>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4" name="Picture 53" descr="A close up of a mans face&#10;&#10;Description automatically generated">
            <a:extLst>
              <a:ext uri="{FF2B5EF4-FFF2-40B4-BE49-F238E27FC236}">
                <a16:creationId xmlns:a16="http://schemas.microsoft.com/office/drawing/2014/main" id="{1299F679-1FE6-4B46-BC36-AE4CBD544373}"/>
              </a:ext>
            </a:extLst>
          </p:cNvPr>
          <p:cNvPicPr>
            <a:picLocks noChangeAspect="1"/>
          </p:cNvPicPr>
          <p:nvPr/>
        </p:nvPicPr>
        <p:blipFill>
          <a:blip r:embed="rId18">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10" name="Picture 9" descr="A close up of an object&#10;&#10;Description automatically generated">
            <a:extLst>
              <a:ext uri="{FF2B5EF4-FFF2-40B4-BE49-F238E27FC236}">
                <a16:creationId xmlns:a16="http://schemas.microsoft.com/office/drawing/2014/main" id="{C7105CBD-F969-4A8C-B7D2-AE494C164A59}"/>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38" name="Picture 37" descr="A close up of an object&#10;&#10;Description automatically generated">
            <a:extLst>
              <a:ext uri="{FF2B5EF4-FFF2-40B4-BE49-F238E27FC236}">
                <a16:creationId xmlns:a16="http://schemas.microsoft.com/office/drawing/2014/main" id="{B229A5D7-D491-4B61-8232-3650874C0447}"/>
              </a:ext>
            </a:extLst>
          </p:cNvPr>
          <p:cNvPicPr>
            <a:picLocks noChangeAspect="1"/>
          </p:cNvPicPr>
          <p:nvPr/>
        </p:nvPicPr>
        <p:blipFill>
          <a:blip r:embed="rId19">
            <a:clrChange>
              <a:clrFrom>
                <a:srgbClr val="FFFFFF"/>
              </a:clrFrom>
              <a:clrTo>
                <a:srgbClr val="FFFFFF">
                  <a:alpha val="0"/>
                </a:srgbClr>
              </a:clrTo>
            </a:clrChange>
          </a:blip>
          <a:stretch>
            <a:fillRect/>
          </a:stretch>
        </p:blipFill>
        <p:spPr>
          <a:xfrm flipH="1">
            <a:off x="7863840" y="3657600"/>
            <a:ext cx="4125773" cy="1371600"/>
          </a:xfrm>
          <a:prstGeom prst="rect">
            <a:avLst/>
          </a:prstGeom>
        </p:spPr>
      </p:pic>
      <p:pic>
        <p:nvPicPr>
          <p:cNvPr id="7" name="Picture 6" descr="A close up of a logo&#10;&#10;Description automatically generated">
            <a:extLst>
              <a:ext uri="{FF2B5EF4-FFF2-40B4-BE49-F238E27FC236}">
                <a16:creationId xmlns:a16="http://schemas.microsoft.com/office/drawing/2014/main" id="{9A0CCBBE-B00F-45EC-9F07-7DFD7CCAAC60}"/>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0AD7FEA5-22CC-453B-9461-241B70A6D7F9}"/>
              </a:ext>
            </a:extLst>
          </p:cNvPr>
          <p:cNvPicPr>
            <a:picLocks noChangeAspect="1"/>
          </p:cNvPicPr>
          <p:nvPr/>
        </p:nvPicPr>
        <p:blipFill>
          <a:blip r:embed="rId21">
            <a:clrChange>
              <a:clrFrom>
                <a:srgbClr val="FFFFFF"/>
              </a:clrFrom>
              <a:clrTo>
                <a:srgbClr val="FFFFFF">
                  <a:alpha val="0"/>
                </a:srgbClr>
              </a:clrTo>
            </a:clrChange>
            <a:alphaModFix amt="15000"/>
          </a:blip>
          <a:stretch>
            <a:fillRect/>
          </a:stretch>
        </p:blipFill>
        <p:spPr>
          <a:xfrm>
            <a:off x="7863840" y="5257800"/>
            <a:ext cx="4125773" cy="1371600"/>
          </a:xfrm>
          <a:prstGeom prst="rect">
            <a:avLst/>
          </a:prstGeom>
        </p:spPr>
      </p:pic>
      <p:pic>
        <p:nvPicPr>
          <p:cNvPr id="16" name="Picture 15" descr="A picture containing skiing&#10;&#10;Description automatically generated">
            <a:extLst>
              <a:ext uri="{FF2B5EF4-FFF2-40B4-BE49-F238E27FC236}">
                <a16:creationId xmlns:a16="http://schemas.microsoft.com/office/drawing/2014/main" id="{8445BE64-FFDF-476A-9082-181152B8E6B7}"/>
              </a:ext>
            </a:extLst>
          </p:cNvPr>
          <p:cNvPicPr>
            <a:picLocks noChangeAspect="1"/>
          </p:cNvPicPr>
          <p:nvPr/>
        </p:nvPicPr>
        <p:blipFill>
          <a:blip r:embed="rId22">
            <a:clrChange>
              <a:clrFrom>
                <a:srgbClr val="FFFFFF"/>
              </a:clrFrom>
              <a:clrTo>
                <a:srgbClr val="FFFFFF">
                  <a:alpha val="0"/>
                </a:srgbClr>
              </a:clrTo>
            </a:clrChange>
            <a:alphaModFix amt="15000"/>
          </a:blip>
          <a:stretch>
            <a:fillRect/>
          </a:stretch>
        </p:blipFill>
        <p:spPr>
          <a:xfrm>
            <a:off x="7863840" y="5257800"/>
            <a:ext cx="4125773" cy="1371600"/>
          </a:xfrm>
          <a:prstGeom prst="rect">
            <a:avLst/>
          </a:prstGeom>
        </p:spPr>
      </p:pic>
      <p:grpSp>
        <p:nvGrpSpPr>
          <p:cNvPr id="40" name="Group 39">
            <a:extLst>
              <a:ext uri="{FF2B5EF4-FFF2-40B4-BE49-F238E27FC236}">
                <a16:creationId xmlns:a16="http://schemas.microsoft.com/office/drawing/2014/main" id="{FE7A8362-0581-4B22-BDED-A20426A6488B}"/>
              </a:ext>
            </a:extLst>
          </p:cNvPr>
          <p:cNvGrpSpPr/>
          <p:nvPr/>
        </p:nvGrpSpPr>
        <p:grpSpPr>
          <a:xfrm>
            <a:off x="8934990" y="4394233"/>
            <a:ext cx="2037806" cy="1516241"/>
            <a:chOff x="8917577" y="4394233"/>
            <a:chExt cx="2037806" cy="1516241"/>
          </a:xfrm>
        </p:grpSpPr>
        <p:grpSp>
          <p:nvGrpSpPr>
            <p:cNvPr id="51" name="Group 50">
              <a:extLst>
                <a:ext uri="{FF2B5EF4-FFF2-40B4-BE49-F238E27FC236}">
                  <a16:creationId xmlns:a16="http://schemas.microsoft.com/office/drawing/2014/main" id="{3C59F5A2-0F76-4031-90F5-03E4533E51FD}"/>
                </a:ext>
              </a:extLst>
            </p:cNvPr>
            <p:cNvGrpSpPr/>
            <p:nvPr/>
          </p:nvGrpSpPr>
          <p:grpSpPr>
            <a:xfrm>
              <a:off x="8917577" y="4394233"/>
              <a:ext cx="2037806" cy="1516241"/>
              <a:chOff x="8414770" y="2826690"/>
              <a:chExt cx="2037806" cy="1516241"/>
            </a:xfrm>
          </p:grpSpPr>
          <p:cxnSp>
            <p:nvCxnSpPr>
              <p:cNvPr id="73" name="Straight Arrow Connector 72">
                <a:extLst>
                  <a:ext uri="{FF2B5EF4-FFF2-40B4-BE49-F238E27FC236}">
                    <a16:creationId xmlns:a16="http://schemas.microsoft.com/office/drawing/2014/main" id="{F433077E-6FEF-4F29-8C66-4EABF328155A}"/>
                  </a:ext>
                </a:extLst>
              </p:cNvPr>
              <p:cNvCxnSpPr>
                <a:cxnSpLocks/>
              </p:cNvCxnSpPr>
              <p:nvPr/>
            </p:nvCxnSpPr>
            <p:spPr>
              <a:xfrm flipH="1" flipV="1">
                <a:off x="8414770" y="2826690"/>
                <a:ext cx="850756" cy="1516241"/>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067F07B-ED38-402D-97B2-87D9DE402D4F}"/>
                  </a:ext>
                </a:extLst>
              </p:cNvPr>
              <p:cNvCxnSpPr>
                <a:cxnSpLocks/>
              </p:cNvCxnSpPr>
              <p:nvPr/>
            </p:nvCxnSpPr>
            <p:spPr>
              <a:xfrm flipV="1">
                <a:off x="9545737" y="2826690"/>
                <a:ext cx="906839" cy="1491654"/>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68E9E92-4B2D-40DD-9E5C-18C3AFD92C28}"/>
                  </a:ext>
                </a:extLst>
              </p:cNvPr>
              <p:cNvCxnSpPr>
                <a:cxnSpLocks/>
              </p:cNvCxnSpPr>
              <p:nvPr/>
            </p:nvCxnSpPr>
            <p:spPr>
              <a:xfrm flipV="1">
                <a:off x="9402199" y="2826690"/>
                <a:ext cx="0" cy="1403940"/>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F635A3B5-4228-4EF3-982D-09AB6773415F}"/>
                </a:ext>
              </a:extLst>
            </p:cNvPr>
            <p:cNvGrpSpPr>
              <a:grpSpLocks noChangeAspect="1"/>
            </p:cNvGrpSpPr>
            <p:nvPr/>
          </p:nvGrpSpPr>
          <p:grpSpPr>
            <a:xfrm>
              <a:off x="9174115" y="5034347"/>
              <a:ext cx="412292" cy="307777"/>
              <a:chOff x="2790798" y="4234804"/>
              <a:chExt cx="565677" cy="422279"/>
            </a:xfrm>
          </p:grpSpPr>
          <p:sp>
            <p:nvSpPr>
              <p:cNvPr id="69" name="Oval 68">
                <a:extLst>
                  <a:ext uri="{FF2B5EF4-FFF2-40B4-BE49-F238E27FC236}">
                    <a16:creationId xmlns:a16="http://schemas.microsoft.com/office/drawing/2014/main" id="{423F367A-10D0-478D-B504-D93DC65CC51A}"/>
                  </a:ext>
                </a:extLst>
              </p:cNvPr>
              <p:cNvSpPr>
                <a:spLocks noChangeAspect="1"/>
              </p:cNvSpPr>
              <p:nvPr/>
            </p:nvSpPr>
            <p:spPr>
              <a:xfrm>
                <a:off x="2865596" y="4265024"/>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1" name="TextBox 70">
                <a:extLst>
                  <a:ext uri="{FF2B5EF4-FFF2-40B4-BE49-F238E27FC236}">
                    <a16:creationId xmlns:a16="http://schemas.microsoft.com/office/drawing/2014/main" id="{8CF0EA3C-2968-4E1E-8330-59CF931C4182}"/>
                  </a:ext>
                </a:extLst>
              </p:cNvPr>
              <p:cNvSpPr txBox="1"/>
              <p:nvPr/>
            </p:nvSpPr>
            <p:spPr>
              <a:xfrm>
                <a:off x="2790798" y="4234804"/>
                <a:ext cx="565677" cy="422279"/>
              </a:xfrm>
              <a:prstGeom prst="rect">
                <a:avLst/>
              </a:prstGeom>
              <a:noFill/>
            </p:spPr>
            <p:txBody>
              <a:bodyPr wrap="none" rtlCol="0">
                <a:spAutoFit/>
              </a:bodyPr>
              <a:lstStyle/>
              <a:p>
                <a:r>
                  <a:rPr lang="en-US" sz="1400" dirty="0">
                    <a:solidFill>
                      <a:schemeClr val="bg1"/>
                    </a:solidFill>
                  </a:rPr>
                  <a:t>0.5</a:t>
                </a:r>
              </a:p>
            </p:txBody>
          </p:sp>
        </p:grpSp>
        <p:grpSp>
          <p:nvGrpSpPr>
            <p:cNvPr id="56" name="Group 55">
              <a:extLst>
                <a:ext uri="{FF2B5EF4-FFF2-40B4-BE49-F238E27FC236}">
                  <a16:creationId xmlns:a16="http://schemas.microsoft.com/office/drawing/2014/main" id="{A53C7B96-8BAF-46DD-A5AB-FB28493FDA5E}"/>
                </a:ext>
              </a:extLst>
            </p:cNvPr>
            <p:cNvGrpSpPr>
              <a:grpSpLocks noChangeAspect="1"/>
            </p:cNvGrpSpPr>
            <p:nvPr/>
          </p:nvGrpSpPr>
          <p:grpSpPr>
            <a:xfrm>
              <a:off x="9712593" y="4868596"/>
              <a:ext cx="412292" cy="307777"/>
              <a:chOff x="3696603" y="4073954"/>
              <a:chExt cx="565676" cy="422279"/>
            </a:xfrm>
          </p:grpSpPr>
          <p:sp>
            <p:nvSpPr>
              <p:cNvPr id="63" name="Oval 62">
                <a:extLst>
                  <a:ext uri="{FF2B5EF4-FFF2-40B4-BE49-F238E27FC236}">
                    <a16:creationId xmlns:a16="http://schemas.microsoft.com/office/drawing/2014/main" id="{B168D822-8AB0-4787-BB19-442B834B59D5}"/>
                  </a:ext>
                </a:extLst>
              </p:cNvPr>
              <p:cNvSpPr>
                <a:spLocks noChangeAspect="1"/>
              </p:cNvSpPr>
              <p:nvPr/>
            </p:nvSpPr>
            <p:spPr>
              <a:xfrm>
                <a:off x="3783827" y="4091757"/>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TextBox 66">
                <a:extLst>
                  <a:ext uri="{FF2B5EF4-FFF2-40B4-BE49-F238E27FC236}">
                    <a16:creationId xmlns:a16="http://schemas.microsoft.com/office/drawing/2014/main" id="{B9B2CF2D-799B-4565-8A1B-271BA1923595}"/>
                  </a:ext>
                </a:extLst>
              </p:cNvPr>
              <p:cNvSpPr txBox="1"/>
              <p:nvPr/>
            </p:nvSpPr>
            <p:spPr>
              <a:xfrm>
                <a:off x="3696603" y="4073954"/>
                <a:ext cx="565676" cy="422279"/>
              </a:xfrm>
              <a:prstGeom prst="rect">
                <a:avLst/>
              </a:prstGeom>
              <a:noFill/>
            </p:spPr>
            <p:txBody>
              <a:bodyPr wrap="none" rtlCol="0">
                <a:spAutoFit/>
              </a:bodyPr>
              <a:lstStyle/>
              <a:p>
                <a:r>
                  <a:rPr lang="en-US" sz="1400" dirty="0">
                    <a:solidFill>
                      <a:schemeClr val="bg1"/>
                    </a:solidFill>
                  </a:rPr>
                  <a:t>1.0</a:t>
                </a:r>
              </a:p>
            </p:txBody>
          </p:sp>
        </p:grpSp>
        <p:grpSp>
          <p:nvGrpSpPr>
            <p:cNvPr id="57" name="Group 56">
              <a:extLst>
                <a:ext uri="{FF2B5EF4-FFF2-40B4-BE49-F238E27FC236}">
                  <a16:creationId xmlns:a16="http://schemas.microsoft.com/office/drawing/2014/main" id="{AD63D255-AD8D-46D9-8650-1238FC0C1036}"/>
                </a:ext>
              </a:extLst>
            </p:cNvPr>
            <p:cNvGrpSpPr>
              <a:grpSpLocks noChangeAspect="1"/>
            </p:cNvGrpSpPr>
            <p:nvPr/>
          </p:nvGrpSpPr>
          <p:grpSpPr>
            <a:xfrm>
              <a:off x="10286378" y="5051237"/>
              <a:ext cx="412292" cy="312910"/>
              <a:chOff x="4566600" y="4288142"/>
              <a:chExt cx="565676" cy="429322"/>
            </a:xfrm>
          </p:grpSpPr>
          <p:sp>
            <p:nvSpPr>
              <p:cNvPr id="58" name="Oval 57">
                <a:extLst>
                  <a:ext uri="{FF2B5EF4-FFF2-40B4-BE49-F238E27FC236}">
                    <a16:creationId xmlns:a16="http://schemas.microsoft.com/office/drawing/2014/main" id="{91719A7F-56C4-448C-B7C7-A542A3245A7A}"/>
                  </a:ext>
                </a:extLst>
              </p:cNvPr>
              <p:cNvSpPr>
                <a:spLocks noChangeAspect="1"/>
              </p:cNvSpPr>
              <p:nvPr/>
            </p:nvSpPr>
            <p:spPr>
              <a:xfrm>
                <a:off x="4661391" y="4288142"/>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TextBox 58">
                <a:extLst>
                  <a:ext uri="{FF2B5EF4-FFF2-40B4-BE49-F238E27FC236}">
                    <a16:creationId xmlns:a16="http://schemas.microsoft.com/office/drawing/2014/main" id="{99E25504-35A4-4F08-9CB3-9425B90A55F9}"/>
                  </a:ext>
                </a:extLst>
              </p:cNvPr>
              <p:cNvSpPr txBox="1"/>
              <p:nvPr/>
            </p:nvSpPr>
            <p:spPr>
              <a:xfrm>
                <a:off x="4566600" y="4295185"/>
                <a:ext cx="565676" cy="422279"/>
              </a:xfrm>
              <a:prstGeom prst="rect">
                <a:avLst/>
              </a:prstGeom>
              <a:noFill/>
            </p:spPr>
            <p:txBody>
              <a:bodyPr wrap="none" rtlCol="0">
                <a:spAutoFit/>
              </a:bodyPr>
              <a:lstStyle/>
              <a:p>
                <a:r>
                  <a:rPr lang="en-US" sz="1400" dirty="0">
                    <a:solidFill>
                      <a:schemeClr val="bg1"/>
                    </a:solidFill>
                  </a:rPr>
                  <a:t>0.5</a:t>
                </a:r>
              </a:p>
            </p:txBody>
          </p:sp>
        </p:grpSp>
      </p:grpSp>
      <p:pic>
        <p:nvPicPr>
          <p:cNvPr id="6" name="Picture 5" descr="A picture containing lamp, skiing&#10;&#10;Description automatically generated">
            <a:extLst>
              <a:ext uri="{FF2B5EF4-FFF2-40B4-BE49-F238E27FC236}">
                <a16:creationId xmlns:a16="http://schemas.microsoft.com/office/drawing/2014/main" id="{5D70BFB0-0847-47A1-83F0-3C93CA492A50}"/>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7863840" y="5257800"/>
            <a:ext cx="4125773" cy="1371600"/>
          </a:xfrm>
          <a:prstGeom prst="rect">
            <a:avLst/>
          </a:prstGeom>
        </p:spPr>
      </p:pic>
      <p:grpSp>
        <p:nvGrpSpPr>
          <p:cNvPr id="98" name="Group 97">
            <a:extLst>
              <a:ext uri="{FF2B5EF4-FFF2-40B4-BE49-F238E27FC236}">
                <a16:creationId xmlns:a16="http://schemas.microsoft.com/office/drawing/2014/main" id="{F51CAA4A-B8E4-4307-91A0-8FC35A303E7E}"/>
              </a:ext>
            </a:extLst>
          </p:cNvPr>
          <p:cNvGrpSpPr/>
          <p:nvPr/>
        </p:nvGrpSpPr>
        <p:grpSpPr>
          <a:xfrm>
            <a:off x="7836681" y="2050829"/>
            <a:ext cx="4163943" cy="4616216"/>
            <a:chOff x="7836681" y="2050829"/>
            <a:chExt cx="4163943" cy="4616216"/>
          </a:xfrm>
        </p:grpSpPr>
        <p:sp>
          <p:nvSpPr>
            <p:cNvPr id="99" name="Rectangle 98">
              <a:extLst>
                <a:ext uri="{FF2B5EF4-FFF2-40B4-BE49-F238E27FC236}">
                  <a16:creationId xmlns:a16="http://schemas.microsoft.com/office/drawing/2014/main" id="{6795A0E9-2944-4F00-9693-209223C39787}"/>
                </a:ext>
              </a:extLst>
            </p:cNvPr>
            <p:cNvSpPr/>
            <p:nvPr/>
          </p:nvSpPr>
          <p:spPr>
            <a:xfrm>
              <a:off x="7836681" y="2072640"/>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34771EF-EFF6-4894-A6AF-6750FAF2DF75}"/>
                </a:ext>
              </a:extLst>
            </p:cNvPr>
            <p:cNvSpPr/>
            <p:nvPr/>
          </p:nvSpPr>
          <p:spPr>
            <a:xfrm>
              <a:off x="11490017" y="2050829"/>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047CC5B4-A034-4FCE-9D6B-D078D7745FA0}"/>
                </a:ext>
              </a:extLst>
            </p:cNvPr>
            <p:cNvGrpSpPr/>
            <p:nvPr/>
          </p:nvGrpSpPr>
          <p:grpSpPr>
            <a:xfrm>
              <a:off x="7863840" y="6392725"/>
              <a:ext cx="4125773" cy="274320"/>
              <a:chOff x="1363452" y="3519530"/>
              <a:chExt cx="4125773" cy="274320"/>
            </a:xfrm>
          </p:grpSpPr>
          <p:cxnSp>
            <p:nvCxnSpPr>
              <p:cNvPr id="110" name="Straight Connector 109">
                <a:extLst>
                  <a:ext uri="{FF2B5EF4-FFF2-40B4-BE49-F238E27FC236}">
                    <a16:creationId xmlns:a16="http://schemas.microsoft.com/office/drawing/2014/main" id="{30D678A9-7DDE-445A-A146-60137473A60D}"/>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D8996F1-0DF9-4692-A6E6-B0DB2D53E5C6}"/>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C3F9054-C84C-4282-9E83-8095541C4D2F}"/>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3645B5F9-6615-4679-A003-39EBCA8B4C6A}"/>
                </a:ext>
              </a:extLst>
            </p:cNvPr>
            <p:cNvGrpSpPr/>
            <p:nvPr/>
          </p:nvGrpSpPr>
          <p:grpSpPr>
            <a:xfrm>
              <a:off x="7863839" y="3169920"/>
              <a:ext cx="4125773" cy="274320"/>
              <a:chOff x="1363452" y="3519530"/>
              <a:chExt cx="4125773" cy="274320"/>
            </a:xfrm>
          </p:grpSpPr>
          <p:cxnSp>
            <p:nvCxnSpPr>
              <p:cNvPr id="107" name="Straight Connector 106">
                <a:extLst>
                  <a:ext uri="{FF2B5EF4-FFF2-40B4-BE49-F238E27FC236}">
                    <a16:creationId xmlns:a16="http://schemas.microsoft.com/office/drawing/2014/main" id="{02D26E72-F199-4FF4-BEF7-471DF357EDEF}"/>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CDE5F51-63CA-4C01-8D1B-EB7A6FC33B8F}"/>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7A4BDB-4217-423D-8B15-F0010F687A00}"/>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11DBDEB7-29BB-4BB3-9EC3-53F8A0595F9B}"/>
                </a:ext>
              </a:extLst>
            </p:cNvPr>
            <p:cNvGrpSpPr/>
            <p:nvPr/>
          </p:nvGrpSpPr>
          <p:grpSpPr>
            <a:xfrm>
              <a:off x="7863840" y="4770120"/>
              <a:ext cx="4125773" cy="274320"/>
              <a:chOff x="1363452" y="3519530"/>
              <a:chExt cx="4125773" cy="274320"/>
            </a:xfrm>
          </p:grpSpPr>
          <p:cxnSp>
            <p:nvCxnSpPr>
              <p:cNvPr id="104" name="Straight Connector 103">
                <a:extLst>
                  <a:ext uri="{FF2B5EF4-FFF2-40B4-BE49-F238E27FC236}">
                    <a16:creationId xmlns:a16="http://schemas.microsoft.com/office/drawing/2014/main" id="{D5C8AC06-F76A-4656-8AE6-6EE72D5DE591}"/>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971DCA4-C29D-40B1-98AC-025D29FFA75E}"/>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1175C1-931B-4BDF-8AA4-5CAC06E0FD45}"/>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pic>
        <p:nvPicPr>
          <p:cNvPr id="13" name="Audio 12">
            <a:hlinkClick r:id="" action="ppaction://media"/>
            <a:extLst>
              <a:ext uri="{FF2B5EF4-FFF2-40B4-BE49-F238E27FC236}">
                <a16:creationId xmlns:a16="http://schemas.microsoft.com/office/drawing/2014/main" id="{DD889F62-24FD-43D5-B96B-2CDBEF8F246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934302030"/>
      </p:ext>
    </p:extLst>
  </p:cSld>
  <p:clrMapOvr>
    <a:masterClrMapping/>
  </p:clrMapOvr>
  <mc:AlternateContent xmlns:mc="http://schemas.openxmlformats.org/markup-compatibility/2006">
    <mc:Choice xmlns:p14="http://schemas.microsoft.com/office/powerpoint/2010/main" Requires="p14">
      <p:transition spd="slow" p14:dur="2000" advTm="8483"/>
    </mc:Choice>
    <mc:Fallback>
      <p:transition spd="slow" advTm="8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 [Reshape]</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To force the implicit function to be zero outside the envelope:</a:t>
            </a:r>
          </a:p>
          <a:p>
            <a:r>
              <a:rPr lang="en-US" dirty="0"/>
              <a:t>Remove </a:t>
            </a:r>
            <a:r>
              <a:rPr lang="en-US" b="1" dirty="0"/>
              <a:t>finer</a:t>
            </a:r>
            <a:r>
              <a:rPr lang="en-US" dirty="0"/>
              <a:t> basis functions overlapping</a:t>
            </a:r>
            <a:br>
              <a:rPr lang="en-US" dirty="0"/>
            </a:br>
            <a:r>
              <a:rPr lang="en-US" dirty="0"/>
              <a:t>the exterior</a:t>
            </a:r>
          </a:p>
          <a:p>
            <a:r>
              <a:rPr lang="en-US" dirty="0"/>
              <a:t>Express </a:t>
            </a:r>
            <a:r>
              <a:rPr lang="en-US" b="1" dirty="0"/>
              <a:t>coarser</a:t>
            </a:r>
            <a:r>
              <a:rPr lang="en-US" dirty="0"/>
              <a:t> basis functions as</a:t>
            </a:r>
            <a:br>
              <a:rPr lang="en-US" dirty="0"/>
            </a:br>
            <a:r>
              <a:rPr lang="en-US" dirty="0"/>
              <a:t>combinations of finer interior ones</a:t>
            </a:r>
          </a:p>
          <a:p>
            <a:pPr marL="0" indent="0">
              <a:buNone/>
            </a:pPr>
            <a:endParaRPr lang="en-US" dirty="0"/>
          </a:p>
          <a:p>
            <a:pPr marL="0" indent="0">
              <a:buNone/>
            </a:pPr>
            <a:endParaRPr lang="en-US" dirty="0"/>
          </a:p>
        </p:txBody>
      </p:sp>
      <p:pic>
        <p:nvPicPr>
          <p:cNvPr id="39" name="Picture 38" descr="A close up of a logo&#10;&#10;Description automatically generated">
            <a:extLst>
              <a:ext uri="{FF2B5EF4-FFF2-40B4-BE49-F238E27FC236}">
                <a16:creationId xmlns:a16="http://schemas.microsoft.com/office/drawing/2014/main" id="{AEBEF3A2-0FC3-4458-9275-3BE90A66CF05}"/>
              </a:ext>
            </a:extLst>
          </p:cNvPr>
          <p:cNvPicPr>
            <a:picLocks noChangeAspect="1"/>
          </p:cNvPicPr>
          <p:nvPr/>
        </p:nvPicPr>
        <p:blipFill>
          <a:blip r:embed="rId5">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1" name="Picture 40" descr="A close up of a logo&#10;&#10;Description automatically generated">
            <a:extLst>
              <a:ext uri="{FF2B5EF4-FFF2-40B4-BE49-F238E27FC236}">
                <a16:creationId xmlns:a16="http://schemas.microsoft.com/office/drawing/2014/main" id="{4B59CB64-DE3B-4BF9-B420-6941CDA7D629}"/>
              </a:ext>
            </a:extLst>
          </p:cNvPr>
          <p:cNvPicPr>
            <a:picLocks noChangeAspect="1"/>
          </p:cNvPicPr>
          <p:nvPr/>
        </p:nvPicPr>
        <p:blipFill>
          <a:blip r:embed="rId6">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2" name="Picture 41" descr="A close up of a logo&#10;&#10;Description automatically generated">
            <a:extLst>
              <a:ext uri="{FF2B5EF4-FFF2-40B4-BE49-F238E27FC236}">
                <a16:creationId xmlns:a16="http://schemas.microsoft.com/office/drawing/2014/main" id="{D8B92A01-5093-42D2-8C54-AD7628617D85}"/>
              </a:ext>
            </a:extLst>
          </p:cNvPr>
          <p:cNvPicPr>
            <a:picLocks noChangeAspect="1"/>
          </p:cNvPicPr>
          <p:nvPr/>
        </p:nvPicPr>
        <p:blipFill>
          <a:blip r:embed="rId7">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6A717462-8C63-4E89-B65E-413D406CEB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4" name="Picture 43" descr="A close up of an object&#10;&#10;Description automatically generated">
            <a:extLst>
              <a:ext uri="{FF2B5EF4-FFF2-40B4-BE49-F238E27FC236}">
                <a16:creationId xmlns:a16="http://schemas.microsoft.com/office/drawing/2014/main" id="{67117771-EDEA-4DB9-942A-2F28CAF3708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5" name="Picture 44" descr="A close up of an object&#10;&#10;Description automatically generated">
            <a:extLst>
              <a:ext uri="{FF2B5EF4-FFF2-40B4-BE49-F238E27FC236}">
                <a16:creationId xmlns:a16="http://schemas.microsoft.com/office/drawing/2014/main" id="{CC8A320E-8003-410F-901D-624745439E8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6" name="Picture 45" descr="A close up of an object&#10;&#10;Description automatically generated">
            <a:extLst>
              <a:ext uri="{FF2B5EF4-FFF2-40B4-BE49-F238E27FC236}">
                <a16:creationId xmlns:a16="http://schemas.microsoft.com/office/drawing/2014/main" id="{6C67EAE2-0CB1-47F3-AC03-3C8E8DAF7DA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4C18F94-AD02-4160-80BD-AA8CF7EADD8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863840" y="2057400"/>
            <a:ext cx="4125773" cy="13716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35A7A88B-5A1A-4CC3-8703-F3C53785070C}"/>
              </a:ext>
            </a:extLst>
          </p:cNvPr>
          <p:cNvPicPr>
            <a:picLocks noChangeAspect="1"/>
          </p:cNvPicPr>
          <p:nvPr/>
        </p:nvPicPr>
        <p:blipFill>
          <a:blip r:embed="rId13">
            <a:clrChange>
              <a:clrFrom>
                <a:srgbClr val="FFFFFF"/>
              </a:clrFrom>
              <a:clrTo>
                <a:srgbClr val="FFFFFF">
                  <a:alpha val="0"/>
                </a:srgbClr>
              </a:clrTo>
            </a:clrChange>
            <a:alphaModFix amt="15000"/>
          </a:blip>
          <a:stretch>
            <a:fillRect/>
          </a:stretch>
        </p:blipFill>
        <p:spPr>
          <a:xfrm>
            <a:off x="7863840" y="2057400"/>
            <a:ext cx="4125773" cy="1371600"/>
          </a:xfrm>
          <a:prstGeom prst="rect">
            <a:avLst/>
          </a:prstGeom>
        </p:spPr>
      </p:pic>
      <p:pic>
        <p:nvPicPr>
          <p:cNvPr id="49" name="Picture 48" descr="A close up of a logo&#10;&#10;Description automatically generated">
            <a:extLst>
              <a:ext uri="{FF2B5EF4-FFF2-40B4-BE49-F238E27FC236}">
                <a16:creationId xmlns:a16="http://schemas.microsoft.com/office/drawing/2014/main" id="{7AAE9599-3FEF-4555-A995-041BD566F14A}"/>
              </a:ext>
            </a:extLst>
          </p:cNvPr>
          <p:cNvPicPr>
            <a:picLocks noChangeAspect="1"/>
          </p:cNvPicPr>
          <p:nvPr/>
        </p:nvPicPr>
        <p:blipFill>
          <a:blip r:embed="rId14">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0" name="Picture 49" descr="A close up of a logo&#10;&#10;Description automatically generated">
            <a:extLst>
              <a:ext uri="{FF2B5EF4-FFF2-40B4-BE49-F238E27FC236}">
                <a16:creationId xmlns:a16="http://schemas.microsoft.com/office/drawing/2014/main" id="{0D1183F0-4CFE-426F-8A04-59CCB0C364AC}"/>
              </a:ext>
            </a:extLst>
          </p:cNvPr>
          <p:cNvPicPr>
            <a:picLocks noChangeAspect="1"/>
          </p:cNvPicPr>
          <p:nvPr/>
        </p:nvPicPr>
        <p:blipFill>
          <a:blip r:embed="rId15">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2" name="Picture 51" descr="A close up of a mans face&#10;&#10;Description automatically generated">
            <a:extLst>
              <a:ext uri="{FF2B5EF4-FFF2-40B4-BE49-F238E27FC236}">
                <a16:creationId xmlns:a16="http://schemas.microsoft.com/office/drawing/2014/main" id="{0F3C8C78-E6A4-429C-82E0-48D0E67990C9}"/>
              </a:ext>
            </a:extLst>
          </p:cNvPr>
          <p:cNvPicPr>
            <a:picLocks noChangeAspect="1"/>
          </p:cNvPicPr>
          <p:nvPr/>
        </p:nvPicPr>
        <p:blipFill>
          <a:blip r:embed="rId16">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53" name="Picture 52" descr="A close up of a mans face&#10;&#10;Description automatically generated">
            <a:extLst>
              <a:ext uri="{FF2B5EF4-FFF2-40B4-BE49-F238E27FC236}">
                <a16:creationId xmlns:a16="http://schemas.microsoft.com/office/drawing/2014/main" id="{4A6BB455-DA2A-4D56-B312-4DADEE445AAB}"/>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54" name="Picture 53" descr="A close up of a mans face&#10;&#10;Description automatically generated">
            <a:extLst>
              <a:ext uri="{FF2B5EF4-FFF2-40B4-BE49-F238E27FC236}">
                <a16:creationId xmlns:a16="http://schemas.microsoft.com/office/drawing/2014/main" id="{1299F679-1FE6-4B46-BC36-AE4CBD544373}"/>
              </a:ext>
            </a:extLst>
          </p:cNvPr>
          <p:cNvPicPr>
            <a:picLocks noChangeAspect="1"/>
          </p:cNvPicPr>
          <p:nvPr/>
        </p:nvPicPr>
        <p:blipFill>
          <a:blip r:embed="rId18">
            <a:clrChange>
              <a:clrFrom>
                <a:srgbClr val="FFFFFF"/>
              </a:clrFrom>
              <a:clrTo>
                <a:srgbClr val="FFFFFF">
                  <a:alpha val="0"/>
                </a:srgbClr>
              </a:clrTo>
            </a:clrChange>
            <a:alphaModFix amt="15000"/>
          </a:blip>
          <a:stretch>
            <a:fillRect/>
          </a:stretch>
        </p:blipFill>
        <p:spPr>
          <a:xfrm>
            <a:off x="7863840" y="3657600"/>
            <a:ext cx="4125773" cy="1371600"/>
          </a:xfrm>
          <a:prstGeom prst="rect">
            <a:avLst/>
          </a:prstGeom>
        </p:spPr>
      </p:pic>
      <p:pic>
        <p:nvPicPr>
          <p:cNvPr id="10" name="Picture 9" descr="A close up of an object&#10;&#10;Description automatically generated">
            <a:extLst>
              <a:ext uri="{FF2B5EF4-FFF2-40B4-BE49-F238E27FC236}">
                <a16:creationId xmlns:a16="http://schemas.microsoft.com/office/drawing/2014/main" id="{C7105CBD-F969-4A8C-B7D2-AE494C164A59}"/>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863840" y="3657600"/>
            <a:ext cx="4125773" cy="1371600"/>
          </a:xfrm>
          <a:prstGeom prst="rect">
            <a:avLst/>
          </a:prstGeom>
        </p:spPr>
      </p:pic>
      <p:pic>
        <p:nvPicPr>
          <p:cNvPr id="38" name="Picture 37" descr="A close up of an object&#10;&#10;Description automatically generated">
            <a:extLst>
              <a:ext uri="{FF2B5EF4-FFF2-40B4-BE49-F238E27FC236}">
                <a16:creationId xmlns:a16="http://schemas.microsoft.com/office/drawing/2014/main" id="{B229A5D7-D491-4B61-8232-3650874C0447}"/>
              </a:ext>
            </a:extLst>
          </p:cNvPr>
          <p:cNvPicPr>
            <a:picLocks noChangeAspect="1"/>
          </p:cNvPicPr>
          <p:nvPr/>
        </p:nvPicPr>
        <p:blipFill>
          <a:blip r:embed="rId19">
            <a:clrChange>
              <a:clrFrom>
                <a:srgbClr val="FFFFFF"/>
              </a:clrFrom>
              <a:clrTo>
                <a:srgbClr val="FFFFFF">
                  <a:alpha val="0"/>
                </a:srgbClr>
              </a:clrTo>
            </a:clrChange>
          </a:blip>
          <a:stretch>
            <a:fillRect/>
          </a:stretch>
        </p:blipFill>
        <p:spPr>
          <a:xfrm flipH="1">
            <a:off x="7863840" y="3657600"/>
            <a:ext cx="4125773" cy="1371600"/>
          </a:xfrm>
          <a:prstGeom prst="rect">
            <a:avLst/>
          </a:prstGeom>
        </p:spPr>
      </p:pic>
      <p:pic>
        <p:nvPicPr>
          <p:cNvPr id="7" name="Picture 6" descr="A close up of a logo&#10;&#10;Description automatically generated">
            <a:extLst>
              <a:ext uri="{FF2B5EF4-FFF2-40B4-BE49-F238E27FC236}">
                <a16:creationId xmlns:a16="http://schemas.microsoft.com/office/drawing/2014/main" id="{9A0CCBBE-B00F-45EC-9F07-7DFD7CCAAC60}"/>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9" name="Picture 8" descr="A picture containing skiing, flying&#10;&#10;Description automatically generated">
            <a:extLst>
              <a:ext uri="{FF2B5EF4-FFF2-40B4-BE49-F238E27FC236}">
                <a16:creationId xmlns:a16="http://schemas.microsoft.com/office/drawing/2014/main" id="{C9F78CE7-5A66-4F25-B31C-BF5CAB468871}"/>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7863840" y="5257800"/>
            <a:ext cx="4125773" cy="1371600"/>
          </a:xfrm>
          <a:prstGeom prst="rect">
            <a:avLst/>
          </a:prstGeom>
        </p:spPr>
      </p:pic>
      <p:pic>
        <p:nvPicPr>
          <p:cNvPr id="12" name="Picture 11" descr="A close up of a mans face&#10;&#10;Description automatically generated">
            <a:extLst>
              <a:ext uri="{FF2B5EF4-FFF2-40B4-BE49-F238E27FC236}">
                <a16:creationId xmlns:a16="http://schemas.microsoft.com/office/drawing/2014/main" id="{DD4FF250-8451-46CB-B9EE-23543ABFF579}"/>
              </a:ext>
            </a:extLst>
          </p:cNvPr>
          <p:cNvPicPr>
            <a:picLocks noChangeAspect="1"/>
          </p:cNvPicPr>
          <p:nvPr/>
        </p:nvPicPr>
        <p:blipFill>
          <a:blip r:embed="rId22">
            <a:clrChange>
              <a:clrFrom>
                <a:srgbClr val="FFFFFF"/>
              </a:clrFrom>
              <a:clrTo>
                <a:srgbClr val="FFFFFF">
                  <a:alpha val="0"/>
                </a:srgbClr>
              </a:clrTo>
            </a:clrChange>
            <a:alphaModFix amt="15000"/>
          </a:blip>
          <a:stretch>
            <a:fillRect/>
          </a:stretch>
        </p:blipFill>
        <p:spPr>
          <a:xfrm>
            <a:off x="7863840" y="5257800"/>
            <a:ext cx="4125773" cy="13716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0AD7FEA5-22CC-453B-9461-241B70A6D7F9}"/>
              </a:ext>
            </a:extLst>
          </p:cNvPr>
          <p:cNvPicPr>
            <a:picLocks noChangeAspect="1"/>
          </p:cNvPicPr>
          <p:nvPr/>
        </p:nvPicPr>
        <p:blipFill>
          <a:blip r:embed="rId23">
            <a:clrChange>
              <a:clrFrom>
                <a:srgbClr val="FFFFFF"/>
              </a:clrFrom>
              <a:clrTo>
                <a:srgbClr val="FFFFFF">
                  <a:alpha val="0"/>
                </a:srgbClr>
              </a:clrTo>
            </a:clrChange>
            <a:alphaModFix amt="15000"/>
          </a:blip>
          <a:stretch>
            <a:fillRect/>
          </a:stretch>
        </p:blipFill>
        <p:spPr>
          <a:xfrm>
            <a:off x="7863840" y="5257800"/>
            <a:ext cx="4125773" cy="1371600"/>
          </a:xfrm>
          <a:prstGeom prst="rect">
            <a:avLst/>
          </a:prstGeom>
        </p:spPr>
      </p:pic>
      <p:pic>
        <p:nvPicPr>
          <p:cNvPr id="16" name="Picture 15" descr="A picture containing skiing&#10;&#10;Description automatically generated">
            <a:extLst>
              <a:ext uri="{FF2B5EF4-FFF2-40B4-BE49-F238E27FC236}">
                <a16:creationId xmlns:a16="http://schemas.microsoft.com/office/drawing/2014/main" id="{8445BE64-FFDF-476A-9082-181152B8E6B7}"/>
              </a:ext>
            </a:extLst>
          </p:cNvPr>
          <p:cNvPicPr>
            <a:picLocks noChangeAspect="1"/>
          </p:cNvPicPr>
          <p:nvPr/>
        </p:nvPicPr>
        <p:blipFill>
          <a:blip r:embed="rId24">
            <a:clrChange>
              <a:clrFrom>
                <a:srgbClr val="FFFFFF"/>
              </a:clrFrom>
              <a:clrTo>
                <a:srgbClr val="FFFFFF">
                  <a:alpha val="0"/>
                </a:srgbClr>
              </a:clrTo>
            </a:clrChange>
            <a:alphaModFix amt="15000"/>
          </a:blip>
          <a:stretch>
            <a:fillRect/>
          </a:stretch>
        </p:blipFill>
        <p:spPr>
          <a:xfrm>
            <a:off x="7863840" y="5257800"/>
            <a:ext cx="4125773" cy="1371600"/>
          </a:xfrm>
          <a:prstGeom prst="rect">
            <a:avLst/>
          </a:prstGeom>
        </p:spPr>
      </p:pic>
      <p:pic>
        <p:nvPicPr>
          <p:cNvPr id="6" name="Picture 5" descr="A close up of a logo&#10;&#10;Description automatically generated">
            <a:extLst>
              <a:ext uri="{FF2B5EF4-FFF2-40B4-BE49-F238E27FC236}">
                <a16:creationId xmlns:a16="http://schemas.microsoft.com/office/drawing/2014/main" id="{9F32D09F-09DA-4D50-86C2-513A249C5D08}"/>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7863840" y="5257800"/>
            <a:ext cx="4125773" cy="1371600"/>
          </a:xfrm>
          <a:prstGeom prst="rect">
            <a:avLst/>
          </a:prstGeom>
        </p:spPr>
      </p:pic>
      <p:grpSp>
        <p:nvGrpSpPr>
          <p:cNvPr id="96" name="Group 95">
            <a:extLst>
              <a:ext uri="{FF2B5EF4-FFF2-40B4-BE49-F238E27FC236}">
                <a16:creationId xmlns:a16="http://schemas.microsoft.com/office/drawing/2014/main" id="{075D645C-546C-48F5-B5F3-6A2843FB5409}"/>
              </a:ext>
            </a:extLst>
          </p:cNvPr>
          <p:cNvGrpSpPr/>
          <p:nvPr/>
        </p:nvGrpSpPr>
        <p:grpSpPr>
          <a:xfrm>
            <a:off x="7836681" y="2050829"/>
            <a:ext cx="4163943" cy="4616216"/>
            <a:chOff x="7836681" y="2050829"/>
            <a:chExt cx="4163943" cy="4616216"/>
          </a:xfrm>
        </p:grpSpPr>
        <p:sp>
          <p:nvSpPr>
            <p:cNvPr id="97" name="Rectangle 96">
              <a:extLst>
                <a:ext uri="{FF2B5EF4-FFF2-40B4-BE49-F238E27FC236}">
                  <a16:creationId xmlns:a16="http://schemas.microsoft.com/office/drawing/2014/main" id="{633D1AE4-891C-4648-A874-8357367EB515}"/>
                </a:ext>
              </a:extLst>
            </p:cNvPr>
            <p:cNvSpPr/>
            <p:nvPr/>
          </p:nvSpPr>
          <p:spPr>
            <a:xfrm>
              <a:off x="7836681" y="2072640"/>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D126B773-A154-4E5A-9574-F0B8F99BEF8C}"/>
                </a:ext>
              </a:extLst>
            </p:cNvPr>
            <p:cNvSpPr/>
            <p:nvPr/>
          </p:nvSpPr>
          <p:spPr>
            <a:xfrm>
              <a:off x="11490017" y="2050829"/>
              <a:ext cx="510607" cy="445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22DE3848-4894-4756-8198-9BFD29CCBF08}"/>
                </a:ext>
              </a:extLst>
            </p:cNvPr>
            <p:cNvGrpSpPr/>
            <p:nvPr/>
          </p:nvGrpSpPr>
          <p:grpSpPr>
            <a:xfrm>
              <a:off x="7863840" y="6392725"/>
              <a:ext cx="4125773" cy="274320"/>
              <a:chOff x="1363452" y="3519530"/>
              <a:chExt cx="4125773" cy="274320"/>
            </a:xfrm>
          </p:grpSpPr>
          <p:cxnSp>
            <p:nvCxnSpPr>
              <p:cNvPr id="108" name="Straight Connector 107">
                <a:extLst>
                  <a:ext uri="{FF2B5EF4-FFF2-40B4-BE49-F238E27FC236}">
                    <a16:creationId xmlns:a16="http://schemas.microsoft.com/office/drawing/2014/main" id="{35712317-EEB3-4004-9BCF-87F843C33F7F}"/>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D895DDD-7032-4653-ACB8-5FC4DA9F7BB4}"/>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E6D9006-1CFD-47B6-AC35-136C0AE65810}"/>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43D35542-37DB-41DB-A6BE-609060E5CF97}"/>
                </a:ext>
              </a:extLst>
            </p:cNvPr>
            <p:cNvGrpSpPr/>
            <p:nvPr/>
          </p:nvGrpSpPr>
          <p:grpSpPr>
            <a:xfrm>
              <a:off x="7863839" y="3169920"/>
              <a:ext cx="4125773" cy="274320"/>
              <a:chOff x="1363452" y="3519530"/>
              <a:chExt cx="4125773" cy="274320"/>
            </a:xfrm>
          </p:grpSpPr>
          <p:cxnSp>
            <p:nvCxnSpPr>
              <p:cNvPr id="105" name="Straight Connector 104">
                <a:extLst>
                  <a:ext uri="{FF2B5EF4-FFF2-40B4-BE49-F238E27FC236}">
                    <a16:creationId xmlns:a16="http://schemas.microsoft.com/office/drawing/2014/main" id="{C064ADF6-BB4C-4104-BC1E-69268602F619}"/>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9870724-B825-434E-892B-E31BC3466A8D}"/>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6EAF778-67BB-4292-B79D-D8469DD3B9A2}"/>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B95BE03C-2AB8-4954-88F5-E47E395B4BE6}"/>
                </a:ext>
              </a:extLst>
            </p:cNvPr>
            <p:cNvGrpSpPr/>
            <p:nvPr/>
          </p:nvGrpSpPr>
          <p:grpSpPr>
            <a:xfrm>
              <a:off x="7863840" y="4770120"/>
              <a:ext cx="4125773" cy="274320"/>
              <a:chOff x="1363452" y="3519530"/>
              <a:chExt cx="4125773" cy="274320"/>
            </a:xfrm>
          </p:grpSpPr>
          <p:cxnSp>
            <p:nvCxnSpPr>
              <p:cNvPr id="102" name="Straight Connector 101">
                <a:extLst>
                  <a:ext uri="{FF2B5EF4-FFF2-40B4-BE49-F238E27FC236}">
                    <a16:creationId xmlns:a16="http://schemas.microsoft.com/office/drawing/2014/main" id="{34251B93-5A1B-4ADC-B747-07287688DFAA}"/>
                  </a:ext>
                </a:extLst>
              </p:cNvPr>
              <p:cNvCxnSpPr/>
              <p:nvPr/>
            </p:nvCxnSpPr>
            <p:spPr>
              <a:xfrm>
                <a:off x="1363452" y="3657600"/>
                <a:ext cx="412577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36F53F5-3E6A-4F42-9AB5-D290EA5FB42D}"/>
                  </a:ext>
                </a:extLst>
              </p:cNvPr>
              <p:cNvCxnSpPr>
                <a:cxnSpLocks/>
              </p:cNvCxnSpPr>
              <p:nvPr/>
            </p:nvCxnSpPr>
            <p:spPr>
              <a:xfrm>
                <a:off x="5489225"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0317049-A1FE-49A0-AB64-6F40495C338B}"/>
                  </a:ext>
                </a:extLst>
              </p:cNvPr>
              <p:cNvCxnSpPr>
                <a:cxnSpLocks/>
              </p:cNvCxnSpPr>
              <p:nvPr/>
            </p:nvCxnSpPr>
            <p:spPr>
              <a:xfrm>
                <a:off x="1363452" y="3519530"/>
                <a:ext cx="0" cy="274320"/>
              </a:xfrm>
              <a:prstGeom prst="line">
                <a:avLst/>
              </a:prstGeom>
              <a:ln w="50800"/>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79FA9D4F-A700-4FCB-BF0A-69221BE91225}"/>
              </a:ext>
            </a:extLst>
          </p:cNvPr>
          <p:cNvGrpSpPr/>
          <p:nvPr/>
        </p:nvGrpSpPr>
        <p:grpSpPr>
          <a:xfrm>
            <a:off x="11007637" y="4394233"/>
            <a:ext cx="2037806" cy="1516241"/>
            <a:chOff x="8917577" y="4394233"/>
            <a:chExt cx="2037806" cy="1516241"/>
          </a:xfrm>
        </p:grpSpPr>
        <p:grpSp>
          <p:nvGrpSpPr>
            <p:cNvPr id="51" name="Group 50">
              <a:extLst>
                <a:ext uri="{FF2B5EF4-FFF2-40B4-BE49-F238E27FC236}">
                  <a16:creationId xmlns:a16="http://schemas.microsoft.com/office/drawing/2014/main" id="{B312C925-3546-4DBE-872C-71478ABF1821}"/>
                </a:ext>
              </a:extLst>
            </p:cNvPr>
            <p:cNvGrpSpPr/>
            <p:nvPr/>
          </p:nvGrpSpPr>
          <p:grpSpPr>
            <a:xfrm>
              <a:off x="8917577" y="4394233"/>
              <a:ext cx="2037806" cy="1516241"/>
              <a:chOff x="8414770" y="2826690"/>
              <a:chExt cx="2037806" cy="1516241"/>
            </a:xfrm>
          </p:grpSpPr>
          <p:cxnSp>
            <p:nvCxnSpPr>
              <p:cNvPr id="73" name="Straight Arrow Connector 72">
                <a:extLst>
                  <a:ext uri="{FF2B5EF4-FFF2-40B4-BE49-F238E27FC236}">
                    <a16:creationId xmlns:a16="http://schemas.microsoft.com/office/drawing/2014/main" id="{D3BB87EB-1FB0-4477-BA9A-C6F8C3F20DAC}"/>
                  </a:ext>
                </a:extLst>
              </p:cNvPr>
              <p:cNvCxnSpPr>
                <a:cxnSpLocks/>
              </p:cNvCxnSpPr>
              <p:nvPr/>
            </p:nvCxnSpPr>
            <p:spPr>
              <a:xfrm flipH="1" flipV="1">
                <a:off x="8414770" y="2826690"/>
                <a:ext cx="850756" cy="1516241"/>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CAB0A14-A4A7-4A94-BBAB-5BD8406BCE25}"/>
                  </a:ext>
                </a:extLst>
              </p:cNvPr>
              <p:cNvCxnSpPr>
                <a:cxnSpLocks/>
              </p:cNvCxnSpPr>
              <p:nvPr/>
            </p:nvCxnSpPr>
            <p:spPr>
              <a:xfrm flipV="1">
                <a:off x="9545737" y="2826690"/>
                <a:ext cx="906839" cy="1491654"/>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4B58114-5688-4BF6-B494-E48CF32C0AEE}"/>
                  </a:ext>
                </a:extLst>
              </p:cNvPr>
              <p:cNvCxnSpPr>
                <a:cxnSpLocks/>
              </p:cNvCxnSpPr>
              <p:nvPr/>
            </p:nvCxnSpPr>
            <p:spPr>
              <a:xfrm flipV="1">
                <a:off x="9402199" y="2826690"/>
                <a:ext cx="0" cy="1403940"/>
              </a:xfrm>
              <a:prstGeom prst="straightConnector1">
                <a:avLst/>
              </a:prstGeom>
              <a:ln w="25400">
                <a:headEnd type="triangle"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DC4F4267-2BCA-4CC5-B182-DD2C1BCBE846}"/>
                </a:ext>
              </a:extLst>
            </p:cNvPr>
            <p:cNvGrpSpPr>
              <a:grpSpLocks noChangeAspect="1"/>
            </p:cNvGrpSpPr>
            <p:nvPr/>
          </p:nvGrpSpPr>
          <p:grpSpPr>
            <a:xfrm>
              <a:off x="9174115" y="5034347"/>
              <a:ext cx="412292" cy="307777"/>
              <a:chOff x="2790798" y="4234804"/>
              <a:chExt cx="565677" cy="422279"/>
            </a:xfrm>
          </p:grpSpPr>
          <p:sp>
            <p:nvSpPr>
              <p:cNvPr id="69" name="Oval 68">
                <a:extLst>
                  <a:ext uri="{FF2B5EF4-FFF2-40B4-BE49-F238E27FC236}">
                    <a16:creationId xmlns:a16="http://schemas.microsoft.com/office/drawing/2014/main" id="{7D2D416D-91DF-46CB-A261-08B72130F196}"/>
                  </a:ext>
                </a:extLst>
              </p:cNvPr>
              <p:cNvSpPr>
                <a:spLocks noChangeAspect="1"/>
              </p:cNvSpPr>
              <p:nvPr/>
            </p:nvSpPr>
            <p:spPr>
              <a:xfrm>
                <a:off x="2865596" y="4265024"/>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1" name="TextBox 70">
                <a:extLst>
                  <a:ext uri="{FF2B5EF4-FFF2-40B4-BE49-F238E27FC236}">
                    <a16:creationId xmlns:a16="http://schemas.microsoft.com/office/drawing/2014/main" id="{6E570B05-3C2F-4625-951C-D2A9D6758DA2}"/>
                  </a:ext>
                </a:extLst>
              </p:cNvPr>
              <p:cNvSpPr txBox="1"/>
              <p:nvPr/>
            </p:nvSpPr>
            <p:spPr>
              <a:xfrm>
                <a:off x="2790798" y="4234804"/>
                <a:ext cx="565677" cy="422279"/>
              </a:xfrm>
              <a:prstGeom prst="rect">
                <a:avLst/>
              </a:prstGeom>
              <a:noFill/>
            </p:spPr>
            <p:txBody>
              <a:bodyPr wrap="none" rtlCol="0">
                <a:spAutoFit/>
              </a:bodyPr>
              <a:lstStyle/>
              <a:p>
                <a:r>
                  <a:rPr lang="en-US" sz="1400" dirty="0">
                    <a:solidFill>
                      <a:schemeClr val="bg1"/>
                    </a:solidFill>
                  </a:rPr>
                  <a:t>0.5</a:t>
                </a:r>
              </a:p>
            </p:txBody>
          </p:sp>
        </p:grpSp>
        <p:grpSp>
          <p:nvGrpSpPr>
            <p:cNvPr id="56" name="Group 55">
              <a:extLst>
                <a:ext uri="{FF2B5EF4-FFF2-40B4-BE49-F238E27FC236}">
                  <a16:creationId xmlns:a16="http://schemas.microsoft.com/office/drawing/2014/main" id="{80B353FA-1EF7-438E-8BCF-2010A1A5E39B}"/>
                </a:ext>
              </a:extLst>
            </p:cNvPr>
            <p:cNvGrpSpPr>
              <a:grpSpLocks noChangeAspect="1"/>
            </p:cNvGrpSpPr>
            <p:nvPr/>
          </p:nvGrpSpPr>
          <p:grpSpPr>
            <a:xfrm>
              <a:off x="9712593" y="4868596"/>
              <a:ext cx="412292" cy="307777"/>
              <a:chOff x="3696603" y="4073954"/>
              <a:chExt cx="565676" cy="422279"/>
            </a:xfrm>
          </p:grpSpPr>
          <p:sp>
            <p:nvSpPr>
              <p:cNvPr id="63" name="Oval 62">
                <a:extLst>
                  <a:ext uri="{FF2B5EF4-FFF2-40B4-BE49-F238E27FC236}">
                    <a16:creationId xmlns:a16="http://schemas.microsoft.com/office/drawing/2014/main" id="{0A6D3D61-E255-4ACF-A862-7B8FFD92BA31}"/>
                  </a:ext>
                </a:extLst>
              </p:cNvPr>
              <p:cNvSpPr>
                <a:spLocks noChangeAspect="1"/>
              </p:cNvSpPr>
              <p:nvPr/>
            </p:nvSpPr>
            <p:spPr>
              <a:xfrm>
                <a:off x="3783827" y="4091757"/>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TextBox 66">
                <a:extLst>
                  <a:ext uri="{FF2B5EF4-FFF2-40B4-BE49-F238E27FC236}">
                    <a16:creationId xmlns:a16="http://schemas.microsoft.com/office/drawing/2014/main" id="{76D72C35-DCEA-48D2-AC33-9E67B8EFA61D}"/>
                  </a:ext>
                </a:extLst>
              </p:cNvPr>
              <p:cNvSpPr txBox="1"/>
              <p:nvPr/>
            </p:nvSpPr>
            <p:spPr>
              <a:xfrm>
                <a:off x="3696603" y="4073954"/>
                <a:ext cx="565676" cy="422279"/>
              </a:xfrm>
              <a:prstGeom prst="rect">
                <a:avLst/>
              </a:prstGeom>
              <a:noFill/>
            </p:spPr>
            <p:txBody>
              <a:bodyPr wrap="none" rtlCol="0">
                <a:spAutoFit/>
              </a:bodyPr>
              <a:lstStyle/>
              <a:p>
                <a:r>
                  <a:rPr lang="en-US" sz="1400" dirty="0">
                    <a:solidFill>
                      <a:schemeClr val="bg1"/>
                    </a:solidFill>
                  </a:rPr>
                  <a:t>1.0</a:t>
                </a:r>
              </a:p>
            </p:txBody>
          </p:sp>
        </p:grpSp>
        <p:grpSp>
          <p:nvGrpSpPr>
            <p:cNvPr id="57" name="Group 56">
              <a:extLst>
                <a:ext uri="{FF2B5EF4-FFF2-40B4-BE49-F238E27FC236}">
                  <a16:creationId xmlns:a16="http://schemas.microsoft.com/office/drawing/2014/main" id="{3565DABF-8D9F-4DA1-AC0C-D3AC56AD8846}"/>
                </a:ext>
              </a:extLst>
            </p:cNvPr>
            <p:cNvGrpSpPr>
              <a:grpSpLocks noChangeAspect="1"/>
            </p:cNvGrpSpPr>
            <p:nvPr/>
          </p:nvGrpSpPr>
          <p:grpSpPr>
            <a:xfrm>
              <a:off x="10286378" y="5051237"/>
              <a:ext cx="412292" cy="312910"/>
              <a:chOff x="4566600" y="4288142"/>
              <a:chExt cx="565676" cy="429322"/>
            </a:xfrm>
          </p:grpSpPr>
          <p:sp>
            <p:nvSpPr>
              <p:cNvPr id="58" name="Oval 57">
                <a:extLst>
                  <a:ext uri="{FF2B5EF4-FFF2-40B4-BE49-F238E27FC236}">
                    <a16:creationId xmlns:a16="http://schemas.microsoft.com/office/drawing/2014/main" id="{392FE462-EDC8-45C1-AAB0-A6FA78E00587}"/>
                  </a:ext>
                </a:extLst>
              </p:cNvPr>
              <p:cNvSpPr>
                <a:spLocks noChangeAspect="1"/>
              </p:cNvSpPr>
              <p:nvPr/>
            </p:nvSpPr>
            <p:spPr>
              <a:xfrm>
                <a:off x="4661391" y="4288142"/>
                <a:ext cx="369831" cy="369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TextBox 58">
                <a:extLst>
                  <a:ext uri="{FF2B5EF4-FFF2-40B4-BE49-F238E27FC236}">
                    <a16:creationId xmlns:a16="http://schemas.microsoft.com/office/drawing/2014/main" id="{9057C89D-2722-4B1D-AC26-9CF5266FFC5B}"/>
                  </a:ext>
                </a:extLst>
              </p:cNvPr>
              <p:cNvSpPr txBox="1"/>
              <p:nvPr/>
            </p:nvSpPr>
            <p:spPr>
              <a:xfrm>
                <a:off x="4566600" y="4295185"/>
                <a:ext cx="565676" cy="422279"/>
              </a:xfrm>
              <a:prstGeom prst="rect">
                <a:avLst/>
              </a:prstGeom>
              <a:noFill/>
            </p:spPr>
            <p:txBody>
              <a:bodyPr wrap="none" rtlCol="0">
                <a:spAutoFit/>
              </a:bodyPr>
              <a:lstStyle/>
              <a:p>
                <a:r>
                  <a:rPr lang="en-US" sz="1400" dirty="0">
                    <a:solidFill>
                      <a:schemeClr val="bg1"/>
                    </a:solidFill>
                  </a:rPr>
                  <a:t>0.5</a:t>
                </a:r>
              </a:p>
            </p:txBody>
          </p:sp>
        </p:grpSp>
      </p:grpSp>
      <p:pic>
        <p:nvPicPr>
          <p:cNvPr id="13" name="Audio 12">
            <a:hlinkClick r:id="" action="ppaction://media"/>
            <a:extLst>
              <a:ext uri="{FF2B5EF4-FFF2-40B4-BE49-F238E27FC236}">
                <a16:creationId xmlns:a16="http://schemas.microsoft.com/office/drawing/2014/main" id="{3A937C4B-7CB1-433D-98C3-58D1994612E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2805976"/>
      </p:ext>
    </p:extLst>
  </p:cSld>
  <p:clrMapOvr>
    <a:masterClrMapping/>
  </p:clrMapOvr>
  <mc:AlternateContent xmlns:mc="http://schemas.openxmlformats.org/markup-compatibility/2006">
    <mc:Choice xmlns:p14="http://schemas.microsoft.com/office/powerpoint/2010/main" Requires="p14">
      <p:transition spd="slow" p14:dur="2000" advTm="6203"/>
    </mc:Choice>
    <mc:Fallback>
      <p:transition spd="slow" advTm="6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Dirichlet Constraints</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In practice:</a:t>
            </a:r>
          </a:p>
          <a:p>
            <a:r>
              <a:rPr lang="en-US" dirty="0"/>
              <a:t>Reshape: regular (coarse) part of the tree </a:t>
            </a:r>
          </a:p>
          <a:p>
            <a:r>
              <a:rPr lang="en-US" dirty="0"/>
              <a:t>Remove: adapted (fine) part of the tree</a:t>
            </a:r>
          </a:p>
        </p:txBody>
      </p:sp>
      <p:pic>
        <p:nvPicPr>
          <p:cNvPr id="6" name="Picture 5" descr="A person standing next to a fence&#10;&#10;Description automatically generated">
            <a:extLst>
              <a:ext uri="{FF2B5EF4-FFF2-40B4-BE49-F238E27FC236}">
                <a16:creationId xmlns:a16="http://schemas.microsoft.com/office/drawing/2014/main" id="{320E0EC5-5658-4DC0-9871-FF43A147EC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349749" y="2891016"/>
            <a:ext cx="3429000" cy="3429000"/>
          </a:xfrm>
          <a:prstGeom prst="rect">
            <a:avLst/>
          </a:prstGeom>
        </p:spPr>
      </p:pic>
      <p:pic>
        <p:nvPicPr>
          <p:cNvPr id="15" name="Picture 14" descr="A close up of a building&#10;&#10;Description automatically generated">
            <a:extLst>
              <a:ext uri="{FF2B5EF4-FFF2-40B4-BE49-F238E27FC236}">
                <a16:creationId xmlns:a16="http://schemas.microsoft.com/office/drawing/2014/main" id="{AAB67DB4-E428-45D0-A6C2-32F19FEA643E}"/>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4436606" y="2891016"/>
            <a:ext cx="3429000" cy="3429000"/>
          </a:xfrm>
          <a:prstGeom prst="rect">
            <a:avLst/>
          </a:prstGeom>
        </p:spPr>
      </p:pic>
      <p:grpSp>
        <p:nvGrpSpPr>
          <p:cNvPr id="21" name="Group 20">
            <a:extLst>
              <a:ext uri="{FF2B5EF4-FFF2-40B4-BE49-F238E27FC236}">
                <a16:creationId xmlns:a16="http://schemas.microsoft.com/office/drawing/2014/main" id="{19734BB9-6D7E-4A0A-98C9-F46E52881E9D}"/>
              </a:ext>
            </a:extLst>
          </p:cNvPr>
          <p:cNvGrpSpPr>
            <a:grpSpLocks noChangeAspect="1"/>
          </p:cNvGrpSpPr>
          <p:nvPr/>
        </p:nvGrpSpPr>
        <p:grpSpPr>
          <a:xfrm>
            <a:off x="8407655" y="2891016"/>
            <a:ext cx="3429000" cy="3429000"/>
            <a:chOff x="4572000" y="4572000"/>
            <a:chExt cx="2447925" cy="2447925"/>
          </a:xfrm>
        </p:grpSpPr>
        <p:pic>
          <p:nvPicPr>
            <p:cNvPr id="11" name="Picture 10" descr="A close up of a logo&#10;&#10;Description automatically generated">
              <a:extLst>
                <a:ext uri="{FF2B5EF4-FFF2-40B4-BE49-F238E27FC236}">
                  <a16:creationId xmlns:a16="http://schemas.microsoft.com/office/drawing/2014/main" id="{DAF0C5DF-10B2-4E12-8E4E-29BB1FEAD150}"/>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4572000" y="4572000"/>
              <a:ext cx="2447925" cy="2447925"/>
            </a:xfrm>
            <a:prstGeom prst="rect">
              <a:avLst/>
            </a:prstGeom>
          </p:spPr>
        </p:pic>
        <p:pic>
          <p:nvPicPr>
            <p:cNvPr id="18" name="Picture 17" descr="A screen shot of a cage&#10;&#10;Description automatically generated">
              <a:extLst>
                <a:ext uri="{FF2B5EF4-FFF2-40B4-BE49-F238E27FC236}">
                  <a16:creationId xmlns:a16="http://schemas.microsoft.com/office/drawing/2014/main" id="{C3B5B25C-E5F5-47DB-B0B3-32881275F8DE}"/>
                </a:ext>
              </a:extLst>
            </p:cNvPr>
            <p:cNvPicPr>
              <a:picLocks noChangeAspect="1"/>
            </p:cNvPicPr>
            <p:nvPr/>
          </p:nvPicPr>
          <p:blipFill>
            <a:blip r:embed="rId8">
              <a:clrChange>
                <a:clrFrom>
                  <a:srgbClr val="FFFFFF"/>
                </a:clrFrom>
                <a:clrTo>
                  <a:srgbClr val="FFFFFF">
                    <a:alpha val="0"/>
                  </a:srgbClr>
                </a:clrTo>
              </a:clrChange>
            </a:blip>
            <a:stretch>
              <a:fillRect/>
            </a:stretch>
          </p:blipFill>
          <p:spPr>
            <a:xfrm flipH="1">
              <a:off x="4572000" y="4572000"/>
              <a:ext cx="2447925" cy="2447925"/>
            </a:xfrm>
            <a:prstGeom prst="rect">
              <a:avLst/>
            </a:prstGeom>
          </p:spPr>
        </p:pic>
        <p:pic>
          <p:nvPicPr>
            <p:cNvPr id="20" name="Picture 19" descr="A picture containing sitting, clock&#10;&#10;Description automatically generated">
              <a:extLst>
                <a:ext uri="{FF2B5EF4-FFF2-40B4-BE49-F238E27FC236}">
                  <a16:creationId xmlns:a16="http://schemas.microsoft.com/office/drawing/2014/main" id="{4235B895-AD3F-4824-9645-84A38B301A0E}"/>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4572000" y="4572000"/>
              <a:ext cx="2447925" cy="2447925"/>
            </a:xfrm>
            <a:prstGeom prst="rect">
              <a:avLst/>
            </a:prstGeom>
          </p:spPr>
        </p:pic>
      </p:grpSp>
      <p:sp>
        <p:nvSpPr>
          <p:cNvPr id="22" name="TextBox 21">
            <a:extLst>
              <a:ext uri="{FF2B5EF4-FFF2-40B4-BE49-F238E27FC236}">
                <a16:creationId xmlns:a16="http://schemas.microsoft.com/office/drawing/2014/main" id="{71B75344-D1C0-477C-AD69-383707997685}"/>
              </a:ext>
            </a:extLst>
          </p:cNvPr>
          <p:cNvSpPr txBox="1"/>
          <p:nvPr/>
        </p:nvSpPr>
        <p:spPr>
          <a:xfrm>
            <a:off x="3915069" y="4215446"/>
            <a:ext cx="439544" cy="707886"/>
          </a:xfrm>
          <a:prstGeom prst="rect">
            <a:avLst/>
          </a:prstGeom>
          <a:noFill/>
        </p:spPr>
        <p:txBody>
          <a:bodyPr wrap="none" rtlCol="0">
            <a:spAutoFit/>
          </a:bodyPr>
          <a:lstStyle/>
          <a:p>
            <a:r>
              <a:rPr lang="en-US" sz="4000" dirty="0"/>
              <a:t>=</a:t>
            </a:r>
          </a:p>
        </p:txBody>
      </p:sp>
      <p:sp>
        <p:nvSpPr>
          <p:cNvPr id="55" name="TextBox 54">
            <a:extLst>
              <a:ext uri="{FF2B5EF4-FFF2-40B4-BE49-F238E27FC236}">
                <a16:creationId xmlns:a16="http://schemas.microsoft.com/office/drawing/2014/main" id="{FE3034C5-3BF5-43CB-810B-4B48390EC4D1}"/>
              </a:ext>
            </a:extLst>
          </p:cNvPr>
          <p:cNvSpPr txBox="1"/>
          <p:nvPr/>
        </p:nvSpPr>
        <p:spPr>
          <a:xfrm>
            <a:off x="7915212" y="4222995"/>
            <a:ext cx="439544" cy="707886"/>
          </a:xfrm>
          <a:prstGeom prst="rect">
            <a:avLst/>
          </a:prstGeom>
          <a:noFill/>
        </p:spPr>
        <p:txBody>
          <a:bodyPr wrap="none" rtlCol="0">
            <a:spAutoFit/>
          </a:bodyPr>
          <a:lstStyle/>
          <a:p>
            <a:r>
              <a:rPr lang="en-US" sz="4000" dirty="0"/>
              <a:t>+</a:t>
            </a:r>
          </a:p>
        </p:txBody>
      </p:sp>
      <p:sp>
        <p:nvSpPr>
          <p:cNvPr id="23" name="TextBox 22">
            <a:extLst>
              <a:ext uri="{FF2B5EF4-FFF2-40B4-BE49-F238E27FC236}">
                <a16:creationId xmlns:a16="http://schemas.microsoft.com/office/drawing/2014/main" id="{66E7056A-E88E-4CC4-816E-31A2A4DA87E4}"/>
              </a:ext>
            </a:extLst>
          </p:cNvPr>
          <p:cNvSpPr txBox="1"/>
          <p:nvPr/>
        </p:nvSpPr>
        <p:spPr>
          <a:xfrm>
            <a:off x="4436607" y="6328371"/>
            <a:ext cx="3379534" cy="369332"/>
          </a:xfrm>
          <a:prstGeom prst="rect">
            <a:avLst/>
          </a:prstGeom>
          <a:noFill/>
        </p:spPr>
        <p:txBody>
          <a:bodyPr wrap="square" rtlCol="0">
            <a:spAutoFit/>
          </a:bodyPr>
          <a:lstStyle/>
          <a:p>
            <a:pPr algn="ctr"/>
            <a:r>
              <a:rPr lang="en-US" dirty="0"/>
              <a:t>Regular: reshape</a:t>
            </a:r>
          </a:p>
        </p:txBody>
      </p:sp>
      <p:sp>
        <p:nvSpPr>
          <p:cNvPr id="56" name="TextBox 55">
            <a:extLst>
              <a:ext uri="{FF2B5EF4-FFF2-40B4-BE49-F238E27FC236}">
                <a16:creationId xmlns:a16="http://schemas.microsoft.com/office/drawing/2014/main" id="{77192D3E-11FE-4E69-9D43-45F1D467C901}"/>
              </a:ext>
            </a:extLst>
          </p:cNvPr>
          <p:cNvSpPr txBox="1"/>
          <p:nvPr/>
        </p:nvSpPr>
        <p:spPr>
          <a:xfrm>
            <a:off x="8450929" y="6328371"/>
            <a:ext cx="3379534" cy="369332"/>
          </a:xfrm>
          <a:prstGeom prst="rect">
            <a:avLst/>
          </a:prstGeom>
          <a:noFill/>
        </p:spPr>
        <p:txBody>
          <a:bodyPr wrap="square" rtlCol="0">
            <a:spAutoFit/>
          </a:bodyPr>
          <a:lstStyle/>
          <a:p>
            <a:pPr algn="ctr"/>
            <a:r>
              <a:rPr lang="en-US" dirty="0"/>
              <a:t>Adapted: remove</a:t>
            </a:r>
          </a:p>
        </p:txBody>
      </p:sp>
      <p:pic>
        <p:nvPicPr>
          <p:cNvPr id="57" name="Picture 56" descr="A close up of a person&#10;&#10;Description automatically generated">
            <a:extLst>
              <a:ext uri="{FF2B5EF4-FFF2-40B4-BE49-F238E27FC236}">
                <a16:creationId xmlns:a16="http://schemas.microsoft.com/office/drawing/2014/main" id="{279E84ED-A4F0-468F-815D-614C14963B35}"/>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0820" y="2562087"/>
            <a:ext cx="4086858" cy="4086858"/>
          </a:xfrm>
          <a:prstGeom prst="rect">
            <a:avLst/>
          </a:prstGeom>
        </p:spPr>
      </p:pic>
      <p:pic>
        <p:nvPicPr>
          <p:cNvPr id="7" name="Audio 6">
            <a:hlinkClick r:id="" action="ppaction://media"/>
            <a:extLst>
              <a:ext uri="{FF2B5EF4-FFF2-40B4-BE49-F238E27FC236}">
                <a16:creationId xmlns:a16="http://schemas.microsoft.com/office/drawing/2014/main" id="{912642E2-3162-4839-B110-EAE66080FD5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606197529"/>
      </p:ext>
    </p:extLst>
  </p:cSld>
  <p:clrMapOvr>
    <a:masterClrMapping/>
  </p:clrMapOvr>
  <mc:AlternateContent xmlns:mc="http://schemas.openxmlformats.org/markup-compatibility/2006" xmlns:p14="http://schemas.microsoft.com/office/powerpoint/2010/main">
    <mc:Choice Requires="p14">
      <p:transition spd="slow" p14:dur="2000" advTm="20740"/>
    </mc:Choice>
    <mc:Fallback xmlns="">
      <p:transition spd="slow" advTm="2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r>
              <a:rPr lang="en-US" sz="4400"/>
              <a:t>Solver Convergence</a:t>
            </a:r>
            <a:endParaRPr lang="en-US" sz="4400" dirty="0"/>
          </a:p>
        </p:txBody>
      </p:sp>
      <p:pic>
        <p:nvPicPr>
          <p:cNvPr id="4" name="Audio 3">
            <a:hlinkClick r:id="" action="ppaction://media"/>
            <a:extLst>
              <a:ext uri="{FF2B5EF4-FFF2-40B4-BE49-F238E27FC236}">
                <a16:creationId xmlns:a16="http://schemas.microsoft.com/office/drawing/2014/main" id="{F846B0BB-413B-4063-8993-D2087E6EA5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969100640"/>
      </p:ext>
    </p:extLst>
  </p:cSld>
  <p:clrMapOvr>
    <a:masterClrMapping/>
  </p:clrMapOvr>
  <mc:AlternateContent xmlns:mc="http://schemas.openxmlformats.org/markup-compatibility/2006" xmlns:p14="http://schemas.microsoft.com/office/powerpoint/2010/main">
    <mc:Choice Requires="p14">
      <p:transition spd="slow" p14:dur="2000" advTm="8509"/>
    </mc:Choice>
    <mc:Fallback xmlns="">
      <p:transition spd="slow" advTm="8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Multigrid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𝜒</m:t>
                      </m:r>
                      <m:r>
                        <a:rPr lang="en-US" i="1">
                          <a:latin typeface="Cambria Math" panose="02040503050406030204" pitchFamily="18" charset="0"/>
                        </a:rPr>
                        <m:t>=</m:t>
                      </m:r>
                      <m:r>
                        <m:rPr>
                          <m:sty m:val="p"/>
                        </m:rPr>
                        <a:rPr lang="en-US">
                          <a:latin typeface="Cambria Math" panose="02040503050406030204" pitchFamily="18" charset="0"/>
                        </a:rPr>
                        <m:t>∇</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𝑁</m:t>
                          </m:r>
                        </m:e>
                      </m:acc>
                    </m:oMath>
                  </m:oMathPara>
                </a14:m>
                <a:endParaRPr lang="en-US" dirty="0"/>
              </a:p>
              <a:p>
                <a:pPr marL="0" indent="0">
                  <a:buNone/>
                </a:pPr>
                <a:r>
                  <a:rPr lang="en-US" dirty="0"/>
                  <a:t>If we get a bad initial guess at coarser resolutions</a:t>
                </a:r>
              </a:p>
              <a:p>
                <a:r>
                  <a:rPr lang="en-US" dirty="0"/>
                  <a:t>With a regular grid:</a:t>
                </a:r>
              </a:p>
              <a:p>
                <a:pPr marL="457200" lvl="1" indent="0">
                  <a:buNone/>
                </a:pPr>
                <a:r>
                  <a:rPr lang="en-US" dirty="0"/>
                  <a:t>Solver needs more iterations at finer resolutions</a:t>
                </a:r>
              </a:p>
            </p:txBody>
          </p:sp>
        </mc:Choice>
        <mc:Fallback xmlns="">
          <p:sp>
            <p:nvSpPr>
              <p:cNvPr id="3" name="Content Placeholder 2">
                <a:extLst>
                  <a:ext uri="{FF2B5EF4-FFF2-40B4-BE49-F238E27FC236}">
                    <a16:creationId xmlns:a16="http://schemas.microsoft.com/office/drawing/2014/main" id="{09612A18-1EE3-AA4A-8548-51EF5A132BBE}"/>
                  </a:ext>
                </a:extLst>
              </p:cNvPr>
              <p:cNvSpPr>
                <a:spLocks noGrp="1" noRot="1" noChangeAspect="1" noMove="1" noResize="1" noEditPoints="1" noAdjustHandles="1" noChangeArrowheads="1" noChangeShapeType="1" noTextEdit="1"/>
              </p:cNvSpPr>
              <p:nvPr>
                <p:ph idx="1"/>
              </p:nvPr>
            </p:nvSpPr>
            <p:spPr>
              <a:xfrm>
                <a:off x="482600" y="1234440"/>
                <a:ext cx="11226800" cy="5364480"/>
              </a:xfrm>
              <a:blipFill>
                <a:blip r:embed="rId5"/>
                <a:stretch>
                  <a:fillRect l="-1086"/>
                </a:stretch>
              </a:blipFill>
            </p:spPr>
            <p:txBody>
              <a:bodyPr/>
              <a:lstStyle/>
              <a:p>
                <a:r>
                  <a:rPr lang="en-US">
                    <a:noFill/>
                  </a:rPr>
                  <a:t> </a:t>
                </a:r>
              </a:p>
            </p:txBody>
          </p:sp>
        </mc:Fallback>
      </mc:AlternateContent>
      <p:pic>
        <p:nvPicPr>
          <p:cNvPr id="8" name="Picture 7" descr="A close up of a building&#10;&#10;Description automatically generated">
            <a:extLst>
              <a:ext uri="{FF2B5EF4-FFF2-40B4-BE49-F238E27FC236}">
                <a16:creationId xmlns:a16="http://schemas.microsoft.com/office/drawing/2014/main" id="{75E21349-E360-420C-898E-8A4DFA2A1715}"/>
              </a:ext>
            </a:extLst>
          </p:cNvPr>
          <p:cNvPicPr>
            <a:picLocks noChangeAspect="1"/>
          </p:cNvPicPr>
          <p:nvPr/>
        </p:nvPicPr>
        <p:blipFill>
          <a:blip r:embed="rId6"/>
          <a:stretch>
            <a:fillRect/>
          </a:stretch>
        </p:blipFill>
        <p:spPr>
          <a:xfrm>
            <a:off x="8413251" y="2891016"/>
            <a:ext cx="3429000" cy="3429000"/>
          </a:xfrm>
          <a:prstGeom prst="rect">
            <a:avLst/>
          </a:prstGeom>
        </p:spPr>
      </p:pic>
      <p:sp>
        <p:nvSpPr>
          <p:cNvPr id="19" name="TextBox 18">
            <a:extLst>
              <a:ext uri="{FF2B5EF4-FFF2-40B4-BE49-F238E27FC236}">
                <a16:creationId xmlns:a16="http://schemas.microsoft.com/office/drawing/2014/main" id="{9232C1F6-4B61-4468-B3E0-CFD4F256936C}"/>
              </a:ext>
            </a:extLst>
          </p:cNvPr>
          <p:cNvSpPr txBox="1"/>
          <p:nvPr/>
        </p:nvSpPr>
        <p:spPr>
          <a:xfrm>
            <a:off x="8447301" y="6328371"/>
            <a:ext cx="3379534" cy="369332"/>
          </a:xfrm>
          <a:prstGeom prst="rect">
            <a:avLst/>
          </a:prstGeom>
          <a:noFill/>
        </p:spPr>
        <p:txBody>
          <a:bodyPr wrap="square" rtlCol="0">
            <a:spAutoFit/>
          </a:bodyPr>
          <a:lstStyle/>
          <a:p>
            <a:pPr algn="ctr"/>
            <a:r>
              <a:rPr lang="en-US" dirty="0"/>
              <a:t>Regular grid</a:t>
            </a:r>
          </a:p>
        </p:txBody>
      </p:sp>
      <p:pic>
        <p:nvPicPr>
          <p:cNvPr id="4" name="Audio 3">
            <a:hlinkClick r:id="" action="ppaction://media"/>
            <a:extLst>
              <a:ext uri="{FF2B5EF4-FFF2-40B4-BE49-F238E27FC236}">
                <a16:creationId xmlns:a16="http://schemas.microsoft.com/office/drawing/2014/main" id="{AB7406C1-5DD2-42AB-8291-89FA24E92B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37080142"/>
      </p:ext>
    </p:extLst>
  </p:cSld>
  <p:clrMapOvr>
    <a:masterClrMapping/>
  </p:clrMapOvr>
  <mc:AlternateContent xmlns:mc="http://schemas.openxmlformats.org/markup-compatibility/2006" xmlns:p14="http://schemas.microsoft.com/office/powerpoint/2010/main">
    <mc:Choice Requires="p14">
      <p:transition spd="slow" p14:dur="2000" advTm="16228"/>
    </mc:Choice>
    <mc:Fallback xmlns="">
      <p:transition spd="slow" advTm="1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Multigrid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𝜒</m:t>
                      </m:r>
                      <m:r>
                        <a:rPr lang="en-US" i="1">
                          <a:latin typeface="Cambria Math" panose="02040503050406030204" pitchFamily="18" charset="0"/>
                        </a:rPr>
                        <m:t>=</m:t>
                      </m:r>
                      <m:r>
                        <m:rPr>
                          <m:sty m:val="p"/>
                        </m:rPr>
                        <a:rPr lang="en-US">
                          <a:latin typeface="Cambria Math" panose="02040503050406030204" pitchFamily="18" charset="0"/>
                        </a:rPr>
                        <m:t>∇</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𝑁</m:t>
                          </m:r>
                        </m:e>
                      </m:acc>
                    </m:oMath>
                  </m:oMathPara>
                </a14:m>
                <a:endParaRPr lang="en-US" dirty="0"/>
              </a:p>
              <a:p>
                <a:pPr marL="0" indent="0">
                  <a:buNone/>
                </a:pPr>
                <a:r>
                  <a:rPr lang="en-US" dirty="0"/>
                  <a:t>If we get a bad initial guess at coarser resolutions</a:t>
                </a:r>
              </a:p>
              <a:p>
                <a:r>
                  <a:rPr lang="en-US" dirty="0"/>
                  <a:t>With a regular grid:</a:t>
                </a:r>
              </a:p>
              <a:p>
                <a:pPr marL="457200" lvl="1" indent="0">
                  <a:buNone/>
                </a:pPr>
                <a:r>
                  <a:rPr lang="en-US" dirty="0"/>
                  <a:t>Solver needs more iterations at finer resolutions</a:t>
                </a:r>
              </a:p>
              <a:p>
                <a:r>
                  <a:rPr lang="en-US" dirty="0"/>
                  <a:t>With an adapted grid:</a:t>
                </a:r>
              </a:p>
              <a:p>
                <a:pPr marL="457200" lvl="1" indent="0">
                  <a:buNone/>
                </a:pPr>
                <a:r>
                  <a:rPr lang="en-US" dirty="0"/>
                  <a:t>Solver will not converge to the correct solution</a:t>
                </a:r>
                <a:br>
                  <a:rPr lang="en-US" dirty="0"/>
                </a:br>
                <a:r>
                  <a:rPr lang="en-US" dirty="0"/>
                  <a:t>in unrefined regions</a:t>
                </a:r>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09612A18-1EE3-AA4A-8548-51EF5A132BBE}"/>
                  </a:ext>
                </a:extLst>
              </p:cNvPr>
              <p:cNvSpPr>
                <a:spLocks noGrp="1" noRot="1" noChangeAspect="1" noMove="1" noResize="1" noEditPoints="1" noAdjustHandles="1" noChangeArrowheads="1" noChangeShapeType="1" noTextEdit="1"/>
              </p:cNvSpPr>
              <p:nvPr>
                <p:ph idx="1"/>
              </p:nvPr>
            </p:nvSpPr>
            <p:spPr>
              <a:xfrm>
                <a:off x="482600" y="1234440"/>
                <a:ext cx="11226800" cy="5364480"/>
              </a:xfrm>
              <a:blipFill>
                <a:blip r:embed="rId5"/>
                <a:stretch>
                  <a:fillRect l="-1086"/>
                </a:stretch>
              </a:blipFill>
            </p:spPr>
            <p:txBody>
              <a:bodyPr/>
              <a:lstStyle/>
              <a:p>
                <a:r>
                  <a:rPr lang="en-US">
                    <a:noFill/>
                  </a:rPr>
                  <a:t> </a:t>
                </a:r>
              </a:p>
            </p:txBody>
          </p:sp>
        </mc:Fallback>
      </mc:AlternateContent>
      <p:pic>
        <p:nvPicPr>
          <p:cNvPr id="7" name="Picture 6" descr="A person standing next to a fence&#10;&#10;Description automatically generated">
            <a:extLst>
              <a:ext uri="{FF2B5EF4-FFF2-40B4-BE49-F238E27FC236}">
                <a16:creationId xmlns:a16="http://schemas.microsoft.com/office/drawing/2014/main" id="{B5679500-A65A-489D-9179-085EF1D136FA}"/>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8413251" y="2891016"/>
            <a:ext cx="3429000" cy="3429000"/>
          </a:xfrm>
          <a:prstGeom prst="rect">
            <a:avLst/>
          </a:prstGeom>
        </p:spPr>
      </p:pic>
      <p:sp>
        <p:nvSpPr>
          <p:cNvPr id="9" name="TextBox 8">
            <a:extLst>
              <a:ext uri="{FF2B5EF4-FFF2-40B4-BE49-F238E27FC236}">
                <a16:creationId xmlns:a16="http://schemas.microsoft.com/office/drawing/2014/main" id="{312B9EB7-6A83-430D-A66D-B84C50FD8DE6}"/>
              </a:ext>
            </a:extLst>
          </p:cNvPr>
          <p:cNvSpPr txBox="1"/>
          <p:nvPr/>
        </p:nvSpPr>
        <p:spPr>
          <a:xfrm>
            <a:off x="8447301" y="6328371"/>
            <a:ext cx="3379534" cy="369332"/>
          </a:xfrm>
          <a:prstGeom prst="rect">
            <a:avLst/>
          </a:prstGeom>
          <a:noFill/>
        </p:spPr>
        <p:txBody>
          <a:bodyPr wrap="square" rtlCol="0">
            <a:spAutoFit/>
          </a:bodyPr>
          <a:lstStyle/>
          <a:p>
            <a:pPr algn="ctr"/>
            <a:r>
              <a:rPr lang="en-US" dirty="0"/>
              <a:t>Adapted tree</a:t>
            </a:r>
          </a:p>
        </p:txBody>
      </p:sp>
      <p:pic>
        <p:nvPicPr>
          <p:cNvPr id="4" name="Audio 3">
            <a:hlinkClick r:id="" action="ppaction://media"/>
            <a:extLst>
              <a:ext uri="{FF2B5EF4-FFF2-40B4-BE49-F238E27FC236}">
                <a16:creationId xmlns:a16="http://schemas.microsoft.com/office/drawing/2014/main" id="{BAD2A367-60EF-4DF3-822D-E54F0E04BC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27476870"/>
      </p:ext>
    </p:extLst>
  </p:cSld>
  <p:clrMapOvr>
    <a:masterClrMapping/>
  </p:clrMapOvr>
  <mc:AlternateContent xmlns:mc="http://schemas.openxmlformats.org/markup-compatibility/2006" xmlns:p14="http://schemas.microsoft.com/office/powerpoint/2010/main">
    <mc:Choice Requires="p14">
      <p:transition spd="slow" p14:dur="2000" advTm="23703"/>
    </mc:Choice>
    <mc:Fallback xmlns="">
      <p:transition spd="slow" advTm="23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Representing the RHS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623560"/>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𝜒</m:t>
                      </m:r>
                      <m:r>
                        <a:rPr lang="en-US" i="1">
                          <a:latin typeface="Cambria Math" panose="02040503050406030204" pitchFamily="18" charset="0"/>
                        </a:rPr>
                        <m:t>=</m:t>
                      </m:r>
                      <m:r>
                        <m:rPr>
                          <m:sty m:val="p"/>
                        </m:rPr>
                        <a:rPr lang="en-US">
                          <a:latin typeface="Cambria Math" panose="02040503050406030204" pitchFamily="18" charset="0"/>
                        </a:rPr>
                        <m:t>∇</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𝑁</m:t>
                          </m:r>
                        </m:e>
                      </m:acc>
                    </m:oMath>
                  </m:oMathPara>
                </a14:m>
                <a:endParaRPr lang="en-US" dirty="0"/>
              </a:p>
              <a:p>
                <a:pPr marL="0" indent="0">
                  <a:buNone/>
                </a:pPr>
                <a:r>
                  <a:rPr lang="en-US" dirty="0"/>
                  <a:t>The RHS is obtained by integrating against the basis functions</a:t>
                </a:r>
              </a:p>
              <a:p>
                <a:pPr marL="0" indent="0">
                  <a:buNone/>
                </a:pPr>
                <a:endParaRPr lang="en-US" dirty="0"/>
              </a:p>
              <a:p>
                <a:pPr marL="396875" indent="-396875" algn="ctr">
                  <a:buNone/>
                </a:pPr>
                <a:r>
                  <a:rPr lang="en-US" dirty="0"/>
                  <a:t>Removing coarser basis functions overlapping </a:t>
                </a:r>
                <a14:m>
                  <m:oMath xmlns:m="http://schemas.openxmlformats.org/officeDocument/2006/math">
                    <m:r>
                      <m:rPr>
                        <m:sty m:val="p"/>
                      </m:rPr>
                      <a:rPr lang="en-US">
                        <a:latin typeface="Cambria Math" panose="02040503050406030204" pitchFamily="18" charset="0"/>
                      </a:rPr>
                      <m:t>∇</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𝑁</m:t>
                        </m:r>
                      </m:e>
                    </m:acc>
                  </m:oMath>
                </a14:m>
                <a:endParaRPr lang="en-US" i="1" dirty="0">
                  <a:latin typeface="Cambria Math" panose="02040503050406030204" pitchFamily="18" charset="0"/>
                </a:endParaRPr>
              </a:p>
              <a:p>
                <a:pPr marL="396875" indent="-396875"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br>
                  <a:rPr lang="en-US" dirty="0"/>
                </a:br>
                <a:r>
                  <a:rPr lang="en-US" dirty="0"/>
                  <a:t>Cannot accurately represent </a:t>
                </a:r>
                <a14:m>
                  <m:oMath xmlns:m="http://schemas.openxmlformats.org/officeDocument/2006/math">
                    <m:r>
                      <m:rPr>
                        <m:sty m:val="p"/>
                      </m:rPr>
                      <a:rPr lang="en-US">
                        <a:latin typeface="Cambria Math" panose="02040503050406030204" pitchFamily="18" charset="0"/>
                      </a:rPr>
                      <m:t>∇</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𝑁</m:t>
                        </m:r>
                      </m:e>
                    </m:acc>
                  </m:oMath>
                </a14:m>
                <a:r>
                  <a:rPr lang="en-US" dirty="0"/>
                  <a:t> at coarser levels</a:t>
                </a:r>
              </a:p>
              <a:p>
                <a:pPr marL="396875" indent="-396875"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br>
                  <a:rPr lang="en-US" dirty="0"/>
                </a:br>
                <a:r>
                  <a:rPr lang="en-US" dirty="0"/>
                  <a:t>Poor solution at coarse resolutions</a:t>
                </a:r>
                <a:endParaRPr lang="en-US" i="1" dirty="0">
                  <a:latin typeface="Cambria Math" panose="02040503050406030204" pitchFamily="18" charset="0"/>
                </a:endParaRPr>
              </a:p>
              <a:p>
                <a:pPr marL="396875" indent="-396875"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br>
                  <a:rPr lang="en-US" dirty="0"/>
                </a:br>
                <a:r>
                  <a:rPr lang="en-US" dirty="0"/>
                  <a:t>Poor solution</a:t>
                </a:r>
              </a:p>
            </p:txBody>
          </p:sp>
        </mc:Choice>
        <mc:Fallback xmlns="">
          <p:sp>
            <p:nvSpPr>
              <p:cNvPr id="3" name="Content Placeholder 2">
                <a:extLst>
                  <a:ext uri="{FF2B5EF4-FFF2-40B4-BE49-F238E27FC236}">
                    <a16:creationId xmlns:a16="http://schemas.microsoft.com/office/drawing/2014/main" id="{09612A18-1EE3-AA4A-8548-51EF5A132BBE}"/>
                  </a:ext>
                </a:extLst>
              </p:cNvPr>
              <p:cNvSpPr>
                <a:spLocks noGrp="1" noRot="1" noChangeAspect="1" noMove="1" noResize="1" noEditPoints="1" noAdjustHandles="1" noChangeArrowheads="1" noChangeShapeType="1" noTextEdit="1"/>
              </p:cNvSpPr>
              <p:nvPr>
                <p:ph idx="1"/>
              </p:nvPr>
            </p:nvSpPr>
            <p:spPr>
              <a:xfrm>
                <a:off x="482600" y="1234440"/>
                <a:ext cx="11226800" cy="5623560"/>
              </a:xfrm>
              <a:blipFill>
                <a:blip r:embed="rId6"/>
                <a:stretch>
                  <a:fillRect l="-1086"/>
                </a:stretch>
              </a:blipFill>
            </p:spPr>
            <p:txBody>
              <a:bodyPr/>
              <a:lstStyle/>
              <a:p>
                <a:r>
                  <a:rPr lang="en-US">
                    <a:noFill/>
                  </a:rPr>
                  <a:t> </a:t>
                </a:r>
              </a:p>
            </p:txBody>
          </p:sp>
        </mc:Fallback>
      </mc:AlternateContent>
      <p:pic>
        <p:nvPicPr>
          <p:cNvPr id="5" name="Audio 4">
            <a:hlinkClick r:id="" action="ppaction://media"/>
            <a:extLst>
              <a:ext uri="{FF2B5EF4-FFF2-40B4-BE49-F238E27FC236}">
                <a16:creationId xmlns:a16="http://schemas.microsoft.com/office/drawing/2014/main" id="{77BD41C4-65BF-40E9-A739-2134C7D6B2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444472247"/>
      </p:ext>
    </p:extLst>
  </p:cSld>
  <p:clrMapOvr>
    <a:masterClrMapping/>
  </p:clrMapOvr>
  <mc:AlternateContent xmlns:mc="http://schemas.openxmlformats.org/markup-compatibility/2006" xmlns:p14="http://schemas.microsoft.com/office/powerpoint/2010/main">
    <mc:Choice Requires="p14">
      <p:transition spd="slow" p14:dur="2000" advTm="29402"/>
    </mc:Choice>
    <mc:Fallback xmlns="">
      <p:transition spd="slow" advTm="2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Representing the RHS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396875" indent="-396875">
                  <a:buNone/>
                </a:pPr>
                <a:r>
                  <a:rPr lang="en-US" dirty="0"/>
                  <a:t>When discretizing:</a:t>
                </a:r>
                <a:br>
                  <a:rPr lang="en-US" dirty="0"/>
                </a:b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𝜒</m:t>
                      </m:r>
                      <m:r>
                        <a:rPr lang="en-US" i="1">
                          <a:latin typeface="Cambria Math" panose="02040503050406030204" pitchFamily="18" charset="0"/>
                        </a:rPr>
                        <m:t>=</m:t>
                      </m:r>
                      <m:r>
                        <m:rPr>
                          <m:sty m:val="p"/>
                        </m:rPr>
                        <a:rPr lang="en-US">
                          <a:latin typeface="Cambria Math" panose="02040503050406030204" pitchFamily="18" charset="0"/>
                        </a:rPr>
                        <m:t>∇</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𝑁</m:t>
                          </m:r>
                        </m:e>
                      </m:acc>
                    </m:oMath>
                  </m:oMathPara>
                </a14:m>
                <a:endParaRPr lang="en-US" dirty="0"/>
              </a:p>
              <a:p>
                <a:pPr marL="396875" indent="-396875">
                  <a:buNone/>
                </a:pPr>
                <a:r>
                  <a:rPr lang="en-US" dirty="0"/>
                  <a:t>Problem:</a:t>
                </a:r>
              </a:p>
              <a:p>
                <a:r>
                  <a:rPr lang="en-US" dirty="0"/>
                  <a:t>Get the wrong solution at coarser</a:t>
                </a:r>
                <a:br>
                  <a:rPr lang="en-US" dirty="0"/>
                </a:br>
                <a:r>
                  <a:rPr lang="en-US" dirty="0"/>
                  <a:t>levels and cannot correct it where</a:t>
                </a:r>
                <a:br>
                  <a:rPr lang="en-US" dirty="0"/>
                </a:br>
                <a:r>
                  <a:rPr lang="en-US" dirty="0"/>
                  <a:t>the octree is not refined</a:t>
                </a:r>
              </a:p>
              <a:p>
                <a:pPr marL="396875" indent="-396875">
                  <a:buNone/>
                </a:pPr>
                <a:endParaRPr lang="en-US" dirty="0"/>
              </a:p>
            </p:txBody>
          </p:sp>
        </mc:Choice>
        <mc:Fallback xmlns="">
          <p:sp>
            <p:nvSpPr>
              <p:cNvPr id="3" name="Content Placeholder 2">
                <a:extLst>
                  <a:ext uri="{FF2B5EF4-FFF2-40B4-BE49-F238E27FC236}">
                    <a16:creationId xmlns:a16="http://schemas.microsoft.com/office/drawing/2014/main" id="{09612A18-1EE3-AA4A-8548-51EF5A132BBE}"/>
                  </a:ext>
                </a:extLst>
              </p:cNvPr>
              <p:cNvSpPr>
                <a:spLocks noGrp="1" noRot="1" noChangeAspect="1" noMove="1" noResize="1" noEditPoints="1" noAdjustHandles="1" noChangeArrowheads="1" noChangeShapeType="1" noTextEdit="1"/>
              </p:cNvSpPr>
              <p:nvPr>
                <p:ph idx="1"/>
              </p:nvPr>
            </p:nvSpPr>
            <p:spPr>
              <a:xfrm>
                <a:off x="482600" y="1234440"/>
                <a:ext cx="11226800" cy="5364480"/>
              </a:xfrm>
              <a:blipFill>
                <a:blip r:embed="rId5"/>
                <a:stretch>
                  <a:fillRect l="-1086" t="-2045"/>
                </a:stretch>
              </a:blipFill>
            </p:spPr>
            <p:txBody>
              <a:bodyPr/>
              <a:lstStyle/>
              <a:p>
                <a:r>
                  <a:rPr lang="en-US">
                    <a:noFill/>
                  </a:rPr>
                  <a:t> </a:t>
                </a:r>
              </a:p>
            </p:txBody>
          </p:sp>
        </mc:Fallback>
      </mc:AlternateContent>
      <p:pic>
        <p:nvPicPr>
          <p:cNvPr id="5" name="Picture 4" descr="A close up of a logo&#10;&#10;Description automatically generated">
            <a:extLst>
              <a:ext uri="{FF2B5EF4-FFF2-40B4-BE49-F238E27FC236}">
                <a16:creationId xmlns:a16="http://schemas.microsoft.com/office/drawing/2014/main" id="{BC960B09-F874-4C0F-8ADC-71DD93DEAD9B}"/>
              </a:ext>
            </a:extLst>
          </p:cNvPr>
          <p:cNvPicPr>
            <a:picLocks noChangeAspect="1"/>
          </p:cNvPicPr>
          <p:nvPr/>
        </p:nvPicPr>
        <p:blipFill>
          <a:blip r:embed="rId6"/>
          <a:stretch>
            <a:fillRect/>
          </a:stretch>
        </p:blipFill>
        <p:spPr>
          <a:xfrm rot="10800000">
            <a:off x="7830884" y="3662093"/>
            <a:ext cx="2844039" cy="2844039"/>
          </a:xfrm>
          <a:prstGeom prst="rect">
            <a:avLst/>
          </a:prstGeom>
        </p:spPr>
      </p:pic>
      <p:pic>
        <p:nvPicPr>
          <p:cNvPr id="8" name="Picture 7" descr="A close up of a person&#10;&#10;Description automatically generated">
            <a:extLst>
              <a:ext uri="{FF2B5EF4-FFF2-40B4-BE49-F238E27FC236}">
                <a16:creationId xmlns:a16="http://schemas.microsoft.com/office/drawing/2014/main" id="{FD631BC6-23D5-46D8-8D0A-4088390F476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90167" y="-137428"/>
            <a:ext cx="3373181" cy="3373181"/>
          </a:xfrm>
          <a:prstGeom prst="rect">
            <a:avLst/>
          </a:prstGeom>
        </p:spPr>
      </p:pic>
      <p:pic>
        <p:nvPicPr>
          <p:cNvPr id="13" name="Picture 12" descr="A close up of a hanger&#10;&#10;Description automatically generated">
            <a:extLst>
              <a:ext uri="{FF2B5EF4-FFF2-40B4-BE49-F238E27FC236}">
                <a16:creationId xmlns:a16="http://schemas.microsoft.com/office/drawing/2014/main" id="{E4EDAE42-F656-4EC6-9B53-A483E126B25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38634" y="108676"/>
            <a:ext cx="2880360" cy="2880360"/>
          </a:xfrm>
          <a:prstGeom prst="rect">
            <a:avLst/>
          </a:prstGeom>
        </p:spPr>
      </p:pic>
      <p:cxnSp>
        <p:nvCxnSpPr>
          <p:cNvPr id="18" name="Straight Arrow Connector 17">
            <a:extLst>
              <a:ext uri="{FF2B5EF4-FFF2-40B4-BE49-F238E27FC236}">
                <a16:creationId xmlns:a16="http://schemas.microsoft.com/office/drawing/2014/main" id="{DEDB1AAE-57BA-4923-B922-736C78A631B6}"/>
              </a:ext>
            </a:extLst>
          </p:cNvPr>
          <p:cNvCxnSpPr>
            <a:cxnSpLocks/>
            <a:stCxn id="19" idx="2"/>
          </p:cNvCxnSpPr>
          <p:nvPr/>
        </p:nvCxnSpPr>
        <p:spPr>
          <a:xfrm>
            <a:off x="9128618" y="3010595"/>
            <a:ext cx="0" cy="60096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1D995BE-9D60-46E9-8EDC-E4E97F845085}"/>
              </a:ext>
            </a:extLst>
          </p:cNvPr>
          <p:cNvSpPr txBox="1"/>
          <p:nvPr/>
        </p:nvSpPr>
        <p:spPr>
          <a:xfrm>
            <a:off x="7489003" y="2641263"/>
            <a:ext cx="3279230" cy="369332"/>
          </a:xfrm>
          <a:prstGeom prst="rect">
            <a:avLst/>
          </a:prstGeom>
          <a:noFill/>
        </p:spPr>
        <p:txBody>
          <a:bodyPr wrap="square" rtlCol="0">
            <a:spAutoFit/>
          </a:bodyPr>
          <a:lstStyle/>
          <a:p>
            <a:pPr algn="ctr"/>
            <a:r>
              <a:rPr lang="en-US" dirty="0"/>
              <a:t>Point set + envelope</a:t>
            </a:r>
          </a:p>
        </p:txBody>
      </p:sp>
      <p:sp>
        <p:nvSpPr>
          <p:cNvPr id="20" name="TextBox 19">
            <a:extLst>
              <a:ext uri="{FF2B5EF4-FFF2-40B4-BE49-F238E27FC236}">
                <a16:creationId xmlns:a16="http://schemas.microsoft.com/office/drawing/2014/main" id="{38A5D296-02AB-44DC-AE42-BE934F54DDBE}"/>
              </a:ext>
            </a:extLst>
          </p:cNvPr>
          <p:cNvSpPr txBox="1"/>
          <p:nvPr/>
        </p:nvSpPr>
        <p:spPr>
          <a:xfrm>
            <a:off x="7764629" y="6441397"/>
            <a:ext cx="2844039" cy="372663"/>
          </a:xfrm>
          <a:prstGeom prst="rect">
            <a:avLst/>
          </a:prstGeom>
          <a:noFill/>
        </p:spPr>
        <p:txBody>
          <a:bodyPr wrap="square" rtlCol="0">
            <a:spAutoFit/>
          </a:bodyPr>
          <a:lstStyle/>
          <a:p>
            <a:pPr algn="ctr"/>
            <a:r>
              <a:rPr lang="en-US" dirty="0"/>
              <a:t>Naïve solution</a:t>
            </a:r>
          </a:p>
        </p:txBody>
      </p:sp>
      <p:grpSp>
        <p:nvGrpSpPr>
          <p:cNvPr id="30" name="Group 29">
            <a:extLst>
              <a:ext uri="{FF2B5EF4-FFF2-40B4-BE49-F238E27FC236}">
                <a16:creationId xmlns:a16="http://schemas.microsoft.com/office/drawing/2014/main" id="{44B8608C-F66B-4A80-95FC-D660EF8DDD86}"/>
              </a:ext>
            </a:extLst>
          </p:cNvPr>
          <p:cNvGrpSpPr/>
          <p:nvPr/>
        </p:nvGrpSpPr>
        <p:grpSpPr>
          <a:xfrm>
            <a:off x="10938138" y="3461100"/>
            <a:ext cx="778778" cy="3254884"/>
            <a:chOff x="3813048" y="3283076"/>
            <a:chExt cx="778778" cy="3373964"/>
          </a:xfrm>
        </p:grpSpPr>
        <p:sp>
          <p:nvSpPr>
            <p:cNvPr id="21" name="Rectangle 20">
              <a:extLst>
                <a:ext uri="{FF2B5EF4-FFF2-40B4-BE49-F238E27FC236}">
                  <a16:creationId xmlns:a16="http://schemas.microsoft.com/office/drawing/2014/main" id="{E5D16010-9352-44C1-868D-B68987F2ED12}"/>
                </a:ext>
              </a:extLst>
            </p:cNvPr>
            <p:cNvSpPr/>
            <p:nvPr/>
          </p:nvSpPr>
          <p:spPr>
            <a:xfrm>
              <a:off x="4251960" y="3484069"/>
              <a:ext cx="339865" cy="2844040"/>
            </a:xfrm>
            <a:prstGeom prst="rect">
              <a:avLst/>
            </a:prstGeom>
            <a:gradFill>
              <a:gsLst>
                <a:gs pos="0">
                  <a:schemeClr val="bg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5CF8E4F-3FDE-42CD-BBF6-A808E342FC2F}"/>
                </a:ext>
              </a:extLst>
            </p:cNvPr>
            <p:cNvSpPr/>
            <p:nvPr/>
          </p:nvSpPr>
          <p:spPr>
            <a:xfrm>
              <a:off x="4251960" y="6278033"/>
              <a:ext cx="339865" cy="1716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102F24-FE95-4772-8624-4DC7CDE07388}"/>
                </a:ext>
              </a:extLst>
            </p:cNvPr>
            <p:cNvSpPr/>
            <p:nvPr/>
          </p:nvSpPr>
          <p:spPr>
            <a:xfrm>
              <a:off x="4252702" y="3484069"/>
              <a:ext cx="339124" cy="296563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496AB8B9-5822-4535-9AE7-A7D845BA3A82}"/>
                </a:ext>
              </a:extLst>
            </p:cNvPr>
            <p:cNvCxnSpPr>
              <a:cxnSpLocks/>
            </p:cNvCxnSpPr>
            <p:nvPr/>
          </p:nvCxnSpPr>
          <p:spPr>
            <a:xfrm>
              <a:off x="4081849" y="3484069"/>
              <a:ext cx="50997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6DEAA2C-B26E-4136-9928-18510397E211}"/>
                </a:ext>
              </a:extLst>
            </p:cNvPr>
            <p:cNvCxnSpPr/>
            <p:nvPr/>
          </p:nvCxnSpPr>
          <p:spPr>
            <a:xfrm>
              <a:off x="4078224" y="6449703"/>
              <a:ext cx="512064"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4A20E83-EC0A-4EDF-ABEE-F8CB8A7F467C}"/>
                </a:ext>
              </a:extLst>
            </p:cNvPr>
            <p:cNvSpPr txBox="1"/>
            <p:nvPr/>
          </p:nvSpPr>
          <p:spPr>
            <a:xfrm>
              <a:off x="3813048" y="6284377"/>
              <a:ext cx="339124" cy="372663"/>
            </a:xfrm>
            <a:prstGeom prst="rect">
              <a:avLst/>
            </a:prstGeom>
            <a:noFill/>
          </p:spPr>
          <p:txBody>
            <a:bodyPr wrap="square" rtlCol="0">
              <a:spAutoFit/>
            </a:bodyPr>
            <a:lstStyle/>
            <a:p>
              <a:pPr algn="ctr"/>
              <a:r>
                <a:rPr lang="en-US" dirty="0"/>
                <a:t>0</a:t>
              </a:r>
            </a:p>
          </p:txBody>
        </p:sp>
        <p:sp>
          <p:nvSpPr>
            <p:cNvPr id="29" name="TextBox 28">
              <a:extLst>
                <a:ext uri="{FF2B5EF4-FFF2-40B4-BE49-F238E27FC236}">
                  <a16:creationId xmlns:a16="http://schemas.microsoft.com/office/drawing/2014/main" id="{A83BB7B2-AE18-4E99-BF59-1672449B2D40}"/>
                </a:ext>
              </a:extLst>
            </p:cNvPr>
            <p:cNvSpPr txBox="1"/>
            <p:nvPr/>
          </p:nvSpPr>
          <p:spPr>
            <a:xfrm>
              <a:off x="3813048" y="3283076"/>
              <a:ext cx="339124" cy="372663"/>
            </a:xfrm>
            <a:prstGeom prst="rect">
              <a:avLst/>
            </a:prstGeom>
            <a:noFill/>
          </p:spPr>
          <p:txBody>
            <a:bodyPr wrap="square" rtlCol="0">
              <a:spAutoFit/>
            </a:bodyPr>
            <a:lstStyle/>
            <a:p>
              <a:pPr algn="ctr"/>
              <a:r>
                <a:rPr lang="en-US" dirty="0"/>
                <a:t>1</a:t>
              </a:r>
            </a:p>
          </p:txBody>
        </p:sp>
      </p:grpSp>
      <p:pic>
        <p:nvPicPr>
          <p:cNvPr id="6" name="Audio 5">
            <a:hlinkClick r:id="" action="ppaction://media"/>
            <a:extLst>
              <a:ext uri="{FF2B5EF4-FFF2-40B4-BE49-F238E27FC236}">
                <a16:creationId xmlns:a16="http://schemas.microsoft.com/office/drawing/2014/main" id="{6324DD0A-5FEA-44A9-B3EB-5F62FB19498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862569463"/>
      </p:ext>
    </p:extLst>
  </p:cSld>
  <p:clrMapOvr>
    <a:masterClrMapping/>
  </p:clrMapOvr>
  <mc:AlternateContent xmlns:mc="http://schemas.openxmlformats.org/markup-compatibility/2006" xmlns:p14="http://schemas.microsoft.com/office/powerpoint/2010/main">
    <mc:Choice Requires="p14">
      <p:transition spd="slow" p14:dur="2000" advTm="42590"/>
    </mc:Choice>
    <mc:Fallback xmlns="">
      <p:transition spd="slow" advTm="42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laying, playing, cat, bed&#10;&#10;Description automatically generated">
            <a:extLst>
              <a:ext uri="{FF2B5EF4-FFF2-40B4-BE49-F238E27FC236}">
                <a16:creationId xmlns:a16="http://schemas.microsoft.com/office/drawing/2014/main" id="{2179953C-0CD2-4927-807F-FF5066D0C3A0}"/>
              </a:ext>
            </a:extLst>
          </p:cNvPr>
          <p:cNvPicPr>
            <a:picLocks noChangeAspect="1"/>
          </p:cNvPicPr>
          <p:nvPr/>
        </p:nvPicPr>
        <p:blipFill>
          <a:blip r:embed="rId6"/>
          <a:stretch>
            <a:fillRect/>
          </a:stretch>
        </p:blipFill>
        <p:spPr>
          <a:xfrm>
            <a:off x="8119872" y="3520440"/>
            <a:ext cx="4063530" cy="2834640"/>
          </a:xfrm>
          <a:prstGeom prst="rect">
            <a:avLst/>
          </a:prstGeom>
        </p:spPr>
      </p:pic>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normAutofit/>
          </a:bodyPr>
          <a:lstStyle/>
          <a:p>
            <a:r>
              <a:rPr lang="en-US" dirty="0"/>
              <a:t>This Work</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	Input: Point samples</a:t>
            </a:r>
            <a:r>
              <a:rPr lang="en-US" b="1" dirty="0"/>
              <a:t> + constraint envelope</a:t>
            </a:r>
          </a:p>
          <a:p>
            <a:pPr marL="0" indent="0">
              <a:buNone/>
            </a:pPr>
            <a:r>
              <a:rPr lang="en-US" dirty="0"/>
              <a:t>	Output: Reconstructed surface</a:t>
            </a:r>
            <a:r>
              <a:rPr lang="en-US" b="1" dirty="0"/>
              <a:t> within the envelope</a:t>
            </a:r>
          </a:p>
        </p:txBody>
      </p:sp>
      <p:pic>
        <p:nvPicPr>
          <p:cNvPr id="16" name="Picture 15" descr="A close up of a reptile&#10;&#10;Description automatically generated">
            <a:extLst>
              <a:ext uri="{FF2B5EF4-FFF2-40B4-BE49-F238E27FC236}">
                <a16:creationId xmlns:a16="http://schemas.microsoft.com/office/drawing/2014/main" id="{D61E2C42-AF65-4B1C-8566-96F45FA667E8}"/>
              </a:ext>
            </a:extLst>
          </p:cNvPr>
          <p:cNvPicPr>
            <a:picLocks noChangeAspect="1"/>
          </p:cNvPicPr>
          <p:nvPr/>
        </p:nvPicPr>
        <p:blipFill>
          <a:blip r:embed="rId7"/>
          <a:stretch>
            <a:fillRect/>
          </a:stretch>
        </p:blipFill>
        <p:spPr>
          <a:xfrm>
            <a:off x="3868860" y="3520440"/>
            <a:ext cx="4063530" cy="2834640"/>
          </a:xfrm>
          <a:prstGeom prst="rect">
            <a:avLst/>
          </a:prstGeom>
        </p:spPr>
      </p:pic>
      <p:pic>
        <p:nvPicPr>
          <p:cNvPr id="22" name="Picture 21" descr="A picture containing man, playing, laying, jumping&#10;&#10;Description automatically generated">
            <a:extLst>
              <a:ext uri="{FF2B5EF4-FFF2-40B4-BE49-F238E27FC236}">
                <a16:creationId xmlns:a16="http://schemas.microsoft.com/office/drawing/2014/main" id="{1B27538D-C519-42B0-B36A-24FF1D84A2CC}"/>
              </a:ext>
            </a:extLst>
          </p:cNvPr>
          <p:cNvPicPr>
            <a:picLocks noChangeAspect="1"/>
          </p:cNvPicPr>
          <p:nvPr/>
        </p:nvPicPr>
        <p:blipFill>
          <a:blip r:embed="rId8"/>
          <a:stretch>
            <a:fillRect/>
          </a:stretch>
        </p:blipFill>
        <p:spPr>
          <a:xfrm>
            <a:off x="8119872" y="3520440"/>
            <a:ext cx="4063530" cy="2834640"/>
          </a:xfrm>
          <a:prstGeom prst="rect">
            <a:avLst/>
          </a:prstGeom>
        </p:spPr>
      </p:pic>
      <p:pic>
        <p:nvPicPr>
          <p:cNvPr id="23" name="Picture 22" descr="A close up of a persons face&#10;&#10;Description automatically generated">
            <a:extLst>
              <a:ext uri="{FF2B5EF4-FFF2-40B4-BE49-F238E27FC236}">
                <a16:creationId xmlns:a16="http://schemas.microsoft.com/office/drawing/2014/main" id="{7613F5CE-C827-4EEB-AD7D-7C848A720A2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13508" y="3520440"/>
            <a:ext cx="4063530" cy="2834640"/>
          </a:xfrm>
          <a:prstGeom prst="rect">
            <a:avLst/>
          </a:prstGeom>
        </p:spPr>
      </p:pic>
      <p:sp>
        <p:nvSpPr>
          <p:cNvPr id="13" name="TextBox 12">
            <a:extLst>
              <a:ext uri="{FF2B5EF4-FFF2-40B4-BE49-F238E27FC236}">
                <a16:creationId xmlns:a16="http://schemas.microsoft.com/office/drawing/2014/main" id="{8629CE39-6E94-4D3D-A2B8-E8410D43A287}"/>
              </a:ext>
            </a:extLst>
          </p:cNvPr>
          <p:cNvSpPr txBox="1"/>
          <p:nvPr/>
        </p:nvSpPr>
        <p:spPr>
          <a:xfrm>
            <a:off x="8602269" y="6172200"/>
            <a:ext cx="3366912" cy="369332"/>
          </a:xfrm>
          <a:prstGeom prst="rect">
            <a:avLst/>
          </a:prstGeom>
          <a:noFill/>
        </p:spPr>
        <p:txBody>
          <a:bodyPr wrap="square" rtlCol="0">
            <a:spAutoFit/>
          </a:bodyPr>
          <a:lstStyle/>
          <a:p>
            <a:pPr algn="ctr"/>
            <a:r>
              <a:rPr lang="en-US" dirty="0"/>
              <a:t>Reconstruction</a:t>
            </a:r>
          </a:p>
        </p:txBody>
      </p:sp>
      <p:sp>
        <p:nvSpPr>
          <p:cNvPr id="15" name="TextBox 14">
            <a:extLst>
              <a:ext uri="{FF2B5EF4-FFF2-40B4-BE49-F238E27FC236}">
                <a16:creationId xmlns:a16="http://schemas.microsoft.com/office/drawing/2014/main" id="{DEEB8345-6A13-4F03-9B56-CA40772AE7F8}"/>
              </a:ext>
            </a:extLst>
          </p:cNvPr>
          <p:cNvSpPr txBox="1"/>
          <p:nvPr/>
        </p:nvSpPr>
        <p:spPr>
          <a:xfrm>
            <a:off x="283783" y="6172200"/>
            <a:ext cx="3587159" cy="369332"/>
          </a:xfrm>
          <a:prstGeom prst="rect">
            <a:avLst/>
          </a:prstGeom>
          <a:noFill/>
        </p:spPr>
        <p:txBody>
          <a:bodyPr wrap="square" rtlCol="0">
            <a:spAutoFit/>
          </a:bodyPr>
          <a:lstStyle/>
          <a:p>
            <a:pPr algn="ctr"/>
            <a:r>
              <a:rPr lang="en-US" dirty="0"/>
              <a:t>Envelope</a:t>
            </a:r>
          </a:p>
        </p:txBody>
      </p:sp>
      <p:sp>
        <p:nvSpPr>
          <p:cNvPr id="17" name="Arrow: Right 16">
            <a:extLst>
              <a:ext uri="{FF2B5EF4-FFF2-40B4-BE49-F238E27FC236}">
                <a16:creationId xmlns:a16="http://schemas.microsoft.com/office/drawing/2014/main" id="{68EEDE1D-3CA2-4301-A42A-17C2D28043C0}"/>
              </a:ext>
            </a:extLst>
          </p:cNvPr>
          <p:cNvSpPr/>
          <p:nvPr/>
        </p:nvSpPr>
        <p:spPr>
          <a:xfrm>
            <a:off x="7582133" y="4774599"/>
            <a:ext cx="742667" cy="541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403FCBC-ABEB-403C-9578-1D064BD62581}"/>
              </a:ext>
            </a:extLst>
          </p:cNvPr>
          <p:cNvSpPr txBox="1"/>
          <p:nvPr/>
        </p:nvSpPr>
        <p:spPr>
          <a:xfrm>
            <a:off x="4262996" y="6172200"/>
            <a:ext cx="3455801" cy="369332"/>
          </a:xfrm>
          <a:prstGeom prst="rect">
            <a:avLst/>
          </a:prstGeom>
          <a:noFill/>
        </p:spPr>
        <p:txBody>
          <a:bodyPr wrap="square" rtlCol="0">
            <a:spAutoFit/>
          </a:bodyPr>
          <a:lstStyle/>
          <a:p>
            <a:pPr algn="ctr"/>
            <a:r>
              <a:rPr lang="en-US" dirty="0"/>
              <a:t>Point samples</a:t>
            </a:r>
          </a:p>
        </p:txBody>
      </p:sp>
      <p:sp>
        <p:nvSpPr>
          <p:cNvPr id="4" name="TextBox 3">
            <a:extLst>
              <a:ext uri="{FF2B5EF4-FFF2-40B4-BE49-F238E27FC236}">
                <a16:creationId xmlns:a16="http://schemas.microsoft.com/office/drawing/2014/main" id="{AE533C69-26C1-4E56-B80B-D1347489F9A1}"/>
              </a:ext>
            </a:extLst>
          </p:cNvPr>
          <p:cNvSpPr txBox="1"/>
          <p:nvPr/>
        </p:nvSpPr>
        <p:spPr>
          <a:xfrm>
            <a:off x="3623652" y="4598840"/>
            <a:ext cx="465192" cy="769441"/>
          </a:xfrm>
          <a:prstGeom prst="rect">
            <a:avLst/>
          </a:prstGeom>
          <a:noFill/>
        </p:spPr>
        <p:txBody>
          <a:bodyPr wrap="none" rtlCol="0">
            <a:spAutoFit/>
          </a:bodyPr>
          <a:lstStyle/>
          <a:p>
            <a:r>
              <a:rPr lang="en-US" sz="4400" dirty="0"/>
              <a:t>+</a:t>
            </a:r>
          </a:p>
        </p:txBody>
      </p:sp>
      <p:pic>
        <p:nvPicPr>
          <p:cNvPr id="5" name="Audio 4">
            <a:hlinkClick r:id="" action="ppaction://media"/>
            <a:extLst>
              <a:ext uri="{FF2B5EF4-FFF2-40B4-BE49-F238E27FC236}">
                <a16:creationId xmlns:a16="http://schemas.microsoft.com/office/drawing/2014/main" id="{B39BEF5A-3896-43C5-9E5A-45FE2C8DBC2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336413023"/>
      </p:ext>
    </p:extLst>
  </p:cSld>
  <p:clrMapOvr>
    <a:masterClrMapping/>
  </p:clrMapOvr>
  <mc:AlternateContent xmlns:mc="http://schemas.openxmlformats.org/markup-compatibility/2006" xmlns:p14="http://schemas.microsoft.com/office/powerpoint/2010/main">
    <mc:Choice Requires="p14">
      <p:transition spd="slow" p14:dur="2000" advTm="18851"/>
    </mc:Choice>
    <mc:Fallback xmlns="">
      <p:transition spd="slow" advTm="18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15"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Representing the RHS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396875" indent="-396875">
                  <a:buNone/>
                </a:pPr>
                <a:r>
                  <a:rPr lang="en-US" dirty="0"/>
                  <a:t>When discretizing:</a:t>
                </a:r>
                <a:br>
                  <a:rPr lang="en-US" dirty="0"/>
                </a:b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𝜒</m:t>
                      </m:r>
                      <m:r>
                        <a:rPr lang="en-US" i="1">
                          <a:latin typeface="Cambria Math" panose="02040503050406030204" pitchFamily="18" charset="0"/>
                        </a:rPr>
                        <m:t>=</m:t>
                      </m:r>
                      <m:r>
                        <m:rPr>
                          <m:sty m:val="p"/>
                        </m:rPr>
                        <a:rPr lang="en-US">
                          <a:latin typeface="Cambria Math" panose="02040503050406030204" pitchFamily="18" charset="0"/>
                        </a:rPr>
                        <m:t>∇</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𝑁</m:t>
                          </m:r>
                        </m:e>
                      </m:acc>
                    </m:oMath>
                  </m:oMathPara>
                </a14:m>
                <a:endParaRPr lang="en-US" dirty="0"/>
              </a:p>
              <a:p>
                <a:pPr marL="396875" indent="-396875">
                  <a:buNone/>
                </a:pPr>
                <a:r>
                  <a:rPr lang="en-US" dirty="0"/>
                  <a:t>Solution:</a:t>
                </a:r>
              </a:p>
              <a:p>
                <a:r>
                  <a:rPr lang="en-US" dirty="0"/>
                  <a:t>Erode exterior of the envelope so</a:t>
                </a:r>
                <a:br>
                  <a:rPr lang="en-US" dirty="0"/>
                </a:br>
                <a:r>
                  <a:rPr lang="en-US" dirty="0"/>
                  <a:t>we do not remove adapted basis</a:t>
                </a:r>
                <a:br>
                  <a:rPr lang="en-US" dirty="0"/>
                </a:br>
                <a:r>
                  <a:rPr lang="en-US" dirty="0"/>
                  <a:t>functions needed</a:t>
                </a:r>
                <a:br>
                  <a:rPr lang="en-US" dirty="0"/>
                </a:br>
                <a:r>
                  <a:rPr lang="en-US" dirty="0"/>
                  <a:t>to represent </a:t>
                </a:r>
                <a14:m>
                  <m:oMath xmlns:m="http://schemas.openxmlformats.org/officeDocument/2006/math">
                    <m:r>
                      <m:rPr>
                        <m:sty m:val="p"/>
                      </m:rPr>
                      <a:rPr lang="en-US" b="0" i="0" smtClean="0">
                        <a:latin typeface="Cambria Math" panose="02040503050406030204" pitchFamily="18" charset="0"/>
                      </a:rPr>
                      <m:t>∇</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𝑁</m:t>
                        </m:r>
                      </m:e>
                    </m:acc>
                  </m:oMath>
                </a14:m>
                <a:endParaRPr lang="en-US" dirty="0"/>
              </a:p>
            </p:txBody>
          </p:sp>
        </mc:Choice>
        <mc:Fallback>
          <p:sp>
            <p:nvSpPr>
              <p:cNvPr id="3" name="Content Placeholder 2">
                <a:extLst>
                  <a:ext uri="{FF2B5EF4-FFF2-40B4-BE49-F238E27FC236}">
                    <a16:creationId xmlns:a16="http://schemas.microsoft.com/office/drawing/2014/main" id="{09612A18-1EE3-AA4A-8548-51EF5A132BBE}"/>
                  </a:ext>
                </a:extLst>
              </p:cNvPr>
              <p:cNvSpPr>
                <a:spLocks noGrp="1" noRot="1" noChangeAspect="1" noMove="1" noResize="1" noEditPoints="1" noAdjustHandles="1" noChangeArrowheads="1" noChangeShapeType="1" noTextEdit="1"/>
              </p:cNvSpPr>
              <p:nvPr>
                <p:ph idx="1"/>
              </p:nvPr>
            </p:nvSpPr>
            <p:spPr>
              <a:xfrm>
                <a:off x="482600" y="1234440"/>
                <a:ext cx="11226800" cy="5364480"/>
              </a:xfrm>
              <a:blipFill>
                <a:blip r:embed="rId6"/>
                <a:stretch>
                  <a:fillRect l="-1086" t="-2045"/>
                </a:stretch>
              </a:blipFill>
            </p:spPr>
            <p:txBody>
              <a:bodyPr/>
              <a:lstStyle/>
              <a:p>
                <a:r>
                  <a:rPr lang="en-US">
                    <a:noFill/>
                  </a:rPr>
                  <a:t> </a:t>
                </a:r>
              </a:p>
            </p:txBody>
          </p:sp>
        </mc:Fallback>
      </mc:AlternateContent>
      <p:pic>
        <p:nvPicPr>
          <p:cNvPr id="5" name="Picture 4" descr="A close up of a logo&#10;&#10;Description automatically generated">
            <a:extLst>
              <a:ext uri="{FF2B5EF4-FFF2-40B4-BE49-F238E27FC236}">
                <a16:creationId xmlns:a16="http://schemas.microsoft.com/office/drawing/2014/main" id="{BC960B09-F874-4C0F-8ADC-71DD93DEAD9B}"/>
              </a:ext>
            </a:extLst>
          </p:cNvPr>
          <p:cNvPicPr>
            <a:picLocks noChangeAspect="1"/>
          </p:cNvPicPr>
          <p:nvPr/>
        </p:nvPicPr>
        <p:blipFill>
          <a:blip r:embed="rId7"/>
          <a:stretch>
            <a:fillRect/>
          </a:stretch>
        </p:blipFill>
        <p:spPr>
          <a:xfrm rot="10800000">
            <a:off x="7830884" y="3662093"/>
            <a:ext cx="2844039" cy="2844039"/>
          </a:xfrm>
          <a:prstGeom prst="rect">
            <a:avLst/>
          </a:prstGeom>
        </p:spPr>
      </p:pic>
      <p:pic>
        <p:nvPicPr>
          <p:cNvPr id="8" name="Picture 7" descr="A close up of a person&#10;&#10;Description automatically generated">
            <a:extLst>
              <a:ext uri="{FF2B5EF4-FFF2-40B4-BE49-F238E27FC236}">
                <a16:creationId xmlns:a16="http://schemas.microsoft.com/office/drawing/2014/main" id="{FD631BC6-23D5-46D8-8D0A-4088390F476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590167" y="-137428"/>
            <a:ext cx="3373181" cy="3373181"/>
          </a:xfrm>
          <a:prstGeom prst="rect">
            <a:avLst/>
          </a:prstGeom>
        </p:spPr>
      </p:pic>
      <p:pic>
        <p:nvPicPr>
          <p:cNvPr id="13" name="Picture 12" descr="A close up of a hanger&#10;&#10;Description automatically generated">
            <a:extLst>
              <a:ext uri="{FF2B5EF4-FFF2-40B4-BE49-F238E27FC236}">
                <a16:creationId xmlns:a16="http://schemas.microsoft.com/office/drawing/2014/main" id="{E4EDAE42-F656-4EC6-9B53-A483E126B25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38634" y="108676"/>
            <a:ext cx="2880360" cy="2880360"/>
          </a:xfrm>
          <a:prstGeom prst="rect">
            <a:avLst/>
          </a:prstGeom>
        </p:spPr>
      </p:pic>
      <p:cxnSp>
        <p:nvCxnSpPr>
          <p:cNvPr id="18" name="Straight Arrow Connector 17">
            <a:extLst>
              <a:ext uri="{FF2B5EF4-FFF2-40B4-BE49-F238E27FC236}">
                <a16:creationId xmlns:a16="http://schemas.microsoft.com/office/drawing/2014/main" id="{DEDB1AAE-57BA-4923-B922-736C78A631B6}"/>
              </a:ext>
            </a:extLst>
          </p:cNvPr>
          <p:cNvCxnSpPr>
            <a:cxnSpLocks/>
            <a:stCxn id="19" idx="2"/>
          </p:cNvCxnSpPr>
          <p:nvPr/>
        </p:nvCxnSpPr>
        <p:spPr>
          <a:xfrm>
            <a:off x="9128618" y="3010595"/>
            <a:ext cx="0" cy="60096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1D995BE-9D60-46E9-8EDC-E4E97F845085}"/>
              </a:ext>
            </a:extLst>
          </p:cNvPr>
          <p:cNvSpPr txBox="1"/>
          <p:nvPr/>
        </p:nvSpPr>
        <p:spPr>
          <a:xfrm>
            <a:off x="7489003" y="2641263"/>
            <a:ext cx="3279230" cy="369332"/>
          </a:xfrm>
          <a:prstGeom prst="rect">
            <a:avLst/>
          </a:prstGeom>
          <a:noFill/>
        </p:spPr>
        <p:txBody>
          <a:bodyPr wrap="square" rtlCol="0">
            <a:spAutoFit/>
          </a:bodyPr>
          <a:lstStyle/>
          <a:p>
            <a:pPr algn="ctr"/>
            <a:r>
              <a:rPr lang="en-US" dirty="0"/>
              <a:t>Point set + envelope</a:t>
            </a:r>
          </a:p>
        </p:txBody>
      </p:sp>
      <p:sp>
        <p:nvSpPr>
          <p:cNvPr id="20" name="TextBox 19">
            <a:extLst>
              <a:ext uri="{FF2B5EF4-FFF2-40B4-BE49-F238E27FC236}">
                <a16:creationId xmlns:a16="http://schemas.microsoft.com/office/drawing/2014/main" id="{38A5D296-02AB-44DC-AE42-BE934F54DDBE}"/>
              </a:ext>
            </a:extLst>
          </p:cNvPr>
          <p:cNvSpPr txBox="1"/>
          <p:nvPr/>
        </p:nvSpPr>
        <p:spPr>
          <a:xfrm>
            <a:off x="7764629" y="6441397"/>
            <a:ext cx="2844039" cy="372663"/>
          </a:xfrm>
          <a:prstGeom prst="rect">
            <a:avLst/>
          </a:prstGeom>
          <a:noFill/>
        </p:spPr>
        <p:txBody>
          <a:bodyPr wrap="square" rtlCol="0">
            <a:spAutoFit/>
          </a:bodyPr>
          <a:lstStyle/>
          <a:p>
            <a:pPr algn="ctr"/>
            <a:r>
              <a:rPr lang="en-US" dirty="0"/>
              <a:t>Naïve solution</a:t>
            </a:r>
          </a:p>
        </p:txBody>
      </p:sp>
      <p:grpSp>
        <p:nvGrpSpPr>
          <p:cNvPr id="30" name="Group 29">
            <a:extLst>
              <a:ext uri="{FF2B5EF4-FFF2-40B4-BE49-F238E27FC236}">
                <a16:creationId xmlns:a16="http://schemas.microsoft.com/office/drawing/2014/main" id="{44B8608C-F66B-4A80-95FC-D660EF8DDD86}"/>
              </a:ext>
            </a:extLst>
          </p:cNvPr>
          <p:cNvGrpSpPr/>
          <p:nvPr/>
        </p:nvGrpSpPr>
        <p:grpSpPr>
          <a:xfrm>
            <a:off x="10938138" y="3461100"/>
            <a:ext cx="778778" cy="3254884"/>
            <a:chOff x="3813048" y="3283076"/>
            <a:chExt cx="778778" cy="3373964"/>
          </a:xfrm>
        </p:grpSpPr>
        <p:sp>
          <p:nvSpPr>
            <p:cNvPr id="21" name="Rectangle 20">
              <a:extLst>
                <a:ext uri="{FF2B5EF4-FFF2-40B4-BE49-F238E27FC236}">
                  <a16:creationId xmlns:a16="http://schemas.microsoft.com/office/drawing/2014/main" id="{E5D16010-9352-44C1-868D-B68987F2ED12}"/>
                </a:ext>
              </a:extLst>
            </p:cNvPr>
            <p:cNvSpPr/>
            <p:nvPr/>
          </p:nvSpPr>
          <p:spPr>
            <a:xfrm>
              <a:off x="4251960" y="3484069"/>
              <a:ext cx="339865" cy="2844040"/>
            </a:xfrm>
            <a:prstGeom prst="rect">
              <a:avLst/>
            </a:prstGeom>
            <a:gradFill>
              <a:gsLst>
                <a:gs pos="0">
                  <a:schemeClr val="bg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5CF8E4F-3FDE-42CD-BBF6-A808E342FC2F}"/>
                </a:ext>
              </a:extLst>
            </p:cNvPr>
            <p:cNvSpPr/>
            <p:nvPr/>
          </p:nvSpPr>
          <p:spPr>
            <a:xfrm>
              <a:off x="4251960" y="6278033"/>
              <a:ext cx="339865" cy="1716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102F24-FE95-4772-8624-4DC7CDE07388}"/>
                </a:ext>
              </a:extLst>
            </p:cNvPr>
            <p:cNvSpPr/>
            <p:nvPr/>
          </p:nvSpPr>
          <p:spPr>
            <a:xfrm>
              <a:off x="4252702" y="3484069"/>
              <a:ext cx="339124" cy="296563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496AB8B9-5822-4535-9AE7-A7D845BA3A82}"/>
                </a:ext>
              </a:extLst>
            </p:cNvPr>
            <p:cNvCxnSpPr>
              <a:cxnSpLocks/>
            </p:cNvCxnSpPr>
            <p:nvPr/>
          </p:nvCxnSpPr>
          <p:spPr>
            <a:xfrm>
              <a:off x="4081849" y="3484069"/>
              <a:ext cx="50997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6DEAA2C-B26E-4136-9928-18510397E211}"/>
                </a:ext>
              </a:extLst>
            </p:cNvPr>
            <p:cNvCxnSpPr/>
            <p:nvPr/>
          </p:nvCxnSpPr>
          <p:spPr>
            <a:xfrm>
              <a:off x="4078224" y="6449703"/>
              <a:ext cx="512064"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4A20E83-EC0A-4EDF-ABEE-F8CB8A7F467C}"/>
                </a:ext>
              </a:extLst>
            </p:cNvPr>
            <p:cNvSpPr txBox="1"/>
            <p:nvPr/>
          </p:nvSpPr>
          <p:spPr>
            <a:xfrm>
              <a:off x="3813048" y="6284377"/>
              <a:ext cx="339124" cy="372663"/>
            </a:xfrm>
            <a:prstGeom prst="rect">
              <a:avLst/>
            </a:prstGeom>
            <a:noFill/>
          </p:spPr>
          <p:txBody>
            <a:bodyPr wrap="square" rtlCol="0">
              <a:spAutoFit/>
            </a:bodyPr>
            <a:lstStyle/>
            <a:p>
              <a:pPr algn="ctr"/>
              <a:r>
                <a:rPr lang="en-US" dirty="0"/>
                <a:t>0</a:t>
              </a:r>
            </a:p>
          </p:txBody>
        </p:sp>
        <p:sp>
          <p:nvSpPr>
            <p:cNvPr id="29" name="TextBox 28">
              <a:extLst>
                <a:ext uri="{FF2B5EF4-FFF2-40B4-BE49-F238E27FC236}">
                  <a16:creationId xmlns:a16="http://schemas.microsoft.com/office/drawing/2014/main" id="{A83BB7B2-AE18-4E99-BF59-1672449B2D40}"/>
                </a:ext>
              </a:extLst>
            </p:cNvPr>
            <p:cNvSpPr txBox="1"/>
            <p:nvPr/>
          </p:nvSpPr>
          <p:spPr>
            <a:xfrm>
              <a:off x="3813048" y="3283076"/>
              <a:ext cx="339124" cy="372663"/>
            </a:xfrm>
            <a:prstGeom prst="rect">
              <a:avLst/>
            </a:prstGeom>
            <a:noFill/>
          </p:spPr>
          <p:txBody>
            <a:bodyPr wrap="square" rtlCol="0">
              <a:spAutoFit/>
            </a:bodyPr>
            <a:lstStyle/>
            <a:p>
              <a:pPr algn="ctr"/>
              <a:r>
                <a:rPr lang="en-US" dirty="0"/>
                <a:t>1</a:t>
              </a:r>
            </a:p>
          </p:txBody>
        </p:sp>
      </p:grpSp>
      <p:pic>
        <p:nvPicPr>
          <p:cNvPr id="24" name="Picture 23" descr="A picture containing drawing&#10;&#10;Description automatically generated">
            <a:extLst>
              <a:ext uri="{FF2B5EF4-FFF2-40B4-BE49-F238E27FC236}">
                <a16:creationId xmlns:a16="http://schemas.microsoft.com/office/drawing/2014/main" id="{37F819AE-1328-472A-8226-601547D8C1AA}"/>
              </a:ext>
            </a:extLst>
          </p:cNvPr>
          <p:cNvPicPr>
            <a:picLocks noChangeAspect="1"/>
          </p:cNvPicPr>
          <p:nvPr/>
        </p:nvPicPr>
        <p:blipFill>
          <a:blip r:embed="rId10"/>
          <a:stretch>
            <a:fillRect/>
          </a:stretch>
        </p:blipFill>
        <p:spPr>
          <a:xfrm rot="10800000">
            <a:off x="4500979" y="3662093"/>
            <a:ext cx="2844039" cy="2844039"/>
          </a:xfrm>
          <a:prstGeom prst="rect">
            <a:avLst/>
          </a:prstGeom>
        </p:spPr>
      </p:pic>
      <p:cxnSp>
        <p:nvCxnSpPr>
          <p:cNvPr id="27" name="Straight Arrow Connector 26">
            <a:extLst>
              <a:ext uri="{FF2B5EF4-FFF2-40B4-BE49-F238E27FC236}">
                <a16:creationId xmlns:a16="http://schemas.microsoft.com/office/drawing/2014/main" id="{BB0E53CA-3B34-4121-A3F8-B8A6944D5B8F}"/>
              </a:ext>
            </a:extLst>
          </p:cNvPr>
          <p:cNvCxnSpPr>
            <a:cxnSpLocks/>
          </p:cNvCxnSpPr>
          <p:nvPr/>
        </p:nvCxnSpPr>
        <p:spPr>
          <a:xfrm flipH="1">
            <a:off x="5948127" y="2641263"/>
            <a:ext cx="1882758" cy="97029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4BC6237-DD66-4025-A226-1D1DD3B43B22}"/>
              </a:ext>
            </a:extLst>
          </p:cNvPr>
          <p:cNvSpPr txBox="1"/>
          <p:nvPr/>
        </p:nvSpPr>
        <p:spPr>
          <a:xfrm>
            <a:off x="4487265" y="6441397"/>
            <a:ext cx="2844039" cy="372663"/>
          </a:xfrm>
          <a:prstGeom prst="rect">
            <a:avLst/>
          </a:prstGeom>
          <a:noFill/>
        </p:spPr>
        <p:txBody>
          <a:bodyPr wrap="square" rtlCol="0">
            <a:spAutoFit/>
          </a:bodyPr>
          <a:lstStyle/>
          <a:p>
            <a:pPr algn="ctr"/>
            <a:r>
              <a:rPr lang="en-US" dirty="0"/>
              <a:t>With erosion </a:t>
            </a:r>
          </a:p>
        </p:txBody>
      </p:sp>
      <p:pic>
        <p:nvPicPr>
          <p:cNvPr id="9" name="Audio 8">
            <a:hlinkClick r:id="" action="ppaction://media"/>
            <a:extLst>
              <a:ext uri="{FF2B5EF4-FFF2-40B4-BE49-F238E27FC236}">
                <a16:creationId xmlns:a16="http://schemas.microsoft.com/office/drawing/2014/main" id="{03C84C14-FCC7-4DCF-B9C8-46C33100DCC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815243520"/>
      </p:ext>
    </p:extLst>
  </p:cSld>
  <p:clrMapOvr>
    <a:masterClrMapping/>
  </p:clrMapOvr>
  <mc:AlternateContent xmlns:mc="http://schemas.openxmlformats.org/markup-compatibility/2006" xmlns:p14="http://schemas.microsoft.com/office/powerpoint/2010/main">
    <mc:Choice Requires="p14">
      <p:transition spd="slow" p14:dur="2000" advTm="30221"/>
    </mc:Choice>
    <mc:Fallback xmlns="">
      <p:transition spd="slow" advTm="30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r>
              <a:rPr lang="en-US" sz="4400" dirty="0"/>
              <a:t>Results</a:t>
            </a:r>
          </a:p>
        </p:txBody>
      </p:sp>
      <p:pic>
        <p:nvPicPr>
          <p:cNvPr id="6" name="Audio 5">
            <a:hlinkClick r:id="" action="ppaction://media"/>
            <a:extLst>
              <a:ext uri="{FF2B5EF4-FFF2-40B4-BE49-F238E27FC236}">
                <a16:creationId xmlns:a16="http://schemas.microsoft.com/office/drawing/2014/main" id="{8FD44410-8B31-4F51-A6C1-4A616F91F5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032021435"/>
      </p:ext>
    </p:extLst>
  </p:cSld>
  <p:clrMapOvr>
    <a:masterClrMapping/>
  </p:clrMapOvr>
  <mc:AlternateContent xmlns:mc="http://schemas.openxmlformats.org/markup-compatibility/2006" xmlns:p14="http://schemas.microsoft.com/office/powerpoint/2010/main">
    <mc:Choice Requires="p14">
      <p:transition spd="slow" p14:dur="2000" advTm="3454"/>
    </mc:Choice>
    <mc:Fallback xmlns="">
      <p:transition spd="slow" advTm="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Virtual Data</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Virtually scan a 3D model from different positions on the view sphere</a:t>
            </a:r>
          </a:p>
        </p:txBody>
      </p:sp>
      <p:sp>
        <p:nvSpPr>
          <p:cNvPr id="9" name="Rectangle 8" hidden="1">
            <a:extLst>
              <a:ext uri="{FF2B5EF4-FFF2-40B4-BE49-F238E27FC236}">
                <a16:creationId xmlns:a16="http://schemas.microsoft.com/office/drawing/2014/main" id="{AF8C758B-DD26-464D-819E-B1B768BD10D2}"/>
              </a:ext>
            </a:extLst>
          </p:cNvPr>
          <p:cNvSpPr/>
          <p:nvPr/>
        </p:nvSpPr>
        <p:spPr>
          <a:xfrm>
            <a:off x="3501065" y="2498278"/>
            <a:ext cx="2262206" cy="435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hidden="1">
            <a:extLst>
              <a:ext uri="{FF2B5EF4-FFF2-40B4-BE49-F238E27FC236}">
                <a16:creationId xmlns:a16="http://schemas.microsoft.com/office/drawing/2014/main" id="{A12E59C9-5578-44F2-9D64-A8A17AFAA554}"/>
              </a:ext>
            </a:extLst>
          </p:cNvPr>
          <p:cNvSpPr/>
          <p:nvPr/>
        </p:nvSpPr>
        <p:spPr>
          <a:xfrm>
            <a:off x="9864231" y="2510052"/>
            <a:ext cx="2262206" cy="435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n">
            <a:hlinkClick r:id="" action="ppaction://media"/>
            <a:extLst>
              <a:ext uri="{FF2B5EF4-FFF2-40B4-BE49-F238E27FC236}">
                <a16:creationId xmlns:a16="http://schemas.microsoft.com/office/drawing/2014/main" id="{04063921-7924-4AE6-9691-E2EF1E1FBB09}"/>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82600" y="2304288"/>
            <a:ext cx="2176272" cy="4352544"/>
          </a:xfrm>
          <a:prstGeom prst="rect">
            <a:avLst/>
          </a:prstGeom>
        </p:spPr>
      </p:pic>
      <p:sp>
        <p:nvSpPr>
          <p:cNvPr id="13" name="Arrow: Right 12">
            <a:extLst>
              <a:ext uri="{FF2B5EF4-FFF2-40B4-BE49-F238E27FC236}">
                <a16:creationId xmlns:a16="http://schemas.microsoft.com/office/drawing/2014/main" id="{FEB3E12E-05FF-4716-A40D-217B93B420DA}"/>
              </a:ext>
            </a:extLst>
          </p:cNvPr>
          <p:cNvSpPr/>
          <p:nvPr/>
        </p:nvSpPr>
        <p:spPr>
          <a:xfrm>
            <a:off x="2957529" y="3916680"/>
            <a:ext cx="1205948" cy="702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picture containing black, cat&#10;&#10;Description automatically generated">
            <a:extLst>
              <a:ext uri="{FF2B5EF4-FFF2-40B4-BE49-F238E27FC236}">
                <a16:creationId xmlns:a16="http://schemas.microsoft.com/office/drawing/2014/main" id="{A75C1F50-D150-43BF-AD54-869285116745}"/>
              </a:ext>
            </a:extLst>
          </p:cNvPr>
          <p:cNvPicPr>
            <a:picLocks noChangeAspect="1"/>
          </p:cNvPicPr>
          <p:nvPr/>
        </p:nvPicPr>
        <p:blipFill>
          <a:blip r:embed="rId9"/>
          <a:stretch>
            <a:fillRect/>
          </a:stretch>
        </p:blipFill>
        <p:spPr>
          <a:xfrm>
            <a:off x="4789311" y="1715343"/>
            <a:ext cx="1600200" cy="1600200"/>
          </a:xfrm>
          <a:prstGeom prst="rect">
            <a:avLst/>
          </a:prstGeom>
        </p:spPr>
      </p:pic>
      <p:pic>
        <p:nvPicPr>
          <p:cNvPr id="41" name="Picture 40" descr="A close up of a logo&#10;&#10;Description automatically generated">
            <a:extLst>
              <a:ext uri="{FF2B5EF4-FFF2-40B4-BE49-F238E27FC236}">
                <a16:creationId xmlns:a16="http://schemas.microsoft.com/office/drawing/2014/main" id="{0571A6DB-240C-4492-A481-308643A79551}"/>
              </a:ext>
            </a:extLst>
          </p:cNvPr>
          <p:cNvPicPr>
            <a:picLocks noChangeAspect="1"/>
          </p:cNvPicPr>
          <p:nvPr/>
        </p:nvPicPr>
        <p:blipFill>
          <a:blip r:embed="rId10"/>
          <a:stretch>
            <a:fillRect/>
          </a:stretch>
        </p:blipFill>
        <p:spPr>
          <a:xfrm>
            <a:off x="9649704" y="4953796"/>
            <a:ext cx="1600200" cy="1600200"/>
          </a:xfrm>
          <a:prstGeom prst="rect">
            <a:avLst/>
          </a:prstGeom>
        </p:spPr>
      </p:pic>
      <p:pic>
        <p:nvPicPr>
          <p:cNvPr id="43" name="Picture 42" descr="A picture containing black, looking, cat&#10;&#10;Description automatically generated">
            <a:extLst>
              <a:ext uri="{FF2B5EF4-FFF2-40B4-BE49-F238E27FC236}">
                <a16:creationId xmlns:a16="http://schemas.microsoft.com/office/drawing/2014/main" id="{F295C2D3-62E4-4870-AB8A-73255F761508}"/>
              </a:ext>
            </a:extLst>
          </p:cNvPr>
          <p:cNvPicPr>
            <a:picLocks noChangeAspect="1"/>
          </p:cNvPicPr>
          <p:nvPr/>
        </p:nvPicPr>
        <p:blipFill>
          <a:blip r:embed="rId11"/>
          <a:stretch>
            <a:fillRect/>
          </a:stretch>
        </p:blipFill>
        <p:spPr>
          <a:xfrm>
            <a:off x="8030288" y="4953796"/>
            <a:ext cx="1600200" cy="1600200"/>
          </a:xfrm>
          <a:prstGeom prst="rect">
            <a:avLst/>
          </a:prstGeom>
        </p:spPr>
      </p:pic>
      <p:pic>
        <p:nvPicPr>
          <p:cNvPr id="45" name="Picture 44" descr="A picture containing black, cat&#10;&#10;Description automatically generated">
            <a:extLst>
              <a:ext uri="{FF2B5EF4-FFF2-40B4-BE49-F238E27FC236}">
                <a16:creationId xmlns:a16="http://schemas.microsoft.com/office/drawing/2014/main" id="{301A58F7-70DC-4581-92D2-48C7D9B6FEAD}"/>
              </a:ext>
            </a:extLst>
          </p:cNvPr>
          <p:cNvPicPr>
            <a:picLocks noChangeAspect="1"/>
          </p:cNvPicPr>
          <p:nvPr/>
        </p:nvPicPr>
        <p:blipFill>
          <a:blip r:embed="rId12"/>
          <a:stretch>
            <a:fillRect/>
          </a:stretch>
        </p:blipFill>
        <p:spPr>
          <a:xfrm>
            <a:off x="6410872" y="4953796"/>
            <a:ext cx="1600200" cy="1600200"/>
          </a:xfrm>
          <a:prstGeom prst="rect">
            <a:avLst/>
          </a:prstGeom>
        </p:spPr>
      </p:pic>
      <p:pic>
        <p:nvPicPr>
          <p:cNvPr id="47" name="Picture 46" descr="A picture containing bird&#10;&#10;Description automatically generated">
            <a:extLst>
              <a:ext uri="{FF2B5EF4-FFF2-40B4-BE49-F238E27FC236}">
                <a16:creationId xmlns:a16="http://schemas.microsoft.com/office/drawing/2014/main" id="{BB1FD6E1-7CAC-4E20-A834-F59F4CF433C9}"/>
              </a:ext>
            </a:extLst>
          </p:cNvPr>
          <p:cNvPicPr>
            <a:picLocks noChangeAspect="1"/>
          </p:cNvPicPr>
          <p:nvPr/>
        </p:nvPicPr>
        <p:blipFill>
          <a:blip r:embed="rId13"/>
          <a:stretch>
            <a:fillRect/>
          </a:stretch>
        </p:blipFill>
        <p:spPr>
          <a:xfrm>
            <a:off x="4789311" y="4953796"/>
            <a:ext cx="1600200" cy="1600200"/>
          </a:xfrm>
          <a:prstGeom prst="rect">
            <a:avLst/>
          </a:prstGeom>
        </p:spPr>
      </p:pic>
      <p:pic>
        <p:nvPicPr>
          <p:cNvPr id="49" name="Picture 48" descr="A close up of a logo&#10;&#10;Description automatically generated">
            <a:extLst>
              <a:ext uri="{FF2B5EF4-FFF2-40B4-BE49-F238E27FC236}">
                <a16:creationId xmlns:a16="http://schemas.microsoft.com/office/drawing/2014/main" id="{427DF8A4-899D-4CCE-BA88-6EFF0785A367}"/>
              </a:ext>
            </a:extLst>
          </p:cNvPr>
          <p:cNvPicPr>
            <a:picLocks noChangeAspect="1"/>
          </p:cNvPicPr>
          <p:nvPr/>
        </p:nvPicPr>
        <p:blipFill>
          <a:blip r:embed="rId14"/>
          <a:stretch>
            <a:fillRect/>
          </a:stretch>
        </p:blipFill>
        <p:spPr>
          <a:xfrm>
            <a:off x="9649704" y="3334380"/>
            <a:ext cx="1600200" cy="1600200"/>
          </a:xfrm>
          <a:prstGeom prst="rect">
            <a:avLst/>
          </a:prstGeom>
        </p:spPr>
      </p:pic>
      <p:pic>
        <p:nvPicPr>
          <p:cNvPr id="51" name="Picture 50" descr="A close up of a logo&#10;&#10;Description automatically generated">
            <a:extLst>
              <a:ext uri="{FF2B5EF4-FFF2-40B4-BE49-F238E27FC236}">
                <a16:creationId xmlns:a16="http://schemas.microsoft.com/office/drawing/2014/main" id="{BDFFAAEF-F7C4-4B97-9766-EC9C3D9F26C0}"/>
              </a:ext>
            </a:extLst>
          </p:cNvPr>
          <p:cNvPicPr>
            <a:picLocks noChangeAspect="1"/>
          </p:cNvPicPr>
          <p:nvPr/>
        </p:nvPicPr>
        <p:blipFill>
          <a:blip r:embed="rId15"/>
          <a:stretch>
            <a:fillRect/>
          </a:stretch>
        </p:blipFill>
        <p:spPr>
          <a:xfrm>
            <a:off x="8030288" y="3334380"/>
            <a:ext cx="1600200" cy="1600200"/>
          </a:xfrm>
          <a:prstGeom prst="rect">
            <a:avLst/>
          </a:prstGeom>
        </p:spPr>
      </p:pic>
      <p:pic>
        <p:nvPicPr>
          <p:cNvPr id="53" name="Picture 52" descr="A close up of a logo&#10;&#10;Description automatically generated">
            <a:extLst>
              <a:ext uri="{FF2B5EF4-FFF2-40B4-BE49-F238E27FC236}">
                <a16:creationId xmlns:a16="http://schemas.microsoft.com/office/drawing/2014/main" id="{8E56EF2C-BAD8-43FC-9511-A2A6C1BD8792}"/>
              </a:ext>
            </a:extLst>
          </p:cNvPr>
          <p:cNvPicPr>
            <a:picLocks noChangeAspect="1"/>
          </p:cNvPicPr>
          <p:nvPr/>
        </p:nvPicPr>
        <p:blipFill>
          <a:blip r:embed="rId16"/>
          <a:stretch>
            <a:fillRect/>
          </a:stretch>
        </p:blipFill>
        <p:spPr>
          <a:xfrm>
            <a:off x="6410872" y="3334380"/>
            <a:ext cx="1600200" cy="1600200"/>
          </a:xfrm>
          <a:prstGeom prst="rect">
            <a:avLst/>
          </a:prstGeom>
        </p:spPr>
      </p:pic>
      <p:pic>
        <p:nvPicPr>
          <p:cNvPr id="55" name="Picture 54" descr="A picture containing bird, black, ball, baseball&#10;&#10;Description automatically generated">
            <a:extLst>
              <a:ext uri="{FF2B5EF4-FFF2-40B4-BE49-F238E27FC236}">
                <a16:creationId xmlns:a16="http://schemas.microsoft.com/office/drawing/2014/main" id="{E5A14BE0-38D0-4F85-85CE-3A2788B10D3E}"/>
              </a:ext>
            </a:extLst>
          </p:cNvPr>
          <p:cNvPicPr>
            <a:picLocks noChangeAspect="1"/>
          </p:cNvPicPr>
          <p:nvPr/>
        </p:nvPicPr>
        <p:blipFill>
          <a:blip r:embed="rId17"/>
          <a:stretch>
            <a:fillRect/>
          </a:stretch>
        </p:blipFill>
        <p:spPr>
          <a:xfrm>
            <a:off x="4789311" y="3334380"/>
            <a:ext cx="1600200" cy="1600200"/>
          </a:xfrm>
          <a:prstGeom prst="rect">
            <a:avLst/>
          </a:prstGeom>
        </p:spPr>
      </p:pic>
      <p:pic>
        <p:nvPicPr>
          <p:cNvPr id="57" name="Picture 56" descr="A picture containing black, dark, white, bird&#10;&#10;Description automatically generated">
            <a:extLst>
              <a:ext uri="{FF2B5EF4-FFF2-40B4-BE49-F238E27FC236}">
                <a16:creationId xmlns:a16="http://schemas.microsoft.com/office/drawing/2014/main" id="{7C78F2FD-1810-454D-B4F7-44B85F418AF8}"/>
              </a:ext>
            </a:extLst>
          </p:cNvPr>
          <p:cNvPicPr>
            <a:picLocks noChangeAspect="1"/>
          </p:cNvPicPr>
          <p:nvPr/>
        </p:nvPicPr>
        <p:blipFill>
          <a:blip r:embed="rId18"/>
          <a:stretch>
            <a:fillRect/>
          </a:stretch>
        </p:blipFill>
        <p:spPr>
          <a:xfrm>
            <a:off x="9649704" y="1715343"/>
            <a:ext cx="1600200" cy="1600200"/>
          </a:xfrm>
          <a:prstGeom prst="rect">
            <a:avLst/>
          </a:prstGeom>
        </p:spPr>
      </p:pic>
      <p:pic>
        <p:nvPicPr>
          <p:cNvPr id="59" name="Picture 58" descr="A close up of a logo&#10;&#10;Description automatically generated">
            <a:extLst>
              <a:ext uri="{FF2B5EF4-FFF2-40B4-BE49-F238E27FC236}">
                <a16:creationId xmlns:a16="http://schemas.microsoft.com/office/drawing/2014/main" id="{221722EA-FAC3-42E3-942E-A341BB0F41B0}"/>
              </a:ext>
            </a:extLst>
          </p:cNvPr>
          <p:cNvPicPr>
            <a:picLocks noChangeAspect="1"/>
          </p:cNvPicPr>
          <p:nvPr/>
        </p:nvPicPr>
        <p:blipFill>
          <a:blip r:embed="rId19"/>
          <a:stretch>
            <a:fillRect/>
          </a:stretch>
        </p:blipFill>
        <p:spPr>
          <a:xfrm>
            <a:off x="8030288" y="1715343"/>
            <a:ext cx="1600200" cy="1600200"/>
          </a:xfrm>
          <a:prstGeom prst="rect">
            <a:avLst/>
          </a:prstGeom>
        </p:spPr>
      </p:pic>
      <p:pic>
        <p:nvPicPr>
          <p:cNvPr id="61" name="Picture 60" descr="A picture containing cat&#10;&#10;Description automatically generated">
            <a:extLst>
              <a:ext uri="{FF2B5EF4-FFF2-40B4-BE49-F238E27FC236}">
                <a16:creationId xmlns:a16="http://schemas.microsoft.com/office/drawing/2014/main" id="{2B16C238-B24B-412C-9829-5470E5BCCACE}"/>
              </a:ext>
            </a:extLst>
          </p:cNvPr>
          <p:cNvPicPr>
            <a:picLocks noChangeAspect="1"/>
          </p:cNvPicPr>
          <p:nvPr/>
        </p:nvPicPr>
        <p:blipFill>
          <a:blip r:embed="rId20"/>
          <a:stretch>
            <a:fillRect/>
          </a:stretch>
        </p:blipFill>
        <p:spPr>
          <a:xfrm>
            <a:off x="6410872" y="1715343"/>
            <a:ext cx="1600200" cy="1600200"/>
          </a:xfrm>
          <a:prstGeom prst="rect">
            <a:avLst/>
          </a:prstGeom>
        </p:spPr>
      </p:pic>
      <p:sp>
        <p:nvSpPr>
          <p:cNvPr id="63" name="TextBox 62">
            <a:extLst>
              <a:ext uri="{FF2B5EF4-FFF2-40B4-BE49-F238E27FC236}">
                <a16:creationId xmlns:a16="http://schemas.microsoft.com/office/drawing/2014/main" id="{878128DF-5DA6-400B-ADEB-D9BEB7661DAB}"/>
              </a:ext>
            </a:extLst>
          </p:cNvPr>
          <p:cNvSpPr txBox="1"/>
          <p:nvPr/>
        </p:nvSpPr>
        <p:spPr>
          <a:xfrm>
            <a:off x="7061104" y="6527492"/>
            <a:ext cx="1979453" cy="369332"/>
          </a:xfrm>
          <a:prstGeom prst="rect">
            <a:avLst/>
          </a:prstGeom>
          <a:noFill/>
        </p:spPr>
        <p:txBody>
          <a:bodyPr wrap="none" rtlCol="0">
            <a:spAutoFit/>
          </a:bodyPr>
          <a:lstStyle/>
          <a:p>
            <a:pPr algn="ctr"/>
            <a:r>
              <a:rPr lang="en-US" dirty="0"/>
              <a:t>Virtual depth maps</a:t>
            </a:r>
          </a:p>
        </p:txBody>
      </p:sp>
      <p:pic>
        <p:nvPicPr>
          <p:cNvPr id="14" name="Audio 13">
            <a:hlinkClick r:id="" action="ppaction://media"/>
            <a:extLst>
              <a:ext uri="{FF2B5EF4-FFF2-40B4-BE49-F238E27FC236}">
                <a16:creationId xmlns:a16="http://schemas.microsoft.com/office/drawing/2014/main" id="{9FB44ECE-7AEF-48CB-9A61-93490929AAE4}"/>
              </a:ext>
            </a:extLst>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11671300" y="6337300"/>
            <a:ext cx="304800" cy="304800"/>
          </a:xfrm>
          <a:prstGeom prst="rect">
            <a:avLst/>
          </a:prstGeom>
        </p:spPr>
      </p:pic>
      <p:sp>
        <p:nvSpPr>
          <p:cNvPr id="15" name="Rectangle 14">
            <a:extLst>
              <a:ext uri="{FF2B5EF4-FFF2-40B4-BE49-F238E27FC236}">
                <a16:creationId xmlns:a16="http://schemas.microsoft.com/office/drawing/2014/main" id="{DD2A7929-2176-4255-90D7-E9F4D156EA6B}"/>
              </a:ext>
            </a:extLst>
          </p:cNvPr>
          <p:cNvSpPr/>
          <p:nvPr/>
        </p:nvSpPr>
        <p:spPr>
          <a:xfrm>
            <a:off x="2561512" y="2054087"/>
            <a:ext cx="723194" cy="4780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3183BC-ED21-47BB-AE84-AB096F392217}"/>
              </a:ext>
            </a:extLst>
          </p:cNvPr>
          <p:cNvSpPr/>
          <p:nvPr/>
        </p:nvSpPr>
        <p:spPr>
          <a:xfrm>
            <a:off x="0" y="6481490"/>
            <a:ext cx="3446714"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459091B4-85D8-43C0-98FC-EA9CB93DC49C}"/>
              </a:ext>
            </a:extLst>
          </p:cNvPr>
          <p:cNvSpPr txBox="1"/>
          <p:nvPr/>
        </p:nvSpPr>
        <p:spPr>
          <a:xfrm>
            <a:off x="833713" y="6464808"/>
            <a:ext cx="1460656" cy="369332"/>
          </a:xfrm>
          <a:prstGeom prst="rect">
            <a:avLst/>
          </a:prstGeom>
          <a:noFill/>
        </p:spPr>
        <p:txBody>
          <a:bodyPr wrap="none" rtlCol="0">
            <a:spAutoFit/>
          </a:bodyPr>
          <a:lstStyle/>
          <a:p>
            <a:pPr algn="ctr"/>
            <a:r>
              <a:rPr lang="en-US" dirty="0"/>
              <a:t>Virtual model</a:t>
            </a:r>
          </a:p>
        </p:txBody>
      </p:sp>
    </p:spTree>
    <p:custDataLst>
      <p:tags r:id="rId1"/>
    </p:custDataLst>
    <p:extLst>
      <p:ext uri="{BB962C8B-B14F-4D97-AF65-F5344CB8AC3E}">
        <p14:creationId xmlns:p14="http://schemas.microsoft.com/office/powerpoint/2010/main" val="2003513195"/>
      </p:ext>
    </p:extLst>
  </p:cSld>
  <p:clrMapOvr>
    <a:masterClrMapping/>
  </p:clrMapOvr>
  <mc:AlternateContent xmlns:mc="http://schemas.openxmlformats.org/markup-compatibility/2006" xmlns:p14="http://schemas.microsoft.com/office/powerpoint/2010/main">
    <mc:Choice Requires="p14">
      <p:transition spd="slow" p14:dur="2000" advTm="14349"/>
    </mc:Choice>
    <mc:Fallback xmlns="">
      <p:transition spd="slow" advTm="1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12"/>
                </p:tgtEl>
              </p:cMediaNode>
            </p:video>
            <p:audio isNarration="1">
              <p:cMediaNode vol="80000" showWhenStopped="0">
                <p:cTn id="42" fill="hold" display="0">
                  <p:stCondLst>
                    <p:cond delay="indefinite"/>
                  </p:stCondLst>
                  <p:endCondLst>
                    <p:cond evt="onStopAudio" delay="0">
                      <p:tgtEl>
                        <p:sldTgt/>
                      </p:tgtEl>
                    </p:cond>
                  </p:endCondLst>
                </p:cTn>
                <p:tgtEl>
                  <p:spTgt spid="14"/>
                </p:tgtEl>
              </p:cMediaNode>
            </p:audio>
          </p:childTnLst>
        </p:cTn>
      </p:par>
    </p:tnLst>
    <p:bldLst>
      <p:bldP spid="13" grpId="0" animBg="1"/>
      <p:bldP spid="63" grpId="0"/>
      <p:bldP spid="62" grpId="0"/>
    </p:bldLst>
  </p:timing>
  <p:extLst>
    <p:ext uri="{E180D4A7-C9FB-4DFB-919C-405C955672EB}">
      <p14:showEvtLst xmlns:p14="http://schemas.microsoft.com/office/powerpoint/2010/main">
        <p14:playEvt time="8343" objId="12"/>
        <p14:stopEvt time="14349" objId="12"/>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Virtual Data</a:t>
            </a:r>
          </a:p>
        </p:txBody>
      </p:sp>
      <p:pic>
        <p:nvPicPr>
          <p:cNvPr id="13" name="torso_new">
            <a:hlinkClick r:id="" action="ppaction://media"/>
            <a:extLst>
              <a:ext uri="{FF2B5EF4-FFF2-40B4-BE49-F238E27FC236}">
                <a16:creationId xmlns:a16="http://schemas.microsoft.com/office/drawing/2014/main" id="{5CBFEF74-D0AC-4C40-8B6D-21047F4071DE}"/>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82600" y="1555841"/>
            <a:ext cx="10906505" cy="4868975"/>
          </a:xfrm>
          <a:prstGeom prst="rect">
            <a:avLst/>
          </a:prstGeom>
        </p:spPr>
      </p:pic>
      <p:sp>
        <p:nvSpPr>
          <p:cNvPr id="4" name="Arrow: Right 3">
            <a:extLst>
              <a:ext uri="{FF2B5EF4-FFF2-40B4-BE49-F238E27FC236}">
                <a16:creationId xmlns:a16="http://schemas.microsoft.com/office/drawing/2014/main" id="{65F90006-7DE1-457F-8302-63D82FB3E7C4}"/>
              </a:ext>
            </a:extLst>
          </p:cNvPr>
          <p:cNvSpPr/>
          <p:nvPr/>
        </p:nvSpPr>
        <p:spPr>
          <a:xfrm>
            <a:off x="5652938" y="3743635"/>
            <a:ext cx="768333" cy="503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Virtually scan a 3D model from different position on the view sphere</a:t>
            </a:r>
          </a:p>
        </p:txBody>
      </p:sp>
      <p:pic>
        <p:nvPicPr>
          <p:cNvPr id="19" name="Audio 18">
            <a:hlinkClick r:id="" action="ppaction://media"/>
            <a:extLst>
              <a:ext uri="{FF2B5EF4-FFF2-40B4-BE49-F238E27FC236}">
                <a16:creationId xmlns:a16="http://schemas.microsoft.com/office/drawing/2014/main" id="{A461D86D-00A6-4153-9F91-D0382DE169C1}"/>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671300" y="6337300"/>
            <a:ext cx="304800" cy="304800"/>
          </a:xfrm>
          <a:prstGeom prst="rect">
            <a:avLst/>
          </a:prstGeom>
        </p:spPr>
      </p:pic>
      <p:sp>
        <p:nvSpPr>
          <p:cNvPr id="20" name="Rectangle 19">
            <a:extLst>
              <a:ext uri="{FF2B5EF4-FFF2-40B4-BE49-F238E27FC236}">
                <a16:creationId xmlns:a16="http://schemas.microsoft.com/office/drawing/2014/main" id="{9A8E2F9A-02FA-4BD8-8BC5-D3E88ED74096}"/>
              </a:ext>
            </a:extLst>
          </p:cNvPr>
          <p:cNvSpPr/>
          <p:nvPr/>
        </p:nvSpPr>
        <p:spPr>
          <a:xfrm>
            <a:off x="0" y="6330557"/>
            <a:ext cx="12192000" cy="503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C872EA4-160B-414B-8E36-E0C73CB22773}"/>
              </a:ext>
            </a:extLst>
          </p:cNvPr>
          <p:cNvSpPr txBox="1"/>
          <p:nvPr/>
        </p:nvSpPr>
        <p:spPr>
          <a:xfrm>
            <a:off x="1101894" y="6198832"/>
            <a:ext cx="1164679" cy="369332"/>
          </a:xfrm>
          <a:prstGeom prst="rect">
            <a:avLst/>
          </a:prstGeom>
          <a:noFill/>
        </p:spPr>
        <p:txBody>
          <a:bodyPr wrap="none" rtlCol="0">
            <a:spAutoFit/>
          </a:bodyPr>
          <a:lstStyle/>
          <a:p>
            <a:pPr algn="ctr"/>
            <a:r>
              <a:rPr lang="en-US" dirty="0"/>
              <a:t>Depth hull</a:t>
            </a:r>
          </a:p>
        </p:txBody>
      </p:sp>
      <p:sp>
        <p:nvSpPr>
          <p:cNvPr id="6" name="TextBox 5">
            <a:extLst>
              <a:ext uri="{FF2B5EF4-FFF2-40B4-BE49-F238E27FC236}">
                <a16:creationId xmlns:a16="http://schemas.microsoft.com/office/drawing/2014/main" id="{E6458844-C40A-4C38-B277-DE9D97066ADE}"/>
              </a:ext>
            </a:extLst>
          </p:cNvPr>
          <p:cNvSpPr txBox="1"/>
          <p:nvPr/>
        </p:nvSpPr>
        <p:spPr>
          <a:xfrm>
            <a:off x="3299055" y="6198832"/>
            <a:ext cx="1652697" cy="369332"/>
          </a:xfrm>
          <a:prstGeom prst="rect">
            <a:avLst/>
          </a:prstGeom>
          <a:noFill/>
        </p:spPr>
        <p:txBody>
          <a:bodyPr wrap="none" rtlCol="0">
            <a:spAutoFit/>
          </a:bodyPr>
          <a:lstStyle/>
          <a:p>
            <a:pPr algn="ctr"/>
            <a:r>
              <a:rPr lang="en-US" dirty="0"/>
              <a:t>Oriented points</a:t>
            </a:r>
          </a:p>
        </p:txBody>
      </p:sp>
      <p:sp>
        <p:nvSpPr>
          <p:cNvPr id="7" name="TextBox 6">
            <a:extLst>
              <a:ext uri="{FF2B5EF4-FFF2-40B4-BE49-F238E27FC236}">
                <a16:creationId xmlns:a16="http://schemas.microsoft.com/office/drawing/2014/main" id="{4ACB08BE-19B6-449B-9F29-8714008BEE1F}"/>
              </a:ext>
            </a:extLst>
          </p:cNvPr>
          <p:cNvSpPr txBox="1"/>
          <p:nvPr/>
        </p:nvSpPr>
        <p:spPr>
          <a:xfrm>
            <a:off x="6850012" y="6198832"/>
            <a:ext cx="1769587" cy="369332"/>
          </a:xfrm>
          <a:prstGeom prst="rect">
            <a:avLst/>
          </a:prstGeom>
          <a:noFill/>
        </p:spPr>
        <p:txBody>
          <a:bodyPr wrap="none" rtlCol="0">
            <a:spAutoFit/>
          </a:bodyPr>
          <a:lstStyle/>
          <a:p>
            <a:pPr algn="ctr"/>
            <a:r>
              <a:rPr lang="en-US" dirty="0"/>
              <a:t>PR w/o envelope</a:t>
            </a:r>
          </a:p>
        </p:txBody>
      </p:sp>
      <p:sp>
        <p:nvSpPr>
          <p:cNvPr id="8" name="TextBox 7">
            <a:extLst>
              <a:ext uri="{FF2B5EF4-FFF2-40B4-BE49-F238E27FC236}">
                <a16:creationId xmlns:a16="http://schemas.microsoft.com/office/drawing/2014/main" id="{0063E47E-D0EA-4086-BB09-BA7FC4A2E441}"/>
              </a:ext>
            </a:extLst>
          </p:cNvPr>
          <p:cNvSpPr txBox="1"/>
          <p:nvPr/>
        </p:nvSpPr>
        <p:spPr>
          <a:xfrm>
            <a:off x="9358163" y="6198832"/>
            <a:ext cx="1651734" cy="369332"/>
          </a:xfrm>
          <a:prstGeom prst="rect">
            <a:avLst/>
          </a:prstGeom>
          <a:noFill/>
        </p:spPr>
        <p:txBody>
          <a:bodyPr wrap="none" rtlCol="0">
            <a:spAutoFit/>
          </a:bodyPr>
          <a:lstStyle/>
          <a:p>
            <a:pPr algn="ctr"/>
            <a:r>
              <a:rPr lang="en-US" dirty="0"/>
              <a:t>PR w/ envelope</a:t>
            </a:r>
          </a:p>
        </p:txBody>
      </p:sp>
      <p:sp>
        <p:nvSpPr>
          <p:cNvPr id="9" name="Rectangle 8">
            <a:extLst>
              <a:ext uri="{FF2B5EF4-FFF2-40B4-BE49-F238E27FC236}">
                <a16:creationId xmlns:a16="http://schemas.microsoft.com/office/drawing/2014/main" id="{AF8C758B-DD26-464D-819E-B1B768BD10D2}"/>
              </a:ext>
            </a:extLst>
          </p:cNvPr>
          <p:cNvSpPr/>
          <p:nvPr/>
        </p:nvSpPr>
        <p:spPr>
          <a:xfrm>
            <a:off x="781727" y="2074456"/>
            <a:ext cx="2248076" cy="4773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2E59C9-5578-44F2-9D64-A8A17AFAA554}"/>
              </a:ext>
            </a:extLst>
          </p:cNvPr>
          <p:cNvSpPr/>
          <p:nvPr/>
        </p:nvSpPr>
        <p:spPr>
          <a:xfrm>
            <a:off x="8928608" y="1856096"/>
            <a:ext cx="2780663" cy="500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093005E-BB23-4437-A6F5-4ECC7292767A}"/>
                  </a:ext>
                </a:extLst>
              </p:cNvPr>
              <p:cNvSpPr txBox="1"/>
              <p:nvPr/>
            </p:nvSpPr>
            <p:spPr>
              <a:xfrm>
                <a:off x="6850901" y="6476156"/>
                <a:ext cx="1786002"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7.8×</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14" name="TextBox 13">
                <a:extLst>
                  <a:ext uri="{FF2B5EF4-FFF2-40B4-BE49-F238E27FC236}">
                    <a16:creationId xmlns:a16="http://schemas.microsoft.com/office/drawing/2014/main" id="{5093005E-BB23-4437-A6F5-4ECC7292767A}"/>
                  </a:ext>
                </a:extLst>
              </p:cNvPr>
              <p:cNvSpPr txBox="1">
                <a:spLocks noRot="1" noChangeAspect="1" noMove="1" noResize="1" noEditPoints="1" noAdjustHandles="1" noChangeArrowheads="1" noChangeShapeType="1" noTextEdit="1"/>
              </p:cNvSpPr>
              <p:nvPr/>
            </p:nvSpPr>
            <p:spPr>
              <a:xfrm>
                <a:off x="6850901" y="6476156"/>
                <a:ext cx="1786002" cy="369332"/>
              </a:xfrm>
              <a:prstGeom prst="rect">
                <a:avLst/>
              </a:prstGeom>
              <a:blipFill>
                <a:blip r:embed="rId10"/>
                <a:stretch>
                  <a:fillRect l="-2730"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731E58F-A745-402F-97EE-628102E9F712}"/>
                  </a:ext>
                </a:extLst>
              </p:cNvPr>
              <p:cNvSpPr txBox="1"/>
              <p:nvPr/>
            </p:nvSpPr>
            <p:spPr>
              <a:xfrm>
                <a:off x="9289308" y="6478428"/>
                <a:ext cx="1786002"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3.8×</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15" name="TextBox 14">
                <a:extLst>
                  <a:ext uri="{FF2B5EF4-FFF2-40B4-BE49-F238E27FC236}">
                    <a16:creationId xmlns:a16="http://schemas.microsoft.com/office/drawing/2014/main" id="{1731E58F-A745-402F-97EE-628102E9F712}"/>
                  </a:ext>
                </a:extLst>
              </p:cNvPr>
              <p:cNvSpPr txBox="1">
                <a:spLocks noRot="1" noChangeAspect="1" noMove="1" noResize="1" noEditPoints="1" noAdjustHandles="1" noChangeArrowheads="1" noChangeShapeType="1" noTextEdit="1"/>
              </p:cNvSpPr>
              <p:nvPr/>
            </p:nvSpPr>
            <p:spPr>
              <a:xfrm>
                <a:off x="9289308" y="6478428"/>
                <a:ext cx="1786002" cy="369332"/>
              </a:xfrm>
              <a:prstGeom prst="rect">
                <a:avLst/>
              </a:prstGeom>
              <a:blipFill>
                <a:blip r:embed="rId11"/>
                <a:stretch>
                  <a:fillRect l="-2730" t="-10000" b="-26667"/>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213722549"/>
      </p:ext>
    </p:extLst>
  </p:cSld>
  <p:clrMapOvr>
    <a:masterClrMapping/>
  </p:clrMapOvr>
  <mc:AlternateContent xmlns:mc="http://schemas.openxmlformats.org/markup-compatibility/2006" xmlns:p14="http://schemas.microsoft.com/office/powerpoint/2010/main">
    <mc:Choice Requires="p14">
      <p:transition spd="slow" p14:dur="2000" advTm="40824"/>
    </mc:Choice>
    <mc:Fallback xmlns="">
      <p:transition spd="slow" advTm="4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1" presetClass="mediacall" presetSubtype="0" fill="hold" nodeType="withEffect">
                                  <p:stCondLst>
                                    <p:cond delay="0"/>
                                  </p:stCondLst>
                                  <p:childTnLst>
                                    <p:cmd type="call" cmd="playFrom(0.0)">
                                      <p:cBhvr>
                                        <p:cTn id="8" dur="9600" fill="hold"/>
                                        <p:tgtEl>
                                          <p:spTgt spid="13"/>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3"/>
                </p:tgtEl>
              </p:cMediaNode>
            </p:video>
            <p:audio isNarration="1">
              <p:cMediaNode vol="80000" showWhenStopped="0">
                <p:cTn id="22" fill="hold" display="0">
                  <p:stCondLst>
                    <p:cond delay="indefinite"/>
                  </p:stCondLst>
                  <p:endCondLst>
                    <p:cond evt="onStopAudio" delay="0">
                      <p:tgtEl>
                        <p:sldTgt/>
                      </p:tgtEl>
                    </p:cond>
                  </p:endCondLst>
                </p:cTn>
                <p:tgtEl>
                  <p:spTgt spid="19"/>
                </p:tgtEl>
              </p:cMediaNode>
            </p:audio>
          </p:childTnLst>
        </p:cTn>
      </p:par>
    </p:tnLst>
    <p:bldLst>
      <p:bldP spid="9" grpId="0" animBg="1"/>
      <p:bldP spid="10" grpId="0" animBg="1"/>
      <p:bldP spid="14" grpId="0"/>
      <p:bldP spid="15" grpId="0"/>
    </p:bldLst>
  </p:timing>
  <p:extLst>
    <p:ext uri="{E180D4A7-C9FB-4DFB-919C-405C955672EB}">
      <p14:showEvtLst xmlns:p14="http://schemas.microsoft.com/office/powerpoint/2010/main">
        <p14:playEvt time="163" objId="13"/>
        <p14:playEvt time="9694" objId="13"/>
        <p14:playEvt time="19325" objId="13"/>
        <p14:playEvt time="28952" objId="13"/>
        <p14:playEvt time="29014" objId="13"/>
        <p14:playEvt time="38674" objId="13"/>
        <p14:playEvt time="38735" objId="13"/>
        <p14:stopEvt time="40824" objId="13"/>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Virtual Data [Alternate Solutions]</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endParaRPr lang="en-US" dirty="0"/>
          </a:p>
        </p:txBody>
      </p:sp>
      <p:pic>
        <p:nvPicPr>
          <p:cNvPr id="11" name="Picture 10" descr="A picture containing dark, black, white, pin&#10;&#10;Description automatically generated">
            <a:extLst>
              <a:ext uri="{FF2B5EF4-FFF2-40B4-BE49-F238E27FC236}">
                <a16:creationId xmlns:a16="http://schemas.microsoft.com/office/drawing/2014/main" id="{CFAFEA37-2669-42ED-AD7F-94AE6CAC8289}"/>
              </a:ext>
            </a:extLst>
          </p:cNvPr>
          <p:cNvPicPr>
            <a:picLocks noChangeAspect="1"/>
          </p:cNvPicPr>
          <p:nvPr/>
        </p:nvPicPr>
        <p:blipFill>
          <a:blip r:embed="rId5"/>
          <a:stretch>
            <a:fillRect/>
          </a:stretch>
        </p:blipFill>
        <p:spPr>
          <a:xfrm>
            <a:off x="2788148" y="3254726"/>
            <a:ext cx="1600200" cy="1600200"/>
          </a:xfrm>
          <a:prstGeom prst="rect">
            <a:avLst/>
          </a:prstGeom>
        </p:spPr>
      </p:pic>
      <p:pic>
        <p:nvPicPr>
          <p:cNvPr id="13" name="Picture 12" descr="A close up of a black background&#10;&#10;Description automatically generated">
            <a:extLst>
              <a:ext uri="{FF2B5EF4-FFF2-40B4-BE49-F238E27FC236}">
                <a16:creationId xmlns:a16="http://schemas.microsoft.com/office/drawing/2014/main" id="{36D5D2A3-A8E4-44D2-A4B6-B863C96A5562}"/>
              </a:ext>
            </a:extLst>
          </p:cNvPr>
          <p:cNvPicPr>
            <a:picLocks noChangeAspect="1"/>
          </p:cNvPicPr>
          <p:nvPr/>
        </p:nvPicPr>
        <p:blipFill>
          <a:blip r:embed="rId6"/>
          <a:stretch>
            <a:fillRect/>
          </a:stretch>
        </p:blipFill>
        <p:spPr>
          <a:xfrm>
            <a:off x="6080760" y="3254726"/>
            <a:ext cx="1600200" cy="1600200"/>
          </a:xfrm>
          <a:prstGeom prst="rect">
            <a:avLst/>
          </a:prstGeom>
        </p:spPr>
      </p:pic>
      <p:pic>
        <p:nvPicPr>
          <p:cNvPr id="14" name="Picture 13" descr="A picture containing object, light&#10;&#10;Description automatically generated">
            <a:extLst>
              <a:ext uri="{FF2B5EF4-FFF2-40B4-BE49-F238E27FC236}">
                <a16:creationId xmlns:a16="http://schemas.microsoft.com/office/drawing/2014/main" id="{072015BF-9559-473C-A98E-D7CE44013F3A}"/>
              </a:ext>
            </a:extLst>
          </p:cNvPr>
          <p:cNvPicPr>
            <a:picLocks noChangeAspect="1"/>
          </p:cNvPicPr>
          <p:nvPr/>
        </p:nvPicPr>
        <p:blipFill>
          <a:blip r:embed="rId7"/>
          <a:stretch>
            <a:fillRect/>
          </a:stretch>
        </p:blipFill>
        <p:spPr>
          <a:xfrm>
            <a:off x="4434840" y="3254726"/>
            <a:ext cx="1600200" cy="1600200"/>
          </a:xfrm>
          <a:prstGeom prst="rect">
            <a:avLst/>
          </a:prstGeom>
        </p:spPr>
      </p:pic>
      <p:sp>
        <p:nvSpPr>
          <p:cNvPr id="15" name="TextBox 14">
            <a:extLst>
              <a:ext uri="{FF2B5EF4-FFF2-40B4-BE49-F238E27FC236}">
                <a16:creationId xmlns:a16="http://schemas.microsoft.com/office/drawing/2014/main" id="{591A6C6D-B6D1-49C8-B191-EB150C8E4677}"/>
              </a:ext>
            </a:extLst>
          </p:cNvPr>
          <p:cNvSpPr txBox="1"/>
          <p:nvPr/>
        </p:nvSpPr>
        <p:spPr>
          <a:xfrm>
            <a:off x="227140" y="5414612"/>
            <a:ext cx="1460656" cy="369332"/>
          </a:xfrm>
          <a:prstGeom prst="rect">
            <a:avLst/>
          </a:prstGeom>
          <a:noFill/>
        </p:spPr>
        <p:txBody>
          <a:bodyPr wrap="none" rtlCol="0">
            <a:spAutoFit/>
          </a:bodyPr>
          <a:lstStyle/>
          <a:p>
            <a:pPr algn="ctr"/>
            <a:r>
              <a:rPr lang="en-US" dirty="0"/>
              <a:t>Virtual model</a:t>
            </a:r>
          </a:p>
        </p:txBody>
      </p:sp>
      <p:sp>
        <p:nvSpPr>
          <p:cNvPr id="16" name="TextBox 15">
            <a:extLst>
              <a:ext uri="{FF2B5EF4-FFF2-40B4-BE49-F238E27FC236}">
                <a16:creationId xmlns:a16="http://schemas.microsoft.com/office/drawing/2014/main" id="{0FAEF6BB-1B20-48F3-8D5A-588D5B094DB1}"/>
              </a:ext>
            </a:extLst>
          </p:cNvPr>
          <p:cNvSpPr txBox="1"/>
          <p:nvPr/>
        </p:nvSpPr>
        <p:spPr>
          <a:xfrm>
            <a:off x="4119977" y="4854926"/>
            <a:ext cx="2286000" cy="369332"/>
          </a:xfrm>
          <a:prstGeom prst="rect">
            <a:avLst/>
          </a:prstGeom>
          <a:noFill/>
        </p:spPr>
        <p:txBody>
          <a:bodyPr wrap="square" rtlCol="0">
            <a:spAutoFit/>
          </a:bodyPr>
          <a:lstStyle/>
          <a:p>
            <a:pPr algn="ctr"/>
            <a:r>
              <a:rPr lang="en-US" dirty="0"/>
              <a:t>Depth maps</a:t>
            </a:r>
          </a:p>
        </p:txBody>
      </p:sp>
      <p:pic>
        <p:nvPicPr>
          <p:cNvPr id="18" name="Picture 17" descr="A close up of a stool&#10;&#10;Description automatically generated">
            <a:extLst>
              <a:ext uri="{FF2B5EF4-FFF2-40B4-BE49-F238E27FC236}">
                <a16:creationId xmlns:a16="http://schemas.microsoft.com/office/drawing/2014/main" id="{5687B0F5-2B3B-46F6-B03A-DC62F5F2046A}"/>
              </a:ext>
            </a:extLst>
          </p:cNvPr>
          <p:cNvPicPr>
            <a:picLocks noChangeAspect="1"/>
          </p:cNvPicPr>
          <p:nvPr/>
        </p:nvPicPr>
        <p:blipFill>
          <a:blip r:embed="rId8"/>
          <a:stretch>
            <a:fillRect/>
          </a:stretch>
        </p:blipFill>
        <p:spPr>
          <a:xfrm>
            <a:off x="50724" y="2671412"/>
            <a:ext cx="1637072" cy="2743200"/>
          </a:xfrm>
          <a:prstGeom prst="rect">
            <a:avLst/>
          </a:prstGeom>
        </p:spPr>
      </p:pic>
      <p:pic>
        <p:nvPicPr>
          <p:cNvPr id="20" name="Picture 19" descr="A picture containing table&#10;&#10;Description automatically generated">
            <a:extLst>
              <a:ext uri="{FF2B5EF4-FFF2-40B4-BE49-F238E27FC236}">
                <a16:creationId xmlns:a16="http://schemas.microsoft.com/office/drawing/2014/main" id="{6B2A42EF-BD4B-42A6-869B-ED183E6CCFD1}"/>
              </a:ext>
            </a:extLst>
          </p:cNvPr>
          <p:cNvPicPr>
            <a:picLocks noChangeAspect="1"/>
          </p:cNvPicPr>
          <p:nvPr/>
        </p:nvPicPr>
        <p:blipFill>
          <a:blip r:embed="rId9"/>
          <a:stretch>
            <a:fillRect/>
          </a:stretch>
        </p:blipFill>
        <p:spPr>
          <a:xfrm>
            <a:off x="8702656" y="2671412"/>
            <a:ext cx="1637071" cy="2743200"/>
          </a:xfrm>
          <a:prstGeom prst="rect">
            <a:avLst/>
          </a:prstGeom>
        </p:spPr>
      </p:pic>
      <p:pic>
        <p:nvPicPr>
          <p:cNvPr id="25" name="Picture 24" descr="A picture containing cage, table&#10;&#10;Description automatically generated">
            <a:extLst>
              <a:ext uri="{FF2B5EF4-FFF2-40B4-BE49-F238E27FC236}">
                <a16:creationId xmlns:a16="http://schemas.microsoft.com/office/drawing/2014/main" id="{2411E87C-8674-4DC7-A5C5-3B4B8C054094}"/>
              </a:ext>
            </a:extLst>
          </p:cNvPr>
          <p:cNvPicPr>
            <a:picLocks noChangeAspect="1"/>
          </p:cNvPicPr>
          <p:nvPr/>
        </p:nvPicPr>
        <p:blipFill>
          <a:blip r:embed="rId10"/>
          <a:stretch>
            <a:fillRect/>
          </a:stretch>
        </p:blipFill>
        <p:spPr>
          <a:xfrm>
            <a:off x="10433658" y="2671412"/>
            <a:ext cx="1637071" cy="2743200"/>
          </a:xfrm>
          <a:prstGeom prst="rect">
            <a:avLst/>
          </a:prstGeom>
        </p:spPr>
      </p:pic>
      <p:sp>
        <p:nvSpPr>
          <p:cNvPr id="26" name="Arrow: Right 25">
            <a:extLst>
              <a:ext uri="{FF2B5EF4-FFF2-40B4-BE49-F238E27FC236}">
                <a16:creationId xmlns:a16="http://schemas.microsoft.com/office/drawing/2014/main" id="{8CD3BBE9-BBEE-4ECE-AEA9-3933ABF4E135}"/>
              </a:ext>
            </a:extLst>
          </p:cNvPr>
          <p:cNvSpPr/>
          <p:nvPr/>
        </p:nvSpPr>
        <p:spPr>
          <a:xfrm>
            <a:off x="7860926" y="3703643"/>
            <a:ext cx="980722" cy="702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3C24E4FA-602C-4E51-8BBA-84D661C7FCF3}"/>
              </a:ext>
            </a:extLst>
          </p:cNvPr>
          <p:cNvSpPr/>
          <p:nvPr/>
        </p:nvSpPr>
        <p:spPr>
          <a:xfrm>
            <a:off x="1671810" y="3704684"/>
            <a:ext cx="980722" cy="702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A82F64-5CB8-488F-B687-B0FA12D86565}"/>
              </a:ext>
            </a:extLst>
          </p:cNvPr>
          <p:cNvSpPr txBox="1"/>
          <p:nvPr/>
        </p:nvSpPr>
        <p:spPr>
          <a:xfrm>
            <a:off x="8865608" y="5396324"/>
            <a:ext cx="1487588" cy="369332"/>
          </a:xfrm>
          <a:prstGeom prst="rect">
            <a:avLst/>
          </a:prstGeom>
          <a:noFill/>
        </p:spPr>
        <p:txBody>
          <a:bodyPr wrap="none" rtlCol="0">
            <a:spAutoFit/>
          </a:bodyPr>
          <a:lstStyle/>
          <a:p>
            <a:pPr algn="ctr"/>
            <a:r>
              <a:rPr lang="en-US" dirty="0"/>
              <a:t>Point samples</a:t>
            </a:r>
          </a:p>
        </p:txBody>
      </p:sp>
      <p:sp>
        <p:nvSpPr>
          <p:cNvPr id="29" name="TextBox 28">
            <a:extLst>
              <a:ext uri="{FF2B5EF4-FFF2-40B4-BE49-F238E27FC236}">
                <a16:creationId xmlns:a16="http://schemas.microsoft.com/office/drawing/2014/main" id="{F52FBC33-B62B-4CF7-BBA6-993A00AB2E57}"/>
              </a:ext>
            </a:extLst>
          </p:cNvPr>
          <p:cNvSpPr txBox="1"/>
          <p:nvPr/>
        </p:nvSpPr>
        <p:spPr>
          <a:xfrm>
            <a:off x="10765004" y="5396324"/>
            <a:ext cx="1044197" cy="369332"/>
          </a:xfrm>
          <a:prstGeom prst="rect">
            <a:avLst/>
          </a:prstGeom>
          <a:noFill/>
        </p:spPr>
        <p:txBody>
          <a:bodyPr wrap="none" rtlCol="0">
            <a:spAutoFit/>
          </a:bodyPr>
          <a:lstStyle/>
          <a:p>
            <a:pPr algn="ctr"/>
            <a:r>
              <a:rPr lang="en-US" dirty="0"/>
              <a:t>Envelope</a:t>
            </a:r>
          </a:p>
        </p:txBody>
      </p:sp>
      <p:pic>
        <p:nvPicPr>
          <p:cNvPr id="7" name="Audio 6">
            <a:hlinkClick r:id="" action="ppaction://media"/>
            <a:extLst>
              <a:ext uri="{FF2B5EF4-FFF2-40B4-BE49-F238E27FC236}">
                <a16:creationId xmlns:a16="http://schemas.microsoft.com/office/drawing/2014/main" id="{BCF2CF8F-C492-47F0-B126-C1816022722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72835488"/>
      </p:ext>
    </p:extLst>
  </p:cSld>
  <p:clrMapOvr>
    <a:masterClrMapping/>
  </p:clrMapOvr>
  <mc:AlternateContent xmlns:mc="http://schemas.openxmlformats.org/markup-compatibility/2006" xmlns:p14="http://schemas.microsoft.com/office/powerpoint/2010/main">
    <mc:Choice Requires="p14">
      <p:transition spd="slow" p14:dur="2000" advTm="8957"/>
    </mc:Choice>
    <mc:Fallback xmlns="">
      <p:transition spd="slow" advTm="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Virtual Data [Alternate Solutions]</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457200" lvl="1" indent="0">
              <a:buNone/>
            </a:pPr>
            <a:endParaRPr lang="en-US" dirty="0">
              <a:sym typeface="Wingdings" panose="05000000000000000000" pitchFamily="2" charset="2"/>
            </a:endParaRPr>
          </a:p>
        </p:txBody>
      </p:sp>
      <p:pic>
        <p:nvPicPr>
          <p:cNvPr id="35" name="Picture 34" descr="A stool in front of a table&#10;&#10;Description automatically generated">
            <a:extLst>
              <a:ext uri="{FF2B5EF4-FFF2-40B4-BE49-F238E27FC236}">
                <a16:creationId xmlns:a16="http://schemas.microsoft.com/office/drawing/2014/main" id="{315E5FEB-F242-4EFF-A046-56E573FF6AE3}"/>
              </a:ext>
            </a:extLst>
          </p:cNvPr>
          <p:cNvPicPr>
            <a:picLocks noChangeAspect="1"/>
          </p:cNvPicPr>
          <p:nvPr/>
        </p:nvPicPr>
        <p:blipFill>
          <a:blip r:embed="rId5"/>
          <a:stretch>
            <a:fillRect/>
          </a:stretch>
        </p:blipFill>
        <p:spPr>
          <a:xfrm>
            <a:off x="9966963" y="2770359"/>
            <a:ext cx="2046339" cy="3429000"/>
          </a:xfrm>
          <a:prstGeom prst="rect">
            <a:avLst/>
          </a:prstGeom>
        </p:spPr>
      </p:pic>
      <p:pic>
        <p:nvPicPr>
          <p:cNvPr id="37" name="Picture 36" descr="A close up of a stool&#10;&#10;Description automatically generated">
            <a:extLst>
              <a:ext uri="{FF2B5EF4-FFF2-40B4-BE49-F238E27FC236}">
                <a16:creationId xmlns:a16="http://schemas.microsoft.com/office/drawing/2014/main" id="{AF6D66FD-8611-4EF2-AF09-88A5BFEEDF42}"/>
              </a:ext>
            </a:extLst>
          </p:cNvPr>
          <p:cNvPicPr>
            <a:picLocks noChangeAspect="1"/>
          </p:cNvPicPr>
          <p:nvPr/>
        </p:nvPicPr>
        <p:blipFill>
          <a:blip r:embed="rId6"/>
          <a:stretch>
            <a:fillRect/>
          </a:stretch>
        </p:blipFill>
        <p:spPr>
          <a:xfrm>
            <a:off x="7938063" y="2770359"/>
            <a:ext cx="2046339" cy="3429000"/>
          </a:xfrm>
          <a:prstGeom prst="rect">
            <a:avLst/>
          </a:prstGeom>
        </p:spPr>
      </p:pic>
      <p:sp>
        <p:nvSpPr>
          <p:cNvPr id="44" name="TextBox 43">
            <a:extLst>
              <a:ext uri="{FF2B5EF4-FFF2-40B4-BE49-F238E27FC236}">
                <a16:creationId xmlns:a16="http://schemas.microsoft.com/office/drawing/2014/main" id="{243F2595-8044-43BE-AFA2-85F2E31C9835}"/>
              </a:ext>
            </a:extLst>
          </p:cNvPr>
          <p:cNvSpPr txBox="1"/>
          <p:nvPr/>
        </p:nvSpPr>
        <p:spPr>
          <a:xfrm>
            <a:off x="8082385" y="6106038"/>
            <a:ext cx="1769587" cy="369332"/>
          </a:xfrm>
          <a:prstGeom prst="rect">
            <a:avLst/>
          </a:prstGeom>
          <a:noFill/>
        </p:spPr>
        <p:txBody>
          <a:bodyPr wrap="none" rtlCol="0">
            <a:spAutoFit/>
          </a:bodyPr>
          <a:lstStyle/>
          <a:p>
            <a:pPr algn="ctr"/>
            <a:r>
              <a:rPr lang="en-US" dirty="0"/>
              <a:t>PR w/o envelope</a:t>
            </a:r>
          </a:p>
        </p:txBody>
      </p:sp>
      <p:sp>
        <p:nvSpPr>
          <p:cNvPr id="45" name="TextBox 44">
            <a:extLst>
              <a:ext uri="{FF2B5EF4-FFF2-40B4-BE49-F238E27FC236}">
                <a16:creationId xmlns:a16="http://schemas.microsoft.com/office/drawing/2014/main" id="{24D4C221-1400-42EC-99CF-64BBC677313D}"/>
              </a:ext>
            </a:extLst>
          </p:cNvPr>
          <p:cNvSpPr txBox="1"/>
          <p:nvPr/>
        </p:nvSpPr>
        <p:spPr>
          <a:xfrm>
            <a:off x="10218239" y="6126408"/>
            <a:ext cx="1651734" cy="369332"/>
          </a:xfrm>
          <a:prstGeom prst="rect">
            <a:avLst/>
          </a:prstGeom>
          <a:noFill/>
        </p:spPr>
        <p:txBody>
          <a:bodyPr wrap="none" rtlCol="0">
            <a:spAutoFit/>
          </a:bodyPr>
          <a:lstStyle/>
          <a:p>
            <a:pPr algn="ctr"/>
            <a:r>
              <a:rPr lang="en-US" dirty="0"/>
              <a:t>PR w/ envelope</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6D47FF8-4D4E-466C-B817-4B28023A16B2}"/>
                  </a:ext>
                </a:extLst>
              </p:cNvPr>
              <p:cNvSpPr txBox="1"/>
              <p:nvPr/>
            </p:nvSpPr>
            <p:spPr>
              <a:xfrm>
                <a:off x="8071273" y="6483096"/>
                <a:ext cx="1786002"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8.3×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46" name="TextBox 45">
                <a:extLst>
                  <a:ext uri="{FF2B5EF4-FFF2-40B4-BE49-F238E27FC236}">
                    <a16:creationId xmlns:a16="http://schemas.microsoft.com/office/drawing/2014/main" id="{D6D47FF8-4D4E-466C-B817-4B28023A16B2}"/>
                  </a:ext>
                </a:extLst>
              </p:cNvPr>
              <p:cNvSpPr txBox="1">
                <a:spLocks noRot="1" noChangeAspect="1" noMove="1" noResize="1" noEditPoints="1" noAdjustHandles="1" noChangeArrowheads="1" noChangeShapeType="1" noTextEdit="1"/>
              </p:cNvSpPr>
              <p:nvPr/>
            </p:nvSpPr>
            <p:spPr>
              <a:xfrm>
                <a:off x="8071273" y="6483096"/>
                <a:ext cx="1786002" cy="369332"/>
              </a:xfrm>
              <a:prstGeom prst="rect">
                <a:avLst/>
              </a:prstGeom>
              <a:blipFill>
                <a:blip r:embed="rId7"/>
                <a:stretch>
                  <a:fillRect l="-2389" t="-10000"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29570E7-0B70-467C-8A58-31FAA83D769D}"/>
                  </a:ext>
                </a:extLst>
              </p:cNvPr>
              <p:cNvSpPr txBox="1"/>
              <p:nvPr/>
            </p:nvSpPr>
            <p:spPr>
              <a:xfrm>
                <a:off x="10167489" y="6483096"/>
                <a:ext cx="1786002"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4.3×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47" name="TextBox 46">
                <a:extLst>
                  <a:ext uri="{FF2B5EF4-FFF2-40B4-BE49-F238E27FC236}">
                    <a16:creationId xmlns:a16="http://schemas.microsoft.com/office/drawing/2014/main" id="{429570E7-0B70-467C-8A58-31FAA83D769D}"/>
                  </a:ext>
                </a:extLst>
              </p:cNvPr>
              <p:cNvSpPr txBox="1">
                <a:spLocks noRot="1" noChangeAspect="1" noMove="1" noResize="1" noEditPoints="1" noAdjustHandles="1" noChangeArrowheads="1" noChangeShapeType="1" noTextEdit="1"/>
              </p:cNvSpPr>
              <p:nvPr/>
            </p:nvSpPr>
            <p:spPr>
              <a:xfrm>
                <a:off x="10167489" y="6483096"/>
                <a:ext cx="1786002" cy="369332"/>
              </a:xfrm>
              <a:prstGeom prst="rect">
                <a:avLst/>
              </a:prstGeom>
              <a:blipFill>
                <a:blip r:embed="rId9"/>
                <a:stretch>
                  <a:fillRect l="-2389" t="-10000" b="-25000"/>
                </a:stretch>
              </a:blipFill>
            </p:spPr>
            <p:txBody>
              <a:bodyPr/>
              <a:lstStyle/>
              <a:p>
                <a:r>
                  <a:rPr lang="en-US">
                    <a:noFill/>
                  </a:rPr>
                  <a:t> </a:t>
                </a:r>
              </a:p>
            </p:txBody>
          </p:sp>
        </mc:Fallback>
      </mc:AlternateContent>
      <p:pic>
        <p:nvPicPr>
          <p:cNvPr id="11" name="Picture 10" descr="A picture containing table&#10;&#10;Description automatically generated">
            <a:extLst>
              <a:ext uri="{FF2B5EF4-FFF2-40B4-BE49-F238E27FC236}">
                <a16:creationId xmlns:a16="http://schemas.microsoft.com/office/drawing/2014/main" id="{FF5DFC87-F598-4FDF-9A44-AE8CBA935E3D}"/>
              </a:ext>
            </a:extLst>
          </p:cNvPr>
          <p:cNvPicPr>
            <a:picLocks noChangeAspect="1"/>
          </p:cNvPicPr>
          <p:nvPr/>
        </p:nvPicPr>
        <p:blipFill>
          <a:blip r:embed="rId10"/>
          <a:stretch>
            <a:fillRect/>
          </a:stretch>
        </p:blipFill>
        <p:spPr>
          <a:xfrm>
            <a:off x="9426050" y="459588"/>
            <a:ext cx="1281759" cy="2147812"/>
          </a:xfrm>
          <a:prstGeom prst="rect">
            <a:avLst/>
          </a:prstGeom>
        </p:spPr>
      </p:pic>
      <p:pic>
        <p:nvPicPr>
          <p:cNvPr id="12" name="Picture 11" descr="A picture containing cage, table&#10;&#10;Description automatically generated">
            <a:extLst>
              <a:ext uri="{FF2B5EF4-FFF2-40B4-BE49-F238E27FC236}">
                <a16:creationId xmlns:a16="http://schemas.microsoft.com/office/drawing/2014/main" id="{A61DABF5-2876-43A6-8DC3-2E2A6AC10593}"/>
              </a:ext>
            </a:extLst>
          </p:cNvPr>
          <p:cNvPicPr>
            <a:picLocks noChangeAspect="1"/>
          </p:cNvPicPr>
          <p:nvPr/>
        </p:nvPicPr>
        <p:blipFill>
          <a:blip r:embed="rId11"/>
          <a:stretch>
            <a:fillRect/>
          </a:stretch>
        </p:blipFill>
        <p:spPr>
          <a:xfrm>
            <a:off x="10731543" y="459588"/>
            <a:ext cx="1281759" cy="2147812"/>
          </a:xfrm>
          <a:prstGeom prst="rect">
            <a:avLst/>
          </a:prstGeom>
        </p:spPr>
      </p:pic>
      <p:sp>
        <p:nvSpPr>
          <p:cNvPr id="16" name="TextBox 15">
            <a:extLst>
              <a:ext uri="{FF2B5EF4-FFF2-40B4-BE49-F238E27FC236}">
                <a16:creationId xmlns:a16="http://schemas.microsoft.com/office/drawing/2014/main" id="{7EC296E5-1C4E-46EA-80D4-8FA61F0629F9}"/>
              </a:ext>
            </a:extLst>
          </p:cNvPr>
          <p:cNvSpPr txBox="1"/>
          <p:nvPr/>
        </p:nvSpPr>
        <p:spPr>
          <a:xfrm>
            <a:off x="9342332" y="2496441"/>
            <a:ext cx="1487588" cy="369332"/>
          </a:xfrm>
          <a:prstGeom prst="rect">
            <a:avLst/>
          </a:prstGeom>
          <a:noFill/>
        </p:spPr>
        <p:txBody>
          <a:bodyPr wrap="none" rtlCol="0">
            <a:spAutoFit/>
          </a:bodyPr>
          <a:lstStyle/>
          <a:p>
            <a:pPr algn="ctr"/>
            <a:r>
              <a:rPr lang="en-US" dirty="0"/>
              <a:t>Point samples</a:t>
            </a:r>
          </a:p>
        </p:txBody>
      </p:sp>
      <p:sp>
        <p:nvSpPr>
          <p:cNvPr id="17" name="TextBox 16">
            <a:extLst>
              <a:ext uri="{FF2B5EF4-FFF2-40B4-BE49-F238E27FC236}">
                <a16:creationId xmlns:a16="http://schemas.microsoft.com/office/drawing/2014/main" id="{6CB92E0D-8557-4AA1-998B-D9227F0E5C18}"/>
              </a:ext>
            </a:extLst>
          </p:cNvPr>
          <p:cNvSpPr txBox="1"/>
          <p:nvPr/>
        </p:nvSpPr>
        <p:spPr>
          <a:xfrm>
            <a:off x="10933916" y="2496441"/>
            <a:ext cx="1044197" cy="369332"/>
          </a:xfrm>
          <a:prstGeom prst="rect">
            <a:avLst/>
          </a:prstGeom>
          <a:noFill/>
        </p:spPr>
        <p:txBody>
          <a:bodyPr wrap="none" rtlCol="0">
            <a:spAutoFit/>
          </a:bodyPr>
          <a:lstStyle/>
          <a:p>
            <a:pPr algn="ctr"/>
            <a:r>
              <a:rPr lang="en-US" dirty="0"/>
              <a:t>Envelope</a:t>
            </a:r>
          </a:p>
        </p:txBody>
      </p:sp>
      <p:pic>
        <p:nvPicPr>
          <p:cNvPr id="5" name="Audio 4">
            <a:hlinkClick r:id="" action="ppaction://media"/>
            <a:extLst>
              <a:ext uri="{FF2B5EF4-FFF2-40B4-BE49-F238E27FC236}">
                <a16:creationId xmlns:a16="http://schemas.microsoft.com/office/drawing/2014/main" id="{48139D4F-6A8A-475E-AF13-E5D914CF09D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014914670"/>
      </p:ext>
    </p:extLst>
  </p:cSld>
  <p:clrMapOvr>
    <a:masterClrMapping/>
  </p:clrMapOvr>
  <mc:AlternateContent xmlns:mc="http://schemas.openxmlformats.org/markup-compatibility/2006" xmlns:p14="http://schemas.microsoft.com/office/powerpoint/2010/main">
    <mc:Choice Requires="p14">
      <p:transition spd="slow" p14:dur="2000" advTm="6554"/>
    </mc:Choice>
    <mc:Fallback xmlns="">
      <p:transition spd="slow" advTm="6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Virtual Data [Alternate Solutions]</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Trim the surface in regions of low sampling density</a:t>
            </a:r>
          </a:p>
          <a:p>
            <a:pPr lvl="1" defTabSz="796925">
              <a:buFont typeface="Wingdings" panose="05000000000000000000" pitchFamily="2" charset="2"/>
              <a:buChar char="û"/>
            </a:pPr>
            <a:r>
              <a:rPr lang="en-US" sz="2800" dirty="0">
                <a:sym typeface="Wingdings" panose="05000000000000000000" pitchFamily="2" charset="2"/>
              </a:rPr>
              <a:t> 	Not water-tight</a:t>
            </a:r>
          </a:p>
          <a:p>
            <a:pPr lvl="1" defTabSz="796925">
              <a:buFont typeface="Wingdings" panose="05000000000000000000" pitchFamily="2" charset="2"/>
              <a:buChar char="û"/>
            </a:pPr>
            <a:r>
              <a:rPr lang="en-US" sz="2800" dirty="0">
                <a:sym typeface="Wingdings" panose="05000000000000000000" pitchFamily="2" charset="2"/>
              </a:rPr>
              <a:t> 	Parameter dependent</a:t>
            </a:r>
          </a:p>
          <a:p>
            <a:pPr lvl="1">
              <a:buFont typeface="Wingdings" panose="05000000000000000000" pitchFamily="2" charset="2"/>
              <a:buChar char="û"/>
            </a:pPr>
            <a:endParaRPr lang="en-US" dirty="0">
              <a:sym typeface="Wingdings" panose="05000000000000000000" pitchFamily="2" charset="2"/>
            </a:endParaRPr>
          </a:p>
        </p:txBody>
      </p:sp>
      <p:pic>
        <p:nvPicPr>
          <p:cNvPr id="35" name="Picture 34" descr="A stool in front of a table&#10;&#10;Description automatically generated">
            <a:extLst>
              <a:ext uri="{FF2B5EF4-FFF2-40B4-BE49-F238E27FC236}">
                <a16:creationId xmlns:a16="http://schemas.microsoft.com/office/drawing/2014/main" id="{315E5FEB-F242-4EFF-A046-56E573FF6AE3}"/>
              </a:ext>
            </a:extLst>
          </p:cNvPr>
          <p:cNvPicPr>
            <a:picLocks noChangeAspect="1"/>
          </p:cNvPicPr>
          <p:nvPr/>
        </p:nvPicPr>
        <p:blipFill>
          <a:blip r:embed="rId6"/>
          <a:stretch>
            <a:fillRect/>
          </a:stretch>
        </p:blipFill>
        <p:spPr>
          <a:xfrm>
            <a:off x="9966963" y="2770359"/>
            <a:ext cx="2046339" cy="3429000"/>
          </a:xfrm>
          <a:prstGeom prst="rect">
            <a:avLst/>
          </a:prstGeom>
        </p:spPr>
      </p:pic>
      <p:pic>
        <p:nvPicPr>
          <p:cNvPr id="39" name="Picture 38" descr="A picture containing stool, furniture, seat, table&#10;&#10;Description automatically generated">
            <a:extLst>
              <a:ext uri="{FF2B5EF4-FFF2-40B4-BE49-F238E27FC236}">
                <a16:creationId xmlns:a16="http://schemas.microsoft.com/office/drawing/2014/main" id="{33A07CD1-2F37-493C-B1E6-DECC1DCAB8A2}"/>
              </a:ext>
            </a:extLst>
          </p:cNvPr>
          <p:cNvPicPr>
            <a:picLocks noChangeAspect="1"/>
          </p:cNvPicPr>
          <p:nvPr/>
        </p:nvPicPr>
        <p:blipFill>
          <a:blip r:embed="rId7"/>
          <a:stretch>
            <a:fillRect/>
          </a:stretch>
        </p:blipFill>
        <p:spPr>
          <a:xfrm>
            <a:off x="358860" y="2770359"/>
            <a:ext cx="2046339" cy="3429000"/>
          </a:xfrm>
          <a:prstGeom prst="rect">
            <a:avLst/>
          </a:prstGeom>
        </p:spPr>
      </p:pic>
      <p:pic>
        <p:nvPicPr>
          <p:cNvPr id="41" name="Picture 40" descr="A close up of a stool&#10;&#10;Description automatically generated">
            <a:extLst>
              <a:ext uri="{FF2B5EF4-FFF2-40B4-BE49-F238E27FC236}">
                <a16:creationId xmlns:a16="http://schemas.microsoft.com/office/drawing/2014/main" id="{191CF3C0-6480-4251-A877-3DECB5FAFA6B}"/>
              </a:ext>
            </a:extLst>
          </p:cNvPr>
          <p:cNvPicPr>
            <a:picLocks noChangeAspect="1"/>
          </p:cNvPicPr>
          <p:nvPr/>
        </p:nvPicPr>
        <p:blipFill>
          <a:blip r:embed="rId8"/>
          <a:stretch>
            <a:fillRect/>
          </a:stretch>
        </p:blipFill>
        <p:spPr>
          <a:xfrm>
            <a:off x="2416260" y="2770359"/>
            <a:ext cx="2046339" cy="3429000"/>
          </a:xfrm>
          <a:prstGeom prst="rect">
            <a:avLst/>
          </a:prstGeom>
        </p:spPr>
      </p:pic>
      <p:pic>
        <p:nvPicPr>
          <p:cNvPr id="43" name="Picture 42" descr="A close up of a stool&#10;&#10;Description automatically generated">
            <a:extLst>
              <a:ext uri="{FF2B5EF4-FFF2-40B4-BE49-F238E27FC236}">
                <a16:creationId xmlns:a16="http://schemas.microsoft.com/office/drawing/2014/main" id="{D5AB9B24-EF9D-42B0-9E14-637E31E2FBC7}"/>
              </a:ext>
            </a:extLst>
          </p:cNvPr>
          <p:cNvPicPr>
            <a:picLocks noChangeAspect="1"/>
          </p:cNvPicPr>
          <p:nvPr/>
        </p:nvPicPr>
        <p:blipFill>
          <a:blip r:embed="rId9"/>
          <a:stretch>
            <a:fillRect/>
          </a:stretch>
        </p:blipFill>
        <p:spPr>
          <a:xfrm>
            <a:off x="4473660" y="2770359"/>
            <a:ext cx="2046339" cy="3429000"/>
          </a:xfrm>
          <a:prstGeom prst="rect">
            <a:avLst/>
          </a:prstGeom>
        </p:spPr>
      </p:pic>
      <p:sp>
        <p:nvSpPr>
          <p:cNvPr id="45" name="TextBox 44">
            <a:extLst>
              <a:ext uri="{FF2B5EF4-FFF2-40B4-BE49-F238E27FC236}">
                <a16:creationId xmlns:a16="http://schemas.microsoft.com/office/drawing/2014/main" id="{24D4C221-1400-42EC-99CF-64BBC677313D}"/>
              </a:ext>
            </a:extLst>
          </p:cNvPr>
          <p:cNvSpPr txBox="1"/>
          <p:nvPr/>
        </p:nvSpPr>
        <p:spPr>
          <a:xfrm>
            <a:off x="10218239" y="6126408"/>
            <a:ext cx="1651734" cy="369332"/>
          </a:xfrm>
          <a:prstGeom prst="rect">
            <a:avLst/>
          </a:prstGeom>
          <a:noFill/>
        </p:spPr>
        <p:txBody>
          <a:bodyPr wrap="none" rtlCol="0">
            <a:spAutoFit/>
          </a:bodyPr>
          <a:lstStyle/>
          <a:p>
            <a:pPr algn="ctr"/>
            <a:r>
              <a:rPr lang="en-US" dirty="0"/>
              <a:t>PR w/ envelope</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29570E7-0B70-467C-8A58-31FAA83D769D}"/>
                  </a:ext>
                </a:extLst>
              </p:cNvPr>
              <p:cNvSpPr txBox="1"/>
              <p:nvPr/>
            </p:nvSpPr>
            <p:spPr>
              <a:xfrm>
                <a:off x="10167489" y="6483096"/>
                <a:ext cx="1786002"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4.3×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47" name="TextBox 46">
                <a:extLst>
                  <a:ext uri="{FF2B5EF4-FFF2-40B4-BE49-F238E27FC236}">
                    <a16:creationId xmlns:a16="http://schemas.microsoft.com/office/drawing/2014/main" id="{429570E7-0B70-467C-8A58-31FAA83D769D}"/>
                  </a:ext>
                </a:extLst>
              </p:cNvPr>
              <p:cNvSpPr txBox="1">
                <a:spLocks noRot="1" noChangeAspect="1" noMove="1" noResize="1" noEditPoints="1" noAdjustHandles="1" noChangeArrowheads="1" noChangeShapeType="1" noTextEdit="1"/>
              </p:cNvSpPr>
              <p:nvPr/>
            </p:nvSpPr>
            <p:spPr>
              <a:xfrm>
                <a:off x="10167489" y="6483096"/>
                <a:ext cx="1786002" cy="369332"/>
              </a:xfrm>
              <a:prstGeom prst="rect">
                <a:avLst/>
              </a:prstGeom>
              <a:blipFill>
                <a:blip r:embed="rId10"/>
                <a:stretch>
                  <a:fillRect l="-2389" t="-10000" b="-25000"/>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295B8FCD-8F73-4BED-939C-5D0253AF910D}"/>
              </a:ext>
            </a:extLst>
          </p:cNvPr>
          <p:cNvSpPr txBox="1"/>
          <p:nvPr/>
        </p:nvSpPr>
        <p:spPr>
          <a:xfrm>
            <a:off x="1603843" y="6108192"/>
            <a:ext cx="3751668" cy="369332"/>
          </a:xfrm>
          <a:prstGeom prst="rect">
            <a:avLst/>
          </a:prstGeom>
          <a:noFill/>
        </p:spPr>
        <p:txBody>
          <a:bodyPr wrap="none" rtlCol="0">
            <a:spAutoFit/>
          </a:bodyPr>
          <a:lstStyle/>
          <a:p>
            <a:pPr algn="ctr"/>
            <a:r>
              <a:rPr lang="en-US" dirty="0"/>
              <a:t>PR w/ density-based surface trimming</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2881CC7-DF1F-404B-9981-5753A35D80A3}"/>
                  </a:ext>
                </a:extLst>
              </p:cNvPr>
              <p:cNvSpPr txBox="1"/>
              <p:nvPr/>
            </p:nvSpPr>
            <p:spPr>
              <a:xfrm>
                <a:off x="484522" y="6483096"/>
                <a:ext cx="1786002"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8.3×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49" name="TextBox 48">
                <a:extLst>
                  <a:ext uri="{FF2B5EF4-FFF2-40B4-BE49-F238E27FC236}">
                    <a16:creationId xmlns:a16="http://schemas.microsoft.com/office/drawing/2014/main" id="{A2881CC7-DF1F-404B-9981-5753A35D80A3}"/>
                  </a:ext>
                </a:extLst>
              </p:cNvPr>
              <p:cNvSpPr txBox="1">
                <a:spLocks noRot="1" noChangeAspect="1" noMove="1" noResize="1" noEditPoints="1" noAdjustHandles="1" noChangeArrowheads="1" noChangeShapeType="1" noTextEdit="1"/>
              </p:cNvSpPr>
              <p:nvPr/>
            </p:nvSpPr>
            <p:spPr>
              <a:xfrm>
                <a:off x="484522" y="6483096"/>
                <a:ext cx="1786002" cy="369332"/>
              </a:xfrm>
              <a:prstGeom prst="rect">
                <a:avLst/>
              </a:prstGeom>
              <a:blipFill>
                <a:blip r:embed="rId11"/>
                <a:stretch>
                  <a:fillRect l="-2389" t="-10000"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18E3865-55A1-40A1-B6EF-3814088D6E9F}"/>
                  </a:ext>
                </a:extLst>
              </p:cNvPr>
              <p:cNvSpPr txBox="1"/>
              <p:nvPr/>
            </p:nvSpPr>
            <p:spPr>
              <a:xfrm>
                <a:off x="2538145" y="6483096"/>
                <a:ext cx="1786003"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7.7×</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50" name="TextBox 49">
                <a:extLst>
                  <a:ext uri="{FF2B5EF4-FFF2-40B4-BE49-F238E27FC236}">
                    <a16:creationId xmlns:a16="http://schemas.microsoft.com/office/drawing/2014/main" id="{618E3865-55A1-40A1-B6EF-3814088D6E9F}"/>
                  </a:ext>
                </a:extLst>
              </p:cNvPr>
              <p:cNvSpPr txBox="1">
                <a:spLocks noRot="1" noChangeAspect="1" noMove="1" noResize="1" noEditPoints="1" noAdjustHandles="1" noChangeArrowheads="1" noChangeShapeType="1" noTextEdit="1"/>
              </p:cNvSpPr>
              <p:nvPr/>
            </p:nvSpPr>
            <p:spPr>
              <a:xfrm>
                <a:off x="2538145" y="6483096"/>
                <a:ext cx="1786003" cy="369332"/>
              </a:xfrm>
              <a:prstGeom prst="rect">
                <a:avLst/>
              </a:prstGeom>
              <a:blipFill>
                <a:blip r:embed="rId12"/>
                <a:stretch>
                  <a:fillRect l="-2389" t="-10000"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68AED56-6A7A-46AF-8DD7-66E1FDB06CC7}"/>
                  </a:ext>
                </a:extLst>
              </p:cNvPr>
              <p:cNvSpPr txBox="1"/>
              <p:nvPr/>
            </p:nvSpPr>
            <p:spPr>
              <a:xfrm>
                <a:off x="4637041" y="6483096"/>
                <a:ext cx="1786002"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6.9×</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51" name="TextBox 50">
                <a:extLst>
                  <a:ext uri="{FF2B5EF4-FFF2-40B4-BE49-F238E27FC236}">
                    <a16:creationId xmlns:a16="http://schemas.microsoft.com/office/drawing/2014/main" id="{768AED56-6A7A-46AF-8DD7-66E1FDB06CC7}"/>
                  </a:ext>
                </a:extLst>
              </p:cNvPr>
              <p:cNvSpPr txBox="1">
                <a:spLocks noRot="1" noChangeAspect="1" noMove="1" noResize="1" noEditPoints="1" noAdjustHandles="1" noChangeArrowheads="1" noChangeShapeType="1" noTextEdit="1"/>
              </p:cNvSpPr>
              <p:nvPr/>
            </p:nvSpPr>
            <p:spPr>
              <a:xfrm>
                <a:off x="4637041" y="6483096"/>
                <a:ext cx="1786002" cy="369332"/>
              </a:xfrm>
              <a:prstGeom prst="rect">
                <a:avLst/>
              </a:prstGeom>
              <a:blipFill>
                <a:blip r:embed="rId13"/>
                <a:stretch>
                  <a:fillRect l="-2730" t="-10000" b="-25000"/>
                </a:stretch>
              </a:blipFill>
            </p:spPr>
            <p:txBody>
              <a:bodyPr/>
              <a:lstStyle/>
              <a:p>
                <a:r>
                  <a:rPr lang="en-US">
                    <a:noFill/>
                  </a:rPr>
                  <a:t> </a:t>
                </a:r>
              </a:p>
            </p:txBody>
          </p:sp>
        </mc:Fallback>
      </mc:AlternateContent>
      <p:pic>
        <p:nvPicPr>
          <p:cNvPr id="18" name="Picture 17" descr="A picture containing table&#10;&#10;Description automatically generated">
            <a:extLst>
              <a:ext uri="{FF2B5EF4-FFF2-40B4-BE49-F238E27FC236}">
                <a16:creationId xmlns:a16="http://schemas.microsoft.com/office/drawing/2014/main" id="{3DA34AC1-248D-43F4-B1CA-CEF3F5426D09}"/>
              </a:ext>
            </a:extLst>
          </p:cNvPr>
          <p:cNvPicPr>
            <a:picLocks noChangeAspect="1"/>
          </p:cNvPicPr>
          <p:nvPr/>
        </p:nvPicPr>
        <p:blipFill>
          <a:blip r:embed="rId14"/>
          <a:stretch>
            <a:fillRect/>
          </a:stretch>
        </p:blipFill>
        <p:spPr>
          <a:xfrm>
            <a:off x="9426050" y="459588"/>
            <a:ext cx="1281759" cy="2147812"/>
          </a:xfrm>
          <a:prstGeom prst="rect">
            <a:avLst/>
          </a:prstGeom>
        </p:spPr>
      </p:pic>
      <p:pic>
        <p:nvPicPr>
          <p:cNvPr id="19" name="Picture 18" descr="A picture containing cage, table&#10;&#10;Description automatically generated">
            <a:extLst>
              <a:ext uri="{FF2B5EF4-FFF2-40B4-BE49-F238E27FC236}">
                <a16:creationId xmlns:a16="http://schemas.microsoft.com/office/drawing/2014/main" id="{077561E0-DB5B-4751-BCBA-8D081068438F}"/>
              </a:ext>
            </a:extLst>
          </p:cNvPr>
          <p:cNvPicPr>
            <a:picLocks noChangeAspect="1"/>
          </p:cNvPicPr>
          <p:nvPr/>
        </p:nvPicPr>
        <p:blipFill>
          <a:blip r:embed="rId15"/>
          <a:stretch>
            <a:fillRect/>
          </a:stretch>
        </p:blipFill>
        <p:spPr>
          <a:xfrm>
            <a:off x="10731543" y="459588"/>
            <a:ext cx="1281759" cy="2147812"/>
          </a:xfrm>
          <a:prstGeom prst="rect">
            <a:avLst/>
          </a:prstGeom>
        </p:spPr>
      </p:pic>
      <p:sp>
        <p:nvSpPr>
          <p:cNvPr id="25" name="TextBox 24">
            <a:extLst>
              <a:ext uri="{FF2B5EF4-FFF2-40B4-BE49-F238E27FC236}">
                <a16:creationId xmlns:a16="http://schemas.microsoft.com/office/drawing/2014/main" id="{BB888043-B338-4636-9DC6-484F8F7F49A8}"/>
              </a:ext>
            </a:extLst>
          </p:cNvPr>
          <p:cNvSpPr txBox="1"/>
          <p:nvPr/>
        </p:nvSpPr>
        <p:spPr>
          <a:xfrm>
            <a:off x="9342332" y="2496441"/>
            <a:ext cx="1487588" cy="369332"/>
          </a:xfrm>
          <a:prstGeom prst="rect">
            <a:avLst/>
          </a:prstGeom>
          <a:noFill/>
        </p:spPr>
        <p:txBody>
          <a:bodyPr wrap="none" rtlCol="0">
            <a:spAutoFit/>
          </a:bodyPr>
          <a:lstStyle/>
          <a:p>
            <a:pPr algn="ctr"/>
            <a:r>
              <a:rPr lang="en-US" dirty="0"/>
              <a:t>Point samples</a:t>
            </a:r>
          </a:p>
        </p:txBody>
      </p:sp>
      <p:sp>
        <p:nvSpPr>
          <p:cNvPr id="26" name="TextBox 25">
            <a:extLst>
              <a:ext uri="{FF2B5EF4-FFF2-40B4-BE49-F238E27FC236}">
                <a16:creationId xmlns:a16="http://schemas.microsoft.com/office/drawing/2014/main" id="{E86BA770-86C5-4E0E-85C9-96450D821483}"/>
              </a:ext>
            </a:extLst>
          </p:cNvPr>
          <p:cNvSpPr txBox="1"/>
          <p:nvPr/>
        </p:nvSpPr>
        <p:spPr>
          <a:xfrm>
            <a:off x="10933916" y="2496441"/>
            <a:ext cx="1044197" cy="369332"/>
          </a:xfrm>
          <a:prstGeom prst="rect">
            <a:avLst/>
          </a:prstGeom>
          <a:noFill/>
        </p:spPr>
        <p:txBody>
          <a:bodyPr wrap="none" rtlCol="0">
            <a:spAutoFit/>
          </a:bodyPr>
          <a:lstStyle/>
          <a:p>
            <a:pPr algn="ctr"/>
            <a:r>
              <a:rPr lang="en-US" dirty="0"/>
              <a:t>Envelope</a:t>
            </a:r>
          </a:p>
        </p:txBody>
      </p:sp>
      <p:pic>
        <p:nvPicPr>
          <p:cNvPr id="7" name="Audio 6">
            <a:hlinkClick r:id="" action="ppaction://media"/>
            <a:extLst>
              <a:ext uri="{FF2B5EF4-FFF2-40B4-BE49-F238E27FC236}">
                <a16:creationId xmlns:a16="http://schemas.microsoft.com/office/drawing/2014/main" id="{DCAB5D71-2C3E-428E-B81D-C76609A3DFBD}"/>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658647287"/>
      </p:ext>
    </p:extLst>
  </p:cSld>
  <p:clrMapOvr>
    <a:masterClrMapping/>
  </p:clrMapOvr>
  <mc:AlternateContent xmlns:mc="http://schemas.openxmlformats.org/markup-compatibility/2006" xmlns:p14="http://schemas.microsoft.com/office/powerpoint/2010/main">
    <mc:Choice Requires="p14">
      <p:transition spd="slow" p14:dur="2000" advTm="21410"/>
    </mc:Choice>
    <mc:Fallback xmlns="">
      <p:transition spd="slow" advTm="2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49" grpId="0"/>
      <p:bldP spid="50" grpId="0"/>
      <p:bldP spid="5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Virtual Data [Alternate Solutions]</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Trim the surface outside the envelope</a:t>
            </a:r>
          </a:p>
          <a:p>
            <a:pPr lvl="1" defTabSz="796925">
              <a:buFont typeface="Wingdings" panose="05000000000000000000" pitchFamily="2" charset="2"/>
              <a:buChar char="û"/>
            </a:pPr>
            <a:r>
              <a:rPr lang="en-US" sz="2800" dirty="0">
                <a:sym typeface="Wingdings" panose="05000000000000000000" pitchFamily="2" charset="2"/>
              </a:rPr>
              <a:t> 	Not water-tight</a:t>
            </a:r>
          </a:p>
          <a:p>
            <a:pPr lvl="1" defTabSz="796925">
              <a:buFont typeface="Wingdings" panose="05000000000000000000" pitchFamily="2" charset="2"/>
              <a:buChar char="û"/>
            </a:pPr>
            <a:r>
              <a:rPr lang="en-US" sz="2800" dirty="0">
                <a:sym typeface="Wingdings" panose="05000000000000000000" pitchFamily="2" charset="2"/>
              </a:rPr>
              <a:t> 	Requires tight envelope</a:t>
            </a:r>
          </a:p>
          <a:p>
            <a:pPr lvl="1">
              <a:buFont typeface="Wingdings" panose="05000000000000000000" pitchFamily="2" charset="2"/>
              <a:buChar char="û"/>
            </a:pPr>
            <a:endParaRPr lang="en-US" dirty="0">
              <a:sym typeface="Wingdings" panose="05000000000000000000" pitchFamily="2" charset="2"/>
            </a:endParaRPr>
          </a:p>
        </p:txBody>
      </p:sp>
      <p:pic>
        <p:nvPicPr>
          <p:cNvPr id="13" name="Picture 12" descr="A stool in front of a table&#10;&#10;Description automatically generated">
            <a:extLst>
              <a:ext uri="{FF2B5EF4-FFF2-40B4-BE49-F238E27FC236}">
                <a16:creationId xmlns:a16="http://schemas.microsoft.com/office/drawing/2014/main" id="{3847F71C-FF8C-418D-AA0F-3B6CD1006292}"/>
              </a:ext>
            </a:extLst>
          </p:cNvPr>
          <p:cNvPicPr>
            <a:picLocks noChangeAspect="1"/>
          </p:cNvPicPr>
          <p:nvPr/>
        </p:nvPicPr>
        <p:blipFill>
          <a:blip r:embed="rId6"/>
          <a:stretch>
            <a:fillRect/>
          </a:stretch>
        </p:blipFill>
        <p:spPr>
          <a:xfrm>
            <a:off x="9966963" y="2770359"/>
            <a:ext cx="2046339" cy="3429000"/>
          </a:xfrm>
          <a:prstGeom prst="rect">
            <a:avLst/>
          </a:prstGeom>
        </p:spPr>
      </p:pic>
      <p:sp>
        <p:nvSpPr>
          <p:cNvPr id="14" name="TextBox 13">
            <a:extLst>
              <a:ext uri="{FF2B5EF4-FFF2-40B4-BE49-F238E27FC236}">
                <a16:creationId xmlns:a16="http://schemas.microsoft.com/office/drawing/2014/main" id="{B5F1380E-76F3-4D9E-8E95-DDEBC65260DD}"/>
              </a:ext>
            </a:extLst>
          </p:cNvPr>
          <p:cNvSpPr txBox="1"/>
          <p:nvPr/>
        </p:nvSpPr>
        <p:spPr>
          <a:xfrm>
            <a:off x="10218239" y="6126408"/>
            <a:ext cx="1651734" cy="369332"/>
          </a:xfrm>
          <a:prstGeom prst="rect">
            <a:avLst/>
          </a:prstGeom>
          <a:noFill/>
        </p:spPr>
        <p:txBody>
          <a:bodyPr wrap="none" rtlCol="0">
            <a:spAutoFit/>
          </a:bodyPr>
          <a:lstStyle/>
          <a:p>
            <a:pPr algn="ctr"/>
            <a:r>
              <a:rPr lang="en-US" dirty="0"/>
              <a:t>PR w/ envelope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4162C9E-E9AD-440D-8E63-6FFB57264FB0}"/>
                  </a:ext>
                </a:extLst>
              </p:cNvPr>
              <p:cNvSpPr txBox="1"/>
              <p:nvPr/>
            </p:nvSpPr>
            <p:spPr>
              <a:xfrm>
                <a:off x="10167489" y="6483096"/>
                <a:ext cx="1786002"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4.3×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15" name="TextBox 14">
                <a:extLst>
                  <a:ext uri="{FF2B5EF4-FFF2-40B4-BE49-F238E27FC236}">
                    <a16:creationId xmlns:a16="http://schemas.microsoft.com/office/drawing/2014/main" id="{F4162C9E-E9AD-440D-8E63-6FFB57264FB0}"/>
                  </a:ext>
                </a:extLst>
              </p:cNvPr>
              <p:cNvSpPr txBox="1">
                <a:spLocks noRot="1" noChangeAspect="1" noMove="1" noResize="1" noEditPoints="1" noAdjustHandles="1" noChangeArrowheads="1" noChangeShapeType="1" noTextEdit="1"/>
              </p:cNvSpPr>
              <p:nvPr/>
            </p:nvSpPr>
            <p:spPr>
              <a:xfrm>
                <a:off x="10167489" y="6483096"/>
                <a:ext cx="1786002" cy="369332"/>
              </a:xfrm>
              <a:prstGeom prst="rect">
                <a:avLst/>
              </a:prstGeom>
              <a:blipFill>
                <a:blip r:embed="rId7"/>
                <a:stretch>
                  <a:fillRect l="-2389" t="-10000" b="-2500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9A658FF9-FA51-43E4-979B-94A1128032F8}"/>
              </a:ext>
            </a:extLst>
          </p:cNvPr>
          <p:cNvSpPr txBox="1"/>
          <p:nvPr/>
        </p:nvSpPr>
        <p:spPr>
          <a:xfrm>
            <a:off x="1522546" y="6108192"/>
            <a:ext cx="3931525" cy="369332"/>
          </a:xfrm>
          <a:prstGeom prst="rect">
            <a:avLst/>
          </a:prstGeom>
          <a:noFill/>
        </p:spPr>
        <p:txBody>
          <a:bodyPr wrap="none" rtlCol="0">
            <a:spAutoFit/>
          </a:bodyPr>
          <a:lstStyle/>
          <a:p>
            <a:pPr algn="ctr"/>
            <a:r>
              <a:rPr lang="en-US" dirty="0"/>
              <a:t>PR w/ envelope-based surface trimming</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2B49ED6-9A05-41D5-A376-03ACC90906AC}"/>
                  </a:ext>
                </a:extLst>
              </p:cNvPr>
              <p:cNvSpPr txBox="1"/>
              <p:nvPr/>
            </p:nvSpPr>
            <p:spPr>
              <a:xfrm>
                <a:off x="2546775" y="6483096"/>
                <a:ext cx="1786003"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7.6×</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21" name="TextBox 20">
                <a:extLst>
                  <a:ext uri="{FF2B5EF4-FFF2-40B4-BE49-F238E27FC236}">
                    <a16:creationId xmlns:a16="http://schemas.microsoft.com/office/drawing/2014/main" id="{C2B49ED6-9A05-41D5-A376-03ACC90906AC}"/>
                  </a:ext>
                </a:extLst>
              </p:cNvPr>
              <p:cNvSpPr txBox="1">
                <a:spLocks noRot="1" noChangeAspect="1" noMove="1" noResize="1" noEditPoints="1" noAdjustHandles="1" noChangeArrowheads="1" noChangeShapeType="1" noTextEdit="1"/>
              </p:cNvSpPr>
              <p:nvPr/>
            </p:nvSpPr>
            <p:spPr>
              <a:xfrm>
                <a:off x="2546775" y="6483096"/>
                <a:ext cx="1786003" cy="369332"/>
              </a:xfrm>
              <a:prstGeom prst="rect">
                <a:avLst/>
              </a:prstGeom>
              <a:blipFill>
                <a:blip r:embed="rId10"/>
                <a:stretch>
                  <a:fillRect l="-2730" t="-10000" b="-25000"/>
                </a:stretch>
              </a:blipFill>
            </p:spPr>
            <p:txBody>
              <a:bodyPr/>
              <a:lstStyle/>
              <a:p>
                <a:r>
                  <a:rPr lang="en-US">
                    <a:noFill/>
                  </a:rPr>
                  <a:t> </a:t>
                </a:r>
              </a:p>
            </p:txBody>
          </p:sp>
        </mc:Fallback>
      </mc:AlternateContent>
      <p:pic>
        <p:nvPicPr>
          <p:cNvPr id="22" name="Picture 21" descr="A close up of a stool&#10;&#10;Description automatically generated">
            <a:extLst>
              <a:ext uri="{FF2B5EF4-FFF2-40B4-BE49-F238E27FC236}">
                <a16:creationId xmlns:a16="http://schemas.microsoft.com/office/drawing/2014/main" id="{C4132535-B006-43D0-A18A-53036AEC860B}"/>
              </a:ext>
            </a:extLst>
          </p:cNvPr>
          <p:cNvPicPr>
            <a:picLocks noChangeAspect="1"/>
          </p:cNvPicPr>
          <p:nvPr/>
        </p:nvPicPr>
        <p:blipFill>
          <a:blip r:embed="rId11"/>
          <a:stretch>
            <a:fillRect/>
          </a:stretch>
        </p:blipFill>
        <p:spPr>
          <a:xfrm>
            <a:off x="2427156" y="2770632"/>
            <a:ext cx="2046339" cy="3429000"/>
          </a:xfrm>
          <a:prstGeom prst="rect">
            <a:avLst/>
          </a:prstGeom>
        </p:spPr>
      </p:pic>
      <p:pic>
        <p:nvPicPr>
          <p:cNvPr id="19" name="Picture 18" descr="A picture containing table&#10;&#10;Description automatically generated">
            <a:extLst>
              <a:ext uri="{FF2B5EF4-FFF2-40B4-BE49-F238E27FC236}">
                <a16:creationId xmlns:a16="http://schemas.microsoft.com/office/drawing/2014/main" id="{AF548D15-5871-4CD1-ABCD-B1374E240194}"/>
              </a:ext>
            </a:extLst>
          </p:cNvPr>
          <p:cNvPicPr>
            <a:picLocks noChangeAspect="1"/>
          </p:cNvPicPr>
          <p:nvPr/>
        </p:nvPicPr>
        <p:blipFill>
          <a:blip r:embed="rId12"/>
          <a:stretch>
            <a:fillRect/>
          </a:stretch>
        </p:blipFill>
        <p:spPr>
          <a:xfrm>
            <a:off x="9426050" y="459588"/>
            <a:ext cx="1281759" cy="2147812"/>
          </a:xfrm>
          <a:prstGeom prst="rect">
            <a:avLst/>
          </a:prstGeom>
        </p:spPr>
      </p:pic>
      <p:pic>
        <p:nvPicPr>
          <p:cNvPr id="23" name="Picture 22" descr="A picture containing cage, table&#10;&#10;Description automatically generated">
            <a:extLst>
              <a:ext uri="{FF2B5EF4-FFF2-40B4-BE49-F238E27FC236}">
                <a16:creationId xmlns:a16="http://schemas.microsoft.com/office/drawing/2014/main" id="{AB0A5F40-7D4B-4AB1-BE73-1FAC09D9C26B}"/>
              </a:ext>
            </a:extLst>
          </p:cNvPr>
          <p:cNvPicPr>
            <a:picLocks noChangeAspect="1"/>
          </p:cNvPicPr>
          <p:nvPr/>
        </p:nvPicPr>
        <p:blipFill>
          <a:blip r:embed="rId13"/>
          <a:stretch>
            <a:fillRect/>
          </a:stretch>
        </p:blipFill>
        <p:spPr>
          <a:xfrm>
            <a:off x="10731543" y="459588"/>
            <a:ext cx="1281759" cy="2147812"/>
          </a:xfrm>
          <a:prstGeom prst="rect">
            <a:avLst/>
          </a:prstGeom>
        </p:spPr>
      </p:pic>
      <p:sp>
        <p:nvSpPr>
          <p:cNvPr id="26" name="TextBox 25">
            <a:extLst>
              <a:ext uri="{FF2B5EF4-FFF2-40B4-BE49-F238E27FC236}">
                <a16:creationId xmlns:a16="http://schemas.microsoft.com/office/drawing/2014/main" id="{1F15503A-3FE5-4566-910E-7BC446B2B0A1}"/>
              </a:ext>
            </a:extLst>
          </p:cNvPr>
          <p:cNvSpPr txBox="1"/>
          <p:nvPr/>
        </p:nvSpPr>
        <p:spPr>
          <a:xfrm>
            <a:off x="9342332" y="2496441"/>
            <a:ext cx="1487588" cy="369332"/>
          </a:xfrm>
          <a:prstGeom prst="rect">
            <a:avLst/>
          </a:prstGeom>
          <a:noFill/>
        </p:spPr>
        <p:txBody>
          <a:bodyPr wrap="none" rtlCol="0">
            <a:spAutoFit/>
          </a:bodyPr>
          <a:lstStyle/>
          <a:p>
            <a:pPr algn="ctr"/>
            <a:r>
              <a:rPr lang="en-US" dirty="0"/>
              <a:t>Point samples</a:t>
            </a:r>
          </a:p>
        </p:txBody>
      </p:sp>
      <p:sp>
        <p:nvSpPr>
          <p:cNvPr id="27" name="TextBox 26">
            <a:extLst>
              <a:ext uri="{FF2B5EF4-FFF2-40B4-BE49-F238E27FC236}">
                <a16:creationId xmlns:a16="http://schemas.microsoft.com/office/drawing/2014/main" id="{553BAC54-81F3-4425-82E0-E5346AD55490}"/>
              </a:ext>
            </a:extLst>
          </p:cNvPr>
          <p:cNvSpPr txBox="1"/>
          <p:nvPr/>
        </p:nvSpPr>
        <p:spPr>
          <a:xfrm>
            <a:off x="10933916" y="2496441"/>
            <a:ext cx="1044197" cy="369332"/>
          </a:xfrm>
          <a:prstGeom prst="rect">
            <a:avLst/>
          </a:prstGeom>
          <a:noFill/>
        </p:spPr>
        <p:txBody>
          <a:bodyPr wrap="none" rtlCol="0">
            <a:spAutoFit/>
          </a:bodyPr>
          <a:lstStyle/>
          <a:p>
            <a:pPr algn="ctr"/>
            <a:r>
              <a:rPr lang="en-US" dirty="0"/>
              <a:t>Envelope</a:t>
            </a:r>
          </a:p>
        </p:txBody>
      </p:sp>
      <p:pic>
        <p:nvPicPr>
          <p:cNvPr id="7" name="Audio 6">
            <a:hlinkClick r:id="" action="ppaction://media"/>
            <a:extLst>
              <a:ext uri="{FF2B5EF4-FFF2-40B4-BE49-F238E27FC236}">
                <a16:creationId xmlns:a16="http://schemas.microsoft.com/office/drawing/2014/main" id="{9FB4A9F0-BC95-4583-9866-D4342A7AC809}"/>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4171628738"/>
      </p:ext>
    </p:extLst>
  </p:cSld>
  <p:clrMapOvr>
    <a:masterClrMapping/>
  </p:clrMapOvr>
  <mc:AlternateContent xmlns:mc="http://schemas.openxmlformats.org/markup-compatibility/2006" xmlns:p14="http://schemas.microsoft.com/office/powerpoint/2010/main">
    <mc:Choice Requires="p14">
      <p:transition spd="slow" p14:dur="2000" advTm="20139"/>
    </mc:Choice>
    <mc:Fallback xmlns="">
      <p:transition spd="slow" advTm="2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Virtual Data [Alternate Solutions]</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Merge with the indicator function of the envelope</a:t>
            </a:r>
          </a:p>
          <a:p>
            <a:pPr marL="457200" lvl="1" indent="0" defTabSz="796925">
              <a:buNone/>
            </a:pPr>
            <a:r>
              <a:rPr lang="en-US" sz="2800" dirty="0">
                <a:sym typeface="Wingdings" panose="05000000000000000000" pitchFamily="2" charset="2"/>
              </a:rPr>
              <a:t>	Water-tight</a:t>
            </a:r>
          </a:p>
          <a:p>
            <a:pPr lvl="1" defTabSz="796925">
              <a:buFont typeface="Wingdings" panose="05000000000000000000" pitchFamily="2" charset="2"/>
              <a:buChar char="û"/>
            </a:pPr>
            <a:r>
              <a:rPr lang="en-US" sz="2800" dirty="0">
                <a:sym typeface="Wingdings" panose="05000000000000000000" pitchFamily="2" charset="2"/>
              </a:rPr>
              <a:t> 	Requires tight envelope</a:t>
            </a:r>
          </a:p>
        </p:txBody>
      </p:sp>
      <p:pic>
        <p:nvPicPr>
          <p:cNvPr id="13" name="Picture 12" descr="A stool in front of a table&#10;&#10;Description automatically generated">
            <a:extLst>
              <a:ext uri="{FF2B5EF4-FFF2-40B4-BE49-F238E27FC236}">
                <a16:creationId xmlns:a16="http://schemas.microsoft.com/office/drawing/2014/main" id="{55152B05-3F2B-4FA2-B8CB-845BB42B84CF}"/>
              </a:ext>
            </a:extLst>
          </p:cNvPr>
          <p:cNvPicPr>
            <a:picLocks noChangeAspect="1"/>
          </p:cNvPicPr>
          <p:nvPr/>
        </p:nvPicPr>
        <p:blipFill>
          <a:blip r:embed="rId6"/>
          <a:stretch>
            <a:fillRect/>
          </a:stretch>
        </p:blipFill>
        <p:spPr>
          <a:xfrm>
            <a:off x="9966963" y="2770359"/>
            <a:ext cx="2046339" cy="3429000"/>
          </a:xfrm>
          <a:prstGeom prst="rect">
            <a:avLst/>
          </a:prstGeom>
        </p:spPr>
      </p:pic>
      <p:sp>
        <p:nvSpPr>
          <p:cNvPr id="14" name="TextBox 13">
            <a:extLst>
              <a:ext uri="{FF2B5EF4-FFF2-40B4-BE49-F238E27FC236}">
                <a16:creationId xmlns:a16="http://schemas.microsoft.com/office/drawing/2014/main" id="{FBF8527A-C8B1-4537-8AD5-2D2270394F4E}"/>
              </a:ext>
            </a:extLst>
          </p:cNvPr>
          <p:cNvSpPr txBox="1"/>
          <p:nvPr/>
        </p:nvSpPr>
        <p:spPr>
          <a:xfrm>
            <a:off x="10218239" y="6126408"/>
            <a:ext cx="1651734" cy="369332"/>
          </a:xfrm>
          <a:prstGeom prst="rect">
            <a:avLst/>
          </a:prstGeom>
          <a:noFill/>
        </p:spPr>
        <p:txBody>
          <a:bodyPr wrap="none" rtlCol="0">
            <a:spAutoFit/>
          </a:bodyPr>
          <a:lstStyle/>
          <a:p>
            <a:pPr algn="ctr"/>
            <a:r>
              <a:rPr lang="en-US" dirty="0"/>
              <a:t>PR w/ envelope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C6E70E2-67AD-4837-AB52-755953817EEF}"/>
                  </a:ext>
                </a:extLst>
              </p:cNvPr>
              <p:cNvSpPr txBox="1"/>
              <p:nvPr/>
            </p:nvSpPr>
            <p:spPr>
              <a:xfrm>
                <a:off x="10167489" y="6483096"/>
                <a:ext cx="1786002"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4.3×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16" name="TextBox 15">
                <a:extLst>
                  <a:ext uri="{FF2B5EF4-FFF2-40B4-BE49-F238E27FC236}">
                    <a16:creationId xmlns:a16="http://schemas.microsoft.com/office/drawing/2014/main" id="{4C6E70E2-67AD-4837-AB52-755953817EEF}"/>
                  </a:ext>
                </a:extLst>
              </p:cNvPr>
              <p:cNvSpPr txBox="1">
                <a:spLocks noRot="1" noChangeAspect="1" noMove="1" noResize="1" noEditPoints="1" noAdjustHandles="1" noChangeArrowheads="1" noChangeShapeType="1" noTextEdit="1"/>
              </p:cNvSpPr>
              <p:nvPr/>
            </p:nvSpPr>
            <p:spPr>
              <a:xfrm>
                <a:off x="10167489" y="6483096"/>
                <a:ext cx="1786002" cy="369332"/>
              </a:xfrm>
              <a:prstGeom prst="rect">
                <a:avLst/>
              </a:prstGeom>
              <a:blipFill>
                <a:blip r:embed="rId7"/>
                <a:stretch>
                  <a:fillRect l="-2389" t="-10000" b="-2500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F1809DA-CF6B-44A0-B714-7C93D2B0F885}"/>
              </a:ext>
            </a:extLst>
          </p:cNvPr>
          <p:cNvSpPr txBox="1"/>
          <p:nvPr/>
        </p:nvSpPr>
        <p:spPr>
          <a:xfrm>
            <a:off x="1333440" y="6108192"/>
            <a:ext cx="4322017" cy="369332"/>
          </a:xfrm>
          <a:prstGeom prst="rect">
            <a:avLst/>
          </a:prstGeom>
          <a:noFill/>
        </p:spPr>
        <p:txBody>
          <a:bodyPr wrap="none" rtlCol="0">
            <a:spAutoFit/>
          </a:bodyPr>
          <a:lstStyle/>
          <a:p>
            <a:pPr algn="ctr"/>
            <a:r>
              <a:rPr lang="en-US" dirty="0"/>
              <a:t>PR w/ envelope-based function compositing</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4BDA9B8E-6B8E-4583-86D9-C6EF291D4A86}"/>
                  </a:ext>
                </a:extLst>
              </p:cNvPr>
              <p:cNvSpPr txBox="1"/>
              <p:nvPr/>
            </p:nvSpPr>
            <p:spPr>
              <a:xfrm>
                <a:off x="2552913" y="6483096"/>
                <a:ext cx="1786002" cy="369332"/>
              </a:xfrm>
              <a:prstGeom prst="rect">
                <a:avLst/>
              </a:prstGeom>
              <a:noFill/>
            </p:spPr>
            <p:txBody>
              <a:bodyPr wrap="none" rtlCol="0">
                <a:spAutoFit/>
              </a:bodyPr>
              <a:lstStyle/>
              <a:p>
                <a:pPr algn="ctr"/>
                <a:r>
                  <a:rPr lang="en-US" dirty="0"/>
                  <a:t>RMS=</a:t>
                </a:r>
                <a14:m>
                  <m:oMath xmlns:m="http://schemas.openxmlformats.org/officeDocument/2006/math">
                    <m:r>
                      <a:rPr lang="en-US" b="0" i="1" smtClean="0">
                        <a:latin typeface="Cambria Math" panose="02040503050406030204" pitchFamily="18" charset="0"/>
                      </a:rPr>
                      <m:t>8</m:t>
                    </m:r>
                    <m:r>
                      <a:rPr lang="en-US" b="0" i="1" smtClean="0">
                        <a:latin typeface="Cambria Math" panose="02040503050406030204" pitchFamily="18" charset="0"/>
                      </a:rPr>
                      <m:t>.</m:t>
                    </m:r>
                    <m:r>
                      <a:rPr lang="en-US" b="0" i="1" smtClean="0">
                        <a:latin typeface="Cambria Math" panose="02040503050406030204" pitchFamily="18" charset="0"/>
                      </a:rPr>
                      <m:t>7</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m:t>
                        </m:r>
                        <m:r>
                          <a:rPr lang="en-US" b="0" i="1" smtClean="0">
                            <a:latin typeface="Cambria Math" panose="02040503050406030204" pitchFamily="18" charset="0"/>
                          </a:rPr>
                          <m:t>3</m:t>
                        </m:r>
                      </m:sup>
                    </m:sSup>
                  </m:oMath>
                </a14:m>
                <a:endParaRPr lang="en-US" dirty="0"/>
              </a:p>
            </p:txBody>
          </p:sp>
        </mc:Choice>
        <mc:Fallback>
          <p:sp>
            <p:nvSpPr>
              <p:cNvPr id="21" name="TextBox 20">
                <a:extLst>
                  <a:ext uri="{FF2B5EF4-FFF2-40B4-BE49-F238E27FC236}">
                    <a16:creationId xmlns:a16="http://schemas.microsoft.com/office/drawing/2014/main" id="{4BDA9B8E-6B8E-4583-86D9-C6EF291D4A86}"/>
                  </a:ext>
                </a:extLst>
              </p:cNvPr>
              <p:cNvSpPr txBox="1">
                <a:spLocks noRot="1" noChangeAspect="1" noMove="1" noResize="1" noEditPoints="1" noAdjustHandles="1" noChangeArrowheads="1" noChangeShapeType="1" noTextEdit="1"/>
              </p:cNvSpPr>
              <p:nvPr/>
            </p:nvSpPr>
            <p:spPr>
              <a:xfrm>
                <a:off x="2552913" y="6483096"/>
                <a:ext cx="1786002" cy="369332"/>
              </a:xfrm>
              <a:prstGeom prst="rect">
                <a:avLst/>
              </a:prstGeom>
              <a:blipFill>
                <a:blip r:embed="rId8"/>
                <a:stretch>
                  <a:fillRect l="-2730" t="-10000" b="-25000"/>
                </a:stretch>
              </a:blipFill>
            </p:spPr>
            <p:txBody>
              <a:bodyPr/>
              <a:lstStyle/>
              <a:p>
                <a:r>
                  <a:rPr lang="en-US">
                    <a:noFill/>
                  </a:rPr>
                  <a:t> </a:t>
                </a:r>
              </a:p>
            </p:txBody>
          </p:sp>
        </mc:Fallback>
      </mc:AlternateContent>
      <p:pic>
        <p:nvPicPr>
          <p:cNvPr id="15" name="Picture 14" descr="A picture containing table&#10;&#10;Description automatically generated">
            <a:extLst>
              <a:ext uri="{FF2B5EF4-FFF2-40B4-BE49-F238E27FC236}">
                <a16:creationId xmlns:a16="http://schemas.microsoft.com/office/drawing/2014/main" id="{08868215-EFDB-4CBE-8F5E-F868527C181D}"/>
              </a:ext>
            </a:extLst>
          </p:cNvPr>
          <p:cNvPicPr>
            <a:picLocks noChangeAspect="1"/>
          </p:cNvPicPr>
          <p:nvPr/>
        </p:nvPicPr>
        <p:blipFill>
          <a:blip r:embed="rId9"/>
          <a:stretch>
            <a:fillRect/>
          </a:stretch>
        </p:blipFill>
        <p:spPr>
          <a:xfrm>
            <a:off x="9426050" y="459588"/>
            <a:ext cx="1281759" cy="2147812"/>
          </a:xfrm>
          <a:prstGeom prst="rect">
            <a:avLst/>
          </a:prstGeom>
        </p:spPr>
      </p:pic>
      <p:pic>
        <p:nvPicPr>
          <p:cNvPr id="23" name="Picture 22" descr="A picture containing cage, table&#10;&#10;Description automatically generated">
            <a:extLst>
              <a:ext uri="{FF2B5EF4-FFF2-40B4-BE49-F238E27FC236}">
                <a16:creationId xmlns:a16="http://schemas.microsoft.com/office/drawing/2014/main" id="{C5743BD5-5AA7-4D0B-AB38-DF54933B4246}"/>
              </a:ext>
            </a:extLst>
          </p:cNvPr>
          <p:cNvPicPr>
            <a:picLocks noChangeAspect="1"/>
          </p:cNvPicPr>
          <p:nvPr/>
        </p:nvPicPr>
        <p:blipFill>
          <a:blip r:embed="rId10"/>
          <a:stretch>
            <a:fillRect/>
          </a:stretch>
        </p:blipFill>
        <p:spPr>
          <a:xfrm>
            <a:off x="10731543" y="459588"/>
            <a:ext cx="1281759" cy="2147812"/>
          </a:xfrm>
          <a:prstGeom prst="rect">
            <a:avLst/>
          </a:prstGeom>
        </p:spPr>
      </p:pic>
      <p:sp>
        <p:nvSpPr>
          <p:cNvPr id="24" name="TextBox 23">
            <a:extLst>
              <a:ext uri="{FF2B5EF4-FFF2-40B4-BE49-F238E27FC236}">
                <a16:creationId xmlns:a16="http://schemas.microsoft.com/office/drawing/2014/main" id="{8A4241E7-BD69-456A-B52B-DBA344557C77}"/>
              </a:ext>
            </a:extLst>
          </p:cNvPr>
          <p:cNvSpPr txBox="1"/>
          <p:nvPr/>
        </p:nvSpPr>
        <p:spPr>
          <a:xfrm>
            <a:off x="9342332" y="2496441"/>
            <a:ext cx="1487588" cy="369332"/>
          </a:xfrm>
          <a:prstGeom prst="rect">
            <a:avLst/>
          </a:prstGeom>
          <a:noFill/>
        </p:spPr>
        <p:txBody>
          <a:bodyPr wrap="none" rtlCol="0">
            <a:spAutoFit/>
          </a:bodyPr>
          <a:lstStyle/>
          <a:p>
            <a:pPr algn="ctr"/>
            <a:r>
              <a:rPr lang="en-US" dirty="0"/>
              <a:t>Point samples</a:t>
            </a:r>
          </a:p>
        </p:txBody>
      </p:sp>
      <p:sp>
        <p:nvSpPr>
          <p:cNvPr id="25" name="TextBox 24">
            <a:extLst>
              <a:ext uri="{FF2B5EF4-FFF2-40B4-BE49-F238E27FC236}">
                <a16:creationId xmlns:a16="http://schemas.microsoft.com/office/drawing/2014/main" id="{CFA95421-8AC6-4A2D-AF6C-C4C3D6A29CED}"/>
              </a:ext>
            </a:extLst>
          </p:cNvPr>
          <p:cNvSpPr txBox="1"/>
          <p:nvPr/>
        </p:nvSpPr>
        <p:spPr>
          <a:xfrm>
            <a:off x="10933916" y="2496441"/>
            <a:ext cx="1044197" cy="369332"/>
          </a:xfrm>
          <a:prstGeom prst="rect">
            <a:avLst/>
          </a:prstGeom>
          <a:noFill/>
        </p:spPr>
        <p:txBody>
          <a:bodyPr wrap="none" rtlCol="0">
            <a:spAutoFit/>
          </a:bodyPr>
          <a:lstStyle/>
          <a:p>
            <a:pPr algn="ctr"/>
            <a:r>
              <a:rPr lang="en-US" dirty="0"/>
              <a:t>Envelope</a:t>
            </a:r>
          </a:p>
        </p:txBody>
      </p:sp>
      <p:pic>
        <p:nvPicPr>
          <p:cNvPr id="17" name="Picture 16" descr="A close up of a stool&#10;&#10;Description automatically generated">
            <a:extLst>
              <a:ext uri="{FF2B5EF4-FFF2-40B4-BE49-F238E27FC236}">
                <a16:creationId xmlns:a16="http://schemas.microsoft.com/office/drawing/2014/main" id="{07BF632C-FF0D-4F32-B181-7E6696AAA6F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432304" y="2770632"/>
            <a:ext cx="2046339" cy="3429000"/>
          </a:xfrm>
          <a:prstGeom prst="rect">
            <a:avLst/>
          </a:prstGeom>
        </p:spPr>
      </p:pic>
      <p:pic>
        <p:nvPicPr>
          <p:cNvPr id="4" name="Audio 3">
            <a:hlinkClick r:id="" action="ppaction://media"/>
            <a:extLst>
              <a:ext uri="{FF2B5EF4-FFF2-40B4-BE49-F238E27FC236}">
                <a16:creationId xmlns:a16="http://schemas.microsoft.com/office/drawing/2014/main" id="{0C47B677-D981-4E97-851A-47FAEE8DFBD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922455092"/>
      </p:ext>
    </p:extLst>
  </p:cSld>
  <p:clrMapOvr>
    <a:masterClrMapping/>
  </p:clrMapOvr>
  <mc:AlternateContent xmlns:mc="http://schemas.openxmlformats.org/markup-compatibility/2006">
    <mc:Choice xmlns:p14="http://schemas.microsoft.com/office/powerpoint/2010/main" Requires="p14">
      <p:transition spd="slow" p14:dur="2000" advTm="24950"/>
    </mc:Choice>
    <mc:Fallback>
      <p:transition spd="slow" advTm="2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err="1"/>
              <a:t>BIGBird</a:t>
            </a:r>
            <a:r>
              <a:rPr lang="en-US" dirty="0"/>
              <a:t> Data [Singh </a:t>
            </a:r>
            <a:r>
              <a:rPr lang="en-US" i="1" dirty="0"/>
              <a:t>et al</a:t>
            </a:r>
            <a:r>
              <a:rPr lang="en-US" dirty="0"/>
              <a:t>., 2014]</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sym typeface="Wingdings" panose="05000000000000000000" pitchFamily="2" charset="2"/>
              </a:rPr>
              <a:t>Objects imaged at 120 poses on a turntable:</a:t>
            </a:r>
          </a:p>
          <a:p>
            <a:r>
              <a:rPr lang="en-US" dirty="0">
                <a:sym typeface="Wingdings" panose="05000000000000000000" pitchFamily="2" charset="2"/>
              </a:rPr>
              <a:t>5 RGB-D cameras + segmentation masks</a:t>
            </a:r>
          </a:p>
          <a:p>
            <a:r>
              <a:rPr lang="en-US" dirty="0">
                <a:sym typeface="Wingdings" panose="05000000000000000000" pitchFamily="2" charset="2"/>
              </a:rPr>
              <a:t>Camera calibration info</a:t>
            </a:r>
          </a:p>
        </p:txBody>
      </p:sp>
      <p:grpSp>
        <p:nvGrpSpPr>
          <p:cNvPr id="30" name="Group 29">
            <a:extLst>
              <a:ext uri="{FF2B5EF4-FFF2-40B4-BE49-F238E27FC236}">
                <a16:creationId xmlns:a16="http://schemas.microsoft.com/office/drawing/2014/main" id="{0A2745F8-6826-4C13-AFA4-ED0DBBA93769}"/>
              </a:ext>
            </a:extLst>
          </p:cNvPr>
          <p:cNvGrpSpPr/>
          <p:nvPr/>
        </p:nvGrpSpPr>
        <p:grpSpPr>
          <a:xfrm>
            <a:off x="2666651" y="2743200"/>
            <a:ext cx="6858000" cy="4194626"/>
            <a:chOff x="2666651" y="2743200"/>
            <a:chExt cx="6858000" cy="4194626"/>
          </a:xfrm>
        </p:grpSpPr>
        <p:grpSp>
          <p:nvGrpSpPr>
            <p:cNvPr id="8" name="Group 7">
              <a:extLst>
                <a:ext uri="{FF2B5EF4-FFF2-40B4-BE49-F238E27FC236}">
                  <a16:creationId xmlns:a16="http://schemas.microsoft.com/office/drawing/2014/main" id="{716761F2-5764-432C-8765-595DC7EEC6BD}"/>
                </a:ext>
              </a:extLst>
            </p:cNvPr>
            <p:cNvGrpSpPr>
              <a:grpSpLocks noChangeAspect="1"/>
            </p:cNvGrpSpPr>
            <p:nvPr/>
          </p:nvGrpSpPr>
          <p:grpSpPr>
            <a:xfrm>
              <a:off x="2666651" y="2743200"/>
              <a:ext cx="6858000" cy="1073426"/>
              <a:chOff x="2250443" y="2726259"/>
              <a:chExt cx="7691113" cy="1203826"/>
            </a:xfrm>
          </p:grpSpPr>
          <p:pic>
            <p:nvPicPr>
              <p:cNvPr id="9" name="Picture 8" descr="A close up of a white wall&#10;&#10;Description automatically generated">
                <a:extLst>
                  <a:ext uri="{FF2B5EF4-FFF2-40B4-BE49-F238E27FC236}">
                    <a16:creationId xmlns:a16="http://schemas.microsoft.com/office/drawing/2014/main" id="{EE610787-F328-4F74-8190-97DA74A4FF47}"/>
                  </a:ext>
                </a:extLst>
              </p:cNvPr>
              <p:cNvPicPr>
                <a:picLocks noChangeAspect="1"/>
              </p:cNvPicPr>
              <p:nvPr/>
            </p:nvPicPr>
            <p:blipFill>
              <a:blip r:embed="rId6"/>
              <a:stretch>
                <a:fillRect/>
              </a:stretch>
            </p:blipFill>
            <p:spPr>
              <a:xfrm>
                <a:off x="8436773" y="2726259"/>
                <a:ext cx="1504783" cy="1203826"/>
              </a:xfrm>
              <a:prstGeom prst="rect">
                <a:avLst/>
              </a:prstGeom>
            </p:spPr>
          </p:pic>
          <p:pic>
            <p:nvPicPr>
              <p:cNvPr id="10" name="Picture 9" descr="A picture containing indoor, table, computer, sitting&#10;&#10;Description automatically generated">
                <a:extLst>
                  <a:ext uri="{FF2B5EF4-FFF2-40B4-BE49-F238E27FC236}">
                    <a16:creationId xmlns:a16="http://schemas.microsoft.com/office/drawing/2014/main" id="{8BAB454C-ECC7-403A-B62E-F83BC18080D6}"/>
                  </a:ext>
                </a:extLst>
              </p:cNvPr>
              <p:cNvPicPr>
                <a:picLocks noChangeAspect="1"/>
              </p:cNvPicPr>
              <p:nvPr/>
            </p:nvPicPr>
            <p:blipFill>
              <a:blip r:embed="rId7"/>
              <a:stretch>
                <a:fillRect/>
              </a:stretch>
            </p:blipFill>
            <p:spPr>
              <a:xfrm>
                <a:off x="2250443" y="2726259"/>
                <a:ext cx="1504783" cy="1203826"/>
              </a:xfrm>
              <a:prstGeom prst="rect">
                <a:avLst/>
              </a:prstGeom>
            </p:spPr>
          </p:pic>
          <p:pic>
            <p:nvPicPr>
              <p:cNvPr id="11" name="Picture 10" descr="A picture containing indoor, table, sitting, white&#10;&#10;Description automatically generated">
                <a:extLst>
                  <a:ext uri="{FF2B5EF4-FFF2-40B4-BE49-F238E27FC236}">
                    <a16:creationId xmlns:a16="http://schemas.microsoft.com/office/drawing/2014/main" id="{34EE5BB0-7276-40EC-8658-CA2C28D4E7EA}"/>
                  </a:ext>
                </a:extLst>
              </p:cNvPr>
              <p:cNvPicPr>
                <a:picLocks noChangeAspect="1"/>
              </p:cNvPicPr>
              <p:nvPr/>
            </p:nvPicPr>
            <p:blipFill>
              <a:blip r:embed="rId8"/>
              <a:stretch>
                <a:fillRect/>
              </a:stretch>
            </p:blipFill>
            <p:spPr>
              <a:xfrm>
                <a:off x="3797026" y="2726259"/>
                <a:ext cx="1504783" cy="1203826"/>
              </a:xfrm>
              <a:prstGeom prst="rect">
                <a:avLst/>
              </a:prstGeom>
            </p:spPr>
          </p:pic>
          <p:pic>
            <p:nvPicPr>
              <p:cNvPr id="12" name="Picture 11" descr="A picture containing indoor, table, food, sitting&#10;&#10;Description automatically generated">
                <a:extLst>
                  <a:ext uri="{FF2B5EF4-FFF2-40B4-BE49-F238E27FC236}">
                    <a16:creationId xmlns:a16="http://schemas.microsoft.com/office/drawing/2014/main" id="{F26D9218-DC4C-4003-9243-0109DB3E429E}"/>
                  </a:ext>
                </a:extLst>
              </p:cNvPr>
              <p:cNvPicPr>
                <a:picLocks noChangeAspect="1"/>
              </p:cNvPicPr>
              <p:nvPr/>
            </p:nvPicPr>
            <p:blipFill>
              <a:blip r:embed="rId9"/>
              <a:stretch>
                <a:fillRect/>
              </a:stretch>
            </p:blipFill>
            <p:spPr>
              <a:xfrm>
                <a:off x="5343608" y="2726259"/>
                <a:ext cx="1504783" cy="1203826"/>
              </a:xfrm>
              <a:prstGeom prst="rect">
                <a:avLst/>
              </a:prstGeom>
            </p:spPr>
          </p:pic>
          <p:pic>
            <p:nvPicPr>
              <p:cNvPr id="13" name="Picture 12" descr="A close up of a white wall&#10;&#10;Description automatically generated">
                <a:extLst>
                  <a:ext uri="{FF2B5EF4-FFF2-40B4-BE49-F238E27FC236}">
                    <a16:creationId xmlns:a16="http://schemas.microsoft.com/office/drawing/2014/main" id="{42E72A51-C2D7-4D3D-8E97-07520AF1771C}"/>
                  </a:ext>
                </a:extLst>
              </p:cNvPr>
              <p:cNvPicPr>
                <a:picLocks noChangeAspect="1"/>
              </p:cNvPicPr>
              <p:nvPr/>
            </p:nvPicPr>
            <p:blipFill>
              <a:blip r:embed="rId10"/>
              <a:stretch>
                <a:fillRect/>
              </a:stretch>
            </p:blipFill>
            <p:spPr>
              <a:xfrm>
                <a:off x="6890191" y="2726259"/>
                <a:ext cx="1504783" cy="1203826"/>
              </a:xfrm>
              <a:prstGeom prst="rect">
                <a:avLst/>
              </a:prstGeom>
            </p:spPr>
          </p:pic>
        </p:grpSp>
        <p:grpSp>
          <p:nvGrpSpPr>
            <p:cNvPr id="14" name="Group 13">
              <a:extLst>
                <a:ext uri="{FF2B5EF4-FFF2-40B4-BE49-F238E27FC236}">
                  <a16:creationId xmlns:a16="http://schemas.microsoft.com/office/drawing/2014/main" id="{C169EAF6-7996-45F9-92F1-888EF2960903}"/>
                </a:ext>
              </a:extLst>
            </p:cNvPr>
            <p:cNvGrpSpPr>
              <a:grpSpLocks noChangeAspect="1"/>
            </p:cNvGrpSpPr>
            <p:nvPr/>
          </p:nvGrpSpPr>
          <p:grpSpPr>
            <a:xfrm>
              <a:off x="2666651" y="4114800"/>
              <a:ext cx="6858000" cy="1073426"/>
              <a:chOff x="2250443" y="3971885"/>
              <a:chExt cx="7691113" cy="1203826"/>
            </a:xfrm>
          </p:grpSpPr>
          <p:pic>
            <p:nvPicPr>
              <p:cNvPr id="15" name="Picture 14" descr="A picture containing indoor, white, small, mirror&#10;&#10;Description automatically generated">
                <a:extLst>
                  <a:ext uri="{FF2B5EF4-FFF2-40B4-BE49-F238E27FC236}">
                    <a16:creationId xmlns:a16="http://schemas.microsoft.com/office/drawing/2014/main" id="{7929D04A-9F48-4C29-A5FA-AB0591097B97}"/>
                  </a:ext>
                </a:extLst>
              </p:cNvPr>
              <p:cNvPicPr>
                <a:picLocks noChangeAspect="1"/>
              </p:cNvPicPr>
              <p:nvPr/>
            </p:nvPicPr>
            <p:blipFill>
              <a:blip r:embed="rId11"/>
              <a:stretch>
                <a:fillRect/>
              </a:stretch>
            </p:blipFill>
            <p:spPr>
              <a:xfrm>
                <a:off x="8436773" y="3971885"/>
                <a:ext cx="1504783" cy="1203826"/>
              </a:xfrm>
              <a:prstGeom prst="rect">
                <a:avLst/>
              </a:prstGeom>
            </p:spPr>
          </p:pic>
          <p:pic>
            <p:nvPicPr>
              <p:cNvPr id="16" name="Picture 15" descr="A bottle of water on a table&#10;&#10;Description automatically generated">
                <a:extLst>
                  <a:ext uri="{FF2B5EF4-FFF2-40B4-BE49-F238E27FC236}">
                    <a16:creationId xmlns:a16="http://schemas.microsoft.com/office/drawing/2014/main" id="{B97D6CA4-E97B-48A0-BD6B-8367EA72BA0C}"/>
                  </a:ext>
                </a:extLst>
              </p:cNvPr>
              <p:cNvPicPr>
                <a:picLocks noChangeAspect="1"/>
              </p:cNvPicPr>
              <p:nvPr/>
            </p:nvPicPr>
            <p:blipFill>
              <a:blip r:embed="rId12"/>
              <a:stretch>
                <a:fillRect/>
              </a:stretch>
            </p:blipFill>
            <p:spPr>
              <a:xfrm>
                <a:off x="2250443" y="3971885"/>
                <a:ext cx="1504783" cy="1203826"/>
              </a:xfrm>
              <a:prstGeom prst="rect">
                <a:avLst/>
              </a:prstGeom>
            </p:spPr>
          </p:pic>
          <p:pic>
            <p:nvPicPr>
              <p:cNvPr id="17" name="Picture 16" descr="A picture containing indoor, table, sitting, cup&#10;&#10;Description automatically generated">
                <a:extLst>
                  <a:ext uri="{FF2B5EF4-FFF2-40B4-BE49-F238E27FC236}">
                    <a16:creationId xmlns:a16="http://schemas.microsoft.com/office/drawing/2014/main" id="{68F6B6F0-9FC0-4C8F-9186-56907B59C95F}"/>
                  </a:ext>
                </a:extLst>
              </p:cNvPr>
              <p:cNvPicPr>
                <a:picLocks noChangeAspect="1"/>
              </p:cNvPicPr>
              <p:nvPr/>
            </p:nvPicPr>
            <p:blipFill>
              <a:blip r:embed="rId13"/>
              <a:stretch>
                <a:fillRect/>
              </a:stretch>
            </p:blipFill>
            <p:spPr>
              <a:xfrm>
                <a:off x="3797026" y="3971885"/>
                <a:ext cx="1504783" cy="1203826"/>
              </a:xfrm>
              <a:prstGeom prst="rect">
                <a:avLst/>
              </a:prstGeom>
            </p:spPr>
          </p:pic>
          <p:pic>
            <p:nvPicPr>
              <p:cNvPr id="18" name="Picture 17" descr="A picture containing indoor, table, sitting, white&#10;&#10;Description automatically generated">
                <a:extLst>
                  <a:ext uri="{FF2B5EF4-FFF2-40B4-BE49-F238E27FC236}">
                    <a16:creationId xmlns:a16="http://schemas.microsoft.com/office/drawing/2014/main" id="{36A83FD3-7F46-4881-98D0-0CF9E9FE6755}"/>
                  </a:ext>
                </a:extLst>
              </p:cNvPr>
              <p:cNvPicPr>
                <a:picLocks noChangeAspect="1"/>
              </p:cNvPicPr>
              <p:nvPr/>
            </p:nvPicPr>
            <p:blipFill>
              <a:blip r:embed="rId14"/>
              <a:stretch>
                <a:fillRect/>
              </a:stretch>
            </p:blipFill>
            <p:spPr>
              <a:xfrm>
                <a:off x="5343608" y="3971885"/>
                <a:ext cx="1504783" cy="1203826"/>
              </a:xfrm>
              <a:prstGeom prst="rect">
                <a:avLst/>
              </a:prstGeom>
            </p:spPr>
          </p:pic>
          <p:pic>
            <p:nvPicPr>
              <p:cNvPr id="19" name="Picture 18" descr="A picture containing indoor, hanging, white, table&#10;&#10;Description automatically generated">
                <a:extLst>
                  <a:ext uri="{FF2B5EF4-FFF2-40B4-BE49-F238E27FC236}">
                    <a16:creationId xmlns:a16="http://schemas.microsoft.com/office/drawing/2014/main" id="{EEFEF992-0651-4177-B4AB-74D84714A722}"/>
                  </a:ext>
                </a:extLst>
              </p:cNvPr>
              <p:cNvPicPr>
                <a:picLocks noChangeAspect="1"/>
              </p:cNvPicPr>
              <p:nvPr/>
            </p:nvPicPr>
            <p:blipFill>
              <a:blip r:embed="rId15"/>
              <a:stretch>
                <a:fillRect/>
              </a:stretch>
            </p:blipFill>
            <p:spPr>
              <a:xfrm>
                <a:off x="6890191" y="3971885"/>
                <a:ext cx="1504783" cy="1203826"/>
              </a:xfrm>
              <a:prstGeom prst="rect">
                <a:avLst/>
              </a:prstGeom>
            </p:spPr>
          </p:pic>
        </p:grpSp>
        <p:grpSp>
          <p:nvGrpSpPr>
            <p:cNvPr id="20" name="Group 19">
              <a:extLst>
                <a:ext uri="{FF2B5EF4-FFF2-40B4-BE49-F238E27FC236}">
                  <a16:creationId xmlns:a16="http://schemas.microsoft.com/office/drawing/2014/main" id="{02C0523F-567F-46E1-95CB-CB0E38FFD693}"/>
                </a:ext>
              </a:extLst>
            </p:cNvPr>
            <p:cNvGrpSpPr>
              <a:grpSpLocks noChangeAspect="1"/>
            </p:cNvGrpSpPr>
            <p:nvPr/>
          </p:nvGrpSpPr>
          <p:grpSpPr>
            <a:xfrm>
              <a:off x="2666651" y="5486400"/>
              <a:ext cx="6858000" cy="1073426"/>
              <a:chOff x="2250443" y="5225871"/>
              <a:chExt cx="7691113" cy="1203826"/>
            </a:xfrm>
          </p:grpSpPr>
          <p:pic>
            <p:nvPicPr>
              <p:cNvPr id="21" name="Picture 20" descr="A bottle of water on a table&#10;&#10;Description automatically generated">
                <a:extLst>
                  <a:ext uri="{FF2B5EF4-FFF2-40B4-BE49-F238E27FC236}">
                    <a16:creationId xmlns:a16="http://schemas.microsoft.com/office/drawing/2014/main" id="{0942003D-B6F5-4F6B-8443-48BE9B624CA0}"/>
                  </a:ext>
                </a:extLst>
              </p:cNvPr>
              <p:cNvPicPr>
                <a:picLocks noChangeAspect="1"/>
              </p:cNvPicPr>
              <p:nvPr/>
            </p:nvPicPr>
            <p:blipFill>
              <a:blip r:embed="rId16"/>
              <a:stretch>
                <a:fillRect/>
              </a:stretch>
            </p:blipFill>
            <p:spPr>
              <a:xfrm>
                <a:off x="2250443" y="5225871"/>
                <a:ext cx="1504783" cy="1203826"/>
              </a:xfrm>
              <a:prstGeom prst="rect">
                <a:avLst/>
              </a:prstGeom>
            </p:spPr>
          </p:pic>
          <p:pic>
            <p:nvPicPr>
              <p:cNvPr id="22" name="Picture 21" descr="A picture containing indoor, table, sitting, computer&#10;&#10;Description automatically generated">
                <a:extLst>
                  <a:ext uri="{FF2B5EF4-FFF2-40B4-BE49-F238E27FC236}">
                    <a16:creationId xmlns:a16="http://schemas.microsoft.com/office/drawing/2014/main" id="{67012BC3-11B1-4CD4-A947-AC03C71232FD}"/>
                  </a:ext>
                </a:extLst>
              </p:cNvPr>
              <p:cNvPicPr>
                <a:picLocks noChangeAspect="1"/>
              </p:cNvPicPr>
              <p:nvPr/>
            </p:nvPicPr>
            <p:blipFill>
              <a:blip r:embed="rId17"/>
              <a:stretch>
                <a:fillRect/>
              </a:stretch>
            </p:blipFill>
            <p:spPr>
              <a:xfrm>
                <a:off x="3797026" y="5225871"/>
                <a:ext cx="1504783" cy="1203826"/>
              </a:xfrm>
              <a:prstGeom prst="rect">
                <a:avLst/>
              </a:prstGeom>
            </p:spPr>
          </p:pic>
          <p:pic>
            <p:nvPicPr>
              <p:cNvPr id="23" name="Picture 22" descr="A picture containing indoor, table, white, small&#10;&#10;Description automatically generated">
                <a:extLst>
                  <a:ext uri="{FF2B5EF4-FFF2-40B4-BE49-F238E27FC236}">
                    <a16:creationId xmlns:a16="http://schemas.microsoft.com/office/drawing/2014/main" id="{25C3AC01-0C08-4F78-B7E5-D7E4CBF51E6A}"/>
                  </a:ext>
                </a:extLst>
              </p:cNvPr>
              <p:cNvPicPr>
                <a:picLocks noChangeAspect="1"/>
              </p:cNvPicPr>
              <p:nvPr/>
            </p:nvPicPr>
            <p:blipFill>
              <a:blip r:embed="rId18"/>
              <a:stretch>
                <a:fillRect/>
              </a:stretch>
            </p:blipFill>
            <p:spPr>
              <a:xfrm>
                <a:off x="5343608" y="5225871"/>
                <a:ext cx="1504783" cy="1203826"/>
              </a:xfrm>
              <a:prstGeom prst="rect">
                <a:avLst/>
              </a:prstGeom>
            </p:spPr>
          </p:pic>
          <p:pic>
            <p:nvPicPr>
              <p:cNvPr id="24" name="Picture 23" descr="A close up of a white wall&#10;&#10;Description automatically generated">
                <a:extLst>
                  <a:ext uri="{FF2B5EF4-FFF2-40B4-BE49-F238E27FC236}">
                    <a16:creationId xmlns:a16="http://schemas.microsoft.com/office/drawing/2014/main" id="{4986A2F8-12D4-42B3-B0FD-1DC9EBBEFC4B}"/>
                  </a:ext>
                </a:extLst>
              </p:cNvPr>
              <p:cNvPicPr>
                <a:picLocks noChangeAspect="1"/>
              </p:cNvPicPr>
              <p:nvPr/>
            </p:nvPicPr>
            <p:blipFill>
              <a:blip r:embed="rId19"/>
              <a:stretch>
                <a:fillRect/>
              </a:stretch>
            </p:blipFill>
            <p:spPr>
              <a:xfrm>
                <a:off x="6890191" y="5225871"/>
                <a:ext cx="1504783" cy="1203826"/>
              </a:xfrm>
              <a:prstGeom prst="rect">
                <a:avLst/>
              </a:prstGeom>
            </p:spPr>
          </p:pic>
          <p:pic>
            <p:nvPicPr>
              <p:cNvPr id="25" name="Picture 24" descr="A picture containing indoor, white, mirror, small&#10;&#10;Description automatically generated">
                <a:extLst>
                  <a:ext uri="{FF2B5EF4-FFF2-40B4-BE49-F238E27FC236}">
                    <a16:creationId xmlns:a16="http://schemas.microsoft.com/office/drawing/2014/main" id="{D7FBA3B8-3450-441F-B217-2053AF40C75B}"/>
                  </a:ext>
                </a:extLst>
              </p:cNvPr>
              <p:cNvPicPr>
                <a:picLocks noChangeAspect="1"/>
              </p:cNvPicPr>
              <p:nvPr/>
            </p:nvPicPr>
            <p:blipFill>
              <a:blip r:embed="rId20"/>
              <a:stretch>
                <a:fillRect/>
              </a:stretch>
            </p:blipFill>
            <p:spPr>
              <a:xfrm>
                <a:off x="8436773" y="5225871"/>
                <a:ext cx="1504783" cy="1203826"/>
              </a:xfrm>
              <a:prstGeom prst="rect">
                <a:avLst/>
              </a:prstGeom>
            </p:spPr>
          </p:pic>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05258DF-6CAA-4CD2-87EC-3A73366EC6D0}"/>
                    </a:ext>
                  </a:extLst>
                </p:cNvPr>
                <p:cNvSpPr txBox="1"/>
                <p:nvPr/>
              </p:nvSpPr>
              <p:spPr>
                <a:xfrm>
                  <a:off x="5911752" y="3741082"/>
                  <a:ext cx="349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26" name="TextBox 25">
                  <a:extLst>
                    <a:ext uri="{FF2B5EF4-FFF2-40B4-BE49-F238E27FC236}">
                      <a16:creationId xmlns:a16="http://schemas.microsoft.com/office/drawing/2014/main" id="{205258DF-6CAA-4CD2-87EC-3A73366EC6D0}"/>
                    </a:ext>
                  </a:extLst>
                </p:cNvPr>
                <p:cNvSpPr txBox="1">
                  <a:spLocks noRot="1" noChangeAspect="1" noMove="1" noResize="1" noEditPoints="1" noAdjustHandles="1" noChangeArrowheads="1" noChangeShapeType="1" noTextEdit="1"/>
                </p:cNvSpPr>
                <p:nvPr/>
              </p:nvSpPr>
              <p:spPr>
                <a:xfrm>
                  <a:off x="5911752" y="3741082"/>
                  <a:ext cx="349775" cy="461665"/>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9B1793E-4F56-46D6-8AFB-D92AE558E18D}"/>
                    </a:ext>
                  </a:extLst>
                </p:cNvPr>
                <p:cNvSpPr txBox="1"/>
                <p:nvPr/>
              </p:nvSpPr>
              <p:spPr>
                <a:xfrm>
                  <a:off x="5911752" y="5108200"/>
                  <a:ext cx="349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27" name="TextBox 26">
                  <a:extLst>
                    <a:ext uri="{FF2B5EF4-FFF2-40B4-BE49-F238E27FC236}">
                      <a16:creationId xmlns:a16="http://schemas.microsoft.com/office/drawing/2014/main" id="{D9B1793E-4F56-46D6-8AFB-D92AE558E18D}"/>
                    </a:ext>
                  </a:extLst>
                </p:cNvPr>
                <p:cNvSpPr txBox="1">
                  <a:spLocks noRot="1" noChangeAspect="1" noMove="1" noResize="1" noEditPoints="1" noAdjustHandles="1" noChangeArrowheads="1" noChangeShapeType="1" noTextEdit="1"/>
                </p:cNvSpPr>
                <p:nvPr/>
              </p:nvSpPr>
              <p:spPr>
                <a:xfrm>
                  <a:off x="5911752" y="5108200"/>
                  <a:ext cx="349775" cy="461665"/>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3A75694-AF06-411E-BC2D-39B1ED2A9A14}"/>
                    </a:ext>
                  </a:extLst>
                </p:cNvPr>
                <p:cNvSpPr txBox="1"/>
                <p:nvPr/>
              </p:nvSpPr>
              <p:spPr>
                <a:xfrm>
                  <a:off x="5911752" y="6476161"/>
                  <a:ext cx="349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28" name="TextBox 27">
                  <a:extLst>
                    <a:ext uri="{FF2B5EF4-FFF2-40B4-BE49-F238E27FC236}">
                      <a16:creationId xmlns:a16="http://schemas.microsoft.com/office/drawing/2014/main" id="{33A75694-AF06-411E-BC2D-39B1ED2A9A14}"/>
                    </a:ext>
                  </a:extLst>
                </p:cNvPr>
                <p:cNvSpPr txBox="1">
                  <a:spLocks noRot="1" noChangeAspect="1" noMove="1" noResize="1" noEditPoints="1" noAdjustHandles="1" noChangeArrowheads="1" noChangeShapeType="1" noTextEdit="1"/>
                </p:cNvSpPr>
                <p:nvPr/>
              </p:nvSpPr>
              <p:spPr>
                <a:xfrm>
                  <a:off x="5911752" y="6476161"/>
                  <a:ext cx="349775" cy="461665"/>
                </a:xfrm>
                <a:prstGeom prst="rect">
                  <a:avLst/>
                </a:prstGeom>
                <a:blipFill>
                  <a:blip r:embed="rId23"/>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02B1AD98-B0A6-4791-8611-522B71E4C32F}"/>
                </a:ext>
              </a:extLst>
            </p:cNvPr>
            <p:cNvSpPr txBox="1"/>
            <p:nvPr/>
          </p:nvSpPr>
          <p:spPr>
            <a:xfrm>
              <a:off x="6133209" y="6531444"/>
              <a:ext cx="1397819" cy="369332"/>
            </a:xfrm>
            <a:prstGeom prst="rect">
              <a:avLst/>
            </a:prstGeom>
            <a:noFill/>
          </p:spPr>
          <p:txBody>
            <a:bodyPr wrap="none" rtlCol="0">
              <a:spAutoFit/>
            </a:bodyPr>
            <a:lstStyle/>
            <a:p>
              <a:r>
                <a:rPr lang="en-US" dirty="0"/>
                <a:t>Color images</a:t>
              </a:r>
            </a:p>
          </p:txBody>
        </p:sp>
      </p:grpSp>
      <p:grpSp>
        <p:nvGrpSpPr>
          <p:cNvPr id="31" name="Group 30">
            <a:extLst>
              <a:ext uri="{FF2B5EF4-FFF2-40B4-BE49-F238E27FC236}">
                <a16:creationId xmlns:a16="http://schemas.microsoft.com/office/drawing/2014/main" id="{F0033E21-8400-446F-8FF5-755820582AAD}"/>
              </a:ext>
            </a:extLst>
          </p:cNvPr>
          <p:cNvGrpSpPr/>
          <p:nvPr/>
        </p:nvGrpSpPr>
        <p:grpSpPr>
          <a:xfrm>
            <a:off x="2670048" y="2784181"/>
            <a:ext cx="6862072" cy="4153645"/>
            <a:chOff x="2670048" y="2784181"/>
            <a:chExt cx="6862072" cy="4153645"/>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FF64416-4C7E-4A79-BDA6-5B4AC78E6FC7}"/>
                    </a:ext>
                  </a:extLst>
                </p:cNvPr>
                <p:cNvSpPr txBox="1"/>
                <p:nvPr/>
              </p:nvSpPr>
              <p:spPr>
                <a:xfrm>
                  <a:off x="5911752" y="3741082"/>
                  <a:ext cx="349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32" name="TextBox 31">
                  <a:extLst>
                    <a:ext uri="{FF2B5EF4-FFF2-40B4-BE49-F238E27FC236}">
                      <a16:creationId xmlns:a16="http://schemas.microsoft.com/office/drawing/2014/main" id="{8FF64416-4C7E-4A79-BDA6-5B4AC78E6FC7}"/>
                    </a:ext>
                  </a:extLst>
                </p:cNvPr>
                <p:cNvSpPr txBox="1">
                  <a:spLocks noRot="1" noChangeAspect="1" noMove="1" noResize="1" noEditPoints="1" noAdjustHandles="1" noChangeArrowheads="1" noChangeShapeType="1" noTextEdit="1"/>
                </p:cNvSpPr>
                <p:nvPr/>
              </p:nvSpPr>
              <p:spPr>
                <a:xfrm>
                  <a:off x="5911752" y="3741082"/>
                  <a:ext cx="349775" cy="461665"/>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FA93DB9-3FA4-44DE-A339-96509AC878A2}"/>
                    </a:ext>
                  </a:extLst>
                </p:cNvPr>
                <p:cNvSpPr txBox="1"/>
                <p:nvPr/>
              </p:nvSpPr>
              <p:spPr>
                <a:xfrm>
                  <a:off x="5911752" y="5108200"/>
                  <a:ext cx="349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33" name="TextBox 32">
                  <a:extLst>
                    <a:ext uri="{FF2B5EF4-FFF2-40B4-BE49-F238E27FC236}">
                      <a16:creationId xmlns:a16="http://schemas.microsoft.com/office/drawing/2014/main" id="{FFA93DB9-3FA4-44DE-A339-96509AC878A2}"/>
                    </a:ext>
                  </a:extLst>
                </p:cNvPr>
                <p:cNvSpPr txBox="1">
                  <a:spLocks noRot="1" noChangeAspect="1" noMove="1" noResize="1" noEditPoints="1" noAdjustHandles="1" noChangeArrowheads="1" noChangeShapeType="1" noTextEdit="1"/>
                </p:cNvSpPr>
                <p:nvPr/>
              </p:nvSpPr>
              <p:spPr>
                <a:xfrm>
                  <a:off x="5911752" y="5108200"/>
                  <a:ext cx="349775" cy="461665"/>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A8F48BF-78BE-4E24-9E3B-778EAD00419A}"/>
                    </a:ext>
                  </a:extLst>
                </p:cNvPr>
                <p:cNvSpPr txBox="1"/>
                <p:nvPr/>
              </p:nvSpPr>
              <p:spPr>
                <a:xfrm>
                  <a:off x="5911752" y="6476161"/>
                  <a:ext cx="349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34" name="TextBox 33">
                  <a:extLst>
                    <a:ext uri="{FF2B5EF4-FFF2-40B4-BE49-F238E27FC236}">
                      <a16:creationId xmlns:a16="http://schemas.microsoft.com/office/drawing/2014/main" id="{6A8F48BF-78BE-4E24-9E3B-778EAD00419A}"/>
                    </a:ext>
                  </a:extLst>
                </p:cNvPr>
                <p:cNvSpPr txBox="1">
                  <a:spLocks noRot="1" noChangeAspect="1" noMove="1" noResize="1" noEditPoints="1" noAdjustHandles="1" noChangeArrowheads="1" noChangeShapeType="1" noTextEdit="1"/>
                </p:cNvSpPr>
                <p:nvPr/>
              </p:nvSpPr>
              <p:spPr>
                <a:xfrm>
                  <a:off x="5911752" y="6476161"/>
                  <a:ext cx="349775" cy="461665"/>
                </a:xfrm>
                <a:prstGeom prst="rect">
                  <a:avLst/>
                </a:prstGeom>
                <a:blipFill>
                  <a:blip r:embed="rId23"/>
                  <a:stretch>
                    <a:fillRect/>
                  </a:stretch>
                </a:blipFill>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0DB59C1F-1514-4B1D-9384-2C7BFA52EE36}"/>
                </a:ext>
              </a:extLst>
            </p:cNvPr>
            <p:cNvGrpSpPr>
              <a:grpSpLocks noChangeAspect="1"/>
            </p:cNvGrpSpPr>
            <p:nvPr/>
          </p:nvGrpSpPr>
          <p:grpSpPr>
            <a:xfrm>
              <a:off x="2670048" y="2784181"/>
              <a:ext cx="6858000" cy="1007931"/>
              <a:chOff x="4294155" y="2714812"/>
              <a:chExt cx="7699248" cy="1131570"/>
            </a:xfrm>
          </p:grpSpPr>
          <p:pic>
            <p:nvPicPr>
              <p:cNvPr id="49" name="Picture 48" descr="A flock of birds flying in the sky&#10;&#10;Description automatically generated">
                <a:extLst>
                  <a:ext uri="{FF2B5EF4-FFF2-40B4-BE49-F238E27FC236}">
                    <a16:creationId xmlns:a16="http://schemas.microsoft.com/office/drawing/2014/main" id="{52DF316C-723F-4570-9B8A-0E05F98701FB}"/>
                  </a:ext>
                </a:extLst>
              </p:cNvPr>
              <p:cNvPicPr>
                <a:picLocks noChangeAspect="1"/>
              </p:cNvPicPr>
              <p:nvPr/>
            </p:nvPicPr>
            <p:blipFill>
              <a:blip r:embed="rId24"/>
              <a:stretch>
                <a:fillRect/>
              </a:stretch>
            </p:blipFill>
            <p:spPr>
              <a:xfrm>
                <a:off x="10484643" y="2714812"/>
                <a:ext cx="1508760" cy="1131570"/>
              </a:xfrm>
              <a:prstGeom prst="rect">
                <a:avLst/>
              </a:prstGeom>
            </p:spPr>
          </p:pic>
          <p:pic>
            <p:nvPicPr>
              <p:cNvPr id="50" name="Picture 49" descr="A flock of birds flying in the sky&#10;&#10;Description automatically generated">
                <a:extLst>
                  <a:ext uri="{FF2B5EF4-FFF2-40B4-BE49-F238E27FC236}">
                    <a16:creationId xmlns:a16="http://schemas.microsoft.com/office/drawing/2014/main" id="{AE2C6429-D75D-44C9-BCB8-3E5819EA9DF0}"/>
                  </a:ext>
                </a:extLst>
              </p:cNvPr>
              <p:cNvPicPr>
                <a:picLocks noChangeAspect="1"/>
              </p:cNvPicPr>
              <p:nvPr/>
            </p:nvPicPr>
            <p:blipFill>
              <a:blip r:embed="rId25"/>
              <a:stretch>
                <a:fillRect/>
              </a:stretch>
            </p:blipFill>
            <p:spPr>
              <a:xfrm>
                <a:off x="8939307" y="2714812"/>
                <a:ext cx="1508760" cy="1131570"/>
              </a:xfrm>
              <a:prstGeom prst="rect">
                <a:avLst/>
              </a:prstGeom>
            </p:spPr>
          </p:pic>
          <p:pic>
            <p:nvPicPr>
              <p:cNvPr id="51" name="Picture 50" descr="A picture containing outdoor, dark, light, bird&#10;&#10;Description automatically generated">
                <a:extLst>
                  <a:ext uri="{FF2B5EF4-FFF2-40B4-BE49-F238E27FC236}">
                    <a16:creationId xmlns:a16="http://schemas.microsoft.com/office/drawing/2014/main" id="{094566C7-611E-4D7B-A83A-453038ABEFA5}"/>
                  </a:ext>
                </a:extLst>
              </p:cNvPr>
              <p:cNvPicPr>
                <a:picLocks noChangeAspect="1"/>
              </p:cNvPicPr>
              <p:nvPr/>
            </p:nvPicPr>
            <p:blipFill>
              <a:blip r:embed="rId26"/>
              <a:stretch>
                <a:fillRect/>
              </a:stretch>
            </p:blipFill>
            <p:spPr>
              <a:xfrm>
                <a:off x="4294155" y="2714812"/>
                <a:ext cx="1508760" cy="1131570"/>
              </a:xfrm>
              <a:prstGeom prst="rect">
                <a:avLst/>
              </a:prstGeom>
            </p:spPr>
          </p:pic>
          <p:pic>
            <p:nvPicPr>
              <p:cNvPr id="52" name="Picture 51" descr="A flock of birds flying in the sky&#10;&#10;Description automatically generated">
                <a:extLst>
                  <a:ext uri="{FF2B5EF4-FFF2-40B4-BE49-F238E27FC236}">
                    <a16:creationId xmlns:a16="http://schemas.microsoft.com/office/drawing/2014/main" id="{24788C52-23FD-4DC1-969A-E91993E04E00}"/>
                  </a:ext>
                </a:extLst>
              </p:cNvPr>
              <p:cNvPicPr>
                <a:picLocks noChangeAspect="1"/>
              </p:cNvPicPr>
              <p:nvPr/>
            </p:nvPicPr>
            <p:blipFill>
              <a:blip r:embed="rId27"/>
              <a:stretch>
                <a:fillRect/>
              </a:stretch>
            </p:blipFill>
            <p:spPr>
              <a:xfrm>
                <a:off x="5842777" y="2714812"/>
                <a:ext cx="1508760" cy="1131570"/>
              </a:xfrm>
              <a:prstGeom prst="rect">
                <a:avLst/>
              </a:prstGeom>
            </p:spPr>
          </p:pic>
          <p:pic>
            <p:nvPicPr>
              <p:cNvPr id="53" name="Picture 52" descr="A picture containing outdoor, nature, flock, group&#10;&#10;Description automatically generated">
                <a:extLst>
                  <a:ext uri="{FF2B5EF4-FFF2-40B4-BE49-F238E27FC236}">
                    <a16:creationId xmlns:a16="http://schemas.microsoft.com/office/drawing/2014/main" id="{7EC15393-5BDB-4EC5-AB90-14EE09CB5E42}"/>
                  </a:ext>
                </a:extLst>
              </p:cNvPr>
              <p:cNvPicPr>
                <a:picLocks noChangeAspect="1"/>
              </p:cNvPicPr>
              <p:nvPr/>
            </p:nvPicPr>
            <p:blipFill>
              <a:blip r:embed="rId28"/>
              <a:stretch>
                <a:fillRect/>
              </a:stretch>
            </p:blipFill>
            <p:spPr>
              <a:xfrm>
                <a:off x="7393971" y="2714812"/>
                <a:ext cx="1508760" cy="1131570"/>
              </a:xfrm>
              <a:prstGeom prst="rect">
                <a:avLst/>
              </a:prstGeom>
            </p:spPr>
          </p:pic>
        </p:grpSp>
        <p:grpSp>
          <p:nvGrpSpPr>
            <p:cNvPr id="36" name="Group 35">
              <a:extLst>
                <a:ext uri="{FF2B5EF4-FFF2-40B4-BE49-F238E27FC236}">
                  <a16:creationId xmlns:a16="http://schemas.microsoft.com/office/drawing/2014/main" id="{512D0E29-1D63-4982-A30E-4CF5448D754B}"/>
                </a:ext>
              </a:extLst>
            </p:cNvPr>
            <p:cNvGrpSpPr>
              <a:grpSpLocks noChangeAspect="1"/>
            </p:cNvGrpSpPr>
            <p:nvPr/>
          </p:nvGrpSpPr>
          <p:grpSpPr>
            <a:xfrm>
              <a:off x="2670048" y="4151384"/>
              <a:ext cx="6858000" cy="1007931"/>
              <a:chOff x="4294155" y="3892831"/>
              <a:chExt cx="7699248" cy="1131570"/>
            </a:xfrm>
          </p:grpSpPr>
          <p:pic>
            <p:nvPicPr>
              <p:cNvPr id="44" name="Picture 43" descr="A picture containing looking, dark, photo, water&#10;&#10;Description automatically generated">
                <a:extLst>
                  <a:ext uri="{FF2B5EF4-FFF2-40B4-BE49-F238E27FC236}">
                    <a16:creationId xmlns:a16="http://schemas.microsoft.com/office/drawing/2014/main" id="{8F9FF9E7-FA9F-4667-A6A8-AC84C2781ADD}"/>
                  </a:ext>
                </a:extLst>
              </p:cNvPr>
              <p:cNvPicPr>
                <a:picLocks noChangeAspect="1"/>
              </p:cNvPicPr>
              <p:nvPr/>
            </p:nvPicPr>
            <p:blipFill>
              <a:blip r:embed="rId29"/>
              <a:stretch>
                <a:fillRect/>
              </a:stretch>
            </p:blipFill>
            <p:spPr>
              <a:xfrm>
                <a:off x="4294155" y="3892831"/>
                <a:ext cx="1508760" cy="1131570"/>
              </a:xfrm>
              <a:prstGeom prst="rect">
                <a:avLst/>
              </a:prstGeom>
            </p:spPr>
          </p:pic>
          <p:pic>
            <p:nvPicPr>
              <p:cNvPr id="45" name="Picture 44" descr="A picture containing flock, bird, water, group&#10;&#10;Description automatically generated">
                <a:extLst>
                  <a:ext uri="{FF2B5EF4-FFF2-40B4-BE49-F238E27FC236}">
                    <a16:creationId xmlns:a16="http://schemas.microsoft.com/office/drawing/2014/main" id="{19C90584-8725-41A2-809A-EFCD81BF95F0}"/>
                  </a:ext>
                </a:extLst>
              </p:cNvPr>
              <p:cNvPicPr>
                <a:picLocks noChangeAspect="1"/>
              </p:cNvPicPr>
              <p:nvPr/>
            </p:nvPicPr>
            <p:blipFill>
              <a:blip r:embed="rId30"/>
              <a:stretch>
                <a:fillRect/>
              </a:stretch>
            </p:blipFill>
            <p:spPr>
              <a:xfrm>
                <a:off x="5839491" y="3892831"/>
                <a:ext cx="1508760" cy="1131570"/>
              </a:xfrm>
              <a:prstGeom prst="rect">
                <a:avLst/>
              </a:prstGeom>
            </p:spPr>
          </p:pic>
          <p:pic>
            <p:nvPicPr>
              <p:cNvPr id="46" name="Picture 45" descr="A flock of birds flying in the sky&#10;&#10;Description automatically generated">
                <a:extLst>
                  <a:ext uri="{FF2B5EF4-FFF2-40B4-BE49-F238E27FC236}">
                    <a16:creationId xmlns:a16="http://schemas.microsoft.com/office/drawing/2014/main" id="{D69369FA-398D-43E4-B112-7D827C17F324}"/>
                  </a:ext>
                </a:extLst>
              </p:cNvPr>
              <p:cNvPicPr>
                <a:picLocks noChangeAspect="1"/>
              </p:cNvPicPr>
              <p:nvPr/>
            </p:nvPicPr>
            <p:blipFill>
              <a:blip r:embed="rId31"/>
              <a:stretch>
                <a:fillRect/>
              </a:stretch>
            </p:blipFill>
            <p:spPr>
              <a:xfrm>
                <a:off x="7393971" y="3892831"/>
                <a:ext cx="1508760" cy="1131570"/>
              </a:xfrm>
              <a:prstGeom prst="rect">
                <a:avLst/>
              </a:prstGeom>
            </p:spPr>
          </p:pic>
          <p:pic>
            <p:nvPicPr>
              <p:cNvPr id="47" name="Picture 46" descr="A flock of birds flying in the sky&#10;&#10;Description automatically generated">
                <a:extLst>
                  <a:ext uri="{FF2B5EF4-FFF2-40B4-BE49-F238E27FC236}">
                    <a16:creationId xmlns:a16="http://schemas.microsoft.com/office/drawing/2014/main" id="{849636FB-C840-4D7E-97E8-4EFEE7E69BBF}"/>
                  </a:ext>
                </a:extLst>
              </p:cNvPr>
              <p:cNvPicPr>
                <a:picLocks noChangeAspect="1"/>
              </p:cNvPicPr>
              <p:nvPr/>
            </p:nvPicPr>
            <p:blipFill>
              <a:blip r:embed="rId32"/>
              <a:stretch>
                <a:fillRect/>
              </a:stretch>
            </p:blipFill>
            <p:spPr>
              <a:xfrm>
                <a:off x="8939307" y="3892831"/>
                <a:ext cx="1508760" cy="1131570"/>
              </a:xfrm>
              <a:prstGeom prst="rect">
                <a:avLst/>
              </a:prstGeom>
            </p:spPr>
          </p:pic>
          <p:pic>
            <p:nvPicPr>
              <p:cNvPr id="48" name="Picture 47" descr="A flock of birds flying in the sky&#10;&#10;Description automatically generated">
                <a:extLst>
                  <a:ext uri="{FF2B5EF4-FFF2-40B4-BE49-F238E27FC236}">
                    <a16:creationId xmlns:a16="http://schemas.microsoft.com/office/drawing/2014/main" id="{548AD629-07C8-4659-9CAC-897858F8202F}"/>
                  </a:ext>
                </a:extLst>
              </p:cNvPr>
              <p:cNvPicPr>
                <a:picLocks noChangeAspect="1"/>
              </p:cNvPicPr>
              <p:nvPr/>
            </p:nvPicPr>
            <p:blipFill>
              <a:blip r:embed="rId33"/>
              <a:stretch>
                <a:fillRect/>
              </a:stretch>
            </p:blipFill>
            <p:spPr>
              <a:xfrm>
                <a:off x="10484643" y="3892831"/>
                <a:ext cx="1508760" cy="1131570"/>
              </a:xfrm>
              <a:prstGeom prst="rect">
                <a:avLst/>
              </a:prstGeom>
            </p:spPr>
          </p:pic>
        </p:grpSp>
        <p:grpSp>
          <p:nvGrpSpPr>
            <p:cNvPr id="37" name="Group 36">
              <a:extLst>
                <a:ext uri="{FF2B5EF4-FFF2-40B4-BE49-F238E27FC236}">
                  <a16:creationId xmlns:a16="http://schemas.microsoft.com/office/drawing/2014/main" id="{FCF43321-39F9-48BD-83C2-3F6C9B54FBF5}"/>
                </a:ext>
              </a:extLst>
            </p:cNvPr>
            <p:cNvGrpSpPr>
              <a:grpSpLocks noChangeAspect="1"/>
            </p:cNvGrpSpPr>
            <p:nvPr/>
          </p:nvGrpSpPr>
          <p:grpSpPr>
            <a:xfrm>
              <a:off x="2674120" y="5520193"/>
              <a:ext cx="6858000" cy="1005840"/>
              <a:chOff x="4294155" y="5072407"/>
              <a:chExt cx="7699248" cy="1131570"/>
            </a:xfrm>
          </p:grpSpPr>
          <p:pic>
            <p:nvPicPr>
              <p:cNvPr id="39" name="Picture 38" descr="A picture containing bird, flying, dark, light&#10;&#10;Description automatically generated">
                <a:extLst>
                  <a:ext uri="{FF2B5EF4-FFF2-40B4-BE49-F238E27FC236}">
                    <a16:creationId xmlns:a16="http://schemas.microsoft.com/office/drawing/2014/main" id="{7942D0FD-CBA5-40A9-A68E-CE8381A18730}"/>
                  </a:ext>
                </a:extLst>
              </p:cNvPr>
              <p:cNvPicPr>
                <a:picLocks noChangeAspect="1"/>
              </p:cNvPicPr>
              <p:nvPr/>
            </p:nvPicPr>
            <p:blipFill>
              <a:blip r:embed="rId34"/>
              <a:stretch>
                <a:fillRect/>
              </a:stretch>
            </p:blipFill>
            <p:spPr>
              <a:xfrm>
                <a:off x="4294155" y="5072407"/>
                <a:ext cx="1508760" cy="1131570"/>
              </a:xfrm>
              <a:prstGeom prst="rect">
                <a:avLst/>
              </a:prstGeom>
            </p:spPr>
          </p:pic>
          <p:pic>
            <p:nvPicPr>
              <p:cNvPr id="40" name="Picture 39" descr="A picture containing flock, bird, water, flying&#10;&#10;Description automatically generated">
                <a:extLst>
                  <a:ext uri="{FF2B5EF4-FFF2-40B4-BE49-F238E27FC236}">
                    <a16:creationId xmlns:a16="http://schemas.microsoft.com/office/drawing/2014/main" id="{7CFF5DDC-99D5-4D1C-A01B-B8132BF95F9F}"/>
                  </a:ext>
                </a:extLst>
              </p:cNvPr>
              <p:cNvPicPr>
                <a:picLocks noChangeAspect="1"/>
              </p:cNvPicPr>
              <p:nvPr/>
            </p:nvPicPr>
            <p:blipFill>
              <a:blip r:embed="rId35"/>
              <a:stretch>
                <a:fillRect/>
              </a:stretch>
            </p:blipFill>
            <p:spPr>
              <a:xfrm>
                <a:off x="5838800" y="5072407"/>
                <a:ext cx="1508760" cy="1131570"/>
              </a:xfrm>
              <a:prstGeom prst="rect">
                <a:avLst/>
              </a:prstGeom>
            </p:spPr>
          </p:pic>
          <p:pic>
            <p:nvPicPr>
              <p:cNvPr id="41" name="Picture 40" descr="A flock of birds flying in the sky&#10;&#10;Description automatically generated">
                <a:extLst>
                  <a:ext uri="{FF2B5EF4-FFF2-40B4-BE49-F238E27FC236}">
                    <a16:creationId xmlns:a16="http://schemas.microsoft.com/office/drawing/2014/main" id="{B9576F32-5047-48A2-8F23-39FD77FA208D}"/>
                  </a:ext>
                </a:extLst>
              </p:cNvPr>
              <p:cNvPicPr>
                <a:picLocks noChangeAspect="1"/>
              </p:cNvPicPr>
              <p:nvPr/>
            </p:nvPicPr>
            <p:blipFill>
              <a:blip r:embed="rId36"/>
              <a:stretch>
                <a:fillRect/>
              </a:stretch>
            </p:blipFill>
            <p:spPr>
              <a:xfrm>
                <a:off x="7393971" y="5072407"/>
                <a:ext cx="1508760" cy="1131570"/>
              </a:xfrm>
              <a:prstGeom prst="rect">
                <a:avLst/>
              </a:prstGeom>
            </p:spPr>
          </p:pic>
          <p:pic>
            <p:nvPicPr>
              <p:cNvPr id="42" name="Picture 41" descr="A flock of birds flying in the sky&#10;&#10;Description automatically generated">
                <a:extLst>
                  <a:ext uri="{FF2B5EF4-FFF2-40B4-BE49-F238E27FC236}">
                    <a16:creationId xmlns:a16="http://schemas.microsoft.com/office/drawing/2014/main" id="{5D8DAA0F-49F9-403C-8170-B3CCD309135B}"/>
                  </a:ext>
                </a:extLst>
              </p:cNvPr>
              <p:cNvPicPr>
                <a:picLocks noChangeAspect="1"/>
              </p:cNvPicPr>
              <p:nvPr/>
            </p:nvPicPr>
            <p:blipFill>
              <a:blip r:embed="rId37"/>
              <a:stretch>
                <a:fillRect/>
              </a:stretch>
            </p:blipFill>
            <p:spPr>
              <a:xfrm>
                <a:off x="8939307" y="5072407"/>
                <a:ext cx="1508760" cy="1131570"/>
              </a:xfrm>
              <a:prstGeom prst="rect">
                <a:avLst/>
              </a:prstGeom>
            </p:spPr>
          </p:pic>
          <p:pic>
            <p:nvPicPr>
              <p:cNvPr id="43" name="Picture 42" descr="A flock of birds flying in the sky&#10;&#10;Description automatically generated">
                <a:extLst>
                  <a:ext uri="{FF2B5EF4-FFF2-40B4-BE49-F238E27FC236}">
                    <a16:creationId xmlns:a16="http://schemas.microsoft.com/office/drawing/2014/main" id="{5A4E5A3E-284B-42DA-9C49-E89F5D6BED74}"/>
                  </a:ext>
                </a:extLst>
              </p:cNvPr>
              <p:cNvPicPr>
                <a:picLocks noChangeAspect="1"/>
              </p:cNvPicPr>
              <p:nvPr/>
            </p:nvPicPr>
            <p:blipFill>
              <a:blip r:embed="rId38"/>
              <a:stretch>
                <a:fillRect/>
              </a:stretch>
            </p:blipFill>
            <p:spPr>
              <a:xfrm>
                <a:off x="10484643" y="5072407"/>
                <a:ext cx="1508760" cy="1131570"/>
              </a:xfrm>
              <a:prstGeom prst="rect">
                <a:avLst/>
              </a:prstGeom>
            </p:spPr>
          </p:pic>
        </p:grpSp>
        <p:sp>
          <p:nvSpPr>
            <p:cNvPr id="38" name="TextBox 37">
              <a:extLst>
                <a:ext uri="{FF2B5EF4-FFF2-40B4-BE49-F238E27FC236}">
                  <a16:creationId xmlns:a16="http://schemas.microsoft.com/office/drawing/2014/main" id="{8EE98781-337F-445A-B90E-F0CFD1A251CB}"/>
                </a:ext>
              </a:extLst>
            </p:cNvPr>
            <p:cNvSpPr txBox="1"/>
            <p:nvPr/>
          </p:nvSpPr>
          <p:spPr>
            <a:xfrm>
              <a:off x="6133209" y="6531444"/>
              <a:ext cx="1475340" cy="369332"/>
            </a:xfrm>
            <a:prstGeom prst="rect">
              <a:avLst/>
            </a:prstGeom>
            <a:noFill/>
          </p:spPr>
          <p:txBody>
            <a:bodyPr wrap="none" rtlCol="0">
              <a:spAutoFit/>
            </a:bodyPr>
            <a:lstStyle/>
            <a:p>
              <a:r>
                <a:rPr lang="en-US" dirty="0"/>
                <a:t>Depth images</a:t>
              </a:r>
            </a:p>
          </p:txBody>
        </p:sp>
      </p:grpSp>
      <p:grpSp>
        <p:nvGrpSpPr>
          <p:cNvPr id="54" name="Group 53">
            <a:extLst>
              <a:ext uri="{FF2B5EF4-FFF2-40B4-BE49-F238E27FC236}">
                <a16:creationId xmlns:a16="http://schemas.microsoft.com/office/drawing/2014/main" id="{E80B3D0A-FECA-4C39-81C7-34C219643143}"/>
              </a:ext>
            </a:extLst>
          </p:cNvPr>
          <p:cNvGrpSpPr/>
          <p:nvPr/>
        </p:nvGrpSpPr>
        <p:grpSpPr>
          <a:xfrm>
            <a:off x="2670047" y="2743200"/>
            <a:ext cx="6858001" cy="4194626"/>
            <a:chOff x="2670047" y="2743200"/>
            <a:chExt cx="6858001" cy="4194626"/>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17C7D4BE-9248-4755-AAA9-14B5D6CFCA42}"/>
                    </a:ext>
                  </a:extLst>
                </p:cNvPr>
                <p:cNvSpPr txBox="1"/>
                <p:nvPr/>
              </p:nvSpPr>
              <p:spPr>
                <a:xfrm>
                  <a:off x="5911752" y="3741082"/>
                  <a:ext cx="349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55" name="TextBox 54">
                  <a:extLst>
                    <a:ext uri="{FF2B5EF4-FFF2-40B4-BE49-F238E27FC236}">
                      <a16:creationId xmlns:a16="http://schemas.microsoft.com/office/drawing/2014/main" id="{17C7D4BE-9248-4755-AAA9-14B5D6CFCA42}"/>
                    </a:ext>
                  </a:extLst>
                </p:cNvPr>
                <p:cNvSpPr txBox="1">
                  <a:spLocks noRot="1" noChangeAspect="1" noMove="1" noResize="1" noEditPoints="1" noAdjustHandles="1" noChangeArrowheads="1" noChangeShapeType="1" noTextEdit="1"/>
                </p:cNvSpPr>
                <p:nvPr/>
              </p:nvSpPr>
              <p:spPr>
                <a:xfrm>
                  <a:off x="5911752" y="3741082"/>
                  <a:ext cx="349775" cy="461665"/>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F8061FCB-7702-4C41-99CF-65058B22D68D}"/>
                    </a:ext>
                  </a:extLst>
                </p:cNvPr>
                <p:cNvSpPr txBox="1"/>
                <p:nvPr/>
              </p:nvSpPr>
              <p:spPr>
                <a:xfrm>
                  <a:off x="5911752" y="5108200"/>
                  <a:ext cx="349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56" name="TextBox 55">
                  <a:extLst>
                    <a:ext uri="{FF2B5EF4-FFF2-40B4-BE49-F238E27FC236}">
                      <a16:creationId xmlns:a16="http://schemas.microsoft.com/office/drawing/2014/main" id="{F8061FCB-7702-4C41-99CF-65058B22D68D}"/>
                    </a:ext>
                  </a:extLst>
                </p:cNvPr>
                <p:cNvSpPr txBox="1">
                  <a:spLocks noRot="1" noChangeAspect="1" noMove="1" noResize="1" noEditPoints="1" noAdjustHandles="1" noChangeArrowheads="1" noChangeShapeType="1" noTextEdit="1"/>
                </p:cNvSpPr>
                <p:nvPr/>
              </p:nvSpPr>
              <p:spPr>
                <a:xfrm>
                  <a:off x="5911752" y="5108200"/>
                  <a:ext cx="349775" cy="461665"/>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74AF72D-45D4-4328-9BFB-B37F5031EA79}"/>
                    </a:ext>
                  </a:extLst>
                </p:cNvPr>
                <p:cNvSpPr txBox="1"/>
                <p:nvPr/>
              </p:nvSpPr>
              <p:spPr>
                <a:xfrm>
                  <a:off x="5911752" y="6476161"/>
                  <a:ext cx="349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57" name="TextBox 56">
                  <a:extLst>
                    <a:ext uri="{FF2B5EF4-FFF2-40B4-BE49-F238E27FC236}">
                      <a16:creationId xmlns:a16="http://schemas.microsoft.com/office/drawing/2014/main" id="{074AF72D-45D4-4328-9BFB-B37F5031EA79}"/>
                    </a:ext>
                  </a:extLst>
                </p:cNvPr>
                <p:cNvSpPr txBox="1">
                  <a:spLocks noRot="1" noChangeAspect="1" noMove="1" noResize="1" noEditPoints="1" noAdjustHandles="1" noChangeArrowheads="1" noChangeShapeType="1" noTextEdit="1"/>
                </p:cNvSpPr>
                <p:nvPr/>
              </p:nvSpPr>
              <p:spPr>
                <a:xfrm>
                  <a:off x="5911752" y="6476161"/>
                  <a:ext cx="349775" cy="461665"/>
                </a:xfrm>
                <a:prstGeom prst="rect">
                  <a:avLst/>
                </a:prstGeom>
                <a:blipFill>
                  <a:blip r:embed="rId23"/>
                  <a:stretch>
                    <a:fillRect/>
                  </a:stretch>
                </a:blipFill>
              </p:spPr>
              <p:txBody>
                <a:bodyPr/>
                <a:lstStyle/>
                <a:p>
                  <a:r>
                    <a:rPr lang="en-US">
                      <a:noFill/>
                    </a:rPr>
                    <a:t> </a:t>
                  </a:r>
                </a:p>
              </p:txBody>
            </p:sp>
          </mc:Fallback>
        </mc:AlternateContent>
        <p:grpSp>
          <p:nvGrpSpPr>
            <p:cNvPr id="58" name="Group 57">
              <a:extLst>
                <a:ext uri="{FF2B5EF4-FFF2-40B4-BE49-F238E27FC236}">
                  <a16:creationId xmlns:a16="http://schemas.microsoft.com/office/drawing/2014/main" id="{388B78AD-D173-4452-846A-112BD1A3E054}"/>
                </a:ext>
              </a:extLst>
            </p:cNvPr>
            <p:cNvGrpSpPr>
              <a:grpSpLocks/>
            </p:cNvGrpSpPr>
            <p:nvPr/>
          </p:nvGrpSpPr>
          <p:grpSpPr>
            <a:xfrm>
              <a:off x="2670048" y="5486400"/>
              <a:ext cx="6858000" cy="1069848"/>
              <a:chOff x="6292721" y="3252387"/>
              <a:chExt cx="7699067" cy="1207008"/>
            </a:xfrm>
          </p:grpSpPr>
          <p:pic>
            <p:nvPicPr>
              <p:cNvPr id="72" name="Picture 71" descr="A picture containing clock, light, hydrant, tower&#10;&#10;Description automatically generated">
                <a:extLst>
                  <a:ext uri="{FF2B5EF4-FFF2-40B4-BE49-F238E27FC236}">
                    <a16:creationId xmlns:a16="http://schemas.microsoft.com/office/drawing/2014/main" id="{01F1273C-EF12-49E7-A07A-B5E38F81B064}"/>
                  </a:ext>
                </a:extLst>
              </p:cNvPr>
              <p:cNvPicPr>
                <a:picLocks noChangeAspect="1"/>
              </p:cNvPicPr>
              <p:nvPr/>
            </p:nvPicPr>
            <p:blipFill>
              <a:blip r:embed="rId39"/>
              <a:stretch>
                <a:fillRect/>
              </a:stretch>
            </p:blipFill>
            <p:spPr>
              <a:xfrm>
                <a:off x="6292721" y="3252387"/>
                <a:ext cx="1508760" cy="1207008"/>
              </a:xfrm>
              <a:prstGeom prst="rect">
                <a:avLst/>
              </a:prstGeom>
            </p:spPr>
          </p:pic>
          <p:pic>
            <p:nvPicPr>
              <p:cNvPr id="73" name="Picture 72" descr="A picture containing building, hydrant&#10;&#10;Description automatically generated">
                <a:extLst>
                  <a:ext uri="{FF2B5EF4-FFF2-40B4-BE49-F238E27FC236}">
                    <a16:creationId xmlns:a16="http://schemas.microsoft.com/office/drawing/2014/main" id="{98BEF04A-B2CB-4AD5-B9FA-D980C30BE380}"/>
                  </a:ext>
                </a:extLst>
              </p:cNvPr>
              <p:cNvPicPr>
                <a:picLocks noChangeAspect="1"/>
              </p:cNvPicPr>
              <p:nvPr/>
            </p:nvPicPr>
            <p:blipFill>
              <a:blip r:embed="rId40"/>
              <a:stretch>
                <a:fillRect/>
              </a:stretch>
            </p:blipFill>
            <p:spPr>
              <a:xfrm>
                <a:off x="7839995" y="3252387"/>
                <a:ext cx="1508760" cy="1207008"/>
              </a:xfrm>
              <a:prstGeom prst="rect">
                <a:avLst/>
              </a:prstGeom>
            </p:spPr>
          </p:pic>
          <p:pic>
            <p:nvPicPr>
              <p:cNvPr id="74" name="Picture 73" descr="A close up of a black background&#10;&#10;Description automatically generated">
                <a:extLst>
                  <a:ext uri="{FF2B5EF4-FFF2-40B4-BE49-F238E27FC236}">
                    <a16:creationId xmlns:a16="http://schemas.microsoft.com/office/drawing/2014/main" id="{D9D2D869-3193-4727-BF11-E59412F2F092}"/>
                  </a:ext>
                </a:extLst>
              </p:cNvPr>
              <p:cNvPicPr>
                <a:picLocks noChangeAspect="1"/>
              </p:cNvPicPr>
              <p:nvPr/>
            </p:nvPicPr>
            <p:blipFill>
              <a:blip r:embed="rId41"/>
              <a:stretch>
                <a:fillRect/>
              </a:stretch>
            </p:blipFill>
            <p:spPr>
              <a:xfrm>
                <a:off x="9394475" y="3252387"/>
                <a:ext cx="1508760" cy="1207008"/>
              </a:xfrm>
              <a:prstGeom prst="rect">
                <a:avLst/>
              </a:prstGeom>
            </p:spPr>
          </p:pic>
          <p:pic>
            <p:nvPicPr>
              <p:cNvPr id="75" name="Picture 74" descr="A picture containing light&#10;&#10;Description automatically generated">
                <a:extLst>
                  <a:ext uri="{FF2B5EF4-FFF2-40B4-BE49-F238E27FC236}">
                    <a16:creationId xmlns:a16="http://schemas.microsoft.com/office/drawing/2014/main" id="{77586E4C-599D-4545-A6A9-416FF7C51990}"/>
                  </a:ext>
                </a:extLst>
              </p:cNvPr>
              <p:cNvPicPr>
                <a:picLocks noChangeAspect="1"/>
              </p:cNvPicPr>
              <p:nvPr/>
            </p:nvPicPr>
            <p:blipFill>
              <a:blip r:embed="rId42"/>
              <a:stretch>
                <a:fillRect/>
              </a:stretch>
            </p:blipFill>
            <p:spPr>
              <a:xfrm>
                <a:off x="10936192" y="3252387"/>
                <a:ext cx="1508760" cy="1207008"/>
              </a:xfrm>
              <a:prstGeom prst="rect">
                <a:avLst/>
              </a:prstGeom>
            </p:spPr>
          </p:pic>
          <p:pic>
            <p:nvPicPr>
              <p:cNvPr id="76" name="Picture 75" descr="A close up of a logo&#10;&#10;Description automatically generated">
                <a:extLst>
                  <a:ext uri="{FF2B5EF4-FFF2-40B4-BE49-F238E27FC236}">
                    <a16:creationId xmlns:a16="http://schemas.microsoft.com/office/drawing/2014/main" id="{C7184522-DDB5-4437-BEB1-13CA050A4328}"/>
                  </a:ext>
                </a:extLst>
              </p:cNvPr>
              <p:cNvPicPr>
                <a:picLocks noChangeAspect="1"/>
              </p:cNvPicPr>
              <p:nvPr/>
            </p:nvPicPr>
            <p:blipFill>
              <a:blip r:embed="rId43"/>
              <a:stretch>
                <a:fillRect/>
              </a:stretch>
            </p:blipFill>
            <p:spPr>
              <a:xfrm>
                <a:off x="12483028" y="3252387"/>
                <a:ext cx="1508760" cy="1207008"/>
              </a:xfrm>
              <a:prstGeom prst="rect">
                <a:avLst/>
              </a:prstGeom>
            </p:spPr>
          </p:pic>
        </p:grpSp>
        <p:grpSp>
          <p:nvGrpSpPr>
            <p:cNvPr id="59" name="Group 58">
              <a:extLst>
                <a:ext uri="{FF2B5EF4-FFF2-40B4-BE49-F238E27FC236}">
                  <a16:creationId xmlns:a16="http://schemas.microsoft.com/office/drawing/2014/main" id="{B7CFE311-9D12-4E4D-A9DF-A79FDE8140ED}"/>
                </a:ext>
              </a:extLst>
            </p:cNvPr>
            <p:cNvGrpSpPr>
              <a:grpSpLocks/>
            </p:cNvGrpSpPr>
            <p:nvPr/>
          </p:nvGrpSpPr>
          <p:grpSpPr>
            <a:xfrm>
              <a:off x="2670048" y="2743200"/>
              <a:ext cx="6858000" cy="1069848"/>
              <a:chOff x="6292721" y="746931"/>
              <a:chExt cx="7699067" cy="1207008"/>
            </a:xfrm>
          </p:grpSpPr>
          <p:pic>
            <p:nvPicPr>
              <p:cNvPr id="67" name="Picture 66" descr="A close up of a logo&#10;&#10;Description automatically generated">
                <a:extLst>
                  <a:ext uri="{FF2B5EF4-FFF2-40B4-BE49-F238E27FC236}">
                    <a16:creationId xmlns:a16="http://schemas.microsoft.com/office/drawing/2014/main" id="{69984AE2-B7F8-4A94-88FB-D5BC5A7AA241}"/>
                  </a:ext>
                </a:extLst>
              </p:cNvPr>
              <p:cNvPicPr>
                <a:picLocks noChangeAspect="1"/>
              </p:cNvPicPr>
              <p:nvPr/>
            </p:nvPicPr>
            <p:blipFill>
              <a:blip r:embed="rId44"/>
              <a:stretch>
                <a:fillRect/>
              </a:stretch>
            </p:blipFill>
            <p:spPr>
              <a:xfrm>
                <a:off x="6292721" y="746931"/>
                <a:ext cx="1508760" cy="1207008"/>
              </a:xfrm>
              <a:prstGeom prst="rect">
                <a:avLst/>
              </a:prstGeom>
            </p:spPr>
          </p:pic>
          <p:pic>
            <p:nvPicPr>
              <p:cNvPr id="68" name="Picture 67" descr="A close up of a logo&#10;&#10;Description automatically generated">
                <a:extLst>
                  <a:ext uri="{FF2B5EF4-FFF2-40B4-BE49-F238E27FC236}">
                    <a16:creationId xmlns:a16="http://schemas.microsoft.com/office/drawing/2014/main" id="{58C8BC5F-FC99-4E20-B5D3-C80A52D751A9}"/>
                  </a:ext>
                </a:extLst>
              </p:cNvPr>
              <p:cNvPicPr>
                <a:picLocks noChangeAspect="1"/>
              </p:cNvPicPr>
              <p:nvPr/>
            </p:nvPicPr>
            <p:blipFill>
              <a:blip r:embed="rId45"/>
              <a:stretch>
                <a:fillRect/>
              </a:stretch>
            </p:blipFill>
            <p:spPr>
              <a:xfrm>
                <a:off x="7839995" y="746931"/>
                <a:ext cx="1508760" cy="1207008"/>
              </a:xfrm>
              <a:prstGeom prst="rect">
                <a:avLst/>
              </a:prstGeom>
            </p:spPr>
          </p:pic>
          <p:pic>
            <p:nvPicPr>
              <p:cNvPr id="69" name="Picture 68" descr="A picture containing light&#10;&#10;Description automatically generated">
                <a:extLst>
                  <a:ext uri="{FF2B5EF4-FFF2-40B4-BE49-F238E27FC236}">
                    <a16:creationId xmlns:a16="http://schemas.microsoft.com/office/drawing/2014/main" id="{93C60800-8CB2-4753-B308-E5BA28B7A965}"/>
                  </a:ext>
                </a:extLst>
              </p:cNvPr>
              <p:cNvPicPr>
                <a:picLocks noChangeAspect="1"/>
              </p:cNvPicPr>
              <p:nvPr/>
            </p:nvPicPr>
            <p:blipFill>
              <a:blip r:embed="rId46"/>
              <a:stretch>
                <a:fillRect/>
              </a:stretch>
            </p:blipFill>
            <p:spPr>
              <a:xfrm>
                <a:off x="9394475" y="746931"/>
                <a:ext cx="1508760" cy="1207008"/>
              </a:xfrm>
              <a:prstGeom prst="rect">
                <a:avLst/>
              </a:prstGeom>
            </p:spPr>
          </p:pic>
          <p:pic>
            <p:nvPicPr>
              <p:cNvPr id="70" name="Picture 69" descr="A close up of a logo&#10;&#10;Description automatically generated">
                <a:extLst>
                  <a:ext uri="{FF2B5EF4-FFF2-40B4-BE49-F238E27FC236}">
                    <a16:creationId xmlns:a16="http://schemas.microsoft.com/office/drawing/2014/main" id="{32ACD740-5ECF-4249-903C-5373D2EC10C5}"/>
                  </a:ext>
                </a:extLst>
              </p:cNvPr>
              <p:cNvPicPr>
                <a:picLocks noChangeAspect="1"/>
              </p:cNvPicPr>
              <p:nvPr/>
            </p:nvPicPr>
            <p:blipFill>
              <a:blip r:embed="rId47"/>
              <a:stretch>
                <a:fillRect/>
              </a:stretch>
            </p:blipFill>
            <p:spPr>
              <a:xfrm>
                <a:off x="10939811" y="746931"/>
                <a:ext cx="1508760" cy="1207008"/>
              </a:xfrm>
              <a:prstGeom prst="rect">
                <a:avLst/>
              </a:prstGeom>
            </p:spPr>
          </p:pic>
          <p:pic>
            <p:nvPicPr>
              <p:cNvPr id="71" name="Picture 70" descr="A picture containing light&#10;&#10;Description automatically generated">
                <a:extLst>
                  <a:ext uri="{FF2B5EF4-FFF2-40B4-BE49-F238E27FC236}">
                    <a16:creationId xmlns:a16="http://schemas.microsoft.com/office/drawing/2014/main" id="{26AB2F39-AD9A-410C-BB11-7A608D079560}"/>
                  </a:ext>
                </a:extLst>
              </p:cNvPr>
              <p:cNvPicPr>
                <a:picLocks noChangeAspect="1"/>
              </p:cNvPicPr>
              <p:nvPr/>
            </p:nvPicPr>
            <p:blipFill>
              <a:blip r:embed="rId48"/>
              <a:stretch>
                <a:fillRect/>
              </a:stretch>
            </p:blipFill>
            <p:spPr>
              <a:xfrm>
                <a:off x="12483028" y="746931"/>
                <a:ext cx="1508760" cy="1207008"/>
              </a:xfrm>
              <a:prstGeom prst="rect">
                <a:avLst/>
              </a:prstGeom>
            </p:spPr>
          </p:pic>
        </p:grpSp>
        <p:grpSp>
          <p:nvGrpSpPr>
            <p:cNvPr id="60" name="Group 59">
              <a:extLst>
                <a:ext uri="{FF2B5EF4-FFF2-40B4-BE49-F238E27FC236}">
                  <a16:creationId xmlns:a16="http://schemas.microsoft.com/office/drawing/2014/main" id="{94B9AE6E-F562-4ADF-8EEA-CA707D05645F}"/>
                </a:ext>
              </a:extLst>
            </p:cNvPr>
            <p:cNvGrpSpPr>
              <a:grpSpLocks/>
            </p:cNvGrpSpPr>
            <p:nvPr/>
          </p:nvGrpSpPr>
          <p:grpSpPr>
            <a:xfrm>
              <a:off x="2670047" y="4114800"/>
              <a:ext cx="6858000" cy="1069848"/>
              <a:chOff x="6296698" y="1999659"/>
              <a:chExt cx="7695090" cy="1207008"/>
            </a:xfrm>
          </p:grpSpPr>
          <p:pic>
            <p:nvPicPr>
              <p:cNvPr id="62" name="Picture 61" descr="A picture containing sitting, clock, hydrant, bottle&#10;&#10;Description automatically generated">
                <a:extLst>
                  <a:ext uri="{FF2B5EF4-FFF2-40B4-BE49-F238E27FC236}">
                    <a16:creationId xmlns:a16="http://schemas.microsoft.com/office/drawing/2014/main" id="{0A137C14-90DC-430C-B42E-22A46F028E20}"/>
                  </a:ext>
                </a:extLst>
              </p:cNvPr>
              <p:cNvPicPr>
                <a:picLocks noChangeAspect="1"/>
              </p:cNvPicPr>
              <p:nvPr/>
            </p:nvPicPr>
            <p:blipFill>
              <a:blip r:embed="rId49"/>
              <a:stretch>
                <a:fillRect/>
              </a:stretch>
            </p:blipFill>
            <p:spPr>
              <a:xfrm>
                <a:off x="6296698" y="1999659"/>
                <a:ext cx="1508760" cy="1207008"/>
              </a:xfrm>
              <a:prstGeom prst="rect">
                <a:avLst/>
              </a:prstGeom>
            </p:spPr>
          </p:pic>
          <p:pic>
            <p:nvPicPr>
              <p:cNvPr id="63" name="Picture 62" descr="A picture containing black, food, white&#10;&#10;Description automatically generated">
                <a:extLst>
                  <a:ext uri="{FF2B5EF4-FFF2-40B4-BE49-F238E27FC236}">
                    <a16:creationId xmlns:a16="http://schemas.microsoft.com/office/drawing/2014/main" id="{111CA6B1-5494-49A2-9B13-1DCF76B1B83C}"/>
                  </a:ext>
                </a:extLst>
              </p:cNvPr>
              <p:cNvPicPr>
                <a:picLocks noChangeAspect="1"/>
              </p:cNvPicPr>
              <p:nvPr/>
            </p:nvPicPr>
            <p:blipFill>
              <a:blip r:embed="rId50"/>
              <a:stretch>
                <a:fillRect/>
              </a:stretch>
            </p:blipFill>
            <p:spPr>
              <a:xfrm>
                <a:off x="7839995" y="1999659"/>
                <a:ext cx="1508760" cy="1207008"/>
              </a:xfrm>
              <a:prstGeom prst="rect">
                <a:avLst/>
              </a:prstGeom>
            </p:spPr>
          </p:pic>
          <p:pic>
            <p:nvPicPr>
              <p:cNvPr id="64" name="Picture 63" descr="A close up of an animal&#10;&#10;Description automatically generated">
                <a:extLst>
                  <a:ext uri="{FF2B5EF4-FFF2-40B4-BE49-F238E27FC236}">
                    <a16:creationId xmlns:a16="http://schemas.microsoft.com/office/drawing/2014/main" id="{D42098C9-C0A7-45C5-A675-6464DE6EF636}"/>
                  </a:ext>
                </a:extLst>
              </p:cNvPr>
              <p:cNvPicPr>
                <a:picLocks noChangeAspect="1"/>
              </p:cNvPicPr>
              <p:nvPr/>
            </p:nvPicPr>
            <p:blipFill>
              <a:blip r:embed="rId51"/>
              <a:stretch>
                <a:fillRect/>
              </a:stretch>
            </p:blipFill>
            <p:spPr>
              <a:xfrm>
                <a:off x="9390807" y="1999659"/>
                <a:ext cx="1508760" cy="1207008"/>
              </a:xfrm>
              <a:prstGeom prst="rect">
                <a:avLst/>
              </a:prstGeom>
            </p:spPr>
          </p:pic>
          <p:pic>
            <p:nvPicPr>
              <p:cNvPr id="65" name="Picture 64" descr="A picture containing light&#10;&#10;Description automatically generated">
                <a:extLst>
                  <a:ext uri="{FF2B5EF4-FFF2-40B4-BE49-F238E27FC236}">
                    <a16:creationId xmlns:a16="http://schemas.microsoft.com/office/drawing/2014/main" id="{54DEC23A-FF2E-41A6-84B1-3828A690841F}"/>
                  </a:ext>
                </a:extLst>
              </p:cNvPr>
              <p:cNvPicPr>
                <a:picLocks noChangeAspect="1"/>
              </p:cNvPicPr>
              <p:nvPr/>
            </p:nvPicPr>
            <p:blipFill>
              <a:blip r:embed="rId52"/>
              <a:stretch>
                <a:fillRect/>
              </a:stretch>
            </p:blipFill>
            <p:spPr>
              <a:xfrm>
                <a:off x="10939811" y="1999659"/>
                <a:ext cx="1508760" cy="1207008"/>
              </a:xfrm>
              <a:prstGeom prst="rect">
                <a:avLst/>
              </a:prstGeom>
            </p:spPr>
          </p:pic>
          <p:pic>
            <p:nvPicPr>
              <p:cNvPr id="66" name="Picture 65" descr="A picture containing light&#10;&#10;Description automatically generated">
                <a:extLst>
                  <a:ext uri="{FF2B5EF4-FFF2-40B4-BE49-F238E27FC236}">
                    <a16:creationId xmlns:a16="http://schemas.microsoft.com/office/drawing/2014/main" id="{6126411D-ECDE-423A-BDAF-6A82B83E7B62}"/>
                  </a:ext>
                </a:extLst>
              </p:cNvPr>
              <p:cNvPicPr>
                <a:picLocks noChangeAspect="1"/>
              </p:cNvPicPr>
              <p:nvPr/>
            </p:nvPicPr>
            <p:blipFill>
              <a:blip r:embed="rId53"/>
              <a:stretch>
                <a:fillRect/>
              </a:stretch>
            </p:blipFill>
            <p:spPr>
              <a:xfrm>
                <a:off x="12483028" y="1999659"/>
                <a:ext cx="1508760" cy="1207008"/>
              </a:xfrm>
              <a:prstGeom prst="rect">
                <a:avLst/>
              </a:prstGeom>
            </p:spPr>
          </p:pic>
        </p:grpSp>
        <p:sp>
          <p:nvSpPr>
            <p:cNvPr id="61" name="TextBox 60">
              <a:extLst>
                <a:ext uri="{FF2B5EF4-FFF2-40B4-BE49-F238E27FC236}">
                  <a16:creationId xmlns:a16="http://schemas.microsoft.com/office/drawing/2014/main" id="{A5FAA97C-3CA4-4467-9CC2-BF28E4B90A56}"/>
                </a:ext>
              </a:extLst>
            </p:cNvPr>
            <p:cNvSpPr txBox="1"/>
            <p:nvPr/>
          </p:nvSpPr>
          <p:spPr>
            <a:xfrm>
              <a:off x="6133209" y="6531444"/>
              <a:ext cx="2119939" cy="369332"/>
            </a:xfrm>
            <a:prstGeom prst="rect">
              <a:avLst/>
            </a:prstGeom>
            <a:noFill/>
          </p:spPr>
          <p:txBody>
            <a:bodyPr wrap="none" rtlCol="0">
              <a:spAutoFit/>
            </a:bodyPr>
            <a:lstStyle/>
            <a:p>
              <a:r>
                <a:rPr lang="en-US" dirty="0"/>
                <a:t>Segmentation masks</a:t>
              </a:r>
            </a:p>
          </p:txBody>
        </p:sp>
      </p:grpSp>
      <p:pic>
        <p:nvPicPr>
          <p:cNvPr id="7" name="Audio 6">
            <a:hlinkClick r:id="" action="ppaction://media"/>
            <a:extLst>
              <a:ext uri="{FF2B5EF4-FFF2-40B4-BE49-F238E27FC236}">
                <a16:creationId xmlns:a16="http://schemas.microsoft.com/office/drawing/2014/main" id="{5C88FA80-1FF4-4D56-8A5D-D2EAB7493A64}"/>
              </a:ext>
            </a:extLst>
          </p:cNvPr>
          <p:cNvPicPr>
            <a:picLocks noChangeAspect="1"/>
          </p:cNvPicPr>
          <p:nvPr>
            <a:audioFile r:link="rId3"/>
            <p:extLst>
              <p:ext uri="{DAA4B4D4-6D71-4841-9C94-3DE7FCFB9230}">
                <p14:media xmlns:p14="http://schemas.microsoft.com/office/powerpoint/2010/main" r:embed="rId2"/>
              </p:ext>
            </p:extLst>
          </p:nvPr>
        </p:nvPicPr>
        <p:blipFill>
          <a:blip r:embed="rId54"/>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838026613"/>
      </p:ext>
    </p:extLst>
  </p:cSld>
  <p:clrMapOvr>
    <a:masterClrMapping/>
  </p:clrMapOvr>
  <mc:AlternateContent xmlns:mc="http://schemas.openxmlformats.org/markup-compatibility/2006" xmlns:p14="http://schemas.microsoft.com/office/powerpoint/2010/main">
    <mc:Choice Requires="p14">
      <p:transition spd="slow" p14:dur="2000" advTm="25932"/>
    </mc:Choice>
    <mc:Fallback xmlns="">
      <p:transition spd="slow" advTm="2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Motivation: Point Set Acquisition</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r>
              <a:rPr lang="en-US" dirty="0"/>
              <a:t>Scan an object from multiple positions to obtain a set of depth maps</a:t>
            </a:r>
          </a:p>
        </p:txBody>
      </p:sp>
      <p:sp>
        <p:nvSpPr>
          <p:cNvPr id="15" name="TextBox 14">
            <a:extLst>
              <a:ext uri="{FF2B5EF4-FFF2-40B4-BE49-F238E27FC236}">
                <a16:creationId xmlns:a16="http://schemas.microsoft.com/office/drawing/2014/main" id="{0D7EEC2A-C5FC-4249-934E-A1287A7399EB}"/>
              </a:ext>
            </a:extLst>
          </p:cNvPr>
          <p:cNvSpPr txBox="1"/>
          <p:nvPr/>
        </p:nvSpPr>
        <p:spPr>
          <a:xfrm>
            <a:off x="6584641" y="6350756"/>
            <a:ext cx="4677541" cy="369332"/>
          </a:xfrm>
          <a:prstGeom prst="rect">
            <a:avLst/>
          </a:prstGeom>
          <a:noFill/>
        </p:spPr>
        <p:txBody>
          <a:bodyPr wrap="square" rtlCol="0">
            <a:spAutoFit/>
          </a:bodyPr>
          <a:lstStyle/>
          <a:p>
            <a:pPr algn="ctr"/>
            <a:r>
              <a:rPr lang="en-US" dirty="0"/>
              <a:t>Depth maps</a:t>
            </a:r>
          </a:p>
        </p:txBody>
      </p:sp>
      <p:pic>
        <p:nvPicPr>
          <p:cNvPr id="20" name="Picture 19" descr="A close up of a dinosaur&#10;&#10;Description automatically generated">
            <a:extLst>
              <a:ext uri="{FF2B5EF4-FFF2-40B4-BE49-F238E27FC236}">
                <a16:creationId xmlns:a16="http://schemas.microsoft.com/office/drawing/2014/main" id="{D9A00CBC-07B3-47E2-8AB4-420539D1FE49}"/>
              </a:ext>
            </a:extLst>
          </p:cNvPr>
          <p:cNvPicPr>
            <a:picLocks noChangeAspect="1"/>
          </p:cNvPicPr>
          <p:nvPr/>
        </p:nvPicPr>
        <p:blipFill>
          <a:blip r:embed="rId5"/>
          <a:stretch>
            <a:fillRect/>
          </a:stretch>
        </p:blipFill>
        <p:spPr>
          <a:xfrm>
            <a:off x="481462" y="2697480"/>
            <a:ext cx="4724400" cy="3295650"/>
          </a:xfrm>
          <a:prstGeom prst="rect">
            <a:avLst/>
          </a:prstGeom>
        </p:spPr>
      </p:pic>
      <p:sp>
        <p:nvSpPr>
          <p:cNvPr id="18" name="TextBox 17">
            <a:extLst>
              <a:ext uri="{FF2B5EF4-FFF2-40B4-BE49-F238E27FC236}">
                <a16:creationId xmlns:a16="http://schemas.microsoft.com/office/drawing/2014/main" id="{9BEDBECD-1126-4288-8F42-7C18160D0696}"/>
              </a:ext>
            </a:extLst>
          </p:cNvPr>
          <p:cNvSpPr txBox="1"/>
          <p:nvPr/>
        </p:nvSpPr>
        <p:spPr>
          <a:xfrm>
            <a:off x="823705" y="5586504"/>
            <a:ext cx="3587159" cy="369332"/>
          </a:xfrm>
          <a:prstGeom prst="rect">
            <a:avLst/>
          </a:prstGeom>
          <a:noFill/>
        </p:spPr>
        <p:txBody>
          <a:bodyPr wrap="square" rtlCol="0">
            <a:spAutoFit/>
          </a:bodyPr>
          <a:lstStyle/>
          <a:p>
            <a:pPr algn="ctr"/>
            <a:r>
              <a:rPr lang="en-US" dirty="0"/>
              <a:t>Scanned object</a:t>
            </a:r>
          </a:p>
        </p:txBody>
      </p:sp>
      <p:sp>
        <p:nvSpPr>
          <p:cNvPr id="22" name="Arrow: Right 21">
            <a:extLst>
              <a:ext uri="{FF2B5EF4-FFF2-40B4-BE49-F238E27FC236}">
                <a16:creationId xmlns:a16="http://schemas.microsoft.com/office/drawing/2014/main" id="{F2E23960-E3A5-4558-80B2-D246CCED6573}"/>
              </a:ext>
            </a:extLst>
          </p:cNvPr>
          <p:cNvSpPr/>
          <p:nvPr/>
        </p:nvSpPr>
        <p:spPr>
          <a:xfrm>
            <a:off x="5708694" y="3932636"/>
            <a:ext cx="742667" cy="541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lose up of a logo&#10;&#10;Description automatically generated">
            <a:extLst>
              <a:ext uri="{FF2B5EF4-FFF2-40B4-BE49-F238E27FC236}">
                <a16:creationId xmlns:a16="http://schemas.microsoft.com/office/drawing/2014/main" id="{3E95F384-C47B-4BBC-9AD9-C80AC0B13EC4}"/>
              </a:ext>
            </a:extLst>
          </p:cNvPr>
          <p:cNvPicPr>
            <a:picLocks noChangeAspect="1"/>
          </p:cNvPicPr>
          <p:nvPr/>
        </p:nvPicPr>
        <p:blipFill>
          <a:blip r:embed="rId6"/>
          <a:stretch>
            <a:fillRect/>
          </a:stretch>
        </p:blipFill>
        <p:spPr>
          <a:xfrm rot="10800000">
            <a:off x="6794323" y="2103120"/>
            <a:ext cx="2057400" cy="2057400"/>
          </a:xfrm>
          <a:prstGeom prst="rect">
            <a:avLst/>
          </a:prstGeom>
        </p:spPr>
      </p:pic>
      <p:pic>
        <p:nvPicPr>
          <p:cNvPr id="24" name="Picture 23" descr="A close up of an animal&#10;&#10;Description automatically generated">
            <a:extLst>
              <a:ext uri="{FF2B5EF4-FFF2-40B4-BE49-F238E27FC236}">
                <a16:creationId xmlns:a16="http://schemas.microsoft.com/office/drawing/2014/main" id="{37ED97BD-88FE-4616-8A3E-9309AB870290}"/>
              </a:ext>
            </a:extLst>
          </p:cNvPr>
          <p:cNvPicPr>
            <a:picLocks noChangeAspect="1"/>
          </p:cNvPicPr>
          <p:nvPr/>
        </p:nvPicPr>
        <p:blipFill>
          <a:blip r:embed="rId7"/>
          <a:stretch>
            <a:fillRect/>
          </a:stretch>
        </p:blipFill>
        <p:spPr>
          <a:xfrm rot="10800000">
            <a:off x="9002985" y="4277189"/>
            <a:ext cx="2057400" cy="2057400"/>
          </a:xfrm>
          <a:prstGeom prst="rect">
            <a:avLst/>
          </a:prstGeom>
        </p:spPr>
      </p:pic>
      <p:pic>
        <p:nvPicPr>
          <p:cNvPr id="25" name="Picture 24" descr="A picture containing black, field&#10;&#10;Description automatically generated">
            <a:extLst>
              <a:ext uri="{FF2B5EF4-FFF2-40B4-BE49-F238E27FC236}">
                <a16:creationId xmlns:a16="http://schemas.microsoft.com/office/drawing/2014/main" id="{1E09E709-0B62-4F69-8D77-53768B35CA2A}"/>
              </a:ext>
            </a:extLst>
          </p:cNvPr>
          <p:cNvPicPr>
            <a:picLocks noChangeAspect="1"/>
          </p:cNvPicPr>
          <p:nvPr/>
        </p:nvPicPr>
        <p:blipFill>
          <a:blip r:embed="rId8"/>
          <a:stretch>
            <a:fillRect/>
          </a:stretch>
        </p:blipFill>
        <p:spPr>
          <a:xfrm rot="10800000">
            <a:off x="6794323" y="4277189"/>
            <a:ext cx="2057400" cy="2057400"/>
          </a:xfrm>
          <a:prstGeom prst="rect">
            <a:avLst/>
          </a:prstGeom>
        </p:spPr>
      </p:pic>
      <p:pic>
        <p:nvPicPr>
          <p:cNvPr id="26" name="Picture 25" descr="A close up of an animal&#10;&#10;Description automatically generated">
            <a:extLst>
              <a:ext uri="{FF2B5EF4-FFF2-40B4-BE49-F238E27FC236}">
                <a16:creationId xmlns:a16="http://schemas.microsoft.com/office/drawing/2014/main" id="{D3735BCC-5E79-41B4-9EB5-6FE4D22BC6D9}"/>
              </a:ext>
            </a:extLst>
          </p:cNvPr>
          <p:cNvPicPr>
            <a:picLocks noChangeAspect="1"/>
          </p:cNvPicPr>
          <p:nvPr/>
        </p:nvPicPr>
        <p:blipFill>
          <a:blip r:embed="rId9"/>
          <a:stretch>
            <a:fillRect/>
          </a:stretch>
        </p:blipFill>
        <p:spPr>
          <a:xfrm rot="10800000">
            <a:off x="9002985" y="2103120"/>
            <a:ext cx="2057400" cy="2057400"/>
          </a:xfrm>
          <a:prstGeom prst="rect">
            <a:avLst/>
          </a:prstGeom>
        </p:spPr>
      </p:pic>
      <p:pic>
        <p:nvPicPr>
          <p:cNvPr id="4" name="Audio 3">
            <a:hlinkClick r:id="" action="ppaction://media"/>
            <a:extLst>
              <a:ext uri="{FF2B5EF4-FFF2-40B4-BE49-F238E27FC236}">
                <a16:creationId xmlns:a16="http://schemas.microsoft.com/office/drawing/2014/main" id="{CD6BAA13-26A8-4EC5-A24F-76A463FE90B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849811582"/>
      </p:ext>
    </p:extLst>
  </p:cSld>
  <p:clrMapOvr>
    <a:masterClrMapping/>
  </p:clrMapOvr>
  <mc:AlternateContent xmlns:mc="http://schemas.openxmlformats.org/markup-compatibility/2006" xmlns:p14="http://schemas.microsoft.com/office/powerpoint/2010/main">
    <mc:Choice Requires="p14">
      <p:transition spd="slow" p14:dur="2000" advTm="11679"/>
    </mc:Choice>
    <mc:Fallback xmlns="">
      <p:transition spd="slow" advTm="11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err="1"/>
              <a:t>BIGBird</a:t>
            </a:r>
            <a:r>
              <a:rPr lang="en-US" dirty="0"/>
              <a:t> Data [Singh </a:t>
            </a:r>
            <a:r>
              <a:rPr lang="en-US" i="1" dirty="0"/>
              <a:t>et al</a:t>
            </a:r>
            <a:r>
              <a:rPr lang="en-US" dirty="0"/>
              <a:t>., 2014]</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sym typeface="Wingdings" panose="05000000000000000000" pitchFamily="2" charset="2"/>
              </a:rPr>
              <a:t>Objects imaged at 120 poses on a turntable:</a:t>
            </a:r>
          </a:p>
          <a:p>
            <a:r>
              <a:rPr lang="en-US" dirty="0">
                <a:sym typeface="Wingdings" panose="05000000000000000000" pitchFamily="2" charset="2"/>
              </a:rPr>
              <a:t>5 RGB-D cameras + segmentation masks</a:t>
            </a:r>
          </a:p>
          <a:p>
            <a:r>
              <a:rPr lang="en-US" dirty="0">
                <a:sym typeface="Wingdings" panose="05000000000000000000" pitchFamily="2" charset="2"/>
              </a:rPr>
              <a:t>Camera calibration info</a:t>
            </a:r>
          </a:p>
          <a:p>
            <a:endParaRPr lang="en-US" dirty="0">
              <a:sym typeface="Wingdings" panose="05000000000000000000" pitchFamily="2" charset="2"/>
            </a:endParaRPr>
          </a:p>
          <a:p>
            <a:pPr marL="0" indent="0">
              <a:buNone/>
            </a:pPr>
            <a:r>
              <a:rPr lang="en-US" u="sng" dirty="0">
                <a:sym typeface="Wingdings" panose="05000000000000000000" pitchFamily="2" charset="2"/>
              </a:rPr>
              <a:t>Challenges</a:t>
            </a:r>
            <a:r>
              <a:rPr lang="en-US" dirty="0">
                <a:sym typeface="Wingdings" panose="05000000000000000000" pitchFamily="2" charset="2"/>
              </a:rPr>
              <a:t>:</a:t>
            </a:r>
          </a:p>
          <a:p>
            <a:r>
              <a:rPr lang="en-US" dirty="0">
                <a:sym typeface="Wingdings" panose="05000000000000000000" pitchFamily="2" charset="2"/>
              </a:rPr>
              <a:t>Scanner noise</a:t>
            </a:r>
          </a:p>
          <a:p>
            <a:r>
              <a:rPr lang="en-US" dirty="0">
                <a:sym typeface="Wingdings" panose="05000000000000000000" pitchFamily="2" charset="2"/>
              </a:rPr>
              <a:t>Misregistration</a:t>
            </a:r>
          </a:p>
          <a:p>
            <a:r>
              <a:rPr lang="en-US" dirty="0">
                <a:sym typeface="Wingdings" panose="05000000000000000000" pitchFamily="2" charset="2"/>
              </a:rPr>
              <a:t>Non-uniform sampling</a:t>
            </a:r>
          </a:p>
          <a:p>
            <a:r>
              <a:rPr lang="en-US" dirty="0">
                <a:sym typeface="Wingdings" panose="05000000000000000000" pitchFamily="2" charset="2"/>
              </a:rPr>
              <a:t>Inaccessible regions</a:t>
            </a:r>
          </a:p>
        </p:txBody>
      </p:sp>
      <p:pic>
        <p:nvPicPr>
          <p:cNvPr id="5" name="Audio 4">
            <a:hlinkClick r:id="" action="ppaction://media"/>
            <a:extLst>
              <a:ext uri="{FF2B5EF4-FFF2-40B4-BE49-F238E27FC236}">
                <a16:creationId xmlns:a16="http://schemas.microsoft.com/office/drawing/2014/main" id="{E85A759B-3601-4A17-BF74-49E52AB1A6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802046373"/>
      </p:ext>
    </p:extLst>
  </p:cSld>
  <p:clrMapOvr>
    <a:masterClrMapping/>
  </p:clrMapOvr>
  <mc:AlternateContent xmlns:mc="http://schemas.openxmlformats.org/markup-compatibility/2006" xmlns:p14="http://schemas.microsoft.com/office/powerpoint/2010/main">
    <mc:Choice Requires="p14">
      <p:transition spd="slow" p14:dur="2000" advTm="26709"/>
    </mc:Choice>
    <mc:Fallback xmlns="">
      <p:transition spd="slow" advTm="26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detergent">
            <a:hlinkClick r:id="" action="ppaction://media"/>
            <a:extLst>
              <a:ext uri="{FF2B5EF4-FFF2-40B4-BE49-F238E27FC236}">
                <a16:creationId xmlns:a16="http://schemas.microsoft.com/office/drawing/2014/main" id="{D6622A95-B2E3-4109-86E7-51F82E6898B3}"/>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606572" y="1071391"/>
            <a:ext cx="10972800" cy="3429000"/>
          </a:xfrm>
          <a:prstGeom prst="rect">
            <a:avLst/>
          </a:prstGeom>
        </p:spPr>
      </p:pic>
      <p:pic>
        <p:nvPicPr>
          <p:cNvPr id="8" name="holder">
            <a:hlinkClick r:id="" action="ppaction://media"/>
            <a:extLst>
              <a:ext uri="{FF2B5EF4-FFF2-40B4-BE49-F238E27FC236}">
                <a16:creationId xmlns:a16="http://schemas.microsoft.com/office/drawing/2014/main" id="{3C2921B1-B71E-4E46-8947-277616A86EE6}"/>
              </a:ext>
            </a:extLst>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606572" y="5077069"/>
            <a:ext cx="10972800" cy="1746647"/>
          </a:xfrm>
          <a:prstGeom prst="rect">
            <a:avLst/>
          </a:prstGeom>
        </p:spPr>
      </p:pic>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err="1"/>
              <a:t>BIGBird</a:t>
            </a:r>
            <a:r>
              <a:rPr lang="en-US" dirty="0"/>
              <a:t> Data [Singh </a:t>
            </a:r>
            <a:r>
              <a:rPr lang="en-US" i="1" dirty="0"/>
              <a:t>et al</a:t>
            </a:r>
            <a:r>
              <a:rPr lang="en-US" dirty="0"/>
              <a:t>., 2014]</a:t>
            </a:r>
          </a:p>
        </p:txBody>
      </p:sp>
      <p:pic>
        <p:nvPicPr>
          <p:cNvPr id="17" name="Audio 16">
            <a:hlinkClick r:id="" action="ppaction://media"/>
            <a:extLst>
              <a:ext uri="{FF2B5EF4-FFF2-40B4-BE49-F238E27FC236}">
                <a16:creationId xmlns:a16="http://schemas.microsoft.com/office/drawing/2014/main" id="{B6E8F476-0510-4F70-A19D-5DAC1924E5E5}"/>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671300" y="6337300"/>
            <a:ext cx="304800" cy="304800"/>
          </a:xfrm>
          <a:prstGeom prst="rect">
            <a:avLst/>
          </a:prstGeom>
        </p:spPr>
      </p:pic>
      <p:sp>
        <p:nvSpPr>
          <p:cNvPr id="19" name="Rectangle 18">
            <a:extLst>
              <a:ext uri="{FF2B5EF4-FFF2-40B4-BE49-F238E27FC236}">
                <a16:creationId xmlns:a16="http://schemas.microsoft.com/office/drawing/2014/main" id="{E785E2BD-5EF5-40C9-A498-C7305D110630}"/>
              </a:ext>
            </a:extLst>
          </p:cNvPr>
          <p:cNvSpPr/>
          <p:nvPr/>
        </p:nvSpPr>
        <p:spPr>
          <a:xfrm>
            <a:off x="0" y="4433076"/>
            <a:ext cx="12192000" cy="30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3ABBEB-BB80-4B7B-94DA-053D6C7039FA}"/>
              </a:ext>
            </a:extLst>
          </p:cNvPr>
          <p:cNvSpPr txBox="1"/>
          <p:nvPr/>
        </p:nvSpPr>
        <p:spPr>
          <a:xfrm>
            <a:off x="3238412" y="4487813"/>
            <a:ext cx="2465726" cy="369332"/>
          </a:xfrm>
          <a:prstGeom prst="rect">
            <a:avLst/>
          </a:prstGeom>
          <a:noFill/>
        </p:spPr>
        <p:txBody>
          <a:bodyPr wrap="square" rtlCol="0">
            <a:spAutoFit/>
          </a:bodyPr>
          <a:lstStyle/>
          <a:p>
            <a:pPr algn="ctr"/>
            <a:r>
              <a:rPr lang="en-US" dirty="0"/>
              <a:t>Point set</a:t>
            </a:r>
          </a:p>
        </p:txBody>
      </p:sp>
      <p:sp>
        <p:nvSpPr>
          <p:cNvPr id="11" name="TextBox 10">
            <a:extLst>
              <a:ext uri="{FF2B5EF4-FFF2-40B4-BE49-F238E27FC236}">
                <a16:creationId xmlns:a16="http://schemas.microsoft.com/office/drawing/2014/main" id="{C8079301-3EF3-49AD-A838-09A3AE506555}"/>
              </a:ext>
            </a:extLst>
          </p:cNvPr>
          <p:cNvSpPr txBox="1"/>
          <p:nvPr/>
        </p:nvSpPr>
        <p:spPr>
          <a:xfrm>
            <a:off x="6169920" y="4487813"/>
            <a:ext cx="2847956" cy="369332"/>
          </a:xfrm>
          <a:prstGeom prst="rect">
            <a:avLst/>
          </a:prstGeom>
          <a:noFill/>
        </p:spPr>
        <p:txBody>
          <a:bodyPr wrap="square" rtlCol="0">
            <a:spAutoFit/>
          </a:bodyPr>
          <a:lstStyle/>
          <a:p>
            <a:pPr algn="ctr"/>
            <a:r>
              <a:rPr lang="en-US" dirty="0"/>
              <a:t>PR w/o envelope</a:t>
            </a:r>
          </a:p>
        </p:txBody>
      </p:sp>
      <p:sp>
        <p:nvSpPr>
          <p:cNvPr id="12" name="TextBox 11">
            <a:extLst>
              <a:ext uri="{FF2B5EF4-FFF2-40B4-BE49-F238E27FC236}">
                <a16:creationId xmlns:a16="http://schemas.microsoft.com/office/drawing/2014/main" id="{6ED0A405-BDBD-4F16-A27B-E3B931476154}"/>
              </a:ext>
            </a:extLst>
          </p:cNvPr>
          <p:cNvSpPr txBox="1"/>
          <p:nvPr/>
        </p:nvSpPr>
        <p:spPr>
          <a:xfrm>
            <a:off x="9257857" y="4487813"/>
            <a:ext cx="2847956" cy="369332"/>
          </a:xfrm>
          <a:prstGeom prst="rect">
            <a:avLst/>
          </a:prstGeom>
          <a:noFill/>
        </p:spPr>
        <p:txBody>
          <a:bodyPr wrap="square" rtlCol="0">
            <a:spAutoFit/>
          </a:bodyPr>
          <a:lstStyle/>
          <a:p>
            <a:pPr algn="ctr"/>
            <a:r>
              <a:rPr lang="en-US" dirty="0"/>
              <a:t>PR w/ envelope</a:t>
            </a:r>
          </a:p>
        </p:txBody>
      </p:sp>
      <p:sp>
        <p:nvSpPr>
          <p:cNvPr id="13" name="TextBox 12">
            <a:extLst>
              <a:ext uri="{FF2B5EF4-FFF2-40B4-BE49-F238E27FC236}">
                <a16:creationId xmlns:a16="http://schemas.microsoft.com/office/drawing/2014/main" id="{5EE0B325-4259-4A26-8FCA-62601F32029D}"/>
              </a:ext>
            </a:extLst>
          </p:cNvPr>
          <p:cNvSpPr txBox="1"/>
          <p:nvPr/>
        </p:nvSpPr>
        <p:spPr>
          <a:xfrm>
            <a:off x="290086" y="4487813"/>
            <a:ext cx="2465726" cy="369332"/>
          </a:xfrm>
          <a:prstGeom prst="rect">
            <a:avLst/>
          </a:prstGeom>
          <a:noFill/>
        </p:spPr>
        <p:txBody>
          <a:bodyPr wrap="square" rtlCol="0">
            <a:spAutoFit/>
          </a:bodyPr>
          <a:lstStyle/>
          <a:p>
            <a:pPr algn="ctr"/>
            <a:r>
              <a:rPr lang="en-US" dirty="0"/>
              <a:t>Depth hull</a:t>
            </a:r>
          </a:p>
        </p:txBody>
      </p:sp>
      <p:sp>
        <p:nvSpPr>
          <p:cNvPr id="3" name="Rectangle 2">
            <a:extLst>
              <a:ext uri="{FF2B5EF4-FFF2-40B4-BE49-F238E27FC236}">
                <a16:creationId xmlns:a16="http://schemas.microsoft.com/office/drawing/2014/main" id="{518E1F6F-5D7B-4049-B349-A497F27D9A85}"/>
              </a:ext>
            </a:extLst>
          </p:cNvPr>
          <p:cNvSpPr/>
          <p:nvPr/>
        </p:nvSpPr>
        <p:spPr>
          <a:xfrm>
            <a:off x="6129199" y="995880"/>
            <a:ext cx="2754572" cy="586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0B76DD-64D6-4163-A9B9-A00CA909FD4E}"/>
              </a:ext>
            </a:extLst>
          </p:cNvPr>
          <p:cNvSpPr/>
          <p:nvPr/>
        </p:nvSpPr>
        <p:spPr>
          <a:xfrm>
            <a:off x="8759216" y="997809"/>
            <a:ext cx="3194242" cy="586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CC918B-D927-496F-94AE-85469659603F}"/>
              </a:ext>
            </a:extLst>
          </p:cNvPr>
          <p:cNvSpPr/>
          <p:nvPr/>
        </p:nvSpPr>
        <p:spPr>
          <a:xfrm>
            <a:off x="-3028" y="6772776"/>
            <a:ext cx="12192000" cy="30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73984533"/>
      </p:ext>
    </p:extLst>
  </p:cSld>
  <p:clrMapOvr>
    <a:masterClrMapping/>
  </p:clrMapOvr>
  <mc:AlternateContent xmlns:mc="http://schemas.openxmlformats.org/markup-compatibility/2006" xmlns:p14="http://schemas.microsoft.com/office/powerpoint/2010/main">
    <mc:Choice Requires="p14">
      <p:transition spd="slow" p14:dur="2000" advTm="56151"/>
    </mc:Choice>
    <mc:Fallback xmlns="">
      <p:transition spd="slow" advTm="5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1" presetClass="mediacall" presetSubtype="0" fill="hold" nodeType="withEffect">
                                  <p:stCondLst>
                                    <p:cond delay="0"/>
                                  </p:stCondLst>
                                  <p:childTnLst>
                                    <p:cmd type="call" cmd="playFrom(0.0)">
                                      <p:cBhvr>
                                        <p:cTn id="8" dur="9600" fill="hold"/>
                                        <p:tgtEl>
                                          <p:spTgt spid="18"/>
                                        </p:tgtEl>
                                      </p:cBhvr>
                                    </p:cmd>
                                  </p:childTnLst>
                                </p:cTn>
                              </p:par>
                              <p:par>
                                <p:cTn id="9" presetID="1" presetClass="mediacall" presetSubtype="0" fill="hold" nodeType="withEffect">
                                  <p:stCondLst>
                                    <p:cond delay="0"/>
                                  </p:stCondLst>
                                  <p:childTnLst>
                                    <p:cmd type="call" cmd="playFrom(0.0)">
                                      <p:cBhvr>
                                        <p:cTn id="10" dur="9600"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18"/>
                </p:tgtEl>
              </p:cMediaNode>
            </p:video>
            <p:video>
              <p:cMediaNode vol="80000">
                <p:cTn id="20" repeatCount="indefinite" fill="hold" display="0">
                  <p:stCondLst>
                    <p:cond delay="indefinite"/>
                  </p:stCondLst>
                </p:cTn>
                <p:tgtEl>
                  <p:spTgt spid="8"/>
                </p:tgtEl>
              </p:cMediaNode>
            </p:video>
            <p:audio isNarration="1">
              <p:cMediaNode vol="80000" showWhenStopped="0">
                <p:cTn id="21" fill="hold" display="0">
                  <p:stCondLst>
                    <p:cond delay="indefinite"/>
                  </p:stCondLst>
                  <p:endCondLst>
                    <p:cond evt="onStopAudio" delay="0">
                      <p:tgtEl>
                        <p:sldTgt/>
                      </p:tgtEl>
                    </p:cond>
                  </p:endCondLst>
                </p:cTn>
                <p:tgtEl>
                  <p:spTgt spid="17"/>
                </p:tgtEl>
              </p:cMediaNode>
            </p:audio>
          </p:childTnLst>
        </p:cTn>
      </p:par>
    </p:tnLst>
    <p:bldLst>
      <p:bldP spid="3" grpId="0" animBg="1"/>
      <p:bldP spid="14" grpId="0" animBg="1"/>
    </p:bldLst>
  </p:timing>
  <p:extLst>
    <p:ext uri="{E180D4A7-C9FB-4DFB-919C-405C955672EB}">
      <p14:showEvtLst xmlns:p14="http://schemas.microsoft.com/office/powerpoint/2010/main">
        <p14:playEvt time="192" objId="18"/>
        <p14:playEvt time="258" objId="8"/>
        <p14:playEvt time="9735" objId="18"/>
        <p14:playEvt time="9773" objId="8"/>
        <p14:playEvt time="19374" objId="18"/>
        <p14:playEvt time="19374" objId="8"/>
        <p14:playEvt time="28960" objId="18"/>
        <p14:playEvt time="28994" objId="18"/>
        <p14:playEvt time="29032" objId="8"/>
        <p14:playEvt time="29080" objId="8"/>
        <p14:playEvt time="38627" objId="18"/>
        <p14:playEvt time="38715" objId="8"/>
        <p14:playEvt time="48263" objId="18"/>
        <p14:playEvt time="48356" objId="8"/>
        <p14:stopEvt time="56151" objId="18"/>
        <p14:stopEvt time="56151" objId="8"/>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laying, playing, cat, bed&#10;&#10;Description automatically generated">
            <a:extLst>
              <a:ext uri="{FF2B5EF4-FFF2-40B4-BE49-F238E27FC236}">
                <a16:creationId xmlns:a16="http://schemas.microsoft.com/office/drawing/2014/main" id="{FD8ABF57-3099-40CA-9C52-2F0BEE1A375C}"/>
              </a:ext>
            </a:extLst>
          </p:cNvPr>
          <p:cNvPicPr>
            <a:picLocks noChangeAspect="1"/>
          </p:cNvPicPr>
          <p:nvPr/>
        </p:nvPicPr>
        <p:blipFill>
          <a:blip r:embed="rId5"/>
          <a:stretch>
            <a:fillRect/>
          </a:stretch>
        </p:blipFill>
        <p:spPr>
          <a:xfrm>
            <a:off x="173736" y="3950208"/>
            <a:ext cx="3997989" cy="2788920"/>
          </a:xfrm>
          <a:prstGeom prst="rect">
            <a:avLst/>
          </a:prstGeom>
        </p:spPr>
      </p:pic>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err="1"/>
              <a:t>BIGBird</a:t>
            </a:r>
            <a:r>
              <a:rPr lang="en-US" dirty="0"/>
              <a:t> Data [Singh </a:t>
            </a:r>
            <a:r>
              <a:rPr lang="en-US" i="1" dirty="0"/>
              <a:t>et al</a:t>
            </a:r>
            <a:r>
              <a:rPr lang="en-US" dirty="0"/>
              <a:t>., 2014]</a:t>
            </a:r>
          </a:p>
        </p:txBody>
      </p:sp>
      <p:graphicFrame>
        <p:nvGraphicFramePr>
          <p:cNvPr id="4" name="Table 4">
            <a:extLst>
              <a:ext uri="{FF2B5EF4-FFF2-40B4-BE49-F238E27FC236}">
                <a16:creationId xmlns:a16="http://schemas.microsoft.com/office/drawing/2014/main" id="{30AD53C2-CC56-44D5-9B86-B175A0E72142}"/>
              </a:ext>
            </a:extLst>
          </p:cNvPr>
          <p:cNvGraphicFramePr>
            <a:graphicFrameLocks noGrp="1"/>
          </p:cNvGraphicFramePr>
          <p:nvPr>
            <p:ph idx="1"/>
            <p:extLst>
              <p:ext uri="{D42A27DB-BD31-4B8C-83A1-F6EECF244321}">
                <p14:modId xmlns:p14="http://schemas.microsoft.com/office/powerpoint/2010/main" val="2839906633"/>
              </p:ext>
            </p:extLst>
          </p:nvPr>
        </p:nvGraphicFramePr>
        <p:xfrm>
          <a:off x="174398" y="1618449"/>
          <a:ext cx="11843868" cy="2209800"/>
        </p:xfrm>
        <a:graphic>
          <a:graphicData uri="http://schemas.openxmlformats.org/drawingml/2006/table">
            <a:tbl>
              <a:tblPr firstRow="1" bandRow="1">
                <a:tableStyleId>{5C22544A-7EE6-4342-B048-85BDC9FD1C3A}</a:tableStyleId>
              </a:tblPr>
              <a:tblGrid>
                <a:gridCol w="1973978">
                  <a:extLst>
                    <a:ext uri="{9D8B030D-6E8A-4147-A177-3AD203B41FA5}">
                      <a16:colId xmlns:a16="http://schemas.microsoft.com/office/drawing/2014/main" val="4043700720"/>
                    </a:ext>
                  </a:extLst>
                </a:gridCol>
                <a:gridCol w="1973978">
                  <a:extLst>
                    <a:ext uri="{9D8B030D-6E8A-4147-A177-3AD203B41FA5}">
                      <a16:colId xmlns:a16="http://schemas.microsoft.com/office/drawing/2014/main" val="4244354660"/>
                    </a:ext>
                  </a:extLst>
                </a:gridCol>
                <a:gridCol w="1973978">
                  <a:extLst>
                    <a:ext uri="{9D8B030D-6E8A-4147-A177-3AD203B41FA5}">
                      <a16:colId xmlns:a16="http://schemas.microsoft.com/office/drawing/2014/main" val="3922578565"/>
                    </a:ext>
                  </a:extLst>
                </a:gridCol>
                <a:gridCol w="1973978">
                  <a:extLst>
                    <a:ext uri="{9D8B030D-6E8A-4147-A177-3AD203B41FA5}">
                      <a16:colId xmlns:a16="http://schemas.microsoft.com/office/drawing/2014/main" val="141973417"/>
                    </a:ext>
                  </a:extLst>
                </a:gridCol>
                <a:gridCol w="1973978">
                  <a:extLst>
                    <a:ext uri="{9D8B030D-6E8A-4147-A177-3AD203B41FA5}">
                      <a16:colId xmlns:a16="http://schemas.microsoft.com/office/drawing/2014/main" val="217251338"/>
                    </a:ext>
                  </a:extLst>
                </a:gridCol>
                <a:gridCol w="1973978">
                  <a:extLst>
                    <a:ext uri="{9D8B030D-6E8A-4147-A177-3AD203B41FA5}">
                      <a16:colId xmlns:a16="http://schemas.microsoft.com/office/drawing/2014/main" val="1061988680"/>
                    </a:ext>
                  </a:extLst>
                </a:gridCol>
              </a:tblGrid>
              <a:tr h="185420">
                <a:tc>
                  <a:txBody>
                    <a:bodyPr/>
                    <a:lstStyle/>
                    <a:p>
                      <a:endParaRPr lang="en-US" dirty="0"/>
                    </a:p>
                  </a:txBody>
                  <a:tcPr/>
                </a:tc>
                <a:tc>
                  <a:txBody>
                    <a:bodyPr/>
                    <a:lstStyle/>
                    <a:p>
                      <a:r>
                        <a:rPr lang="en-US" dirty="0"/>
                        <a:t>Point Samples</a:t>
                      </a:r>
                    </a:p>
                  </a:txBody>
                  <a:tcPr/>
                </a:tc>
                <a:tc>
                  <a:txBody>
                    <a:bodyPr/>
                    <a:lstStyle/>
                    <a:p>
                      <a:r>
                        <a:rPr lang="en-US" dirty="0"/>
                        <a:t>Envelope Triangles</a:t>
                      </a:r>
                    </a:p>
                  </a:txBody>
                  <a:tcPr/>
                </a:tc>
                <a:tc>
                  <a:txBody>
                    <a:bodyPr/>
                    <a:lstStyle/>
                    <a:p>
                      <a:r>
                        <a:rPr lang="en-US" dirty="0"/>
                        <a:t>Depth 8</a:t>
                      </a:r>
                    </a:p>
                  </a:txBody>
                  <a:tcPr/>
                </a:tc>
                <a:tc>
                  <a:txBody>
                    <a:bodyPr/>
                    <a:lstStyle/>
                    <a:p>
                      <a:r>
                        <a:rPr lang="en-US" dirty="0"/>
                        <a:t>Depth 9</a:t>
                      </a:r>
                    </a:p>
                  </a:txBody>
                  <a:tcPr/>
                </a:tc>
                <a:tc>
                  <a:txBody>
                    <a:bodyPr/>
                    <a:lstStyle/>
                    <a:p>
                      <a:r>
                        <a:rPr lang="en-US" dirty="0"/>
                        <a:t>Depth 10</a:t>
                      </a:r>
                    </a:p>
                  </a:txBody>
                  <a:tcPr/>
                </a:tc>
                <a:extLst>
                  <a:ext uri="{0D108BD9-81ED-4DB2-BD59-A6C34878D82A}">
                    <a16:rowId xmlns:a16="http://schemas.microsoft.com/office/drawing/2014/main" val="4059831780"/>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Asian Dragon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1,106,414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114,946</a:t>
                      </a:r>
                    </a:p>
                  </a:txBody>
                  <a:tcPr/>
                </a:tc>
                <a:tc>
                  <a:txBody>
                    <a:bodyPr/>
                    <a:lstStyle/>
                    <a:p>
                      <a:r>
                        <a:rPr lang="en-US" dirty="0"/>
                        <a:t>3.4(s)</a:t>
                      </a:r>
                    </a:p>
                  </a:txBody>
                  <a:tcPr/>
                </a:tc>
                <a:tc>
                  <a:txBody>
                    <a:bodyPr/>
                    <a:lstStyle/>
                    <a:p>
                      <a:r>
                        <a:rPr lang="en-US" dirty="0"/>
                        <a:t>6.4(s)</a:t>
                      </a:r>
                    </a:p>
                  </a:txBody>
                  <a:tcPr/>
                </a:tc>
                <a:tc>
                  <a:txBody>
                    <a:bodyPr/>
                    <a:lstStyle/>
                    <a:p>
                      <a:r>
                        <a:rPr lang="en-US" dirty="0"/>
                        <a:t>19.6(s)</a:t>
                      </a:r>
                    </a:p>
                  </a:txBody>
                  <a:tcPr/>
                </a:tc>
                <a:extLst>
                  <a:ext uri="{0D108BD9-81ED-4DB2-BD59-A6C34878D82A}">
                    <a16:rowId xmlns:a16="http://schemas.microsoft.com/office/drawing/2014/main" val="2817909526"/>
                  </a:ext>
                </a:extLst>
              </a:tr>
              <a:tr h="185420">
                <a:tc>
                  <a:txBody>
                    <a:bodyPr/>
                    <a:lstStyle/>
                    <a:p>
                      <a:r>
                        <a:rPr lang="en-US" dirty="0"/>
                        <a:t>Torso</a:t>
                      </a:r>
                    </a:p>
                  </a:txBody>
                  <a:tcPr/>
                </a:tc>
                <a:tc>
                  <a:txBody>
                    <a:bodyPr/>
                    <a:lstStyle/>
                    <a:p>
                      <a:r>
                        <a:rPr lang="en-US" dirty="0"/>
                        <a:t>3,488,483</a:t>
                      </a:r>
                    </a:p>
                  </a:txBody>
                  <a:tcPr/>
                </a:tc>
                <a:tc>
                  <a:txBody>
                    <a:bodyPr/>
                    <a:lstStyle/>
                    <a:p>
                      <a:r>
                        <a:rPr lang="en-US" dirty="0"/>
                        <a:t>219,390</a:t>
                      </a:r>
                    </a:p>
                  </a:txBody>
                  <a:tcPr/>
                </a:tc>
                <a:tc>
                  <a:txBody>
                    <a:bodyPr/>
                    <a:lstStyle/>
                    <a:p>
                      <a:r>
                        <a:rPr lang="en-US" dirty="0"/>
                        <a:t>8.6(s)</a:t>
                      </a:r>
                    </a:p>
                  </a:txBody>
                  <a:tcPr/>
                </a:tc>
                <a:tc>
                  <a:txBody>
                    <a:bodyPr/>
                    <a:lstStyle/>
                    <a:p>
                      <a:r>
                        <a:rPr lang="en-US" dirty="0"/>
                        <a:t>13.2(s)</a:t>
                      </a:r>
                    </a:p>
                  </a:txBody>
                  <a:tcPr/>
                </a:tc>
                <a:tc>
                  <a:txBody>
                    <a:bodyPr/>
                    <a:lstStyle/>
                    <a:p>
                      <a:r>
                        <a:rPr lang="en-US" dirty="0"/>
                        <a:t>21.0 (s)</a:t>
                      </a:r>
                    </a:p>
                  </a:txBody>
                  <a:tcPr/>
                </a:tc>
                <a:extLst>
                  <a:ext uri="{0D108BD9-81ED-4DB2-BD59-A6C34878D82A}">
                    <a16:rowId xmlns:a16="http://schemas.microsoft.com/office/drawing/2014/main" val="1536541439"/>
                  </a:ext>
                </a:extLst>
              </a:tr>
              <a:tr h="370840">
                <a:tc>
                  <a:txBody>
                    <a:bodyPr/>
                    <a:lstStyle/>
                    <a:p>
                      <a:r>
                        <a:rPr lang="en-US" dirty="0"/>
                        <a:t>Stool</a:t>
                      </a:r>
                    </a:p>
                  </a:txBody>
                  <a:tcPr/>
                </a:tc>
                <a:tc>
                  <a:txBody>
                    <a:bodyPr/>
                    <a:lstStyle/>
                    <a:p>
                      <a:r>
                        <a:rPr lang="en-US" dirty="0"/>
                        <a:t>1,285,986</a:t>
                      </a:r>
                    </a:p>
                  </a:txBody>
                  <a:tcPr/>
                </a:tc>
                <a:tc>
                  <a:txBody>
                    <a:bodyPr/>
                    <a:lstStyle/>
                    <a:p>
                      <a:r>
                        <a:rPr lang="en-US" dirty="0"/>
                        <a:t>276,520</a:t>
                      </a:r>
                    </a:p>
                  </a:txBody>
                  <a:tcPr/>
                </a:tc>
                <a:tc>
                  <a:txBody>
                    <a:bodyPr/>
                    <a:lstStyle/>
                    <a:p>
                      <a:r>
                        <a:rPr lang="en-US" dirty="0"/>
                        <a:t>4.8(s)</a:t>
                      </a:r>
                    </a:p>
                  </a:txBody>
                  <a:tcPr/>
                </a:tc>
                <a:tc>
                  <a:txBody>
                    <a:bodyPr/>
                    <a:lstStyle/>
                    <a:p>
                      <a:r>
                        <a:rPr lang="en-US" dirty="0"/>
                        <a:t>10.4(s)</a:t>
                      </a:r>
                    </a:p>
                  </a:txBody>
                  <a:tcPr/>
                </a:tc>
                <a:tc>
                  <a:txBody>
                    <a:bodyPr/>
                    <a:lstStyle/>
                    <a:p>
                      <a:r>
                        <a:rPr lang="en-US" dirty="0"/>
                        <a:t>18.2(s)</a:t>
                      </a:r>
                    </a:p>
                  </a:txBody>
                  <a:tcPr/>
                </a:tc>
                <a:extLst>
                  <a:ext uri="{0D108BD9-81ED-4DB2-BD59-A6C34878D82A}">
                    <a16:rowId xmlns:a16="http://schemas.microsoft.com/office/drawing/2014/main" val="2614276620"/>
                  </a:ext>
                </a:extLst>
              </a:tr>
              <a:tr h="370840">
                <a:tc>
                  <a:txBody>
                    <a:bodyPr/>
                    <a:lstStyle/>
                    <a:p>
                      <a:r>
                        <a:rPr lang="en-US" dirty="0"/>
                        <a:t>Detergent</a:t>
                      </a:r>
                    </a:p>
                  </a:txBody>
                  <a:tcPr/>
                </a:tc>
                <a:tc>
                  <a:txBody>
                    <a:bodyPr/>
                    <a:lstStyle/>
                    <a:p>
                      <a:r>
                        <a:rPr lang="en-US" dirty="0"/>
                        <a:t>6,470,266</a:t>
                      </a:r>
                    </a:p>
                  </a:txBody>
                  <a:tcPr/>
                </a:tc>
                <a:tc>
                  <a:txBody>
                    <a:bodyPr/>
                    <a:lstStyle/>
                    <a:p>
                      <a:r>
                        <a:rPr lang="en-US" dirty="0"/>
                        <a:t>25,426</a:t>
                      </a:r>
                    </a:p>
                  </a:txBody>
                  <a:tcPr/>
                </a:tc>
                <a:tc>
                  <a:txBody>
                    <a:bodyPr/>
                    <a:lstStyle/>
                    <a:p>
                      <a:r>
                        <a:rPr lang="en-US" dirty="0"/>
                        <a:t>13.7(s)</a:t>
                      </a:r>
                    </a:p>
                  </a:txBody>
                  <a:tcPr/>
                </a:tc>
                <a:tc>
                  <a:txBody>
                    <a:bodyPr/>
                    <a:lstStyle/>
                    <a:p>
                      <a:r>
                        <a:rPr lang="en-US" dirty="0"/>
                        <a:t>31.9(s)</a:t>
                      </a:r>
                    </a:p>
                  </a:txBody>
                  <a:tcPr/>
                </a:tc>
                <a:tc>
                  <a:txBody>
                    <a:bodyPr/>
                    <a:lstStyle/>
                    <a:p>
                      <a:r>
                        <a:rPr lang="en-US" dirty="0"/>
                        <a:t>93.6(s)</a:t>
                      </a:r>
                    </a:p>
                  </a:txBody>
                  <a:tcPr/>
                </a:tc>
                <a:extLst>
                  <a:ext uri="{0D108BD9-81ED-4DB2-BD59-A6C34878D82A}">
                    <a16:rowId xmlns:a16="http://schemas.microsoft.com/office/drawing/2014/main" val="2357458132"/>
                  </a:ext>
                </a:extLst>
              </a:tr>
              <a:tr h="370840">
                <a:tc>
                  <a:txBody>
                    <a:bodyPr/>
                    <a:lstStyle/>
                    <a:p>
                      <a:r>
                        <a:rPr lang="en-US" dirty="0"/>
                        <a:t>Cup holder</a:t>
                      </a:r>
                    </a:p>
                  </a:txBody>
                  <a:tcPr/>
                </a:tc>
                <a:tc>
                  <a:txBody>
                    <a:bodyPr/>
                    <a:lstStyle/>
                    <a:p>
                      <a:r>
                        <a:rPr lang="en-US" dirty="0"/>
                        <a:t>9,120,000</a:t>
                      </a:r>
                    </a:p>
                  </a:txBody>
                  <a:tcPr/>
                </a:tc>
                <a:tc>
                  <a:txBody>
                    <a:bodyPr/>
                    <a:lstStyle/>
                    <a:p>
                      <a:r>
                        <a:rPr lang="en-US" dirty="0"/>
                        <a:t>32,176</a:t>
                      </a:r>
                    </a:p>
                  </a:txBody>
                  <a:tcPr/>
                </a:tc>
                <a:tc>
                  <a:txBody>
                    <a:bodyPr/>
                    <a:lstStyle/>
                    <a:p>
                      <a:r>
                        <a:rPr lang="en-US" dirty="0"/>
                        <a:t>18.8(s)</a:t>
                      </a:r>
                    </a:p>
                  </a:txBody>
                  <a:tcPr/>
                </a:tc>
                <a:tc>
                  <a:txBody>
                    <a:bodyPr/>
                    <a:lstStyle/>
                    <a:p>
                      <a:r>
                        <a:rPr lang="en-US" dirty="0"/>
                        <a:t>41.9(s)</a:t>
                      </a:r>
                    </a:p>
                  </a:txBody>
                  <a:tcPr/>
                </a:tc>
                <a:tc>
                  <a:txBody>
                    <a:bodyPr/>
                    <a:lstStyle/>
                    <a:p>
                      <a:r>
                        <a:rPr lang="en-US" dirty="0"/>
                        <a:t>136.8(s)</a:t>
                      </a:r>
                    </a:p>
                  </a:txBody>
                  <a:tcPr/>
                </a:tc>
                <a:extLst>
                  <a:ext uri="{0D108BD9-81ED-4DB2-BD59-A6C34878D82A}">
                    <a16:rowId xmlns:a16="http://schemas.microsoft.com/office/drawing/2014/main" val="4223615249"/>
                  </a:ext>
                </a:extLst>
              </a:tr>
            </a:tbl>
          </a:graphicData>
        </a:graphic>
      </p:graphicFrame>
      <p:pic>
        <p:nvPicPr>
          <p:cNvPr id="14" name="Picture 13" descr="A picture containing drawing&#10;&#10;Description automatically generated">
            <a:extLst>
              <a:ext uri="{FF2B5EF4-FFF2-40B4-BE49-F238E27FC236}">
                <a16:creationId xmlns:a16="http://schemas.microsoft.com/office/drawing/2014/main" id="{206B325E-3822-4802-9C0D-181F18FF4E66}"/>
              </a:ext>
            </a:extLst>
          </p:cNvPr>
          <p:cNvPicPr>
            <a:picLocks noChangeAspect="1"/>
          </p:cNvPicPr>
          <p:nvPr/>
        </p:nvPicPr>
        <p:blipFill>
          <a:blip r:embed="rId6"/>
          <a:stretch>
            <a:fillRect/>
          </a:stretch>
        </p:blipFill>
        <p:spPr>
          <a:xfrm>
            <a:off x="4087368" y="3950208"/>
            <a:ext cx="1664355" cy="2788920"/>
          </a:xfrm>
          <a:prstGeom prst="rect">
            <a:avLst/>
          </a:prstGeom>
        </p:spPr>
      </p:pic>
      <p:pic>
        <p:nvPicPr>
          <p:cNvPr id="17" name="Picture 16" descr="A close up of a stool&#10;&#10;Description automatically generated">
            <a:extLst>
              <a:ext uri="{FF2B5EF4-FFF2-40B4-BE49-F238E27FC236}">
                <a16:creationId xmlns:a16="http://schemas.microsoft.com/office/drawing/2014/main" id="{479B7A98-F90C-432D-BA12-9F546B2631B5}"/>
              </a:ext>
            </a:extLst>
          </p:cNvPr>
          <p:cNvPicPr>
            <a:picLocks noChangeAspect="1"/>
          </p:cNvPicPr>
          <p:nvPr/>
        </p:nvPicPr>
        <p:blipFill>
          <a:blip r:embed="rId7"/>
          <a:stretch>
            <a:fillRect/>
          </a:stretch>
        </p:blipFill>
        <p:spPr>
          <a:xfrm>
            <a:off x="5650992" y="3950208"/>
            <a:ext cx="1664355" cy="2788920"/>
          </a:xfrm>
          <a:prstGeom prst="rect">
            <a:avLst/>
          </a:prstGeom>
        </p:spPr>
      </p:pic>
      <p:pic>
        <p:nvPicPr>
          <p:cNvPr id="20" name="Picture 19" descr="A picture containing sign, food, game&#10;&#10;Description automatically generated">
            <a:extLst>
              <a:ext uri="{FF2B5EF4-FFF2-40B4-BE49-F238E27FC236}">
                <a16:creationId xmlns:a16="http://schemas.microsoft.com/office/drawing/2014/main" id="{55B84A59-6B8E-4CF5-B155-6D5C1F6D0386}"/>
              </a:ext>
            </a:extLst>
          </p:cNvPr>
          <p:cNvPicPr>
            <a:picLocks noChangeAspect="1"/>
          </p:cNvPicPr>
          <p:nvPr/>
        </p:nvPicPr>
        <p:blipFill>
          <a:blip r:embed="rId8"/>
          <a:stretch>
            <a:fillRect/>
          </a:stretch>
        </p:blipFill>
        <p:spPr>
          <a:xfrm>
            <a:off x="7324344" y="3950208"/>
            <a:ext cx="1945497" cy="2788920"/>
          </a:xfrm>
          <a:prstGeom prst="rect">
            <a:avLst/>
          </a:prstGeom>
        </p:spPr>
      </p:pic>
      <p:pic>
        <p:nvPicPr>
          <p:cNvPr id="25" name="Picture 24" descr="A picture containing hat, bag&#10;&#10;Description automatically generated">
            <a:extLst>
              <a:ext uri="{FF2B5EF4-FFF2-40B4-BE49-F238E27FC236}">
                <a16:creationId xmlns:a16="http://schemas.microsoft.com/office/drawing/2014/main" id="{999ED72C-15DB-4D62-9F4E-C5B38B3A1EED}"/>
              </a:ext>
            </a:extLst>
          </p:cNvPr>
          <p:cNvPicPr>
            <a:picLocks noChangeAspect="1"/>
          </p:cNvPicPr>
          <p:nvPr/>
        </p:nvPicPr>
        <p:blipFill>
          <a:blip r:embed="rId9"/>
          <a:stretch>
            <a:fillRect/>
          </a:stretch>
        </p:blipFill>
        <p:spPr>
          <a:xfrm>
            <a:off x="9116568" y="3950208"/>
            <a:ext cx="2788920" cy="2788920"/>
          </a:xfrm>
          <a:prstGeom prst="rect">
            <a:avLst/>
          </a:prstGeom>
        </p:spPr>
      </p:pic>
      <p:pic>
        <p:nvPicPr>
          <p:cNvPr id="6" name="Audio 5">
            <a:hlinkClick r:id="" action="ppaction://media"/>
            <a:extLst>
              <a:ext uri="{FF2B5EF4-FFF2-40B4-BE49-F238E27FC236}">
                <a16:creationId xmlns:a16="http://schemas.microsoft.com/office/drawing/2014/main" id="{8EB97C1A-222E-4C2C-910A-EF53419009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298253034"/>
      </p:ext>
    </p:extLst>
  </p:cSld>
  <p:clrMapOvr>
    <a:masterClrMapping/>
  </p:clrMapOvr>
  <mc:AlternateContent xmlns:mc="http://schemas.openxmlformats.org/markup-compatibility/2006" xmlns:p14="http://schemas.microsoft.com/office/powerpoint/2010/main">
    <mc:Choice Requires="p14">
      <p:transition spd="slow" p14:dur="2000" advTm="18877"/>
    </mc:Choice>
    <mc:Fallback xmlns="">
      <p:transition spd="slow" advTm="18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err="1"/>
              <a:t>BIGBird</a:t>
            </a:r>
            <a:r>
              <a:rPr lang="en-US" dirty="0"/>
              <a:t> Data [Singh </a:t>
            </a:r>
            <a:r>
              <a:rPr lang="en-US" i="1" dirty="0"/>
              <a:t>et al</a:t>
            </a:r>
            <a:r>
              <a:rPr lang="en-US" dirty="0"/>
              <a:t>., 2014]</a:t>
            </a:r>
          </a:p>
        </p:txBody>
      </p:sp>
      <p:graphicFrame>
        <p:nvGraphicFramePr>
          <p:cNvPr id="4" name="Table 4">
            <a:extLst>
              <a:ext uri="{FF2B5EF4-FFF2-40B4-BE49-F238E27FC236}">
                <a16:creationId xmlns:a16="http://schemas.microsoft.com/office/drawing/2014/main" id="{30AD53C2-CC56-44D5-9B86-B175A0E72142}"/>
              </a:ext>
            </a:extLst>
          </p:cNvPr>
          <p:cNvGraphicFramePr>
            <a:graphicFrameLocks noGrp="1"/>
          </p:cNvGraphicFramePr>
          <p:nvPr>
            <p:ph idx="1"/>
            <p:extLst>
              <p:ext uri="{D42A27DB-BD31-4B8C-83A1-F6EECF244321}">
                <p14:modId xmlns:p14="http://schemas.microsoft.com/office/powerpoint/2010/main" val="357545128"/>
              </p:ext>
            </p:extLst>
          </p:nvPr>
        </p:nvGraphicFramePr>
        <p:xfrm>
          <a:off x="173529" y="1618449"/>
          <a:ext cx="11845602" cy="2209800"/>
        </p:xfrm>
        <a:graphic>
          <a:graphicData uri="http://schemas.openxmlformats.org/drawingml/2006/table">
            <a:tbl>
              <a:tblPr firstRow="1" bandRow="1">
                <a:tableStyleId>{5C22544A-7EE6-4342-B048-85BDC9FD1C3A}</a:tableStyleId>
              </a:tblPr>
              <a:tblGrid>
                <a:gridCol w="1974267">
                  <a:extLst>
                    <a:ext uri="{9D8B030D-6E8A-4147-A177-3AD203B41FA5}">
                      <a16:colId xmlns:a16="http://schemas.microsoft.com/office/drawing/2014/main" val="4043700720"/>
                    </a:ext>
                  </a:extLst>
                </a:gridCol>
                <a:gridCol w="1974267">
                  <a:extLst>
                    <a:ext uri="{9D8B030D-6E8A-4147-A177-3AD203B41FA5}">
                      <a16:colId xmlns:a16="http://schemas.microsoft.com/office/drawing/2014/main" val="4244354660"/>
                    </a:ext>
                  </a:extLst>
                </a:gridCol>
                <a:gridCol w="1974267">
                  <a:extLst>
                    <a:ext uri="{9D8B030D-6E8A-4147-A177-3AD203B41FA5}">
                      <a16:colId xmlns:a16="http://schemas.microsoft.com/office/drawing/2014/main" val="3922578565"/>
                    </a:ext>
                  </a:extLst>
                </a:gridCol>
                <a:gridCol w="1974267">
                  <a:extLst>
                    <a:ext uri="{9D8B030D-6E8A-4147-A177-3AD203B41FA5}">
                      <a16:colId xmlns:a16="http://schemas.microsoft.com/office/drawing/2014/main" val="141973417"/>
                    </a:ext>
                  </a:extLst>
                </a:gridCol>
                <a:gridCol w="1974267">
                  <a:extLst>
                    <a:ext uri="{9D8B030D-6E8A-4147-A177-3AD203B41FA5}">
                      <a16:colId xmlns:a16="http://schemas.microsoft.com/office/drawing/2014/main" val="217251338"/>
                    </a:ext>
                  </a:extLst>
                </a:gridCol>
                <a:gridCol w="1974267">
                  <a:extLst>
                    <a:ext uri="{9D8B030D-6E8A-4147-A177-3AD203B41FA5}">
                      <a16:colId xmlns:a16="http://schemas.microsoft.com/office/drawing/2014/main" val="1061988680"/>
                    </a:ext>
                  </a:extLst>
                </a:gridCol>
              </a:tblGrid>
              <a:tr h="185420">
                <a:tc>
                  <a:txBody>
                    <a:bodyPr/>
                    <a:lstStyle/>
                    <a:p>
                      <a:endParaRPr lang="en-US" dirty="0"/>
                    </a:p>
                  </a:txBody>
                  <a:tcPr/>
                </a:tc>
                <a:tc>
                  <a:txBody>
                    <a:bodyPr/>
                    <a:lstStyle/>
                    <a:p>
                      <a:r>
                        <a:rPr lang="en-US" dirty="0"/>
                        <a:t>Point Samples</a:t>
                      </a:r>
                    </a:p>
                  </a:txBody>
                  <a:tcPr/>
                </a:tc>
                <a:tc>
                  <a:txBody>
                    <a:bodyPr/>
                    <a:lstStyle/>
                    <a:p>
                      <a:r>
                        <a:rPr lang="en-US" dirty="0"/>
                        <a:t>Envelope Triangles</a:t>
                      </a:r>
                    </a:p>
                  </a:txBody>
                  <a:tcPr/>
                </a:tc>
                <a:tc>
                  <a:txBody>
                    <a:bodyPr/>
                    <a:lstStyle/>
                    <a:p>
                      <a:r>
                        <a:rPr lang="en-US" dirty="0"/>
                        <a:t>Depth 8</a:t>
                      </a:r>
                    </a:p>
                  </a:txBody>
                  <a:tcPr/>
                </a:tc>
                <a:tc>
                  <a:txBody>
                    <a:bodyPr/>
                    <a:lstStyle/>
                    <a:p>
                      <a:r>
                        <a:rPr lang="en-US" dirty="0"/>
                        <a:t>Depth 9</a:t>
                      </a:r>
                    </a:p>
                  </a:txBody>
                  <a:tcPr/>
                </a:tc>
                <a:tc>
                  <a:txBody>
                    <a:bodyPr/>
                    <a:lstStyle/>
                    <a:p>
                      <a:r>
                        <a:rPr lang="en-US" dirty="0"/>
                        <a:t>Depth 10</a:t>
                      </a:r>
                    </a:p>
                  </a:txBody>
                  <a:tcPr/>
                </a:tc>
                <a:extLst>
                  <a:ext uri="{0D108BD9-81ED-4DB2-BD59-A6C34878D82A}">
                    <a16:rowId xmlns:a16="http://schemas.microsoft.com/office/drawing/2014/main" val="4059831780"/>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Asian Dragon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1,106,414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114,946</a:t>
                      </a:r>
                    </a:p>
                  </a:txBody>
                  <a:tcPr/>
                </a:tc>
                <a:tc>
                  <a:txBody>
                    <a:bodyPr/>
                    <a:lstStyle/>
                    <a:p>
                      <a:r>
                        <a:rPr lang="en-US" dirty="0"/>
                        <a:t>3.4</a:t>
                      </a:r>
                      <a:r>
                        <a:rPr lang="en-US" b="1" dirty="0"/>
                        <a:t>+1.0</a:t>
                      </a:r>
                      <a:r>
                        <a:rPr lang="en-US" dirty="0"/>
                        <a:t>(s)</a:t>
                      </a:r>
                    </a:p>
                  </a:txBody>
                  <a:tcPr/>
                </a:tc>
                <a:tc>
                  <a:txBody>
                    <a:bodyPr/>
                    <a:lstStyle/>
                    <a:p>
                      <a:r>
                        <a:rPr lang="en-US" dirty="0"/>
                        <a:t>6.4</a:t>
                      </a:r>
                      <a:r>
                        <a:rPr lang="en-US" b="1" dirty="0"/>
                        <a:t>+1.5</a:t>
                      </a:r>
                      <a:r>
                        <a:rPr lang="en-US" dirty="0"/>
                        <a:t>(s)</a:t>
                      </a:r>
                    </a:p>
                  </a:txBody>
                  <a:tcPr/>
                </a:tc>
                <a:tc>
                  <a:txBody>
                    <a:bodyPr/>
                    <a:lstStyle/>
                    <a:p>
                      <a:r>
                        <a:rPr lang="en-US" dirty="0"/>
                        <a:t>19.6</a:t>
                      </a:r>
                      <a:r>
                        <a:rPr lang="en-US" b="1" dirty="0"/>
                        <a:t>+0.0</a:t>
                      </a:r>
                      <a:r>
                        <a:rPr lang="en-US" dirty="0"/>
                        <a:t>(s)</a:t>
                      </a:r>
                    </a:p>
                  </a:txBody>
                  <a:tcPr/>
                </a:tc>
                <a:extLst>
                  <a:ext uri="{0D108BD9-81ED-4DB2-BD59-A6C34878D82A}">
                    <a16:rowId xmlns:a16="http://schemas.microsoft.com/office/drawing/2014/main" val="2817909526"/>
                  </a:ext>
                </a:extLst>
              </a:tr>
              <a:tr h="185420">
                <a:tc>
                  <a:txBody>
                    <a:bodyPr/>
                    <a:lstStyle/>
                    <a:p>
                      <a:r>
                        <a:rPr lang="en-US" dirty="0"/>
                        <a:t>Torso</a:t>
                      </a:r>
                    </a:p>
                  </a:txBody>
                  <a:tcPr/>
                </a:tc>
                <a:tc>
                  <a:txBody>
                    <a:bodyPr/>
                    <a:lstStyle/>
                    <a:p>
                      <a:r>
                        <a:rPr lang="en-US" dirty="0"/>
                        <a:t>3,488,483</a:t>
                      </a:r>
                    </a:p>
                  </a:txBody>
                  <a:tcPr/>
                </a:tc>
                <a:tc>
                  <a:txBody>
                    <a:bodyPr/>
                    <a:lstStyle/>
                    <a:p>
                      <a:r>
                        <a:rPr lang="en-US" dirty="0"/>
                        <a:t>219,390</a:t>
                      </a:r>
                    </a:p>
                  </a:txBody>
                  <a:tcPr/>
                </a:tc>
                <a:tc>
                  <a:txBody>
                    <a:bodyPr/>
                    <a:lstStyle/>
                    <a:p>
                      <a:r>
                        <a:rPr lang="en-US" dirty="0"/>
                        <a:t>8.6</a:t>
                      </a:r>
                      <a:r>
                        <a:rPr lang="en-US" b="1" dirty="0"/>
                        <a:t>+1.3</a:t>
                      </a:r>
                      <a:r>
                        <a:rPr lang="en-US" dirty="0"/>
                        <a:t>(s)</a:t>
                      </a:r>
                    </a:p>
                  </a:txBody>
                  <a:tcPr/>
                </a:tc>
                <a:tc>
                  <a:txBody>
                    <a:bodyPr/>
                    <a:lstStyle/>
                    <a:p>
                      <a:r>
                        <a:rPr lang="en-US" dirty="0"/>
                        <a:t>13.2</a:t>
                      </a:r>
                      <a:r>
                        <a:rPr lang="en-US" b="1" dirty="0"/>
                        <a:t>+2.2</a:t>
                      </a:r>
                      <a:r>
                        <a:rPr lang="en-US" dirty="0"/>
                        <a:t>(s)</a:t>
                      </a:r>
                    </a:p>
                  </a:txBody>
                  <a:tcPr/>
                </a:tc>
                <a:tc>
                  <a:txBody>
                    <a:bodyPr/>
                    <a:lstStyle/>
                    <a:p>
                      <a:r>
                        <a:rPr lang="en-US" dirty="0"/>
                        <a:t>21.0</a:t>
                      </a:r>
                      <a:r>
                        <a:rPr lang="en-US" b="1" dirty="0"/>
                        <a:t>+2.2</a:t>
                      </a:r>
                      <a:r>
                        <a:rPr lang="en-US" dirty="0"/>
                        <a:t>(s)</a:t>
                      </a:r>
                    </a:p>
                  </a:txBody>
                  <a:tcPr/>
                </a:tc>
                <a:extLst>
                  <a:ext uri="{0D108BD9-81ED-4DB2-BD59-A6C34878D82A}">
                    <a16:rowId xmlns:a16="http://schemas.microsoft.com/office/drawing/2014/main" val="1536541439"/>
                  </a:ext>
                </a:extLst>
              </a:tr>
              <a:tr h="370840">
                <a:tc>
                  <a:txBody>
                    <a:bodyPr/>
                    <a:lstStyle/>
                    <a:p>
                      <a:r>
                        <a:rPr lang="en-US" dirty="0"/>
                        <a:t>Stool</a:t>
                      </a:r>
                    </a:p>
                  </a:txBody>
                  <a:tcPr/>
                </a:tc>
                <a:tc>
                  <a:txBody>
                    <a:bodyPr/>
                    <a:lstStyle/>
                    <a:p>
                      <a:r>
                        <a:rPr lang="en-US" dirty="0"/>
                        <a:t>1,285,986</a:t>
                      </a:r>
                    </a:p>
                  </a:txBody>
                  <a:tcPr/>
                </a:tc>
                <a:tc>
                  <a:txBody>
                    <a:bodyPr/>
                    <a:lstStyle/>
                    <a:p>
                      <a:r>
                        <a:rPr lang="en-US" dirty="0"/>
                        <a:t>276,520</a:t>
                      </a:r>
                    </a:p>
                  </a:txBody>
                  <a:tcPr/>
                </a:tc>
                <a:tc>
                  <a:txBody>
                    <a:bodyPr/>
                    <a:lstStyle/>
                    <a:p>
                      <a:r>
                        <a:rPr lang="en-US" dirty="0"/>
                        <a:t>4.8</a:t>
                      </a:r>
                      <a:r>
                        <a:rPr lang="en-US" b="1" dirty="0"/>
                        <a:t>+0.9</a:t>
                      </a:r>
                      <a:r>
                        <a:rPr lang="en-US" dirty="0"/>
                        <a:t>(s)</a:t>
                      </a:r>
                    </a:p>
                  </a:txBody>
                  <a:tcPr/>
                </a:tc>
                <a:tc>
                  <a:txBody>
                    <a:bodyPr/>
                    <a:lstStyle/>
                    <a:p>
                      <a:r>
                        <a:rPr lang="en-US" dirty="0"/>
                        <a:t>10.4</a:t>
                      </a:r>
                      <a:r>
                        <a:rPr lang="en-US" b="1" dirty="0"/>
                        <a:t>+0.4</a:t>
                      </a:r>
                      <a:r>
                        <a:rPr lang="en-US" dirty="0"/>
                        <a:t>(s)</a:t>
                      </a:r>
                    </a:p>
                  </a:txBody>
                  <a:tcPr/>
                </a:tc>
                <a:tc>
                  <a:txBody>
                    <a:bodyPr/>
                    <a:lstStyle/>
                    <a:p>
                      <a:r>
                        <a:rPr lang="en-US" dirty="0"/>
                        <a:t>18.2</a:t>
                      </a:r>
                      <a:r>
                        <a:rPr lang="en-US" b="1" dirty="0"/>
                        <a:t>+5.1(</a:t>
                      </a:r>
                      <a:r>
                        <a:rPr lang="en-US" dirty="0"/>
                        <a:t>s)</a:t>
                      </a:r>
                    </a:p>
                  </a:txBody>
                  <a:tcPr/>
                </a:tc>
                <a:extLst>
                  <a:ext uri="{0D108BD9-81ED-4DB2-BD59-A6C34878D82A}">
                    <a16:rowId xmlns:a16="http://schemas.microsoft.com/office/drawing/2014/main" val="2614276620"/>
                  </a:ext>
                </a:extLst>
              </a:tr>
              <a:tr h="370840">
                <a:tc>
                  <a:txBody>
                    <a:bodyPr/>
                    <a:lstStyle/>
                    <a:p>
                      <a:r>
                        <a:rPr lang="en-US" dirty="0"/>
                        <a:t>Detergent</a:t>
                      </a:r>
                    </a:p>
                  </a:txBody>
                  <a:tcPr/>
                </a:tc>
                <a:tc>
                  <a:txBody>
                    <a:bodyPr/>
                    <a:lstStyle/>
                    <a:p>
                      <a:r>
                        <a:rPr lang="en-US" dirty="0"/>
                        <a:t>6,470,266</a:t>
                      </a:r>
                    </a:p>
                  </a:txBody>
                  <a:tcPr/>
                </a:tc>
                <a:tc>
                  <a:txBody>
                    <a:bodyPr/>
                    <a:lstStyle/>
                    <a:p>
                      <a:r>
                        <a:rPr lang="en-US" dirty="0"/>
                        <a:t>25,426</a:t>
                      </a:r>
                    </a:p>
                  </a:txBody>
                  <a:tcPr/>
                </a:tc>
                <a:tc>
                  <a:txBody>
                    <a:bodyPr/>
                    <a:lstStyle/>
                    <a:p>
                      <a:r>
                        <a:rPr lang="en-US" dirty="0"/>
                        <a:t>13.7</a:t>
                      </a:r>
                      <a:r>
                        <a:rPr lang="en-US" b="1" dirty="0"/>
                        <a:t>+0.0</a:t>
                      </a:r>
                      <a:r>
                        <a:rPr lang="en-US" dirty="0"/>
                        <a:t>(s)</a:t>
                      </a:r>
                    </a:p>
                  </a:txBody>
                  <a:tcPr/>
                </a:tc>
                <a:tc>
                  <a:txBody>
                    <a:bodyPr/>
                    <a:lstStyle/>
                    <a:p>
                      <a:r>
                        <a:rPr lang="en-US" dirty="0"/>
                        <a:t>31.9</a:t>
                      </a:r>
                      <a:r>
                        <a:rPr lang="en-US" b="1" dirty="0"/>
                        <a:t>+1.1</a:t>
                      </a:r>
                      <a:r>
                        <a:rPr lang="en-US" dirty="0"/>
                        <a:t>(s)</a:t>
                      </a:r>
                    </a:p>
                  </a:txBody>
                  <a:tcPr/>
                </a:tc>
                <a:tc>
                  <a:txBody>
                    <a:bodyPr/>
                    <a:lstStyle/>
                    <a:p>
                      <a:r>
                        <a:rPr lang="en-US" dirty="0"/>
                        <a:t>93.6</a:t>
                      </a:r>
                      <a:r>
                        <a:rPr lang="en-US" b="1" dirty="0"/>
                        <a:t>+4.0</a:t>
                      </a:r>
                      <a:r>
                        <a:rPr lang="en-US" dirty="0"/>
                        <a:t>(s)</a:t>
                      </a:r>
                    </a:p>
                  </a:txBody>
                  <a:tcPr/>
                </a:tc>
                <a:extLst>
                  <a:ext uri="{0D108BD9-81ED-4DB2-BD59-A6C34878D82A}">
                    <a16:rowId xmlns:a16="http://schemas.microsoft.com/office/drawing/2014/main" val="2357458132"/>
                  </a:ext>
                </a:extLst>
              </a:tr>
              <a:tr h="370840">
                <a:tc>
                  <a:txBody>
                    <a:bodyPr/>
                    <a:lstStyle/>
                    <a:p>
                      <a:r>
                        <a:rPr lang="en-US" dirty="0"/>
                        <a:t>Cup holder</a:t>
                      </a:r>
                    </a:p>
                  </a:txBody>
                  <a:tcPr/>
                </a:tc>
                <a:tc>
                  <a:txBody>
                    <a:bodyPr/>
                    <a:lstStyle/>
                    <a:p>
                      <a:r>
                        <a:rPr lang="en-US" dirty="0"/>
                        <a:t>9,120,000</a:t>
                      </a:r>
                    </a:p>
                  </a:txBody>
                  <a:tcPr/>
                </a:tc>
                <a:tc>
                  <a:txBody>
                    <a:bodyPr/>
                    <a:lstStyle/>
                    <a:p>
                      <a:r>
                        <a:rPr lang="en-US" dirty="0"/>
                        <a:t>32,176</a:t>
                      </a:r>
                    </a:p>
                  </a:txBody>
                  <a:tcPr/>
                </a:tc>
                <a:tc>
                  <a:txBody>
                    <a:bodyPr/>
                    <a:lstStyle/>
                    <a:p>
                      <a:r>
                        <a:rPr lang="en-US" dirty="0"/>
                        <a:t>18.8</a:t>
                      </a:r>
                      <a:r>
                        <a:rPr lang="en-US" b="1" dirty="0"/>
                        <a:t>+1.6</a:t>
                      </a:r>
                      <a:r>
                        <a:rPr lang="en-US" dirty="0"/>
                        <a:t>(s)</a:t>
                      </a:r>
                    </a:p>
                  </a:txBody>
                  <a:tcPr/>
                </a:tc>
                <a:tc>
                  <a:txBody>
                    <a:bodyPr/>
                    <a:lstStyle/>
                    <a:p>
                      <a:r>
                        <a:rPr lang="en-US" dirty="0"/>
                        <a:t>41.9</a:t>
                      </a:r>
                      <a:r>
                        <a:rPr lang="en-US" b="1" dirty="0"/>
                        <a:t>+2.3</a:t>
                      </a:r>
                      <a:r>
                        <a:rPr lang="en-US" dirty="0"/>
                        <a:t>(s)</a:t>
                      </a:r>
                    </a:p>
                  </a:txBody>
                  <a:tcPr/>
                </a:tc>
                <a:tc>
                  <a:txBody>
                    <a:bodyPr/>
                    <a:lstStyle/>
                    <a:p>
                      <a:r>
                        <a:rPr lang="en-US" dirty="0"/>
                        <a:t>136.8</a:t>
                      </a:r>
                      <a:r>
                        <a:rPr lang="en-US" b="1" dirty="0"/>
                        <a:t>+1.1</a:t>
                      </a:r>
                      <a:r>
                        <a:rPr lang="en-US" dirty="0"/>
                        <a:t>(s)</a:t>
                      </a:r>
                    </a:p>
                  </a:txBody>
                  <a:tcPr/>
                </a:tc>
                <a:extLst>
                  <a:ext uri="{0D108BD9-81ED-4DB2-BD59-A6C34878D82A}">
                    <a16:rowId xmlns:a16="http://schemas.microsoft.com/office/drawing/2014/main" val="4223615249"/>
                  </a:ext>
                </a:extLst>
              </a:tr>
            </a:tbl>
          </a:graphicData>
        </a:graphic>
      </p:graphicFrame>
      <p:pic>
        <p:nvPicPr>
          <p:cNvPr id="6" name="Picture 5" descr="A picture containing man, playing, laying, jumping&#10;&#10;Description automatically generated">
            <a:extLst>
              <a:ext uri="{FF2B5EF4-FFF2-40B4-BE49-F238E27FC236}">
                <a16:creationId xmlns:a16="http://schemas.microsoft.com/office/drawing/2014/main" id="{E0E7229B-6992-4490-B0FD-81BDE2B20EA6}"/>
              </a:ext>
            </a:extLst>
          </p:cNvPr>
          <p:cNvPicPr>
            <a:picLocks noChangeAspect="1"/>
          </p:cNvPicPr>
          <p:nvPr/>
        </p:nvPicPr>
        <p:blipFill>
          <a:blip r:embed="rId5"/>
          <a:stretch>
            <a:fillRect/>
          </a:stretch>
        </p:blipFill>
        <p:spPr>
          <a:xfrm>
            <a:off x="172867" y="3952104"/>
            <a:ext cx="3997989" cy="278892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13368AB0-025E-443A-933E-E11DBF498CF1}"/>
              </a:ext>
            </a:extLst>
          </p:cNvPr>
          <p:cNvPicPr>
            <a:picLocks noChangeAspect="1"/>
          </p:cNvPicPr>
          <p:nvPr/>
        </p:nvPicPr>
        <p:blipFill>
          <a:blip r:embed="rId6"/>
          <a:stretch>
            <a:fillRect/>
          </a:stretch>
        </p:blipFill>
        <p:spPr>
          <a:xfrm>
            <a:off x="4089570" y="3950208"/>
            <a:ext cx="1664355" cy="2788920"/>
          </a:xfrm>
          <a:prstGeom prst="rect">
            <a:avLst/>
          </a:prstGeom>
        </p:spPr>
      </p:pic>
      <p:pic>
        <p:nvPicPr>
          <p:cNvPr id="14" name="Picture 13" descr="A close up of a stool&#10;&#10;Description automatically generated">
            <a:extLst>
              <a:ext uri="{FF2B5EF4-FFF2-40B4-BE49-F238E27FC236}">
                <a16:creationId xmlns:a16="http://schemas.microsoft.com/office/drawing/2014/main" id="{22516ABF-243D-4FB1-821D-77FD57B3063F}"/>
              </a:ext>
            </a:extLst>
          </p:cNvPr>
          <p:cNvPicPr>
            <a:picLocks noChangeAspect="1"/>
          </p:cNvPicPr>
          <p:nvPr/>
        </p:nvPicPr>
        <p:blipFill>
          <a:blip r:embed="rId7"/>
          <a:stretch>
            <a:fillRect/>
          </a:stretch>
        </p:blipFill>
        <p:spPr>
          <a:xfrm>
            <a:off x="5653194" y="3950208"/>
            <a:ext cx="1664355" cy="2788920"/>
          </a:xfrm>
          <a:prstGeom prst="rect">
            <a:avLst/>
          </a:prstGeom>
        </p:spPr>
      </p:pic>
      <p:pic>
        <p:nvPicPr>
          <p:cNvPr id="19" name="Picture 18" descr="A picture containing food&#10;&#10;Description automatically generated">
            <a:extLst>
              <a:ext uri="{FF2B5EF4-FFF2-40B4-BE49-F238E27FC236}">
                <a16:creationId xmlns:a16="http://schemas.microsoft.com/office/drawing/2014/main" id="{54A57778-DF0D-4A25-985F-183AF01819C7}"/>
              </a:ext>
            </a:extLst>
          </p:cNvPr>
          <p:cNvPicPr>
            <a:picLocks noChangeAspect="1"/>
          </p:cNvPicPr>
          <p:nvPr/>
        </p:nvPicPr>
        <p:blipFill>
          <a:blip r:embed="rId8"/>
          <a:stretch>
            <a:fillRect/>
          </a:stretch>
        </p:blipFill>
        <p:spPr>
          <a:xfrm>
            <a:off x="7326546" y="3950208"/>
            <a:ext cx="1945497" cy="2788920"/>
          </a:xfrm>
          <a:prstGeom prst="rect">
            <a:avLst/>
          </a:prstGeom>
        </p:spPr>
      </p:pic>
      <p:pic>
        <p:nvPicPr>
          <p:cNvPr id="20" name="Picture 19" descr="A picture containing cat, hat, standing&#10;&#10;Description automatically generated">
            <a:extLst>
              <a:ext uri="{FF2B5EF4-FFF2-40B4-BE49-F238E27FC236}">
                <a16:creationId xmlns:a16="http://schemas.microsoft.com/office/drawing/2014/main" id="{2CB56483-3ECA-446C-B621-365B966BECEB}"/>
              </a:ext>
            </a:extLst>
          </p:cNvPr>
          <p:cNvPicPr>
            <a:picLocks noChangeAspect="1"/>
          </p:cNvPicPr>
          <p:nvPr/>
        </p:nvPicPr>
        <p:blipFill>
          <a:blip r:embed="rId9"/>
          <a:stretch>
            <a:fillRect/>
          </a:stretch>
        </p:blipFill>
        <p:spPr>
          <a:xfrm>
            <a:off x="9118770" y="3950208"/>
            <a:ext cx="2788920" cy="2788920"/>
          </a:xfrm>
          <a:prstGeom prst="rect">
            <a:avLst/>
          </a:prstGeom>
        </p:spPr>
      </p:pic>
      <p:pic>
        <p:nvPicPr>
          <p:cNvPr id="3" name="Audio 2">
            <a:hlinkClick r:id="" action="ppaction://media"/>
            <a:extLst>
              <a:ext uri="{FF2B5EF4-FFF2-40B4-BE49-F238E27FC236}">
                <a16:creationId xmlns:a16="http://schemas.microsoft.com/office/drawing/2014/main" id="{708CE1E6-909F-4734-83A6-8E131C4937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114638771"/>
      </p:ext>
    </p:extLst>
  </p:cSld>
  <p:clrMapOvr>
    <a:masterClrMapping/>
  </p:clrMapOvr>
  <mc:AlternateContent xmlns:mc="http://schemas.openxmlformats.org/markup-compatibility/2006" xmlns:p14="http://schemas.microsoft.com/office/powerpoint/2010/main">
    <mc:Choice Requires="p14">
      <p:transition spd="slow" p14:dur="2000" advTm="7547"/>
    </mc:Choice>
    <mc:Fallback xmlns="">
      <p:transition spd="slow" advTm="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r>
              <a:rPr lang="en-US" sz="4400" dirty="0"/>
              <a:t>Conclusion</a:t>
            </a:r>
          </a:p>
        </p:txBody>
      </p:sp>
      <p:pic>
        <p:nvPicPr>
          <p:cNvPr id="2" name="Audio 1">
            <a:hlinkClick r:id="" action="ppaction://media"/>
            <a:extLst>
              <a:ext uri="{FF2B5EF4-FFF2-40B4-BE49-F238E27FC236}">
                <a16:creationId xmlns:a16="http://schemas.microsoft.com/office/drawing/2014/main" id="{1F51A8F6-A8B9-4AC6-B0BB-FA74BE4566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585040888"/>
      </p:ext>
    </p:extLst>
  </p:cSld>
  <p:clrMapOvr>
    <a:masterClrMapping/>
  </p:clrMapOvr>
  <mc:AlternateContent xmlns:mc="http://schemas.openxmlformats.org/markup-compatibility/2006" xmlns:p14="http://schemas.microsoft.com/office/powerpoint/2010/main">
    <mc:Choice Requires="p14">
      <p:transition spd="slow" p14:dur="2000" advTm="2548"/>
    </mc:Choice>
    <mc:Fallback xmlns="">
      <p:transition spd="slow" advTm="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Conclusion</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lnSpcReduction="10000"/>
          </a:bodyPr>
          <a:lstStyle/>
          <a:p>
            <a:pPr marL="0" indent="0">
              <a:buNone/>
            </a:pPr>
            <a:r>
              <a:rPr lang="en-US" u="sng" dirty="0">
                <a:sym typeface="Wingdings" panose="05000000000000000000" pitchFamily="2" charset="2"/>
              </a:rPr>
              <a:t>Observation [</a:t>
            </a:r>
            <a:r>
              <a:rPr lang="en-US" u="sng" dirty="0" err="1">
                <a:sym typeface="Wingdings" panose="05000000000000000000" pitchFamily="2" charset="2"/>
              </a:rPr>
              <a:t>Curless</a:t>
            </a:r>
            <a:r>
              <a:rPr lang="en-US" u="sng" dirty="0">
                <a:sym typeface="Wingdings" panose="05000000000000000000" pitchFamily="2" charset="2"/>
              </a:rPr>
              <a:t> and </a:t>
            </a:r>
            <a:r>
              <a:rPr lang="en-US" u="sng" dirty="0" err="1">
                <a:sym typeface="Wingdings" panose="05000000000000000000" pitchFamily="2" charset="2"/>
              </a:rPr>
              <a:t>Levoy</a:t>
            </a:r>
            <a:r>
              <a:rPr lang="en-US" u="sng" dirty="0">
                <a:sym typeface="Wingdings" panose="05000000000000000000" pitchFamily="2" charset="2"/>
              </a:rPr>
              <a:t>, 1996]</a:t>
            </a:r>
            <a:r>
              <a:rPr lang="en-US" dirty="0">
                <a:sym typeface="Wingdings" panose="05000000000000000000" pitchFamily="2" charset="2"/>
              </a:rPr>
              <a:t>:</a:t>
            </a:r>
          </a:p>
          <a:p>
            <a:pPr marL="0" indent="0">
              <a:buNone/>
            </a:pPr>
            <a:r>
              <a:rPr lang="en-US" dirty="0">
                <a:sym typeface="Wingdings" panose="05000000000000000000" pitchFamily="2" charset="2"/>
              </a:rPr>
              <a:t>3D scans also provide information about where the surface cannot be</a:t>
            </a:r>
          </a:p>
          <a:p>
            <a:pPr marL="0" indent="0">
              <a:buNone/>
            </a:pPr>
            <a:endParaRPr lang="en-US" dirty="0">
              <a:sym typeface="Wingdings" panose="05000000000000000000" pitchFamily="2" charset="2"/>
            </a:endParaRPr>
          </a:p>
          <a:p>
            <a:pPr marL="0" indent="0">
              <a:buNone/>
            </a:pPr>
            <a:r>
              <a:rPr lang="en-US" u="sng" dirty="0">
                <a:sym typeface="Wingdings" panose="05000000000000000000" pitchFamily="2" charset="2"/>
              </a:rPr>
              <a:t>Key Idea</a:t>
            </a:r>
            <a:r>
              <a:rPr lang="en-US" dirty="0">
                <a:sym typeface="Wingdings" panose="05000000000000000000" pitchFamily="2" charset="2"/>
              </a:rPr>
              <a:t>:</a:t>
            </a:r>
          </a:p>
          <a:p>
            <a:pPr marL="0" indent="0">
              <a:buNone/>
            </a:pPr>
            <a:r>
              <a:rPr lang="en-US" dirty="0">
                <a:sym typeface="Wingdings" panose="05000000000000000000" pitchFamily="2" charset="2"/>
              </a:rPr>
              <a:t>If we represent the surface by an </a:t>
            </a:r>
            <a:r>
              <a:rPr lang="en-US" i="1" dirty="0">
                <a:sym typeface="Wingdings" panose="05000000000000000000" pitchFamily="2" charset="2"/>
              </a:rPr>
              <a:t>indicator function</a:t>
            </a:r>
            <a:endParaRPr lang="en-US" dirty="0">
              <a:sym typeface="Wingdings" panose="05000000000000000000" pitchFamily="2" charset="2"/>
            </a:endParaRPr>
          </a:p>
          <a:p>
            <a:pPr>
              <a:lnSpc>
                <a:spcPct val="110000"/>
              </a:lnSpc>
            </a:pPr>
            <a:r>
              <a:rPr lang="en-US" dirty="0">
                <a:sym typeface="Wingdings" panose="05000000000000000000" pitchFamily="2" charset="2"/>
              </a:rPr>
              <a:t>Satisfying the envelope constraints amounts to incorporating Dirichlet boundary conditions in the solver</a:t>
            </a:r>
          </a:p>
          <a:p>
            <a:endParaRPr lang="en-US" dirty="0">
              <a:sym typeface="Wingdings" panose="05000000000000000000" pitchFamily="2" charset="2"/>
            </a:endParaRPr>
          </a:p>
          <a:p>
            <a:pPr marL="0" indent="0">
              <a:buNone/>
            </a:pPr>
            <a:r>
              <a:rPr lang="en-US" u="sng" dirty="0">
                <a:sym typeface="Wingdings" panose="05000000000000000000" pitchFamily="2" charset="2"/>
              </a:rPr>
              <a:t>In practice</a:t>
            </a:r>
            <a:r>
              <a:rPr lang="en-US" dirty="0">
                <a:sym typeface="Wingdings" panose="05000000000000000000" pitchFamily="2" charset="2"/>
              </a:rPr>
              <a:t>:</a:t>
            </a:r>
          </a:p>
          <a:p>
            <a:r>
              <a:rPr lang="en-US" dirty="0">
                <a:sym typeface="Wingdings" panose="05000000000000000000" pitchFamily="2" charset="2"/>
              </a:rPr>
              <a:t>Improved results</a:t>
            </a:r>
          </a:p>
          <a:p>
            <a:r>
              <a:rPr lang="en-US" dirty="0">
                <a:sym typeface="Wingdings" panose="05000000000000000000" pitchFamily="2" charset="2"/>
              </a:rPr>
              <a:t>Little computational overhead</a:t>
            </a:r>
          </a:p>
        </p:txBody>
      </p:sp>
      <p:pic>
        <p:nvPicPr>
          <p:cNvPr id="8" name="Audio 7">
            <a:hlinkClick r:id="" action="ppaction://media"/>
            <a:extLst>
              <a:ext uri="{FF2B5EF4-FFF2-40B4-BE49-F238E27FC236}">
                <a16:creationId xmlns:a16="http://schemas.microsoft.com/office/drawing/2014/main" id="{0DF5405D-4B95-46E0-8BF8-6CEFA16B39A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668657757"/>
      </p:ext>
    </p:extLst>
  </p:cSld>
  <p:clrMapOvr>
    <a:masterClrMapping/>
  </p:clrMapOvr>
  <mc:AlternateContent xmlns:mc="http://schemas.openxmlformats.org/markup-compatibility/2006" xmlns:p14="http://schemas.microsoft.com/office/powerpoint/2010/main">
    <mc:Choice Requires="p14">
      <p:transition spd="slow" p14:dur="2000" advTm="27095"/>
    </mc:Choice>
    <mc:Fallback xmlns="">
      <p:transition spd="slow" advTm="27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Future Work</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514350" indent="-514350">
              <a:buFont typeface="+mj-lt"/>
              <a:buAutoNum type="arabicPeriod"/>
            </a:pPr>
            <a:r>
              <a:rPr lang="en-US" dirty="0">
                <a:sym typeface="Wingdings" panose="05000000000000000000" pitchFamily="2" charset="2"/>
              </a:rPr>
              <a:t>Extend basis function reshaping to adapted part of the tree</a:t>
            </a:r>
          </a:p>
          <a:p>
            <a:pPr lvl="1"/>
            <a:r>
              <a:rPr lang="en-US" dirty="0">
                <a:sym typeface="Wingdings" panose="05000000000000000000" pitchFamily="2" charset="2"/>
              </a:rPr>
              <a:t>Higher resolution Dirichlet boundary constraints</a:t>
            </a:r>
          </a:p>
          <a:p>
            <a:pPr lvl="1"/>
            <a:r>
              <a:rPr lang="en-US" dirty="0">
                <a:sym typeface="Wingdings" panose="05000000000000000000" pitchFamily="2" charset="2"/>
              </a:rPr>
              <a:t>No erosion</a:t>
            </a:r>
          </a:p>
          <a:p>
            <a:pPr lvl="1"/>
            <a:endParaRPr lang="en-US" dirty="0">
              <a:sym typeface="Wingdings" panose="05000000000000000000" pitchFamily="2" charset="2"/>
            </a:endParaRPr>
          </a:p>
          <a:p>
            <a:pPr marL="514350" indent="-514350">
              <a:buFont typeface="+mj-lt"/>
              <a:buAutoNum type="arabicPeriod"/>
            </a:pPr>
            <a:r>
              <a:rPr lang="en-US" dirty="0">
                <a:sym typeface="Wingdings" panose="05000000000000000000" pitchFamily="2" charset="2"/>
              </a:rPr>
              <a:t>Applications to simulation</a:t>
            </a:r>
          </a:p>
          <a:p>
            <a:pPr lvl="1"/>
            <a:r>
              <a:rPr lang="en-US" dirty="0">
                <a:sym typeface="Wingdings" panose="05000000000000000000" pitchFamily="2" charset="2"/>
              </a:rPr>
              <a:t>Boundary conditions enable modeling interfaces</a:t>
            </a:r>
          </a:p>
          <a:p>
            <a:pPr lvl="1"/>
            <a:endParaRPr lang="en-US" dirty="0">
              <a:sym typeface="Wingdings" panose="05000000000000000000" pitchFamily="2" charset="2"/>
            </a:endParaRPr>
          </a:p>
        </p:txBody>
      </p:sp>
      <p:pic>
        <p:nvPicPr>
          <p:cNvPr id="11" name="Audio 10">
            <a:hlinkClick r:id="" action="ppaction://media"/>
            <a:extLst>
              <a:ext uri="{FF2B5EF4-FFF2-40B4-BE49-F238E27FC236}">
                <a16:creationId xmlns:a16="http://schemas.microsoft.com/office/drawing/2014/main" id="{86B8658F-7584-4920-98F5-CA2D83CBE05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850111606"/>
      </p:ext>
    </p:extLst>
  </p:cSld>
  <p:clrMapOvr>
    <a:masterClrMapping/>
  </p:clrMapOvr>
  <mc:AlternateContent xmlns:mc="http://schemas.openxmlformats.org/markup-compatibility/2006" xmlns:p14="http://schemas.microsoft.com/office/powerpoint/2010/main">
    <mc:Choice Requires="p14">
      <p:transition spd="slow" p14:dur="2000" advTm="36333"/>
    </mc:Choice>
    <mc:Fallback xmlns="">
      <p:transition spd="slow" advTm="36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r>
              <a:rPr lang="en-US" sz="9600" dirty="0"/>
              <a:t>Thank you!</a:t>
            </a:r>
          </a:p>
        </p:txBody>
      </p:sp>
      <p:sp>
        <p:nvSpPr>
          <p:cNvPr id="2" name="TextBox 1">
            <a:extLst>
              <a:ext uri="{FF2B5EF4-FFF2-40B4-BE49-F238E27FC236}">
                <a16:creationId xmlns:a16="http://schemas.microsoft.com/office/drawing/2014/main" id="{5841F325-782C-4FB1-890B-616C29FD32BF}"/>
              </a:ext>
            </a:extLst>
          </p:cNvPr>
          <p:cNvSpPr txBox="1"/>
          <p:nvPr/>
        </p:nvSpPr>
        <p:spPr>
          <a:xfrm>
            <a:off x="12615" y="6205307"/>
            <a:ext cx="5123454" cy="646331"/>
          </a:xfrm>
          <a:prstGeom prst="rect">
            <a:avLst/>
          </a:prstGeom>
          <a:noFill/>
        </p:spPr>
        <p:txBody>
          <a:bodyPr wrap="none" rtlCol="0">
            <a:spAutoFit/>
          </a:bodyPr>
          <a:lstStyle/>
          <a:p>
            <a:r>
              <a:rPr lang="en-US" dirty="0">
                <a:hlinkClick r:id="rId5">
                  <a:extLst>
                    <a:ext uri="{A12FA001-AC4F-418D-AE19-62706E023703}">
                      <ahyp:hlinkClr xmlns:ahyp="http://schemas.microsoft.com/office/drawing/2018/hyperlinkcolor" val="tx"/>
                    </a:ext>
                  </a:extLst>
                </a:hlinkClick>
              </a:rPr>
              <a:t>http://www.cs.jhu.edu/~misha/Code/PoissonRecon/</a:t>
            </a:r>
            <a:endParaRPr lang="en-US" dirty="0"/>
          </a:p>
          <a:p>
            <a:r>
              <a:rPr lang="en-US" dirty="0">
                <a:hlinkClick r:id="rId6">
                  <a:extLst>
                    <a:ext uri="{A12FA001-AC4F-418D-AE19-62706E023703}">
                      <ahyp:hlinkClr xmlns:ahyp="http://schemas.microsoft.com/office/drawing/2018/hyperlinkcolor" val="tx"/>
                    </a:ext>
                  </a:extLst>
                </a:hlinkClick>
              </a:rPr>
              <a:t>https://github.com/mkazhdan/PoissonRecon</a:t>
            </a:r>
            <a:endParaRPr lang="en-US" dirty="0"/>
          </a:p>
        </p:txBody>
      </p:sp>
      <p:pic>
        <p:nvPicPr>
          <p:cNvPr id="11" name="Audio 10">
            <a:hlinkClick r:id="" action="ppaction://media"/>
            <a:extLst>
              <a:ext uri="{FF2B5EF4-FFF2-40B4-BE49-F238E27FC236}">
                <a16:creationId xmlns:a16="http://schemas.microsoft.com/office/drawing/2014/main" id="{EA78BE72-7593-4C6C-A859-B3E1CCE89A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038706146"/>
      </p:ext>
    </p:extLst>
  </p:cSld>
  <p:clrMapOvr>
    <a:masterClrMapping/>
  </p:clrMapOvr>
  <mc:AlternateContent xmlns:mc="http://schemas.openxmlformats.org/markup-compatibility/2006" xmlns:p14="http://schemas.microsoft.com/office/powerpoint/2010/main">
    <mc:Choice Requires="p14">
      <p:transition spd="slow" p14:dur="2000" advTm="3009"/>
    </mc:Choice>
    <mc:Fallback xmlns="">
      <p:transition spd="slow" advTm="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Motivation: Point Set Acquisition</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r>
              <a:rPr lang="en-US" dirty="0"/>
              <a:t>Scan an object from multiple positions to obtain a set of depth maps</a:t>
            </a:r>
          </a:p>
          <a:p>
            <a:r>
              <a:rPr lang="en-US" dirty="0"/>
              <a:t>Each scan generates a subset of the point set (a range scan)</a:t>
            </a:r>
          </a:p>
        </p:txBody>
      </p:sp>
      <p:sp>
        <p:nvSpPr>
          <p:cNvPr id="15" name="TextBox 14">
            <a:extLst>
              <a:ext uri="{FF2B5EF4-FFF2-40B4-BE49-F238E27FC236}">
                <a16:creationId xmlns:a16="http://schemas.microsoft.com/office/drawing/2014/main" id="{0D7EEC2A-C5FC-4249-934E-A1287A7399EB}"/>
              </a:ext>
            </a:extLst>
          </p:cNvPr>
          <p:cNvSpPr txBox="1"/>
          <p:nvPr/>
        </p:nvSpPr>
        <p:spPr>
          <a:xfrm>
            <a:off x="6540498" y="6066973"/>
            <a:ext cx="4677541" cy="369332"/>
          </a:xfrm>
          <a:prstGeom prst="rect">
            <a:avLst/>
          </a:prstGeom>
          <a:noFill/>
        </p:spPr>
        <p:txBody>
          <a:bodyPr wrap="square" rtlCol="0">
            <a:spAutoFit/>
          </a:bodyPr>
          <a:lstStyle/>
          <a:p>
            <a:pPr algn="ctr"/>
            <a:r>
              <a:rPr lang="en-US" dirty="0"/>
              <a:t>Range scans</a:t>
            </a:r>
          </a:p>
        </p:txBody>
      </p:sp>
      <p:pic>
        <p:nvPicPr>
          <p:cNvPr id="28" name="Picture 27" descr="A close up of a dinosaur&#10;&#10;Description automatically generated">
            <a:extLst>
              <a:ext uri="{FF2B5EF4-FFF2-40B4-BE49-F238E27FC236}">
                <a16:creationId xmlns:a16="http://schemas.microsoft.com/office/drawing/2014/main" id="{16D159E6-6691-45C8-9BF4-1C19C901D612}"/>
              </a:ext>
            </a:extLst>
          </p:cNvPr>
          <p:cNvPicPr>
            <a:picLocks noChangeAspect="1"/>
          </p:cNvPicPr>
          <p:nvPr/>
        </p:nvPicPr>
        <p:blipFill>
          <a:blip r:embed="rId5"/>
          <a:stretch>
            <a:fillRect/>
          </a:stretch>
        </p:blipFill>
        <p:spPr>
          <a:xfrm>
            <a:off x="481462" y="2697480"/>
            <a:ext cx="4724400" cy="3295650"/>
          </a:xfrm>
          <a:prstGeom prst="rect">
            <a:avLst/>
          </a:prstGeom>
        </p:spPr>
      </p:pic>
      <p:sp>
        <p:nvSpPr>
          <p:cNvPr id="27" name="TextBox 26">
            <a:extLst>
              <a:ext uri="{FF2B5EF4-FFF2-40B4-BE49-F238E27FC236}">
                <a16:creationId xmlns:a16="http://schemas.microsoft.com/office/drawing/2014/main" id="{D705C53F-AE96-404C-9B51-D4D3BF950CFA}"/>
              </a:ext>
            </a:extLst>
          </p:cNvPr>
          <p:cNvSpPr txBox="1"/>
          <p:nvPr/>
        </p:nvSpPr>
        <p:spPr>
          <a:xfrm>
            <a:off x="823705" y="5586504"/>
            <a:ext cx="3587159" cy="369332"/>
          </a:xfrm>
          <a:prstGeom prst="rect">
            <a:avLst/>
          </a:prstGeom>
          <a:noFill/>
        </p:spPr>
        <p:txBody>
          <a:bodyPr wrap="square" rtlCol="0">
            <a:spAutoFit/>
          </a:bodyPr>
          <a:lstStyle/>
          <a:p>
            <a:pPr algn="ctr"/>
            <a:r>
              <a:rPr lang="en-US" dirty="0"/>
              <a:t>Scanned object</a:t>
            </a:r>
          </a:p>
        </p:txBody>
      </p:sp>
      <p:pic>
        <p:nvPicPr>
          <p:cNvPr id="30" name="Picture 29" descr="A picture containing drawing&#10;&#10;Description automatically generated">
            <a:extLst>
              <a:ext uri="{FF2B5EF4-FFF2-40B4-BE49-F238E27FC236}">
                <a16:creationId xmlns:a16="http://schemas.microsoft.com/office/drawing/2014/main" id="{C9B72D8F-9225-4D50-9B91-D4B75800107C}"/>
              </a:ext>
            </a:extLst>
          </p:cNvPr>
          <p:cNvPicPr>
            <a:picLocks noChangeAspect="1"/>
          </p:cNvPicPr>
          <p:nvPr/>
        </p:nvPicPr>
        <p:blipFill>
          <a:blip r:embed="rId6"/>
          <a:stretch>
            <a:fillRect/>
          </a:stretch>
        </p:blipFill>
        <p:spPr>
          <a:xfrm>
            <a:off x="6251972" y="2233026"/>
            <a:ext cx="2621632" cy="1828800"/>
          </a:xfrm>
          <a:prstGeom prst="rect">
            <a:avLst/>
          </a:prstGeom>
        </p:spPr>
      </p:pic>
      <p:pic>
        <p:nvPicPr>
          <p:cNvPr id="37" name="Picture 36" descr="A picture containing drawing, group, cat, playing&#10;&#10;Description automatically generated">
            <a:extLst>
              <a:ext uri="{FF2B5EF4-FFF2-40B4-BE49-F238E27FC236}">
                <a16:creationId xmlns:a16="http://schemas.microsoft.com/office/drawing/2014/main" id="{76214083-DE0A-44F9-88ED-FCACA07A9D18}"/>
              </a:ext>
            </a:extLst>
          </p:cNvPr>
          <p:cNvPicPr>
            <a:picLocks noChangeAspect="1"/>
          </p:cNvPicPr>
          <p:nvPr/>
        </p:nvPicPr>
        <p:blipFill>
          <a:blip r:embed="rId7"/>
          <a:stretch>
            <a:fillRect/>
          </a:stretch>
        </p:blipFill>
        <p:spPr>
          <a:xfrm>
            <a:off x="8949452" y="2233026"/>
            <a:ext cx="2621632" cy="1828800"/>
          </a:xfrm>
          <a:prstGeom prst="rect">
            <a:avLst/>
          </a:prstGeom>
        </p:spPr>
      </p:pic>
      <p:pic>
        <p:nvPicPr>
          <p:cNvPr id="38" name="Picture 37" descr="A picture containing animal, drawing&#10;&#10;Description automatically generated">
            <a:extLst>
              <a:ext uri="{FF2B5EF4-FFF2-40B4-BE49-F238E27FC236}">
                <a16:creationId xmlns:a16="http://schemas.microsoft.com/office/drawing/2014/main" id="{40BCE671-CBFD-49B7-B977-B6EBC8E4C612}"/>
              </a:ext>
            </a:extLst>
          </p:cNvPr>
          <p:cNvPicPr>
            <a:picLocks noChangeAspect="1"/>
          </p:cNvPicPr>
          <p:nvPr/>
        </p:nvPicPr>
        <p:blipFill>
          <a:blip r:embed="rId8"/>
          <a:stretch>
            <a:fillRect/>
          </a:stretch>
        </p:blipFill>
        <p:spPr>
          <a:xfrm>
            <a:off x="8949452" y="4317858"/>
            <a:ext cx="2621632" cy="1828800"/>
          </a:xfrm>
          <a:prstGeom prst="rect">
            <a:avLst/>
          </a:prstGeom>
        </p:spPr>
      </p:pic>
      <p:pic>
        <p:nvPicPr>
          <p:cNvPr id="39" name="Picture 38" descr="A picture containing table&#10;&#10;Description automatically generated">
            <a:extLst>
              <a:ext uri="{FF2B5EF4-FFF2-40B4-BE49-F238E27FC236}">
                <a16:creationId xmlns:a16="http://schemas.microsoft.com/office/drawing/2014/main" id="{91F47266-3D0F-4445-81BD-954E2FDB6B58}"/>
              </a:ext>
            </a:extLst>
          </p:cNvPr>
          <p:cNvPicPr>
            <a:picLocks noChangeAspect="1"/>
          </p:cNvPicPr>
          <p:nvPr/>
        </p:nvPicPr>
        <p:blipFill>
          <a:blip r:embed="rId9"/>
          <a:stretch>
            <a:fillRect/>
          </a:stretch>
        </p:blipFill>
        <p:spPr>
          <a:xfrm>
            <a:off x="6251972" y="4317858"/>
            <a:ext cx="2621632" cy="1828800"/>
          </a:xfrm>
          <a:prstGeom prst="rect">
            <a:avLst/>
          </a:prstGeom>
        </p:spPr>
      </p:pic>
      <p:sp>
        <p:nvSpPr>
          <p:cNvPr id="42" name="Arrow: Right 41">
            <a:extLst>
              <a:ext uri="{FF2B5EF4-FFF2-40B4-BE49-F238E27FC236}">
                <a16:creationId xmlns:a16="http://schemas.microsoft.com/office/drawing/2014/main" id="{2AA75030-52A8-4939-A5A5-10E2AC8010E9}"/>
              </a:ext>
            </a:extLst>
          </p:cNvPr>
          <p:cNvSpPr/>
          <p:nvPr/>
        </p:nvSpPr>
        <p:spPr>
          <a:xfrm>
            <a:off x="5708694" y="3932636"/>
            <a:ext cx="742667" cy="541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FA66E7E4-53FC-4836-B22C-64390A3289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457964198"/>
      </p:ext>
    </p:extLst>
  </p:cSld>
  <p:clrMapOvr>
    <a:masterClrMapping/>
  </p:clrMapOvr>
  <mc:AlternateContent xmlns:mc="http://schemas.openxmlformats.org/markup-compatibility/2006" xmlns:p14="http://schemas.microsoft.com/office/powerpoint/2010/main">
    <mc:Choice Requires="p14">
      <p:transition spd="slow" p14:dur="2000" advTm="16976"/>
    </mc:Choice>
    <mc:Fallback xmlns="">
      <p:transition spd="slow" advTm="16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Motivation: Point Set Acquisition</a:t>
            </a:r>
          </a:p>
        </p:txBody>
      </p:sp>
      <p:sp>
        <p:nvSpPr>
          <p:cNvPr id="14" name="Arrow: Right 13">
            <a:extLst>
              <a:ext uri="{FF2B5EF4-FFF2-40B4-BE49-F238E27FC236}">
                <a16:creationId xmlns:a16="http://schemas.microsoft.com/office/drawing/2014/main" id="{075248D3-AA2B-45A4-A479-5CCE0BC71B2D}"/>
              </a:ext>
            </a:extLst>
          </p:cNvPr>
          <p:cNvSpPr/>
          <p:nvPr/>
        </p:nvSpPr>
        <p:spPr>
          <a:xfrm>
            <a:off x="5708694" y="3932636"/>
            <a:ext cx="742667" cy="541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r>
              <a:rPr lang="en-US" dirty="0"/>
              <a:t>Scan an object from multiple positions to obtain a set of depth maps</a:t>
            </a:r>
          </a:p>
          <a:p>
            <a:r>
              <a:rPr lang="en-US" dirty="0"/>
              <a:t>Each scan generates a subset of the point set (a range scan)</a:t>
            </a:r>
          </a:p>
          <a:p>
            <a:r>
              <a:rPr lang="en-US" dirty="0"/>
              <a:t>Merging gives a consolidated point set</a:t>
            </a:r>
          </a:p>
        </p:txBody>
      </p:sp>
      <p:pic>
        <p:nvPicPr>
          <p:cNvPr id="16" name="Picture 15" descr="A close up of a dinosaur&#10;&#10;Description automatically generated">
            <a:extLst>
              <a:ext uri="{FF2B5EF4-FFF2-40B4-BE49-F238E27FC236}">
                <a16:creationId xmlns:a16="http://schemas.microsoft.com/office/drawing/2014/main" id="{D1A23E2F-C805-48A1-998A-99A94C6AE5CD}"/>
              </a:ext>
            </a:extLst>
          </p:cNvPr>
          <p:cNvPicPr>
            <a:picLocks noChangeAspect="1"/>
          </p:cNvPicPr>
          <p:nvPr/>
        </p:nvPicPr>
        <p:blipFill>
          <a:blip r:embed="rId5"/>
          <a:stretch>
            <a:fillRect/>
          </a:stretch>
        </p:blipFill>
        <p:spPr>
          <a:xfrm>
            <a:off x="481462" y="2700830"/>
            <a:ext cx="4724400" cy="3295650"/>
          </a:xfrm>
          <a:prstGeom prst="rect">
            <a:avLst/>
          </a:prstGeom>
        </p:spPr>
      </p:pic>
      <p:sp>
        <p:nvSpPr>
          <p:cNvPr id="18" name="TextBox 17">
            <a:extLst>
              <a:ext uri="{FF2B5EF4-FFF2-40B4-BE49-F238E27FC236}">
                <a16:creationId xmlns:a16="http://schemas.microsoft.com/office/drawing/2014/main" id="{AB992159-D8C5-4FCF-9558-4A78B3EC9AB6}"/>
              </a:ext>
            </a:extLst>
          </p:cNvPr>
          <p:cNvSpPr txBox="1"/>
          <p:nvPr/>
        </p:nvSpPr>
        <p:spPr>
          <a:xfrm>
            <a:off x="823705" y="5586504"/>
            <a:ext cx="3587159" cy="369332"/>
          </a:xfrm>
          <a:prstGeom prst="rect">
            <a:avLst/>
          </a:prstGeom>
          <a:noFill/>
        </p:spPr>
        <p:txBody>
          <a:bodyPr wrap="square" rtlCol="0">
            <a:spAutoFit/>
          </a:bodyPr>
          <a:lstStyle/>
          <a:p>
            <a:pPr algn="ctr"/>
            <a:r>
              <a:rPr lang="en-US" dirty="0"/>
              <a:t>Scanned object</a:t>
            </a:r>
          </a:p>
        </p:txBody>
      </p:sp>
      <p:pic>
        <p:nvPicPr>
          <p:cNvPr id="19" name="Picture 18" descr="A picture containing fabric&#10;&#10;Description automatically generated">
            <a:extLst>
              <a:ext uri="{FF2B5EF4-FFF2-40B4-BE49-F238E27FC236}">
                <a16:creationId xmlns:a16="http://schemas.microsoft.com/office/drawing/2014/main" id="{D9960B00-4ED9-416A-ACE1-CC5A877501AA}"/>
              </a:ext>
            </a:extLst>
          </p:cNvPr>
          <p:cNvPicPr>
            <a:picLocks noChangeAspect="1"/>
          </p:cNvPicPr>
          <p:nvPr/>
        </p:nvPicPr>
        <p:blipFill>
          <a:blip r:embed="rId6"/>
          <a:stretch>
            <a:fillRect/>
          </a:stretch>
        </p:blipFill>
        <p:spPr>
          <a:xfrm>
            <a:off x="6767081" y="2697480"/>
            <a:ext cx="4724400" cy="3295650"/>
          </a:xfrm>
          <a:prstGeom prst="rect">
            <a:avLst/>
          </a:prstGeom>
        </p:spPr>
      </p:pic>
      <p:sp>
        <p:nvSpPr>
          <p:cNvPr id="15" name="TextBox 14">
            <a:extLst>
              <a:ext uri="{FF2B5EF4-FFF2-40B4-BE49-F238E27FC236}">
                <a16:creationId xmlns:a16="http://schemas.microsoft.com/office/drawing/2014/main" id="{0D7EEC2A-C5FC-4249-934E-A1287A7399EB}"/>
              </a:ext>
            </a:extLst>
          </p:cNvPr>
          <p:cNvSpPr txBox="1"/>
          <p:nvPr/>
        </p:nvSpPr>
        <p:spPr>
          <a:xfrm>
            <a:off x="6780132" y="5586984"/>
            <a:ext cx="4677541" cy="369332"/>
          </a:xfrm>
          <a:prstGeom prst="rect">
            <a:avLst/>
          </a:prstGeom>
          <a:noFill/>
        </p:spPr>
        <p:txBody>
          <a:bodyPr wrap="square" rtlCol="0">
            <a:spAutoFit/>
          </a:bodyPr>
          <a:lstStyle/>
          <a:p>
            <a:pPr algn="ctr"/>
            <a:r>
              <a:rPr lang="en-US" dirty="0"/>
              <a:t>Merged scans</a:t>
            </a:r>
          </a:p>
        </p:txBody>
      </p:sp>
      <p:pic>
        <p:nvPicPr>
          <p:cNvPr id="4" name="Audio 3">
            <a:hlinkClick r:id="" action="ppaction://media"/>
            <a:extLst>
              <a:ext uri="{FF2B5EF4-FFF2-40B4-BE49-F238E27FC236}">
                <a16:creationId xmlns:a16="http://schemas.microsoft.com/office/drawing/2014/main" id="{CA1AB4DF-E8E0-4A64-8B02-F1F1CB186F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641424264"/>
      </p:ext>
    </p:extLst>
  </p:cSld>
  <p:clrMapOvr>
    <a:masterClrMapping/>
  </p:clrMapOvr>
  <mc:AlternateContent xmlns:mc="http://schemas.openxmlformats.org/markup-compatibility/2006" xmlns:p14="http://schemas.microsoft.com/office/powerpoint/2010/main">
    <mc:Choice Requires="p14">
      <p:transition spd="slow" p14:dur="2000" advTm="10133"/>
    </mc:Choice>
    <mc:Fallback xmlns="">
      <p:transition spd="slow" advTm="10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lstStyle/>
          <a:p>
            <a:r>
              <a:rPr lang="en-US" dirty="0"/>
              <a:t>Challenge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Regions of the surface not visible to any scan</a:t>
                </a:r>
              </a:p>
              <a:p>
                <a:pPr marL="0" indent="0">
                  <a:buNone/>
                </a:pPr>
                <a14:m>
                  <m:oMath xmlns:m="http://schemas.openxmlformats.org/officeDocument/2006/math">
                    <m:r>
                      <a:rPr lang="en-US" b="0" i="1" smtClean="0">
                        <a:latin typeface="Cambria Math" panose="02040503050406030204" pitchFamily="18" charset="0"/>
                      </a:rPr>
                      <m:t>⇒</m:t>
                    </m:r>
                  </m:oMath>
                </a14:m>
                <a:r>
                  <a:rPr lang="en-US" dirty="0"/>
                  <a:t> Reconstruction becomes under-constrained</a:t>
                </a:r>
              </a:p>
            </p:txBody>
          </p:sp>
        </mc:Choice>
        <mc:Fallback xmlns="">
          <p:sp>
            <p:nvSpPr>
              <p:cNvPr id="3" name="Content Placeholder 2">
                <a:extLst>
                  <a:ext uri="{FF2B5EF4-FFF2-40B4-BE49-F238E27FC236}">
                    <a16:creationId xmlns:a16="http://schemas.microsoft.com/office/drawing/2014/main" id="{09612A18-1EE3-AA4A-8548-51EF5A132BBE}"/>
                  </a:ext>
                </a:extLst>
              </p:cNvPr>
              <p:cNvSpPr>
                <a:spLocks noGrp="1" noRot="1" noChangeAspect="1" noMove="1" noResize="1" noEditPoints="1" noAdjustHandles="1" noChangeArrowheads="1" noChangeShapeType="1" noTextEdit="1"/>
              </p:cNvSpPr>
              <p:nvPr>
                <p:ph idx="1"/>
              </p:nvPr>
            </p:nvSpPr>
            <p:spPr>
              <a:xfrm>
                <a:off x="482600" y="1234440"/>
                <a:ext cx="11226800" cy="5364480"/>
              </a:xfrm>
              <a:blipFill>
                <a:blip r:embed="rId6"/>
                <a:stretch>
                  <a:fillRect l="-1086" t="-2045"/>
                </a:stretch>
              </a:blipFill>
            </p:spPr>
            <p:txBody>
              <a:bodyPr/>
              <a:lstStyle/>
              <a:p>
                <a:r>
                  <a:rPr lang="en-US">
                    <a:noFill/>
                  </a:rPr>
                  <a:t> </a:t>
                </a:r>
              </a:p>
            </p:txBody>
          </p:sp>
        </mc:Fallback>
      </mc:AlternateContent>
      <p:pic>
        <p:nvPicPr>
          <p:cNvPr id="10" name="Picture 9" descr="A close up of a dinosaur&#10;&#10;Description automatically generated">
            <a:extLst>
              <a:ext uri="{FF2B5EF4-FFF2-40B4-BE49-F238E27FC236}">
                <a16:creationId xmlns:a16="http://schemas.microsoft.com/office/drawing/2014/main" id="{BEEFC24C-4226-4897-B5C4-C73C1EC9E0EE}"/>
              </a:ext>
            </a:extLst>
          </p:cNvPr>
          <p:cNvPicPr>
            <a:picLocks noChangeAspect="1"/>
          </p:cNvPicPr>
          <p:nvPr/>
        </p:nvPicPr>
        <p:blipFill>
          <a:blip r:embed="rId7"/>
          <a:stretch>
            <a:fillRect/>
          </a:stretch>
        </p:blipFill>
        <p:spPr>
          <a:xfrm>
            <a:off x="481462" y="2700830"/>
            <a:ext cx="4724400" cy="3295650"/>
          </a:xfrm>
          <a:prstGeom prst="rect">
            <a:avLst/>
          </a:prstGeom>
        </p:spPr>
      </p:pic>
      <p:sp>
        <p:nvSpPr>
          <p:cNvPr id="11" name="TextBox 10">
            <a:extLst>
              <a:ext uri="{FF2B5EF4-FFF2-40B4-BE49-F238E27FC236}">
                <a16:creationId xmlns:a16="http://schemas.microsoft.com/office/drawing/2014/main" id="{EFD299AF-5C08-4F75-9882-54459D500B9D}"/>
              </a:ext>
            </a:extLst>
          </p:cNvPr>
          <p:cNvSpPr txBox="1"/>
          <p:nvPr/>
        </p:nvSpPr>
        <p:spPr>
          <a:xfrm>
            <a:off x="823705" y="5586504"/>
            <a:ext cx="3587159" cy="369332"/>
          </a:xfrm>
          <a:prstGeom prst="rect">
            <a:avLst/>
          </a:prstGeom>
          <a:noFill/>
        </p:spPr>
        <p:txBody>
          <a:bodyPr wrap="square" rtlCol="0">
            <a:spAutoFit/>
          </a:bodyPr>
          <a:lstStyle/>
          <a:p>
            <a:pPr algn="ctr"/>
            <a:r>
              <a:rPr lang="en-US" dirty="0"/>
              <a:t>Scanned object</a:t>
            </a:r>
          </a:p>
        </p:txBody>
      </p:sp>
      <p:sp>
        <p:nvSpPr>
          <p:cNvPr id="16" name="Arrow: Right 15">
            <a:extLst>
              <a:ext uri="{FF2B5EF4-FFF2-40B4-BE49-F238E27FC236}">
                <a16:creationId xmlns:a16="http://schemas.microsoft.com/office/drawing/2014/main" id="{8B4E144C-EC88-47C0-B5A0-9850B520CD1E}"/>
              </a:ext>
            </a:extLst>
          </p:cNvPr>
          <p:cNvSpPr/>
          <p:nvPr/>
        </p:nvSpPr>
        <p:spPr>
          <a:xfrm>
            <a:off x="5708694" y="3932636"/>
            <a:ext cx="742667" cy="541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fabric&#10;&#10;Description automatically generated">
            <a:extLst>
              <a:ext uri="{FF2B5EF4-FFF2-40B4-BE49-F238E27FC236}">
                <a16:creationId xmlns:a16="http://schemas.microsoft.com/office/drawing/2014/main" id="{5B5B1E7D-6B11-4ABA-B45E-44BE25AADEF1}"/>
              </a:ext>
            </a:extLst>
          </p:cNvPr>
          <p:cNvPicPr>
            <a:picLocks noChangeAspect="1"/>
          </p:cNvPicPr>
          <p:nvPr/>
        </p:nvPicPr>
        <p:blipFill>
          <a:blip r:embed="rId8"/>
          <a:stretch>
            <a:fillRect/>
          </a:stretch>
        </p:blipFill>
        <p:spPr>
          <a:xfrm>
            <a:off x="6767081" y="2697480"/>
            <a:ext cx="4724400" cy="3295650"/>
          </a:xfrm>
          <a:prstGeom prst="rect">
            <a:avLst/>
          </a:prstGeom>
        </p:spPr>
      </p:pic>
      <p:sp>
        <p:nvSpPr>
          <p:cNvPr id="19" name="TextBox 18">
            <a:extLst>
              <a:ext uri="{FF2B5EF4-FFF2-40B4-BE49-F238E27FC236}">
                <a16:creationId xmlns:a16="http://schemas.microsoft.com/office/drawing/2014/main" id="{F7697CC4-ECD3-41F0-B03E-55E3FE4354E1}"/>
              </a:ext>
            </a:extLst>
          </p:cNvPr>
          <p:cNvSpPr txBox="1"/>
          <p:nvPr/>
        </p:nvSpPr>
        <p:spPr>
          <a:xfrm>
            <a:off x="6780132" y="5586984"/>
            <a:ext cx="4677541" cy="369332"/>
          </a:xfrm>
          <a:prstGeom prst="rect">
            <a:avLst/>
          </a:prstGeom>
          <a:noFill/>
        </p:spPr>
        <p:txBody>
          <a:bodyPr wrap="square" rtlCol="0">
            <a:spAutoFit/>
          </a:bodyPr>
          <a:lstStyle/>
          <a:p>
            <a:pPr algn="ctr"/>
            <a:r>
              <a:rPr lang="en-US" dirty="0"/>
              <a:t>Merged scans</a:t>
            </a:r>
          </a:p>
        </p:txBody>
      </p:sp>
      <p:pic>
        <p:nvPicPr>
          <p:cNvPr id="14" name="Picture 13" descr="A picture containing laying, playing, cat, bed&#10;&#10;Description automatically generated">
            <a:extLst>
              <a:ext uri="{FF2B5EF4-FFF2-40B4-BE49-F238E27FC236}">
                <a16:creationId xmlns:a16="http://schemas.microsoft.com/office/drawing/2014/main" id="{ED74221C-FF13-4AD1-B368-B6C3D435FE1E}"/>
              </a:ext>
            </a:extLst>
          </p:cNvPr>
          <p:cNvPicPr>
            <a:picLocks noChangeAspect="1"/>
          </p:cNvPicPr>
          <p:nvPr/>
        </p:nvPicPr>
        <p:blipFill>
          <a:blip r:embed="rId9"/>
          <a:stretch>
            <a:fillRect/>
          </a:stretch>
        </p:blipFill>
        <p:spPr>
          <a:xfrm>
            <a:off x="6766560" y="2697480"/>
            <a:ext cx="4718938" cy="3291840"/>
          </a:xfrm>
          <a:prstGeom prst="rect">
            <a:avLst/>
          </a:prstGeom>
        </p:spPr>
      </p:pic>
      <p:sp>
        <p:nvSpPr>
          <p:cNvPr id="15" name="TextBox 14">
            <a:extLst>
              <a:ext uri="{FF2B5EF4-FFF2-40B4-BE49-F238E27FC236}">
                <a16:creationId xmlns:a16="http://schemas.microsoft.com/office/drawing/2014/main" id="{835B8268-00AF-4DA9-A69D-453FFC054C21}"/>
              </a:ext>
            </a:extLst>
          </p:cNvPr>
          <p:cNvSpPr txBox="1"/>
          <p:nvPr/>
        </p:nvSpPr>
        <p:spPr>
          <a:xfrm>
            <a:off x="6784848" y="5586984"/>
            <a:ext cx="4677541" cy="369332"/>
          </a:xfrm>
          <a:prstGeom prst="rect">
            <a:avLst/>
          </a:prstGeom>
          <a:noFill/>
        </p:spPr>
        <p:txBody>
          <a:bodyPr wrap="square" rtlCol="0">
            <a:spAutoFit/>
          </a:bodyPr>
          <a:lstStyle/>
          <a:p>
            <a:pPr algn="ctr"/>
            <a:r>
              <a:rPr lang="en-US" dirty="0"/>
              <a:t>Reconstruction</a:t>
            </a:r>
          </a:p>
        </p:txBody>
      </p:sp>
      <p:sp>
        <p:nvSpPr>
          <p:cNvPr id="4" name="Oval 3">
            <a:extLst>
              <a:ext uri="{FF2B5EF4-FFF2-40B4-BE49-F238E27FC236}">
                <a16:creationId xmlns:a16="http://schemas.microsoft.com/office/drawing/2014/main" id="{C1A14A81-14E6-45B5-ADA5-5304AC36E23A}"/>
              </a:ext>
            </a:extLst>
          </p:cNvPr>
          <p:cNvSpPr/>
          <p:nvPr/>
        </p:nvSpPr>
        <p:spPr>
          <a:xfrm rot="18725654">
            <a:off x="7958434" y="4110211"/>
            <a:ext cx="422516" cy="1072055"/>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D6E5755-356B-48D9-B073-3A79543B6F8B}"/>
              </a:ext>
            </a:extLst>
          </p:cNvPr>
          <p:cNvSpPr/>
          <p:nvPr/>
        </p:nvSpPr>
        <p:spPr>
          <a:xfrm rot="16200000">
            <a:off x="7552660" y="4696653"/>
            <a:ext cx="422516" cy="1284518"/>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EF15AB8-32CC-4D18-B403-5692C77CF89B}"/>
              </a:ext>
            </a:extLst>
          </p:cNvPr>
          <p:cNvSpPr/>
          <p:nvPr/>
        </p:nvSpPr>
        <p:spPr>
          <a:xfrm rot="16200000">
            <a:off x="9648726" y="4637794"/>
            <a:ext cx="422516" cy="1284518"/>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FCCC048-30C9-473F-A780-31B9D99D199F}"/>
              </a:ext>
            </a:extLst>
          </p:cNvPr>
          <p:cNvSpPr/>
          <p:nvPr/>
        </p:nvSpPr>
        <p:spPr>
          <a:xfrm rot="16200000">
            <a:off x="9355580" y="4120786"/>
            <a:ext cx="590649" cy="925519"/>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015365-B4A6-44A5-8E7F-76989D2C4D94}"/>
              </a:ext>
            </a:extLst>
          </p:cNvPr>
          <p:cNvSpPr/>
          <p:nvPr/>
        </p:nvSpPr>
        <p:spPr>
          <a:xfrm rot="17798354">
            <a:off x="7242990" y="3032512"/>
            <a:ext cx="434446" cy="925519"/>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67F3A470-3343-418A-9436-26E017EAD8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970420283"/>
      </p:ext>
    </p:extLst>
  </p:cSld>
  <p:clrMapOvr>
    <a:masterClrMapping/>
  </p:clrMapOvr>
  <mc:AlternateContent xmlns:mc="http://schemas.openxmlformats.org/markup-compatibility/2006" xmlns:p14="http://schemas.microsoft.com/office/powerpoint/2010/main">
    <mc:Choice Requires="p14">
      <p:transition spd="slow" p14:dur="2000" advTm="19459"/>
    </mc:Choice>
    <mc:Fallback xmlns="">
      <p:transition spd="slow" advTm="1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15" grpId="0"/>
      <p:bldP spid="4"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341B-250A-B347-A9E0-809EC8BF4DAC}"/>
              </a:ext>
            </a:extLst>
          </p:cNvPr>
          <p:cNvSpPr>
            <a:spLocks noGrp="1"/>
          </p:cNvSpPr>
          <p:nvPr>
            <p:ph type="title"/>
          </p:nvPr>
        </p:nvSpPr>
        <p:spPr>
          <a:xfrm>
            <a:off x="482600" y="385127"/>
            <a:ext cx="11226800" cy="849313"/>
          </a:xfrm>
        </p:spPr>
        <p:txBody>
          <a:bodyPr>
            <a:normAutofit/>
          </a:bodyPr>
          <a:lstStyle/>
          <a:p>
            <a:r>
              <a:rPr lang="en-US" dirty="0"/>
              <a:t>Observation [</a:t>
            </a:r>
            <a:r>
              <a:rPr lang="en-US" dirty="0" err="1"/>
              <a:t>Curless</a:t>
            </a:r>
            <a:r>
              <a:rPr lang="en-US" dirty="0"/>
              <a:t> and </a:t>
            </a:r>
            <a:r>
              <a:rPr lang="en-US" dirty="0" err="1"/>
              <a:t>Levoy</a:t>
            </a:r>
            <a:r>
              <a:rPr lang="en-US" dirty="0"/>
              <a:t>, 1996]</a:t>
            </a:r>
          </a:p>
        </p:txBody>
      </p:sp>
      <p:sp>
        <p:nvSpPr>
          <p:cNvPr id="3" name="Content Placeholder 2">
            <a:extLst>
              <a:ext uri="{FF2B5EF4-FFF2-40B4-BE49-F238E27FC236}">
                <a16:creationId xmlns:a16="http://schemas.microsoft.com/office/drawing/2014/main" id="{09612A18-1EE3-AA4A-8548-51EF5A132BBE}"/>
              </a:ext>
            </a:extLst>
          </p:cNvPr>
          <p:cNvSpPr>
            <a:spLocks noGrp="1"/>
          </p:cNvSpPr>
          <p:nvPr>
            <p:ph idx="1"/>
          </p:nvPr>
        </p:nvSpPr>
        <p:spPr>
          <a:xfrm>
            <a:off x="482600" y="1234440"/>
            <a:ext cx="11226800" cy="5364480"/>
          </a:xfrm>
        </p:spPr>
        <p:txBody>
          <a:bodyPr>
            <a:normAutofit/>
          </a:bodyPr>
          <a:lstStyle/>
          <a:p>
            <a:pPr marL="0" indent="0">
              <a:buNone/>
            </a:pPr>
            <a:r>
              <a:rPr lang="en-US" dirty="0"/>
              <a:t>When point samples come from range scanners, we have information about where the surface </a:t>
            </a:r>
            <a:r>
              <a:rPr lang="en-US" b="1" dirty="0"/>
              <a:t>cannot</a:t>
            </a:r>
            <a:r>
              <a:rPr lang="en-US" dirty="0"/>
              <a:t> be, as well as where it should be.</a:t>
            </a:r>
          </a:p>
        </p:txBody>
      </p:sp>
      <p:pic>
        <p:nvPicPr>
          <p:cNvPr id="9" name="Picture 8" descr="A close up of a dinosaur&#10;&#10;Description automatically generated">
            <a:extLst>
              <a:ext uri="{FF2B5EF4-FFF2-40B4-BE49-F238E27FC236}">
                <a16:creationId xmlns:a16="http://schemas.microsoft.com/office/drawing/2014/main" id="{AC3F917B-0E7F-4109-A40A-E7C1E085C39F}"/>
              </a:ext>
            </a:extLst>
          </p:cNvPr>
          <p:cNvPicPr>
            <a:picLocks noChangeAspect="1"/>
          </p:cNvPicPr>
          <p:nvPr/>
        </p:nvPicPr>
        <p:blipFill>
          <a:blip r:embed="rId5"/>
          <a:stretch>
            <a:fillRect/>
          </a:stretch>
        </p:blipFill>
        <p:spPr>
          <a:xfrm>
            <a:off x="481462" y="2700830"/>
            <a:ext cx="4724400" cy="3295650"/>
          </a:xfrm>
          <a:prstGeom prst="rect">
            <a:avLst/>
          </a:prstGeom>
        </p:spPr>
      </p:pic>
      <p:sp>
        <p:nvSpPr>
          <p:cNvPr id="12" name="TextBox 11">
            <a:extLst>
              <a:ext uri="{FF2B5EF4-FFF2-40B4-BE49-F238E27FC236}">
                <a16:creationId xmlns:a16="http://schemas.microsoft.com/office/drawing/2014/main" id="{7B37C904-2DA4-4D46-97CC-3DD86B401C4F}"/>
              </a:ext>
            </a:extLst>
          </p:cNvPr>
          <p:cNvSpPr txBox="1"/>
          <p:nvPr/>
        </p:nvSpPr>
        <p:spPr>
          <a:xfrm>
            <a:off x="823705" y="5586504"/>
            <a:ext cx="3587159" cy="369332"/>
          </a:xfrm>
          <a:prstGeom prst="rect">
            <a:avLst/>
          </a:prstGeom>
          <a:noFill/>
        </p:spPr>
        <p:txBody>
          <a:bodyPr wrap="square" rtlCol="0">
            <a:spAutoFit/>
          </a:bodyPr>
          <a:lstStyle/>
          <a:p>
            <a:pPr algn="ctr"/>
            <a:r>
              <a:rPr lang="en-US" dirty="0"/>
              <a:t>Scanned object</a:t>
            </a:r>
          </a:p>
        </p:txBody>
      </p:sp>
      <p:sp>
        <p:nvSpPr>
          <p:cNvPr id="14" name="TextBox 13">
            <a:extLst>
              <a:ext uri="{FF2B5EF4-FFF2-40B4-BE49-F238E27FC236}">
                <a16:creationId xmlns:a16="http://schemas.microsoft.com/office/drawing/2014/main" id="{9768B34E-7088-46C6-A008-2A5A13F6C788}"/>
              </a:ext>
            </a:extLst>
          </p:cNvPr>
          <p:cNvSpPr txBox="1"/>
          <p:nvPr/>
        </p:nvSpPr>
        <p:spPr>
          <a:xfrm>
            <a:off x="6540498" y="6066973"/>
            <a:ext cx="4677541" cy="369332"/>
          </a:xfrm>
          <a:prstGeom prst="rect">
            <a:avLst/>
          </a:prstGeom>
          <a:noFill/>
        </p:spPr>
        <p:txBody>
          <a:bodyPr wrap="square" rtlCol="0">
            <a:spAutoFit/>
          </a:bodyPr>
          <a:lstStyle/>
          <a:p>
            <a:pPr algn="ctr"/>
            <a:r>
              <a:rPr lang="en-US" dirty="0"/>
              <a:t>Depth hulls</a:t>
            </a:r>
          </a:p>
        </p:txBody>
      </p:sp>
      <p:pic>
        <p:nvPicPr>
          <p:cNvPr id="50" name="Picture 49" descr="A close up of a logo&#10;&#10;Description automatically generated">
            <a:extLst>
              <a:ext uri="{FF2B5EF4-FFF2-40B4-BE49-F238E27FC236}">
                <a16:creationId xmlns:a16="http://schemas.microsoft.com/office/drawing/2014/main" id="{CABA60A3-9E95-4653-8CD2-A4C7F791C5DB}"/>
              </a:ext>
            </a:extLst>
          </p:cNvPr>
          <p:cNvPicPr>
            <a:picLocks noChangeAspect="1"/>
          </p:cNvPicPr>
          <p:nvPr/>
        </p:nvPicPr>
        <p:blipFill>
          <a:blip r:embed="rId6"/>
          <a:stretch>
            <a:fillRect/>
          </a:stretch>
        </p:blipFill>
        <p:spPr>
          <a:xfrm>
            <a:off x="8491625" y="2231136"/>
            <a:ext cx="2621632" cy="1828800"/>
          </a:xfrm>
          <a:prstGeom prst="rect">
            <a:avLst/>
          </a:prstGeom>
        </p:spPr>
      </p:pic>
      <p:pic>
        <p:nvPicPr>
          <p:cNvPr id="52" name="Picture 51" descr="A close up of an animal&#10;&#10;Description automatically generated">
            <a:extLst>
              <a:ext uri="{FF2B5EF4-FFF2-40B4-BE49-F238E27FC236}">
                <a16:creationId xmlns:a16="http://schemas.microsoft.com/office/drawing/2014/main" id="{98BF7CD5-C139-4082-8641-C3FD4E8421C4}"/>
              </a:ext>
            </a:extLst>
          </p:cNvPr>
          <p:cNvPicPr>
            <a:picLocks noChangeAspect="1"/>
          </p:cNvPicPr>
          <p:nvPr/>
        </p:nvPicPr>
        <p:blipFill>
          <a:blip r:embed="rId7"/>
          <a:stretch>
            <a:fillRect/>
          </a:stretch>
        </p:blipFill>
        <p:spPr>
          <a:xfrm>
            <a:off x="6916643" y="4315968"/>
            <a:ext cx="2621632" cy="1828800"/>
          </a:xfrm>
          <a:prstGeom prst="rect">
            <a:avLst/>
          </a:prstGeom>
        </p:spPr>
      </p:pic>
      <p:pic>
        <p:nvPicPr>
          <p:cNvPr id="54" name="Picture 53" descr="A picture containing weapon&#10;&#10;Description automatically generated">
            <a:extLst>
              <a:ext uri="{FF2B5EF4-FFF2-40B4-BE49-F238E27FC236}">
                <a16:creationId xmlns:a16="http://schemas.microsoft.com/office/drawing/2014/main" id="{3C2DFCC6-A933-41CE-8D8E-101B8DA9217E}"/>
              </a:ext>
            </a:extLst>
          </p:cNvPr>
          <p:cNvPicPr>
            <a:picLocks noChangeAspect="1"/>
          </p:cNvPicPr>
          <p:nvPr/>
        </p:nvPicPr>
        <p:blipFill>
          <a:blip r:embed="rId8"/>
          <a:stretch>
            <a:fillRect/>
          </a:stretch>
        </p:blipFill>
        <p:spPr>
          <a:xfrm>
            <a:off x="9204224" y="4315968"/>
            <a:ext cx="2621632" cy="1828800"/>
          </a:xfrm>
          <a:prstGeom prst="rect">
            <a:avLst/>
          </a:prstGeom>
        </p:spPr>
      </p:pic>
      <p:pic>
        <p:nvPicPr>
          <p:cNvPr id="48" name="Picture 47" descr="A close up of a piece of paper&#10;&#10;Description automatically generated">
            <a:extLst>
              <a:ext uri="{FF2B5EF4-FFF2-40B4-BE49-F238E27FC236}">
                <a16:creationId xmlns:a16="http://schemas.microsoft.com/office/drawing/2014/main" id="{777D7C2B-0F42-475B-ADCA-8033D3AF056D}"/>
              </a:ext>
            </a:extLst>
          </p:cNvPr>
          <p:cNvPicPr>
            <a:picLocks noChangeAspect="1"/>
          </p:cNvPicPr>
          <p:nvPr/>
        </p:nvPicPr>
        <p:blipFill>
          <a:blip r:embed="rId9"/>
          <a:stretch>
            <a:fillRect/>
          </a:stretch>
        </p:blipFill>
        <p:spPr>
          <a:xfrm>
            <a:off x="6254496" y="2231136"/>
            <a:ext cx="2621632" cy="1828800"/>
          </a:xfrm>
          <a:prstGeom prst="rect">
            <a:avLst/>
          </a:prstGeom>
        </p:spPr>
      </p:pic>
      <p:sp>
        <p:nvSpPr>
          <p:cNvPr id="13" name="Arrow: Right 12">
            <a:extLst>
              <a:ext uri="{FF2B5EF4-FFF2-40B4-BE49-F238E27FC236}">
                <a16:creationId xmlns:a16="http://schemas.microsoft.com/office/drawing/2014/main" id="{9F347DF6-D42C-455D-B26D-63E97B955246}"/>
              </a:ext>
            </a:extLst>
          </p:cNvPr>
          <p:cNvSpPr/>
          <p:nvPr/>
        </p:nvSpPr>
        <p:spPr>
          <a:xfrm>
            <a:off x="5708694" y="3932636"/>
            <a:ext cx="742667" cy="541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73D2093B-F7B6-4F30-8EA8-3D3AB6F9DEC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855216901"/>
      </p:ext>
    </p:extLst>
  </p:cSld>
  <p:clrMapOvr>
    <a:masterClrMapping/>
  </p:clrMapOvr>
  <mc:AlternateContent xmlns:mc="http://schemas.openxmlformats.org/markup-compatibility/2006" xmlns:p14="http://schemas.microsoft.com/office/powerpoint/2010/main">
    <mc:Choice Requires="p14">
      <p:transition spd="slow" p14:dur="2000" advTm="30216"/>
    </mc:Choice>
    <mc:Fallback xmlns="">
      <p:transition spd="slow" advTm="30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7"/>
</p:tagLst>
</file>

<file path=ppt/tags/tag10.xml><?xml version="1.0" encoding="utf-8"?>
<p:tagLst xmlns:a="http://schemas.openxmlformats.org/drawingml/2006/main" xmlns:r="http://schemas.openxmlformats.org/officeDocument/2006/relationships" xmlns:p="http://schemas.openxmlformats.org/presentationml/2006/main">
  <p:tag name="TIMING" val="|18.6|10.5|6.4"/>
</p:tagLst>
</file>

<file path=ppt/tags/tag11.xml><?xml version="1.0" encoding="utf-8"?>
<p:tagLst xmlns:a="http://schemas.openxmlformats.org/drawingml/2006/main" xmlns:r="http://schemas.openxmlformats.org/officeDocument/2006/relationships" xmlns:p="http://schemas.openxmlformats.org/presentationml/2006/main">
  <p:tag name="TIMING" val="|22.4"/>
</p:tagLst>
</file>

<file path=ppt/tags/tag12.xml><?xml version="1.0" encoding="utf-8"?>
<p:tagLst xmlns:a="http://schemas.openxmlformats.org/drawingml/2006/main" xmlns:r="http://schemas.openxmlformats.org/officeDocument/2006/relationships" xmlns:p="http://schemas.openxmlformats.org/presentationml/2006/main">
  <p:tag name="TIMING" val="|9.4"/>
</p:tagLst>
</file>

<file path=ppt/tags/tag13.xml><?xml version="1.0" encoding="utf-8"?>
<p:tagLst xmlns:a="http://schemas.openxmlformats.org/drawingml/2006/main" xmlns:r="http://schemas.openxmlformats.org/officeDocument/2006/relationships" xmlns:p="http://schemas.openxmlformats.org/presentationml/2006/main">
  <p:tag name="TIMING" val="|18.2"/>
</p:tagLst>
</file>

<file path=ppt/tags/tag14.xml><?xml version="1.0" encoding="utf-8"?>
<p:tagLst xmlns:a="http://schemas.openxmlformats.org/drawingml/2006/main" xmlns:r="http://schemas.openxmlformats.org/officeDocument/2006/relationships" xmlns:p="http://schemas.openxmlformats.org/presentationml/2006/main">
  <p:tag name="TIMING" val="|10.4|9.7|3.7"/>
</p:tagLst>
</file>

<file path=ppt/tags/tag15.xml><?xml version="1.0" encoding="utf-8"?>
<p:tagLst xmlns:a="http://schemas.openxmlformats.org/drawingml/2006/main" xmlns:r="http://schemas.openxmlformats.org/officeDocument/2006/relationships" xmlns:p="http://schemas.openxmlformats.org/presentationml/2006/main">
  <p:tag name="TIMING" val="|9.8"/>
</p:tagLst>
</file>

<file path=ppt/tags/tag16.xml><?xml version="1.0" encoding="utf-8"?>
<p:tagLst xmlns:a="http://schemas.openxmlformats.org/drawingml/2006/main" xmlns:r="http://schemas.openxmlformats.org/officeDocument/2006/relationships" xmlns:p="http://schemas.openxmlformats.org/presentationml/2006/main">
  <p:tag name="TIMING" val="|8.2"/>
</p:tagLst>
</file>

<file path=ppt/tags/tag17.xml><?xml version="1.0" encoding="utf-8"?>
<p:tagLst xmlns:a="http://schemas.openxmlformats.org/drawingml/2006/main" xmlns:r="http://schemas.openxmlformats.org/officeDocument/2006/relationships" xmlns:p="http://schemas.openxmlformats.org/presentationml/2006/main">
  <p:tag name="TIMING" val="|14.9|10.3"/>
</p:tagLst>
</file>

<file path=ppt/tags/tag18.xml><?xml version="1.0" encoding="utf-8"?>
<p:tagLst xmlns:a="http://schemas.openxmlformats.org/drawingml/2006/main" xmlns:r="http://schemas.openxmlformats.org/officeDocument/2006/relationships" xmlns:p="http://schemas.openxmlformats.org/presentationml/2006/main">
  <p:tag name="TIMING" val="|8.1|8.9"/>
</p:tagLst>
</file>

<file path=ppt/tags/tag19.xml><?xml version="1.0" encoding="utf-8"?>
<p:tagLst xmlns:a="http://schemas.openxmlformats.org/drawingml/2006/main" xmlns:r="http://schemas.openxmlformats.org/officeDocument/2006/relationships" xmlns:p="http://schemas.openxmlformats.org/presentationml/2006/main">
  <p:tag name="TIMING" val="|5.7|6.4"/>
</p:tagLst>
</file>

<file path=ppt/tags/tag2.xml><?xml version="1.0" encoding="utf-8"?>
<p:tagLst xmlns:a="http://schemas.openxmlformats.org/drawingml/2006/main" xmlns:r="http://schemas.openxmlformats.org/officeDocument/2006/relationships" xmlns:p="http://schemas.openxmlformats.org/presentationml/2006/main">
  <p:tag name="TIMING" val="|7.6|4.7"/>
</p:tagLst>
</file>

<file path=ppt/tags/tag20.xml><?xml version="1.0" encoding="utf-8"?>
<p:tagLst xmlns:a="http://schemas.openxmlformats.org/drawingml/2006/main" xmlns:r="http://schemas.openxmlformats.org/officeDocument/2006/relationships" xmlns:p="http://schemas.openxmlformats.org/presentationml/2006/main">
  <p:tag name="TIMING" val="|10.4|8.5"/>
</p:tagLst>
</file>

<file path=ppt/tags/tag21.xml><?xml version="1.0" encoding="utf-8"?>
<p:tagLst xmlns:a="http://schemas.openxmlformats.org/drawingml/2006/main" xmlns:r="http://schemas.openxmlformats.org/officeDocument/2006/relationships" xmlns:p="http://schemas.openxmlformats.org/presentationml/2006/main">
  <p:tag name="TIMING" val="|20.8|1.5|1.6"/>
</p:tagLst>
</file>

<file path=ppt/tags/tag22.xml><?xml version="1.0" encoding="utf-8"?>
<p:tagLst xmlns:a="http://schemas.openxmlformats.org/drawingml/2006/main" xmlns:r="http://schemas.openxmlformats.org/officeDocument/2006/relationships" xmlns:p="http://schemas.openxmlformats.org/presentationml/2006/main">
  <p:tag name="TIMING" val="|16.3"/>
</p:tagLst>
</file>

<file path=ppt/tags/tag23.xml><?xml version="1.0" encoding="utf-8"?>
<p:tagLst xmlns:a="http://schemas.openxmlformats.org/drawingml/2006/main" xmlns:r="http://schemas.openxmlformats.org/officeDocument/2006/relationships" xmlns:p="http://schemas.openxmlformats.org/presentationml/2006/main">
  <p:tag name="TIMING" val="|10.9|31.8"/>
</p:tagLst>
</file>

<file path=ppt/tags/tag24.xml><?xml version="1.0" encoding="utf-8"?>
<p:tagLst xmlns:a="http://schemas.openxmlformats.org/drawingml/2006/main" xmlns:r="http://schemas.openxmlformats.org/officeDocument/2006/relationships" xmlns:p="http://schemas.openxmlformats.org/presentationml/2006/main">
  <p:tag name="TIMING" val="|9.7|9.9"/>
</p:tagLst>
</file>

<file path=ppt/tags/tag25.xml><?xml version="1.0" encoding="utf-8"?>
<p:tagLst xmlns:a="http://schemas.openxmlformats.org/drawingml/2006/main" xmlns:r="http://schemas.openxmlformats.org/officeDocument/2006/relationships" xmlns:p="http://schemas.openxmlformats.org/presentationml/2006/main">
  <p:tag name="TIMING" val="|4.4|14.9"/>
</p:tagLst>
</file>

<file path=ppt/tags/tag3.xml><?xml version="1.0" encoding="utf-8"?>
<p:tagLst xmlns:a="http://schemas.openxmlformats.org/drawingml/2006/main" xmlns:r="http://schemas.openxmlformats.org/officeDocument/2006/relationships" xmlns:p="http://schemas.openxmlformats.org/presentationml/2006/main">
  <p:tag name="TIMING" val="|9.5|3.6"/>
</p:tagLst>
</file>

<file path=ppt/tags/tag4.xml><?xml version="1.0" encoding="utf-8"?>
<p:tagLst xmlns:a="http://schemas.openxmlformats.org/drawingml/2006/main" xmlns:r="http://schemas.openxmlformats.org/officeDocument/2006/relationships" xmlns:p="http://schemas.openxmlformats.org/presentationml/2006/main">
  <p:tag name="TIMING" val="|20.1"/>
</p:tagLst>
</file>

<file path=ppt/tags/tag5.xml><?xml version="1.0" encoding="utf-8"?>
<p:tagLst xmlns:a="http://schemas.openxmlformats.org/drawingml/2006/main" xmlns:r="http://schemas.openxmlformats.org/officeDocument/2006/relationships" xmlns:p="http://schemas.openxmlformats.org/presentationml/2006/main">
  <p:tag name="TIMING" val="|14.7"/>
</p:tagLst>
</file>

<file path=ppt/tags/tag6.xml><?xml version="1.0" encoding="utf-8"?>
<p:tagLst xmlns:a="http://schemas.openxmlformats.org/drawingml/2006/main" xmlns:r="http://schemas.openxmlformats.org/officeDocument/2006/relationships" xmlns:p="http://schemas.openxmlformats.org/presentationml/2006/main">
  <p:tag name="TIMING" val="|9.3"/>
</p:tagLst>
</file>

<file path=ppt/tags/tag7.xml><?xml version="1.0" encoding="utf-8"?>
<p:tagLst xmlns:a="http://schemas.openxmlformats.org/drawingml/2006/main" xmlns:r="http://schemas.openxmlformats.org/officeDocument/2006/relationships" xmlns:p="http://schemas.openxmlformats.org/presentationml/2006/main">
  <p:tag name="TIMING" val="|5.6"/>
</p:tagLst>
</file>

<file path=ppt/tags/tag8.xml><?xml version="1.0" encoding="utf-8"?>
<p:tagLst xmlns:a="http://schemas.openxmlformats.org/drawingml/2006/main" xmlns:r="http://schemas.openxmlformats.org/officeDocument/2006/relationships" xmlns:p="http://schemas.openxmlformats.org/presentationml/2006/main">
  <p:tag name="TIMING" val="|12.6"/>
</p:tagLst>
</file>

<file path=ppt/tags/tag9.xml><?xml version="1.0" encoding="utf-8"?>
<p:tagLst xmlns:a="http://schemas.openxmlformats.org/drawingml/2006/main" xmlns:r="http://schemas.openxmlformats.org/officeDocument/2006/relationships" xmlns:p="http://schemas.openxmlformats.org/presentationml/2006/main">
  <p:tag name="TIMING" val="|19|13"/>
</p:tagLst>
</file>

<file path=ppt/theme/theme1.xml><?xml version="1.0" encoding="utf-8"?>
<a:theme xmlns:a="http://schemas.openxmlformats.org/drawingml/2006/main" name="Office Theme">
  <a:themeElements>
    <a:clrScheme name="sgp 2020">
      <a:dk1>
        <a:srgbClr val="000000"/>
      </a:dk1>
      <a:lt1>
        <a:srgbClr val="FFFFFF"/>
      </a:lt1>
      <a:dk2>
        <a:srgbClr val="10203B"/>
      </a:dk2>
      <a:lt2>
        <a:srgbClr val="E7E6E6"/>
      </a:lt2>
      <a:accent1>
        <a:srgbClr val="4E71B1"/>
      </a:accent1>
      <a:accent2>
        <a:srgbClr val="D04735"/>
      </a:accent2>
      <a:accent3>
        <a:srgbClr val="BDBBA9"/>
      </a:accent3>
      <a:accent4>
        <a:srgbClr val="FBEC58"/>
      </a:accent4>
      <a:accent5>
        <a:srgbClr val="3E5BA3"/>
      </a:accent5>
      <a:accent6>
        <a:srgbClr val="458259"/>
      </a:accent6>
      <a:hlink>
        <a:srgbClr val="EACC5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13584</TotalTime>
  <Words>5596</Words>
  <Application>Microsoft Office PowerPoint</Application>
  <PresentationFormat>Widescreen</PresentationFormat>
  <Paragraphs>648</Paragraphs>
  <Slides>57</Slides>
  <Notes>57</Notes>
  <HiddenSlides>0</HiddenSlides>
  <MMClips>61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Cambria Math</vt:lpstr>
      <vt:lpstr>Helvetica Neue</vt:lpstr>
      <vt:lpstr>Wingdings</vt:lpstr>
      <vt:lpstr>Office Theme</vt:lpstr>
      <vt:lpstr>PowerPoint Presentation</vt:lpstr>
      <vt:lpstr>Poisson Surface Reconstruction with Envelope Constraints</vt:lpstr>
      <vt:lpstr>Traditional Surface Reconstruction</vt:lpstr>
      <vt:lpstr>This Work</vt:lpstr>
      <vt:lpstr>Motivation: Point Set Acquisition</vt:lpstr>
      <vt:lpstr>Motivation: Point Set Acquisition</vt:lpstr>
      <vt:lpstr>Motivation: Point Set Acquisition</vt:lpstr>
      <vt:lpstr>Challenge</vt:lpstr>
      <vt:lpstr>Observation [Curless and Levoy, 1996]</vt:lpstr>
      <vt:lpstr>Observation [Curless and Levoy, 1996]</vt:lpstr>
      <vt:lpstr>Implicit Surface Reconstruction</vt:lpstr>
      <vt:lpstr>Implicit Surface Reconstruction</vt:lpstr>
      <vt:lpstr>Implicit Surface Reconstruction</vt:lpstr>
      <vt:lpstr>Implicit Surface Reconstruction</vt:lpstr>
      <vt:lpstr>PowerPoint Presentation</vt:lpstr>
      <vt:lpstr>PowerPoint Presentation</vt:lpstr>
      <vt:lpstr>Finite Elements Discretization</vt:lpstr>
      <vt:lpstr>Finite Elements Discretization</vt:lpstr>
      <vt:lpstr>Multigrid</vt:lpstr>
      <vt:lpstr>Multigrid</vt:lpstr>
      <vt:lpstr>Multigrid</vt:lpstr>
      <vt:lpstr>PowerPoint Presentation</vt:lpstr>
      <vt:lpstr>Dirichlet Constraints [Remove]</vt:lpstr>
      <vt:lpstr>Dirichlet Constraints [Reshape]</vt:lpstr>
      <vt:lpstr>Dirichlet Constraints [Reshape]</vt:lpstr>
      <vt:lpstr>Dirichlet Constraints [Reshape]</vt:lpstr>
      <vt:lpstr>Dirichlet Constraints [Reshape]</vt:lpstr>
      <vt:lpstr>Dirichlet Constraints [Reshape]</vt:lpstr>
      <vt:lpstr>Dirichlet Constraints [Reshape]</vt:lpstr>
      <vt:lpstr>Dirichlet Constraints [Reshape]</vt:lpstr>
      <vt:lpstr>Dirichlet Constraints [Reshape]</vt:lpstr>
      <vt:lpstr>Dirichlet Constraints [Reshape]</vt:lpstr>
      <vt:lpstr>Dirichlet Constraints [Reshape]</vt:lpstr>
      <vt:lpstr>Dirichlet Constraints</vt:lpstr>
      <vt:lpstr>PowerPoint Presentation</vt:lpstr>
      <vt:lpstr>Multigrid</vt:lpstr>
      <vt:lpstr>Multigrid</vt:lpstr>
      <vt:lpstr>Representing the RHS</vt:lpstr>
      <vt:lpstr>Representing the RHS</vt:lpstr>
      <vt:lpstr>Representing the RHS</vt:lpstr>
      <vt:lpstr>PowerPoint Presentation</vt:lpstr>
      <vt:lpstr>Virtual Data</vt:lpstr>
      <vt:lpstr>Virtual Data</vt:lpstr>
      <vt:lpstr>Virtual Data [Alternate Solutions]</vt:lpstr>
      <vt:lpstr>Virtual Data [Alternate Solutions]</vt:lpstr>
      <vt:lpstr>Virtual Data [Alternate Solutions]</vt:lpstr>
      <vt:lpstr>Virtual Data [Alternate Solutions]</vt:lpstr>
      <vt:lpstr>Virtual Data [Alternate Solutions]</vt:lpstr>
      <vt:lpstr>BIGBird Data [Singh et al., 2014]</vt:lpstr>
      <vt:lpstr>BIGBird Data [Singh et al., 2014]</vt:lpstr>
      <vt:lpstr>BIGBird Data [Singh et al., 2014]</vt:lpstr>
      <vt:lpstr>BIGBird Data [Singh et al., 2014]</vt:lpstr>
      <vt:lpstr>BIGBird Data [Singh et al., 2014]</vt:lpstr>
      <vt:lpstr>PowerPoint Presentation</vt:lpstr>
      <vt:lpstr>Conclusion</vt:lpstr>
      <vt:lpstr>Future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Alec Jacobson</dc:creator>
  <cp:lastModifiedBy>michael kazhdan</cp:lastModifiedBy>
  <cp:revision>223</cp:revision>
  <cp:lastPrinted>2020-07-02T04:49:53Z</cp:lastPrinted>
  <dcterms:created xsi:type="dcterms:W3CDTF">2020-06-21T14:36:09Z</dcterms:created>
  <dcterms:modified xsi:type="dcterms:W3CDTF">2020-07-02T05:20:35Z</dcterms:modified>
</cp:coreProperties>
</file>