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5"/>
  </p:notesMasterIdLst>
  <p:sldIdLst>
    <p:sldId id="375" r:id="rId2"/>
    <p:sldId id="355" r:id="rId3"/>
    <p:sldId id="356" r:id="rId4"/>
    <p:sldId id="366" r:id="rId5"/>
    <p:sldId id="280" r:id="rId6"/>
    <p:sldId id="282" r:id="rId7"/>
    <p:sldId id="279" r:id="rId8"/>
    <p:sldId id="274" r:id="rId9"/>
    <p:sldId id="328" r:id="rId10"/>
    <p:sldId id="275" r:id="rId11"/>
    <p:sldId id="368" r:id="rId12"/>
    <p:sldId id="276" r:id="rId13"/>
    <p:sldId id="329" r:id="rId14"/>
    <p:sldId id="311" r:id="rId15"/>
    <p:sldId id="312" r:id="rId16"/>
    <p:sldId id="313" r:id="rId17"/>
    <p:sldId id="330" r:id="rId18"/>
    <p:sldId id="316" r:id="rId19"/>
    <p:sldId id="331" r:id="rId20"/>
    <p:sldId id="336" r:id="rId21"/>
    <p:sldId id="338" r:id="rId22"/>
    <p:sldId id="340" r:id="rId23"/>
    <p:sldId id="341" r:id="rId24"/>
    <p:sldId id="342" r:id="rId25"/>
    <p:sldId id="348" r:id="rId26"/>
    <p:sldId id="349" r:id="rId27"/>
    <p:sldId id="350" r:id="rId28"/>
    <p:sldId id="353" r:id="rId29"/>
    <p:sldId id="352" r:id="rId30"/>
    <p:sldId id="354" r:id="rId31"/>
    <p:sldId id="351" r:id="rId32"/>
    <p:sldId id="332" r:id="rId33"/>
    <p:sldId id="359" r:id="rId34"/>
    <p:sldId id="360" r:id="rId35"/>
    <p:sldId id="318" r:id="rId36"/>
    <p:sldId id="363" r:id="rId37"/>
    <p:sldId id="319" r:id="rId38"/>
    <p:sldId id="325" r:id="rId39"/>
    <p:sldId id="327" r:id="rId40"/>
    <p:sldId id="367" r:id="rId41"/>
    <p:sldId id="334" r:id="rId42"/>
    <p:sldId id="335" r:id="rId43"/>
    <p:sldId id="369" r:id="rId44"/>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748" autoAdjust="0"/>
    <p:restoredTop sz="82775" autoAdjust="0"/>
  </p:normalViewPr>
  <p:slideViewPr>
    <p:cSldViewPr snapToObjects="1">
      <p:cViewPr>
        <p:scale>
          <a:sx n="126" d="100"/>
          <a:sy n="126" d="100"/>
        </p:scale>
        <p:origin x="-2850" y="-83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4251D338-B750-4FCA-A3D3-F11055B416ED}" type="datetimeFigureOut">
              <a:rPr lang="en-US"/>
              <a:pPr>
                <a:defRPr/>
              </a:pPr>
              <a:t>2012-05-25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014221F0-E1C3-4130-BF8F-E1F63FD37E16}" type="slidenum">
              <a:rPr lang="en-US"/>
              <a:pPr>
                <a:defRPr/>
              </a:pPr>
              <a:t>‹#›</a:t>
            </a:fld>
            <a:endParaRPr lang="en-US"/>
          </a:p>
        </p:txBody>
      </p:sp>
    </p:spTree>
    <p:extLst>
      <p:ext uri="{BB962C8B-B14F-4D97-AF65-F5344CB8AC3E}">
        <p14:creationId xmlns:p14="http://schemas.microsoft.com/office/powerpoint/2010/main" val="258874799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endParaRPr lang="en-US" dirty="0" smtClean="0"/>
          </a:p>
        </p:txBody>
      </p:sp>
      <p:sp>
        <p:nvSpPr>
          <p:cNvPr id="133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859DEE6-FE97-469B-9E72-DB31DDC295B7}" type="slidenum">
              <a:rPr lang="en-US"/>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There</a:t>
            </a:r>
            <a:r>
              <a:rPr lang="en-US" baseline="0" dirty="0" smtClean="0"/>
              <a:t> are a few drawbacks with this and other common techniques that process all triangles.</a:t>
            </a:r>
          </a:p>
          <a:p>
            <a:pPr>
              <a:spcBef>
                <a:spcPct val="0"/>
              </a:spcBef>
            </a:pPr>
            <a:r>
              <a:rPr lang="en-US" baseline="0" dirty="0" smtClean="0"/>
              <a:t>First, it generates an adjacency primitive for each triangle of the mesh. That is excessive.</a:t>
            </a:r>
          </a:p>
          <a:p>
            <a:pPr>
              <a:spcBef>
                <a:spcPct val="0"/>
              </a:spcBef>
            </a:pPr>
            <a:r>
              <a:rPr lang="en-US" baseline="0" dirty="0" smtClean="0"/>
              <a:t>Second, different instances of the geometry shader will often process different number of edges, and this can lead to low SIMD efficiency.</a:t>
            </a:r>
          </a:p>
          <a:p>
            <a:pPr>
              <a:spcBef>
                <a:spcPct val="0"/>
              </a:spcBef>
            </a:pPr>
            <a:r>
              <a:rPr lang="en-US" baseline="0" dirty="0" smtClean="0"/>
              <a:t>Finally, there is no existing reordering algorithm for ordering these triangles with adjacency to take advantage of the vertex cache.</a:t>
            </a:r>
          </a:p>
          <a:p>
            <a:pPr>
              <a:spcBef>
                <a:spcPct val="0"/>
              </a:spcBef>
            </a:pPr>
            <a:endParaRPr lang="en-US" dirty="0" smtClean="0"/>
          </a:p>
        </p:txBody>
      </p:sp>
      <p:sp>
        <p:nvSpPr>
          <p:cNvPr id="184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13115D2-0FDF-4F75-B3FD-3AB81DE3C39A}" type="slidenum">
              <a:rPr lang="en-US"/>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Our approach seeks to address the</a:t>
            </a:r>
            <a:r>
              <a:rPr lang="en-US" baseline="0" dirty="0" smtClean="0"/>
              <a:t> three inefficiencies in three steps.</a:t>
            </a:r>
          </a:p>
          <a:p>
            <a:pPr>
              <a:spcBef>
                <a:spcPct val="0"/>
              </a:spcBef>
            </a:pPr>
            <a:r>
              <a:rPr lang="en-US" baseline="0" dirty="0" smtClean="0"/>
              <a:t>&lt;click&gt;</a:t>
            </a:r>
          </a:p>
          <a:p>
            <a:pPr>
              <a:spcBef>
                <a:spcPct val="0"/>
              </a:spcBef>
            </a:pPr>
            <a:r>
              <a:rPr lang="en-US" baseline="0" dirty="0" smtClean="0"/>
              <a:t>We first reduce the number of adjacency primitives processed.</a:t>
            </a:r>
          </a:p>
          <a:p>
            <a:pPr marL="0" marR="0" indent="0" algn="l" defTabSz="914400" rtl="0" eaLnBrk="1" fontAlgn="base" latinLnBrk="0" hangingPunct="1">
              <a:lnSpc>
                <a:spcPct val="100000"/>
              </a:lnSpc>
              <a:spcBef>
                <a:spcPct val="0"/>
              </a:spcBef>
              <a:spcAft>
                <a:spcPct val="0"/>
              </a:spcAft>
              <a:buClrTx/>
              <a:buSzTx/>
              <a:buFontTx/>
              <a:buNone/>
              <a:tabLst/>
              <a:defRPr/>
            </a:pPr>
            <a:r>
              <a:rPr lang="en-US" baseline="0" dirty="0" smtClean="0"/>
              <a:t>&lt;click&gt;</a:t>
            </a:r>
          </a:p>
          <a:p>
            <a:pPr>
              <a:spcBef>
                <a:spcPct val="0"/>
              </a:spcBef>
            </a:pPr>
            <a:r>
              <a:rPr lang="en-US" baseline="0" dirty="0" smtClean="0"/>
              <a:t>Then we show how we perform triangle assignments in order to improve SIMD efficiency.</a:t>
            </a:r>
          </a:p>
          <a:p>
            <a:pPr marL="0" marR="0" indent="0" algn="l" defTabSz="914400" rtl="0" eaLnBrk="1" fontAlgn="base" latinLnBrk="0" hangingPunct="1">
              <a:lnSpc>
                <a:spcPct val="100000"/>
              </a:lnSpc>
              <a:spcBef>
                <a:spcPct val="0"/>
              </a:spcBef>
              <a:spcAft>
                <a:spcPct val="0"/>
              </a:spcAft>
              <a:buClrTx/>
              <a:buSzTx/>
              <a:buFontTx/>
              <a:buNone/>
              <a:tabLst/>
              <a:defRPr/>
            </a:pPr>
            <a:r>
              <a:rPr lang="en-US" baseline="0" dirty="0" smtClean="0"/>
              <a:t>&lt;click&gt;</a:t>
            </a:r>
          </a:p>
          <a:p>
            <a:pPr>
              <a:spcBef>
                <a:spcPct val="0"/>
              </a:spcBef>
            </a:pPr>
            <a:r>
              <a:rPr lang="en-US" baseline="0" dirty="0" smtClean="0"/>
              <a:t>Finally, we describe how to reorder the triangles with adjacency in order to improve vertex cache utilization.</a:t>
            </a:r>
          </a:p>
          <a:p>
            <a:pPr marL="0" marR="0" indent="0" algn="l" defTabSz="914400" rtl="0" eaLnBrk="1" fontAlgn="base" latinLnBrk="0" hangingPunct="1">
              <a:lnSpc>
                <a:spcPct val="100000"/>
              </a:lnSpc>
              <a:spcBef>
                <a:spcPct val="0"/>
              </a:spcBef>
              <a:spcAft>
                <a:spcPct val="0"/>
              </a:spcAft>
              <a:buClrTx/>
              <a:buSzTx/>
              <a:buFontTx/>
              <a:buNone/>
              <a:tabLst/>
              <a:defRPr/>
            </a:pPr>
            <a:r>
              <a:rPr lang="en-US" baseline="0" dirty="0" smtClean="0"/>
              <a:t>&lt;click&gt;</a:t>
            </a:r>
          </a:p>
          <a:p>
            <a:pPr>
              <a:spcBef>
                <a:spcPct val="0"/>
              </a:spcBef>
            </a:pPr>
            <a:r>
              <a:rPr lang="en-US" dirty="0" smtClean="0"/>
              <a:t>&lt;wait 1 second and click&gt;</a:t>
            </a:r>
          </a:p>
        </p:txBody>
      </p:sp>
      <p:sp>
        <p:nvSpPr>
          <p:cNvPr id="184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13115D2-0FDF-4F75-B3FD-3AB81DE3C39A}" type="slidenum">
              <a:rPr lang="en-US"/>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These optimizations target</a:t>
            </a:r>
            <a:r>
              <a:rPr lang="en-US" baseline="0" dirty="0" smtClean="0"/>
              <a:t> at reducing computation at both the geometry shader and the vertex shader stages of the pipeline. We will introduce new algorithms to accomplish these objectives.</a:t>
            </a:r>
            <a:endParaRPr lang="en-US" dirty="0" smtClean="0"/>
          </a:p>
        </p:txBody>
      </p:sp>
      <p:sp>
        <p:nvSpPr>
          <p:cNvPr id="194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109E78-8E74-4461-B2C4-618C4FC772CB}" type="slidenum">
              <a:rPr lang="en-US"/>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So, the first step is to reduce the number of primitives</a:t>
            </a:r>
            <a:r>
              <a:rPr lang="en-US" baseline="0" dirty="0" smtClean="0"/>
              <a:t> while still being able to process, </a:t>
            </a:r>
            <a:r>
              <a:rPr lang="en-US" b="1" baseline="0" dirty="0" smtClean="0"/>
              <a:t>or cover</a:t>
            </a:r>
            <a:r>
              <a:rPr lang="en-US" baseline="0" dirty="0" smtClean="0"/>
              <a:t>, all of the edges.</a:t>
            </a:r>
          </a:p>
          <a:p>
            <a:pPr>
              <a:spcBef>
                <a:spcPct val="0"/>
              </a:spcBef>
            </a:pPr>
            <a:r>
              <a:rPr lang="en-US" baseline="0" dirty="0" smtClean="0"/>
              <a:t>We want to find the smallest possible number of triangle faces such that each edge is adjacent to at least one of these faces.</a:t>
            </a:r>
            <a:endParaRPr lang="en-US" dirty="0" smtClean="0"/>
          </a:p>
        </p:txBody>
      </p:sp>
      <p:sp>
        <p:nvSpPr>
          <p:cNvPr id="174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A42DF5B-3FB1-41A1-B749-E70388A180D2}" type="slidenum">
              <a:rPr lang="en-US"/>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And</a:t>
            </a:r>
            <a:r>
              <a:rPr lang="en-US" baseline="0" dirty="0" smtClean="0"/>
              <a:t> this problem </a:t>
            </a:r>
            <a:r>
              <a:rPr lang="en-US" dirty="0" smtClean="0"/>
              <a:t>is equivalent</a:t>
            </a:r>
            <a:r>
              <a:rPr lang="en-US" baseline="0" dirty="0" smtClean="0"/>
              <a:t> to the well known vertex cover problem on the dual graph of our mesh.</a:t>
            </a:r>
          </a:p>
          <a:p>
            <a:pPr>
              <a:spcBef>
                <a:spcPct val="0"/>
              </a:spcBef>
            </a:pPr>
            <a:r>
              <a:rPr lang="en-US" baseline="0" dirty="0" smtClean="0"/>
              <a:t>So, consider the dual edges, which are overlaid in red.</a:t>
            </a:r>
          </a:p>
          <a:p>
            <a:pPr>
              <a:spcBef>
                <a:spcPct val="0"/>
              </a:spcBef>
            </a:pPr>
            <a:r>
              <a:rPr lang="en-US" baseline="0" dirty="0" smtClean="0"/>
              <a:t>We basically want to determine the smallest set of vertices in this dual graph such that all red edges are covered.</a:t>
            </a:r>
          </a:p>
          <a:p>
            <a:pPr>
              <a:spcBef>
                <a:spcPct val="0"/>
              </a:spcBef>
            </a:pPr>
            <a:r>
              <a:rPr lang="en-US" baseline="0" dirty="0" smtClean="0"/>
              <a:t>The dual vertices of the minimum vertex cover represent the smallest number of mesh faces that are sufficient to cover all edges.</a:t>
            </a:r>
            <a:endParaRPr lang="en-US" dirty="0" smtClean="0"/>
          </a:p>
        </p:txBody>
      </p:sp>
      <p:sp>
        <p:nvSpPr>
          <p:cNvPr id="174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A42DF5B-3FB1-41A1-B749-E70388A180D2}" type="slidenum">
              <a:rPr lang="en-US"/>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If the application requires processing mesh boundary edges, we can simply add</a:t>
            </a:r>
            <a:r>
              <a:rPr lang="en-US" baseline="0" dirty="0" smtClean="0"/>
              <a:t> </a:t>
            </a:r>
            <a:r>
              <a:rPr lang="en-US" dirty="0" smtClean="0"/>
              <a:t>the triangles</a:t>
            </a:r>
            <a:r>
              <a:rPr lang="en-US" baseline="0" dirty="0" smtClean="0"/>
              <a:t> adjacent to the mesh boundary to our cover. </a:t>
            </a:r>
          </a:p>
          <a:p>
            <a:pPr>
              <a:spcBef>
                <a:spcPct val="0"/>
              </a:spcBef>
            </a:pPr>
            <a:endParaRPr lang="en-US" baseline="0" dirty="0" smtClean="0"/>
          </a:p>
          <a:p>
            <a:pPr>
              <a:spcBef>
                <a:spcPct val="0"/>
              </a:spcBef>
            </a:pPr>
            <a:r>
              <a:rPr lang="en-US" baseline="0" dirty="0" smtClean="0"/>
              <a:t>Note that the edges connecting these boundary triangles, shown here in dotted lines, do not need to be considered when computing the vertex cover, since they will already be adjacent to these included boundary faces.</a:t>
            </a:r>
            <a:endParaRPr lang="en-US" dirty="0" smtClean="0"/>
          </a:p>
        </p:txBody>
      </p:sp>
      <p:sp>
        <p:nvSpPr>
          <p:cNvPr id="174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A42DF5B-3FB1-41A1-B749-E70388A180D2}" type="slidenum">
              <a:rPr lang="en-US"/>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Vertex</a:t>
            </a:r>
            <a:r>
              <a:rPr lang="en-US" baseline="0" dirty="0" smtClean="0"/>
              <a:t> cover is a well known NP-complete problem. So we cannot guarantee that we will find the absolute minimum number of triangles needed.</a:t>
            </a:r>
          </a:p>
          <a:p>
            <a:pPr>
              <a:spcBef>
                <a:spcPct val="0"/>
              </a:spcBef>
            </a:pPr>
            <a:r>
              <a:rPr lang="en-US" baseline="0" dirty="0" smtClean="0"/>
              <a:t>However, many good approximations exist.</a:t>
            </a:r>
          </a:p>
          <a:p>
            <a:pPr>
              <a:spcBef>
                <a:spcPct val="0"/>
              </a:spcBef>
            </a:pPr>
            <a:r>
              <a:rPr lang="en-US" baseline="0" dirty="0" smtClean="0"/>
              <a:t>For our purpose, we adopted a recent stochastic method by </a:t>
            </a:r>
            <a:r>
              <a:rPr lang="en-US" baseline="0" dirty="0" err="1" smtClean="0"/>
              <a:t>Grosso</a:t>
            </a:r>
            <a:r>
              <a:rPr lang="en-US" baseline="0" dirty="0" smtClean="0"/>
              <a:t> et al., which is efficient and provides very good results for triangle mesh data sets.</a:t>
            </a:r>
          </a:p>
          <a:p>
            <a:pPr>
              <a:spcBef>
                <a:spcPct val="0"/>
              </a:spcBef>
            </a:pPr>
            <a:endParaRPr lang="en-US" baseline="0" dirty="0" smtClean="0"/>
          </a:p>
          <a:p>
            <a:pPr>
              <a:spcBef>
                <a:spcPct val="0"/>
              </a:spcBef>
            </a:pPr>
            <a:r>
              <a:rPr lang="en-US" baseline="0" dirty="0" smtClean="0"/>
              <a:t>[6:22]</a:t>
            </a:r>
          </a:p>
        </p:txBody>
      </p:sp>
      <p:sp>
        <p:nvSpPr>
          <p:cNvPr id="174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A42DF5B-3FB1-41A1-B749-E70388A180D2}" type="slidenum">
              <a:rPr lang="en-US"/>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So, how good are these results?</a:t>
            </a:r>
          </a:p>
          <a:p>
            <a:pPr>
              <a:spcBef>
                <a:spcPct val="0"/>
              </a:spcBef>
            </a:pPr>
            <a:r>
              <a:rPr lang="en-US" dirty="0" smtClean="0"/>
              <a:t>&lt;CLICK&gt;</a:t>
            </a:r>
          </a:p>
          <a:p>
            <a:pPr>
              <a:spcBef>
                <a:spcPct val="0"/>
              </a:spcBef>
            </a:pPr>
            <a:r>
              <a:rPr lang="en-US" dirty="0" smtClean="0"/>
              <a:t>Well, as you can see the</a:t>
            </a:r>
            <a:r>
              <a:rPr lang="en-US" baseline="0" dirty="0" smtClean="0"/>
              <a:t> cover has only a little bit more than half, or 50%, of the edges in the mesh.</a:t>
            </a:r>
          </a:p>
          <a:p>
            <a:pPr>
              <a:spcBef>
                <a:spcPct val="0"/>
              </a:spcBef>
            </a:pPr>
            <a:r>
              <a:rPr lang="en-US" baseline="0" dirty="0" smtClean="0"/>
              <a:t>Note that it must have at least half, since every edge is adjacent to two faces, and at least one such face must be in the cover.</a:t>
            </a:r>
          </a:p>
          <a:p>
            <a:pPr>
              <a:spcBef>
                <a:spcPct val="0"/>
              </a:spcBef>
            </a:pPr>
            <a:r>
              <a:rPr lang="en-US" baseline="0" dirty="0" smtClean="0"/>
              <a:t>However, it turns out that for arbitrary meshes, it is possible to produce a tighter lower bound &lt;CLICK&gt; for the least number of needed triangles.</a:t>
            </a:r>
          </a:p>
          <a:p>
            <a:pPr>
              <a:spcBef>
                <a:spcPct val="0"/>
              </a:spcBef>
            </a:pPr>
            <a:r>
              <a:rPr lang="en-US" baseline="0" dirty="0" smtClean="0"/>
              <a:t>We devised such a bound, which is described in the appendix of the paper.</a:t>
            </a:r>
          </a:p>
          <a:p>
            <a:pPr>
              <a:spcBef>
                <a:spcPct val="0"/>
              </a:spcBef>
            </a:pPr>
            <a:r>
              <a:rPr lang="en-US" baseline="0" dirty="0" smtClean="0"/>
              <a:t>&lt;CLICK&gt;</a:t>
            </a:r>
          </a:p>
          <a:p>
            <a:pPr>
              <a:spcBef>
                <a:spcPct val="0"/>
              </a:spcBef>
            </a:pPr>
            <a:r>
              <a:rPr lang="en-US" baseline="0" dirty="0" smtClean="0"/>
              <a:t>Note here that the algorithm manages to be within just 2-3% of our conservative lower-bound, and as a result it is certainly no farther than that from the optimal solution.</a:t>
            </a:r>
          </a:p>
          <a:p>
            <a:pPr>
              <a:spcBef>
                <a:spcPct val="0"/>
              </a:spcBef>
            </a:pPr>
            <a:r>
              <a:rPr lang="en-US" baseline="0" dirty="0" smtClean="0"/>
              <a:t>&lt;CLICK&gt;</a:t>
            </a:r>
          </a:p>
          <a:p>
            <a:pPr>
              <a:spcBef>
                <a:spcPct val="0"/>
              </a:spcBef>
            </a:pPr>
            <a:r>
              <a:rPr lang="en-US" baseline="0" dirty="0" smtClean="0"/>
              <a:t>In addition, the algorithm only takes seconds or a few minutes to process depending on mesh complexity.</a:t>
            </a:r>
          </a:p>
          <a:p>
            <a:pPr>
              <a:spcBef>
                <a:spcPct val="0"/>
              </a:spcBef>
            </a:pPr>
            <a:endParaRPr lang="en-US" dirty="0" smtClean="0"/>
          </a:p>
        </p:txBody>
      </p:sp>
      <p:sp>
        <p:nvSpPr>
          <p:cNvPr id="174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A42DF5B-3FB1-41A1-B749-E70388A180D2}" type="slidenum">
              <a:rPr lang="en-US"/>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Ok. Now that we have our set of carefully</a:t>
            </a:r>
            <a:r>
              <a:rPr lang="en-US" baseline="0" dirty="0" smtClean="0"/>
              <a:t> chosen</a:t>
            </a:r>
            <a:r>
              <a:rPr lang="en-US" dirty="0" smtClean="0"/>
              <a:t> cover triangles,</a:t>
            </a:r>
            <a:r>
              <a:rPr lang="en-US" baseline="0" dirty="0" smtClean="0"/>
              <a:t> lets move on to the assignment step.</a:t>
            </a:r>
            <a:endParaRPr lang="en-US" dirty="0" smtClean="0"/>
          </a:p>
        </p:txBody>
      </p:sp>
      <p:sp>
        <p:nvSpPr>
          <p:cNvPr id="174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A42DF5B-3FB1-41A1-B749-E70388A180D2}" type="slidenum">
              <a:rPr lang="en-US"/>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Let me start by giving</a:t>
            </a:r>
            <a:r>
              <a:rPr lang="en-US" baseline="0" dirty="0" smtClean="0"/>
              <a:t> some motivation.</a:t>
            </a:r>
          </a:p>
          <a:p>
            <a:pPr>
              <a:spcBef>
                <a:spcPct val="0"/>
              </a:spcBef>
            </a:pPr>
            <a:r>
              <a:rPr lang="en-US" baseline="0" dirty="0" smtClean="0"/>
              <a:t>Basically, when a primitive is processed, not only its edges, but also the triangles can be processed.</a:t>
            </a:r>
          </a:p>
          <a:p>
            <a:pPr>
              <a:spcBef>
                <a:spcPct val="0"/>
              </a:spcBef>
            </a:pPr>
            <a:r>
              <a:rPr lang="en-US" baseline="0" dirty="0" smtClean="0"/>
              <a:t>This is handy for applications that also need to process triangles, such as for rendering the caps of shadow volumes.</a:t>
            </a:r>
          </a:p>
          <a:p>
            <a:pPr>
              <a:spcBef>
                <a:spcPct val="0"/>
              </a:spcBef>
            </a:pPr>
            <a:endParaRPr lang="en-US" baseline="0" dirty="0" smtClean="0"/>
          </a:p>
          <a:p>
            <a:pPr>
              <a:spcBef>
                <a:spcPct val="0"/>
              </a:spcBef>
            </a:pPr>
            <a:r>
              <a:rPr lang="en-US" baseline="0" dirty="0" smtClean="0"/>
              <a:t>We can always easily process the covered, or blue triangle, when its primitive is processed, </a:t>
            </a:r>
          </a:p>
          <a:p>
            <a:pPr>
              <a:spcBef>
                <a:spcPct val="0"/>
              </a:spcBef>
            </a:pPr>
            <a:r>
              <a:rPr lang="en-US" baseline="0" dirty="0" smtClean="0"/>
              <a:t>But how do we also process the white triangles that were not in the cover?</a:t>
            </a:r>
          </a:p>
        </p:txBody>
      </p:sp>
      <p:sp>
        <p:nvSpPr>
          <p:cNvPr id="174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A42DF5B-3FB1-41A1-B749-E70388A180D2}" type="slidenum">
              <a:rPr lang="en-US"/>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Processing mesh edges lies</a:t>
            </a:r>
            <a:r>
              <a:rPr lang="en-US" baseline="0" dirty="0" smtClean="0"/>
              <a:t> at the core of many real-time rendering applications.</a:t>
            </a:r>
          </a:p>
          <a:p>
            <a:pPr>
              <a:spcBef>
                <a:spcPct val="0"/>
              </a:spcBef>
            </a:pPr>
            <a:r>
              <a:rPr lang="en-US" baseline="0" dirty="0" smtClean="0"/>
              <a:t>Examples include rendering silhouettes and lines, </a:t>
            </a:r>
          </a:p>
          <a:p>
            <a:pPr>
              <a:spcBef>
                <a:spcPct val="0"/>
              </a:spcBef>
            </a:pPr>
            <a:r>
              <a:rPr lang="en-US" baseline="0" dirty="0" smtClean="0"/>
              <a:t>Computing shadows and motion blur,</a:t>
            </a:r>
          </a:p>
          <a:p>
            <a:pPr>
              <a:spcBef>
                <a:spcPct val="0"/>
              </a:spcBef>
            </a:pPr>
            <a:r>
              <a:rPr lang="en-US" baseline="0" dirty="0" smtClean="0"/>
              <a:t>Generating shells and fins for fur rendering,</a:t>
            </a:r>
          </a:p>
          <a:p>
            <a:pPr>
              <a:spcBef>
                <a:spcPct val="0"/>
              </a:spcBef>
            </a:pPr>
            <a:r>
              <a:rPr lang="en-US" baseline="0" dirty="0" smtClean="0"/>
              <a:t>As well as many others.</a:t>
            </a:r>
          </a:p>
          <a:p>
            <a:pPr>
              <a:spcBef>
                <a:spcPct val="0"/>
              </a:spcBef>
            </a:pPr>
            <a:endParaRPr lang="en-US" baseline="0" dirty="0" smtClean="0"/>
          </a:p>
          <a:p>
            <a:pPr>
              <a:spcBef>
                <a:spcPct val="0"/>
              </a:spcBef>
            </a:pPr>
            <a:r>
              <a:rPr lang="en-US" baseline="0" dirty="0" smtClean="0"/>
              <a:t>So, our goal in this </a:t>
            </a:r>
            <a:r>
              <a:rPr lang="en-US" baseline="0" smtClean="0"/>
              <a:t>paper is to </a:t>
            </a:r>
            <a:r>
              <a:rPr lang="en-US" baseline="0" dirty="0" smtClean="0"/>
              <a:t>maximize the efficiency of processing mesh edges on the GPU, in order to speed up these edge-processing applications.</a:t>
            </a:r>
          </a:p>
        </p:txBody>
      </p:sp>
      <p:sp>
        <p:nvSpPr>
          <p:cNvPr id="174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A42DF5B-3FB1-41A1-B749-E70388A180D2}" type="slidenum">
              <a:rPr lang="en-US"/>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The basic idea is to assign these uncovered white triangles to adjacent covered blue triangles.</a:t>
            </a:r>
          </a:p>
          <a:p>
            <a:pPr>
              <a:spcBef>
                <a:spcPct val="0"/>
              </a:spcBef>
            </a:pPr>
            <a:r>
              <a:rPr lang="en-US" dirty="0" smtClean="0"/>
              <a:t>They can then be processed when</a:t>
            </a:r>
            <a:r>
              <a:rPr lang="en-US" baseline="0" dirty="0" smtClean="0"/>
              <a:t> the adjacent covered triangles are traversed.</a:t>
            </a:r>
            <a:endParaRPr lang="en-US" dirty="0" smtClean="0"/>
          </a:p>
          <a:p>
            <a:pPr>
              <a:spcBef>
                <a:spcPct val="0"/>
              </a:spcBef>
            </a:pPr>
            <a:r>
              <a:rPr lang="en-US" dirty="0" smtClean="0"/>
              <a:t>We</a:t>
            </a:r>
            <a:r>
              <a:rPr lang="en-US" baseline="0" dirty="0" smtClean="0"/>
              <a:t> seek to assign at most one triangle per primitive to achieve good SIMD load balancing.</a:t>
            </a:r>
          </a:p>
          <a:p>
            <a:pPr>
              <a:spcBef>
                <a:spcPct val="0"/>
              </a:spcBef>
            </a:pPr>
            <a:r>
              <a:rPr lang="en-US" baseline="0" dirty="0" smtClean="0"/>
              <a:t>As a result, since blue triangles represent little over half of the total number of triangles,</a:t>
            </a:r>
          </a:p>
          <a:p>
            <a:pPr>
              <a:spcBef>
                <a:spcPct val="0"/>
              </a:spcBef>
            </a:pPr>
            <a:r>
              <a:rPr lang="en-US" baseline="0" dirty="0" smtClean="0"/>
              <a:t>nearly all primitives will then process two triangles and three edges.</a:t>
            </a:r>
          </a:p>
          <a:p>
            <a:pPr>
              <a:spcBef>
                <a:spcPct val="0"/>
              </a:spcBef>
            </a:pPr>
            <a:endParaRPr lang="en-US" baseline="0" dirty="0" smtClean="0"/>
          </a:p>
          <a:p>
            <a:pPr>
              <a:spcBef>
                <a:spcPct val="0"/>
              </a:spcBef>
            </a:pPr>
            <a:r>
              <a:rPr lang="en-US" baseline="0" dirty="0" smtClean="0"/>
              <a:t>This can be easily accomplished for regular mesh regions as clearly shown on the right, where the red edge represents the assignment.</a:t>
            </a:r>
            <a:endParaRPr lang="en-US" dirty="0" smtClean="0"/>
          </a:p>
        </p:txBody>
      </p:sp>
      <p:sp>
        <p:nvSpPr>
          <p:cNvPr id="174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A42DF5B-3FB1-41A1-B749-E70388A180D2}" type="slidenum">
              <a:rPr lang="en-US"/>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Now,</a:t>
            </a:r>
            <a:r>
              <a:rPr lang="en-US" baseline="0" dirty="0" smtClean="0"/>
              <a:t> for arbitrary meshes, which include irregular regions, it is trickier, but we’ll show that it is still possible.</a:t>
            </a:r>
            <a:endParaRPr lang="en-US" dirty="0" smtClean="0"/>
          </a:p>
        </p:txBody>
      </p:sp>
      <p:sp>
        <p:nvSpPr>
          <p:cNvPr id="174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A42DF5B-3FB1-41A1-B749-E70388A180D2}" type="slidenum">
              <a:rPr lang="en-US"/>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aseline="0" dirty="0" smtClean="0"/>
              <a:t>Before we begin describing how we do that, let me quickly describe the possible primitive configurations.</a:t>
            </a:r>
          </a:p>
          <a:p>
            <a:pPr>
              <a:spcBef>
                <a:spcPct val="0"/>
              </a:spcBef>
            </a:pPr>
            <a:r>
              <a:rPr lang="en-US" baseline="0" dirty="0" smtClean="0"/>
              <a:t>As mentioned before, each primitive has six vertices associated with it, as shown on the top left diagram.</a:t>
            </a:r>
          </a:p>
          <a:p>
            <a:pPr>
              <a:spcBef>
                <a:spcPct val="0"/>
              </a:spcBef>
            </a:pPr>
            <a:endParaRPr lang="en-US" baseline="0" dirty="0" smtClean="0"/>
          </a:p>
          <a:p>
            <a:pPr>
              <a:spcBef>
                <a:spcPct val="0"/>
              </a:spcBef>
            </a:pPr>
            <a:r>
              <a:rPr lang="en-US" baseline="0" dirty="0" smtClean="0"/>
              <a:t>For good SIMD processing, we require that the assigned face will always be the first neighbor.</a:t>
            </a:r>
          </a:p>
          <a:p>
            <a:pPr>
              <a:spcBef>
                <a:spcPct val="0"/>
              </a:spcBef>
            </a:pPr>
            <a:r>
              <a:rPr lang="en-US" baseline="0" dirty="0" smtClean="0"/>
              <a:t>That is, if an adjacent uncovered face is assigned to the current primitive, it will have indices 0, 1, and 2.</a:t>
            </a:r>
          </a:p>
          <a:p>
            <a:pPr>
              <a:spcBef>
                <a:spcPct val="0"/>
              </a:spcBef>
            </a:pPr>
            <a:r>
              <a:rPr lang="en-US" dirty="0" smtClean="0"/>
              <a:t>N</a:t>
            </a:r>
            <a:r>
              <a:rPr lang="en-US" baseline="0" dirty="0" smtClean="0"/>
              <a:t>otice that for the two configurations on the right side, there is no assigned face, and therefore index 1 is set equal to index 2, making that face degenerate. The geometry shader will check for this degeneracy and avoid processing an additional face in that case.</a:t>
            </a:r>
          </a:p>
          <a:p>
            <a:pPr>
              <a:spcBef>
                <a:spcPct val="0"/>
              </a:spcBef>
            </a:pPr>
            <a:endParaRPr lang="en-US" baseline="0" dirty="0" smtClean="0"/>
          </a:p>
          <a:p>
            <a:pPr>
              <a:spcBef>
                <a:spcPct val="0"/>
              </a:spcBef>
            </a:pPr>
            <a:r>
              <a:rPr lang="en-US" baseline="0" dirty="0" smtClean="0"/>
              <a:t>The second requirement is that all edges adjacent to the central blue triangle will be processed unless the opposite triangle is degenerate. So if the edge is already being processed by a neighbor face, then the degeneracy can be forced by setting two indices to the same vertex ID.</a:t>
            </a:r>
          </a:p>
          <a:p>
            <a:pPr>
              <a:spcBef>
                <a:spcPct val="0"/>
              </a:spcBef>
            </a:pPr>
            <a:endParaRPr lang="en-US" baseline="0" dirty="0" smtClean="0"/>
          </a:p>
          <a:p>
            <a:pPr>
              <a:spcBef>
                <a:spcPct val="0"/>
              </a:spcBef>
            </a:pPr>
            <a:r>
              <a:rPr lang="en-US" baseline="0" dirty="0" smtClean="0"/>
              <a:t>The diagrams above represent all such possible configurations of degenerate faces and processed edges.</a:t>
            </a:r>
          </a:p>
        </p:txBody>
      </p:sp>
      <p:sp>
        <p:nvSpPr>
          <p:cNvPr id="174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A42DF5B-3FB1-41A1-B749-E70388A180D2}" type="slidenum">
              <a:rPr lang="en-US"/>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Consider</a:t>
            </a:r>
            <a:r>
              <a:rPr lang="en-US" baseline="0" dirty="0" smtClean="0"/>
              <a:t> the case of a primitive with no assigned faces, which can occur in the two configurations shown on the top right.</a:t>
            </a:r>
          </a:p>
          <a:p>
            <a:pPr>
              <a:spcBef>
                <a:spcPct val="0"/>
              </a:spcBef>
            </a:pPr>
            <a:r>
              <a:rPr lang="en-US" baseline="0" dirty="0" smtClean="0"/>
              <a:t>Whenever this occurs, than at least one edge adjacent to that primitive cannot be processed. </a:t>
            </a:r>
          </a:p>
          <a:p>
            <a:pPr>
              <a:spcBef>
                <a:spcPct val="0"/>
              </a:spcBef>
            </a:pPr>
            <a:r>
              <a:rPr lang="en-US" baseline="0" dirty="0" smtClean="0"/>
              <a:t>That will be the edge that is represented by indices 0 and 2, &lt;click&gt; and is shown in green on the bottom. </a:t>
            </a:r>
          </a:p>
          <a:p>
            <a:pPr>
              <a:spcBef>
                <a:spcPct val="0"/>
              </a:spcBef>
            </a:pPr>
            <a:endParaRPr lang="en-US" baseline="0" dirty="0" smtClean="0"/>
          </a:p>
          <a:p>
            <a:pPr>
              <a:spcBef>
                <a:spcPct val="0"/>
              </a:spcBef>
            </a:pPr>
            <a:r>
              <a:rPr lang="en-US" baseline="0" dirty="0" smtClean="0"/>
              <a:t>It must therefore be processed by the neighbor. For that to happen the neighbor must also be a cover face, as shown here.&lt;click&gt;</a:t>
            </a:r>
          </a:p>
          <a:p>
            <a:pPr>
              <a:spcBef>
                <a:spcPct val="0"/>
              </a:spcBef>
            </a:pPr>
            <a:endParaRPr lang="en-US" baseline="0" dirty="0" smtClean="0"/>
          </a:p>
          <a:p>
            <a:pPr>
              <a:spcBef>
                <a:spcPct val="0"/>
              </a:spcBef>
            </a:pPr>
            <a:r>
              <a:rPr lang="en-US" baseline="0" dirty="0" smtClean="0"/>
              <a:t>Now, if the neighbor doesn’t have an assigned face, it will also have another edge with indices 0 and 2 that is not processed. And therefore itself must also be adjacent to yet another cover face.&lt;click&gt;</a:t>
            </a:r>
          </a:p>
          <a:p>
            <a:pPr>
              <a:spcBef>
                <a:spcPct val="0"/>
              </a:spcBef>
            </a:pPr>
            <a:endParaRPr lang="en-US" baseline="0" dirty="0" smtClean="0"/>
          </a:p>
          <a:p>
            <a:pPr>
              <a:spcBef>
                <a:spcPct val="0"/>
              </a:spcBef>
            </a:pPr>
            <a:r>
              <a:rPr lang="en-US" baseline="0" dirty="0" smtClean="0"/>
              <a:t>Now, we finally get to a cover face that has an assigned face, and therefore that assigned face can use indices 0, 1, 2 without </a:t>
            </a:r>
            <a:r>
              <a:rPr lang="en-US" baseline="0" dirty="0" err="1" smtClean="0"/>
              <a:t>degeneracies</a:t>
            </a:r>
            <a:r>
              <a:rPr lang="en-US" baseline="0" dirty="0" smtClean="0"/>
              <a:t> and process all of its three edges.&lt;click&gt;</a:t>
            </a:r>
          </a:p>
          <a:p>
            <a:pPr>
              <a:spcBef>
                <a:spcPct val="0"/>
              </a:spcBef>
            </a:pPr>
            <a:endParaRPr lang="en-US" baseline="0" dirty="0" smtClean="0"/>
          </a:p>
          <a:p>
            <a:pPr>
              <a:spcBef>
                <a:spcPct val="0"/>
              </a:spcBef>
            </a:pPr>
            <a:r>
              <a:rPr lang="en-US" baseline="0" dirty="0" smtClean="0"/>
              <a:t>So, as you can see, each connected component of cover faces must have at least one assignment. This ensures that all edges adjacent to this connected component can be processed.</a:t>
            </a:r>
          </a:p>
          <a:p>
            <a:pPr>
              <a:spcBef>
                <a:spcPct val="0"/>
              </a:spcBef>
            </a:pPr>
            <a:endParaRPr lang="en-US" baseline="0" dirty="0" smtClean="0"/>
          </a:p>
          <a:p>
            <a:pPr>
              <a:spcBef>
                <a:spcPct val="0"/>
              </a:spcBef>
            </a:pPr>
            <a:r>
              <a:rPr lang="en-US" baseline="0" dirty="0" smtClean="0"/>
              <a:t>[11:15]</a:t>
            </a:r>
          </a:p>
        </p:txBody>
      </p:sp>
      <p:sp>
        <p:nvSpPr>
          <p:cNvPr id="174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A42DF5B-3FB1-41A1-B749-E70388A180D2}" type="slidenum">
              <a:rPr lang="en-US"/>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If we ignore this connected component restriction for a bit, assigning uncovered faces is easier.</a:t>
            </a:r>
          </a:p>
          <a:p>
            <a:pPr>
              <a:spcBef>
                <a:spcPct val="0"/>
              </a:spcBef>
            </a:pPr>
            <a:r>
              <a:rPr lang="en-US" dirty="0" smtClean="0"/>
              <a:t>Lets again, consider the dual graph of the mesh.</a:t>
            </a:r>
          </a:p>
          <a:p>
            <a:pPr>
              <a:spcBef>
                <a:spcPct val="0"/>
              </a:spcBef>
            </a:pPr>
            <a:endParaRPr lang="en-US" dirty="0" smtClean="0"/>
          </a:p>
          <a:p>
            <a:pPr>
              <a:spcBef>
                <a:spcPct val="0"/>
              </a:spcBef>
            </a:pPr>
            <a:r>
              <a:rPr lang="en-US" dirty="0" smtClean="0"/>
              <a:t>Here</a:t>
            </a:r>
            <a:r>
              <a:rPr lang="en-US" baseline="0" dirty="0" smtClean="0"/>
              <a:t> C is be the set of cover vertices, which are the dual of the blue cover faces.</a:t>
            </a:r>
          </a:p>
          <a:p>
            <a:pPr>
              <a:spcBef>
                <a:spcPct val="0"/>
              </a:spcBef>
            </a:pPr>
            <a:r>
              <a:rPr lang="en-US" baseline="0" dirty="0" smtClean="0"/>
              <a:t>C BAR is the set on uncovered vertices, which are the dual of the white uncovered faces.</a:t>
            </a:r>
          </a:p>
          <a:p>
            <a:pPr>
              <a:spcBef>
                <a:spcPct val="0"/>
              </a:spcBef>
            </a:pPr>
            <a:endParaRPr lang="en-US" dirty="0" smtClean="0"/>
          </a:p>
          <a:p>
            <a:pPr>
              <a:spcBef>
                <a:spcPct val="0"/>
              </a:spcBef>
            </a:pPr>
            <a:r>
              <a:rPr lang="en-US" dirty="0" smtClean="0"/>
              <a:t>If we remove all edges that connect two cover</a:t>
            </a:r>
            <a:r>
              <a:rPr lang="en-US" baseline="0" dirty="0" smtClean="0"/>
              <a:t> vertices in C, then we are left with a bipartite graph.</a:t>
            </a:r>
            <a:endParaRPr lang="en-US" dirty="0" smtClean="0"/>
          </a:p>
          <a:p>
            <a:pPr>
              <a:spcBef>
                <a:spcPct val="0"/>
              </a:spcBef>
            </a:pPr>
            <a:endParaRPr lang="en-US" dirty="0" smtClean="0"/>
          </a:p>
          <a:p>
            <a:pPr>
              <a:spcBef>
                <a:spcPct val="0"/>
              </a:spcBef>
            </a:pPr>
            <a:r>
              <a:rPr lang="en-US" dirty="0" smtClean="0"/>
              <a:t>Using</a:t>
            </a:r>
            <a:r>
              <a:rPr lang="en-US" baseline="0" dirty="0" smtClean="0"/>
              <a:t> Hall’s Theorem, it can be shown that the maximum bipartite matching will match all vertices in C BAR to unique vertices in C, as shown in the bottom right.</a:t>
            </a:r>
          </a:p>
          <a:p>
            <a:pPr>
              <a:spcBef>
                <a:spcPct val="0"/>
              </a:spcBef>
            </a:pPr>
            <a:r>
              <a:rPr lang="en-US" baseline="0" dirty="0" smtClean="0"/>
              <a:t>Please refer to the paper for details.</a:t>
            </a:r>
          </a:p>
          <a:p>
            <a:pPr>
              <a:spcBef>
                <a:spcPct val="0"/>
              </a:spcBef>
            </a:pPr>
            <a:endParaRPr lang="en-US" baseline="0" dirty="0" smtClean="0"/>
          </a:p>
          <a:p>
            <a:pPr>
              <a:spcBef>
                <a:spcPct val="0"/>
              </a:spcBef>
            </a:pPr>
            <a:r>
              <a:rPr lang="en-US" baseline="0" dirty="0" smtClean="0"/>
              <a:t>Note however, that we are still not happy with this matching, since some of the connected components in C, more specifically the vertex denoted by a star, was not matched.</a:t>
            </a:r>
            <a:endParaRPr lang="en-US" dirty="0" smtClean="0"/>
          </a:p>
        </p:txBody>
      </p:sp>
      <p:sp>
        <p:nvSpPr>
          <p:cNvPr id="174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A42DF5B-3FB1-41A1-B749-E70388A180D2}" type="slidenum">
              <a:rPr lang="en-US"/>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Now lets merge the</a:t>
            </a:r>
            <a:r>
              <a:rPr lang="en-US" baseline="0" dirty="0" smtClean="0"/>
              <a:t> vertices of C into </a:t>
            </a:r>
            <a:r>
              <a:rPr lang="en-US" b="1" baseline="0" dirty="0" smtClean="0"/>
              <a:t>mega</a:t>
            </a:r>
            <a:r>
              <a:rPr lang="en-US" baseline="0" dirty="0" smtClean="0"/>
              <a:t> vertices shown in gray representing each of the connected components.</a:t>
            </a:r>
          </a:p>
          <a:p>
            <a:pPr>
              <a:spcBef>
                <a:spcPct val="0"/>
              </a:spcBef>
            </a:pPr>
            <a:endParaRPr lang="en-US" dirty="0" smtClean="0"/>
          </a:p>
          <a:p>
            <a:pPr>
              <a:spcBef>
                <a:spcPct val="0"/>
              </a:spcBef>
            </a:pPr>
            <a:r>
              <a:rPr lang="en-US" dirty="0" smtClean="0"/>
              <a:t>In this case</a:t>
            </a:r>
            <a:r>
              <a:rPr lang="en-US" baseline="0" dirty="0" smtClean="0"/>
              <a:t>, also directly due to Hall’s Theorem, the maximum matching will match all connected components </a:t>
            </a:r>
            <a:r>
              <a:rPr lang="en-US" i="0" baseline="0" dirty="0" err="1" smtClean="0"/>
              <a:t>Ci</a:t>
            </a:r>
            <a:r>
              <a:rPr lang="en-US" i="0" baseline="0" dirty="0" smtClean="0"/>
              <a:t> in C, including the blue star. Again, the paper contains further details on this.</a:t>
            </a:r>
          </a:p>
          <a:p>
            <a:pPr>
              <a:spcBef>
                <a:spcPct val="0"/>
              </a:spcBef>
            </a:pPr>
            <a:endParaRPr lang="en-US" i="0" baseline="0" dirty="0" smtClean="0"/>
          </a:p>
          <a:p>
            <a:pPr>
              <a:spcBef>
                <a:spcPct val="0"/>
              </a:spcBef>
            </a:pPr>
            <a:r>
              <a:rPr lang="en-US" i="0" baseline="0" dirty="0" smtClean="0"/>
              <a:t>Note, however, that in this second matching, not all vertices in C BAR were matched.</a:t>
            </a:r>
            <a:endParaRPr lang="en-US" i="0" dirty="0" smtClean="0"/>
          </a:p>
        </p:txBody>
      </p:sp>
      <p:sp>
        <p:nvSpPr>
          <p:cNvPr id="174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A42DF5B-3FB1-41A1-B749-E70388A180D2}" type="slidenum">
              <a:rPr lang="en-US"/>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So, what we need is a matching that satisfies</a:t>
            </a:r>
            <a:r>
              <a:rPr lang="en-US" baseline="0" dirty="0" smtClean="0"/>
              <a:t> both of the properties in our earlier </a:t>
            </a:r>
            <a:r>
              <a:rPr lang="en-US" baseline="0" dirty="0" err="1" smtClean="0"/>
              <a:t>matchings</a:t>
            </a:r>
            <a:r>
              <a:rPr lang="en-US" baseline="0" dirty="0" smtClean="0"/>
              <a:t>.</a:t>
            </a:r>
          </a:p>
          <a:p>
            <a:pPr>
              <a:spcBef>
                <a:spcPct val="0"/>
              </a:spcBef>
            </a:pPr>
            <a:r>
              <a:rPr lang="en-US" baseline="0" dirty="0" smtClean="0"/>
              <a:t>We want all vertices in C BAR to be matched as in the left, and all components </a:t>
            </a:r>
            <a:r>
              <a:rPr lang="en-US" baseline="0" dirty="0" err="1" smtClean="0"/>
              <a:t>Ci</a:t>
            </a:r>
            <a:r>
              <a:rPr lang="en-US" baseline="0" dirty="0" smtClean="0"/>
              <a:t> to be matched as in the right.</a:t>
            </a:r>
            <a:endParaRPr lang="en-US" dirty="0" smtClean="0"/>
          </a:p>
        </p:txBody>
      </p:sp>
      <p:sp>
        <p:nvSpPr>
          <p:cNvPr id="174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A42DF5B-3FB1-41A1-B749-E70388A180D2}" type="slidenum">
              <a:rPr lang="en-US"/>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Consider the union of edges in the two </a:t>
            </a:r>
            <a:r>
              <a:rPr lang="en-US" dirty="0" err="1" smtClean="0"/>
              <a:t>matchings</a:t>
            </a:r>
            <a:r>
              <a:rPr lang="en-US" dirty="0" smtClean="0"/>
              <a:t>.</a:t>
            </a:r>
          </a:p>
          <a:p>
            <a:pPr>
              <a:spcBef>
                <a:spcPct val="0"/>
              </a:spcBef>
            </a:pPr>
            <a:r>
              <a:rPr lang="en-US" dirty="0" smtClean="0"/>
              <a:t>This</a:t>
            </a:r>
            <a:r>
              <a:rPr lang="en-US" baseline="0" dirty="0" smtClean="0"/>
              <a:t> will have disjoint cycles and paths, since no vertices can have degree higher than 2.</a:t>
            </a:r>
            <a:endParaRPr lang="en-US" dirty="0" smtClean="0"/>
          </a:p>
        </p:txBody>
      </p:sp>
      <p:sp>
        <p:nvSpPr>
          <p:cNvPr id="174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A42DF5B-3FB1-41A1-B749-E70388A180D2}" type="slidenum">
              <a:rPr lang="en-US"/>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Now, note the blue star vertex that represents</a:t>
            </a:r>
            <a:r>
              <a:rPr lang="en-US" baseline="0" dirty="0" smtClean="0"/>
              <a:t> the </a:t>
            </a:r>
            <a:r>
              <a:rPr lang="en-US" baseline="0" dirty="0" err="1" smtClean="0"/>
              <a:t>Ci</a:t>
            </a:r>
            <a:r>
              <a:rPr lang="en-US" baseline="0" dirty="0" smtClean="0"/>
              <a:t> that </a:t>
            </a:r>
            <a:r>
              <a:rPr lang="en-US" dirty="0" smtClean="0"/>
              <a:t>was not matched in the left </a:t>
            </a:r>
            <a:r>
              <a:rPr lang="en-US" baseline="0" dirty="0" smtClean="0"/>
              <a:t>matching.</a:t>
            </a:r>
          </a:p>
          <a:p>
            <a:pPr>
              <a:spcBef>
                <a:spcPct val="0"/>
              </a:spcBef>
            </a:pPr>
            <a:r>
              <a:rPr lang="en-US" baseline="0" dirty="0" smtClean="0"/>
              <a:t>We seek to modify the left matching so that all such “star” vertices are matched.</a:t>
            </a:r>
            <a:endParaRPr lang="en-US" dirty="0" smtClean="0"/>
          </a:p>
        </p:txBody>
      </p:sp>
      <p:sp>
        <p:nvSpPr>
          <p:cNvPr id="174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A42DF5B-3FB1-41A1-B749-E70388A180D2}" type="slidenum">
              <a:rPr lang="en-US"/>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Now consider alternating paths that start (or end)</a:t>
            </a:r>
            <a:r>
              <a:rPr lang="en-US" baseline="0" dirty="0" smtClean="0"/>
              <a:t> in </a:t>
            </a:r>
            <a:r>
              <a:rPr lang="en-US" dirty="0" smtClean="0"/>
              <a:t>such a blue star vertex,</a:t>
            </a:r>
            <a:r>
              <a:rPr lang="en-US" baseline="0" dirty="0" smtClean="0"/>
              <a:t> shown on the right.</a:t>
            </a:r>
            <a:endParaRPr lang="en-US" dirty="0" smtClean="0"/>
          </a:p>
          <a:p>
            <a:pPr>
              <a:spcBef>
                <a:spcPct val="0"/>
              </a:spcBef>
            </a:pPr>
            <a:r>
              <a:rPr lang="en-US" dirty="0" smtClean="0"/>
              <a:t>In all such paths, the other end</a:t>
            </a:r>
            <a:r>
              <a:rPr lang="en-US" baseline="0" dirty="0" smtClean="0"/>
              <a:t> will be</a:t>
            </a:r>
            <a:r>
              <a:rPr lang="en-US" dirty="0" smtClean="0"/>
              <a:t> some vertex that is only in the left</a:t>
            </a:r>
            <a:r>
              <a:rPr lang="en-US" baseline="0" dirty="0" smtClean="0"/>
              <a:t> matching.</a:t>
            </a:r>
            <a:endParaRPr lang="en-US" dirty="0" smtClean="0"/>
          </a:p>
        </p:txBody>
      </p:sp>
      <p:sp>
        <p:nvSpPr>
          <p:cNvPr id="174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A42DF5B-3FB1-41A1-B749-E70388A180D2}" type="slidenum">
              <a:rPr lang="en-US"/>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The vast majority of existing edge processing techniques are designed</a:t>
            </a:r>
            <a:r>
              <a:rPr lang="en-US" baseline="0" dirty="0" smtClean="0"/>
              <a:t> for the host CPU.</a:t>
            </a:r>
          </a:p>
          <a:p>
            <a:pPr>
              <a:spcBef>
                <a:spcPct val="0"/>
              </a:spcBef>
            </a:pPr>
            <a:r>
              <a:rPr lang="en-US" baseline="0" dirty="0" smtClean="0"/>
              <a:t>Direct edge processing is much less explored on the GPU.</a:t>
            </a:r>
          </a:p>
          <a:p>
            <a:pPr>
              <a:spcBef>
                <a:spcPct val="0"/>
              </a:spcBef>
            </a:pPr>
            <a:endParaRPr lang="en-US" baseline="0" dirty="0" smtClean="0"/>
          </a:p>
          <a:p>
            <a:pPr>
              <a:spcBef>
                <a:spcPct val="0"/>
              </a:spcBef>
            </a:pPr>
            <a:r>
              <a:rPr lang="en-US" baseline="0" dirty="0" smtClean="0"/>
              <a:t>Recently, hybrid techniques have been proposed that use degenerate quadrilaterals to represent edges.</a:t>
            </a:r>
          </a:p>
          <a:p>
            <a:pPr>
              <a:spcBef>
                <a:spcPct val="0"/>
              </a:spcBef>
            </a:pPr>
            <a:r>
              <a:rPr lang="en-US" baseline="0" dirty="0" smtClean="0"/>
              <a:t>Depending on a vertex shader test, these quadrilaterals are then expanded on the GPU.</a:t>
            </a:r>
          </a:p>
          <a:p>
            <a:pPr>
              <a:spcBef>
                <a:spcPct val="0"/>
              </a:spcBef>
            </a:pPr>
            <a:r>
              <a:rPr lang="en-US" baseline="0" dirty="0" smtClean="0"/>
              <a:t>This has been used to produce shadow volumes as well as silhouettes and fins.</a:t>
            </a:r>
            <a:endParaRPr lang="en-US" dirty="0" smtClean="0"/>
          </a:p>
        </p:txBody>
      </p:sp>
      <p:sp>
        <p:nvSpPr>
          <p:cNvPr id="174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A42DF5B-3FB1-41A1-B749-E70388A180D2}" type="slidenum">
              <a:rPr lang="en-US"/>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So, if we flip the membership</a:t>
            </a:r>
            <a:r>
              <a:rPr lang="en-US" baseline="0" dirty="0" smtClean="0"/>
              <a:t> of all edges from these paths, we basically modified our matching so that now the previously unmatched </a:t>
            </a:r>
            <a:r>
              <a:rPr lang="en-US" baseline="0" dirty="0" err="1" smtClean="0"/>
              <a:t>Ci</a:t>
            </a:r>
            <a:r>
              <a:rPr lang="en-US" baseline="0" dirty="0" smtClean="0"/>
              <a:t> are matched to C BAR. Note that all v in C BAR are still matched, since all v in C BAR that were in the alternating path were in both </a:t>
            </a:r>
            <a:r>
              <a:rPr lang="en-US" baseline="0" dirty="0" err="1" smtClean="0"/>
              <a:t>matchings</a:t>
            </a:r>
            <a:r>
              <a:rPr lang="en-US" baseline="0" dirty="0" smtClean="0"/>
              <a:t>. So the flip did not affect their presence in the final matching.</a:t>
            </a:r>
          </a:p>
          <a:p>
            <a:pPr>
              <a:spcBef>
                <a:spcPct val="0"/>
              </a:spcBef>
            </a:pPr>
            <a:endParaRPr lang="en-US" baseline="0" dirty="0" smtClean="0"/>
          </a:p>
          <a:p>
            <a:pPr>
              <a:spcBef>
                <a:spcPct val="0"/>
              </a:spcBef>
            </a:pPr>
            <a:r>
              <a:rPr lang="en-US" baseline="0" dirty="0" smtClean="0"/>
              <a:t>So our final matching will match all v in C BAR, and all </a:t>
            </a:r>
            <a:r>
              <a:rPr lang="en-US" baseline="0" dirty="0" err="1" smtClean="0"/>
              <a:t>Ci</a:t>
            </a:r>
            <a:r>
              <a:rPr lang="en-US" baseline="0" dirty="0" smtClean="0"/>
              <a:t> in C to at least one vertex in C BAR, and therefore it satisfies all of our required properties.</a:t>
            </a:r>
          </a:p>
          <a:p>
            <a:pPr>
              <a:spcBef>
                <a:spcPct val="0"/>
              </a:spcBef>
            </a:pPr>
            <a:endParaRPr lang="en-US" baseline="0" dirty="0" smtClean="0"/>
          </a:p>
          <a:p>
            <a:pPr>
              <a:spcBef>
                <a:spcPct val="0"/>
              </a:spcBef>
            </a:pPr>
            <a:r>
              <a:rPr lang="en-US" baseline="0" dirty="0" smtClean="0"/>
              <a:t>Please refer to the paper for additional details and special cases, such as mesh boundaries.</a:t>
            </a:r>
            <a:endParaRPr lang="en-US" dirty="0" smtClean="0"/>
          </a:p>
        </p:txBody>
      </p:sp>
      <p:sp>
        <p:nvSpPr>
          <p:cNvPr id="174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A42DF5B-3FB1-41A1-B749-E70388A180D2}" type="slidenum">
              <a:rPr lang="en-US"/>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The actual algorithm</a:t>
            </a:r>
            <a:r>
              <a:rPr lang="en-US" baseline="0" dirty="0" smtClean="0"/>
              <a:t> strictly follows the steps of the proof.</a:t>
            </a:r>
          </a:p>
          <a:p>
            <a:pPr>
              <a:spcBef>
                <a:spcPct val="0"/>
              </a:spcBef>
            </a:pPr>
            <a:endParaRPr lang="en-US" baseline="0" dirty="0" smtClean="0"/>
          </a:p>
          <a:p>
            <a:pPr>
              <a:spcBef>
                <a:spcPct val="0"/>
              </a:spcBef>
            </a:pPr>
            <a:r>
              <a:rPr lang="en-US" baseline="0" dirty="0" smtClean="0"/>
              <a:t>An important building block is an algorithm for bipartite matching, since we have to initially build the two unrestricted </a:t>
            </a:r>
            <a:r>
              <a:rPr lang="en-US" baseline="0" dirty="0" err="1" smtClean="0"/>
              <a:t>matchings</a:t>
            </a:r>
            <a:r>
              <a:rPr lang="en-US" baseline="0" dirty="0" smtClean="0"/>
              <a:t>.</a:t>
            </a:r>
          </a:p>
          <a:p>
            <a:pPr>
              <a:spcBef>
                <a:spcPct val="0"/>
              </a:spcBef>
            </a:pPr>
            <a:endParaRPr lang="en-US" baseline="0" dirty="0" smtClean="0"/>
          </a:p>
          <a:p>
            <a:pPr>
              <a:spcBef>
                <a:spcPct val="0"/>
              </a:spcBef>
            </a:pPr>
            <a:r>
              <a:rPr lang="en-US" baseline="0" dirty="0" smtClean="0"/>
              <a:t>For that, we used the algorithm by </a:t>
            </a:r>
            <a:r>
              <a:rPr lang="en-US" baseline="0" dirty="0" err="1" smtClean="0"/>
              <a:t>Hopcroft</a:t>
            </a:r>
            <a:r>
              <a:rPr lang="en-US" baseline="0" dirty="0" smtClean="0"/>
              <a:t> and Karp, which has worst case complexity of n to the 1.5.</a:t>
            </a:r>
          </a:p>
          <a:p>
            <a:pPr>
              <a:spcBef>
                <a:spcPct val="0"/>
              </a:spcBef>
            </a:pPr>
            <a:endParaRPr lang="en-US" baseline="0" dirty="0" smtClean="0"/>
          </a:p>
          <a:p>
            <a:pPr>
              <a:spcBef>
                <a:spcPct val="0"/>
              </a:spcBef>
            </a:pPr>
            <a:r>
              <a:rPr lang="en-US" baseline="0" dirty="0" smtClean="0"/>
              <a:t>As you can see, in practice, it is pretty fast for most meshes of reasonable sizes, except for that last one which caused the computer to thrash to disk.</a:t>
            </a:r>
          </a:p>
          <a:p>
            <a:pPr>
              <a:spcBef>
                <a:spcPct val="0"/>
              </a:spcBef>
            </a:pPr>
            <a:endParaRPr lang="en-US" baseline="0" dirty="0" smtClean="0"/>
          </a:p>
          <a:p>
            <a:pPr>
              <a:spcBef>
                <a:spcPct val="0"/>
              </a:spcBef>
            </a:pPr>
            <a:r>
              <a:rPr lang="en-US" baseline="0" dirty="0" smtClean="0"/>
              <a:t>[14:50]</a:t>
            </a:r>
            <a:endParaRPr lang="en-US" dirty="0" smtClean="0"/>
          </a:p>
        </p:txBody>
      </p:sp>
      <p:sp>
        <p:nvSpPr>
          <p:cNvPr id="174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A42DF5B-3FB1-41A1-B749-E70388A180D2}" type="slidenum">
              <a:rPr lang="en-US"/>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Now that we have our covered and matched triangles, we</a:t>
            </a:r>
            <a:r>
              <a:rPr lang="en-US" baseline="0" dirty="0" smtClean="0"/>
              <a:t> are done with optimizing the primitives for geometry shader processing.</a:t>
            </a:r>
          </a:p>
          <a:p>
            <a:pPr>
              <a:spcBef>
                <a:spcPct val="0"/>
              </a:spcBef>
            </a:pPr>
            <a:r>
              <a:rPr lang="en-US" baseline="0" dirty="0" smtClean="0"/>
              <a:t>The final step is to reorder these primitives so that they take advantage of the vertex cache to reduce vertex processing.</a:t>
            </a:r>
            <a:endParaRPr lang="en-US" dirty="0" smtClean="0"/>
          </a:p>
        </p:txBody>
      </p:sp>
      <p:sp>
        <p:nvSpPr>
          <p:cNvPr id="174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A42DF5B-3FB1-41A1-B749-E70388A180D2}" type="slidenum">
              <a:rPr lang="en-US"/>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There are many excellent existing techniques for vertex cache optimization.</a:t>
            </a:r>
          </a:p>
          <a:p>
            <a:pPr>
              <a:spcBef>
                <a:spcPct val="0"/>
              </a:spcBef>
            </a:pPr>
            <a:r>
              <a:rPr lang="en-US" dirty="0" smtClean="0"/>
              <a:t>However they focus mainly on triangle lists and triangle strips.</a:t>
            </a:r>
          </a:p>
          <a:p>
            <a:pPr>
              <a:spcBef>
                <a:spcPct val="0"/>
              </a:spcBef>
            </a:pPr>
            <a:endParaRPr lang="en-US" dirty="0" smtClean="0"/>
          </a:p>
          <a:p>
            <a:pPr>
              <a:spcBef>
                <a:spcPct val="0"/>
              </a:spcBef>
            </a:pPr>
            <a:r>
              <a:rPr lang="en-US" dirty="0" smtClean="0"/>
              <a:t>We are</a:t>
            </a:r>
            <a:r>
              <a:rPr lang="en-US" baseline="0" dirty="0" smtClean="0"/>
              <a:t> instead using triangle with adjacency primitives.</a:t>
            </a:r>
          </a:p>
          <a:p>
            <a:pPr>
              <a:spcBef>
                <a:spcPct val="0"/>
              </a:spcBef>
            </a:pPr>
            <a:r>
              <a:rPr lang="en-US" baseline="0" dirty="0" smtClean="0"/>
              <a:t>Additionally, we only process about 50% of the triangles of the mesh.</a:t>
            </a:r>
          </a:p>
          <a:p>
            <a:pPr>
              <a:spcBef>
                <a:spcPct val="0"/>
              </a:spcBef>
            </a:pPr>
            <a:r>
              <a:rPr lang="en-US" baseline="0" dirty="0" smtClean="0"/>
              <a:t>There are no existing techniques for this particular primitive configuration.</a:t>
            </a:r>
            <a:endParaRPr lang="en-US" dirty="0" smtClean="0"/>
          </a:p>
        </p:txBody>
      </p:sp>
      <p:sp>
        <p:nvSpPr>
          <p:cNvPr id="174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A42DF5B-3FB1-41A1-B749-E70388A180D2}" type="slidenum">
              <a:rPr lang="en-US"/>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So, to order our</a:t>
            </a:r>
            <a:r>
              <a:rPr lang="en-US" baseline="0" dirty="0" smtClean="0"/>
              <a:t> triangles, we extended two methods that were originally designed for regular triangle lists.</a:t>
            </a:r>
          </a:p>
          <a:p>
            <a:pPr>
              <a:spcBef>
                <a:spcPct val="0"/>
              </a:spcBef>
            </a:pPr>
            <a:r>
              <a:rPr lang="en-US" baseline="0" dirty="0" smtClean="0"/>
              <a:t>One is a very fast preprocessing scheme based on our 2007 algorithm that is suitable for load-time optimization when the cache size is known. It can also be suitable for interactive ordering in case the geometry changes.</a:t>
            </a:r>
          </a:p>
          <a:p>
            <a:pPr>
              <a:spcBef>
                <a:spcPct val="0"/>
              </a:spcBef>
            </a:pPr>
            <a:r>
              <a:rPr lang="en-US" baseline="0" dirty="0" smtClean="0"/>
              <a:t>The other is a careful scheme based on Lin and Yu. This scheme has slower preprocessing, but provides a more efficient ordering.</a:t>
            </a:r>
          </a:p>
          <a:p>
            <a:pPr>
              <a:spcBef>
                <a:spcPct val="0"/>
              </a:spcBef>
            </a:pPr>
            <a:r>
              <a:rPr lang="en-US" baseline="0" dirty="0" smtClean="0"/>
              <a:t>We chose to extend these two schemes because they are both based on a heuristic that successively picks a central vertex greedily, and then processes all triangles around this vertex.</a:t>
            </a:r>
          </a:p>
          <a:p>
            <a:pPr>
              <a:spcBef>
                <a:spcPct val="0"/>
              </a:spcBef>
            </a:pPr>
            <a:r>
              <a:rPr lang="en-US" baseline="0" dirty="0" smtClean="0"/>
              <a:t>This was easier to extend to arbitrary primitives.</a:t>
            </a:r>
          </a:p>
          <a:p>
            <a:pPr>
              <a:spcBef>
                <a:spcPct val="0"/>
              </a:spcBef>
            </a:pPr>
            <a:r>
              <a:rPr lang="en-US" baseline="0" dirty="0" smtClean="0"/>
              <a:t>In the interest of time, please refer to the paper for additional details.</a:t>
            </a:r>
            <a:endParaRPr lang="en-US" dirty="0" smtClean="0"/>
          </a:p>
        </p:txBody>
      </p:sp>
      <p:sp>
        <p:nvSpPr>
          <p:cNvPr id="174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A42DF5B-3FB1-41A1-B749-E70388A180D2}" type="slidenum">
              <a:rPr lang="en-US"/>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As you can see if we use one</a:t>
            </a:r>
            <a:r>
              <a:rPr lang="en-US" baseline="0" dirty="0" smtClean="0"/>
              <a:t> of the existing representative vertex reordering algorithms, labeled “off-the-shelf” here, the number of cache misses per vertex is very high, regardless of the cache size. </a:t>
            </a:r>
          </a:p>
          <a:p>
            <a:pPr>
              <a:spcBef>
                <a:spcPct val="0"/>
              </a:spcBef>
            </a:pPr>
            <a:endParaRPr lang="en-US" baseline="0" dirty="0" smtClean="0"/>
          </a:p>
          <a:p>
            <a:pPr>
              <a:spcBef>
                <a:spcPct val="0"/>
              </a:spcBef>
            </a:pPr>
            <a:r>
              <a:rPr lang="en-US" baseline="0" dirty="0" smtClean="0"/>
              <a:t>These results were similar for all the algorithms tested, and it makes sense, since these algorithms are not designed for triangles with adjacency.</a:t>
            </a:r>
          </a:p>
          <a:p>
            <a:pPr>
              <a:spcBef>
                <a:spcPct val="0"/>
              </a:spcBef>
            </a:pPr>
            <a:endParaRPr lang="en-US" baseline="0" dirty="0" smtClean="0"/>
          </a:p>
          <a:p>
            <a:pPr>
              <a:spcBef>
                <a:spcPct val="0"/>
              </a:spcBef>
            </a:pPr>
            <a:r>
              <a:rPr lang="en-US" baseline="0" dirty="0" smtClean="0"/>
              <a:t>Our two extensions perform significantly better, with the careful one clearly providing a better result than the fast preprocessing one.</a:t>
            </a:r>
            <a:endParaRPr lang="en-US" dirty="0" smtClean="0"/>
          </a:p>
        </p:txBody>
      </p:sp>
      <p:sp>
        <p:nvSpPr>
          <p:cNvPr id="174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A42DF5B-3FB1-41A1-B749-E70388A180D2}" type="slidenum">
              <a:rPr lang="en-US"/>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Here we have visualizations,</a:t>
            </a:r>
            <a:r>
              <a:rPr lang="en-US" baseline="0" dirty="0" smtClean="0"/>
              <a:t> where dark regions represent cache misses. </a:t>
            </a:r>
          </a:p>
          <a:p>
            <a:pPr>
              <a:spcBef>
                <a:spcPct val="0"/>
              </a:spcBef>
            </a:pPr>
            <a:r>
              <a:rPr lang="en-US" baseline="0" dirty="0" smtClean="0"/>
              <a:t>As you can see, existing techniques meant for regular triangles only do not perform well.</a:t>
            </a:r>
          </a:p>
          <a:p>
            <a:pPr>
              <a:spcBef>
                <a:spcPct val="0"/>
              </a:spcBef>
            </a:pPr>
            <a:r>
              <a:rPr lang="en-US" baseline="0" dirty="0" smtClean="0"/>
              <a:t>Fast performs well,</a:t>
            </a:r>
          </a:p>
          <a:p>
            <a:pPr>
              <a:spcBef>
                <a:spcPct val="0"/>
              </a:spcBef>
            </a:pPr>
            <a:r>
              <a:rPr lang="en-US" baseline="0" dirty="0" smtClean="0"/>
              <a:t>And careful performs the best.</a:t>
            </a:r>
          </a:p>
          <a:p>
            <a:pPr>
              <a:spcBef>
                <a:spcPct val="0"/>
              </a:spcBef>
            </a:pPr>
            <a:endParaRPr lang="en-US" dirty="0" smtClean="0"/>
          </a:p>
        </p:txBody>
      </p:sp>
      <p:sp>
        <p:nvSpPr>
          <p:cNvPr id="174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A42DF5B-3FB1-41A1-B749-E70388A180D2}" type="slidenum">
              <a:rPr lang="en-US"/>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While careful yields a better ordering, it comes at the</a:t>
            </a:r>
            <a:r>
              <a:rPr lang="en-US" baseline="0" dirty="0" smtClean="0"/>
              <a:t> price of longer preprocessing. </a:t>
            </a:r>
          </a:p>
          <a:p>
            <a:pPr>
              <a:spcBef>
                <a:spcPct val="0"/>
              </a:spcBef>
            </a:pPr>
            <a:r>
              <a:rPr lang="en-US" baseline="0" dirty="0" smtClean="0"/>
              <a:t>Note that careful is a bit slower than the off-the-shelf method in preprocessing.</a:t>
            </a:r>
          </a:p>
          <a:p>
            <a:pPr>
              <a:spcBef>
                <a:spcPct val="0"/>
              </a:spcBef>
            </a:pPr>
            <a:r>
              <a:rPr lang="en-US" baseline="0" dirty="0" smtClean="0"/>
              <a:t>However, the fast extension takes only a few milliseconds to preprocess the mesh.</a:t>
            </a:r>
            <a:endParaRPr lang="en-US" dirty="0" smtClean="0"/>
          </a:p>
        </p:txBody>
      </p:sp>
      <p:sp>
        <p:nvSpPr>
          <p:cNvPr id="174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A42DF5B-3FB1-41A1-B749-E70388A180D2}" type="slidenum">
              <a:rPr lang="en-US"/>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Alright. This concludes our</a:t>
            </a:r>
            <a:r>
              <a:rPr lang="en-US" baseline="0" dirty="0" smtClean="0"/>
              <a:t> preprocessing pipeline. Now I will show some of our simple prototype application results.</a:t>
            </a:r>
          </a:p>
          <a:p>
            <a:pPr>
              <a:spcBef>
                <a:spcPct val="0"/>
              </a:spcBef>
            </a:pPr>
            <a:r>
              <a:rPr lang="en-US" baseline="0" dirty="0" smtClean="0"/>
              <a:t>Again, the method is suitable for any technique that needs to process edges with adjacency.</a:t>
            </a:r>
          </a:p>
          <a:p>
            <a:pPr>
              <a:spcBef>
                <a:spcPct val="0"/>
              </a:spcBef>
            </a:pPr>
            <a:r>
              <a:rPr lang="en-US" baseline="0" dirty="0" smtClean="0"/>
              <a:t>Optionally, due to the assignment step, it can easily be used to process the triangles as well.</a:t>
            </a:r>
          </a:p>
          <a:p>
            <a:pPr>
              <a:spcBef>
                <a:spcPct val="0"/>
              </a:spcBef>
            </a:pPr>
            <a:endParaRPr lang="en-US" baseline="0" dirty="0" smtClean="0"/>
          </a:p>
          <a:p>
            <a:pPr>
              <a:spcBef>
                <a:spcPct val="0"/>
              </a:spcBef>
            </a:pPr>
            <a:r>
              <a:rPr lang="en-US" dirty="0" smtClean="0"/>
              <a:t>Here</a:t>
            </a:r>
            <a:r>
              <a:rPr lang="en-US" baseline="0" dirty="0" smtClean="0"/>
              <a:t> we show shadow mapping. Basically it achieves about a 1.58 to 1.82 speedup over the previous GPU-based Geometry Shader technique. This range includes tests for all of our meshes in the paper in both AMD and NVIDIA hardware.</a:t>
            </a:r>
            <a:endParaRPr lang="en-US" dirty="0" smtClean="0"/>
          </a:p>
        </p:txBody>
      </p:sp>
      <p:sp>
        <p:nvSpPr>
          <p:cNvPr id="174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A42DF5B-3FB1-41A1-B749-E70388A180D2}" type="slidenum">
              <a:rPr lang="en-US"/>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Here is a simple motion blur application that extrudes silhouette edges. We</a:t>
            </a:r>
            <a:r>
              <a:rPr lang="en-US" baseline="0" dirty="0" smtClean="0"/>
              <a:t> achieve speedups of 1.48 to 1.62 times for this technique.</a:t>
            </a:r>
            <a:endParaRPr lang="en-US" dirty="0" smtClean="0"/>
          </a:p>
        </p:txBody>
      </p:sp>
      <p:sp>
        <p:nvSpPr>
          <p:cNvPr id="174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A42DF5B-3FB1-41A1-B749-E70388A180D2}" type="slidenum">
              <a:rPr lang="en-US"/>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More recently,</a:t>
            </a:r>
            <a:r>
              <a:rPr lang="en-US" baseline="0" dirty="0" smtClean="0"/>
              <a:t> with the advent of the geometry shader, new techniques have been developed for </a:t>
            </a:r>
          </a:p>
          <a:p>
            <a:pPr>
              <a:spcBef>
                <a:spcPct val="0"/>
              </a:spcBef>
            </a:pPr>
            <a:r>
              <a:rPr lang="en-US" baseline="0" dirty="0" smtClean="0"/>
              <a:t>Rendering fur and shadow volumes by generating the new geometry entirely on the GPU.</a:t>
            </a:r>
          </a:p>
          <a:p>
            <a:pPr>
              <a:spcBef>
                <a:spcPct val="0"/>
              </a:spcBef>
            </a:pPr>
            <a:r>
              <a:rPr lang="en-US" baseline="0" dirty="0" smtClean="0"/>
              <a:t>A GPU-only shadow volume implementation is provided by the Microsoft DirectX SDK and is used as the baseline for our experiments.</a:t>
            </a:r>
          </a:p>
          <a:p>
            <a:pPr>
              <a:spcBef>
                <a:spcPct val="0"/>
              </a:spcBef>
            </a:pPr>
            <a:r>
              <a:rPr lang="en-US" baseline="0" dirty="0" smtClean="0"/>
              <a:t>These techniques use the newly added geometry shader functionality from recent APIs. </a:t>
            </a:r>
          </a:p>
          <a:p>
            <a:pPr marL="0" marR="0" indent="0" algn="l" defTabSz="914400" rtl="0" eaLnBrk="1" fontAlgn="base" latinLnBrk="0" hangingPunct="1">
              <a:lnSpc>
                <a:spcPct val="100000"/>
              </a:lnSpc>
              <a:spcBef>
                <a:spcPct val="0"/>
              </a:spcBef>
              <a:spcAft>
                <a:spcPct val="0"/>
              </a:spcAft>
              <a:buClrTx/>
              <a:buSzTx/>
              <a:buFontTx/>
              <a:buNone/>
              <a:tabLst/>
              <a:defRPr/>
            </a:pPr>
            <a:r>
              <a:rPr lang="en-US" dirty="0" smtClean="0"/>
              <a:t>So,</a:t>
            </a:r>
            <a:r>
              <a:rPr lang="en-US" baseline="0" dirty="0" smtClean="0"/>
              <a:t> </a:t>
            </a:r>
            <a:r>
              <a:rPr lang="en-US" dirty="0" smtClean="0"/>
              <a:t>lets quickly</a:t>
            </a:r>
            <a:r>
              <a:rPr lang="en-US" baseline="0" dirty="0" smtClean="0"/>
              <a:t> recap this added feature.</a:t>
            </a:r>
          </a:p>
          <a:p>
            <a:pPr>
              <a:spcBef>
                <a:spcPct val="0"/>
              </a:spcBef>
            </a:pPr>
            <a:endParaRPr lang="en-US" dirty="0" smtClean="0"/>
          </a:p>
        </p:txBody>
      </p:sp>
      <p:sp>
        <p:nvSpPr>
          <p:cNvPr id="174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A42DF5B-3FB1-41A1-B749-E70388A180D2}" type="slidenum">
              <a:rPr lang="en-US"/>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Finally, a simple line illustration technique that renders</a:t>
            </a:r>
            <a:r>
              <a:rPr lang="en-US" baseline="0" dirty="0" smtClean="0"/>
              <a:t> silhouettes and sharp features. The speedup is 1.8 to 1.96 here.</a:t>
            </a:r>
            <a:endParaRPr lang="en-US" dirty="0" smtClean="0"/>
          </a:p>
        </p:txBody>
      </p:sp>
      <p:sp>
        <p:nvSpPr>
          <p:cNvPr id="174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A42DF5B-3FB1-41A1-B749-E70388A180D2}" type="slidenum">
              <a:rPr lang="en-US"/>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In summary, we presented a</a:t>
            </a:r>
            <a:r>
              <a:rPr lang="en-US" baseline="0" dirty="0" smtClean="0"/>
              <a:t> set of preprocessing algorithms that when applied to a mesh,</a:t>
            </a:r>
          </a:p>
          <a:p>
            <a:pPr>
              <a:spcBef>
                <a:spcPct val="0"/>
              </a:spcBef>
            </a:pPr>
            <a:r>
              <a:rPr lang="en-US" baseline="0" dirty="0" smtClean="0"/>
              <a:t>speeds up GPU processing of its edges. Faces can also be optionally processed by these techniques.</a:t>
            </a:r>
          </a:p>
          <a:p>
            <a:pPr>
              <a:spcBef>
                <a:spcPct val="0"/>
              </a:spcBef>
            </a:pPr>
            <a:endParaRPr lang="en-US" baseline="0" dirty="0" smtClean="0"/>
          </a:p>
          <a:p>
            <a:pPr>
              <a:spcBef>
                <a:spcPct val="0"/>
              </a:spcBef>
            </a:pPr>
            <a:r>
              <a:rPr lang="en-US" baseline="0" dirty="0" smtClean="0"/>
              <a:t>The method consists of three algorithm steps. [AS SHOWN THERE, AND SKIP]</a:t>
            </a:r>
          </a:p>
          <a:p>
            <a:pPr>
              <a:spcBef>
                <a:spcPct val="0"/>
              </a:spcBef>
            </a:pPr>
            <a:r>
              <a:rPr lang="en-US" baseline="0" dirty="0" smtClean="0"/>
              <a:t>A cover step that reduces the number of primitives by nearly a factor of 2.</a:t>
            </a:r>
          </a:p>
          <a:p>
            <a:pPr>
              <a:spcBef>
                <a:spcPct val="0"/>
              </a:spcBef>
            </a:pPr>
            <a:r>
              <a:rPr lang="en-US" baseline="0" dirty="0" smtClean="0"/>
              <a:t>An assignment step that allows face processing in a SIMD efficient way.</a:t>
            </a:r>
          </a:p>
          <a:p>
            <a:pPr>
              <a:spcBef>
                <a:spcPct val="0"/>
              </a:spcBef>
            </a:pPr>
            <a:r>
              <a:rPr lang="en-US" baseline="0" dirty="0" smtClean="0"/>
              <a:t>And an ordering step that reduces the amount of vertex processing.</a:t>
            </a:r>
          </a:p>
          <a:p>
            <a:pPr>
              <a:spcBef>
                <a:spcPct val="0"/>
              </a:spcBef>
            </a:pPr>
            <a:endParaRPr lang="en-US" baseline="0" dirty="0" smtClean="0"/>
          </a:p>
          <a:p>
            <a:pPr>
              <a:spcBef>
                <a:spcPct val="0"/>
              </a:spcBef>
            </a:pPr>
            <a:r>
              <a:rPr lang="en-US" baseline="0" dirty="0" smtClean="0"/>
              <a:t>These algorithms have efficient preprocessing times. For vertex caching, since the cache size may only be known at runtime, we also introduce an additional faster preprocessing scheme.</a:t>
            </a:r>
          </a:p>
          <a:p>
            <a:pPr>
              <a:spcBef>
                <a:spcPct val="0"/>
              </a:spcBef>
            </a:pPr>
            <a:endParaRPr lang="en-US" baseline="0" dirty="0" smtClean="0"/>
          </a:p>
          <a:p>
            <a:pPr>
              <a:spcBef>
                <a:spcPct val="0"/>
              </a:spcBef>
            </a:pPr>
            <a:r>
              <a:rPr lang="en-US" baseline="0" dirty="0" smtClean="0"/>
              <a:t>Overall, these techniques allow for a significant improvement in rendering speed.</a:t>
            </a:r>
            <a:endParaRPr lang="en-US" dirty="0" smtClean="0"/>
          </a:p>
        </p:txBody>
      </p:sp>
      <p:sp>
        <p:nvSpPr>
          <p:cNvPr id="174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A42DF5B-3FB1-41A1-B749-E70388A180D2}" type="slidenum">
              <a:rPr lang="en-US"/>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For future work,</a:t>
            </a:r>
          </a:p>
          <a:p>
            <a:pPr>
              <a:spcBef>
                <a:spcPct val="0"/>
              </a:spcBef>
            </a:pPr>
            <a:r>
              <a:rPr lang="en-US" dirty="0" smtClean="0"/>
              <a:t>It</a:t>
            </a:r>
            <a:r>
              <a:rPr lang="en-US" baseline="0" dirty="0" smtClean="0"/>
              <a:t> would be interesting to investigate how to define traversals for processing newly introduced primitives more efficiently as well.</a:t>
            </a:r>
          </a:p>
          <a:p>
            <a:pPr>
              <a:spcBef>
                <a:spcPct val="0"/>
              </a:spcBef>
            </a:pPr>
            <a:r>
              <a:rPr lang="en-US" baseline="0" dirty="0" smtClean="0"/>
              <a:t>Thank you very much for your attention.</a:t>
            </a:r>
            <a:endParaRPr lang="en-US" dirty="0" smtClean="0"/>
          </a:p>
        </p:txBody>
      </p:sp>
      <p:sp>
        <p:nvSpPr>
          <p:cNvPr id="174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A42DF5B-3FB1-41A1-B749-E70388A180D2}" type="slidenum">
              <a:rPr lang="en-US"/>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p:spPr>
      </p:sp>
      <p:sp>
        <p:nvSpPr>
          <p:cNvPr id="1229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122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3DAEA0C-4645-4E3A-9D55-8AA7A26A4923}" type="slidenum">
              <a:rPr lang="en-US"/>
              <a:pPr/>
              <a:t>43</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aseline="0" dirty="0" smtClean="0"/>
              <a:t>Prior to advent of the geometry shader, the rendering pipeline that we all know and love looked like this.</a:t>
            </a:r>
            <a:endParaRPr lang="en-US"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E9791E5-7A9E-41BF-B689-15993F54FB9C}" type="slidenum">
              <a:rPr lang="en-US"/>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Then,</a:t>
            </a:r>
            <a:r>
              <a:rPr lang="en-US" baseline="0" dirty="0" smtClean="0"/>
              <a:t> a new step in the pipeline was introduced.</a:t>
            </a:r>
          </a:p>
          <a:p>
            <a:pPr>
              <a:spcBef>
                <a:spcPct val="0"/>
              </a:spcBef>
            </a:pPr>
            <a:r>
              <a:rPr lang="en-US" baseline="0" dirty="0" smtClean="0"/>
              <a:t>This completely programmable geometry shader is executed on each triangle immediately after the vertex shader, and right before triangle </a:t>
            </a:r>
            <a:r>
              <a:rPr lang="en-US" baseline="0" dirty="0" err="1" smtClean="0"/>
              <a:t>rasterization</a:t>
            </a:r>
            <a:r>
              <a:rPr lang="en-US" baseline="0" dirty="0" smtClean="0"/>
              <a:t>.</a:t>
            </a:r>
            <a:endParaRPr lang="en-US"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E9791E5-7A9E-41BF-B689-15993F54FB9C}" type="slidenum">
              <a:rPr lang="en-US"/>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Like</a:t>
            </a:r>
            <a:r>
              <a:rPr lang="en-US" baseline="0" dirty="0" smtClean="0"/>
              <a:t> with vertex and pixel </a:t>
            </a:r>
            <a:r>
              <a:rPr lang="en-US" baseline="0" dirty="0" err="1" smtClean="0"/>
              <a:t>shaders</a:t>
            </a:r>
            <a:r>
              <a:rPr lang="en-US" baseline="0" dirty="0" smtClean="0"/>
              <a:t>, </a:t>
            </a:r>
          </a:p>
          <a:p>
            <a:pPr>
              <a:spcBef>
                <a:spcPct val="0"/>
              </a:spcBef>
            </a:pPr>
            <a:r>
              <a:rPr lang="en-US" baseline="0" dirty="0" smtClean="0"/>
              <a:t>different instances of the geometry shader can be executed in parallel SIMD fashion by the GPU.</a:t>
            </a:r>
          </a:p>
          <a:p>
            <a:pPr>
              <a:spcBef>
                <a:spcPct val="0"/>
              </a:spcBef>
            </a:pPr>
            <a:endParaRPr lang="en-US" dirty="0" smtClean="0"/>
          </a:p>
          <a:p>
            <a:pPr>
              <a:spcBef>
                <a:spcPct val="0"/>
              </a:spcBef>
            </a:pPr>
            <a:r>
              <a:rPr lang="en-US" dirty="0" smtClean="0"/>
              <a:t>A common usage is for</a:t>
            </a:r>
            <a:r>
              <a:rPr lang="en-US" baseline="0" dirty="0" smtClean="0"/>
              <a:t> </a:t>
            </a:r>
            <a:r>
              <a:rPr lang="en-US" dirty="0" smtClean="0"/>
              <a:t>each instance to process a triangle</a:t>
            </a:r>
            <a:r>
              <a:rPr lang="en-US" baseline="0" dirty="0" smtClean="0"/>
              <a:t> given information of</a:t>
            </a:r>
            <a:r>
              <a:rPr lang="en-US" dirty="0" smtClean="0"/>
              <a:t> six vertices: </a:t>
            </a:r>
          </a:p>
          <a:p>
            <a:pPr>
              <a:spcBef>
                <a:spcPct val="0"/>
              </a:spcBef>
            </a:pPr>
            <a:r>
              <a:rPr lang="en-US" dirty="0" smtClean="0"/>
              <a:t>The three vertices that</a:t>
            </a:r>
            <a:r>
              <a:rPr lang="en-US" baseline="0" dirty="0" smtClean="0"/>
              <a:t> define the triangle </a:t>
            </a:r>
          </a:p>
          <a:p>
            <a:pPr>
              <a:spcBef>
                <a:spcPct val="0"/>
              </a:spcBef>
            </a:pPr>
            <a:r>
              <a:rPr lang="en-US" baseline="0" dirty="0" smtClean="0"/>
              <a:t>as well as the three additional vertices that are adjacent to the neighboring faces, as shown in the diagram.</a:t>
            </a:r>
          </a:p>
          <a:p>
            <a:pPr>
              <a:spcBef>
                <a:spcPct val="0"/>
              </a:spcBef>
            </a:pPr>
            <a:endParaRPr lang="en-US" baseline="0" dirty="0" smtClean="0"/>
          </a:p>
          <a:p>
            <a:pPr>
              <a:spcBef>
                <a:spcPct val="0"/>
              </a:spcBef>
            </a:pPr>
            <a:r>
              <a:rPr lang="en-US" baseline="0" dirty="0" smtClean="0"/>
              <a:t>The geometry shader is not restricted to output a single triangle. It can output zero, one or more primitives for </a:t>
            </a:r>
            <a:r>
              <a:rPr lang="en-US" baseline="0" dirty="0" err="1" smtClean="0"/>
              <a:t>rasterization</a:t>
            </a:r>
            <a:r>
              <a:rPr lang="en-US" baseline="0" dirty="0" smtClean="0"/>
              <a:t>.</a:t>
            </a:r>
          </a:p>
          <a:p>
            <a:pPr>
              <a:spcBef>
                <a:spcPct val="0"/>
              </a:spcBef>
            </a:pPr>
            <a:endParaRPr lang="en-US" baseline="0" dirty="0" smtClean="0"/>
          </a:p>
          <a:p>
            <a:pPr>
              <a:spcBef>
                <a:spcPct val="0"/>
              </a:spcBef>
            </a:pPr>
            <a:r>
              <a:rPr lang="en-US" baseline="0" dirty="0" smtClean="0"/>
              <a:t>[3:05]</a:t>
            </a:r>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E9791E5-7A9E-41BF-B689-15993F54FB9C}" type="slidenum">
              <a:rPr lang="en-US"/>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So, how do we take advantage of this new functionality</a:t>
            </a:r>
            <a:r>
              <a:rPr lang="en-US" baseline="0" dirty="0" smtClean="0"/>
              <a:t> to process edges on the GPU?</a:t>
            </a:r>
          </a:p>
          <a:p>
            <a:pPr>
              <a:spcBef>
                <a:spcPct val="0"/>
              </a:spcBef>
            </a:pPr>
            <a:endParaRPr lang="en-US" baseline="0" dirty="0" smtClean="0"/>
          </a:p>
          <a:p>
            <a:pPr>
              <a:spcBef>
                <a:spcPct val="0"/>
              </a:spcBef>
            </a:pPr>
            <a:r>
              <a:rPr lang="en-US" baseline="0" dirty="0" smtClean="0"/>
              <a:t>Basically, this geometry shader has direct access to three edges with adjacency information, that is, with information about both faces adjacent to the edge.</a:t>
            </a:r>
          </a:p>
          <a:p>
            <a:pPr>
              <a:spcBef>
                <a:spcPct val="0"/>
              </a:spcBef>
            </a:pPr>
            <a:endParaRPr lang="en-US" baseline="0" dirty="0" smtClean="0"/>
          </a:p>
          <a:p>
            <a:pPr>
              <a:spcBef>
                <a:spcPct val="0"/>
              </a:spcBef>
            </a:pPr>
            <a:r>
              <a:rPr lang="en-US" baseline="0" dirty="0" smtClean="0"/>
              <a:t>This is useful for many real-time rendering applications, such as rendering silhouettes and shadow volumes.</a:t>
            </a:r>
          </a:p>
          <a:p>
            <a:pPr>
              <a:spcBef>
                <a:spcPct val="0"/>
              </a:spcBef>
            </a:pPr>
            <a:endParaRPr lang="en-US" baseline="0" dirty="0" smtClean="0"/>
          </a:p>
        </p:txBody>
      </p:sp>
      <p:sp>
        <p:nvSpPr>
          <p:cNvPr id="174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A42DF5B-3FB1-41A1-B749-E70388A180D2}" type="slidenum">
              <a:rPr lang="en-US"/>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The traditional way of processing these edges is to render one triangle with adjacency for each input triangle of the mesh</a:t>
            </a:r>
            <a:r>
              <a:rPr lang="en-US" baseline="0" dirty="0" smtClean="0"/>
              <a:t> and provide an arbitrary rule so that the edge is not processed by both of its adjacent triangle faces.</a:t>
            </a:r>
          </a:p>
          <a:p>
            <a:pPr>
              <a:spcBef>
                <a:spcPct val="0"/>
              </a:spcBef>
            </a:pPr>
            <a:endParaRPr lang="en-US" baseline="0" dirty="0" smtClean="0"/>
          </a:p>
          <a:p>
            <a:pPr>
              <a:spcBef>
                <a:spcPct val="0"/>
              </a:spcBef>
            </a:pPr>
            <a:r>
              <a:rPr lang="en-US" baseline="0" dirty="0" smtClean="0"/>
              <a:t>One commonly used rule is to simply process the edge if the ID increases when traversing the vertices in counter-clockwise order.</a:t>
            </a:r>
          </a:p>
          <a:p>
            <a:pPr>
              <a:spcBef>
                <a:spcPct val="0"/>
              </a:spcBef>
            </a:pPr>
            <a:r>
              <a:rPr lang="en-US" baseline="0" dirty="0" smtClean="0"/>
              <a:t>If the ID decreases, then the edge will be processed by the neighbor face since the ID will necessarily increase during the neighbor’s traversal.</a:t>
            </a:r>
            <a:endParaRPr lang="en-US" dirty="0" smtClean="0"/>
          </a:p>
        </p:txBody>
      </p:sp>
      <p:sp>
        <p:nvSpPr>
          <p:cNvPr id="174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A42DF5B-3FB1-41A1-B749-E70388A180D2}" type="slidenum">
              <a:rPr lang="en-US"/>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A477B60-9FB9-4956-9CB1-EB4A09B2F0DA}" type="datetime1">
              <a:rPr lang="en-US"/>
              <a:pPr>
                <a:defRPr/>
              </a:pPr>
              <a:t>2012-05-25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A15F5D3-95AD-4434-9C5F-42003685A86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3818309-84B9-4BAF-B883-50C3A8B36FAD}" type="datetime1">
              <a:rPr lang="en-US"/>
              <a:pPr>
                <a:defRPr/>
              </a:pPr>
              <a:t>2012-05-25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16CB157-832C-4D02-B6C1-283331A2F46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F11ADA4-7521-4CFA-B50B-C2142B771ED5}" type="datetime1">
              <a:rPr lang="en-US"/>
              <a:pPr>
                <a:defRPr/>
              </a:pPr>
              <a:t>2012-05-25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9F54F2C-4F80-43EF-B6D5-2F2CFCAB4B8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latin typeface="Arial"/>
                <a:cs typeface="Arial"/>
              </a:defRPr>
            </a:lvl1pPr>
          </a:lstStyle>
          <a:p>
            <a:pPr lvl="0"/>
            <a:r>
              <a:rPr lang="en-US" dirty="0" smtClean="0"/>
              <a:t>Click to edit</a:t>
            </a:r>
          </a:p>
        </p:txBody>
      </p:sp>
      <p:sp>
        <p:nvSpPr>
          <p:cNvPr id="4" name="Date Placeholder 3"/>
          <p:cNvSpPr>
            <a:spLocks noGrp="1"/>
          </p:cNvSpPr>
          <p:nvPr>
            <p:ph type="dt" sz="half" idx="10"/>
          </p:nvPr>
        </p:nvSpPr>
        <p:spPr/>
        <p:txBody>
          <a:bodyPr/>
          <a:lstStyle>
            <a:lvl1pPr>
              <a:defRPr/>
            </a:lvl1pPr>
          </a:lstStyle>
          <a:p>
            <a:pPr>
              <a:defRPr/>
            </a:pPr>
            <a:fld id="{D9EECC9C-CF4C-45AB-B0B5-2841EE077944}" type="datetime1">
              <a:rPr lang="en-US"/>
              <a:pPr>
                <a:defRPr/>
              </a:pPr>
              <a:t>2012-05-25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D28D420-55CF-4738-94E4-035C8706494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08B4936-AB45-4338-864B-A654209E9E18}" type="datetime1">
              <a:rPr lang="en-US"/>
              <a:pPr>
                <a:defRPr/>
              </a:pPr>
              <a:t>2012-05-25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F590B96-0A35-4DCE-B6A0-2177CB32D73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C0ED06C-6ED3-4A8C-95B9-88F98EA9EEC4}" type="datetime1">
              <a:rPr lang="en-US"/>
              <a:pPr>
                <a:defRPr/>
              </a:pPr>
              <a:t>2012-05-25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599AC7B-81CF-4E0B-8353-C4376D49BE3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BD0CCDC-A5A3-4F77-A681-7490A4D82D41}" type="datetime1">
              <a:rPr lang="en-US"/>
              <a:pPr>
                <a:defRPr/>
              </a:pPr>
              <a:t>2012-05-25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C74BF04-BF5F-4197-8979-564E792B222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4FBAB93-F8D5-4BB4-BD6F-CDB456B71B40}" type="datetime1">
              <a:rPr lang="en-US"/>
              <a:pPr>
                <a:defRPr/>
              </a:pPr>
              <a:t>2012-05-25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51095AB-DFDF-4E02-8E50-30FC74BD60E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93F33F4-F45D-45A3-87A6-744FE8A9A66A}" type="datetime1">
              <a:rPr lang="en-US"/>
              <a:pPr>
                <a:defRPr/>
              </a:pPr>
              <a:t>2012-05-25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D9FB385-9557-4C60-B53F-BAB5B052838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EF4EDB4-243A-4D22-BC98-E7BCD9B4FF45}" type="datetime1">
              <a:rPr lang="en-US"/>
              <a:pPr>
                <a:defRPr/>
              </a:pPr>
              <a:t>2012-05-25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D4B0875-FB98-4C87-8B7C-B5763BB11F3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0645F3E-BA4F-4BC1-ADA7-714DAB26F07D}" type="datetime1">
              <a:rPr lang="en-US"/>
              <a:pPr>
                <a:defRPr/>
              </a:pPr>
              <a:t>2012-05-25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1D30F83-B297-462C-AD81-EC62D891413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latin typeface="Calibri" pitchFamily="34" charset="0"/>
              </a:defRPr>
            </a:lvl1pPr>
          </a:lstStyle>
          <a:p>
            <a:pPr>
              <a:defRPr/>
            </a:pPr>
            <a:fld id="{F7E84498-A357-425B-8BCC-2A75B8D70FCD}" type="datetime1">
              <a:rPr lang="en-US"/>
              <a:pPr>
                <a:defRPr/>
              </a:pPr>
              <a:t>2012-05-25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smtClean="0">
                <a:solidFill>
                  <a:srgbClr val="898989"/>
                </a:solidFill>
                <a:latin typeface="Calibri" pitchFamily="34"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latin typeface="Calibri" pitchFamily="34" charset="0"/>
              </a:defRPr>
            </a:lvl1pPr>
          </a:lstStyle>
          <a:p>
            <a:pPr>
              <a:defRPr/>
            </a:pPr>
            <a:fld id="{388335E2-1D02-4FBD-93EB-9D4C5CFF9DE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A"/>
          <a:ea typeface="ＭＳ Ｐゴシック" pitchFamily="-112" charset="-128"/>
          <a:cs typeface="ＭＳ Ｐゴシック" pitchFamily="-112" charset="-128"/>
        </a:defRPr>
      </a:lvl1pPr>
      <a:lvl2pPr algn="ctr" defTabSz="457200" rtl="0" eaLnBrk="0" fontAlgn="base" hangingPunct="0">
        <a:spcBef>
          <a:spcPct val="0"/>
        </a:spcBef>
        <a:spcAft>
          <a:spcPct val="0"/>
        </a:spcAft>
        <a:defRPr sz="4400">
          <a:solidFill>
            <a:schemeClr val="tx1"/>
          </a:solidFill>
          <a:latin typeface="A" charset="0"/>
          <a:ea typeface="ＭＳ Ｐゴシック" pitchFamily="-112" charset="-128"/>
          <a:cs typeface="ＭＳ Ｐゴシック" pitchFamily="-112" charset="-128"/>
        </a:defRPr>
      </a:lvl2pPr>
      <a:lvl3pPr algn="ctr" defTabSz="457200" rtl="0" eaLnBrk="0" fontAlgn="base" hangingPunct="0">
        <a:spcBef>
          <a:spcPct val="0"/>
        </a:spcBef>
        <a:spcAft>
          <a:spcPct val="0"/>
        </a:spcAft>
        <a:defRPr sz="4400">
          <a:solidFill>
            <a:schemeClr val="tx1"/>
          </a:solidFill>
          <a:latin typeface="A" charset="0"/>
          <a:ea typeface="ＭＳ Ｐゴシック" pitchFamily="-112" charset="-128"/>
          <a:cs typeface="ＭＳ Ｐゴシック" pitchFamily="-112" charset="-128"/>
        </a:defRPr>
      </a:lvl3pPr>
      <a:lvl4pPr algn="ctr" defTabSz="457200" rtl="0" eaLnBrk="0" fontAlgn="base" hangingPunct="0">
        <a:spcBef>
          <a:spcPct val="0"/>
        </a:spcBef>
        <a:spcAft>
          <a:spcPct val="0"/>
        </a:spcAft>
        <a:defRPr sz="4400">
          <a:solidFill>
            <a:schemeClr val="tx1"/>
          </a:solidFill>
          <a:latin typeface="A" charset="0"/>
          <a:ea typeface="ＭＳ Ｐゴシック" pitchFamily="-112" charset="-128"/>
          <a:cs typeface="ＭＳ Ｐゴシック" pitchFamily="-112" charset="-128"/>
        </a:defRPr>
      </a:lvl4pPr>
      <a:lvl5pPr algn="ctr" defTabSz="457200" rtl="0" eaLnBrk="0" fontAlgn="base" hangingPunct="0">
        <a:spcBef>
          <a:spcPct val="0"/>
        </a:spcBef>
        <a:spcAft>
          <a:spcPct val="0"/>
        </a:spcAft>
        <a:defRPr sz="4400">
          <a:solidFill>
            <a:schemeClr val="tx1"/>
          </a:solidFill>
          <a:latin typeface="A" charset="0"/>
          <a:ea typeface="ＭＳ Ｐゴシック" pitchFamily="-112" charset="-128"/>
          <a:cs typeface="ＭＳ Ｐゴシック" pitchFamily="-112" charset="-128"/>
        </a:defRPr>
      </a:lvl5pPr>
      <a:lvl6pPr marL="457200" algn="ctr" defTabSz="457200" rtl="0" fontAlgn="base">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6pPr>
      <a:lvl7pPr marL="914400" algn="ctr" defTabSz="457200" rtl="0" fontAlgn="base">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7pPr>
      <a:lvl8pPr marL="1371600" algn="ctr" defTabSz="457200" rtl="0" fontAlgn="base">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8pPr>
      <a:lvl9pPr marL="1828800" algn="ctr" defTabSz="457200" rtl="0" fontAlgn="base">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112" charset="-128"/>
          <a:cs typeface="ＭＳ Ｐゴシック" pitchFamily="-112"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112"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112"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112"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11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image" Target="../media/image1.jpeg"/><Relationship Id="rId7" Type="http://schemas.openxmlformats.org/officeDocument/2006/relationships/image" Target="../media/image5.gi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gif"/><Relationship Id="rId5" Type="http://schemas.openxmlformats.org/officeDocument/2006/relationships/image" Target="../media/image3.gif"/><Relationship Id="rId4" Type="http://schemas.openxmlformats.org/officeDocument/2006/relationships/image" Target="../media/image2.gif"/><Relationship Id="rId9" Type="http://schemas.openxmlformats.org/officeDocument/2006/relationships/image" Target="../media/image7.gif"/></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8.jpeg"/></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2.png"/><Relationship Id="rId4" Type="http://schemas.openxmlformats.org/officeDocument/2006/relationships/image" Target="../media/image8.jpeg"/></Relationships>
</file>

<file path=ppt/slides/_rels/slide2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2.png"/><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3.png"/><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6.png"/><Relationship Id="rId4" Type="http://schemas.openxmlformats.org/officeDocument/2006/relationships/image" Target="../media/image8.jpeg"/></Relationships>
</file>

<file path=ppt/slides/_rels/slide3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27.png"/></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13.png"/></Relationships>
</file>

<file path=ppt/slides/_rels/slide3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3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4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3075" name="Picture 4" descr="SA08_cover.jpg"/>
          <p:cNvPicPr>
            <a:picLocks noChangeAspect="1"/>
          </p:cNvPicPr>
          <p:nvPr/>
        </p:nvPicPr>
        <p:blipFill>
          <a:blip r:embed="rId3"/>
          <a:srcRect t="52898" b="27779"/>
          <a:stretch>
            <a:fillRect/>
          </a:stretch>
        </p:blipFill>
        <p:spPr bwMode="auto">
          <a:xfrm>
            <a:off x="0" y="5532438"/>
            <a:ext cx="9144000" cy="1325562"/>
          </a:xfrm>
          <a:prstGeom prst="rect">
            <a:avLst/>
          </a:prstGeom>
          <a:noFill/>
          <a:ln w="9525">
            <a:noFill/>
            <a:miter lim="800000"/>
            <a:headEnd/>
            <a:tailEnd/>
          </a:ln>
        </p:spPr>
      </p:pic>
      <p:sp>
        <p:nvSpPr>
          <p:cNvPr id="6" name="TextBox 6"/>
          <p:cNvSpPr txBox="1">
            <a:spLocks noChangeArrowheads="1"/>
          </p:cNvSpPr>
          <p:nvPr/>
        </p:nvSpPr>
        <p:spPr bwMode="auto">
          <a:xfrm>
            <a:off x="0" y="1390650"/>
            <a:ext cx="9144000" cy="1200150"/>
          </a:xfrm>
          <a:prstGeom prst="rect">
            <a:avLst/>
          </a:prstGeom>
          <a:noFill/>
          <a:ln w="9525">
            <a:noFill/>
            <a:miter lim="800000"/>
            <a:headEnd/>
            <a:tailEnd/>
          </a:ln>
        </p:spPr>
        <p:txBody>
          <a:bodyPr>
            <a:spAutoFit/>
          </a:bodyPr>
          <a:lstStyle/>
          <a:p>
            <a:pPr algn="ctr">
              <a:defRPr/>
            </a:pPr>
            <a:r>
              <a:rPr lang="en-US" sz="3600" dirty="0">
                <a:solidFill>
                  <a:schemeClr val="bg1"/>
                </a:solidFill>
                <a:latin typeface="+mj-lt"/>
              </a:rPr>
              <a:t>Efficient </a:t>
            </a:r>
            <a:r>
              <a:rPr lang="en-US" sz="3600" dirty="0" smtClean="0">
                <a:solidFill>
                  <a:schemeClr val="bg1"/>
                </a:solidFill>
                <a:latin typeface="+mj-lt"/>
              </a:rPr>
              <a:t>Traversal of </a:t>
            </a:r>
            <a:r>
              <a:rPr lang="en-US" sz="3600" dirty="0">
                <a:solidFill>
                  <a:schemeClr val="bg1"/>
                </a:solidFill>
                <a:latin typeface="+mj-lt"/>
              </a:rPr>
              <a:t>Mesh Edges</a:t>
            </a:r>
          </a:p>
          <a:p>
            <a:pPr algn="ctr">
              <a:defRPr/>
            </a:pPr>
            <a:r>
              <a:rPr lang="en-US" sz="3600" dirty="0">
                <a:solidFill>
                  <a:schemeClr val="bg1"/>
                </a:solidFill>
                <a:latin typeface="+mj-lt"/>
              </a:rPr>
              <a:t>using Adjacency Primitives</a:t>
            </a:r>
          </a:p>
        </p:txBody>
      </p:sp>
      <p:sp>
        <p:nvSpPr>
          <p:cNvPr id="7" name="Rectangle 18"/>
          <p:cNvSpPr txBox="1">
            <a:spLocks noChangeArrowheads="1"/>
          </p:cNvSpPr>
          <p:nvPr/>
        </p:nvSpPr>
        <p:spPr bwMode="auto">
          <a:xfrm>
            <a:off x="1322388" y="2895600"/>
            <a:ext cx="7772400" cy="2573338"/>
          </a:xfrm>
          <a:prstGeom prst="rect">
            <a:avLst/>
          </a:prstGeom>
          <a:noFill/>
          <a:ln w="9525">
            <a:noFill/>
            <a:miter lim="800000"/>
            <a:headEnd/>
            <a:tailEnd/>
          </a:ln>
        </p:spPr>
        <p:txBody>
          <a:bodyPr/>
          <a:lstStyle/>
          <a:p>
            <a:pPr defTabSz="914400">
              <a:spcBef>
                <a:spcPct val="20000"/>
              </a:spcBef>
              <a:defRPr/>
            </a:pPr>
            <a:r>
              <a:rPr lang="en-US" sz="3200" dirty="0">
                <a:solidFill>
                  <a:schemeClr val="bg1"/>
                </a:solidFill>
                <a:latin typeface="+mj-lt"/>
                <a:cs typeface="Arial" pitchFamily="34" charset="0"/>
              </a:rPr>
              <a:t>Pedro V. Sander</a:t>
            </a:r>
          </a:p>
          <a:p>
            <a:pPr defTabSz="914400">
              <a:spcBef>
                <a:spcPct val="20000"/>
              </a:spcBef>
              <a:defRPr/>
            </a:pPr>
            <a:r>
              <a:rPr lang="en-US" sz="3200" dirty="0">
                <a:solidFill>
                  <a:schemeClr val="bg1"/>
                </a:solidFill>
                <a:latin typeface="+mj-lt"/>
                <a:cs typeface="Arial" pitchFamily="34" charset="0"/>
              </a:rPr>
              <a:t>Diego </a:t>
            </a:r>
            <a:r>
              <a:rPr lang="en-US" sz="3200" dirty="0" err="1">
                <a:solidFill>
                  <a:schemeClr val="bg1"/>
                </a:solidFill>
                <a:latin typeface="+mj-lt"/>
                <a:cs typeface="Arial" pitchFamily="34" charset="0"/>
              </a:rPr>
              <a:t>Nehab</a:t>
            </a:r>
            <a:endParaRPr lang="en-US" sz="3200" dirty="0">
              <a:solidFill>
                <a:schemeClr val="bg1"/>
              </a:solidFill>
              <a:latin typeface="+mj-lt"/>
              <a:cs typeface="Arial" pitchFamily="34" charset="0"/>
            </a:endParaRPr>
          </a:p>
          <a:p>
            <a:pPr defTabSz="914400">
              <a:spcBef>
                <a:spcPct val="20000"/>
              </a:spcBef>
              <a:defRPr/>
            </a:pPr>
            <a:r>
              <a:rPr lang="en-US" sz="3200" dirty="0">
                <a:solidFill>
                  <a:schemeClr val="bg1"/>
                </a:solidFill>
                <a:latin typeface="+mj-lt"/>
                <a:cs typeface="Arial" pitchFamily="34" charset="0"/>
              </a:rPr>
              <a:t>Eden </a:t>
            </a:r>
            <a:r>
              <a:rPr lang="en-US" sz="3200" dirty="0" err="1">
                <a:solidFill>
                  <a:schemeClr val="bg1"/>
                </a:solidFill>
                <a:latin typeface="+mj-lt"/>
                <a:cs typeface="Arial" pitchFamily="34" charset="0"/>
              </a:rPr>
              <a:t>Chlamtac</a:t>
            </a:r>
            <a:endParaRPr lang="en-US" sz="3200" dirty="0">
              <a:solidFill>
                <a:schemeClr val="bg1"/>
              </a:solidFill>
              <a:latin typeface="+mj-lt"/>
              <a:cs typeface="Arial" pitchFamily="34" charset="0"/>
            </a:endParaRPr>
          </a:p>
          <a:p>
            <a:pPr defTabSz="914400">
              <a:spcBef>
                <a:spcPct val="20000"/>
              </a:spcBef>
              <a:defRPr/>
            </a:pPr>
            <a:r>
              <a:rPr lang="en-US" sz="3200" dirty="0" err="1">
                <a:solidFill>
                  <a:schemeClr val="bg1"/>
                </a:solidFill>
                <a:latin typeface="+mj-lt"/>
                <a:cs typeface="Arial" pitchFamily="34" charset="0"/>
              </a:rPr>
              <a:t>Hugues</a:t>
            </a:r>
            <a:r>
              <a:rPr lang="en-US" sz="3200" dirty="0">
                <a:solidFill>
                  <a:schemeClr val="bg1"/>
                </a:solidFill>
                <a:latin typeface="+mj-lt"/>
                <a:cs typeface="Arial" pitchFamily="34" charset="0"/>
              </a:rPr>
              <a:t> Hoppe</a:t>
            </a:r>
          </a:p>
        </p:txBody>
      </p:sp>
      <p:pic>
        <p:nvPicPr>
          <p:cNvPr id="3078" name="Picture 7" descr="braflag.gif"/>
          <p:cNvPicPr>
            <a:picLocks noChangeAspect="1"/>
          </p:cNvPicPr>
          <p:nvPr/>
        </p:nvPicPr>
        <p:blipFill>
          <a:blip r:embed="rId4"/>
          <a:srcRect/>
          <a:stretch>
            <a:fillRect/>
          </a:stretch>
        </p:blipFill>
        <p:spPr bwMode="auto">
          <a:xfrm>
            <a:off x="609600" y="2895600"/>
            <a:ext cx="698500" cy="523875"/>
          </a:xfrm>
          <a:prstGeom prst="rect">
            <a:avLst/>
          </a:prstGeom>
          <a:noFill/>
          <a:ln w="9525">
            <a:noFill/>
            <a:miter lim="800000"/>
            <a:headEnd/>
            <a:tailEnd/>
          </a:ln>
        </p:spPr>
      </p:pic>
      <p:pic>
        <p:nvPicPr>
          <p:cNvPr id="3079" name="Picture 8" descr="braflag.gif"/>
          <p:cNvPicPr>
            <a:picLocks noChangeAspect="1"/>
          </p:cNvPicPr>
          <p:nvPr/>
        </p:nvPicPr>
        <p:blipFill>
          <a:blip r:embed="rId4"/>
          <a:srcRect/>
          <a:stretch>
            <a:fillRect/>
          </a:stretch>
        </p:blipFill>
        <p:spPr bwMode="auto">
          <a:xfrm>
            <a:off x="609600" y="3514725"/>
            <a:ext cx="698500" cy="523875"/>
          </a:xfrm>
          <a:prstGeom prst="rect">
            <a:avLst/>
          </a:prstGeom>
          <a:noFill/>
          <a:ln w="9525">
            <a:noFill/>
            <a:miter lim="800000"/>
            <a:headEnd/>
            <a:tailEnd/>
          </a:ln>
        </p:spPr>
      </p:pic>
      <p:pic>
        <p:nvPicPr>
          <p:cNvPr id="3080" name="Picture 9" descr="belflag.gif"/>
          <p:cNvPicPr>
            <a:picLocks noChangeAspect="1"/>
          </p:cNvPicPr>
          <p:nvPr/>
        </p:nvPicPr>
        <p:blipFill>
          <a:blip r:embed="rId5"/>
          <a:srcRect/>
          <a:stretch>
            <a:fillRect/>
          </a:stretch>
        </p:blipFill>
        <p:spPr bwMode="auto">
          <a:xfrm>
            <a:off x="617538" y="4733925"/>
            <a:ext cx="698500" cy="523875"/>
          </a:xfrm>
          <a:prstGeom prst="rect">
            <a:avLst/>
          </a:prstGeom>
          <a:noFill/>
          <a:ln w="9525">
            <a:noFill/>
            <a:miter lim="800000"/>
            <a:headEnd/>
            <a:tailEnd/>
          </a:ln>
        </p:spPr>
      </p:pic>
      <p:pic>
        <p:nvPicPr>
          <p:cNvPr id="3081" name="Picture 10" descr="chiflag.gif"/>
          <p:cNvPicPr>
            <a:picLocks noChangeAspect="1"/>
          </p:cNvPicPr>
          <p:nvPr/>
        </p:nvPicPr>
        <p:blipFill>
          <a:blip r:embed="rId6"/>
          <a:srcRect/>
          <a:stretch>
            <a:fillRect/>
          </a:stretch>
        </p:blipFill>
        <p:spPr bwMode="auto">
          <a:xfrm>
            <a:off x="7874000" y="2989263"/>
            <a:ext cx="611188" cy="458787"/>
          </a:xfrm>
          <a:prstGeom prst="rect">
            <a:avLst/>
          </a:prstGeom>
          <a:noFill/>
          <a:ln w="9525">
            <a:noFill/>
            <a:miter lim="800000"/>
            <a:headEnd/>
            <a:tailEnd/>
          </a:ln>
        </p:spPr>
      </p:pic>
      <p:pic>
        <p:nvPicPr>
          <p:cNvPr id="3082" name="Picture 11" descr="isrflag.gif"/>
          <p:cNvPicPr>
            <a:picLocks noChangeAspect="1"/>
          </p:cNvPicPr>
          <p:nvPr/>
        </p:nvPicPr>
        <p:blipFill>
          <a:blip r:embed="rId7"/>
          <a:srcRect/>
          <a:stretch>
            <a:fillRect/>
          </a:stretch>
        </p:blipFill>
        <p:spPr bwMode="auto">
          <a:xfrm>
            <a:off x="617538" y="4124325"/>
            <a:ext cx="698500" cy="523875"/>
          </a:xfrm>
          <a:prstGeom prst="rect">
            <a:avLst/>
          </a:prstGeom>
          <a:noFill/>
          <a:ln w="9525">
            <a:noFill/>
            <a:miter lim="800000"/>
            <a:headEnd/>
            <a:tailEnd/>
          </a:ln>
        </p:spPr>
      </p:pic>
      <p:pic>
        <p:nvPicPr>
          <p:cNvPr id="3083" name="Picture 12" descr="usaflag.gif"/>
          <p:cNvPicPr>
            <a:picLocks noChangeAspect="1"/>
          </p:cNvPicPr>
          <p:nvPr/>
        </p:nvPicPr>
        <p:blipFill>
          <a:blip r:embed="rId8"/>
          <a:srcRect/>
          <a:stretch>
            <a:fillRect/>
          </a:stretch>
        </p:blipFill>
        <p:spPr bwMode="auto">
          <a:xfrm>
            <a:off x="7874000" y="3598863"/>
            <a:ext cx="611188" cy="458787"/>
          </a:xfrm>
          <a:prstGeom prst="rect">
            <a:avLst/>
          </a:prstGeom>
          <a:noFill/>
          <a:ln w="9525">
            <a:noFill/>
            <a:miter lim="800000"/>
            <a:headEnd/>
            <a:tailEnd/>
          </a:ln>
        </p:spPr>
      </p:pic>
      <p:pic>
        <p:nvPicPr>
          <p:cNvPr id="3084" name="Picture 13" descr="usaflag.gif"/>
          <p:cNvPicPr>
            <a:picLocks noChangeAspect="1"/>
          </p:cNvPicPr>
          <p:nvPr/>
        </p:nvPicPr>
        <p:blipFill>
          <a:blip r:embed="rId8"/>
          <a:srcRect/>
          <a:stretch>
            <a:fillRect/>
          </a:stretch>
        </p:blipFill>
        <p:spPr bwMode="auto">
          <a:xfrm>
            <a:off x="7874000" y="4206875"/>
            <a:ext cx="611188" cy="458788"/>
          </a:xfrm>
          <a:prstGeom prst="rect">
            <a:avLst/>
          </a:prstGeom>
          <a:noFill/>
          <a:ln w="9525">
            <a:noFill/>
            <a:miter lim="800000"/>
            <a:headEnd/>
            <a:tailEnd/>
          </a:ln>
        </p:spPr>
      </p:pic>
      <p:pic>
        <p:nvPicPr>
          <p:cNvPr id="3085" name="Picture 14" descr="usaflag.gif"/>
          <p:cNvPicPr>
            <a:picLocks noChangeAspect="1"/>
          </p:cNvPicPr>
          <p:nvPr/>
        </p:nvPicPr>
        <p:blipFill>
          <a:blip r:embed="rId8"/>
          <a:srcRect/>
          <a:stretch>
            <a:fillRect/>
          </a:stretch>
        </p:blipFill>
        <p:spPr bwMode="auto">
          <a:xfrm>
            <a:off x="7874000" y="4816475"/>
            <a:ext cx="611188" cy="458788"/>
          </a:xfrm>
          <a:prstGeom prst="rect">
            <a:avLst/>
          </a:prstGeom>
          <a:noFill/>
          <a:ln w="9525">
            <a:noFill/>
            <a:miter lim="800000"/>
            <a:headEnd/>
            <a:tailEnd/>
          </a:ln>
        </p:spPr>
      </p:pic>
      <p:sp>
        <p:nvSpPr>
          <p:cNvPr id="16" name="Rectangle 18"/>
          <p:cNvSpPr txBox="1">
            <a:spLocks noChangeArrowheads="1"/>
          </p:cNvSpPr>
          <p:nvPr/>
        </p:nvSpPr>
        <p:spPr bwMode="auto">
          <a:xfrm>
            <a:off x="1398588" y="2913063"/>
            <a:ext cx="6400800" cy="2573337"/>
          </a:xfrm>
          <a:prstGeom prst="rect">
            <a:avLst/>
          </a:prstGeom>
          <a:noFill/>
          <a:ln w="9525">
            <a:noFill/>
            <a:miter lim="800000"/>
            <a:headEnd/>
            <a:tailEnd/>
          </a:ln>
        </p:spPr>
        <p:txBody>
          <a:bodyPr/>
          <a:lstStyle/>
          <a:p>
            <a:pPr algn="r" defTabSz="914400">
              <a:spcBef>
                <a:spcPct val="20000"/>
              </a:spcBef>
              <a:defRPr/>
            </a:pPr>
            <a:r>
              <a:rPr lang="en-US" sz="3200" dirty="0">
                <a:solidFill>
                  <a:schemeClr val="bg1"/>
                </a:solidFill>
                <a:latin typeface="+mj-lt"/>
                <a:cs typeface="Arial" pitchFamily="34" charset="0"/>
              </a:rPr>
              <a:t> 			</a:t>
            </a:r>
            <a:r>
              <a:rPr lang="en-US" sz="2400" dirty="0">
                <a:solidFill>
                  <a:schemeClr val="bg1"/>
                </a:solidFill>
                <a:latin typeface="+mj-lt"/>
                <a:cs typeface="Arial" pitchFamily="34" charset="0"/>
              </a:rPr>
              <a:t>Hong Kong UST</a:t>
            </a:r>
          </a:p>
          <a:p>
            <a:pPr algn="r" defTabSz="914400">
              <a:spcBef>
                <a:spcPct val="20000"/>
              </a:spcBef>
              <a:defRPr/>
            </a:pPr>
            <a:r>
              <a:rPr lang="en-US" sz="3200" dirty="0">
                <a:solidFill>
                  <a:schemeClr val="bg1"/>
                </a:solidFill>
                <a:latin typeface="+mj-lt"/>
                <a:cs typeface="Arial" pitchFamily="34" charset="0"/>
              </a:rPr>
              <a:t> 			</a:t>
            </a:r>
            <a:r>
              <a:rPr lang="en-US" sz="2400" dirty="0">
                <a:solidFill>
                  <a:schemeClr val="bg1"/>
                </a:solidFill>
                <a:latin typeface="+mj-lt"/>
                <a:cs typeface="Arial" pitchFamily="34" charset="0"/>
              </a:rPr>
              <a:t>Microsoft Research</a:t>
            </a:r>
          </a:p>
          <a:p>
            <a:pPr algn="r" defTabSz="914400">
              <a:spcBef>
                <a:spcPct val="20000"/>
              </a:spcBef>
              <a:defRPr/>
            </a:pPr>
            <a:r>
              <a:rPr lang="en-US" sz="3200" dirty="0">
                <a:solidFill>
                  <a:schemeClr val="bg1"/>
                </a:solidFill>
                <a:latin typeface="+mj-lt"/>
                <a:cs typeface="Arial" pitchFamily="34" charset="0"/>
              </a:rPr>
              <a:t> 			</a:t>
            </a:r>
            <a:r>
              <a:rPr lang="en-US" sz="2400" dirty="0">
                <a:solidFill>
                  <a:schemeClr val="bg1"/>
                </a:solidFill>
                <a:latin typeface="+mj-lt"/>
                <a:cs typeface="Arial" pitchFamily="34" charset="0"/>
              </a:rPr>
              <a:t>Princeton University</a:t>
            </a:r>
            <a:endParaRPr lang="en-US" sz="3200" dirty="0">
              <a:solidFill>
                <a:schemeClr val="bg1"/>
              </a:solidFill>
              <a:latin typeface="+mj-lt"/>
              <a:cs typeface="Arial" pitchFamily="34" charset="0"/>
            </a:endParaRPr>
          </a:p>
          <a:p>
            <a:pPr algn="r" defTabSz="914400">
              <a:spcBef>
                <a:spcPct val="20000"/>
              </a:spcBef>
              <a:defRPr/>
            </a:pPr>
            <a:r>
              <a:rPr lang="en-US" sz="3200" dirty="0">
                <a:solidFill>
                  <a:schemeClr val="bg1"/>
                </a:solidFill>
                <a:latin typeface="+mj-lt"/>
                <a:cs typeface="Arial" pitchFamily="34" charset="0"/>
              </a:rPr>
              <a:t> 			</a:t>
            </a:r>
            <a:r>
              <a:rPr lang="en-US" sz="2400" dirty="0">
                <a:solidFill>
                  <a:schemeClr val="bg1"/>
                </a:solidFill>
                <a:latin typeface="+mj-lt"/>
                <a:cs typeface="Arial" pitchFamily="34" charset="0"/>
              </a:rPr>
              <a:t>Microsoft Research</a:t>
            </a:r>
            <a:endParaRPr lang="en-US" sz="3200" dirty="0">
              <a:solidFill>
                <a:schemeClr val="bg1"/>
              </a:solidFill>
              <a:latin typeface="+mj-lt"/>
              <a:cs typeface="Arial" pitchFamily="34" charset="0"/>
            </a:endParaRPr>
          </a:p>
        </p:txBody>
      </p:sp>
      <p:pic>
        <p:nvPicPr>
          <p:cNvPr id="3087" name="Picture 16" descr="sinflag.gif"/>
          <p:cNvPicPr>
            <a:picLocks noChangeAspect="1"/>
          </p:cNvPicPr>
          <p:nvPr/>
        </p:nvPicPr>
        <p:blipFill>
          <a:blip r:embed="rId9"/>
          <a:srcRect/>
          <a:stretch>
            <a:fillRect/>
          </a:stretch>
        </p:blipFill>
        <p:spPr bwMode="auto">
          <a:xfrm>
            <a:off x="6096000" y="6324600"/>
            <a:ext cx="533400" cy="400050"/>
          </a:xfrm>
          <a:prstGeom prst="rect">
            <a:avLst/>
          </a:prstGeom>
          <a:noFill/>
          <a:ln w="9525">
            <a:noFill/>
            <a:miter lim="800000"/>
            <a:headEnd/>
            <a:tailEnd/>
          </a:ln>
        </p:spPr>
      </p:pic>
      <p:pic>
        <p:nvPicPr>
          <p:cNvPr id="3088" name="Picture 4" descr="SA08_cover.jpg"/>
          <p:cNvPicPr>
            <a:picLocks noChangeAspect="1"/>
          </p:cNvPicPr>
          <p:nvPr/>
        </p:nvPicPr>
        <p:blipFill>
          <a:blip r:embed="rId3"/>
          <a:srcRect l="39166" t="26666" r="39999" b="46666"/>
          <a:stretch>
            <a:fillRect/>
          </a:stretch>
        </p:blipFill>
        <p:spPr bwMode="auto">
          <a:xfrm>
            <a:off x="4114800" y="274638"/>
            <a:ext cx="1143000" cy="10969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6" descr="SA08_text.jpg"/>
          <p:cNvPicPr>
            <a:picLocks noChangeAspect="1"/>
          </p:cNvPicPr>
          <p:nvPr/>
        </p:nvPicPr>
        <p:blipFill>
          <a:blip r:embed="rId3">
            <a:lum bright="-65000" contrast="65000"/>
          </a:blip>
          <a:srcRect t="3194" b="82222"/>
          <a:stretch>
            <a:fillRect/>
          </a:stretch>
        </p:blipFill>
        <p:spPr bwMode="auto">
          <a:xfrm>
            <a:off x="0" y="0"/>
            <a:ext cx="9144000" cy="1000125"/>
          </a:xfrm>
          <a:prstGeom prst="rect">
            <a:avLst/>
          </a:prstGeom>
          <a:noFill/>
          <a:ln w="9525">
            <a:noFill/>
            <a:miter lim="800000"/>
            <a:headEnd/>
            <a:tailEnd/>
          </a:ln>
        </p:spPr>
      </p:pic>
      <p:sp>
        <p:nvSpPr>
          <p:cNvPr id="5" name="Rectangle 4"/>
          <p:cNvSpPr>
            <a:spLocks noChangeArrowheads="1"/>
          </p:cNvSpPr>
          <p:nvPr/>
        </p:nvSpPr>
        <p:spPr bwMode="auto">
          <a:xfrm>
            <a:off x="381000" y="0"/>
            <a:ext cx="8305800" cy="1000125"/>
          </a:xfrm>
          <a:prstGeom prst="rect">
            <a:avLst/>
          </a:prstGeom>
          <a:noFill/>
          <a:ln w="9525">
            <a:noFill/>
            <a:miter lim="800000"/>
            <a:headEnd/>
            <a:tailEnd/>
          </a:ln>
          <a:effectLst>
            <a:outerShdw blurRad="63500" dist="17961" dir="2700000" algn="ctr" rotWithShape="0">
              <a:schemeClr val="bg2">
                <a:alpha val="74998"/>
              </a:schemeClr>
            </a:outerShdw>
          </a:effectLst>
        </p:spPr>
        <p:txBody>
          <a:bodyPr anchor="ctr"/>
          <a:lstStyle/>
          <a:p>
            <a:pPr>
              <a:defRPr/>
            </a:pPr>
            <a:r>
              <a:rPr lang="en-US" sz="4400" dirty="0" smtClean="0">
                <a:solidFill>
                  <a:schemeClr val="bg1"/>
                </a:solidFill>
                <a:latin typeface="+mj-lt"/>
                <a:cs typeface="Arial" pitchFamily="34" charset="0"/>
              </a:rPr>
              <a:t>How to process edges on GS?</a:t>
            </a:r>
            <a:endParaRPr lang="en-US" sz="4400" dirty="0">
              <a:solidFill>
                <a:schemeClr val="bg1"/>
              </a:solidFill>
              <a:latin typeface="+mj-lt"/>
              <a:cs typeface="Arial" pitchFamily="34" charset="0"/>
            </a:endParaRPr>
          </a:p>
        </p:txBody>
      </p:sp>
      <p:sp>
        <p:nvSpPr>
          <p:cNvPr id="8196" name="Rectangle 3"/>
          <p:cNvSpPr>
            <a:spLocks noGrp="1" noChangeArrowheads="1"/>
          </p:cNvSpPr>
          <p:nvPr>
            <p:ph idx="1"/>
          </p:nvPr>
        </p:nvSpPr>
        <p:spPr>
          <a:xfrm>
            <a:off x="533400" y="1371600"/>
            <a:ext cx="8153400" cy="5181600"/>
          </a:xfrm>
        </p:spPr>
        <p:txBody>
          <a:bodyPr/>
          <a:lstStyle/>
          <a:p>
            <a:pPr>
              <a:buClr>
                <a:srgbClr val="FF0000"/>
              </a:buClr>
              <a:buFontTx/>
              <a:buChar char="•"/>
            </a:pPr>
            <a:r>
              <a:rPr lang="en-US" dirty="0" smtClean="0">
                <a:latin typeface="Calibri" pitchFamily="34" charset="0"/>
                <a:ea typeface="ＭＳ Ｐゴシック" pitchFamily="34" charset="-128"/>
                <a:cs typeface="Arial" pitchFamily="34" charset="0"/>
              </a:rPr>
              <a:t>Drawbacks: </a:t>
            </a:r>
          </a:p>
          <a:p>
            <a:pPr marL="971550" lvl="1" indent="-514350">
              <a:buClr>
                <a:srgbClr val="FF0000"/>
              </a:buClr>
              <a:buFont typeface="+mj-lt"/>
              <a:buAutoNum type="arabicPeriod"/>
            </a:pPr>
            <a:r>
              <a:rPr lang="en-US" dirty="0" smtClean="0">
                <a:latin typeface="Calibri" pitchFamily="34" charset="0"/>
                <a:ea typeface="ＭＳ Ｐゴシック" pitchFamily="34" charset="-128"/>
                <a:cs typeface="Arial" pitchFamily="34" charset="0"/>
              </a:rPr>
              <a:t>High number of adjacency primitives processed</a:t>
            </a:r>
          </a:p>
          <a:p>
            <a:pPr marL="971550" lvl="1" indent="-514350">
              <a:buClr>
                <a:srgbClr val="FF0000"/>
              </a:buClr>
              <a:buFont typeface="+mj-lt"/>
              <a:buAutoNum type="arabicPeriod"/>
            </a:pPr>
            <a:r>
              <a:rPr lang="en-US" dirty="0" smtClean="0">
                <a:latin typeface="Calibri" pitchFamily="34" charset="0"/>
                <a:ea typeface="ＭＳ Ｐゴシック" pitchFamily="34" charset="-128"/>
                <a:cs typeface="Arial" pitchFamily="34" charset="0"/>
              </a:rPr>
              <a:t>Low SIMD efficiency</a:t>
            </a:r>
          </a:p>
          <a:p>
            <a:pPr marL="971550" lvl="1" indent="-514350">
              <a:buClr>
                <a:srgbClr val="FF0000"/>
              </a:buClr>
              <a:buFont typeface="+mj-lt"/>
              <a:buAutoNum type="arabicPeriod"/>
            </a:pPr>
            <a:r>
              <a:rPr lang="en-US" dirty="0" smtClean="0">
                <a:latin typeface="Calibri" pitchFamily="34" charset="0"/>
                <a:ea typeface="ＭＳ Ｐゴシック" pitchFamily="34" charset="-128"/>
                <a:cs typeface="Arial" pitchFamily="34" charset="0"/>
              </a:rPr>
              <a:t>Low vertex cache utilization</a:t>
            </a:r>
          </a:p>
          <a:p>
            <a:pPr>
              <a:buClr>
                <a:srgbClr val="FF0000"/>
              </a:buClr>
              <a:buFontTx/>
              <a:buChar char="•"/>
            </a:pPr>
            <a:endParaRPr lang="en-US" dirty="0" smtClean="0">
              <a:latin typeface="Calibri" pitchFamily="34" charset="0"/>
              <a:ea typeface="ＭＳ Ｐゴシック" pitchFamily="34" charset="-128"/>
              <a:cs typeface="Arial" pitchFamily="34" charset="0"/>
            </a:endParaRPr>
          </a:p>
          <a:p>
            <a:pPr>
              <a:buClr>
                <a:srgbClr val="FF0000"/>
              </a:buClr>
              <a:buFontTx/>
              <a:buChar char="•"/>
            </a:pPr>
            <a:endParaRPr lang="en-GB" dirty="0" smtClean="0">
              <a:latin typeface="Calibri" pitchFamily="34" charset="0"/>
              <a:ea typeface="ＭＳ Ｐゴシック" pitchFamily="34" charset="-128"/>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shark-zoom.png"/>
          <p:cNvPicPr>
            <a:picLocks noChangeAspect="1"/>
          </p:cNvPicPr>
          <p:nvPr/>
        </p:nvPicPr>
        <p:blipFill>
          <a:blip r:embed="rId3"/>
          <a:stretch>
            <a:fillRect/>
          </a:stretch>
        </p:blipFill>
        <p:spPr>
          <a:xfrm>
            <a:off x="152400" y="4191000"/>
            <a:ext cx="1981200" cy="1981200"/>
          </a:xfrm>
          <a:prstGeom prst="rect">
            <a:avLst/>
          </a:prstGeom>
          <a:effectLst>
            <a:outerShdw blurRad="76200" dir="18900000" sy="23000" kx="-1200000" algn="bl" rotWithShape="0">
              <a:prstClr val="black">
                <a:alpha val="20000"/>
              </a:prstClr>
            </a:outerShdw>
          </a:effectLst>
        </p:spPr>
      </p:pic>
      <p:sp>
        <p:nvSpPr>
          <p:cNvPr id="14" name="Rectangle 13"/>
          <p:cNvSpPr/>
          <p:nvPr/>
        </p:nvSpPr>
        <p:spPr>
          <a:xfrm>
            <a:off x="1524000" y="2895600"/>
            <a:ext cx="7010400" cy="609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1524000" y="2362200"/>
            <a:ext cx="7010400" cy="609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1524000" y="1905000"/>
            <a:ext cx="7010400" cy="609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96" name="Rectangle 3"/>
          <p:cNvSpPr>
            <a:spLocks noGrp="1" noChangeArrowheads="1"/>
          </p:cNvSpPr>
          <p:nvPr>
            <p:ph idx="1"/>
          </p:nvPr>
        </p:nvSpPr>
        <p:spPr>
          <a:xfrm>
            <a:off x="533400" y="1371600"/>
            <a:ext cx="8153400" cy="5181600"/>
          </a:xfrm>
        </p:spPr>
        <p:txBody>
          <a:bodyPr/>
          <a:lstStyle/>
          <a:p>
            <a:pPr>
              <a:buClr>
                <a:srgbClr val="FF0000"/>
              </a:buClr>
              <a:buFontTx/>
              <a:buChar char="•"/>
            </a:pPr>
            <a:r>
              <a:rPr lang="en-US" dirty="0" smtClean="0">
                <a:latin typeface="Calibri" pitchFamily="34" charset="0"/>
                <a:ea typeface="ＭＳ Ｐゴシック" pitchFamily="34" charset="-128"/>
                <a:cs typeface="Arial" pitchFamily="34" charset="0"/>
              </a:rPr>
              <a:t>We address each of: </a:t>
            </a:r>
          </a:p>
          <a:p>
            <a:pPr marL="971550" lvl="1" indent="-514350">
              <a:buClr>
                <a:srgbClr val="FF0000"/>
              </a:buClr>
              <a:buFont typeface="+mj-lt"/>
              <a:buAutoNum type="arabicPeriod"/>
            </a:pPr>
            <a:r>
              <a:rPr lang="en-US" dirty="0" smtClean="0">
                <a:latin typeface="Calibri" pitchFamily="34" charset="0"/>
                <a:ea typeface="ＭＳ Ｐゴシック" pitchFamily="34" charset="-128"/>
                <a:cs typeface="Arial" pitchFamily="34" charset="0"/>
              </a:rPr>
              <a:t>High number of adjacency primitives processed</a:t>
            </a:r>
          </a:p>
          <a:p>
            <a:pPr marL="971550" lvl="1" indent="-514350">
              <a:buClr>
                <a:srgbClr val="FF0000"/>
              </a:buClr>
              <a:buFont typeface="+mj-lt"/>
              <a:buAutoNum type="arabicPeriod"/>
            </a:pPr>
            <a:r>
              <a:rPr lang="en-US" dirty="0" smtClean="0">
                <a:latin typeface="Calibri" pitchFamily="34" charset="0"/>
                <a:ea typeface="ＭＳ Ｐゴシック" pitchFamily="34" charset="-128"/>
                <a:cs typeface="Arial" pitchFamily="34" charset="0"/>
              </a:rPr>
              <a:t>Low SIMD efficiency</a:t>
            </a:r>
          </a:p>
          <a:p>
            <a:pPr marL="971550" lvl="1" indent="-514350">
              <a:buClr>
                <a:srgbClr val="FF0000"/>
              </a:buClr>
              <a:buFont typeface="+mj-lt"/>
              <a:buAutoNum type="arabicPeriod"/>
            </a:pPr>
            <a:r>
              <a:rPr lang="en-US" dirty="0" smtClean="0">
                <a:latin typeface="Calibri" pitchFamily="34" charset="0"/>
                <a:ea typeface="ＭＳ Ｐゴシック" pitchFamily="34" charset="-128"/>
                <a:cs typeface="Arial" pitchFamily="34" charset="0"/>
              </a:rPr>
              <a:t>Low vertex cache utilization</a:t>
            </a:r>
          </a:p>
          <a:p>
            <a:pPr>
              <a:buClr>
                <a:srgbClr val="FF0000"/>
              </a:buClr>
              <a:buFontTx/>
              <a:buChar char="•"/>
            </a:pPr>
            <a:endParaRPr lang="en-US" dirty="0" smtClean="0">
              <a:latin typeface="Calibri" pitchFamily="34" charset="0"/>
              <a:ea typeface="ＭＳ Ｐゴシック" pitchFamily="34" charset="-128"/>
              <a:cs typeface="Arial" pitchFamily="34" charset="0"/>
            </a:endParaRPr>
          </a:p>
          <a:p>
            <a:pPr>
              <a:buClr>
                <a:srgbClr val="FF0000"/>
              </a:buClr>
              <a:buFontTx/>
              <a:buChar char="•"/>
            </a:pPr>
            <a:endParaRPr lang="en-GB" dirty="0" smtClean="0">
              <a:latin typeface="Calibri" pitchFamily="34" charset="0"/>
              <a:ea typeface="ＭＳ Ｐゴシック" pitchFamily="34" charset="-128"/>
              <a:cs typeface="Arial" pitchFamily="34" charset="0"/>
            </a:endParaRPr>
          </a:p>
        </p:txBody>
      </p:sp>
      <p:pic>
        <p:nvPicPr>
          <p:cNvPr id="8194" name="Picture 6" descr="SA08_text.jpg"/>
          <p:cNvPicPr>
            <a:picLocks noChangeAspect="1"/>
          </p:cNvPicPr>
          <p:nvPr/>
        </p:nvPicPr>
        <p:blipFill>
          <a:blip r:embed="rId4">
            <a:lum bright="-65000" contrast="65000"/>
          </a:blip>
          <a:srcRect t="3194" b="82222"/>
          <a:stretch>
            <a:fillRect/>
          </a:stretch>
        </p:blipFill>
        <p:spPr bwMode="auto">
          <a:xfrm>
            <a:off x="0" y="0"/>
            <a:ext cx="9144000" cy="1000125"/>
          </a:xfrm>
          <a:prstGeom prst="rect">
            <a:avLst/>
          </a:prstGeom>
          <a:noFill/>
          <a:ln w="9525">
            <a:noFill/>
            <a:miter lim="800000"/>
            <a:headEnd/>
            <a:tailEnd/>
          </a:ln>
        </p:spPr>
      </p:pic>
      <p:sp>
        <p:nvSpPr>
          <p:cNvPr id="5" name="Rectangle 4"/>
          <p:cNvSpPr>
            <a:spLocks noChangeArrowheads="1"/>
          </p:cNvSpPr>
          <p:nvPr/>
        </p:nvSpPr>
        <p:spPr bwMode="auto">
          <a:xfrm>
            <a:off x="381000" y="0"/>
            <a:ext cx="8305800" cy="1000125"/>
          </a:xfrm>
          <a:prstGeom prst="rect">
            <a:avLst/>
          </a:prstGeom>
          <a:noFill/>
          <a:ln w="9525">
            <a:noFill/>
            <a:miter lim="800000"/>
            <a:headEnd/>
            <a:tailEnd/>
          </a:ln>
          <a:effectLst>
            <a:outerShdw blurRad="63500" dist="17961" dir="2700000" algn="ctr" rotWithShape="0">
              <a:schemeClr val="bg2">
                <a:alpha val="74998"/>
              </a:schemeClr>
            </a:outerShdw>
          </a:effectLst>
        </p:spPr>
        <p:txBody>
          <a:bodyPr anchor="ctr"/>
          <a:lstStyle/>
          <a:p>
            <a:pPr>
              <a:defRPr/>
            </a:pPr>
            <a:r>
              <a:rPr lang="en-US" sz="4400" dirty="0" smtClean="0">
                <a:solidFill>
                  <a:schemeClr val="bg1"/>
                </a:solidFill>
                <a:cs typeface="Arial" pitchFamily="34" charset="0"/>
              </a:rPr>
              <a:t>Our method</a:t>
            </a:r>
            <a:endParaRPr lang="en-US" sz="4400" dirty="0">
              <a:solidFill>
                <a:schemeClr val="bg1"/>
              </a:solidFill>
              <a:cs typeface="Arial" pitchFamily="34" charset="0"/>
            </a:endParaRPr>
          </a:p>
        </p:txBody>
      </p:sp>
      <p:cxnSp>
        <p:nvCxnSpPr>
          <p:cNvPr id="12" name="Straight Arrow Connector 11"/>
          <p:cNvCxnSpPr/>
          <p:nvPr/>
        </p:nvCxnSpPr>
        <p:spPr>
          <a:xfrm rot="5400000">
            <a:off x="3124200" y="3352800"/>
            <a:ext cx="16764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rot="5400000">
            <a:off x="5638403" y="3581003"/>
            <a:ext cx="1219994"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rot="5400000">
            <a:off x="8115300" y="3848894"/>
            <a:ext cx="6858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1600200" y="2208212"/>
            <a:ext cx="6857206" cy="1588"/>
          </a:xfrm>
          <a:prstGeom prst="line">
            <a:avLst/>
          </a:prstGeom>
        </p:spPr>
        <p:style>
          <a:lnRef idx="2">
            <a:schemeClr val="dk1"/>
          </a:lnRef>
          <a:fillRef idx="0">
            <a:schemeClr val="dk1"/>
          </a:fillRef>
          <a:effectRef idx="1">
            <a:schemeClr val="dk1"/>
          </a:effectRef>
          <a:fontRef idx="minor">
            <a:schemeClr val="tx1"/>
          </a:fontRef>
        </p:style>
      </p:cxnSp>
      <p:cxnSp>
        <p:nvCxnSpPr>
          <p:cNvPr id="24" name="Straight Connector 23"/>
          <p:cNvCxnSpPr/>
          <p:nvPr/>
        </p:nvCxnSpPr>
        <p:spPr>
          <a:xfrm>
            <a:off x="1600200" y="2725570"/>
            <a:ext cx="2923674" cy="1588"/>
          </a:xfrm>
          <a:prstGeom prst="line">
            <a:avLst/>
          </a:prstGeom>
        </p:spPr>
        <p:style>
          <a:lnRef idx="2">
            <a:schemeClr val="dk1"/>
          </a:lnRef>
          <a:fillRef idx="0">
            <a:schemeClr val="dk1"/>
          </a:fillRef>
          <a:effectRef idx="1">
            <a:schemeClr val="dk1"/>
          </a:effectRef>
          <a:fontRef idx="minor">
            <a:schemeClr val="tx1"/>
          </a:fontRef>
        </p:style>
      </p:cxnSp>
      <p:cxnSp>
        <p:nvCxnSpPr>
          <p:cNvPr id="27" name="Straight Connector 26"/>
          <p:cNvCxnSpPr/>
          <p:nvPr/>
        </p:nvCxnSpPr>
        <p:spPr>
          <a:xfrm>
            <a:off x="1624263" y="3240505"/>
            <a:ext cx="3938337" cy="1588"/>
          </a:xfrm>
          <a:prstGeom prst="line">
            <a:avLst/>
          </a:prstGeom>
        </p:spPr>
        <p:style>
          <a:lnRef idx="2">
            <a:schemeClr val="dk1"/>
          </a:lnRef>
          <a:fillRef idx="0">
            <a:schemeClr val="dk1"/>
          </a:fillRef>
          <a:effectRef idx="1">
            <a:schemeClr val="dk1"/>
          </a:effectRef>
          <a:fontRef idx="minor">
            <a:schemeClr val="tx1"/>
          </a:fontRef>
        </p:style>
      </p:cxnSp>
      <p:pic>
        <p:nvPicPr>
          <p:cNvPr id="21" name="Picture 20" descr="shark-cover-cache-offline-e.png"/>
          <p:cNvPicPr>
            <a:picLocks noChangeAspect="1"/>
          </p:cNvPicPr>
          <p:nvPr/>
        </p:nvPicPr>
        <p:blipFill>
          <a:blip r:embed="rId5"/>
          <a:stretch>
            <a:fillRect/>
          </a:stretch>
        </p:blipFill>
        <p:spPr>
          <a:xfrm>
            <a:off x="7010400" y="4191001"/>
            <a:ext cx="1981200" cy="1981200"/>
          </a:xfrm>
          <a:prstGeom prst="rect">
            <a:avLst/>
          </a:prstGeom>
          <a:effectLst>
            <a:outerShdw blurRad="76200" dir="18900000" sy="23000" kx="-1200000" algn="bl" rotWithShape="0">
              <a:prstClr val="black">
                <a:alpha val="20000"/>
              </a:prstClr>
            </a:outerShdw>
          </a:effectLst>
        </p:spPr>
      </p:pic>
      <p:pic>
        <p:nvPicPr>
          <p:cNvPr id="20" name="Picture 19" descr="shark-cover-assignall.png"/>
          <p:cNvPicPr>
            <a:picLocks noChangeAspect="1"/>
          </p:cNvPicPr>
          <p:nvPr/>
        </p:nvPicPr>
        <p:blipFill>
          <a:blip r:embed="rId6"/>
          <a:stretch>
            <a:fillRect/>
          </a:stretch>
        </p:blipFill>
        <p:spPr>
          <a:xfrm>
            <a:off x="4724400" y="4173370"/>
            <a:ext cx="1981200" cy="1981200"/>
          </a:xfrm>
          <a:prstGeom prst="rect">
            <a:avLst/>
          </a:prstGeom>
          <a:effectLst>
            <a:outerShdw blurRad="76200" dir="18900000" sy="23000" kx="-1200000" algn="bl" rotWithShape="0">
              <a:prstClr val="black">
                <a:alpha val="20000"/>
              </a:prstClr>
            </a:outerShdw>
          </a:effectLst>
        </p:spPr>
      </p:pic>
      <p:pic>
        <p:nvPicPr>
          <p:cNvPr id="19" name="Picture 18" descr="shark-cover.png"/>
          <p:cNvPicPr>
            <a:picLocks noChangeAspect="1"/>
          </p:cNvPicPr>
          <p:nvPr/>
        </p:nvPicPr>
        <p:blipFill>
          <a:blip r:embed="rId7"/>
          <a:stretch>
            <a:fillRect/>
          </a:stretch>
        </p:blipFill>
        <p:spPr>
          <a:xfrm>
            <a:off x="2439194" y="4191795"/>
            <a:ext cx="1980405" cy="1980405"/>
          </a:xfrm>
          <a:prstGeom prst="rect">
            <a:avLst/>
          </a:prstGeom>
          <a:effectLst>
            <a:outerShdw blurRad="76200" dir="18900000" sy="23000" kx="-1200000" algn="bl" rotWithShape="0">
              <a:prstClr val="black">
                <a:alpha val="2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10"/>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12"/>
                                        </p:tgtEl>
                                        <p:attrNameLst>
                                          <p:attrName>style.visibility</p:attrName>
                                        </p:attrNameLst>
                                      </p:cBhvr>
                                      <p:to>
                                        <p:strVal val="hidden"/>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13"/>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15"/>
                                        </p:tgtEl>
                                        <p:attrNameLst>
                                          <p:attrName>style.visibility</p:attrName>
                                        </p:attrNameLst>
                                      </p:cBhvr>
                                      <p:to>
                                        <p:strVal val="hidden"/>
                                      </p:to>
                                    </p:set>
                                  </p:childTnLst>
                                </p:cTn>
                              </p:par>
                            </p:childTnLst>
                          </p:cTn>
                        </p:par>
                        <p:par>
                          <p:cTn id="29" fill="hold">
                            <p:stCondLst>
                              <p:cond delay="0"/>
                            </p:stCondLst>
                            <p:childTnLst>
                              <p:par>
                                <p:cTn id="30" presetID="1" presetClass="entr" presetSubtype="0" fill="hold" nodeType="afterEffect">
                                  <p:stCondLst>
                                    <p:cond delay="0"/>
                                  </p:stCondLst>
                                  <p:childTnLst>
                                    <p:set>
                                      <p:cBhvr>
                                        <p:cTn id="31" dur="1" fill="hold">
                                          <p:stCondLst>
                                            <p:cond delay="0"/>
                                          </p:stCondLst>
                                        </p:cTn>
                                        <p:tgtEl>
                                          <p:spTgt spid="24"/>
                                        </p:tgtEl>
                                        <p:attrNameLst>
                                          <p:attrName>style.visibility</p:attrName>
                                        </p:attrNameLst>
                                      </p:cBhvr>
                                      <p:to>
                                        <p:strVal val="visible"/>
                                      </p:to>
                                    </p:set>
                                  </p:childTnLst>
                                </p:cTn>
                              </p:par>
                            </p:childTnLst>
                          </p:cTn>
                        </p:par>
                        <p:par>
                          <p:cTn id="32" fill="hold">
                            <p:stCondLst>
                              <p:cond delay="0"/>
                            </p:stCondLst>
                            <p:childTnLst>
                              <p:par>
                                <p:cTn id="33" presetID="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14"/>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17"/>
                                        </p:tgtEl>
                                        <p:attrNameLst>
                                          <p:attrName>style.visibility</p:attrName>
                                        </p:attrNameLst>
                                      </p:cBhvr>
                                      <p:to>
                                        <p:strVal val="hidden"/>
                                      </p:to>
                                    </p:set>
                                  </p:childTnLst>
                                </p:cTn>
                              </p:par>
                            </p:childTnLst>
                          </p:cTn>
                        </p:par>
                        <p:par>
                          <p:cTn id="43" fill="hold">
                            <p:stCondLst>
                              <p:cond delay="0"/>
                            </p:stCondLst>
                            <p:childTnLst>
                              <p:par>
                                <p:cTn id="44" presetID="1" presetClass="entr" presetSubtype="0"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3" grpId="0" animBg="1"/>
      <p:bldP spid="13" grpId="1" animBg="1"/>
      <p:bldP spid="10" grpId="0" animBg="1"/>
      <p:bldP spid="10"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a:xfrm>
            <a:off x="0" y="990600"/>
            <a:ext cx="9144000" cy="1095375"/>
          </a:xfrm>
          <a:prstGeom prst="rect">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9219" name="Picture 6" descr="SA08_text.jpg"/>
          <p:cNvPicPr>
            <a:picLocks noChangeAspect="1"/>
          </p:cNvPicPr>
          <p:nvPr/>
        </p:nvPicPr>
        <p:blipFill>
          <a:blip r:embed="rId3">
            <a:lum bright="-65000" contrast="65000"/>
          </a:blip>
          <a:srcRect t="3194" b="82222"/>
          <a:stretch>
            <a:fillRect/>
          </a:stretch>
        </p:blipFill>
        <p:spPr bwMode="auto">
          <a:xfrm>
            <a:off x="0" y="0"/>
            <a:ext cx="9144000" cy="1000125"/>
          </a:xfrm>
          <a:prstGeom prst="rect">
            <a:avLst/>
          </a:prstGeom>
          <a:noFill/>
          <a:ln w="9525">
            <a:noFill/>
            <a:miter lim="800000"/>
            <a:headEnd/>
            <a:tailEnd/>
          </a:ln>
        </p:spPr>
      </p:pic>
      <p:sp>
        <p:nvSpPr>
          <p:cNvPr id="5" name="Rectangle 4"/>
          <p:cNvSpPr>
            <a:spLocks noChangeArrowheads="1"/>
          </p:cNvSpPr>
          <p:nvPr/>
        </p:nvSpPr>
        <p:spPr bwMode="auto">
          <a:xfrm>
            <a:off x="381000" y="0"/>
            <a:ext cx="8305800" cy="1000125"/>
          </a:xfrm>
          <a:prstGeom prst="rect">
            <a:avLst/>
          </a:prstGeom>
          <a:noFill/>
          <a:ln w="9525">
            <a:noFill/>
            <a:miter lim="800000"/>
            <a:headEnd/>
            <a:tailEnd/>
          </a:ln>
          <a:effectLst>
            <a:outerShdw blurRad="63500" dist="17961" dir="2700000" algn="ctr" rotWithShape="0">
              <a:schemeClr val="bg2">
                <a:alpha val="74998"/>
              </a:schemeClr>
            </a:outerShdw>
          </a:effectLst>
        </p:spPr>
        <p:txBody>
          <a:bodyPr anchor="ctr"/>
          <a:lstStyle/>
          <a:p>
            <a:pPr>
              <a:defRPr/>
            </a:pPr>
            <a:r>
              <a:rPr lang="en-US" sz="4400" dirty="0">
                <a:solidFill>
                  <a:schemeClr val="bg1"/>
                </a:solidFill>
                <a:latin typeface="+mj-lt"/>
                <a:cs typeface="Arial" pitchFamily="34" charset="0"/>
              </a:rPr>
              <a:t>Our </a:t>
            </a:r>
            <a:r>
              <a:rPr lang="en-US" sz="4400" dirty="0" smtClean="0">
                <a:solidFill>
                  <a:schemeClr val="bg1"/>
                </a:solidFill>
                <a:latin typeface="+mj-lt"/>
                <a:cs typeface="Arial" pitchFamily="34" charset="0"/>
              </a:rPr>
              <a:t>optimization targets</a:t>
            </a:r>
            <a:endParaRPr lang="en-US" sz="4400" dirty="0">
              <a:solidFill>
                <a:schemeClr val="bg1"/>
              </a:solidFill>
              <a:latin typeface="+mj-lt"/>
              <a:cs typeface="Arial" pitchFamily="34" charset="0"/>
            </a:endParaRPr>
          </a:p>
        </p:txBody>
      </p:sp>
      <p:sp>
        <p:nvSpPr>
          <p:cNvPr id="9221" name="Rectangle 3"/>
          <p:cNvSpPr>
            <a:spLocks noGrp="1" noChangeArrowheads="1"/>
          </p:cNvSpPr>
          <p:nvPr>
            <p:ph idx="1"/>
          </p:nvPr>
        </p:nvSpPr>
        <p:spPr>
          <a:xfrm>
            <a:off x="533400" y="2111375"/>
            <a:ext cx="8153400" cy="4518025"/>
          </a:xfrm>
        </p:spPr>
        <p:txBody>
          <a:bodyPr/>
          <a:lstStyle/>
          <a:p>
            <a:pPr>
              <a:buClr>
                <a:srgbClr val="FF0000"/>
              </a:buClr>
              <a:buFontTx/>
              <a:buChar char="•"/>
            </a:pPr>
            <a:r>
              <a:rPr lang="en-GB" dirty="0" smtClean="0">
                <a:latin typeface="Calibri" pitchFamily="34" charset="0"/>
                <a:ea typeface="ＭＳ Ｐゴシック" pitchFamily="34" charset="-128"/>
                <a:cs typeface="Arial" pitchFamily="34" charset="0"/>
              </a:rPr>
              <a:t>Reduce number of </a:t>
            </a:r>
            <a:r>
              <a:rPr lang="en-GB" i="1" u="sng" dirty="0" smtClean="0">
                <a:latin typeface="Calibri" pitchFamily="34" charset="0"/>
                <a:ea typeface="ＭＳ Ｐゴシック" pitchFamily="34" charset="-128"/>
                <a:cs typeface="Arial" pitchFamily="34" charset="0"/>
              </a:rPr>
              <a:t>primitives</a:t>
            </a:r>
            <a:r>
              <a:rPr lang="en-GB" dirty="0" smtClean="0">
                <a:latin typeface="Calibri" pitchFamily="34" charset="0"/>
                <a:ea typeface="ＭＳ Ｐゴシック" pitchFamily="34" charset="-128"/>
                <a:cs typeface="Arial" pitchFamily="34" charset="0"/>
              </a:rPr>
              <a:t> processed</a:t>
            </a:r>
            <a:br>
              <a:rPr lang="en-GB" dirty="0" smtClean="0">
                <a:latin typeface="Calibri" pitchFamily="34" charset="0"/>
                <a:ea typeface="ＭＳ Ｐゴシック" pitchFamily="34" charset="-128"/>
                <a:cs typeface="Arial" pitchFamily="34" charset="0"/>
              </a:rPr>
            </a:br>
            <a:r>
              <a:rPr lang="en-GB" dirty="0" smtClean="0">
                <a:latin typeface="Calibri" pitchFamily="34" charset="0"/>
                <a:ea typeface="ＭＳ Ｐゴシック" pitchFamily="34" charset="-128"/>
                <a:cs typeface="Arial" pitchFamily="34" charset="0"/>
              </a:rPr>
              <a:t>and </a:t>
            </a:r>
            <a:r>
              <a:rPr lang="en-GB" sz="2800" dirty="0" smtClean="0">
                <a:ea typeface="ＭＳ Ｐゴシック" pitchFamily="34" charset="-128"/>
                <a:cs typeface="Arial" pitchFamily="34" charset="0"/>
              </a:rPr>
              <a:t>improve SIMD efficiency</a:t>
            </a:r>
            <a:endParaRPr lang="en-GB" sz="2800" u="sng" dirty="0" smtClean="0">
              <a:ea typeface="ＭＳ Ｐゴシック" pitchFamily="34" charset="-128"/>
              <a:cs typeface="Arial" pitchFamily="34" charset="0"/>
            </a:endParaRPr>
          </a:p>
          <a:p>
            <a:pPr>
              <a:buClr>
                <a:srgbClr val="FF0000"/>
              </a:buClr>
              <a:buFontTx/>
              <a:buChar char="•"/>
            </a:pPr>
            <a:endParaRPr lang="en-GB" dirty="0" smtClean="0">
              <a:latin typeface="Calibri" pitchFamily="34" charset="0"/>
              <a:ea typeface="ＭＳ Ｐゴシック" pitchFamily="34" charset="-128"/>
              <a:cs typeface="Arial" pitchFamily="34" charset="0"/>
            </a:endParaRPr>
          </a:p>
          <a:p>
            <a:pPr>
              <a:buClr>
                <a:srgbClr val="FF0000"/>
              </a:buClr>
              <a:buFontTx/>
              <a:buChar char="•"/>
            </a:pPr>
            <a:endParaRPr lang="en-GB" dirty="0" smtClean="0">
              <a:latin typeface="Calibri" pitchFamily="34" charset="0"/>
              <a:ea typeface="ＭＳ Ｐゴシック" pitchFamily="34" charset="-128"/>
              <a:cs typeface="Arial" pitchFamily="34" charset="0"/>
            </a:endParaRPr>
          </a:p>
          <a:p>
            <a:pPr>
              <a:buClr>
                <a:srgbClr val="FF0000"/>
              </a:buClr>
              <a:buFontTx/>
              <a:buChar char="•"/>
            </a:pPr>
            <a:endParaRPr lang="en-GB" dirty="0" smtClean="0">
              <a:latin typeface="Calibri" pitchFamily="34" charset="0"/>
              <a:ea typeface="ＭＳ Ｐゴシック" pitchFamily="34" charset="-128"/>
              <a:cs typeface="Arial" pitchFamily="34" charset="0"/>
            </a:endParaRPr>
          </a:p>
          <a:p>
            <a:pPr>
              <a:buClr>
                <a:srgbClr val="FF0000"/>
              </a:buClr>
              <a:buFontTx/>
              <a:buChar char="•"/>
            </a:pPr>
            <a:r>
              <a:rPr lang="en-GB" dirty="0" smtClean="0">
                <a:latin typeface="Calibri" pitchFamily="34" charset="0"/>
                <a:ea typeface="ＭＳ Ｐゴシック" pitchFamily="34" charset="-128"/>
                <a:cs typeface="Arial" pitchFamily="34" charset="0"/>
              </a:rPr>
              <a:t>Reduce number of </a:t>
            </a:r>
            <a:r>
              <a:rPr lang="en-GB" i="1" u="sng" dirty="0" smtClean="0">
                <a:latin typeface="Calibri" pitchFamily="34" charset="0"/>
                <a:ea typeface="ＭＳ Ｐゴシック" pitchFamily="34" charset="-128"/>
                <a:cs typeface="Arial" pitchFamily="34" charset="0"/>
              </a:rPr>
              <a:t>vertices</a:t>
            </a:r>
            <a:r>
              <a:rPr lang="en-GB" dirty="0" smtClean="0">
                <a:latin typeface="Calibri" pitchFamily="34" charset="0"/>
                <a:ea typeface="ＭＳ Ｐゴシック" pitchFamily="34" charset="-128"/>
                <a:cs typeface="Arial" pitchFamily="34" charset="0"/>
              </a:rPr>
              <a:t> processed</a:t>
            </a:r>
          </a:p>
          <a:p>
            <a:pPr lvl="1">
              <a:buClr>
                <a:srgbClr val="FF0000"/>
              </a:buClr>
              <a:buFontTx/>
              <a:buChar char="•"/>
            </a:pPr>
            <a:r>
              <a:rPr lang="en-GB" dirty="0" smtClean="0">
                <a:ea typeface="ＭＳ Ｐゴシック" pitchFamily="34" charset="-128"/>
                <a:cs typeface="Arial" pitchFamily="34" charset="0"/>
              </a:rPr>
              <a:t>Take advantage of vertex cache</a:t>
            </a:r>
          </a:p>
          <a:p>
            <a:pPr>
              <a:buClr>
                <a:srgbClr val="FF0000"/>
              </a:buClr>
              <a:buNone/>
            </a:pPr>
            <a:endParaRPr lang="en-GB" dirty="0" smtClean="0">
              <a:latin typeface="Calibri" pitchFamily="34" charset="0"/>
              <a:ea typeface="ＭＳ Ｐゴシック" pitchFamily="34" charset="-128"/>
              <a:cs typeface="Arial" pitchFamily="34" charset="0"/>
            </a:endParaRPr>
          </a:p>
        </p:txBody>
      </p:sp>
      <p:sp>
        <p:nvSpPr>
          <p:cNvPr id="22" name="Rectangle 21"/>
          <p:cNvSpPr/>
          <p:nvPr/>
        </p:nvSpPr>
        <p:spPr>
          <a:xfrm>
            <a:off x="0" y="3857625"/>
            <a:ext cx="9144000" cy="1019175"/>
          </a:xfrm>
          <a:prstGeom prst="rect">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1" name="Group 25"/>
          <p:cNvGrpSpPr>
            <a:grpSpLocks/>
          </p:cNvGrpSpPr>
          <p:nvPr/>
        </p:nvGrpSpPr>
        <p:grpSpPr bwMode="auto">
          <a:xfrm>
            <a:off x="5486400" y="3756025"/>
            <a:ext cx="1076325" cy="711200"/>
            <a:chOff x="5144128" y="1099448"/>
            <a:chExt cx="1076348" cy="711200"/>
          </a:xfrm>
        </p:grpSpPr>
        <p:sp>
          <p:nvSpPr>
            <p:cNvPr id="25" name="AutoShape 14"/>
            <p:cNvSpPr>
              <a:spLocks noChangeArrowheads="1"/>
            </p:cNvSpPr>
            <p:nvPr/>
          </p:nvSpPr>
          <p:spPr bwMode="auto">
            <a:xfrm rot="18066000">
              <a:off x="5407666" y="997838"/>
              <a:ext cx="711200" cy="914420"/>
            </a:xfrm>
            <a:prstGeom prst="rtTriangle">
              <a:avLst/>
            </a:prstGeom>
            <a:noFill/>
            <a:ln w="28575">
              <a:solidFill>
                <a:schemeClr val="bg1">
                  <a:lumMod val="65000"/>
                </a:schemeClr>
              </a:solidFill>
              <a:miter lim="800000"/>
              <a:headEnd/>
              <a:tailEnd/>
            </a:ln>
            <a:effectLst>
              <a:outerShdw dist="35921" dir="2700000" algn="ctr" rotWithShape="0">
                <a:schemeClr val="bg2"/>
              </a:outerShdw>
            </a:effectLst>
          </p:spPr>
          <p:txBody>
            <a:bodyPr anchor="ctr">
              <a:spAutoFit/>
            </a:bodyPr>
            <a:lstStyle/>
            <a:p>
              <a:pPr>
                <a:defRPr/>
              </a:pPr>
              <a:endParaRPr lang="en-US"/>
            </a:p>
          </p:txBody>
        </p:sp>
        <p:sp>
          <p:nvSpPr>
            <p:cNvPr id="26" name="Oval 25"/>
            <p:cNvSpPr/>
            <p:nvPr/>
          </p:nvSpPr>
          <p:spPr>
            <a:xfrm rot="16200000">
              <a:off x="5135399" y="1438378"/>
              <a:ext cx="207962" cy="190504"/>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ln>
                  <a:solidFill>
                    <a:schemeClr val="tx1"/>
                  </a:solidFill>
                </a:ln>
              </a:endParaRPr>
            </a:p>
          </p:txBody>
        </p:sp>
      </p:grpSp>
      <p:sp>
        <p:nvSpPr>
          <p:cNvPr id="34" name="Rounded Rectangle 33"/>
          <p:cNvSpPr/>
          <p:nvPr/>
        </p:nvSpPr>
        <p:spPr>
          <a:xfrm>
            <a:off x="918673" y="4120778"/>
            <a:ext cx="3119927" cy="427727"/>
          </a:xfrm>
          <a:prstGeom prst="roundRect">
            <a:avLst/>
          </a:prstGeom>
          <a:solidFill>
            <a:srgbClr val="FF0000">
              <a:alpha val="60000"/>
            </a:srgbClr>
          </a:solidFill>
          <a:ln>
            <a:solidFill>
              <a:schemeClr val="tx1"/>
            </a:solidFill>
          </a:ln>
          <a:scene3d>
            <a:camera prst="orthographicFront"/>
            <a:lightRig rig="chilly" dir="t"/>
          </a:scene3d>
          <a:sp3d extrusionH="76200" contourW="12700" prstMaterial="dkEdge">
            <a:bevelT w="31750"/>
            <a:bevelB w="3175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t>Vertex Shader</a:t>
            </a:r>
            <a:endParaRPr lang="en-US" sz="2400" b="1" dirty="0"/>
          </a:p>
        </p:txBody>
      </p:sp>
      <p:sp>
        <p:nvSpPr>
          <p:cNvPr id="38" name="Rounded Rectangle 37"/>
          <p:cNvSpPr/>
          <p:nvPr/>
        </p:nvSpPr>
        <p:spPr>
          <a:xfrm>
            <a:off x="914400" y="1331858"/>
            <a:ext cx="3119927" cy="427727"/>
          </a:xfrm>
          <a:prstGeom prst="roundRect">
            <a:avLst/>
          </a:prstGeom>
          <a:solidFill>
            <a:srgbClr val="FF0000">
              <a:alpha val="60000"/>
            </a:srgbClr>
          </a:solidFill>
          <a:ln>
            <a:solidFill>
              <a:schemeClr val="tx1"/>
            </a:solidFill>
          </a:ln>
          <a:scene3d>
            <a:camera prst="orthographicFront"/>
            <a:lightRig rig="chilly" dir="t"/>
          </a:scene3d>
          <a:sp3d extrusionH="76200" contourW="12700" prstMaterial="dkEdge">
            <a:bevelT w="31750"/>
            <a:bevelB w="3175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t>Geometry Shader</a:t>
            </a:r>
            <a:endParaRPr lang="en-US" sz="2400" b="1" dirty="0"/>
          </a:p>
        </p:txBody>
      </p:sp>
      <p:grpSp>
        <p:nvGrpSpPr>
          <p:cNvPr id="23" name="Group 22"/>
          <p:cNvGrpSpPr/>
          <p:nvPr/>
        </p:nvGrpSpPr>
        <p:grpSpPr>
          <a:xfrm>
            <a:off x="5427778" y="1148224"/>
            <a:ext cx="1615805" cy="862530"/>
            <a:chOff x="2743200" y="4094922"/>
            <a:chExt cx="3200401" cy="1702629"/>
          </a:xfrm>
        </p:grpSpPr>
        <p:sp>
          <p:nvSpPr>
            <p:cNvPr id="24" name="AutoShape 14"/>
            <p:cNvSpPr>
              <a:spLocks noChangeArrowheads="1"/>
            </p:cNvSpPr>
            <p:nvPr/>
          </p:nvSpPr>
          <p:spPr bwMode="auto">
            <a:xfrm rot="18066000">
              <a:off x="3606800" y="3984627"/>
              <a:ext cx="1141412" cy="1398587"/>
            </a:xfrm>
            <a:prstGeom prst="rtTriangle">
              <a:avLst/>
            </a:prstGeom>
            <a:solidFill>
              <a:schemeClr val="accent1"/>
            </a:solidFill>
            <a:ln w="28575">
              <a:solidFill>
                <a:schemeClr val="tx1"/>
              </a:solidFill>
              <a:miter lim="800000"/>
              <a:headEnd/>
              <a:tailEnd/>
            </a:ln>
            <a:effectLst>
              <a:outerShdw dist="35921" dir="2700000" algn="ctr" rotWithShape="0">
                <a:schemeClr val="bg2"/>
              </a:outerShdw>
            </a:effectLst>
          </p:spPr>
          <p:txBody>
            <a:bodyPr anchor="ctr">
              <a:spAutoFit/>
            </a:bodyPr>
            <a:lstStyle/>
            <a:p>
              <a:pPr>
                <a:defRPr/>
              </a:pPr>
              <a:endParaRPr lang="en-US"/>
            </a:p>
          </p:txBody>
        </p:sp>
        <p:cxnSp>
          <p:nvCxnSpPr>
            <p:cNvPr id="27" name="Straight Connector 26"/>
            <p:cNvCxnSpPr/>
            <p:nvPr/>
          </p:nvCxnSpPr>
          <p:spPr>
            <a:xfrm rot="5400000" flipH="1" flipV="1">
              <a:off x="3031437" y="4422912"/>
              <a:ext cx="715617" cy="5963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3419064" y="4094922"/>
              <a:ext cx="1652013" cy="47072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rot="5400000">
              <a:off x="2699621" y="4854123"/>
              <a:ext cx="723265" cy="63610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2743200" y="5533807"/>
              <a:ext cx="1789043" cy="321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4989443" y="4552124"/>
              <a:ext cx="954158" cy="75726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rot="10800000" flipV="1">
              <a:off x="4512366" y="5309391"/>
              <a:ext cx="1431235" cy="29627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33" name="Oval 32"/>
            <p:cNvSpPr/>
            <p:nvPr/>
          </p:nvSpPr>
          <p:spPr bwMode="auto">
            <a:xfrm rot="16200000">
              <a:off x="3094037" y="4570413"/>
              <a:ext cx="488951" cy="479425"/>
            </a:xfrm>
            <a:prstGeom prst="ellipse">
              <a:avLst/>
            </a:prstGeom>
            <a:solidFill>
              <a:schemeClr val="accent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5" name="Oval 34"/>
            <p:cNvSpPr/>
            <p:nvPr/>
          </p:nvSpPr>
          <p:spPr bwMode="auto">
            <a:xfrm rot="16200000">
              <a:off x="4271961" y="5313363"/>
              <a:ext cx="488951" cy="479425"/>
            </a:xfrm>
            <a:prstGeom prst="ellipse">
              <a:avLst/>
            </a:prstGeom>
            <a:solidFill>
              <a:schemeClr val="accent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6" name="Oval 35"/>
            <p:cNvSpPr/>
            <p:nvPr/>
          </p:nvSpPr>
          <p:spPr bwMode="auto">
            <a:xfrm rot="16200000">
              <a:off x="4751387" y="4325937"/>
              <a:ext cx="488951" cy="479425"/>
            </a:xfrm>
            <a:prstGeom prst="ellipse">
              <a:avLst/>
            </a:prstGeom>
            <a:solidFill>
              <a:schemeClr val="accent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hark-cover.png"/>
          <p:cNvPicPr>
            <a:picLocks noChangeAspect="1"/>
          </p:cNvPicPr>
          <p:nvPr/>
        </p:nvPicPr>
        <p:blipFill>
          <a:blip r:embed="rId3"/>
          <a:stretch>
            <a:fillRect/>
          </a:stretch>
        </p:blipFill>
        <p:spPr>
          <a:xfrm>
            <a:off x="4648200" y="2590801"/>
            <a:ext cx="3352800" cy="3352800"/>
          </a:xfrm>
          <a:prstGeom prst="rect">
            <a:avLst/>
          </a:prstGeom>
          <a:effectLst>
            <a:outerShdw blurRad="76200" dir="18900000" sy="23000" kx="-1200000" algn="bl" rotWithShape="0">
              <a:prstClr val="black">
                <a:alpha val="20000"/>
              </a:prstClr>
            </a:outerShdw>
          </a:effectLst>
        </p:spPr>
      </p:pic>
      <p:pic>
        <p:nvPicPr>
          <p:cNvPr id="11" name="Picture 10" descr="shark-zoom.png"/>
          <p:cNvPicPr>
            <a:picLocks noChangeAspect="1"/>
          </p:cNvPicPr>
          <p:nvPr/>
        </p:nvPicPr>
        <p:blipFill>
          <a:blip r:embed="rId4"/>
          <a:stretch>
            <a:fillRect/>
          </a:stretch>
        </p:blipFill>
        <p:spPr>
          <a:xfrm>
            <a:off x="152400" y="2590800"/>
            <a:ext cx="3352800" cy="3352800"/>
          </a:xfrm>
          <a:prstGeom prst="rect">
            <a:avLst/>
          </a:prstGeom>
          <a:effectLst>
            <a:outerShdw blurRad="76200" dir="18900000" sy="23000" kx="-1200000" algn="bl" rotWithShape="0">
              <a:prstClr val="black">
                <a:alpha val="20000"/>
              </a:prstClr>
            </a:outerShdw>
          </a:effectLst>
        </p:spPr>
      </p:pic>
      <p:pic>
        <p:nvPicPr>
          <p:cNvPr id="7170" name="Picture 6" descr="SA08_text.jpg"/>
          <p:cNvPicPr>
            <a:picLocks noChangeAspect="1"/>
          </p:cNvPicPr>
          <p:nvPr/>
        </p:nvPicPr>
        <p:blipFill>
          <a:blip r:embed="rId5">
            <a:lum bright="-65000" contrast="65000"/>
          </a:blip>
          <a:srcRect t="3194" b="82222"/>
          <a:stretch>
            <a:fillRect/>
          </a:stretch>
        </p:blipFill>
        <p:spPr bwMode="auto">
          <a:xfrm>
            <a:off x="0" y="0"/>
            <a:ext cx="9144000" cy="1000125"/>
          </a:xfrm>
          <a:prstGeom prst="rect">
            <a:avLst/>
          </a:prstGeom>
          <a:noFill/>
          <a:ln w="9525">
            <a:noFill/>
            <a:miter lim="800000"/>
            <a:headEnd/>
            <a:tailEnd/>
          </a:ln>
        </p:spPr>
      </p:pic>
      <p:sp>
        <p:nvSpPr>
          <p:cNvPr id="5" name="Rectangle 4"/>
          <p:cNvSpPr>
            <a:spLocks noChangeArrowheads="1"/>
          </p:cNvSpPr>
          <p:nvPr/>
        </p:nvSpPr>
        <p:spPr bwMode="auto">
          <a:xfrm>
            <a:off x="152400" y="0"/>
            <a:ext cx="8763000" cy="1000125"/>
          </a:xfrm>
          <a:prstGeom prst="rect">
            <a:avLst/>
          </a:prstGeom>
          <a:noFill/>
          <a:ln w="9525">
            <a:noFill/>
            <a:miter lim="800000"/>
            <a:headEnd/>
            <a:tailEnd/>
          </a:ln>
          <a:effectLst>
            <a:outerShdw blurRad="63500" dist="17961" dir="2700000" algn="ctr" rotWithShape="0">
              <a:schemeClr val="bg2">
                <a:alpha val="74998"/>
              </a:schemeClr>
            </a:outerShdw>
          </a:effectLst>
        </p:spPr>
        <p:txBody>
          <a:bodyPr anchor="ctr"/>
          <a:lstStyle/>
          <a:p>
            <a:pPr>
              <a:defRPr/>
            </a:pPr>
            <a:r>
              <a:rPr lang="en-US" sz="4400" dirty="0" smtClean="0">
                <a:solidFill>
                  <a:schemeClr val="bg1"/>
                </a:solidFill>
                <a:latin typeface="+mj-lt"/>
                <a:cs typeface="Arial" pitchFamily="34" charset="0"/>
              </a:rPr>
              <a:t>1. Reducing the number of primitives</a:t>
            </a:r>
            <a:endParaRPr lang="en-US" sz="4400" dirty="0">
              <a:solidFill>
                <a:schemeClr val="bg1"/>
              </a:solidFill>
              <a:latin typeface="+mj-lt"/>
              <a:cs typeface="Arial" pitchFamily="34" charset="0"/>
            </a:endParaRPr>
          </a:p>
        </p:txBody>
      </p:sp>
      <p:sp>
        <p:nvSpPr>
          <p:cNvPr id="9" name="Right Arrow 8"/>
          <p:cNvSpPr/>
          <p:nvPr/>
        </p:nvSpPr>
        <p:spPr>
          <a:xfrm>
            <a:off x="3733800" y="4114800"/>
            <a:ext cx="914400" cy="3810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Content Placeholder 9"/>
          <p:cNvSpPr>
            <a:spLocks noGrp="1"/>
          </p:cNvSpPr>
          <p:nvPr>
            <p:ph idx="1"/>
          </p:nvPr>
        </p:nvSpPr>
        <p:spPr/>
        <p:txBody>
          <a:bodyPr/>
          <a:lstStyle/>
          <a:p>
            <a:r>
              <a:rPr lang="en-US" dirty="0" smtClean="0"/>
              <a:t>Subset of triangles that cover all edges</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6" descr="SA08_text.jpg"/>
          <p:cNvPicPr>
            <a:picLocks noChangeAspect="1"/>
          </p:cNvPicPr>
          <p:nvPr/>
        </p:nvPicPr>
        <p:blipFill>
          <a:blip r:embed="rId3">
            <a:lum bright="-65000" contrast="65000"/>
          </a:blip>
          <a:srcRect t="3194" b="82222"/>
          <a:stretch>
            <a:fillRect/>
          </a:stretch>
        </p:blipFill>
        <p:spPr bwMode="auto">
          <a:xfrm>
            <a:off x="0" y="0"/>
            <a:ext cx="9144000" cy="1000125"/>
          </a:xfrm>
          <a:prstGeom prst="rect">
            <a:avLst/>
          </a:prstGeom>
          <a:noFill/>
          <a:ln w="9525">
            <a:noFill/>
            <a:miter lim="800000"/>
            <a:headEnd/>
            <a:tailEnd/>
          </a:ln>
        </p:spPr>
      </p:pic>
      <p:sp>
        <p:nvSpPr>
          <p:cNvPr id="5" name="Rectangle 4"/>
          <p:cNvSpPr>
            <a:spLocks noChangeArrowheads="1"/>
          </p:cNvSpPr>
          <p:nvPr/>
        </p:nvSpPr>
        <p:spPr bwMode="auto">
          <a:xfrm>
            <a:off x="381000" y="0"/>
            <a:ext cx="8305800" cy="1000125"/>
          </a:xfrm>
          <a:prstGeom prst="rect">
            <a:avLst/>
          </a:prstGeom>
          <a:noFill/>
          <a:ln w="9525">
            <a:noFill/>
            <a:miter lim="800000"/>
            <a:headEnd/>
            <a:tailEnd/>
          </a:ln>
          <a:effectLst>
            <a:outerShdw blurRad="63500" dist="17961" dir="2700000" algn="ctr" rotWithShape="0">
              <a:schemeClr val="bg2">
                <a:alpha val="74998"/>
              </a:schemeClr>
            </a:outerShdw>
          </a:effectLst>
        </p:spPr>
        <p:txBody>
          <a:bodyPr anchor="ctr"/>
          <a:lstStyle/>
          <a:p>
            <a:pPr>
              <a:defRPr/>
            </a:pPr>
            <a:r>
              <a:rPr lang="en-US" sz="4400" dirty="0" smtClean="0">
                <a:solidFill>
                  <a:schemeClr val="bg1"/>
                </a:solidFill>
                <a:latin typeface="+mj-lt"/>
                <a:cs typeface="Arial" pitchFamily="34" charset="0"/>
              </a:rPr>
              <a:t>Vertex cover on the dual graph</a:t>
            </a:r>
            <a:endParaRPr lang="en-US" sz="4400" dirty="0">
              <a:solidFill>
                <a:schemeClr val="bg1"/>
              </a:solidFill>
              <a:latin typeface="+mj-lt"/>
              <a:cs typeface="Arial" pitchFamily="34" charset="0"/>
            </a:endParaRPr>
          </a:p>
        </p:txBody>
      </p:sp>
      <p:sp>
        <p:nvSpPr>
          <p:cNvPr id="7172" name="Rectangle 3"/>
          <p:cNvSpPr>
            <a:spLocks noGrp="1" noChangeArrowheads="1"/>
          </p:cNvSpPr>
          <p:nvPr>
            <p:ph idx="1"/>
          </p:nvPr>
        </p:nvSpPr>
        <p:spPr>
          <a:xfrm>
            <a:off x="381000" y="1143000"/>
            <a:ext cx="8305800" cy="5181600"/>
          </a:xfrm>
        </p:spPr>
        <p:txBody>
          <a:bodyPr/>
          <a:lstStyle/>
          <a:p>
            <a:pPr>
              <a:buClr>
                <a:srgbClr val="FF0000"/>
              </a:buClr>
              <a:buFontTx/>
              <a:buChar char="•"/>
            </a:pPr>
            <a:r>
              <a:rPr lang="en-GB" dirty="0" smtClean="0">
                <a:latin typeface="Calibri" pitchFamily="34" charset="0"/>
                <a:ea typeface="ＭＳ Ｐゴシック" pitchFamily="34" charset="-128"/>
                <a:cs typeface="Arial" pitchFamily="34" charset="0"/>
              </a:rPr>
              <a:t>Problem reduces to </a:t>
            </a:r>
            <a:r>
              <a:rPr lang="en-GB" i="1" u="sng" dirty="0" smtClean="0">
                <a:latin typeface="Calibri" pitchFamily="34" charset="0"/>
                <a:ea typeface="ＭＳ Ｐゴシック" pitchFamily="34" charset="-128"/>
                <a:cs typeface="Arial" pitchFamily="34" charset="0"/>
              </a:rPr>
              <a:t>vertex cover</a:t>
            </a:r>
            <a:r>
              <a:rPr lang="en-GB" dirty="0" smtClean="0">
                <a:latin typeface="Calibri" pitchFamily="34" charset="0"/>
                <a:ea typeface="ＭＳ Ｐゴシック" pitchFamily="34" charset="-128"/>
                <a:cs typeface="Arial" pitchFamily="34" charset="0"/>
              </a:rPr>
              <a:t> on dual graph</a:t>
            </a:r>
          </a:p>
          <a:p>
            <a:pPr>
              <a:buClr>
                <a:srgbClr val="FF0000"/>
              </a:buClr>
              <a:buNone/>
            </a:pPr>
            <a:endParaRPr lang="en-GB" dirty="0" smtClean="0">
              <a:latin typeface="Calibri" pitchFamily="34" charset="0"/>
              <a:ea typeface="ＭＳ Ｐゴシック" pitchFamily="34" charset="-128"/>
              <a:cs typeface="Arial" pitchFamily="34" charset="0"/>
            </a:endParaRPr>
          </a:p>
          <a:p>
            <a:pPr>
              <a:buClr>
                <a:srgbClr val="FF0000"/>
              </a:buClr>
              <a:buNone/>
            </a:pPr>
            <a:r>
              <a:rPr lang="en-GB" dirty="0" smtClean="0">
                <a:latin typeface="Calibri" pitchFamily="34" charset="0"/>
                <a:ea typeface="ＭＳ Ｐゴシック" pitchFamily="34" charset="-128"/>
                <a:cs typeface="Arial" pitchFamily="34" charset="0"/>
              </a:rPr>
              <a:t>   min # of dual vertices	  		 	 min # of </a:t>
            </a:r>
            <a:r>
              <a:rPr lang="en-GB" dirty="0" err="1" smtClean="0">
                <a:latin typeface="Calibri" pitchFamily="34" charset="0"/>
                <a:ea typeface="ＭＳ Ｐゴシック" pitchFamily="34" charset="-128"/>
                <a:cs typeface="Arial" pitchFamily="34" charset="0"/>
              </a:rPr>
              <a:t>tris</a:t>
            </a:r>
            <a:r>
              <a:rPr lang="en-GB" dirty="0" smtClean="0">
                <a:latin typeface="Calibri" pitchFamily="34" charset="0"/>
                <a:ea typeface="ＭＳ Ｐゴシック" pitchFamily="34" charset="-128"/>
                <a:cs typeface="Arial" pitchFamily="34" charset="0"/>
              </a:rPr>
              <a:t> to     </a:t>
            </a:r>
            <a:r>
              <a:rPr lang="en-GB" dirty="0" err="1" smtClean="0">
                <a:latin typeface="Calibri" pitchFamily="34" charset="0"/>
                <a:ea typeface="ＭＳ Ｐゴシック" pitchFamily="34" charset="-128"/>
                <a:cs typeface="Arial" pitchFamily="34" charset="0"/>
              </a:rPr>
              <a:t>to</a:t>
            </a:r>
            <a:r>
              <a:rPr lang="en-GB" dirty="0" smtClean="0">
                <a:latin typeface="Calibri" pitchFamily="34" charset="0"/>
                <a:ea typeface="ＭＳ Ｐゴシック" pitchFamily="34" charset="-128"/>
                <a:cs typeface="Arial" pitchFamily="34" charset="0"/>
              </a:rPr>
              <a:t> cover cross-edges 		     	    cover edges</a:t>
            </a:r>
          </a:p>
          <a:p>
            <a:pPr>
              <a:buClr>
                <a:srgbClr val="FF0000"/>
              </a:buClr>
              <a:buFontTx/>
              <a:buChar char="•"/>
            </a:pPr>
            <a:endParaRPr lang="en-GB" dirty="0" smtClean="0">
              <a:latin typeface="Calibri" pitchFamily="34" charset="0"/>
              <a:ea typeface="ＭＳ Ｐゴシック" pitchFamily="34" charset="-128"/>
              <a:cs typeface="Arial" pitchFamily="34" charset="0"/>
            </a:endParaRPr>
          </a:p>
        </p:txBody>
      </p:sp>
      <p:pic>
        <p:nvPicPr>
          <p:cNvPr id="6" name="Picture 2"/>
          <p:cNvPicPr>
            <a:picLocks noChangeAspect="1" noChangeArrowheads="1"/>
          </p:cNvPicPr>
          <p:nvPr/>
        </p:nvPicPr>
        <p:blipFill>
          <a:blip r:embed="rId4"/>
          <a:srcRect r="53795"/>
          <a:stretch>
            <a:fillRect/>
          </a:stretch>
        </p:blipFill>
        <p:spPr bwMode="auto">
          <a:xfrm>
            <a:off x="1676400" y="3667125"/>
            <a:ext cx="5334000" cy="3114675"/>
          </a:xfrm>
          <a:prstGeom prst="rect">
            <a:avLst/>
          </a:prstGeom>
          <a:noFill/>
          <a:ln w="9525">
            <a:noFill/>
            <a:miter lim="800000"/>
            <a:headEnd/>
            <a:tailEnd/>
          </a:ln>
          <a:effectLst/>
        </p:spPr>
      </p:pic>
      <p:sp>
        <p:nvSpPr>
          <p:cNvPr id="8" name="Left-Right Arrow 7"/>
          <p:cNvSpPr/>
          <p:nvPr/>
        </p:nvSpPr>
        <p:spPr>
          <a:xfrm>
            <a:off x="4800600" y="2743200"/>
            <a:ext cx="760476" cy="304800"/>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6" descr="SA08_text.jpg"/>
          <p:cNvPicPr>
            <a:picLocks noChangeAspect="1"/>
          </p:cNvPicPr>
          <p:nvPr/>
        </p:nvPicPr>
        <p:blipFill>
          <a:blip r:embed="rId3">
            <a:lum bright="-65000" contrast="65000"/>
          </a:blip>
          <a:srcRect t="3194" b="82222"/>
          <a:stretch>
            <a:fillRect/>
          </a:stretch>
        </p:blipFill>
        <p:spPr bwMode="auto">
          <a:xfrm>
            <a:off x="0" y="0"/>
            <a:ext cx="9144000" cy="1000125"/>
          </a:xfrm>
          <a:prstGeom prst="rect">
            <a:avLst/>
          </a:prstGeom>
          <a:noFill/>
          <a:ln w="9525">
            <a:noFill/>
            <a:miter lim="800000"/>
            <a:headEnd/>
            <a:tailEnd/>
          </a:ln>
        </p:spPr>
      </p:pic>
      <p:sp>
        <p:nvSpPr>
          <p:cNvPr id="5" name="Rectangle 4"/>
          <p:cNvSpPr>
            <a:spLocks noChangeArrowheads="1"/>
          </p:cNvSpPr>
          <p:nvPr/>
        </p:nvSpPr>
        <p:spPr bwMode="auto">
          <a:xfrm>
            <a:off x="381000" y="0"/>
            <a:ext cx="8305800" cy="1000125"/>
          </a:xfrm>
          <a:prstGeom prst="rect">
            <a:avLst/>
          </a:prstGeom>
          <a:noFill/>
          <a:ln w="9525">
            <a:noFill/>
            <a:miter lim="800000"/>
            <a:headEnd/>
            <a:tailEnd/>
          </a:ln>
          <a:effectLst>
            <a:outerShdw blurRad="63500" dist="17961" dir="2700000" algn="ctr" rotWithShape="0">
              <a:schemeClr val="bg2">
                <a:alpha val="74998"/>
              </a:schemeClr>
            </a:outerShdw>
          </a:effectLst>
        </p:spPr>
        <p:txBody>
          <a:bodyPr anchor="ctr"/>
          <a:lstStyle/>
          <a:p>
            <a:pPr>
              <a:defRPr/>
            </a:pPr>
            <a:r>
              <a:rPr lang="en-US" sz="4400" dirty="0" smtClean="0">
                <a:solidFill>
                  <a:schemeClr val="bg1"/>
                </a:solidFill>
                <a:latin typeface="+mj-lt"/>
                <a:cs typeface="Arial" pitchFamily="34" charset="0"/>
              </a:rPr>
              <a:t>Vertex cover on the dual graph</a:t>
            </a:r>
            <a:endParaRPr lang="en-US" sz="4400" dirty="0">
              <a:solidFill>
                <a:schemeClr val="bg1"/>
              </a:solidFill>
              <a:latin typeface="+mj-lt"/>
              <a:cs typeface="Arial" pitchFamily="34" charset="0"/>
            </a:endParaRPr>
          </a:p>
        </p:txBody>
      </p:sp>
      <p:sp>
        <p:nvSpPr>
          <p:cNvPr id="7172" name="Rectangle 3"/>
          <p:cNvSpPr>
            <a:spLocks noGrp="1" noChangeArrowheads="1"/>
          </p:cNvSpPr>
          <p:nvPr>
            <p:ph idx="1"/>
          </p:nvPr>
        </p:nvSpPr>
        <p:spPr>
          <a:xfrm>
            <a:off x="533400" y="1371600"/>
            <a:ext cx="8610600" cy="5181600"/>
          </a:xfrm>
        </p:spPr>
        <p:txBody>
          <a:bodyPr/>
          <a:lstStyle/>
          <a:p>
            <a:pPr>
              <a:buClr>
                <a:srgbClr val="FF0000"/>
              </a:buClr>
              <a:buFontTx/>
              <a:buChar char="•"/>
            </a:pPr>
            <a:r>
              <a:rPr lang="en-GB" dirty="0" smtClean="0">
                <a:latin typeface="Calibri" pitchFamily="34" charset="0"/>
                <a:ea typeface="ＭＳ Ｐゴシック" pitchFamily="34" charset="-128"/>
                <a:cs typeface="Arial" pitchFamily="34" charset="0"/>
              </a:rPr>
              <a:t>Need to process boundary edges?</a:t>
            </a:r>
          </a:p>
          <a:p>
            <a:pPr lvl="1">
              <a:buClr>
                <a:srgbClr val="FF0000"/>
              </a:buClr>
              <a:buFontTx/>
              <a:buChar char="•"/>
            </a:pPr>
            <a:r>
              <a:rPr lang="en-GB" dirty="0" smtClean="0">
                <a:latin typeface="Calibri" pitchFamily="34" charset="0"/>
                <a:ea typeface="ＭＳ Ｐゴシック" pitchFamily="34" charset="-128"/>
                <a:cs typeface="Arial" pitchFamily="34" charset="0"/>
              </a:rPr>
              <a:t>Include boundary triangles (blue)</a:t>
            </a:r>
          </a:p>
          <a:p>
            <a:pPr lvl="1">
              <a:buClr>
                <a:srgbClr val="FF0000"/>
              </a:buClr>
              <a:buFontTx/>
              <a:buChar char="•"/>
            </a:pPr>
            <a:r>
              <a:rPr lang="en-GB" dirty="0" smtClean="0">
                <a:latin typeface="Calibri" pitchFamily="34" charset="0"/>
                <a:ea typeface="ＭＳ Ｐゴシック" pitchFamily="34" charset="-128"/>
                <a:cs typeface="Arial" pitchFamily="34" charset="0"/>
              </a:rPr>
              <a:t>Disconnect adjacent edges already covered (dotted)</a:t>
            </a:r>
          </a:p>
        </p:txBody>
      </p:sp>
      <p:pic>
        <p:nvPicPr>
          <p:cNvPr id="6" name="Picture 2"/>
          <p:cNvPicPr>
            <a:picLocks noChangeAspect="1" noChangeArrowheads="1"/>
          </p:cNvPicPr>
          <p:nvPr/>
        </p:nvPicPr>
        <p:blipFill>
          <a:blip r:embed="rId4"/>
          <a:srcRect l="53465"/>
          <a:stretch>
            <a:fillRect/>
          </a:stretch>
        </p:blipFill>
        <p:spPr bwMode="auto">
          <a:xfrm>
            <a:off x="1600200" y="3667125"/>
            <a:ext cx="5372100" cy="31146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6" descr="SA08_text.jpg"/>
          <p:cNvPicPr>
            <a:picLocks noChangeAspect="1"/>
          </p:cNvPicPr>
          <p:nvPr/>
        </p:nvPicPr>
        <p:blipFill>
          <a:blip r:embed="rId3">
            <a:lum bright="-65000" contrast="65000"/>
          </a:blip>
          <a:srcRect t="3194" b="82222"/>
          <a:stretch>
            <a:fillRect/>
          </a:stretch>
        </p:blipFill>
        <p:spPr bwMode="auto">
          <a:xfrm>
            <a:off x="0" y="0"/>
            <a:ext cx="9144000" cy="1000125"/>
          </a:xfrm>
          <a:prstGeom prst="rect">
            <a:avLst/>
          </a:prstGeom>
          <a:noFill/>
          <a:ln w="9525">
            <a:noFill/>
            <a:miter lim="800000"/>
            <a:headEnd/>
            <a:tailEnd/>
          </a:ln>
        </p:spPr>
      </p:pic>
      <p:sp>
        <p:nvSpPr>
          <p:cNvPr id="5" name="Rectangle 4"/>
          <p:cNvSpPr>
            <a:spLocks noChangeArrowheads="1"/>
          </p:cNvSpPr>
          <p:nvPr/>
        </p:nvSpPr>
        <p:spPr bwMode="auto">
          <a:xfrm>
            <a:off x="381000" y="0"/>
            <a:ext cx="8305800" cy="1000125"/>
          </a:xfrm>
          <a:prstGeom prst="rect">
            <a:avLst/>
          </a:prstGeom>
          <a:noFill/>
          <a:ln w="9525">
            <a:noFill/>
            <a:miter lim="800000"/>
            <a:headEnd/>
            <a:tailEnd/>
          </a:ln>
          <a:effectLst>
            <a:outerShdw blurRad="63500" dist="17961" dir="2700000" algn="ctr" rotWithShape="0">
              <a:schemeClr val="bg2">
                <a:alpha val="74998"/>
              </a:schemeClr>
            </a:outerShdw>
          </a:effectLst>
        </p:spPr>
        <p:txBody>
          <a:bodyPr anchor="ctr"/>
          <a:lstStyle/>
          <a:p>
            <a:pPr>
              <a:defRPr/>
            </a:pPr>
            <a:r>
              <a:rPr lang="en-US" sz="4400" dirty="0" smtClean="0">
                <a:solidFill>
                  <a:schemeClr val="bg1"/>
                </a:solidFill>
                <a:latin typeface="+mj-lt"/>
                <a:cs typeface="Arial" pitchFamily="34" charset="0"/>
              </a:rPr>
              <a:t>Vertex cover on the dual graph</a:t>
            </a:r>
            <a:endParaRPr lang="en-US" sz="4400" dirty="0">
              <a:solidFill>
                <a:schemeClr val="bg1"/>
              </a:solidFill>
              <a:latin typeface="+mj-lt"/>
              <a:cs typeface="Arial" pitchFamily="34" charset="0"/>
            </a:endParaRPr>
          </a:p>
        </p:txBody>
      </p:sp>
      <p:sp>
        <p:nvSpPr>
          <p:cNvPr id="7172" name="Rectangle 3"/>
          <p:cNvSpPr>
            <a:spLocks noGrp="1" noChangeArrowheads="1"/>
          </p:cNvSpPr>
          <p:nvPr>
            <p:ph idx="1"/>
          </p:nvPr>
        </p:nvSpPr>
        <p:spPr>
          <a:xfrm>
            <a:off x="533400" y="1371600"/>
            <a:ext cx="8153400" cy="5181600"/>
          </a:xfrm>
        </p:spPr>
        <p:txBody>
          <a:bodyPr/>
          <a:lstStyle/>
          <a:p>
            <a:pPr>
              <a:buClr>
                <a:srgbClr val="FF0000"/>
              </a:buClr>
              <a:buFontTx/>
              <a:buChar char="•"/>
            </a:pPr>
            <a:r>
              <a:rPr lang="en-GB" dirty="0" smtClean="0">
                <a:latin typeface="Calibri" pitchFamily="34" charset="0"/>
                <a:ea typeface="ＭＳ Ｐゴシック" pitchFamily="34" charset="-128"/>
                <a:cs typeface="Arial" pitchFamily="34" charset="0"/>
              </a:rPr>
              <a:t>Vertex cover </a:t>
            </a:r>
            <a:br>
              <a:rPr lang="en-GB" dirty="0" smtClean="0">
                <a:latin typeface="Calibri" pitchFamily="34" charset="0"/>
                <a:ea typeface="ＭＳ Ｐゴシック" pitchFamily="34" charset="-128"/>
                <a:cs typeface="Arial" pitchFamily="34" charset="0"/>
              </a:rPr>
            </a:br>
            <a:r>
              <a:rPr lang="en-GB" dirty="0" smtClean="0">
                <a:latin typeface="Calibri" pitchFamily="34" charset="0"/>
                <a:ea typeface="ＭＳ Ｐゴシック" pitchFamily="34" charset="-128"/>
                <a:cs typeface="Arial" pitchFamily="34" charset="0"/>
              </a:rPr>
              <a:t>is NP-complete</a:t>
            </a:r>
          </a:p>
          <a:p>
            <a:pPr>
              <a:buClr>
                <a:srgbClr val="FF0000"/>
              </a:buClr>
              <a:buFontTx/>
              <a:buChar char="•"/>
            </a:pPr>
            <a:r>
              <a:rPr lang="en-GB" dirty="0" smtClean="0">
                <a:latin typeface="Calibri" pitchFamily="34" charset="0"/>
                <a:ea typeface="ＭＳ Ｐゴシック" pitchFamily="34" charset="-128"/>
                <a:cs typeface="Arial" pitchFamily="34" charset="0"/>
              </a:rPr>
              <a:t>Many approximate </a:t>
            </a:r>
            <a:br>
              <a:rPr lang="en-GB" dirty="0" smtClean="0">
                <a:latin typeface="Calibri" pitchFamily="34" charset="0"/>
                <a:ea typeface="ＭＳ Ｐゴシック" pitchFamily="34" charset="-128"/>
                <a:cs typeface="Arial" pitchFamily="34" charset="0"/>
              </a:rPr>
            </a:br>
            <a:r>
              <a:rPr lang="en-GB" dirty="0" smtClean="0">
                <a:latin typeface="Calibri" pitchFamily="34" charset="0"/>
                <a:ea typeface="ＭＳ Ｐゴシック" pitchFamily="34" charset="-128"/>
                <a:cs typeface="Arial" pitchFamily="34" charset="0"/>
              </a:rPr>
              <a:t>heuristics exist</a:t>
            </a:r>
          </a:p>
          <a:p>
            <a:pPr>
              <a:buClr>
                <a:srgbClr val="FF0000"/>
              </a:buClr>
              <a:buFontTx/>
              <a:buChar char="•"/>
            </a:pPr>
            <a:endParaRPr lang="en-GB" dirty="0" smtClean="0">
              <a:latin typeface="Calibri" pitchFamily="34" charset="0"/>
              <a:ea typeface="ＭＳ Ｐゴシック" pitchFamily="34" charset="-128"/>
              <a:cs typeface="Arial" pitchFamily="34" charset="0"/>
            </a:endParaRPr>
          </a:p>
          <a:p>
            <a:pPr>
              <a:buClr>
                <a:srgbClr val="FF0000"/>
              </a:buClr>
              <a:buFontTx/>
              <a:buChar char="•"/>
            </a:pPr>
            <a:r>
              <a:rPr lang="en-GB" dirty="0" smtClean="0">
                <a:latin typeface="Calibri" pitchFamily="34" charset="0"/>
                <a:ea typeface="ＭＳ Ｐゴシック" pitchFamily="34" charset="-128"/>
                <a:cs typeface="Arial" pitchFamily="34" charset="0"/>
              </a:rPr>
              <a:t>We use the </a:t>
            </a:r>
            <a:br>
              <a:rPr lang="en-GB" dirty="0" smtClean="0">
                <a:latin typeface="Calibri" pitchFamily="34" charset="0"/>
                <a:ea typeface="ＭＳ Ｐゴシック" pitchFamily="34" charset="-128"/>
                <a:cs typeface="Arial" pitchFamily="34" charset="0"/>
              </a:rPr>
            </a:br>
            <a:r>
              <a:rPr lang="en-GB" dirty="0" smtClean="0">
                <a:latin typeface="Calibri" pitchFamily="34" charset="0"/>
                <a:ea typeface="ＭＳ Ｐゴシック" pitchFamily="34" charset="-128"/>
                <a:cs typeface="Arial" pitchFamily="34" charset="0"/>
              </a:rPr>
              <a:t>recent method of </a:t>
            </a:r>
            <a:br>
              <a:rPr lang="en-GB" dirty="0" smtClean="0">
                <a:latin typeface="Calibri" pitchFamily="34" charset="0"/>
                <a:ea typeface="ＭＳ Ｐゴシック" pitchFamily="34" charset="-128"/>
                <a:cs typeface="Arial" pitchFamily="34" charset="0"/>
              </a:rPr>
            </a:br>
            <a:r>
              <a:rPr lang="en-GB" dirty="0" smtClean="0">
                <a:latin typeface="Calibri" pitchFamily="34" charset="0"/>
                <a:ea typeface="ＭＳ Ｐゴシック" pitchFamily="34" charset="-128"/>
                <a:cs typeface="Arial" pitchFamily="34" charset="0"/>
              </a:rPr>
              <a:t>[</a:t>
            </a:r>
            <a:r>
              <a:rPr lang="en-GB" dirty="0" err="1" smtClean="0">
                <a:latin typeface="Calibri" pitchFamily="34" charset="0"/>
                <a:ea typeface="ＭＳ Ｐゴシック" pitchFamily="34" charset="-128"/>
                <a:cs typeface="Arial" pitchFamily="34" charset="0"/>
              </a:rPr>
              <a:t>Grosso</a:t>
            </a:r>
            <a:r>
              <a:rPr lang="en-GB" dirty="0" smtClean="0">
                <a:latin typeface="Calibri" pitchFamily="34" charset="0"/>
                <a:ea typeface="ＭＳ Ｐゴシック" pitchFamily="34" charset="-128"/>
                <a:cs typeface="Arial" pitchFamily="34" charset="0"/>
              </a:rPr>
              <a:t> et al. 2007]</a:t>
            </a:r>
          </a:p>
          <a:p>
            <a:pPr>
              <a:buClr>
                <a:srgbClr val="FF0000"/>
              </a:buClr>
              <a:buFontTx/>
              <a:buChar char="•"/>
            </a:pPr>
            <a:endParaRPr lang="en-GB" dirty="0" smtClean="0">
              <a:latin typeface="Calibri" pitchFamily="34" charset="0"/>
              <a:ea typeface="ＭＳ Ｐゴシック" pitchFamily="34" charset="-128"/>
              <a:cs typeface="Arial" pitchFamily="34" charset="0"/>
            </a:endParaRPr>
          </a:p>
        </p:txBody>
      </p:sp>
      <p:pic>
        <p:nvPicPr>
          <p:cNvPr id="7" name="Picture 2" descr="C:\repo\adj\shark-cover.png"/>
          <p:cNvPicPr>
            <a:picLocks noChangeAspect="1" noChangeArrowheads="1"/>
          </p:cNvPicPr>
          <p:nvPr/>
        </p:nvPicPr>
        <p:blipFill>
          <a:blip r:embed="rId4">
            <a:clrChange>
              <a:clrFrom>
                <a:srgbClr val="FFFFFF"/>
              </a:clrFrom>
              <a:clrTo>
                <a:srgbClr val="FFFFFF">
                  <a:alpha val="0"/>
                </a:srgbClr>
              </a:clrTo>
            </a:clrChange>
          </a:blip>
          <a:stretch>
            <a:fillRect/>
          </a:stretch>
        </p:blipFill>
        <p:spPr bwMode="auto">
          <a:xfrm>
            <a:off x="4648200" y="1447800"/>
            <a:ext cx="4191000" cy="4191000"/>
          </a:xfrm>
          <a:prstGeom prst="rect">
            <a:avLst/>
          </a:prstGeom>
          <a:noFill/>
          <a:ln>
            <a:noFill/>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3"/>
          <a:srcRect l="3750" t="36707" r="2500" b="11277"/>
          <a:stretch>
            <a:fillRect/>
          </a:stretch>
        </p:blipFill>
        <p:spPr bwMode="auto">
          <a:xfrm>
            <a:off x="381000" y="4038600"/>
            <a:ext cx="8274819" cy="2761890"/>
          </a:xfrm>
          <a:prstGeom prst="rect">
            <a:avLst/>
          </a:prstGeom>
          <a:noFill/>
          <a:ln w="9525">
            <a:noFill/>
            <a:miter lim="800000"/>
            <a:headEnd/>
            <a:tailEnd/>
          </a:ln>
          <a:effectLst/>
        </p:spPr>
      </p:pic>
      <p:pic>
        <p:nvPicPr>
          <p:cNvPr id="7170" name="Picture 6" descr="SA08_text.jpg"/>
          <p:cNvPicPr>
            <a:picLocks noChangeAspect="1"/>
          </p:cNvPicPr>
          <p:nvPr/>
        </p:nvPicPr>
        <p:blipFill>
          <a:blip r:embed="rId4">
            <a:lum bright="-65000" contrast="65000"/>
          </a:blip>
          <a:srcRect t="3194" b="82222"/>
          <a:stretch>
            <a:fillRect/>
          </a:stretch>
        </p:blipFill>
        <p:spPr bwMode="auto">
          <a:xfrm>
            <a:off x="0" y="0"/>
            <a:ext cx="9144000" cy="1000125"/>
          </a:xfrm>
          <a:prstGeom prst="rect">
            <a:avLst/>
          </a:prstGeom>
          <a:noFill/>
          <a:ln w="9525">
            <a:noFill/>
            <a:miter lim="800000"/>
            <a:headEnd/>
            <a:tailEnd/>
          </a:ln>
        </p:spPr>
      </p:pic>
      <p:sp>
        <p:nvSpPr>
          <p:cNvPr id="5" name="Rectangle 4"/>
          <p:cNvSpPr>
            <a:spLocks noChangeArrowheads="1"/>
          </p:cNvSpPr>
          <p:nvPr/>
        </p:nvSpPr>
        <p:spPr bwMode="auto">
          <a:xfrm>
            <a:off x="381000" y="0"/>
            <a:ext cx="8305800" cy="1000125"/>
          </a:xfrm>
          <a:prstGeom prst="rect">
            <a:avLst/>
          </a:prstGeom>
          <a:noFill/>
          <a:ln w="9525">
            <a:noFill/>
            <a:miter lim="800000"/>
            <a:headEnd/>
            <a:tailEnd/>
          </a:ln>
          <a:effectLst>
            <a:outerShdw blurRad="63500" dist="17961" dir="2700000" algn="ctr" rotWithShape="0">
              <a:schemeClr val="bg2">
                <a:alpha val="74998"/>
              </a:schemeClr>
            </a:outerShdw>
          </a:effectLst>
        </p:spPr>
        <p:txBody>
          <a:bodyPr anchor="ctr"/>
          <a:lstStyle/>
          <a:p>
            <a:pPr>
              <a:defRPr/>
            </a:pPr>
            <a:r>
              <a:rPr lang="en-US" sz="4400" dirty="0" smtClean="0">
                <a:solidFill>
                  <a:schemeClr val="bg1"/>
                </a:solidFill>
                <a:latin typeface="+mj-lt"/>
                <a:cs typeface="Arial" pitchFamily="34" charset="0"/>
              </a:rPr>
              <a:t>Vertex cover on the dual graph</a:t>
            </a:r>
            <a:endParaRPr lang="en-US" sz="4400" dirty="0">
              <a:solidFill>
                <a:schemeClr val="bg1"/>
              </a:solidFill>
              <a:latin typeface="+mj-lt"/>
              <a:cs typeface="Arial" pitchFamily="34" charset="0"/>
            </a:endParaRPr>
          </a:p>
        </p:txBody>
      </p:sp>
      <p:sp>
        <p:nvSpPr>
          <p:cNvPr id="7172" name="Rectangle 3"/>
          <p:cNvSpPr>
            <a:spLocks noGrp="1" noChangeArrowheads="1"/>
          </p:cNvSpPr>
          <p:nvPr>
            <p:ph idx="1"/>
          </p:nvPr>
        </p:nvSpPr>
        <p:spPr>
          <a:xfrm>
            <a:off x="228600" y="914400"/>
            <a:ext cx="8915400" cy="5181600"/>
          </a:xfrm>
        </p:spPr>
        <p:txBody>
          <a:bodyPr/>
          <a:lstStyle/>
          <a:p>
            <a:pPr>
              <a:buClr>
                <a:srgbClr val="FF0000"/>
              </a:buClr>
              <a:buFontTx/>
              <a:buChar char="•"/>
            </a:pPr>
            <a:r>
              <a:rPr lang="en-GB" dirty="0" smtClean="0">
                <a:latin typeface="Calibri" pitchFamily="34" charset="0"/>
                <a:ea typeface="ＭＳ Ｐゴシック" pitchFamily="34" charset="-128"/>
                <a:cs typeface="Arial" pitchFamily="34" charset="0"/>
              </a:rPr>
              <a:t>How good is our cover result?</a:t>
            </a:r>
          </a:p>
          <a:p>
            <a:pPr lvl="1">
              <a:buClr>
                <a:srgbClr val="FF0000"/>
              </a:buClr>
              <a:buFontTx/>
              <a:buChar char="•"/>
            </a:pPr>
            <a:r>
              <a:rPr lang="en-GB" dirty="0" smtClean="0">
                <a:latin typeface="Calibri" pitchFamily="34" charset="0"/>
                <a:ea typeface="ＭＳ Ｐゴシック" pitchFamily="34" charset="-128"/>
                <a:cs typeface="Arial" pitchFamily="34" charset="0"/>
              </a:rPr>
              <a:t>A little more than half of the mesh triangles</a:t>
            </a:r>
          </a:p>
          <a:p>
            <a:pPr lvl="1">
              <a:buClr>
                <a:srgbClr val="FF0000"/>
              </a:buClr>
              <a:buFontTx/>
              <a:buChar char="•"/>
            </a:pPr>
            <a:r>
              <a:rPr lang="en-GB" dirty="0" smtClean="0">
                <a:latin typeface="Calibri" pitchFamily="34" charset="0"/>
                <a:ea typeface="ＭＳ Ｐゴシック" pitchFamily="34" charset="-128"/>
                <a:cs typeface="Arial" pitchFamily="34" charset="0"/>
              </a:rPr>
              <a:t>Minutes of </a:t>
            </a:r>
            <a:r>
              <a:rPr lang="en-GB" dirty="0" err="1" smtClean="0">
                <a:latin typeface="Calibri" pitchFamily="34" charset="0"/>
                <a:ea typeface="ＭＳ Ｐゴシック" pitchFamily="34" charset="-128"/>
                <a:cs typeface="Arial" pitchFamily="34" charset="0"/>
              </a:rPr>
              <a:t>preprocessing</a:t>
            </a:r>
            <a:r>
              <a:rPr lang="en-GB" dirty="0" smtClean="0">
                <a:latin typeface="Calibri" pitchFamily="34" charset="0"/>
                <a:ea typeface="ＭＳ Ｐゴシック" pitchFamily="34" charset="-128"/>
                <a:cs typeface="Arial" pitchFamily="34" charset="0"/>
              </a:rPr>
              <a:t> for very large meshes</a:t>
            </a:r>
          </a:p>
          <a:p>
            <a:pPr lvl="1">
              <a:buClr>
                <a:srgbClr val="FF0000"/>
              </a:buClr>
              <a:buFontTx/>
              <a:buChar char="•"/>
            </a:pPr>
            <a:r>
              <a:rPr lang="en-GB" dirty="0" smtClean="0">
                <a:latin typeface="Calibri" pitchFamily="34" charset="0"/>
                <a:ea typeface="ＭＳ Ｐゴシック" pitchFamily="34" charset="-128"/>
                <a:cs typeface="Arial" pitchFamily="34" charset="0"/>
              </a:rPr>
              <a:t>New lower bound to the number of triangles </a:t>
            </a:r>
            <a:br>
              <a:rPr lang="en-GB" dirty="0" smtClean="0">
                <a:latin typeface="Calibri" pitchFamily="34" charset="0"/>
                <a:ea typeface="ＭＳ Ｐゴシック" pitchFamily="34" charset="-128"/>
                <a:cs typeface="Arial" pitchFamily="34" charset="0"/>
              </a:rPr>
            </a:br>
            <a:r>
              <a:rPr lang="en-GB" dirty="0" smtClean="0">
                <a:latin typeface="Calibri" pitchFamily="34" charset="0"/>
                <a:ea typeface="ＭＳ Ｐゴシック" pitchFamily="34" charset="-128"/>
                <a:cs typeface="Arial" pitchFamily="34" charset="0"/>
              </a:rPr>
              <a:t>(see Appendix of paper)</a:t>
            </a:r>
          </a:p>
          <a:p>
            <a:pPr lvl="1">
              <a:buClr>
                <a:srgbClr val="FF0000"/>
              </a:buClr>
              <a:buFontTx/>
              <a:buChar char="•"/>
            </a:pPr>
            <a:r>
              <a:rPr lang="en-GB" dirty="0" smtClean="0">
                <a:latin typeface="Calibri" pitchFamily="34" charset="0"/>
                <a:ea typeface="ＭＳ Ｐゴシック" pitchFamily="34" charset="-128"/>
                <a:cs typeface="Arial" pitchFamily="34" charset="0"/>
              </a:rPr>
              <a:t>Compared lower bound with cover result: 2-3%</a:t>
            </a:r>
          </a:p>
          <a:p>
            <a:pPr>
              <a:buClr>
                <a:srgbClr val="FF0000"/>
              </a:buClr>
              <a:buFontTx/>
              <a:buChar char="•"/>
            </a:pPr>
            <a:endParaRPr lang="en-GB" dirty="0" smtClean="0">
              <a:latin typeface="Calibri" pitchFamily="34" charset="0"/>
              <a:ea typeface="ＭＳ Ｐゴシック" pitchFamily="34" charset="-128"/>
              <a:cs typeface="Arial" pitchFamily="34" charset="0"/>
            </a:endParaRPr>
          </a:p>
          <a:p>
            <a:pPr>
              <a:buClr>
                <a:srgbClr val="FF0000"/>
              </a:buClr>
              <a:buFontTx/>
              <a:buChar char="•"/>
            </a:pPr>
            <a:endParaRPr lang="en-GB" dirty="0" smtClean="0">
              <a:latin typeface="Calibri" pitchFamily="34" charset="0"/>
              <a:ea typeface="ＭＳ Ｐゴシック" pitchFamily="34" charset="-128"/>
              <a:cs typeface="Arial" pitchFamily="34" charset="0"/>
            </a:endParaRPr>
          </a:p>
        </p:txBody>
      </p:sp>
      <p:sp>
        <p:nvSpPr>
          <p:cNvPr id="20" name="Rectangle 19"/>
          <p:cNvSpPr/>
          <p:nvPr/>
        </p:nvSpPr>
        <p:spPr>
          <a:xfrm>
            <a:off x="4796589" y="3962400"/>
            <a:ext cx="1981200" cy="2819400"/>
          </a:xfrm>
          <a:prstGeom prst="rect">
            <a:avLst/>
          </a:prstGeom>
          <a:solidFill>
            <a:schemeClr val="accent1">
              <a:alpha val="1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7615989" y="3962400"/>
            <a:ext cx="1143000" cy="2819400"/>
          </a:xfrm>
          <a:prstGeom prst="rect">
            <a:avLst/>
          </a:prstGeom>
          <a:solidFill>
            <a:schemeClr val="accent1">
              <a:alpha val="1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6777789" y="3962400"/>
            <a:ext cx="838200" cy="2819400"/>
          </a:xfrm>
          <a:prstGeom prst="rect">
            <a:avLst/>
          </a:prstGeom>
          <a:solidFill>
            <a:schemeClr val="accent1">
              <a:alpha val="1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2842591" y="3962400"/>
            <a:ext cx="1953998" cy="2819400"/>
          </a:xfrm>
          <a:prstGeom prst="rect">
            <a:avLst/>
          </a:prstGeom>
          <a:solidFill>
            <a:schemeClr val="accent1">
              <a:alpha val="1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20"/>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23"/>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22"/>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0" grpId="1" animBg="1"/>
      <p:bldP spid="21" grpId="0" animBg="1"/>
      <p:bldP spid="22" grpId="0" animBg="1"/>
      <p:bldP spid="22" grpId="1" animBg="1"/>
      <p:bldP spid="23" grpId="0" animBg="1"/>
      <p:bldP spid="23"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hark-cover-assignall.png"/>
          <p:cNvPicPr>
            <a:picLocks noChangeAspect="1"/>
          </p:cNvPicPr>
          <p:nvPr/>
        </p:nvPicPr>
        <p:blipFill>
          <a:blip r:embed="rId3"/>
          <a:stretch>
            <a:fillRect/>
          </a:stretch>
        </p:blipFill>
        <p:spPr>
          <a:xfrm>
            <a:off x="4724400" y="2573170"/>
            <a:ext cx="3352800" cy="3352800"/>
          </a:xfrm>
          <a:prstGeom prst="rect">
            <a:avLst/>
          </a:prstGeom>
          <a:effectLst>
            <a:outerShdw blurRad="76200" dir="18900000" sy="23000" kx="-1200000" algn="bl" rotWithShape="0">
              <a:prstClr val="black">
                <a:alpha val="20000"/>
              </a:prstClr>
            </a:outerShdw>
          </a:effectLst>
        </p:spPr>
      </p:pic>
      <p:pic>
        <p:nvPicPr>
          <p:cNvPr id="11" name="Picture 10" descr="shark-cover.png"/>
          <p:cNvPicPr>
            <a:picLocks noChangeAspect="1"/>
          </p:cNvPicPr>
          <p:nvPr/>
        </p:nvPicPr>
        <p:blipFill>
          <a:blip r:embed="rId4"/>
          <a:stretch>
            <a:fillRect/>
          </a:stretch>
        </p:blipFill>
        <p:spPr>
          <a:xfrm>
            <a:off x="153193" y="2591593"/>
            <a:ext cx="3352007" cy="3352007"/>
          </a:xfrm>
          <a:prstGeom prst="rect">
            <a:avLst/>
          </a:prstGeom>
          <a:effectLst>
            <a:outerShdw blurRad="76200" dir="18900000" sy="23000" kx="-1200000" algn="bl" rotWithShape="0">
              <a:prstClr val="black">
                <a:alpha val="20000"/>
              </a:prstClr>
            </a:outerShdw>
          </a:effectLst>
        </p:spPr>
      </p:pic>
      <p:pic>
        <p:nvPicPr>
          <p:cNvPr id="7170" name="Picture 6" descr="SA08_text.jpg"/>
          <p:cNvPicPr>
            <a:picLocks noChangeAspect="1"/>
          </p:cNvPicPr>
          <p:nvPr/>
        </p:nvPicPr>
        <p:blipFill>
          <a:blip r:embed="rId5">
            <a:lum bright="-65000" contrast="65000"/>
          </a:blip>
          <a:srcRect t="3194" b="82222"/>
          <a:stretch>
            <a:fillRect/>
          </a:stretch>
        </p:blipFill>
        <p:spPr bwMode="auto">
          <a:xfrm>
            <a:off x="0" y="0"/>
            <a:ext cx="9144000" cy="1000125"/>
          </a:xfrm>
          <a:prstGeom prst="rect">
            <a:avLst/>
          </a:prstGeom>
          <a:noFill/>
          <a:ln w="9525">
            <a:noFill/>
            <a:miter lim="800000"/>
            <a:headEnd/>
            <a:tailEnd/>
          </a:ln>
        </p:spPr>
      </p:pic>
      <p:sp>
        <p:nvSpPr>
          <p:cNvPr id="5" name="Rectangle 4"/>
          <p:cNvSpPr>
            <a:spLocks noChangeArrowheads="1"/>
          </p:cNvSpPr>
          <p:nvPr/>
        </p:nvSpPr>
        <p:spPr bwMode="auto">
          <a:xfrm>
            <a:off x="381000" y="0"/>
            <a:ext cx="8305800" cy="1000125"/>
          </a:xfrm>
          <a:prstGeom prst="rect">
            <a:avLst/>
          </a:prstGeom>
          <a:noFill/>
          <a:ln w="9525">
            <a:noFill/>
            <a:miter lim="800000"/>
            <a:headEnd/>
            <a:tailEnd/>
          </a:ln>
          <a:effectLst>
            <a:outerShdw blurRad="63500" dist="17961" dir="2700000" algn="ctr" rotWithShape="0">
              <a:schemeClr val="bg2">
                <a:alpha val="74998"/>
              </a:schemeClr>
            </a:outerShdw>
          </a:effectLst>
        </p:spPr>
        <p:txBody>
          <a:bodyPr anchor="ctr"/>
          <a:lstStyle/>
          <a:p>
            <a:pPr>
              <a:defRPr/>
            </a:pPr>
            <a:r>
              <a:rPr lang="en-US" sz="4400" dirty="0" smtClean="0">
                <a:solidFill>
                  <a:schemeClr val="bg1"/>
                </a:solidFill>
                <a:latin typeface="+mj-lt"/>
                <a:cs typeface="Arial" pitchFamily="34" charset="0"/>
              </a:rPr>
              <a:t>2. Assigning “uncovered triangles”</a:t>
            </a:r>
            <a:endParaRPr lang="en-US" sz="4400" dirty="0">
              <a:solidFill>
                <a:schemeClr val="bg1"/>
              </a:solidFill>
              <a:latin typeface="+mj-lt"/>
              <a:cs typeface="Arial" pitchFamily="34" charset="0"/>
            </a:endParaRPr>
          </a:p>
        </p:txBody>
      </p:sp>
      <p:sp>
        <p:nvSpPr>
          <p:cNvPr id="8" name="Right Arrow 7"/>
          <p:cNvSpPr/>
          <p:nvPr/>
        </p:nvSpPr>
        <p:spPr>
          <a:xfrm>
            <a:off x="3733800" y="4114800"/>
            <a:ext cx="914400" cy="3810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Content Placeholder 11"/>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6" descr="SA08_text.jpg"/>
          <p:cNvPicPr>
            <a:picLocks noChangeAspect="1"/>
          </p:cNvPicPr>
          <p:nvPr/>
        </p:nvPicPr>
        <p:blipFill>
          <a:blip r:embed="rId3">
            <a:lum bright="-65000" contrast="65000"/>
          </a:blip>
          <a:srcRect t="3194" b="82222"/>
          <a:stretch>
            <a:fillRect/>
          </a:stretch>
        </p:blipFill>
        <p:spPr bwMode="auto">
          <a:xfrm>
            <a:off x="0" y="0"/>
            <a:ext cx="9144000" cy="1000125"/>
          </a:xfrm>
          <a:prstGeom prst="rect">
            <a:avLst/>
          </a:prstGeom>
          <a:noFill/>
          <a:ln w="9525">
            <a:noFill/>
            <a:miter lim="800000"/>
            <a:headEnd/>
            <a:tailEnd/>
          </a:ln>
        </p:spPr>
      </p:pic>
      <p:sp>
        <p:nvSpPr>
          <p:cNvPr id="5" name="Rectangle 4"/>
          <p:cNvSpPr>
            <a:spLocks noChangeArrowheads="1"/>
          </p:cNvSpPr>
          <p:nvPr/>
        </p:nvSpPr>
        <p:spPr bwMode="auto">
          <a:xfrm>
            <a:off x="381000" y="0"/>
            <a:ext cx="8305800" cy="1000125"/>
          </a:xfrm>
          <a:prstGeom prst="rect">
            <a:avLst/>
          </a:prstGeom>
          <a:noFill/>
          <a:ln w="9525">
            <a:noFill/>
            <a:miter lim="800000"/>
            <a:headEnd/>
            <a:tailEnd/>
          </a:ln>
          <a:effectLst>
            <a:outerShdw blurRad="63500" dist="17961" dir="2700000" algn="ctr" rotWithShape="0">
              <a:schemeClr val="bg2">
                <a:alpha val="74998"/>
              </a:schemeClr>
            </a:outerShdw>
          </a:effectLst>
        </p:spPr>
        <p:txBody>
          <a:bodyPr anchor="ctr"/>
          <a:lstStyle/>
          <a:p>
            <a:pPr>
              <a:defRPr/>
            </a:pPr>
            <a:r>
              <a:rPr lang="en-US" sz="4400" dirty="0" smtClean="0">
                <a:solidFill>
                  <a:schemeClr val="bg1"/>
                </a:solidFill>
                <a:latin typeface="+mj-lt"/>
                <a:cs typeface="Arial" pitchFamily="34" charset="0"/>
              </a:rPr>
              <a:t>Assignment</a:t>
            </a:r>
            <a:endParaRPr lang="en-US" sz="4400" dirty="0">
              <a:solidFill>
                <a:schemeClr val="bg1"/>
              </a:solidFill>
              <a:latin typeface="+mj-lt"/>
              <a:cs typeface="Arial" pitchFamily="34" charset="0"/>
            </a:endParaRPr>
          </a:p>
        </p:txBody>
      </p:sp>
      <p:sp>
        <p:nvSpPr>
          <p:cNvPr id="7172" name="Rectangle 3"/>
          <p:cNvSpPr>
            <a:spLocks noGrp="1" noChangeArrowheads="1"/>
          </p:cNvSpPr>
          <p:nvPr>
            <p:ph idx="1"/>
          </p:nvPr>
        </p:nvSpPr>
        <p:spPr>
          <a:xfrm>
            <a:off x="152400" y="1371600"/>
            <a:ext cx="5029201" cy="5181600"/>
          </a:xfrm>
        </p:spPr>
        <p:txBody>
          <a:bodyPr/>
          <a:lstStyle/>
          <a:p>
            <a:pPr>
              <a:buClr>
                <a:srgbClr val="FF0000"/>
              </a:buClr>
              <a:buFontTx/>
              <a:buChar char="•"/>
            </a:pPr>
            <a:r>
              <a:rPr lang="en-GB" dirty="0" smtClean="0">
                <a:latin typeface="Calibri" pitchFamily="34" charset="0"/>
                <a:ea typeface="ＭＳ Ｐゴシック" pitchFamily="34" charset="-128"/>
                <a:cs typeface="Arial" pitchFamily="34" charset="0"/>
              </a:rPr>
              <a:t>All cover triangles (blue) can be processed</a:t>
            </a:r>
          </a:p>
          <a:p>
            <a:pPr lvl="1">
              <a:buClr>
                <a:srgbClr val="FF0000"/>
              </a:buClr>
              <a:buFontTx/>
              <a:buChar char="•"/>
            </a:pPr>
            <a:r>
              <a:rPr lang="en-GB" dirty="0" smtClean="0">
                <a:latin typeface="Calibri" pitchFamily="34" charset="0"/>
                <a:ea typeface="ＭＳ Ｐゴシック" pitchFamily="34" charset="-128"/>
                <a:cs typeface="Arial" pitchFamily="34" charset="0"/>
              </a:rPr>
              <a:t>Handled when primitive associated to it is processed by GS</a:t>
            </a:r>
          </a:p>
          <a:p>
            <a:pPr lvl="1">
              <a:buClr>
                <a:srgbClr val="FF0000"/>
              </a:buClr>
              <a:buFontTx/>
              <a:buChar char="•"/>
            </a:pPr>
            <a:r>
              <a:rPr lang="en-GB" dirty="0" smtClean="0">
                <a:latin typeface="Calibri" pitchFamily="34" charset="0"/>
                <a:ea typeface="ＭＳ Ｐゴシック" pitchFamily="34" charset="-128"/>
                <a:cs typeface="Arial" pitchFamily="34" charset="0"/>
              </a:rPr>
              <a:t>Useful for some applications</a:t>
            </a:r>
          </a:p>
          <a:p>
            <a:pPr lvl="1">
              <a:buClr>
                <a:srgbClr val="FF0000"/>
              </a:buClr>
              <a:buFontTx/>
              <a:buChar char="•"/>
            </a:pPr>
            <a:endParaRPr lang="en-GB" dirty="0" smtClean="0">
              <a:latin typeface="Calibri" pitchFamily="34" charset="0"/>
              <a:ea typeface="ＭＳ Ｐゴシック" pitchFamily="34" charset="-128"/>
              <a:cs typeface="Arial" pitchFamily="34" charset="0"/>
            </a:endParaRPr>
          </a:p>
          <a:p>
            <a:pPr>
              <a:buClr>
                <a:srgbClr val="FF0000"/>
              </a:buClr>
              <a:buFontTx/>
              <a:buChar char="•"/>
            </a:pPr>
            <a:r>
              <a:rPr lang="en-GB" dirty="0" smtClean="0">
                <a:latin typeface="Calibri" pitchFamily="34" charset="0"/>
                <a:ea typeface="ＭＳ Ｐゴシック" pitchFamily="34" charset="-128"/>
                <a:cs typeface="Arial" pitchFamily="34" charset="0"/>
              </a:rPr>
              <a:t>How to process remaining uncovered triangles (white)?</a:t>
            </a:r>
          </a:p>
          <a:p>
            <a:pPr>
              <a:buClr>
                <a:srgbClr val="FF0000"/>
              </a:buClr>
              <a:buFontTx/>
              <a:buChar char="•"/>
            </a:pPr>
            <a:endParaRPr lang="en-GB" dirty="0" smtClean="0">
              <a:latin typeface="Calibri" pitchFamily="34" charset="0"/>
              <a:ea typeface="ＭＳ Ｐゴシック" pitchFamily="34" charset="-128"/>
              <a:cs typeface="Arial" pitchFamily="34" charset="0"/>
            </a:endParaRPr>
          </a:p>
          <a:p>
            <a:pPr>
              <a:buClr>
                <a:srgbClr val="FF0000"/>
              </a:buClr>
              <a:buFontTx/>
              <a:buChar char="•"/>
            </a:pPr>
            <a:endParaRPr lang="en-GB" dirty="0" smtClean="0">
              <a:latin typeface="Calibri" pitchFamily="34" charset="0"/>
              <a:ea typeface="ＭＳ Ｐゴシック" pitchFamily="34" charset="-128"/>
              <a:cs typeface="Arial" pitchFamily="34" charset="0"/>
            </a:endParaRPr>
          </a:p>
        </p:txBody>
      </p:sp>
      <p:pic>
        <p:nvPicPr>
          <p:cNvPr id="6" name="Picture 2" descr="C:\repo\adj\shark-cover.png"/>
          <p:cNvPicPr>
            <a:picLocks noChangeAspect="1" noChangeArrowheads="1"/>
          </p:cNvPicPr>
          <p:nvPr/>
        </p:nvPicPr>
        <p:blipFill>
          <a:blip r:embed="rId4">
            <a:clrChange>
              <a:clrFrom>
                <a:srgbClr val="FFFFFF"/>
              </a:clrFrom>
              <a:clrTo>
                <a:srgbClr val="FFFFFF">
                  <a:alpha val="0"/>
                </a:srgbClr>
              </a:clrTo>
            </a:clrChange>
          </a:blip>
          <a:stretch>
            <a:fillRect/>
          </a:stretch>
        </p:blipFill>
        <p:spPr bwMode="auto">
          <a:xfrm>
            <a:off x="5562600" y="1000125"/>
            <a:ext cx="3352800" cy="3352800"/>
          </a:xfrm>
          <a:prstGeom prst="rect">
            <a:avLst/>
          </a:prstGeom>
          <a:noFill/>
          <a:ln>
            <a:noFill/>
          </a:ln>
          <a:effectLst/>
        </p:spPr>
      </p:pic>
      <p:grpSp>
        <p:nvGrpSpPr>
          <p:cNvPr id="11" name="Group 10"/>
          <p:cNvGrpSpPr/>
          <p:nvPr/>
        </p:nvGrpSpPr>
        <p:grpSpPr>
          <a:xfrm>
            <a:off x="5466523" y="4941882"/>
            <a:ext cx="3120424" cy="1636643"/>
            <a:chOff x="2743200" y="4094922"/>
            <a:chExt cx="3200401" cy="1702629"/>
          </a:xfrm>
        </p:grpSpPr>
        <p:sp>
          <p:nvSpPr>
            <p:cNvPr id="16" name="AutoShape 14"/>
            <p:cNvSpPr>
              <a:spLocks noChangeArrowheads="1"/>
            </p:cNvSpPr>
            <p:nvPr/>
          </p:nvSpPr>
          <p:spPr bwMode="auto">
            <a:xfrm rot="18066000">
              <a:off x="3606800" y="3984627"/>
              <a:ext cx="1141412" cy="1398587"/>
            </a:xfrm>
            <a:prstGeom prst="rtTriangle">
              <a:avLst/>
            </a:prstGeom>
            <a:solidFill>
              <a:schemeClr val="accent1"/>
            </a:solidFill>
            <a:ln w="28575">
              <a:solidFill>
                <a:schemeClr val="tx1"/>
              </a:solidFill>
              <a:miter lim="800000"/>
              <a:headEnd/>
              <a:tailEnd/>
            </a:ln>
            <a:effectLst>
              <a:outerShdw dist="35921" dir="2700000" algn="ctr" rotWithShape="0">
                <a:schemeClr val="bg2"/>
              </a:outerShdw>
            </a:effectLst>
          </p:spPr>
          <p:txBody>
            <a:bodyPr anchor="ctr">
              <a:spAutoFit/>
            </a:bodyPr>
            <a:lstStyle/>
            <a:p>
              <a:pPr>
                <a:defRPr/>
              </a:pPr>
              <a:endParaRPr lang="en-US"/>
            </a:p>
          </p:txBody>
        </p:sp>
        <p:cxnSp>
          <p:nvCxnSpPr>
            <p:cNvPr id="17" name="Straight Connector 16"/>
            <p:cNvCxnSpPr/>
            <p:nvPr/>
          </p:nvCxnSpPr>
          <p:spPr>
            <a:xfrm rot="5400000" flipH="1" flipV="1">
              <a:off x="3031437" y="4422912"/>
              <a:ext cx="715617" cy="5963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3419064" y="4094922"/>
              <a:ext cx="1652013" cy="47072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rot="5400000">
              <a:off x="2699621" y="4854123"/>
              <a:ext cx="723265" cy="63610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2743200" y="5533807"/>
              <a:ext cx="1789043" cy="321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4989443" y="4552124"/>
              <a:ext cx="954158" cy="75726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rot="10800000" flipV="1">
              <a:off x="4512366" y="5309391"/>
              <a:ext cx="1431235" cy="29627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3" name="Oval 22"/>
            <p:cNvSpPr/>
            <p:nvPr/>
          </p:nvSpPr>
          <p:spPr bwMode="auto">
            <a:xfrm rot="16200000">
              <a:off x="3094037" y="4570413"/>
              <a:ext cx="488951" cy="479425"/>
            </a:xfrm>
            <a:prstGeom prst="ellipse">
              <a:avLst/>
            </a:prstGeom>
            <a:solidFill>
              <a:schemeClr val="accent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4" name="Oval 23"/>
            <p:cNvSpPr/>
            <p:nvPr/>
          </p:nvSpPr>
          <p:spPr bwMode="auto">
            <a:xfrm rot="16200000">
              <a:off x="4271961" y="5313363"/>
              <a:ext cx="488951" cy="479425"/>
            </a:xfrm>
            <a:prstGeom prst="ellipse">
              <a:avLst/>
            </a:prstGeom>
            <a:solidFill>
              <a:schemeClr val="accent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5" name="Oval 24"/>
            <p:cNvSpPr/>
            <p:nvPr/>
          </p:nvSpPr>
          <p:spPr bwMode="auto">
            <a:xfrm rot="16200000">
              <a:off x="4751387" y="4325937"/>
              <a:ext cx="488951" cy="479425"/>
            </a:xfrm>
            <a:prstGeom prst="ellipse">
              <a:avLst/>
            </a:prstGeom>
            <a:solidFill>
              <a:schemeClr val="accent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6" descr="SA08_text.jpg"/>
          <p:cNvPicPr>
            <a:picLocks noChangeAspect="1"/>
          </p:cNvPicPr>
          <p:nvPr/>
        </p:nvPicPr>
        <p:blipFill>
          <a:blip r:embed="rId3">
            <a:lum bright="-65000" contrast="65000"/>
          </a:blip>
          <a:srcRect t="3194" b="82222"/>
          <a:stretch>
            <a:fillRect/>
          </a:stretch>
        </p:blipFill>
        <p:spPr bwMode="auto">
          <a:xfrm>
            <a:off x="0" y="0"/>
            <a:ext cx="9144000" cy="1000125"/>
          </a:xfrm>
          <a:prstGeom prst="rect">
            <a:avLst/>
          </a:prstGeom>
          <a:noFill/>
          <a:ln w="9525">
            <a:noFill/>
            <a:miter lim="800000"/>
            <a:headEnd/>
            <a:tailEnd/>
          </a:ln>
        </p:spPr>
      </p:pic>
      <p:sp>
        <p:nvSpPr>
          <p:cNvPr id="5" name="Rectangle 4"/>
          <p:cNvSpPr>
            <a:spLocks noChangeArrowheads="1"/>
          </p:cNvSpPr>
          <p:nvPr/>
        </p:nvSpPr>
        <p:spPr bwMode="auto">
          <a:xfrm>
            <a:off x="381000" y="0"/>
            <a:ext cx="8305800" cy="1000125"/>
          </a:xfrm>
          <a:prstGeom prst="rect">
            <a:avLst/>
          </a:prstGeom>
          <a:noFill/>
          <a:ln w="9525">
            <a:noFill/>
            <a:miter lim="800000"/>
            <a:headEnd/>
            <a:tailEnd/>
          </a:ln>
          <a:effectLst>
            <a:outerShdw blurRad="63500" dist="17961" dir="2700000" algn="ctr" rotWithShape="0">
              <a:schemeClr val="bg2">
                <a:alpha val="74998"/>
              </a:schemeClr>
            </a:outerShdw>
          </a:effectLst>
        </p:spPr>
        <p:txBody>
          <a:bodyPr anchor="ctr"/>
          <a:lstStyle/>
          <a:p>
            <a:pPr>
              <a:defRPr/>
            </a:pPr>
            <a:r>
              <a:rPr lang="en-US" sz="4400" dirty="0" smtClean="0">
                <a:solidFill>
                  <a:schemeClr val="bg1"/>
                </a:solidFill>
                <a:latin typeface="+mj-lt"/>
                <a:cs typeface="Arial" pitchFamily="34" charset="0"/>
              </a:rPr>
              <a:t>Motivation</a:t>
            </a:r>
            <a:endParaRPr lang="en-US" sz="4400" dirty="0">
              <a:solidFill>
                <a:schemeClr val="bg1"/>
              </a:solidFill>
              <a:latin typeface="+mj-lt"/>
              <a:cs typeface="Arial" pitchFamily="34" charset="0"/>
            </a:endParaRPr>
          </a:p>
        </p:txBody>
      </p:sp>
      <p:sp>
        <p:nvSpPr>
          <p:cNvPr id="7172" name="Rectangle 3"/>
          <p:cNvSpPr>
            <a:spLocks noGrp="1" noChangeArrowheads="1"/>
          </p:cNvSpPr>
          <p:nvPr>
            <p:ph idx="1"/>
          </p:nvPr>
        </p:nvSpPr>
        <p:spPr>
          <a:xfrm>
            <a:off x="0" y="1295400"/>
            <a:ext cx="8686800" cy="5638800"/>
          </a:xfrm>
        </p:spPr>
        <p:txBody>
          <a:bodyPr/>
          <a:lstStyle/>
          <a:p>
            <a:pPr>
              <a:buClr>
                <a:srgbClr val="FF0000"/>
              </a:buClr>
              <a:buFontTx/>
              <a:buChar char="•"/>
            </a:pPr>
            <a:r>
              <a:rPr lang="en-GB" dirty="0" smtClean="0">
                <a:latin typeface="Calibri" pitchFamily="34" charset="0"/>
                <a:ea typeface="ＭＳ Ｐゴシック" pitchFamily="34" charset="-128"/>
                <a:cs typeface="Arial" pitchFamily="34" charset="0"/>
              </a:rPr>
              <a:t>Many rendering techniques process mesh edges</a:t>
            </a:r>
          </a:p>
          <a:p>
            <a:pPr lvl="1">
              <a:buClr>
                <a:srgbClr val="FF0000"/>
              </a:buClr>
              <a:buFontTx/>
              <a:buChar char="•"/>
            </a:pPr>
            <a:r>
              <a:rPr lang="en-GB" dirty="0" smtClean="0">
                <a:latin typeface="Calibri" pitchFamily="34" charset="0"/>
                <a:ea typeface="ＭＳ Ｐゴシック" pitchFamily="34" charset="-128"/>
                <a:cs typeface="Arial" pitchFamily="34" charset="0"/>
              </a:rPr>
              <a:t>Silhouettes</a:t>
            </a:r>
          </a:p>
          <a:p>
            <a:pPr lvl="1">
              <a:buClr>
                <a:srgbClr val="FF0000"/>
              </a:buClr>
              <a:buFontTx/>
              <a:buChar char="•"/>
            </a:pPr>
            <a:r>
              <a:rPr lang="en-GB" dirty="0" smtClean="0">
                <a:latin typeface="Calibri" pitchFamily="34" charset="0"/>
                <a:ea typeface="ＭＳ Ｐゴシック" pitchFamily="34" charset="-128"/>
                <a:cs typeface="Arial" pitchFamily="34" charset="0"/>
              </a:rPr>
              <a:t>Line illustration</a:t>
            </a:r>
          </a:p>
          <a:p>
            <a:pPr lvl="1">
              <a:buClr>
                <a:srgbClr val="FF0000"/>
              </a:buClr>
              <a:buFontTx/>
              <a:buChar char="•"/>
            </a:pPr>
            <a:r>
              <a:rPr lang="en-GB" dirty="0" smtClean="0">
                <a:latin typeface="Calibri" pitchFamily="34" charset="0"/>
                <a:ea typeface="ＭＳ Ｐゴシック" pitchFamily="34" charset="-128"/>
                <a:cs typeface="Arial" pitchFamily="34" charset="0"/>
              </a:rPr>
              <a:t>Shadows</a:t>
            </a:r>
          </a:p>
          <a:p>
            <a:pPr lvl="1">
              <a:buClr>
                <a:srgbClr val="FF0000"/>
              </a:buClr>
              <a:buFontTx/>
              <a:buChar char="•"/>
            </a:pPr>
            <a:r>
              <a:rPr lang="en-GB" dirty="0" smtClean="0">
                <a:latin typeface="Calibri" pitchFamily="34" charset="0"/>
                <a:ea typeface="ＭＳ Ｐゴシック" pitchFamily="34" charset="-128"/>
                <a:cs typeface="Arial" pitchFamily="34" charset="0"/>
              </a:rPr>
              <a:t>Motion blur</a:t>
            </a:r>
          </a:p>
          <a:p>
            <a:pPr lvl="1">
              <a:buClr>
                <a:srgbClr val="FF0000"/>
              </a:buClr>
              <a:buFontTx/>
              <a:buChar char="•"/>
            </a:pPr>
            <a:r>
              <a:rPr lang="en-GB" dirty="0" smtClean="0">
                <a:latin typeface="Calibri" pitchFamily="34" charset="0"/>
                <a:ea typeface="ＭＳ Ｐゴシック" pitchFamily="34" charset="-128"/>
                <a:cs typeface="Arial" pitchFamily="34" charset="0"/>
              </a:rPr>
              <a:t>Fur shells and fins</a:t>
            </a:r>
          </a:p>
          <a:p>
            <a:pPr lvl="1">
              <a:buClr>
                <a:srgbClr val="FF0000"/>
              </a:buClr>
              <a:buFontTx/>
              <a:buChar char="•"/>
            </a:pPr>
            <a:r>
              <a:rPr lang="en-GB" dirty="0" smtClean="0">
                <a:latin typeface="Calibri" pitchFamily="34" charset="0"/>
                <a:ea typeface="ＭＳ Ｐゴシック" pitchFamily="34" charset="-128"/>
                <a:cs typeface="Arial" pitchFamily="34" charset="0"/>
              </a:rPr>
              <a:t>Many others...</a:t>
            </a:r>
          </a:p>
          <a:p>
            <a:pPr lvl="1">
              <a:buClr>
                <a:srgbClr val="FF0000"/>
              </a:buClr>
              <a:buNone/>
            </a:pPr>
            <a:endParaRPr lang="en-GB" dirty="0" smtClean="0">
              <a:latin typeface="Calibri" pitchFamily="34" charset="0"/>
              <a:ea typeface="ＭＳ Ｐゴシック" pitchFamily="34" charset="-128"/>
              <a:cs typeface="Arial" pitchFamily="34" charset="0"/>
            </a:endParaRPr>
          </a:p>
          <a:p>
            <a:pPr lvl="1">
              <a:buClr>
                <a:srgbClr val="FF0000"/>
              </a:buClr>
              <a:buNone/>
            </a:pPr>
            <a:endParaRPr lang="en-GB" dirty="0" smtClean="0">
              <a:latin typeface="Calibri" pitchFamily="34" charset="0"/>
              <a:ea typeface="ＭＳ Ｐゴシック" pitchFamily="34" charset="-128"/>
              <a:cs typeface="Arial" pitchFamily="34" charset="0"/>
            </a:endParaRPr>
          </a:p>
          <a:p>
            <a:pPr>
              <a:buClr>
                <a:srgbClr val="FF0000"/>
              </a:buClr>
              <a:buFontTx/>
              <a:buChar char="•"/>
            </a:pPr>
            <a:r>
              <a:rPr lang="en-GB" dirty="0" smtClean="0">
                <a:latin typeface="Calibri" pitchFamily="34" charset="0"/>
                <a:ea typeface="ＭＳ Ｐゴシック" pitchFamily="34" charset="-128"/>
                <a:cs typeface="Arial" pitchFamily="34" charset="0"/>
              </a:rPr>
              <a:t>Our goal: Maximize efficiency on the GPU</a:t>
            </a:r>
          </a:p>
        </p:txBody>
      </p:sp>
      <p:pic>
        <p:nvPicPr>
          <p:cNvPr id="1026" name="Picture 2"/>
          <p:cNvPicPr>
            <a:picLocks noChangeAspect="1" noChangeArrowheads="1"/>
          </p:cNvPicPr>
          <p:nvPr/>
        </p:nvPicPr>
        <p:blipFill>
          <a:blip r:embed="rId4"/>
          <a:srcRect/>
          <a:stretch>
            <a:fillRect/>
          </a:stretch>
        </p:blipFill>
        <p:spPr bwMode="auto">
          <a:xfrm>
            <a:off x="6362700" y="1874168"/>
            <a:ext cx="2514600" cy="3764632"/>
          </a:xfrm>
          <a:prstGeom prst="rect">
            <a:avLst/>
          </a:prstGeom>
          <a:noFill/>
          <a:ln w="9525">
            <a:noFill/>
            <a:miter lim="800000"/>
            <a:headEnd/>
            <a:tailEnd/>
          </a:ln>
          <a:effectLst/>
        </p:spPr>
      </p:pic>
      <p:sp>
        <p:nvSpPr>
          <p:cNvPr id="15" name="TextBox 14"/>
          <p:cNvSpPr txBox="1"/>
          <p:nvPr/>
        </p:nvSpPr>
        <p:spPr>
          <a:xfrm>
            <a:off x="6781800" y="5498068"/>
            <a:ext cx="2018501" cy="369332"/>
          </a:xfrm>
          <a:prstGeom prst="rect">
            <a:avLst/>
          </a:prstGeom>
          <a:noFill/>
        </p:spPr>
        <p:txBody>
          <a:bodyPr wrap="none" rtlCol="0">
            <a:spAutoFit/>
          </a:bodyPr>
          <a:lstStyle/>
          <a:p>
            <a:r>
              <a:rPr lang="en-US" dirty="0" err="1" smtClean="0"/>
              <a:t>Hertzmann</a:t>
            </a:r>
            <a:r>
              <a:rPr lang="en-US" dirty="0" smtClean="0"/>
              <a:t> [1999]</a:t>
            </a:r>
            <a:endParaRPr lang="en-US" dirty="0"/>
          </a:p>
        </p:txBody>
      </p:sp>
      <p:pic>
        <p:nvPicPr>
          <p:cNvPr id="1029" name="Picture 5" descr="http://www.jedwork.com/jed/images/bunny1.jpg"/>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2895600" y="1905000"/>
            <a:ext cx="3816689" cy="3993232"/>
          </a:xfrm>
          <a:prstGeom prst="rect">
            <a:avLst/>
          </a:prstGeom>
          <a:noFill/>
        </p:spPr>
      </p:pic>
      <p:sp>
        <p:nvSpPr>
          <p:cNvPr id="18" name="TextBox 17"/>
          <p:cNvSpPr txBox="1"/>
          <p:nvPr/>
        </p:nvSpPr>
        <p:spPr>
          <a:xfrm>
            <a:off x="3810000" y="5486400"/>
            <a:ext cx="2262158" cy="369332"/>
          </a:xfrm>
          <a:prstGeom prst="rect">
            <a:avLst/>
          </a:prstGeom>
          <a:noFill/>
        </p:spPr>
        <p:txBody>
          <a:bodyPr wrap="none" rtlCol="0">
            <a:spAutoFit/>
          </a:bodyPr>
          <a:lstStyle/>
          <a:p>
            <a:r>
              <a:rPr lang="en-US" dirty="0" err="1" smtClean="0"/>
              <a:t>Lengyel</a:t>
            </a:r>
            <a:r>
              <a:rPr lang="en-US" dirty="0" smtClean="0"/>
              <a:t> et al. [1999]</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6" descr="SA08_text.jpg"/>
          <p:cNvPicPr>
            <a:picLocks noChangeAspect="1"/>
          </p:cNvPicPr>
          <p:nvPr/>
        </p:nvPicPr>
        <p:blipFill>
          <a:blip r:embed="rId3">
            <a:lum bright="-65000" contrast="65000"/>
          </a:blip>
          <a:srcRect t="3194" b="82222"/>
          <a:stretch>
            <a:fillRect/>
          </a:stretch>
        </p:blipFill>
        <p:spPr bwMode="auto">
          <a:xfrm>
            <a:off x="0" y="0"/>
            <a:ext cx="9144000" cy="1000125"/>
          </a:xfrm>
          <a:prstGeom prst="rect">
            <a:avLst/>
          </a:prstGeom>
          <a:noFill/>
          <a:ln w="9525">
            <a:noFill/>
            <a:miter lim="800000"/>
            <a:headEnd/>
            <a:tailEnd/>
          </a:ln>
        </p:spPr>
      </p:pic>
      <p:sp>
        <p:nvSpPr>
          <p:cNvPr id="5" name="Rectangle 4"/>
          <p:cNvSpPr>
            <a:spLocks noChangeArrowheads="1"/>
          </p:cNvSpPr>
          <p:nvPr/>
        </p:nvSpPr>
        <p:spPr bwMode="auto">
          <a:xfrm>
            <a:off x="381000" y="0"/>
            <a:ext cx="8305800" cy="1000125"/>
          </a:xfrm>
          <a:prstGeom prst="rect">
            <a:avLst/>
          </a:prstGeom>
          <a:noFill/>
          <a:ln w="9525">
            <a:noFill/>
            <a:miter lim="800000"/>
            <a:headEnd/>
            <a:tailEnd/>
          </a:ln>
          <a:effectLst>
            <a:outerShdw blurRad="63500" dist="17961" dir="2700000" algn="ctr" rotWithShape="0">
              <a:schemeClr val="bg2">
                <a:alpha val="74998"/>
              </a:schemeClr>
            </a:outerShdw>
          </a:effectLst>
        </p:spPr>
        <p:txBody>
          <a:bodyPr anchor="ctr"/>
          <a:lstStyle/>
          <a:p>
            <a:pPr>
              <a:defRPr/>
            </a:pPr>
            <a:r>
              <a:rPr lang="en-US" sz="4400" dirty="0" smtClean="0">
                <a:solidFill>
                  <a:schemeClr val="bg1"/>
                </a:solidFill>
                <a:latin typeface="+mj-lt"/>
                <a:cs typeface="Arial" pitchFamily="34" charset="0"/>
              </a:rPr>
              <a:t>Assignment</a:t>
            </a:r>
            <a:endParaRPr lang="en-US" sz="4400" dirty="0">
              <a:solidFill>
                <a:schemeClr val="bg1"/>
              </a:solidFill>
              <a:latin typeface="+mj-lt"/>
              <a:cs typeface="Arial" pitchFamily="34" charset="0"/>
            </a:endParaRPr>
          </a:p>
        </p:txBody>
      </p:sp>
      <p:sp>
        <p:nvSpPr>
          <p:cNvPr id="7172" name="Rectangle 3"/>
          <p:cNvSpPr>
            <a:spLocks noGrp="1" noChangeArrowheads="1"/>
          </p:cNvSpPr>
          <p:nvPr>
            <p:ph idx="1"/>
          </p:nvPr>
        </p:nvSpPr>
        <p:spPr>
          <a:xfrm>
            <a:off x="533399" y="1219200"/>
            <a:ext cx="8153401" cy="5181600"/>
          </a:xfrm>
        </p:spPr>
        <p:txBody>
          <a:bodyPr/>
          <a:lstStyle/>
          <a:p>
            <a:pPr>
              <a:buClr>
                <a:srgbClr val="FF0000"/>
              </a:buClr>
              <a:buFontTx/>
              <a:buChar char="•"/>
            </a:pPr>
            <a:r>
              <a:rPr lang="en-GB" dirty="0" smtClean="0">
                <a:latin typeface="Calibri" pitchFamily="34" charset="0"/>
                <a:ea typeface="ＭＳ Ｐゴシック" pitchFamily="34" charset="-128"/>
                <a:cs typeface="Arial" pitchFamily="34" charset="0"/>
              </a:rPr>
              <a:t>Assign </a:t>
            </a:r>
            <a:r>
              <a:rPr lang="en-GB" i="1" u="sng" dirty="0" smtClean="0">
                <a:latin typeface="Calibri" pitchFamily="34" charset="0"/>
                <a:ea typeface="ＭＳ Ｐゴシック" pitchFamily="34" charset="-128"/>
                <a:cs typeface="Arial" pitchFamily="34" charset="0"/>
              </a:rPr>
              <a:t>at most one</a:t>
            </a:r>
            <a:r>
              <a:rPr lang="en-GB" dirty="0" smtClean="0">
                <a:latin typeface="Calibri" pitchFamily="34" charset="0"/>
                <a:ea typeface="ＭＳ Ｐゴシック" pitchFamily="34" charset="-128"/>
                <a:cs typeface="Arial" pitchFamily="34" charset="0"/>
              </a:rPr>
              <a:t> uncovered triangle to a </a:t>
            </a:r>
            <a:r>
              <a:rPr lang="en-GB" dirty="0" err="1" smtClean="0">
                <a:latin typeface="Calibri" pitchFamily="34" charset="0"/>
                <a:ea typeface="ＭＳ Ｐゴシック" pitchFamily="34" charset="-128"/>
                <a:cs typeface="Arial" pitchFamily="34" charset="0"/>
              </a:rPr>
              <a:t>neighbor</a:t>
            </a:r>
            <a:r>
              <a:rPr lang="en-GB" dirty="0" smtClean="0">
                <a:latin typeface="Calibri" pitchFamily="34" charset="0"/>
                <a:ea typeface="ＭＳ Ｐゴシック" pitchFamily="34" charset="-128"/>
                <a:cs typeface="Arial" pitchFamily="34" charset="0"/>
              </a:rPr>
              <a:t> cover triangle</a:t>
            </a:r>
          </a:p>
          <a:p>
            <a:pPr lvl="1">
              <a:buClr>
                <a:srgbClr val="FF0000"/>
              </a:buClr>
              <a:buFontTx/>
              <a:buChar char="•"/>
            </a:pPr>
            <a:r>
              <a:rPr lang="en-GB" dirty="0" smtClean="0">
                <a:latin typeface="Calibri" pitchFamily="34" charset="0"/>
                <a:ea typeface="ＭＳ Ｐゴシック" pitchFamily="34" charset="-128"/>
                <a:cs typeface="Arial" pitchFamily="34" charset="0"/>
              </a:rPr>
              <a:t>Achieves good SIMD load balancing</a:t>
            </a:r>
          </a:p>
          <a:p>
            <a:pPr>
              <a:buClr>
                <a:srgbClr val="FF0000"/>
              </a:buClr>
              <a:buFontTx/>
              <a:buChar char="•"/>
            </a:pPr>
            <a:r>
              <a:rPr lang="en-GB" dirty="0" smtClean="0">
                <a:latin typeface="Calibri" pitchFamily="34" charset="0"/>
                <a:ea typeface="ＭＳ Ｐゴシック" pitchFamily="34" charset="-128"/>
                <a:cs typeface="Arial" pitchFamily="34" charset="0"/>
              </a:rPr>
              <a:t>Regular mesh: Easy</a:t>
            </a:r>
          </a:p>
          <a:p>
            <a:pPr>
              <a:buClr>
                <a:srgbClr val="FF0000"/>
              </a:buClr>
              <a:buFontTx/>
              <a:buChar char="•"/>
            </a:pPr>
            <a:endParaRPr lang="en-GB" dirty="0" smtClean="0">
              <a:latin typeface="Calibri" pitchFamily="34" charset="0"/>
              <a:ea typeface="ＭＳ Ｐゴシック" pitchFamily="34" charset="-128"/>
              <a:cs typeface="Arial" pitchFamily="34" charset="0"/>
            </a:endParaRPr>
          </a:p>
          <a:p>
            <a:pPr>
              <a:buClr>
                <a:srgbClr val="FF0000"/>
              </a:buClr>
              <a:buFontTx/>
              <a:buChar char="•"/>
            </a:pPr>
            <a:endParaRPr lang="en-GB" dirty="0" smtClean="0">
              <a:latin typeface="Calibri" pitchFamily="34" charset="0"/>
              <a:ea typeface="ＭＳ Ｐゴシック" pitchFamily="34" charset="-128"/>
              <a:cs typeface="Arial" pitchFamily="34" charset="0"/>
            </a:endParaRPr>
          </a:p>
        </p:txBody>
      </p:sp>
      <p:pic>
        <p:nvPicPr>
          <p:cNvPr id="16" name="Picture 2"/>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5250036" y="2133600"/>
            <a:ext cx="3741564" cy="4648200"/>
          </a:xfrm>
          <a:prstGeom prst="rect">
            <a:avLst/>
          </a:prstGeom>
          <a:noFill/>
          <a:ln w="9525">
            <a:noFill/>
            <a:miter lim="800000"/>
            <a:headEnd/>
            <a:tailEnd/>
          </a:ln>
          <a:effectLst/>
        </p:spPr>
      </p:pic>
      <p:pic>
        <p:nvPicPr>
          <p:cNvPr id="17" name="Picture 2"/>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609600" y="3733800"/>
            <a:ext cx="4081747" cy="2438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6" descr="SA08_text.jpg"/>
          <p:cNvPicPr>
            <a:picLocks noChangeAspect="1"/>
          </p:cNvPicPr>
          <p:nvPr/>
        </p:nvPicPr>
        <p:blipFill>
          <a:blip r:embed="rId3">
            <a:lum bright="-65000" contrast="65000"/>
          </a:blip>
          <a:srcRect t="3194" b="82222"/>
          <a:stretch>
            <a:fillRect/>
          </a:stretch>
        </p:blipFill>
        <p:spPr bwMode="auto">
          <a:xfrm>
            <a:off x="0" y="0"/>
            <a:ext cx="9144000" cy="1000125"/>
          </a:xfrm>
          <a:prstGeom prst="rect">
            <a:avLst/>
          </a:prstGeom>
          <a:noFill/>
          <a:ln w="9525">
            <a:noFill/>
            <a:miter lim="800000"/>
            <a:headEnd/>
            <a:tailEnd/>
          </a:ln>
        </p:spPr>
      </p:pic>
      <p:sp>
        <p:nvSpPr>
          <p:cNvPr id="5" name="Rectangle 4"/>
          <p:cNvSpPr>
            <a:spLocks noChangeArrowheads="1"/>
          </p:cNvSpPr>
          <p:nvPr/>
        </p:nvSpPr>
        <p:spPr bwMode="auto">
          <a:xfrm>
            <a:off x="381000" y="0"/>
            <a:ext cx="8305800" cy="1000125"/>
          </a:xfrm>
          <a:prstGeom prst="rect">
            <a:avLst/>
          </a:prstGeom>
          <a:noFill/>
          <a:ln w="9525">
            <a:noFill/>
            <a:miter lim="800000"/>
            <a:headEnd/>
            <a:tailEnd/>
          </a:ln>
          <a:effectLst>
            <a:outerShdw blurRad="63500" dist="17961" dir="2700000" algn="ctr" rotWithShape="0">
              <a:schemeClr val="bg2">
                <a:alpha val="74998"/>
              </a:schemeClr>
            </a:outerShdw>
          </a:effectLst>
        </p:spPr>
        <p:txBody>
          <a:bodyPr anchor="ctr"/>
          <a:lstStyle/>
          <a:p>
            <a:pPr>
              <a:defRPr/>
            </a:pPr>
            <a:r>
              <a:rPr lang="en-US" sz="4400" dirty="0" smtClean="0">
                <a:solidFill>
                  <a:schemeClr val="bg1"/>
                </a:solidFill>
                <a:latin typeface="+mj-lt"/>
                <a:cs typeface="Arial" pitchFamily="34" charset="0"/>
              </a:rPr>
              <a:t>Assignment</a:t>
            </a:r>
            <a:endParaRPr lang="en-US" sz="4400" dirty="0">
              <a:solidFill>
                <a:schemeClr val="bg1"/>
              </a:solidFill>
              <a:latin typeface="+mj-lt"/>
              <a:cs typeface="Arial" pitchFamily="34" charset="0"/>
            </a:endParaRPr>
          </a:p>
        </p:txBody>
      </p:sp>
      <p:sp>
        <p:nvSpPr>
          <p:cNvPr id="7172" name="Rectangle 3"/>
          <p:cNvSpPr>
            <a:spLocks noGrp="1" noChangeArrowheads="1"/>
          </p:cNvSpPr>
          <p:nvPr>
            <p:ph idx="1"/>
          </p:nvPr>
        </p:nvSpPr>
        <p:spPr>
          <a:xfrm>
            <a:off x="533399" y="1219200"/>
            <a:ext cx="8153401" cy="5181600"/>
          </a:xfrm>
        </p:spPr>
        <p:txBody>
          <a:bodyPr/>
          <a:lstStyle/>
          <a:p>
            <a:pPr>
              <a:buClr>
                <a:srgbClr val="FF0000"/>
              </a:buClr>
              <a:buFontTx/>
              <a:buChar char="•"/>
            </a:pPr>
            <a:r>
              <a:rPr lang="en-GB" dirty="0" smtClean="0">
                <a:latin typeface="Calibri" pitchFamily="34" charset="0"/>
                <a:ea typeface="ＭＳ Ｐゴシック" pitchFamily="34" charset="-128"/>
                <a:cs typeface="Arial" pitchFamily="34" charset="0"/>
              </a:rPr>
              <a:t>Assign </a:t>
            </a:r>
            <a:r>
              <a:rPr lang="en-GB" i="1" u="sng" dirty="0" smtClean="0">
                <a:latin typeface="Calibri" pitchFamily="34" charset="0"/>
                <a:ea typeface="ＭＳ Ｐゴシック" pitchFamily="34" charset="-128"/>
                <a:cs typeface="Arial" pitchFamily="34" charset="0"/>
              </a:rPr>
              <a:t>at most one</a:t>
            </a:r>
            <a:r>
              <a:rPr lang="en-GB" dirty="0" smtClean="0">
                <a:latin typeface="Calibri" pitchFamily="34" charset="0"/>
                <a:ea typeface="ＭＳ Ｐゴシック" pitchFamily="34" charset="-128"/>
                <a:cs typeface="Arial" pitchFamily="34" charset="0"/>
              </a:rPr>
              <a:t> uncovered triangle to a </a:t>
            </a:r>
            <a:r>
              <a:rPr lang="en-GB" dirty="0" err="1" smtClean="0">
                <a:latin typeface="Calibri" pitchFamily="34" charset="0"/>
                <a:ea typeface="ＭＳ Ｐゴシック" pitchFamily="34" charset="-128"/>
                <a:cs typeface="Arial" pitchFamily="34" charset="0"/>
              </a:rPr>
              <a:t>neighbor</a:t>
            </a:r>
            <a:r>
              <a:rPr lang="en-GB" dirty="0" smtClean="0">
                <a:latin typeface="Calibri" pitchFamily="34" charset="0"/>
                <a:ea typeface="ＭＳ Ｐゴシック" pitchFamily="34" charset="-128"/>
                <a:cs typeface="Arial" pitchFamily="34" charset="0"/>
              </a:rPr>
              <a:t> cover triangle</a:t>
            </a:r>
          </a:p>
          <a:p>
            <a:pPr lvl="1">
              <a:buClr>
                <a:srgbClr val="FF0000"/>
              </a:buClr>
              <a:buFontTx/>
              <a:buChar char="•"/>
            </a:pPr>
            <a:r>
              <a:rPr lang="en-GB" dirty="0" smtClean="0">
                <a:latin typeface="Calibri" pitchFamily="34" charset="0"/>
                <a:ea typeface="ＭＳ Ｐゴシック" pitchFamily="34" charset="-128"/>
                <a:cs typeface="Arial" pitchFamily="34" charset="0"/>
              </a:rPr>
              <a:t>Achieves good SIMD load balancing</a:t>
            </a:r>
          </a:p>
          <a:p>
            <a:pPr>
              <a:buClr>
                <a:srgbClr val="FF0000"/>
              </a:buClr>
              <a:buFontTx/>
              <a:buChar char="•"/>
            </a:pPr>
            <a:r>
              <a:rPr lang="en-GB" dirty="0" smtClean="0">
                <a:latin typeface="Calibri" pitchFamily="34" charset="0"/>
                <a:ea typeface="ＭＳ Ｐゴシック" pitchFamily="34" charset="-128"/>
                <a:cs typeface="Arial" pitchFamily="34" charset="0"/>
              </a:rPr>
              <a:t>Irregular mesh: Trickier but possible</a:t>
            </a:r>
          </a:p>
          <a:p>
            <a:pPr>
              <a:buClr>
                <a:srgbClr val="FF0000"/>
              </a:buClr>
              <a:buFontTx/>
              <a:buChar char="•"/>
            </a:pPr>
            <a:endParaRPr lang="en-GB" dirty="0" smtClean="0">
              <a:latin typeface="Calibri" pitchFamily="34" charset="0"/>
              <a:ea typeface="ＭＳ Ｐゴシック" pitchFamily="34" charset="-128"/>
              <a:cs typeface="Arial" pitchFamily="34" charset="0"/>
            </a:endParaRPr>
          </a:p>
        </p:txBody>
      </p:sp>
      <p:pic>
        <p:nvPicPr>
          <p:cNvPr id="17" name="Picture 2"/>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609600" y="3733800"/>
            <a:ext cx="4081747" cy="2438400"/>
          </a:xfrm>
          <a:prstGeom prst="rect">
            <a:avLst/>
          </a:prstGeom>
          <a:noFill/>
          <a:ln w="9525">
            <a:noFill/>
            <a:miter lim="800000"/>
            <a:headEnd/>
            <a:tailEnd/>
          </a:ln>
          <a:effectLst/>
        </p:spPr>
      </p:pic>
      <p:pic>
        <p:nvPicPr>
          <p:cNvPr id="7" name="Content Placeholder 8" descr="shark-cover-assign.png"/>
          <p:cNvPicPr>
            <a:picLocks noChangeAspect="1"/>
          </p:cNvPicPr>
          <p:nvPr/>
        </p:nvPicPr>
        <p:blipFill>
          <a:blip r:embed="rId5">
            <a:clrChange>
              <a:clrFrom>
                <a:srgbClr val="FFFFFF"/>
              </a:clrFrom>
              <a:clrTo>
                <a:srgbClr val="FFFFFF">
                  <a:alpha val="0"/>
                </a:srgbClr>
              </a:clrTo>
            </a:clrChange>
          </a:blip>
          <a:stretch>
            <a:fillRect/>
          </a:stretch>
        </p:blipFill>
        <p:spPr bwMode="auto">
          <a:xfrm>
            <a:off x="5029200" y="2819400"/>
            <a:ext cx="4038600" cy="4038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6" descr="SA08_text.jpg"/>
          <p:cNvPicPr>
            <a:picLocks noChangeAspect="1"/>
          </p:cNvPicPr>
          <p:nvPr/>
        </p:nvPicPr>
        <p:blipFill>
          <a:blip r:embed="rId3">
            <a:lum bright="-65000" contrast="65000"/>
          </a:blip>
          <a:srcRect t="3194" b="82222"/>
          <a:stretch>
            <a:fillRect/>
          </a:stretch>
        </p:blipFill>
        <p:spPr bwMode="auto">
          <a:xfrm>
            <a:off x="0" y="0"/>
            <a:ext cx="9144000" cy="1000125"/>
          </a:xfrm>
          <a:prstGeom prst="rect">
            <a:avLst/>
          </a:prstGeom>
          <a:noFill/>
          <a:ln w="9525">
            <a:noFill/>
            <a:miter lim="800000"/>
            <a:headEnd/>
            <a:tailEnd/>
          </a:ln>
        </p:spPr>
      </p:pic>
      <p:sp>
        <p:nvSpPr>
          <p:cNvPr id="5" name="Rectangle 4"/>
          <p:cNvSpPr>
            <a:spLocks noChangeArrowheads="1"/>
          </p:cNvSpPr>
          <p:nvPr/>
        </p:nvSpPr>
        <p:spPr bwMode="auto">
          <a:xfrm>
            <a:off x="381000" y="0"/>
            <a:ext cx="8305800" cy="1000125"/>
          </a:xfrm>
          <a:prstGeom prst="rect">
            <a:avLst/>
          </a:prstGeom>
          <a:noFill/>
          <a:ln w="9525">
            <a:noFill/>
            <a:miter lim="800000"/>
            <a:headEnd/>
            <a:tailEnd/>
          </a:ln>
          <a:effectLst>
            <a:outerShdw blurRad="63500" dist="17961" dir="2700000" algn="ctr" rotWithShape="0">
              <a:schemeClr val="bg2">
                <a:alpha val="74998"/>
              </a:schemeClr>
            </a:outerShdw>
          </a:effectLst>
        </p:spPr>
        <p:txBody>
          <a:bodyPr anchor="ctr"/>
          <a:lstStyle/>
          <a:p>
            <a:pPr>
              <a:defRPr/>
            </a:pPr>
            <a:r>
              <a:rPr lang="en-US" sz="4400" dirty="0" smtClean="0">
                <a:solidFill>
                  <a:schemeClr val="bg1"/>
                </a:solidFill>
                <a:latin typeface="+mj-lt"/>
                <a:cs typeface="Arial" pitchFamily="34" charset="0"/>
              </a:rPr>
              <a:t>Primitive configurations</a:t>
            </a:r>
            <a:endParaRPr lang="en-US" sz="4400" dirty="0">
              <a:solidFill>
                <a:schemeClr val="bg1"/>
              </a:solidFill>
              <a:latin typeface="+mj-lt"/>
              <a:cs typeface="Arial" pitchFamily="34" charset="0"/>
            </a:endParaRPr>
          </a:p>
        </p:txBody>
      </p:sp>
      <p:sp>
        <p:nvSpPr>
          <p:cNvPr id="7172" name="Rectangle 3"/>
          <p:cNvSpPr>
            <a:spLocks noGrp="1" noChangeArrowheads="1"/>
          </p:cNvSpPr>
          <p:nvPr>
            <p:ph idx="1"/>
          </p:nvPr>
        </p:nvSpPr>
        <p:spPr>
          <a:xfrm>
            <a:off x="533400" y="1066800"/>
            <a:ext cx="8382000" cy="5181600"/>
          </a:xfrm>
        </p:spPr>
        <p:txBody>
          <a:bodyPr/>
          <a:lstStyle/>
          <a:p>
            <a:pPr>
              <a:buClr>
                <a:srgbClr val="FF0000"/>
              </a:buClr>
              <a:buFontTx/>
              <a:buChar char="•"/>
            </a:pPr>
            <a:endParaRPr lang="en-GB" dirty="0" smtClean="0">
              <a:latin typeface="Calibri" pitchFamily="34" charset="0"/>
              <a:ea typeface="ＭＳ Ｐゴシック" pitchFamily="34" charset="-128"/>
              <a:cs typeface="Arial" pitchFamily="34" charset="0"/>
            </a:endParaRPr>
          </a:p>
          <a:p>
            <a:pPr>
              <a:buClr>
                <a:srgbClr val="FF0000"/>
              </a:buClr>
              <a:buFontTx/>
              <a:buChar char="•"/>
            </a:pPr>
            <a:endParaRPr lang="en-GB" dirty="0" smtClean="0">
              <a:latin typeface="Calibri" pitchFamily="34" charset="0"/>
              <a:ea typeface="ＭＳ Ｐゴシック" pitchFamily="34" charset="-128"/>
              <a:cs typeface="Arial" pitchFamily="34" charset="0"/>
            </a:endParaRPr>
          </a:p>
          <a:p>
            <a:pPr>
              <a:buClr>
                <a:srgbClr val="FF0000"/>
              </a:buClr>
              <a:buFontTx/>
              <a:buChar char="•"/>
            </a:pPr>
            <a:endParaRPr lang="en-GB" dirty="0" smtClean="0">
              <a:latin typeface="Calibri" pitchFamily="34" charset="0"/>
              <a:ea typeface="ＭＳ Ｐゴシック" pitchFamily="34" charset="-128"/>
              <a:cs typeface="Arial" pitchFamily="34" charset="0"/>
            </a:endParaRPr>
          </a:p>
          <a:p>
            <a:pPr>
              <a:buClr>
                <a:srgbClr val="FF0000"/>
              </a:buClr>
              <a:buFontTx/>
              <a:buChar char="•"/>
            </a:pPr>
            <a:endParaRPr lang="en-GB" dirty="0" smtClean="0">
              <a:latin typeface="Calibri" pitchFamily="34" charset="0"/>
              <a:ea typeface="ＭＳ Ｐゴシック" pitchFamily="34" charset="-128"/>
              <a:cs typeface="Arial" pitchFamily="34" charset="0"/>
            </a:endParaRPr>
          </a:p>
          <a:p>
            <a:pPr>
              <a:buClr>
                <a:srgbClr val="FF0000"/>
              </a:buClr>
              <a:buFontTx/>
              <a:buChar char="•"/>
            </a:pPr>
            <a:endParaRPr lang="en-GB" dirty="0" smtClean="0">
              <a:latin typeface="Calibri" pitchFamily="34" charset="0"/>
              <a:ea typeface="ＭＳ Ｐゴシック" pitchFamily="34" charset="-128"/>
              <a:cs typeface="Arial" pitchFamily="34" charset="0"/>
            </a:endParaRPr>
          </a:p>
          <a:p>
            <a:pPr>
              <a:buClr>
                <a:srgbClr val="FF0000"/>
              </a:buClr>
              <a:buFontTx/>
              <a:buChar char="•"/>
            </a:pPr>
            <a:r>
              <a:rPr lang="en-GB" dirty="0" smtClean="0">
                <a:latin typeface="Calibri" pitchFamily="34" charset="0"/>
                <a:ea typeface="ＭＳ Ｐゴシック" pitchFamily="34" charset="-128"/>
                <a:cs typeface="Arial" pitchFamily="34" charset="0"/>
              </a:rPr>
              <a:t>For good SIMD processing:</a:t>
            </a:r>
          </a:p>
          <a:p>
            <a:pPr lvl="1">
              <a:buClr>
                <a:srgbClr val="FF0000"/>
              </a:buClr>
              <a:buFontTx/>
              <a:buChar char="•"/>
            </a:pPr>
            <a:r>
              <a:rPr lang="en-GB" dirty="0" smtClean="0">
                <a:latin typeface="Calibri" pitchFamily="34" charset="0"/>
                <a:ea typeface="ＭＳ Ｐゴシック" pitchFamily="34" charset="-128"/>
                <a:cs typeface="Arial" pitchFamily="34" charset="0"/>
              </a:rPr>
              <a:t>Assigned face is </a:t>
            </a:r>
            <a:r>
              <a:rPr lang="en-GB" i="1" u="sng" dirty="0" smtClean="0">
                <a:latin typeface="Calibri" pitchFamily="34" charset="0"/>
                <a:ea typeface="ＭＳ Ｐゴシック" pitchFamily="34" charset="-128"/>
                <a:cs typeface="Arial" pitchFamily="34" charset="0"/>
              </a:rPr>
              <a:t>always</a:t>
            </a:r>
            <a:r>
              <a:rPr lang="en-GB" dirty="0" smtClean="0">
                <a:latin typeface="Calibri" pitchFamily="34" charset="0"/>
                <a:ea typeface="ＭＳ Ｐゴシック" pitchFamily="34" charset="-128"/>
                <a:cs typeface="Arial" pitchFamily="34" charset="0"/>
              </a:rPr>
              <a:t> {0, 1, 2} when available</a:t>
            </a:r>
          </a:p>
          <a:p>
            <a:pPr lvl="1">
              <a:buClr>
                <a:srgbClr val="FF0000"/>
              </a:buClr>
              <a:buFontTx/>
              <a:buChar char="•"/>
            </a:pPr>
            <a:r>
              <a:rPr lang="en-GB" dirty="0" smtClean="0">
                <a:latin typeface="Calibri" pitchFamily="34" charset="0"/>
                <a:ea typeface="ＭＳ Ｐゴシック" pitchFamily="34" charset="-128"/>
                <a:cs typeface="Arial" pitchFamily="34" charset="0"/>
              </a:rPr>
              <a:t>Edge processed </a:t>
            </a:r>
            <a:r>
              <a:rPr lang="en-GB" i="1" u="sng" dirty="0" smtClean="0">
                <a:latin typeface="Calibri" pitchFamily="34" charset="0"/>
                <a:ea typeface="ＭＳ Ｐゴシック" pitchFamily="34" charset="-128"/>
                <a:cs typeface="Arial" pitchFamily="34" charset="0"/>
              </a:rPr>
              <a:t>if and only if</a:t>
            </a:r>
            <a:r>
              <a:rPr lang="en-GB" dirty="0" smtClean="0">
                <a:latin typeface="Calibri" pitchFamily="34" charset="0"/>
                <a:ea typeface="ＭＳ Ｐゴシック" pitchFamily="34" charset="-128"/>
                <a:cs typeface="Arial" pitchFamily="34" charset="0"/>
              </a:rPr>
              <a:t> opposite triangle </a:t>
            </a:r>
            <a:br>
              <a:rPr lang="en-GB" dirty="0" smtClean="0">
                <a:latin typeface="Calibri" pitchFamily="34" charset="0"/>
                <a:ea typeface="ＭＳ Ｐゴシック" pitchFamily="34" charset="-128"/>
                <a:cs typeface="Arial" pitchFamily="34" charset="0"/>
              </a:rPr>
            </a:br>
            <a:r>
              <a:rPr lang="en-GB" dirty="0" smtClean="0">
                <a:latin typeface="Calibri" pitchFamily="34" charset="0"/>
                <a:ea typeface="ＭＳ Ｐゴシック" pitchFamily="34" charset="-128"/>
                <a:cs typeface="Arial" pitchFamily="34" charset="0"/>
              </a:rPr>
              <a:t>is not degenerate</a:t>
            </a:r>
          </a:p>
          <a:p>
            <a:pPr>
              <a:buClr>
                <a:srgbClr val="FF0000"/>
              </a:buClr>
              <a:buFontTx/>
              <a:buChar char="•"/>
            </a:pPr>
            <a:endParaRPr lang="en-GB" dirty="0" smtClean="0">
              <a:latin typeface="Calibri" pitchFamily="34" charset="0"/>
              <a:ea typeface="ＭＳ Ｐゴシック" pitchFamily="34" charset="-128"/>
              <a:cs typeface="Arial" pitchFamily="34" charset="0"/>
            </a:endParaRPr>
          </a:p>
        </p:txBody>
      </p:sp>
      <p:pic>
        <p:nvPicPr>
          <p:cNvPr id="15" name="Picture 2"/>
          <p:cNvPicPr>
            <a:picLocks noChangeAspect="1" noChangeArrowheads="1"/>
          </p:cNvPicPr>
          <p:nvPr/>
        </p:nvPicPr>
        <p:blipFill>
          <a:blip r:embed="rId4"/>
          <a:srcRect/>
          <a:stretch>
            <a:fillRect/>
          </a:stretch>
        </p:blipFill>
        <p:spPr bwMode="auto">
          <a:xfrm>
            <a:off x="228600" y="1364056"/>
            <a:ext cx="8686800" cy="229354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AutoShape 14"/>
          <p:cNvSpPr>
            <a:spLocks noChangeArrowheads="1"/>
          </p:cNvSpPr>
          <p:nvPr/>
        </p:nvSpPr>
        <p:spPr bwMode="auto">
          <a:xfrm rot="7757597">
            <a:off x="3889304" y="3572095"/>
            <a:ext cx="1141412" cy="1398587"/>
          </a:xfrm>
          <a:prstGeom prst="rtTriangle">
            <a:avLst/>
          </a:prstGeom>
          <a:solidFill>
            <a:schemeClr val="bg1">
              <a:lumMod val="85000"/>
            </a:schemeClr>
          </a:solidFill>
          <a:ln w="28575">
            <a:solidFill>
              <a:schemeClr val="tx1"/>
            </a:solidFill>
            <a:miter lim="800000"/>
            <a:headEnd/>
            <a:tailEnd/>
          </a:ln>
          <a:effectLst>
            <a:outerShdw dist="35921" dir="2700000" algn="ctr" rotWithShape="0">
              <a:schemeClr val="bg2"/>
            </a:outerShdw>
          </a:effectLst>
        </p:spPr>
        <p:txBody>
          <a:bodyPr anchor="ctr">
            <a:spAutoFit/>
          </a:bodyPr>
          <a:lstStyle/>
          <a:p>
            <a:pPr>
              <a:defRPr/>
            </a:pPr>
            <a:endParaRPr lang="en-US"/>
          </a:p>
        </p:txBody>
      </p:sp>
      <p:sp>
        <p:nvSpPr>
          <p:cNvPr id="20" name="AutoShape 14"/>
          <p:cNvSpPr>
            <a:spLocks noChangeArrowheads="1"/>
          </p:cNvSpPr>
          <p:nvPr/>
        </p:nvSpPr>
        <p:spPr bwMode="auto">
          <a:xfrm rot="18533017">
            <a:off x="3889319" y="3570787"/>
            <a:ext cx="1141412" cy="1398587"/>
          </a:xfrm>
          <a:prstGeom prst="rtTriangle">
            <a:avLst/>
          </a:prstGeom>
          <a:solidFill>
            <a:schemeClr val="accent1"/>
          </a:solidFill>
          <a:ln w="28575">
            <a:solidFill>
              <a:schemeClr val="tx1"/>
            </a:solidFill>
            <a:miter lim="800000"/>
            <a:headEnd/>
            <a:tailEnd/>
          </a:ln>
          <a:effectLst>
            <a:outerShdw dist="35921" dir="2700000" algn="ctr" rotWithShape="0">
              <a:schemeClr val="bg2"/>
            </a:outerShdw>
          </a:effectLst>
        </p:spPr>
        <p:txBody>
          <a:bodyPr anchor="ctr">
            <a:spAutoFit/>
          </a:bodyPr>
          <a:lstStyle/>
          <a:p>
            <a:pPr>
              <a:defRPr/>
            </a:pPr>
            <a:endParaRPr lang="en-US"/>
          </a:p>
        </p:txBody>
      </p:sp>
      <p:pic>
        <p:nvPicPr>
          <p:cNvPr id="7170" name="Picture 6" descr="SA08_text.jpg"/>
          <p:cNvPicPr>
            <a:picLocks noChangeAspect="1"/>
          </p:cNvPicPr>
          <p:nvPr/>
        </p:nvPicPr>
        <p:blipFill>
          <a:blip r:embed="rId3">
            <a:lum bright="-65000" contrast="65000"/>
          </a:blip>
          <a:srcRect t="3194" b="82222"/>
          <a:stretch>
            <a:fillRect/>
          </a:stretch>
        </p:blipFill>
        <p:spPr bwMode="auto">
          <a:xfrm>
            <a:off x="0" y="0"/>
            <a:ext cx="9144000" cy="1000125"/>
          </a:xfrm>
          <a:prstGeom prst="rect">
            <a:avLst/>
          </a:prstGeom>
          <a:noFill/>
          <a:ln w="9525">
            <a:noFill/>
            <a:miter lim="800000"/>
            <a:headEnd/>
            <a:tailEnd/>
          </a:ln>
        </p:spPr>
      </p:pic>
      <p:sp>
        <p:nvSpPr>
          <p:cNvPr id="5" name="Rectangle 4"/>
          <p:cNvSpPr>
            <a:spLocks noChangeArrowheads="1"/>
          </p:cNvSpPr>
          <p:nvPr/>
        </p:nvSpPr>
        <p:spPr bwMode="auto">
          <a:xfrm>
            <a:off x="381000" y="0"/>
            <a:ext cx="8305800" cy="1000125"/>
          </a:xfrm>
          <a:prstGeom prst="rect">
            <a:avLst/>
          </a:prstGeom>
          <a:noFill/>
          <a:ln w="9525">
            <a:noFill/>
            <a:miter lim="800000"/>
            <a:headEnd/>
            <a:tailEnd/>
          </a:ln>
          <a:effectLst>
            <a:outerShdw blurRad="63500" dist="17961" dir="2700000" algn="ctr" rotWithShape="0">
              <a:schemeClr val="bg2">
                <a:alpha val="74998"/>
              </a:schemeClr>
            </a:outerShdw>
          </a:effectLst>
        </p:spPr>
        <p:txBody>
          <a:bodyPr anchor="ctr"/>
          <a:lstStyle/>
          <a:p>
            <a:pPr>
              <a:defRPr/>
            </a:pPr>
            <a:r>
              <a:rPr lang="en-US" sz="4400" dirty="0" smtClean="0">
                <a:solidFill>
                  <a:schemeClr val="bg1"/>
                </a:solidFill>
                <a:latin typeface="+mj-lt"/>
                <a:cs typeface="Arial" pitchFamily="34" charset="0"/>
              </a:rPr>
              <a:t>Restricted matching</a:t>
            </a:r>
            <a:endParaRPr lang="en-US" sz="4400" dirty="0">
              <a:solidFill>
                <a:schemeClr val="bg1"/>
              </a:solidFill>
              <a:latin typeface="+mj-lt"/>
              <a:cs typeface="Arial" pitchFamily="34" charset="0"/>
            </a:endParaRPr>
          </a:p>
        </p:txBody>
      </p:sp>
      <p:sp>
        <p:nvSpPr>
          <p:cNvPr id="7172" name="Rectangle 3"/>
          <p:cNvSpPr>
            <a:spLocks noGrp="1" noChangeArrowheads="1"/>
          </p:cNvSpPr>
          <p:nvPr>
            <p:ph idx="1"/>
          </p:nvPr>
        </p:nvSpPr>
        <p:spPr>
          <a:xfrm>
            <a:off x="160421" y="1066800"/>
            <a:ext cx="8754979" cy="5181600"/>
          </a:xfrm>
        </p:spPr>
        <p:txBody>
          <a:bodyPr/>
          <a:lstStyle/>
          <a:p>
            <a:pPr>
              <a:buClr>
                <a:srgbClr val="FF0000"/>
              </a:buClr>
              <a:buFontTx/>
              <a:buChar char="•"/>
            </a:pPr>
            <a:r>
              <a:rPr lang="en-GB" dirty="0" smtClean="0">
                <a:latin typeface="Calibri" pitchFamily="34" charset="0"/>
                <a:ea typeface="ＭＳ Ｐゴシック" pitchFamily="34" charset="-128"/>
                <a:cs typeface="Arial" pitchFamily="34" charset="0"/>
              </a:rPr>
              <a:t>Consider no assigned face</a:t>
            </a:r>
          </a:p>
          <a:p>
            <a:pPr>
              <a:buClr>
                <a:srgbClr val="FF0000"/>
              </a:buClr>
              <a:buFontTx/>
              <a:buChar char="•"/>
            </a:pPr>
            <a:r>
              <a:rPr lang="en-GB" dirty="0" smtClean="0">
                <a:latin typeface="Calibri" pitchFamily="34" charset="0"/>
                <a:ea typeface="ＭＳ Ｐゴシック" pitchFamily="34" charset="-128"/>
                <a:cs typeface="Arial" pitchFamily="34" charset="0"/>
              </a:rPr>
              <a:t>If {0, 1, 2} not present:</a:t>
            </a:r>
          </a:p>
          <a:p>
            <a:pPr lvl="1">
              <a:buClr>
                <a:srgbClr val="FF0000"/>
              </a:buClr>
              <a:buFontTx/>
              <a:buChar char="•"/>
            </a:pPr>
            <a:r>
              <a:rPr lang="en-GB" dirty="0" smtClean="0">
                <a:latin typeface="Calibri" pitchFamily="34" charset="0"/>
                <a:ea typeface="ＭＳ Ｐゴシック" pitchFamily="34" charset="-128"/>
                <a:cs typeface="Arial" pitchFamily="34" charset="0"/>
              </a:rPr>
              <a:t>Edge {0, 2} cannot be processed</a:t>
            </a:r>
          </a:p>
          <a:p>
            <a:pPr lvl="1">
              <a:buClr>
                <a:srgbClr val="FF0000"/>
              </a:buClr>
              <a:buFontTx/>
              <a:buChar char="•"/>
            </a:pPr>
            <a:r>
              <a:rPr lang="en-GB" dirty="0" smtClean="0">
                <a:latin typeface="Calibri" pitchFamily="34" charset="0"/>
                <a:ea typeface="ＭＳ Ｐゴシック" pitchFamily="34" charset="-128"/>
                <a:cs typeface="Arial" pitchFamily="34" charset="0"/>
              </a:rPr>
              <a:t>Must be processed by </a:t>
            </a:r>
            <a:r>
              <a:rPr lang="en-GB" dirty="0" err="1" smtClean="0">
                <a:latin typeface="Calibri" pitchFamily="34" charset="0"/>
                <a:ea typeface="ＭＳ Ｐゴシック" pitchFamily="34" charset="-128"/>
                <a:cs typeface="Arial" pitchFamily="34" charset="0"/>
              </a:rPr>
              <a:t>neighbor</a:t>
            </a:r>
            <a:endParaRPr lang="en-GB" dirty="0" smtClean="0">
              <a:latin typeface="Calibri" pitchFamily="34" charset="0"/>
              <a:ea typeface="ＭＳ Ｐゴシック" pitchFamily="34" charset="-128"/>
              <a:cs typeface="Arial" pitchFamily="34" charset="0"/>
            </a:endParaRPr>
          </a:p>
          <a:p>
            <a:pPr>
              <a:buClr>
                <a:srgbClr val="FF0000"/>
              </a:buClr>
              <a:buNone/>
            </a:pPr>
            <a:r>
              <a:rPr lang="en-GB" dirty="0" smtClean="0">
                <a:latin typeface="Calibri" pitchFamily="34" charset="0"/>
                <a:ea typeface="ＭＳ Ｐゴシック" pitchFamily="34" charset="-128"/>
                <a:cs typeface="Arial" pitchFamily="34" charset="0"/>
              </a:rPr>
              <a:t/>
            </a:r>
            <a:br>
              <a:rPr lang="en-GB" dirty="0" smtClean="0">
                <a:latin typeface="Calibri" pitchFamily="34" charset="0"/>
                <a:ea typeface="ＭＳ Ｐゴシック" pitchFamily="34" charset="-128"/>
                <a:cs typeface="Arial" pitchFamily="34" charset="0"/>
              </a:rPr>
            </a:br>
            <a:r>
              <a:rPr lang="en-GB" dirty="0" smtClean="0">
                <a:latin typeface="Calibri" pitchFamily="34" charset="0"/>
                <a:ea typeface="ＭＳ Ｐゴシック" pitchFamily="34" charset="-128"/>
                <a:cs typeface="Arial" pitchFamily="34" charset="0"/>
              </a:rPr>
              <a:t/>
            </a:r>
            <a:br>
              <a:rPr lang="en-GB" dirty="0" smtClean="0">
                <a:latin typeface="Calibri" pitchFamily="34" charset="0"/>
                <a:ea typeface="ＭＳ Ｐゴシック" pitchFamily="34" charset="-128"/>
                <a:cs typeface="Arial" pitchFamily="34" charset="0"/>
              </a:rPr>
            </a:br>
            <a:endParaRPr lang="en-GB" b="1" dirty="0" smtClean="0">
              <a:latin typeface="Calibri" pitchFamily="34" charset="0"/>
              <a:ea typeface="ＭＳ Ｐゴシック" pitchFamily="34" charset="-128"/>
              <a:cs typeface="Arial" pitchFamily="34" charset="0"/>
            </a:endParaRPr>
          </a:p>
        </p:txBody>
      </p:sp>
      <p:pic>
        <p:nvPicPr>
          <p:cNvPr id="15" name="Picture 2"/>
          <p:cNvPicPr>
            <a:picLocks noChangeAspect="1" noChangeArrowheads="1"/>
          </p:cNvPicPr>
          <p:nvPr/>
        </p:nvPicPr>
        <p:blipFill>
          <a:blip r:embed="rId4">
            <a:clrChange>
              <a:clrFrom>
                <a:srgbClr val="FFFFFF"/>
              </a:clrFrom>
              <a:clrTo>
                <a:srgbClr val="FFFFFF">
                  <a:alpha val="0"/>
                </a:srgbClr>
              </a:clrTo>
            </a:clrChange>
          </a:blip>
          <a:srcRect l="64912"/>
          <a:stretch>
            <a:fillRect/>
          </a:stretch>
        </p:blipFill>
        <p:spPr bwMode="auto">
          <a:xfrm>
            <a:off x="6019800" y="990600"/>
            <a:ext cx="3048000" cy="2293544"/>
          </a:xfrm>
          <a:prstGeom prst="rect">
            <a:avLst/>
          </a:prstGeom>
          <a:noFill/>
          <a:ln w="9525">
            <a:noFill/>
            <a:miter lim="800000"/>
            <a:headEnd/>
            <a:tailEnd/>
          </a:ln>
          <a:effectLst/>
        </p:spPr>
      </p:pic>
      <p:sp>
        <p:nvSpPr>
          <p:cNvPr id="9" name="AutoShape 14"/>
          <p:cNvSpPr>
            <a:spLocks noChangeArrowheads="1"/>
          </p:cNvSpPr>
          <p:nvPr/>
        </p:nvSpPr>
        <p:spPr bwMode="auto">
          <a:xfrm rot="18575235">
            <a:off x="2084492" y="3574557"/>
            <a:ext cx="1141412" cy="1398587"/>
          </a:xfrm>
          <a:prstGeom prst="rtTriangle">
            <a:avLst/>
          </a:prstGeom>
          <a:solidFill>
            <a:schemeClr val="bg1">
              <a:lumMod val="85000"/>
            </a:schemeClr>
          </a:solidFill>
          <a:ln w="28575">
            <a:solidFill>
              <a:schemeClr val="tx1"/>
            </a:solidFill>
            <a:miter lim="800000"/>
            <a:headEnd/>
            <a:tailEnd/>
          </a:ln>
          <a:effectLst>
            <a:outerShdw dist="35921" dir="2700000" algn="ctr" rotWithShape="0">
              <a:schemeClr val="bg2"/>
            </a:outerShdw>
          </a:effectLst>
        </p:spPr>
        <p:txBody>
          <a:bodyPr anchor="ctr">
            <a:spAutoFit/>
          </a:bodyPr>
          <a:lstStyle/>
          <a:p>
            <a:pPr>
              <a:defRPr/>
            </a:pPr>
            <a:endParaRPr lang="en-US"/>
          </a:p>
        </p:txBody>
      </p:sp>
      <p:sp>
        <p:nvSpPr>
          <p:cNvPr id="10" name="AutoShape 14"/>
          <p:cNvSpPr>
            <a:spLocks noChangeArrowheads="1"/>
          </p:cNvSpPr>
          <p:nvPr/>
        </p:nvSpPr>
        <p:spPr bwMode="auto">
          <a:xfrm rot="7771708">
            <a:off x="3138725" y="4453171"/>
            <a:ext cx="1141412" cy="1398587"/>
          </a:xfrm>
          <a:prstGeom prst="rtTriangle">
            <a:avLst/>
          </a:prstGeom>
          <a:solidFill>
            <a:schemeClr val="accent1"/>
          </a:solidFill>
          <a:ln w="28575">
            <a:solidFill>
              <a:schemeClr val="tx1"/>
            </a:solidFill>
            <a:miter lim="800000"/>
            <a:headEnd/>
            <a:tailEnd/>
          </a:ln>
          <a:effectLst>
            <a:outerShdw dist="35921" dir="2700000" algn="ctr" rotWithShape="0">
              <a:schemeClr val="bg2"/>
            </a:outerShdw>
          </a:effectLst>
        </p:spPr>
        <p:txBody>
          <a:bodyPr anchor="ctr">
            <a:spAutoFit/>
          </a:bodyPr>
          <a:lstStyle/>
          <a:p>
            <a:pPr>
              <a:defRPr/>
            </a:pPr>
            <a:endParaRPr lang="en-US"/>
          </a:p>
        </p:txBody>
      </p:sp>
      <p:sp>
        <p:nvSpPr>
          <p:cNvPr id="21" name="AutoShape 14"/>
          <p:cNvSpPr>
            <a:spLocks noChangeArrowheads="1"/>
          </p:cNvSpPr>
          <p:nvPr/>
        </p:nvSpPr>
        <p:spPr bwMode="auto">
          <a:xfrm rot="7771708">
            <a:off x="4947396" y="4453171"/>
            <a:ext cx="1141412" cy="1398587"/>
          </a:xfrm>
          <a:prstGeom prst="rtTriangle">
            <a:avLst/>
          </a:prstGeom>
          <a:solidFill>
            <a:schemeClr val="accent1"/>
          </a:solidFill>
          <a:ln w="28575">
            <a:solidFill>
              <a:schemeClr val="tx1"/>
            </a:solidFill>
            <a:miter lim="800000"/>
            <a:headEnd/>
            <a:tailEnd/>
          </a:ln>
          <a:effectLst>
            <a:outerShdw dist="35921" dir="2700000" algn="ctr" rotWithShape="0">
              <a:schemeClr val="bg2"/>
            </a:outerShdw>
          </a:effectLst>
        </p:spPr>
        <p:txBody>
          <a:bodyPr anchor="ctr">
            <a:spAutoFit/>
          </a:bodyPr>
          <a:lstStyle/>
          <a:p>
            <a:pPr>
              <a:defRPr/>
            </a:pPr>
            <a:endParaRPr lang="en-US"/>
          </a:p>
        </p:txBody>
      </p:sp>
      <p:cxnSp>
        <p:nvCxnSpPr>
          <p:cNvPr id="22" name="Straight Connector 21"/>
          <p:cNvCxnSpPr/>
          <p:nvPr/>
        </p:nvCxnSpPr>
        <p:spPr>
          <a:xfrm>
            <a:off x="3566122" y="4267200"/>
            <a:ext cx="1082078" cy="873808"/>
          </a:xfrm>
          <a:prstGeom prst="line">
            <a:avLst/>
          </a:prstGeom>
          <a:ln w="57150">
            <a:solidFill>
              <a:srgbClr val="00B050"/>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a:endCxn id="10" idx="0"/>
          </p:cNvCxnSpPr>
          <p:nvPr/>
        </p:nvCxnSpPr>
        <p:spPr>
          <a:xfrm rot="5400000">
            <a:off x="4542257" y="4336978"/>
            <a:ext cx="890148" cy="750593"/>
          </a:xfrm>
          <a:prstGeom prst="line">
            <a:avLst/>
          </a:prstGeom>
          <a:ln w="57150">
            <a:solidFill>
              <a:srgbClr val="00B050"/>
            </a:solidFill>
          </a:ln>
        </p:spPr>
        <p:style>
          <a:lnRef idx="2">
            <a:schemeClr val="accent1"/>
          </a:lnRef>
          <a:fillRef idx="0">
            <a:schemeClr val="accent1"/>
          </a:fillRef>
          <a:effectRef idx="1">
            <a:schemeClr val="accent1"/>
          </a:effectRef>
          <a:fontRef idx="minor">
            <a:schemeClr val="tx1"/>
          </a:fontRef>
        </p:style>
      </p:cxnSp>
      <p:sp>
        <p:nvSpPr>
          <p:cNvPr id="32" name="Rectangle 31"/>
          <p:cNvSpPr/>
          <p:nvPr/>
        </p:nvSpPr>
        <p:spPr>
          <a:xfrm>
            <a:off x="441068" y="6219298"/>
            <a:ext cx="8321932" cy="584775"/>
          </a:xfrm>
          <a:prstGeom prst="rect">
            <a:avLst/>
          </a:prstGeom>
        </p:spPr>
        <p:txBody>
          <a:bodyPr wrap="square">
            <a:spAutoFit/>
          </a:bodyPr>
          <a:lstStyle/>
          <a:p>
            <a:r>
              <a:rPr lang="en-GB" sz="3200" dirty="0" smtClean="0">
                <a:latin typeface="Calibri" pitchFamily="34" charset="0"/>
                <a:cs typeface="Arial" pitchFamily="34" charset="0"/>
              </a:rPr>
              <a:t>At least 1 assignment per connected component!</a:t>
            </a:r>
            <a:endParaRPr lang="en-US" sz="3200" dirty="0"/>
          </a:p>
        </p:txBody>
      </p:sp>
      <p:sp>
        <p:nvSpPr>
          <p:cNvPr id="8" name="AutoShape 14"/>
          <p:cNvSpPr>
            <a:spLocks noChangeArrowheads="1"/>
          </p:cNvSpPr>
          <p:nvPr/>
        </p:nvSpPr>
        <p:spPr bwMode="auto">
          <a:xfrm rot="18575235">
            <a:off x="3151292" y="4469646"/>
            <a:ext cx="1141412" cy="1398587"/>
          </a:xfrm>
          <a:prstGeom prst="rtTriangle">
            <a:avLst/>
          </a:prstGeom>
          <a:solidFill>
            <a:schemeClr val="bg1">
              <a:lumMod val="85000"/>
            </a:schemeClr>
          </a:solidFill>
          <a:ln w="28575">
            <a:solidFill>
              <a:schemeClr val="tx1"/>
            </a:solidFill>
            <a:miter lim="800000"/>
            <a:headEnd/>
            <a:tailEnd/>
          </a:ln>
          <a:effectLst>
            <a:outerShdw dist="35921" dir="2700000" algn="ctr" rotWithShape="0">
              <a:schemeClr val="bg2"/>
            </a:outerShdw>
          </a:effectLst>
        </p:spPr>
        <p:txBody>
          <a:bodyPr anchor="ctr">
            <a:spAutoFit/>
          </a:bodyPr>
          <a:lstStyle/>
          <a:p>
            <a:pPr>
              <a:defRPr/>
            </a:pPr>
            <a:endParaRPr lang="en-US"/>
          </a:p>
        </p:txBody>
      </p:sp>
      <p:sp>
        <p:nvSpPr>
          <p:cNvPr id="27" name="AutoShape 14"/>
          <p:cNvSpPr>
            <a:spLocks noChangeArrowheads="1"/>
          </p:cNvSpPr>
          <p:nvPr/>
        </p:nvSpPr>
        <p:spPr bwMode="auto">
          <a:xfrm rot="18575235">
            <a:off x="4954435" y="4468400"/>
            <a:ext cx="1141412" cy="1398587"/>
          </a:xfrm>
          <a:prstGeom prst="rtTriangle">
            <a:avLst/>
          </a:prstGeom>
          <a:solidFill>
            <a:schemeClr val="bg1"/>
          </a:solidFill>
          <a:ln w="28575">
            <a:solidFill>
              <a:schemeClr val="tx1"/>
            </a:solidFill>
            <a:miter lim="800000"/>
            <a:headEnd/>
            <a:tailEnd/>
          </a:ln>
          <a:effectLst>
            <a:outerShdw dist="35921" dir="2700000" algn="ctr" rotWithShape="0">
              <a:schemeClr val="bg2"/>
            </a:outerShdw>
          </a:effectLst>
        </p:spPr>
        <p:txBody>
          <a:bodyPr anchor="ctr">
            <a:spAutoFit/>
          </a:bodyPr>
          <a:lstStyle/>
          <a:p>
            <a:pPr>
              <a:defRPr/>
            </a:pPr>
            <a:endParaRPr lang="en-US"/>
          </a:p>
        </p:txBody>
      </p:sp>
      <p:cxnSp>
        <p:nvCxnSpPr>
          <p:cNvPr id="28" name="Straight Connector 27"/>
          <p:cNvCxnSpPr/>
          <p:nvPr/>
        </p:nvCxnSpPr>
        <p:spPr>
          <a:xfrm rot="16200000" flipH="1">
            <a:off x="5171055" y="5039744"/>
            <a:ext cx="706096" cy="227807"/>
          </a:xfrm>
          <a:prstGeom prst="line">
            <a:avLst/>
          </a:prstGeom>
          <a:ln w="57150">
            <a:solidFill>
              <a:srgbClr val="FF0000"/>
            </a:solidFill>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xit" presetSubtype="0" fill="hold" nodeType="withEffect">
                                  <p:stCondLst>
                                    <p:cond delay="0"/>
                                  </p:stCondLst>
                                  <p:childTnLst>
                                    <p:set>
                                      <p:cBhvr>
                                        <p:cTn id="22" dur="1" fill="hold">
                                          <p:stCondLst>
                                            <p:cond delay="0"/>
                                          </p:stCondLst>
                                        </p:cTn>
                                        <p:tgtEl>
                                          <p:spTgt spid="2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par>
                                <p:cTn id="31" presetID="1" presetClass="exit" presetSubtype="0" fill="hold" nodeType="withEffect">
                                  <p:stCondLst>
                                    <p:cond delay="0"/>
                                  </p:stCondLst>
                                  <p:childTnLst>
                                    <p:set>
                                      <p:cBhvr>
                                        <p:cTn id="32" dur="1" fill="hold">
                                          <p:stCondLst>
                                            <p:cond delay="0"/>
                                          </p:stCondLst>
                                        </p:cTn>
                                        <p:tgtEl>
                                          <p:spTgt spid="24"/>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0" grpId="0" animBg="1"/>
      <p:bldP spid="9" grpId="0" animBg="1"/>
      <p:bldP spid="10" grpId="0" animBg="1"/>
      <p:bldP spid="21" grpId="0" animBg="1"/>
      <p:bldP spid="32" grpId="0"/>
      <p:bldP spid="8" grpId="0" animBg="1"/>
      <p:bldP spid="2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6" descr="SA08_text.jpg"/>
          <p:cNvPicPr>
            <a:picLocks noChangeAspect="1"/>
          </p:cNvPicPr>
          <p:nvPr/>
        </p:nvPicPr>
        <p:blipFill>
          <a:blip r:embed="rId3">
            <a:lum bright="-65000" contrast="65000"/>
          </a:blip>
          <a:srcRect t="3194" b="82222"/>
          <a:stretch>
            <a:fillRect/>
          </a:stretch>
        </p:blipFill>
        <p:spPr bwMode="auto">
          <a:xfrm>
            <a:off x="0" y="0"/>
            <a:ext cx="9144000" cy="1000125"/>
          </a:xfrm>
          <a:prstGeom prst="rect">
            <a:avLst/>
          </a:prstGeom>
          <a:noFill/>
          <a:ln w="9525">
            <a:noFill/>
            <a:miter lim="800000"/>
            <a:headEnd/>
            <a:tailEnd/>
          </a:ln>
        </p:spPr>
      </p:pic>
      <p:sp>
        <p:nvSpPr>
          <p:cNvPr id="5" name="Rectangle 4"/>
          <p:cNvSpPr>
            <a:spLocks noChangeArrowheads="1"/>
          </p:cNvSpPr>
          <p:nvPr/>
        </p:nvSpPr>
        <p:spPr bwMode="auto">
          <a:xfrm>
            <a:off x="381000" y="0"/>
            <a:ext cx="8305800" cy="1000125"/>
          </a:xfrm>
          <a:prstGeom prst="rect">
            <a:avLst/>
          </a:prstGeom>
          <a:noFill/>
          <a:ln w="9525">
            <a:noFill/>
            <a:miter lim="800000"/>
            <a:headEnd/>
            <a:tailEnd/>
          </a:ln>
          <a:effectLst>
            <a:outerShdw blurRad="63500" dist="17961" dir="2700000" algn="ctr" rotWithShape="0">
              <a:schemeClr val="bg2">
                <a:alpha val="74998"/>
              </a:schemeClr>
            </a:outerShdw>
          </a:effectLst>
        </p:spPr>
        <p:txBody>
          <a:bodyPr anchor="ctr"/>
          <a:lstStyle/>
          <a:p>
            <a:pPr>
              <a:defRPr/>
            </a:pPr>
            <a:r>
              <a:rPr lang="en-US" sz="4400" dirty="0" smtClean="0">
                <a:solidFill>
                  <a:schemeClr val="bg1"/>
                </a:solidFill>
                <a:latin typeface="+mj-lt"/>
                <a:cs typeface="Arial" pitchFamily="34" charset="0"/>
              </a:rPr>
              <a:t>Matching all uncovered vertices</a:t>
            </a:r>
            <a:endParaRPr lang="en-US" sz="4400" i="1" dirty="0">
              <a:solidFill>
                <a:schemeClr val="bg1"/>
              </a:solidFill>
              <a:latin typeface="+mj-lt"/>
              <a:cs typeface="Arial" pitchFamily="34" charset="0"/>
            </a:endParaRPr>
          </a:p>
        </p:txBody>
      </p:sp>
      <p:sp>
        <p:nvSpPr>
          <p:cNvPr id="7172" name="Rectangle 3"/>
          <p:cNvSpPr>
            <a:spLocks noGrp="1" noChangeArrowheads="1"/>
          </p:cNvSpPr>
          <p:nvPr>
            <p:ph idx="1"/>
          </p:nvPr>
        </p:nvSpPr>
        <p:spPr>
          <a:xfrm>
            <a:off x="152400" y="1143000"/>
            <a:ext cx="8382000" cy="5181600"/>
          </a:xfrm>
        </p:spPr>
        <p:txBody>
          <a:bodyPr/>
          <a:lstStyle/>
          <a:p>
            <a:pPr>
              <a:buClr>
                <a:srgbClr val="FF0000"/>
              </a:buClr>
              <a:buFontTx/>
              <a:buChar char="•"/>
            </a:pPr>
            <a:r>
              <a:rPr lang="en-GB" dirty="0" smtClean="0">
                <a:latin typeface="Calibri" pitchFamily="34" charset="0"/>
                <a:ea typeface="ＭＳ Ｐゴシック" pitchFamily="34" charset="-128"/>
                <a:cs typeface="Arial" pitchFamily="34" charset="0"/>
              </a:rPr>
              <a:t>Without restrictions, matching is easier</a:t>
            </a:r>
          </a:p>
          <a:p>
            <a:pPr>
              <a:buClr>
                <a:srgbClr val="FF0000"/>
              </a:buClr>
              <a:buFontTx/>
              <a:buChar char="•"/>
            </a:pPr>
            <a:r>
              <a:rPr lang="en-GB" dirty="0" smtClean="0">
                <a:latin typeface="Calibri" pitchFamily="34" charset="0"/>
                <a:ea typeface="ＭＳ Ｐゴシック" pitchFamily="34" charset="-128"/>
                <a:cs typeface="Arial" pitchFamily="34" charset="0"/>
              </a:rPr>
              <a:t>Given the dual graph with:</a:t>
            </a:r>
          </a:p>
          <a:p>
            <a:pPr lvl="1">
              <a:buClr>
                <a:srgbClr val="FF0000"/>
              </a:buClr>
              <a:buFontTx/>
              <a:buChar char="•"/>
            </a:pPr>
            <a:r>
              <a:rPr lang="en-GB" dirty="0" smtClean="0">
                <a:latin typeface="Calibri" pitchFamily="34" charset="0"/>
                <a:ea typeface="ＭＳ Ｐゴシック" pitchFamily="34" charset="-128"/>
                <a:cs typeface="Arial" pitchFamily="34" charset="0"/>
              </a:rPr>
              <a:t>Set of cover vertices </a:t>
            </a:r>
            <a:r>
              <a:rPr lang="en-GB" i="1" dirty="0" smtClean="0">
                <a:latin typeface="Calibri" pitchFamily="34" charset="0"/>
                <a:ea typeface="ＭＳ Ｐゴシック" pitchFamily="34" charset="-128"/>
                <a:cs typeface="Arial" pitchFamily="34" charset="0"/>
              </a:rPr>
              <a:t>C</a:t>
            </a:r>
          </a:p>
          <a:p>
            <a:pPr lvl="1">
              <a:buClr>
                <a:srgbClr val="FF0000"/>
              </a:buClr>
              <a:buFontTx/>
              <a:buChar char="•"/>
            </a:pPr>
            <a:r>
              <a:rPr lang="en-GB" dirty="0" smtClean="0">
                <a:latin typeface="Calibri" pitchFamily="34" charset="0"/>
                <a:ea typeface="ＭＳ Ｐゴシック" pitchFamily="34" charset="-128"/>
                <a:cs typeface="Arial" pitchFamily="34" charset="0"/>
              </a:rPr>
              <a:t>Set of uncovered vertices </a:t>
            </a:r>
            <a:r>
              <a:rPr lang="en-GB" i="1" dirty="0" smtClean="0">
                <a:latin typeface="Calibri" pitchFamily="34" charset="0"/>
                <a:ea typeface="ＭＳ Ｐゴシック" pitchFamily="34" charset="-128"/>
                <a:cs typeface="Arial" pitchFamily="34" charset="0"/>
              </a:rPr>
              <a:t>C</a:t>
            </a:r>
            <a:endParaRPr lang="en-GB" dirty="0" smtClean="0">
              <a:latin typeface="Calibri" pitchFamily="34" charset="0"/>
              <a:ea typeface="ＭＳ Ｐゴシック" pitchFamily="34" charset="-128"/>
              <a:cs typeface="Arial" pitchFamily="34" charset="0"/>
            </a:endParaRPr>
          </a:p>
          <a:p>
            <a:pPr>
              <a:buClr>
                <a:srgbClr val="FF0000"/>
              </a:buClr>
              <a:buFontTx/>
              <a:buChar char="•"/>
            </a:pPr>
            <a:r>
              <a:rPr lang="en-GB" dirty="0" smtClean="0">
                <a:latin typeface="Calibri" pitchFamily="34" charset="0"/>
                <a:ea typeface="ＭＳ Ｐゴシック" pitchFamily="34" charset="-128"/>
                <a:cs typeface="Arial" pitchFamily="34" charset="0"/>
              </a:rPr>
              <a:t>Consider the bipartite graph </a:t>
            </a:r>
            <a:br>
              <a:rPr lang="en-GB" dirty="0" smtClean="0">
                <a:latin typeface="Calibri" pitchFamily="34" charset="0"/>
                <a:ea typeface="ＭＳ Ｐゴシック" pitchFamily="34" charset="-128"/>
                <a:cs typeface="Arial" pitchFamily="34" charset="0"/>
              </a:rPr>
            </a:br>
            <a:r>
              <a:rPr lang="en-GB" dirty="0" smtClean="0">
                <a:latin typeface="Calibri" pitchFamily="34" charset="0"/>
                <a:ea typeface="ＭＳ Ｐゴシック" pitchFamily="34" charset="-128"/>
                <a:cs typeface="Arial" pitchFamily="34" charset="0"/>
              </a:rPr>
              <a:t>resulting from removing </a:t>
            </a:r>
            <a:br>
              <a:rPr lang="en-GB" dirty="0" smtClean="0">
                <a:latin typeface="Calibri" pitchFamily="34" charset="0"/>
                <a:ea typeface="ＭＳ Ｐゴシック" pitchFamily="34" charset="-128"/>
                <a:cs typeface="Arial" pitchFamily="34" charset="0"/>
              </a:rPr>
            </a:br>
            <a:r>
              <a:rPr lang="en-GB" dirty="0" smtClean="0">
                <a:latin typeface="Calibri" pitchFamily="34" charset="0"/>
                <a:ea typeface="ＭＳ Ｐゴシック" pitchFamily="34" charset="-128"/>
                <a:cs typeface="Arial" pitchFamily="34" charset="0"/>
              </a:rPr>
              <a:t>edges not incident in </a:t>
            </a:r>
            <a:r>
              <a:rPr lang="en-GB" i="1" dirty="0" smtClean="0">
                <a:latin typeface="Calibri" pitchFamily="34" charset="0"/>
                <a:ea typeface="ＭＳ Ｐゴシック" pitchFamily="34" charset="-128"/>
                <a:cs typeface="Arial" pitchFamily="34" charset="0"/>
              </a:rPr>
              <a:t>C</a:t>
            </a:r>
            <a:endParaRPr lang="en-GB" dirty="0" smtClean="0">
              <a:latin typeface="Calibri" pitchFamily="34" charset="0"/>
              <a:ea typeface="ＭＳ Ｐゴシック" pitchFamily="34" charset="-128"/>
              <a:cs typeface="Arial" pitchFamily="34" charset="0"/>
            </a:endParaRPr>
          </a:p>
          <a:p>
            <a:pPr>
              <a:buClr>
                <a:srgbClr val="FF0000"/>
              </a:buClr>
              <a:buFontTx/>
              <a:buChar char="•"/>
            </a:pPr>
            <a:r>
              <a:rPr lang="en-GB" dirty="0" smtClean="0">
                <a:latin typeface="Calibri" pitchFamily="34" charset="0"/>
                <a:ea typeface="ＭＳ Ｐゴシック" pitchFamily="34" charset="-128"/>
                <a:cs typeface="Arial" pitchFamily="34" charset="0"/>
              </a:rPr>
              <a:t>Maximum  bipartite matching</a:t>
            </a:r>
          </a:p>
          <a:p>
            <a:pPr lvl="1">
              <a:buClr>
                <a:srgbClr val="FF0000"/>
              </a:buClr>
              <a:buFontTx/>
              <a:buChar char="•"/>
            </a:pPr>
            <a:r>
              <a:rPr lang="en-GB" dirty="0" smtClean="0">
                <a:latin typeface="Calibri" pitchFamily="34" charset="0"/>
                <a:ea typeface="ＭＳ Ｐゴシック" pitchFamily="34" charset="-128"/>
                <a:cs typeface="Arial" pitchFamily="34" charset="0"/>
              </a:rPr>
              <a:t>Matches all </a:t>
            </a:r>
            <a:r>
              <a:rPr lang="en-GB" i="1" dirty="0" smtClean="0">
                <a:latin typeface="Calibri" pitchFamily="34" charset="0"/>
                <a:ea typeface="ＭＳ Ｐゴシック" pitchFamily="34" charset="-128"/>
                <a:cs typeface="Arial" pitchFamily="34" charset="0"/>
              </a:rPr>
              <a:t>v</a:t>
            </a:r>
            <a:r>
              <a:rPr lang="en-GB" dirty="0" smtClean="0">
                <a:latin typeface="Calibri" pitchFamily="34" charset="0"/>
                <a:ea typeface="ＭＳ Ｐゴシック" pitchFamily="34" charset="-128"/>
                <a:cs typeface="Arial" pitchFamily="34" charset="0"/>
              </a:rPr>
              <a:t> ∊ </a:t>
            </a:r>
            <a:r>
              <a:rPr lang="en-GB" i="1" dirty="0" smtClean="0">
                <a:latin typeface="Calibri" pitchFamily="34" charset="0"/>
                <a:ea typeface="ＭＳ Ｐゴシック" pitchFamily="34" charset="-128"/>
                <a:cs typeface="Arial" pitchFamily="34" charset="0"/>
              </a:rPr>
              <a:t>C</a:t>
            </a:r>
            <a:r>
              <a:rPr lang="en-GB" dirty="0" smtClean="0">
                <a:latin typeface="Calibri" pitchFamily="34" charset="0"/>
                <a:ea typeface="ＭＳ Ｐゴシック" pitchFamily="34" charset="-128"/>
                <a:cs typeface="Arial" pitchFamily="34" charset="0"/>
              </a:rPr>
              <a:t> to </a:t>
            </a:r>
            <a:r>
              <a:rPr lang="en-GB" i="1" dirty="0" smtClean="0">
                <a:latin typeface="Calibri" pitchFamily="34" charset="0"/>
                <a:ea typeface="ＭＳ Ｐゴシック" pitchFamily="34" charset="-128"/>
                <a:cs typeface="Arial" pitchFamily="34" charset="0"/>
              </a:rPr>
              <a:t>C</a:t>
            </a:r>
          </a:p>
          <a:p>
            <a:pPr lvl="1">
              <a:buClr>
                <a:srgbClr val="FF0000"/>
              </a:buClr>
              <a:buFontTx/>
              <a:buChar char="•"/>
            </a:pPr>
            <a:r>
              <a:rPr lang="en-GB" dirty="0" smtClean="0">
                <a:latin typeface="Calibri" pitchFamily="34" charset="0"/>
                <a:ea typeface="ＭＳ Ｐゴシック" pitchFamily="34" charset="-128"/>
                <a:cs typeface="Arial" pitchFamily="34" charset="0"/>
              </a:rPr>
              <a:t>Guaranteed [Hall 1935] (see paper)</a:t>
            </a:r>
          </a:p>
        </p:txBody>
      </p:sp>
      <p:pic>
        <p:nvPicPr>
          <p:cNvPr id="7" name="Picture 2"/>
          <p:cNvPicPr>
            <a:picLocks noChangeAspect="1" noChangeArrowheads="1"/>
          </p:cNvPicPr>
          <p:nvPr/>
        </p:nvPicPr>
        <p:blipFill>
          <a:blip r:embed="rId4"/>
          <a:srcRect/>
          <a:stretch>
            <a:fillRect/>
          </a:stretch>
        </p:blipFill>
        <p:spPr bwMode="auto">
          <a:xfrm>
            <a:off x="6208581" y="3200400"/>
            <a:ext cx="2670438" cy="3507823"/>
          </a:xfrm>
          <a:prstGeom prst="rect">
            <a:avLst/>
          </a:prstGeom>
          <a:noFill/>
          <a:ln w="9525">
            <a:noFill/>
            <a:miter lim="800000"/>
            <a:headEnd/>
            <a:tailEnd/>
          </a:ln>
          <a:effectLst/>
        </p:spPr>
      </p:pic>
      <p:cxnSp>
        <p:nvCxnSpPr>
          <p:cNvPr id="8" name="Straight Connector 7"/>
          <p:cNvCxnSpPr/>
          <p:nvPr/>
        </p:nvCxnSpPr>
        <p:spPr>
          <a:xfrm>
            <a:off x="4712677" y="2912012"/>
            <a:ext cx="228600" cy="1588"/>
          </a:xfrm>
          <a:prstGeom prst="line">
            <a:avLst/>
          </a:prstGeom>
          <a:effectLst/>
        </p:spPr>
        <p:style>
          <a:lnRef idx="2">
            <a:schemeClr val="dk1"/>
          </a:lnRef>
          <a:fillRef idx="0">
            <a:schemeClr val="dk1"/>
          </a:fillRef>
          <a:effectRef idx="1">
            <a:schemeClr val="dk1"/>
          </a:effectRef>
          <a:fontRef idx="minor">
            <a:schemeClr val="tx1"/>
          </a:fontRef>
        </p:style>
      </p:cxnSp>
      <p:cxnSp>
        <p:nvCxnSpPr>
          <p:cNvPr id="10" name="Straight Connector 9"/>
          <p:cNvCxnSpPr/>
          <p:nvPr/>
        </p:nvCxnSpPr>
        <p:spPr>
          <a:xfrm>
            <a:off x="4118317" y="4431323"/>
            <a:ext cx="228600" cy="1588"/>
          </a:xfrm>
          <a:prstGeom prst="line">
            <a:avLst/>
          </a:prstGeom>
          <a:effectLst/>
        </p:spPr>
        <p:style>
          <a:lnRef idx="2">
            <a:schemeClr val="dk1"/>
          </a:lnRef>
          <a:fillRef idx="0">
            <a:schemeClr val="dk1"/>
          </a:fillRef>
          <a:effectRef idx="1">
            <a:schemeClr val="dk1"/>
          </a:effectRef>
          <a:fontRef idx="minor">
            <a:schemeClr val="tx1"/>
          </a:fontRef>
        </p:style>
      </p:cxnSp>
      <p:cxnSp>
        <p:nvCxnSpPr>
          <p:cNvPr id="11" name="Straight Connector 10"/>
          <p:cNvCxnSpPr/>
          <p:nvPr/>
        </p:nvCxnSpPr>
        <p:spPr>
          <a:xfrm>
            <a:off x="3249637" y="5584874"/>
            <a:ext cx="228600" cy="1588"/>
          </a:xfrm>
          <a:prstGeom prst="line">
            <a:avLst/>
          </a:prstGeom>
          <a:effectLst/>
        </p:spPr>
        <p:style>
          <a:lnRef idx="2">
            <a:schemeClr val="dk1"/>
          </a:lnRef>
          <a:fillRef idx="0">
            <a:schemeClr val="dk1"/>
          </a:fillRef>
          <a:effectRef idx="1">
            <a:schemeClr val="dk1"/>
          </a:effectRef>
          <a:fontRef idx="minor">
            <a:schemeClr val="tx1"/>
          </a:fontRef>
        </p:style>
      </p:cxnSp>
      <p:pic>
        <p:nvPicPr>
          <p:cNvPr id="9" name="Picture 2" descr="C:\repo\adj\shark-cover.png"/>
          <p:cNvPicPr>
            <a:picLocks noChangeAspect="1" noChangeArrowheads="1"/>
          </p:cNvPicPr>
          <p:nvPr/>
        </p:nvPicPr>
        <p:blipFill>
          <a:blip r:embed="rId5">
            <a:clrChange>
              <a:clrFrom>
                <a:srgbClr val="FFFFFF"/>
              </a:clrFrom>
              <a:clrTo>
                <a:srgbClr val="FFFFFF">
                  <a:alpha val="0"/>
                </a:srgbClr>
              </a:clrTo>
            </a:clrChange>
          </a:blip>
          <a:stretch>
            <a:fillRect/>
          </a:stretch>
        </p:blipFill>
        <p:spPr bwMode="auto">
          <a:xfrm>
            <a:off x="6713537" y="1074737"/>
            <a:ext cx="2049463" cy="2049463"/>
          </a:xfrm>
          <a:prstGeom prst="rect">
            <a:avLst/>
          </a:prstGeom>
          <a:noFill/>
          <a:ln>
            <a:noFill/>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a:srcRect/>
          <a:stretch>
            <a:fillRect/>
          </a:stretch>
        </p:blipFill>
        <p:spPr bwMode="auto">
          <a:xfrm>
            <a:off x="6251838" y="3352800"/>
            <a:ext cx="2587362" cy="3398696"/>
          </a:xfrm>
          <a:prstGeom prst="rect">
            <a:avLst/>
          </a:prstGeom>
          <a:noFill/>
          <a:ln w="9525">
            <a:noFill/>
            <a:miter lim="800000"/>
            <a:headEnd/>
            <a:tailEnd/>
          </a:ln>
          <a:effectLst/>
        </p:spPr>
      </p:pic>
      <p:pic>
        <p:nvPicPr>
          <p:cNvPr id="7170" name="Picture 6" descr="SA08_text.jpg"/>
          <p:cNvPicPr>
            <a:picLocks noChangeAspect="1"/>
          </p:cNvPicPr>
          <p:nvPr/>
        </p:nvPicPr>
        <p:blipFill>
          <a:blip r:embed="rId4">
            <a:lum bright="-65000" contrast="65000"/>
          </a:blip>
          <a:srcRect t="3194" b="82222"/>
          <a:stretch>
            <a:fillRect/>
          </a:stretch>
        </p:blipFill>
        <p:spPr bwMode="auto">
          <a:xfrm>
            <a:off x="0" y="0"/>
            <a:ext cx="9144000" cy="1000125"/>
          </a:xfrm>
          <a:prstGeom prst="rect">
            <a:avLst/>
          </a:prstGeom>
          <a:noFill/>
          <a:ln w="9525">
            <a:noFill/>
            <a:miter lim="800000"/>
            <a:headEnd/>
            <a:tailEnd/>
          </a:ln>
        </p:spPr>
      </p:pic>
      <p:sp>
        <p:nvSpPr>
          <p:cNvPr id="5" name="Rectangle 4"/>
          <p:cNvSpPr>
            <a:spLocks noChangeArrowheads="1"/>
          </p:cNvSpPr>
          <p:nvPr/>
        </p:nvSpPr>
        <p:spPr bwMode="auto">
          <a:xfrm>
            <a:off x="381000" y="0"/>
            <a:ext cx="8686800" cy="1000125"/>
          </a:xfrm>
          <a:prstGeom prst="rect">
            <a:avLst/>
          </a:prstGeom>
          <a:noFill/>
          <a:ln w="9525">
            <a:noFill/>
            <a:miter lim="800000"/>
            <a:headEnd/>
            <a:tailEnd/>
          </a:ln>
          <a:effectLst>
            <a:outerShdw blurRad="63500" dist="17961" dir="2700000" algn="ctr" rotWithShape="0">
              <a:schemeClr val="bg2">
                <a:alpha val="74998"/>
              </a:schemeClr>
            </a:outerShdw>
          </a:effectLst>
        </p:spPr>
        <p:txBody>
          <a:bodyPr anchor="ctr"/>
          <a:lstStyle/>
          <a:p>
            <a:pPr>
              <a:defRPr/>
            </a:pPr>
            <a:r>
              <a:rPr lang="en-US" sz="4400" dirty="0" smtClean="0">
                <a:solidFill>
                  <a:schemeClr val="bg1"/>
                </a:solidFill>
                <a:latin typeface="+mj-lt"/>
                <a:cs typeface="Arial" pitchFamily="34" charset="0"/>
              </a:rPr>
              <a:t>Matching all connected components</a:t>
            </a:r>
            <a:endParaRPr lang="en-US" sz="4400" dirty="0">
              <a:solidFill>
                <a:schemeClr val="bg1"/>
              </a:solidFill>
              <a:latin typeface="+mj-lt"/>
              <a:cs typeface="Arial" pitchFamily="34" charset="0"/>
            </a:endParaRPr>
          </a:p>
        </p:txBody>
      </p:sp>
      <p:sp>
        <p:nvSpPr>
          <p:cNvPr id="7172" name="Rectangle 3"/>
          <p:cNvSpPr>
            <a:spLocks noGrp="1" noChangeArrowheads="1"/>
          </p:cNvSpPr>
          <p:nvPr>
            <p:ph idx="1"/>
          </p:nvPr>
        </p:nvSpPr>
        <p:spPr>
          <a:xfrm>
            <a:off x="381000" y="1066800"/>
            <a:ext cx="8382000" cy="5181600"/>
          </a:xfrm>
        </p:spPr>
        <p:txBody>
          <a:bodyPr/>
          <a:lstStyle/>
          <a:p>
            <a:pPr marL="342900" lvl="1" indent="-342900">
              <a:buClr>
                <a:srgbClr val="FF0000"/>
              </a:buClr>
              <a:buFontTx/>
              <a:buChar char="•"/>
            </a:pPr>
            <a:r>
              <a:rPr lang="en-US" sz="3200" dirty="0" smtClean="0">
                <a:ea typeface="ＭＳ Ｐゴシック" pitchFamily="34" charset="-128"/>
                <a:cs typeface="Arial" pitchFamily="34" charset="0"/>
              </a:rPr>
              <a:t>Merge vertices of each connected component </a:t>
            </a:r>
            <a:r>
              <a:rPr lang="en-US" sz="3200" i="1" dirty="0" err="1" smtClean="0">
                <a:ea typeface="ＭＳ Ｐゴシック" pitchFamily="34" charset="-128"/>
                <a:cs typeface="Arial" pitchFamily="34" charset="0"/>
              </a:rPr>
              <a:t>C</a:t>
            </a:r>
            <a:r>
              <a:rPr lang="en-US" sz="3200" i="1" baseline="-25000" dirty="0" err="1" smtClean="0">
                <a:ea typeface="ＭＳ Ｐゴシック" pitchFamily="34" charset="-128"/>
                <a:cs typeface="Arial" pitchFamily="34" charset="0"/>
              </a:rPr>
              <a:t>i</a:t>
            </a:r>
            <a:r>
              <a:rPr lang="en-US" sz="3200" dirty="0" smtClean="0">
                <a:ea typeface="ＭＳ Ｐゴシック" pitchFamily="34" charset="-128"/>
                <a:cs typeface="Arial" pitchFamily="34" charset="0"/>
              </a:rPr>
              <a:t> into a single </a:t>
            </a:r>
            <a:r>
              <a:rPr lang="en-US" sz="3200" i="1" dirty="0" smtClean="0">
                <a:ea typeface="ＭＳ Ｐゴシック" pitchFamily="34" charset="-128"/>
                <a:cs typeface="Arial" pitchFamily="34" charset="0"/>
              </a:rPr>
              <a:t>gray</a:t>
            </a:r>
            <a:r>
              <a:rPr lang="en-US" sz="3200" dirty="0" smtClean="0">
                <a:ea typeface="ＭＳ Ｐゴシック" pitchFamily="34" charset="-128"/>
                <a:cs typeface="Arial" pitchFamily="34" charset="0"/>
              </a:rPr>
              <a:t> vertex</a:t>
            </a:r>
            <a:endParaRPr lang="en-US" sz="3200" dirty="0" smtClean="0">
              <a:latin typeface="+mn-lt"/>
              <a:ea typeface="ＭＳ Ｐゴシック" pitchFamily="34" charset="-128"/>
              <a:cs typeface="Arial" pitchFamily="34" charset="0"/>
            </a:endParaRPr>
          </a:p>
          <a:p>
            <a:pPr>
              <a:buClr>
                <a:srgbClr val="FF0000"/>
              </a:buClr>
              <a:buFontTx/>
              <a:buChar char="•"/>
            </a:pPr>
            <a:r>
              <a:rPr lang="en-US" dirty="0" smtClean="0">
                <a:latin typeface="+mn-lt"/>
                <a:ea typeface="ＭＳ Ｐゴシック" pitchFamily="34" charset="-128"/>
                <a:cs typeface="Arial" pitchFamily="34" charset="0"/>
              </a:rPr>
              <a:t>We can also easily match all </a:t>
            </a:r>
            <a:r>
              <a:rPr lang="en-US" i="1" dirty="0" err="1" smtClean="0">
                <a:latin typeface="+mn-lt"/>
                <a:ea typeface="ＭＳ Ｐゴシック" pitchFamily="34" charset="-128"/>
                <a:cs typeface="Arial" pitchFamily="34" charset="0"/>
              </a:rPr>
              <a:t>C</a:t>
            </a:r>
            <a:r>
              <a:rPr lang="en-US" i="1" baseline="-25000" dirty="0" err="1" smtClean="0">
                <a:latin typeface="+mn-lt"/>
                <a:ea typeface="ＭＳ Ｐゴシック" pitchFamily="34" charset="-128"/>
                <a:cs typeface="Arial" pitchFamily="34" charset="0"/>
              </a:rPr>
              <a:t>i</a:t>
            </a:r>
            <a:r>
              <a:rPr lang="en-US" dirty="0" smtClean="0">
                <a:latin typeface="+mn-lt"/>
                <a:ea typeface="ＭＳ Ｐゴシック" pitchFamily="34" charset="-128"/>
                <a:cs typeface="Arial" pitchFamily="34" charset="0"/>
              </a:rPr>
              <a:t> to </a:t>
            </a:r>
            <a:r>
              <a:rPr lang="en-US" i="1" dirty="0" smtClean="0">
                <a:latin typeface="+mn-lt"/>
                <a:ea typeface="ＭＳ Ｐゴシック" pitchFamily="34" charset="-128"/>
                <a:cs typeface="Arial" pitchFamily="34" charset="0"/>
              </a:rPr>
              <a:t>C</a:t>
            </a:r>
          </a:p>
          <a:p>
            <a:pPr lvl="1">
              <a:buClr>
                <a:srgbClr val="FF0000"/>
              </a:buClr>
              <a:buFontTx/>
              <a:buChar char="•"/>
            </a:pPr>
            <a:r>
              <a:rPr lang="en-US" dirty="0" smtClean="0">
                <a:latin typeface="Calibri" pitchFamily="34" charset="0"/>
                <a:ea typeface="ＭＳ Ｐゴシック" pitchFamily="34" charset="-128"/>
                <a:cs typeface="Arial" pitchFamily="34" charset="0"/>
              </a:rPr>
              <a:t>Also guaranteed by Hall [1935] (see paper)</a:t>
            </a:r>
            <a:endParaRPr lang="en-US" dirty="0" smtClean="0">
              <a:latin typeface="+mn-lt"/>
              <a:ea typeface="ＭＳ Ｐゴシック" pitchFamily="34" charset="-128"/>
              <a:cs typeface="Arial" pitchFamily="34" charset="0"/>
            </a:endParaRPr>
          </a:p>
          <a:p>
            <a:pPr>
              <a:buClr>
                <a:srgbClr val="FF0000"/>
              </a:buClr>
              <a:buFontTx/>
              <a:buChar char="•"/>
            </a:pPr>
            <a:endParaRPr lang="en-US" dirty="0" smtClean="0">
              <a:latin typeface="+mn-lt"/>
              <a:ea typeface="ＭＳ Ｐゴシック" pitchFamily="34" charset="-128"/>
              <a:cs typeface="Arial" pitchFamily="34" charset="0"/>
            </a:endParaRPr>
          </a:p>
          <a:p>
            <a:pPr>
              <a:buClr>
                <a:srgbClr val="FF0000"/>
              </a:buClr>
              <a:buFontTx/>
              <a:buChar char="•"/>
            </a:pPr>
            <a:r>
              <a:rPr lang="en-US" dirty="0" smtClean="0">
                <a:latin typeface="+mn-lt"/>
                <a:ea typeface="ＭＳ Ｐゴシック" pitchFamily="34" charset="-128"/>
                <a:cs typeface="Arial" pitchFamily="34" charset="0"/>
              </a:rPr>
              <a:t>However, not all </a:t>
            </a:r>
            <a:r>
              <a:rPr lang="en-US" i="1" dirty="0" smtClean="0">
                <a:latin typeface="+mn-lt"/>
                <a:ea typeface="ＭＳ Ｐゴシック" pitchFamily="34" charset="-128"/>
                <a:cs typeface="Arial" pitchFamily="34" charset="0"/>
              </a:rPr>
              <a:t>v</a:t>
            </a:r>
            <a:r>
              <a:rPr lang="en-US" dirty="0" smtClean="0">
                <a:latin typeface="+mn-lt"/>
                <a:ea typeface="ＭＳ Ｐゴシック" pitchFamily="34" charset="-128"/>
                <a:cs typeface="Arial" pitchFamily="34" charset="0"/>
              </a:rPr>
              <a:t> in </a:t>
            </a:r>
            <a:r>
              <a:rPr lang="en-US" i="1" dirty="0" smtClean="0">
                <a:latin typeface="+mn-lt"/>
                <a:ea typeface="ＭＳ Ｐゴシック" pitchFamily="34" charset="-128"/>
                <a:cs typeface="Arial" pitchFamily="34" charset="0"/>
              </a:rPr>
              <a:t>C</a:t>
            </a:r>
            <a:r>
              <a:rPr lang="en-US" dirty="0" smtClean="0">
                <a:latin typeface="+mn-lt"/>
                <a:ea typeface="ＭＳ Ｐゴシック" pitchFamily="34" charset="-128"/>
                <a:cs typeface="Arial" pitchFamily="34" charset="0"/>
              </a:rPr>
              <a:t/>
            </a:r>
            <a:br>
              <a:rPr lang="en-US" dirty="0" smtClean="0">
                <a:latin typeface="+mn-lt"/>
                <a:ea typeface="ＭＳ Ｐゴシック" pitchFamily="34" charset="-128"/>
                <a:cs typeface="Arial" pitchFamily="34" charset="0"/>
              </a:rPr>
            </a:br>
            <a:r>
              <a:rPr lang="en-US" dirty="0" smtClean="0">
                <a:latin typeface="+mn-lt"/>
                <a:ea typeface="ＭＳ Ｐゴシック" pitchFamily="34" charset="-128"/>
                <a:cs typeface="Arial" pitchFamily="34" charset="0"/>
              </a:rPr>
              <a:t>are matched!</a:t>
            </a:r>
          </a:p>
        </p:txBody>
      </p:sp>
      <p:cxnSp>
        <p:nvCxnSpPr>
          <p:cNvPr id="8" name="Straight Connector 7"/>
          <p:cNvCxnSpPr/>
          <p:nvPr/>
        </p:nvCxnSpPr>
        <p:spPr>
          <a:xfrm>
            <a:off x="6326945" y="2236763"/>
            <a:ext cx="228600" cy="1588"/>
          </a:xfrm>
          <a:prstGeom prst="line">
            <a:avLst/>
          </a:prstGeom>
          <a:effectLst/>
        </p:spPr>
        <p:style>
          <a:lnRef idx="2">
            <a:schemeClr val="dk1"/>
          </a:lnRef>
          <a:fillRef idx="0">
            <a:schemeClr val="dk1"/>
          </a:fillRef>
          <a:effectRef idx="1">
            <a:schemeClr val="dk1"/>
          </a:effectRef>
          <a:fontRef idx="minor">
            <a:schemeClr val="tx1"/>
          </a:fontRef>
        </p:style>
      </p:cxnSp>
      <p:cxnSp>
        <p:nvCxnSpPr>
          <p:cNvPr id="11" name="Straight Connector 10"/>
          <p:cNvCxnSpPr/>
          <p:nvPr/>
        </p:nvCxnSpPr>
        <p:spPr>
          <a:xfrm>
            <a:off x="4287129" y="3938954"/>
            <a:ext cx="228600" cy="1588"/>
          </a:xfrm>
          <a:prstGeom prst="line">
            <a:avLst/>
          </a:prstGeom>
          <a:effectLst/>
        </p:spPr>
        <p:style>
          <a:lnRef idx="2">
            <a:schemeClr val="dk1"/>
          </a:lnRef>
          <a:fillRef idx="0">
            <a:schemeClr val="dk1"/>
          </a:fillRef>
          <a:effectRef idx="1">
            <a:schemeClr val="dk1"/>
          </a:effectRef>
          <a:fontRef idx="minor">
            <a:schemeClr val="tx1"/>
          </a:fontRef>
        </p:style>
      </p:cxn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a:srcRect/>
          <a:stretch>
            <a:fillRect/>
          </a:stretch>
        </p:blipFill>
        <p:spPr bwMode="auto">
          <a:xfrm>
            <a:off x="5408759" y="3124200"/>
            <a:ext cx="2668441" cy="3505200"/>
          </a:xfrm>
          <a:prstGeom prst="rect">
            <a:avLst/>
          </a:prstGeom>
          <a:noFill/>
          <a:ln w="9525">
            <a:noFill/>
            <a:miter lim="800000"/>
            <a:headEnd/>
            <a:tailEnd/>
          </a:ln>
          <a:effectLst/>
        </p:spPr>
      </p:pic>
      <p:pic>
        <p:nvPicPr>
          <p:cNvPr id="7170" name="Picture 6" descr="SA08_text.jpg"/>
          <p:cNvPicPr>
            <a:picLocks noChangeAspect="1"/>
          </p:cNvPicPr>
          <p:nvPr/>
        </p:nvPicPr>
        <p:blipFill>
          <a:blip r:embed="rId4">
            <a:lum bright="-65000" contrast="65000"/>
          </a:blip>
          <a:srcRect t="3194" b="82222"/>
          <a:stretch>
            <a:fillRect/>
          </a:stretch>
        </p:blipFill>
        <p:spPr bwMode="auto">
          <a:xfrm>
            <a:off x="0" y="0"/>
            <a:ext cx="9144000" cy="1000125"/>
          </a:xfrm>
          <a:prstGeom prst="rect">
            <a:avLst/>
          </a:prstGeom>
          <a:noFill/>
          <a:ln w="9525">
            <a:noFill/>
            <a:miter lim="800000"/>
            <a:headEnd/>
            <a:tailEnd/>
          </a:ln>
        </p:spPr>
      </p:pic>
      <p:sp>
        <p:nvSpPr>
          <p:cNvPr id="5" name="Rectangle 4"/>
          <p:cNvSpPr>
            <a:spLocks noChangeArrowheads="1"/>
          </p:cNvSpPr>
          <p:nvPr/>
        </p:nvSpPr>
        <p:spPr bwMode="auto">
          <a:xfrm>
            <a:off x="381000" y="0"/>
            <a:ext cx="8305800" cy="1000125"/>
          </a:xfrm>
          <a:prstGeom prst="rect">
            <a:avLst/>
          </a:prstGeom>
          <a:noFill/>
          <a:ln w="9525">
            <a:noFill/>
            <a:miter lim="800000"/>
            <a:headEnd/>
            <a:tailEnd/>
          </a:ln>
          <a:effectLst>
            <a:outerShdw blurRad="63500" dist="17961" dir="2700000" algn="ctr" rotWithShape="0">
              <a:schemeClr val="bg2">
                <a:alpha val="74998"/>
              </a:schemeClr>
            </a:outerShdw>
          </a:effectLst>
        </p:spPr>
        <p:txBody>
          <a:bodyPr anchor="ctr"/>
          <a:lstStyle/>
          <a:p>
            <a:pPr>
              <a:defRPr/>
            </a:pPr>
            <a:r>
              <a:rPr lang="en-US" sz="4400" dirty="0" smtClean="0">
                <a:solidFill>
                  <a:schemeClr val="bg1"/>
                </a:solidFill>
                <a:latin typeface="+mj-lt"/>
                <a:cs typeface="Arial" pitchFamily="34" charset="0"/>
              </a:rPr>
              <a:t>Achieving both goals</a:t>
            </a:r>
            <a:endParaRPr lang="en-US" sz="4400" dirty="0">
              <a:solidFill>
                <a:schemeClr val="bg1"/>
              </a:solidFill>
              <a:latin typeface="+mj-lt"/>
              <a:cs typeface="Arial" pitchFamily="34" charset="0"/>
            </a:endParaRPr>
          </a:p>
        </p:txBody>
      </p:sp>
      <p:sp>
        <p:nvSpPr>
          <p:cNvPr id="7172" name="Rectangle 3"/>
          <p:cNvSpPr>
            <a:spLocks noGrp="1" noChangeArrowheads="1"/>
          </p:cNvSpPr>
          <p:nvPr>
            <p:ph idx="1"/>
          </p:nvPr>
        </p:nvSpPr>
        <p:spPr>
          <a:xfrm>
            <a:off x="533400" y="1066800"/>
            <a:ext cx="8382000" cy="5181600"/>
          </a:xfrm>
        </p:spPr>
        <p:txBody>
          <a:bodyPr/>
          <a:lstStyle/>
          <a:p>
            <a:pPr>
              <a:buClr>
                <a:srgbClr val="FF0000"/>
              </a:buClr>
              <a:buFontTx/>
              <a:buChar char="•"/>
            </a:pPr>
            <a:r>
              <a:rPr lang="en-US" dirty="0" smtClean="0">
                <a:latin typeface="+mn-lt"/>
                <a:ea typeface="ＭＳ Ｐゴシック" pitchFamily="34" charset="-128"/>
                <a:cs typeface="Arial" pitchFamily="34" charset="0"/>
              </a:rPr>
              <a:t>We want a matching that satisfies both:</a:t>
            </a:r>
          </a:p>
          <a:p>
            <a:pPr lvl="1">
              <a:buClr>
                <a:srgbClr val="FF0000"/>
              </a:buClr>
              <a:buFontTx/>
              <a:buChar char="•"/>
            </a:pPr>
            <a:r>
              <a:rPr lang="en-US" dirty="0" smtClean="0">
                <a:ea typeface="ＭＳ Ｐゴシック" pitchFamily="34" charset="-128"/>
                <a:cs typeface="Arial" pitchFamily="34" charset="0"/>
              </a:rPr>
              <a:t>All </a:t>
            </a:r>
            <a:r>
              <a:rPr lang="en-US" i="1" dirty="0" smtClean="0">
                <a:ea typeface="ＭＳ Ｐゴシック" pitchFamily="34" charset="-128"/>
                <a:cs typeface="Arial" pitchFamily="34" charset="0"/>
              </a:rPr>
              <a:t>v</a:t>
            </a:r>
            <a:r>
              <a:rPr lang="en-US" dirty="0" smtClean="0">
                <a:ea typeface="ＭＳ Ｐゴシック" pitchFamily="34" charset="-128"/>
                <a:cs typeface="Arial" pitchFamily="34" charset="0"/>
              </a:rPr>
              <a:t> in </a:t>
            </a:r>
            <a:r>
              <a:rPr lang="en-US" i="1" dirty="0" smtClean="0">
                <a:ea typeface="ＭＳ Ｐゴシック" pitchFamily="34" charset="-128"/>
                <a:cs typeface="Arial" pitchFamily="34" charset="0"/>
              </a:rPr>
              <a:t>C</a:t>
            </a:r>
            <a:r>
              <a:rPr lang="en-US" dirty="0" smtClean="0">
                <a:ea typeface="ＭＳ Ｐゴシック" pitchFamily="34" charset="-128"/>
                <a:cs typeface="Arial" pitchFamily="34" charset="0"/>
              </a:rPr>
              <a:t> are matched (as in left matching)</a:t>
            </a:r>
          </a:p>
          <a:p>
            <a:pPr lvl="1">
              <a:buClr>
                <a:srgbClr val="FF0000"/>
              </a:buClr>
              <a:buFontTx/>
              <a:buChar char="•"/>
            </a:pPr>
            <a:r>
              <a:rPr lang="en-US" dirty="0" smtClean="0">
                <a:latin typeface="+mn-lt"/>
                <a:ea typeface="ＭＳ Ｐゴシック" pitchFamily="34" charset="-128"/>
                <a:cs typeface="Arial" pitchFamily="34" charset="0"/>
              </a:rPr>
              <a:t>All </a:t>
            </a:r>
            <a:r>
              <a:rPr lang="en-US" i="1" dirty="0" err="1" smtClean="0">
                <a:latin typeface="+mn-lt"/>
                <a:ea typeface="ＭＳ Ｐゴシック" pitchFamily="34" charset="-128"/>
                <a:cs typeface="Arial" pitchFamily="34" charset="0"/>
              </a:rPr>
              <a:t>C</a:t>
            </a:r>
            <a:r>
              <a:rPr lang="en-US" i="1" baseline="-25000" dirty="0" err="1" smtClean="0">
                <a:latin typeface="+mn-lt"/>
                <a:ea typeface="ＭＳ Ｐゴシック" pitchFamily="34" charset="-128"/>
                <a:cs typeface="Arial" pitchFamily="34" charset="0"/>
              </a:rPr>
              <a:t>i</a:t>
            </a:r>
            <a:r>
              <a:rPr lang="en-US" dirty="0" smtClean="0">
                <a:latin typeface="+mn-lt"/>
                <a:ea typeface="ＭＳ Ｐゴシック" pitchFamily="34" charset="-128"/>
                <a:cs typeface="Arial" pitchFamily="34" charset="0"/>
              </a:rPr>
              <a:t> are matched (as in </a:t>
            </a:r>
            <a:r>
              <a:rPr lang="en-US" dirty="0" smtClean="0">
                <a:ea typeface="ＭＳ Ｐゴシック" pitchFamily="34" charset="-128"/>
                <a:cs typeface="Arial" pitchFamily="34" charset="0"/>
              </a:rPr>
              <a:t>right</a:t>
            </a:r>
            <a:r>
              <a:rPr lang="en-US" dirty="0" smtClean="0">
                <a:latin typeface="+mn-lt"/>
                <a:ea typeface="ＭＳ Ｐゴシック" pitchFamily="34" charset="-128"/>
                <a:cs typeface="Arial" pitchFamily="34" charset="0"/>
              </a:rPr>
              <a:t> matching)</a:t>
            </a:r>
          </a:p>
        </p:txBody>
      </p:sp>
      <p:pic>
        <p:nvPicPr>
          <p:cNvPr id="6" name="Picture 2"/>
          <p:cNvPicPr>
            <a:picLocks noChangeAspect="1" noChangeArrowheads="1"/>
          </p:cNvPicPr>
          <p:nvPr/>
        </p:nvPicPr>
        <p:blipFill>
          <a:blip r:embed="rId5"/>
          <a:srcRect/>
          <a:stretch>
            <a:fillRect/>
          </a:stretch>
        </p:blipFill>
        <p:spPr bwMode="auto">
          <a:xfrm>
            <a:off x="914400" y="3124200"/>
            <a:ext cx="2668442" cy="3505200"/>
          </a:xfrm>
          <a:prstGeom prst="rect">
            <a:avLst/>
          </a:prstGeom>
          <a:noFill/>
          <a:ln w="9525">
            <a:noFill/>
            <a:miter lim="800000"/>
            <a:headEnd/>
            <a:tailEnd/>
          </a:ln>
          <a:effectLst/>
        </p:spPr>
      </p:pic>
      <p:cxnSp>
        <p:nvCxnSpPr>
          <p:cNvPr id="8" name="Straight Connector 7"/>
          <p:cNvCxnSpPr/>
          <p:nvPr/>
        </p:nvCxnSpPr>
        <p:spPr>
          <a:xfrm>
            <a:off x="2416126" y="1752600"/>
            <a:ext cx="228600" cy="1588"/>
          </a:xfrm>
          <a:prstGeom prst="line">
            <a:avLst/>
          </a:prstGeom>
          <a:effectLst/>
        </p:spPr>
        <p:style>
          <a:lnRef idx="2">
            <a:schemeClr val="dk1"/>
          </a:lnRef>
          <a:fillRef idx="0">
            <a:schemeClr val="dk1"/>
          </a:fillRef>
          <a:effectRef idx="1">
            <a:schemeClr val="dk1"/>
          </a:effectRef>
          <a:fontRef idx="minor">
            <a:schemeClr val="tx1"/>
          </a:fontRef>
        </p:style>
      </p:cxn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a:srcRect/>
          <a:stretch>
            <a:fillRect/>
          </a:stretch>
        </p:blipFill>
        <p:spPr bwMode="auto">
          <a:xfrm>
            <a:off x="2971801" y="3352800"/>
            <a:ext cx="2133600" cy="2802646"/>
          </a:xfrm>
          <a:prstGeom prst="rect">
            <a:avLst/>
          </a:prstGeom>
          <a:noFill/>
          <a:ln w="9525">
            <a:noFill/>
            <a:miter lim="800000"/>
            <a:headEnd/>
            <a:tailEnd/>
          </a:ln>
          <a:effectLst/>
        </p:spPr>
      </p:pic>
      <p:pic>
        <p:nvPicPr>
          <p:cNvPr id="7170" name="Picture 6" descr="SA08_text.jpg"/>
          <p:cNvPicPr>
            <a:picLocks noChangeAspect="1"/>
          </p:cNvPicPr>
          <p:nvPr/>
        </p:nvPicPr>
        <p:blipFill>
          <a:blip r:embed="rId4">
            <a:lum bright="-65000" contrast="65000"/>
          </a:blip>
          <a:srcRect t="3194" b="82222"/>
          <a:stretch>
            <a:fillRect/>
          </a:stretch>
        </p:blipFill>
        <p:spPr bwMode="auto">
          <a:xfrm>
            <a:off x="0" y="0"/>
            <a:ext cx="9144000" cy="1000125"/>
          </a:xfrm>
          <a:prstGeom prst="rect">
            <a:avLst/>
          </a:prstGeom>
          <a:noFill/>
          <a:ln w="9525">
            <a:noFill/>
            <a:miter lim="800000"/>
            <a:headEnd/>
            <a:tailEnd/>
          </a:ln>
        </p:spPr>
      </p:pic>
      <p:sp>
        <p:nvSpPr>
          <p:cNvPr id="5" name="Rectangle 4"/>
          <p:cNvSpPr>
            <a:spLocks noChangeArrowheads="1"/>
          </p:cNvSpPr>
          <p:nvPr/>
        </p:nvSpPr>
        <p:spPr bwMode="auto">
          <a:xfrm>
            <a:off x="381000" y="0"/>
            <a:ext cx="8305800" cy="1000125"/>
          </a:xfrm>
          <a:prstGeom prst="rect">
            <a:avLst/>
          </a:prstGeom>
          <a:noFill/>
          <a:ln w="9525">
            <a:noFill/>
            <a:miter lim="800000"/>
            <a:headEnd/>
            <a:tailEnd/>
          </a:ln>
          <a:effectLst>
            <a:outerShdw blurRad="63500" dist="17961" dir="2700000" algn="ctr" rotWithShape="0">
              <a:schemeClr val="bg2">
                <a:alpha val="74998"/>
              </a:schemeClr>
            </a:outerShdw>
          </a:effectLst>
        </p:spPr>
        <p:txBody>
          <a:bodyPr anchor="ctr"/>
          <a:lstStyle/>
          <a:p>
            <a:pPr>
              <a:defRPr/>
            </a:pPr>
            <a:r>
              <a:rPr lang="en-US" sz="4400" dirty="0" smtClean="0">
                <a:solidFill>
                  <a:schemeClr val="bg1"/>
                </a:solidFill>
                <a:latin typeface="+mj-lt"/>
                <a:cs typeface="Arial" pitchFamily="34" charset="0"/>
              </a:rPr>
              <a:t>Proof</a:t>
            </a:r>
            <a:endParaRPr lang="en-US" sz="4400" dirty="0">
              <a:solidFill>
                <a:schemeClr val="bg1"/>
              </a:solidFill>
              <a:latin typeface="+mj-lt"/>
              <a:cs typeface="Arial" pitchFamily="34" charset="0"/>
            </a:endParaRPr>
          </a:p>
        </p:txBody>
      </p:sp>
      <p:sp>
        <p:nvSpPr>
          <p:cNvPr id="7172" name="Rectangle 3"/>
          <p:cNvSpPr>
            <a:spLocks noGrp="1" noChangeArrowheads="1"/>
          </p:cNvSpPr>
          <p:nvPr>
            <p:ph idx="1"/>
          </p:nvPr>
        </p:nvSpPr>
        <p:spPr>
          <a:xfrm>
            <a:off x="533400" y="1066800"/>
            <a:ext cx="8382000" cy="5181600"/>
          </a:xfrm>
        </p:spPr>
        <p:txBody>
          <a:bodyPr/>
          <a:lstStyle/>
          <a:p>
            <a:pPr>
              <a:buClr>
                <a:srgbClr val="FF0000"/>
              </a:buClr>
              <a:buFontTx/>
              <a:buChar char="•"/>
            </a:pPr>
            <a:r>
              <a:rPr lang="en-US" dirty="0" smtClean="0">
                <a:latin typeface="+mn-lt"/>
                <a:ea typeface="ＭＳ Ｐゴシック" pitchFamily="34" charset="-128"/>
                <a:cs typeface="Arial" pitchFamily="34" charset="0"/>
              </a:rPr>
              <a:t>Consider the union of edges in two </a:t>
            </a:r>
            <a:r>
              <a:rPr lang="en-US" dirty="0" err="1" smtClean="0">
                <a:latin typeface="+mn-lt"/>
                <a:ea typeface="ＭＳ Ｐゴシック" pitchFamily="34" charset="-128"/>
                <a:cs typeface="Arial" pitchFamily="34" charset="0"/>
              </a:rPr>
              <a:t>matchings</a:t>
            </a:r>
            <a:endParaRPr lang="en-US" dirty="0" smtClean="0">
              <a:latin typeface="+mn-lt"/>
              <a:ea typeface="ＭＳ Ｐゴシック" pitchFamily="34" charset="-128"/>
              <a:cs typeface="Arial" pitchFamily="34" charset="0"/>
            </a:endParaRPr>
          </a:p>
          <a:p>
            <a:pPr>
              <a:buClr>
                <a:srgbClr val="FF0000"/>
              </a:buClr>
              <a:buFontTx/>
              <a:buChar char="•"/>
            </a:pPr>
            <a:r>
              <a:rPr lang="en-US" dirty="0" smtClean="0">
                <a:latin typeface="+mn-lt"/>
                <a:ea typeface="ＭＳ Ｐゴシック" pitchFamily="34" charset="-128"/>
                <a:cs typeface="Arial" pitchFamily="34" charset="0"/>
              </a:rPr>
              <a:t>It contains disjoint cycles and paths</a:t>
            </a:r>
          </a:p>
          <a:p>
            <a:pPr lvl="1">
              <a:buClr>
                <a:srgbClr val="FF0000"/>
              </a:buClr>
              <a:buFontTx/>
              <a:buChar char="•"/>
            </a:pPr>
            <a:r>
              <a:rPr lang="en-US" dirty="0" smtClean="0">
                <a:latin typeface="+mn-lt"/>
                <a:ea typeface="ＭＳ Ｐゴシック" pitchFamily="34" charset="-128"/>
                <a:cs typeface="Arial" pitchFamily="34" charset="0"/>
              </a:rPr>
              <a:t>Since </a:t>
            </a:r>
            <a:r>
              <a:rPr lang="en-US" i="1" dirty="0" smtClean="0">
                <a:latin typeface="+mn-lt"/>
                <a:ea typeface="ＭＳ Ｐゴシック" pitchFamily="34" charset="-128"/>
                <a:cs typeface="Arial" pitchFamily="34" charset="0"/>
              </a:rPr>
              <a:t>d</a:t>
            </a:r>
            <a:r>
              <a:rPr lang="en-US" dirty="0" smtClean="0">
                <a:latin typeface="+mn-lt"/>
                <a:ea typeface="ＭＳ Ｐゴシック" pitchFamily="34" charset="-128"/>
                <a:cs typeface="Arial" pitchFamily="34" charset="0"/>
              </a:rPr>
              <a:t>(</a:t>
            </a:r>
            <a:r>
              <a:rPr lang="en-US" i="1" dirty="0" smtClean="0">
                <a:latin typeface="+mn-lt"/>
                <a:ea typeface="ＭＳ Ｐゴシック" pitchFamily="34" charset="-128"/>
                <a:cs typeface="Arial" pitchFamily="34" charset="0"/>
              </a:rPr>
              <a:t>v</a:t>
            </a:r>
            <a:r>
              <a:rPr lang="en-US" dirty="0" smtClean="0">
                <a:latin typeface="+mn-lt"/>
                <a:ea typeface="ＭＳ Ｐゴシック" pitchFamily="34" charset="-128"/>
                <a:cs typeface="Arial" pitchFamily="34" charset="0"/>
              </a:rPr>
              <a:t>) ≤ 2 for all </a:t>
            </a:r>
            <a:r>
              <a:rPr lang="en-US" i="1" dirty="0" smtClean="0">
                <a:latin typeface="+mn-lt"/>
                <a:ea typeface="ＭＳ Ｐゴシック" pitchFamily="34" charset="-128"/>
                <a:cs typeface="Arial" pitchFamily="34" charset="0"/>
              </a:rPr>
              <a:t>v</a:t>
            </a:r>
          </a:p>
          <a:p>
            <a:pPr>
              <a:buClr>
                <a:srgbClr val="FF0000"/>
              </a:buClr>
              <a:buFontTx/>
              <a:buChar char="•"/>
            </a:pPr>
            <a:endParaRPr lang="en-US" dirty="0" smtClean="0">
              <a:latin typeface="+mn-lt"/>
              <a:ea typeface="ＭＳ Ｐゴシック" pitchFamily="34" charset="-128"/>
              <a:cs typeface="Arial" pitchFamily="34" charset="0"/>
            </a:endParaRPr>
          </a:p>
        </p:txBody>
      </p:sp>
      <p:pic>
        <p:nvPicPr>
          <p:cNvPr id="6" name="Picture 2"/>
          <p:cNvPicPr>
            <a:picLocks noChangeAspect="1" noChangeArrowheads="1"/>
          </p:cNvPicPr>
          <p:nvPr/>
        </p:nvPicPr>
        <p:blipFill>
          <a:blip r:embed="rId5"/>
          <a:srcRect/>
          <a:stretch>
            <a:fillRect/>
          </a:stretch>
        </p:blipFill>
        <p:spPr bwMode="auto">
          <a:xfrm>
            <a:off x="228600" y="3352800"/>
            <a:ext cx="2088346" cy="2743200"/>
          </a:xfrm>
          <a:prstGeom prst="rect">
            <a:avLst/>
          </a:prstGeom>
          <a:noFill/>
          <a:ln w="9525">
            <a:noFill/>
            <a:miter lim="800000"/>
            <a:headEnd/>
            <a:tailEnd/>
          </a:ln>
          <a:effectLst/>
        </p:spPr>
      </p:pic>
      <p:pic>
        <p:nvPicPr>
          <p:cNvPr id="8" name="Picture 3"/>
          <p:cNvPicPr>
            <a:picLocks noChangeAspect="1" noChangeArrowheads="1"/>
          </p:cNvPicPr>
          <p:nvPr/>
        </p:nvPicPr>
        <p:blipFill>
          <a:blip r:embed="rId6"/>
          <a:srcRect/>
          <a:stretch>
            <a:fillRect/>
          </a:stretch>
        </p:blipFill>
        <p:spPr bwMode="auto">
          <a:xfrm>
            <a:off x="5727968" y="2590800"/>
            <a:ext cx="3187432" cy="4191000"/>
          </a:xfrm>
          <a:prstGeom prst="rect">
            <a:avLst/>
          </a:prstGeom>
          <a:noFill/>
          <a:ln w="9525">
            <a:noFill/>
            <a:miter lim="800000"/>
            <a:headEnd/>
            <a:tailEnd/>
          </a:ln>
          <a:effectLst/>
        </p:spPr>
      </p:pic>
      <p:sp>
        <p:nvSpPr>
          <p:cNvPr id="9" name="TextBox 8"/>
          <p:cNvSpPr txBox="1"/>
          <p:nvPr/>
        </p:nvSpPr>
        <p:spPr>
          <a:xfrm>
            <a:off x="2362200" y="4419600"/>
            <a:ext cx="569387" cy="769441"/>
          </a:xfrm>
          <a:prstGeom prst="rect">
            <a:avLst/>
          </a:prstGeom>
          <a:noFill/>
        </p:spPr>
        <p:txBody>
          <a:bodyPr wrap="none" rtlCol="0">
            <a:spAutoFit/>
          </a:bodyPr>
          <a:lstStyle/>
          <a:p>
            <a:r>
              <a:rPr lang="en-US" sz="4400" dirty="0" smtClean="0"/>
              <a:t>∪</a:t>
            </a:r>
            <a:endParaRPr lang="en-US" sz="4400" dirty="0"/>
          </a:p>
        </p:txBody>
      </p:sp>
      <p:sp>
        <p:nvSpPr>
          <p:cNvPr id="10" name="TextBox 9"/>
          <p:cNvSpPr txBox="1"/>
          <p:nvPr/>
        </p:nvSpPr>
        <p:spPr>
          <a:xfrm>
            <a:off x="5105401" y="4419600"/>
            <a:ext cx="514885" cy="769441"/>
          </a:xfrm>
          <a:prstGeom prst="rect">
            <a:avLst/>
          </a:prstGeom>
          <a:noFill/>
        </p:spPr>
        <p:txBody>
          <a:bodyPr wrap="none" rtlCol="0">
            <a:spAutoFit/>
          </a:bodyPr>
          <a:lstStyle/>
          <a:p>
            <a:r>
              <a:rPr lang="en-US" sz="4400" dirty="0" smtClean="0"/>
              <a:t>=</a:t>
            </a:r>
            <a:endParaRPr lang="en-US" sz="44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6" descr="SA08_text.jpg"/>
          <p:cNvPicPr>
            <a:picLocks noChangeAspect="1"/>
          </p:cNvPicPr>
          <p:nvPr/>
        </p:nvPicPr>
        <p:blipFill>
          <a:blip r:embed="rId3">
            <a:lum bright="-65000" contrast="65000"/>
          </a:blip>
          <a:srcRect t="3194" b="82222"/>
          <a:stretch>
            <a:fillRect/>
          </a:stretch>
        </p:blipFill>
        <p:spPr bwMode="auto">
          <a:xfrm>
            <a:off x="0" y="0"/>
            <a:ext cx="9144000" cy="1000125"/>
          </a:xfrm>
          <a:prstGeom prst="rect">
            <a:avLst/>
          </a:prstGeom>
          <a:noFill/>
          <a:ln w="9525">
            <a:noFill/>
            <a:miter lim="800000"/>
            <a:headEnd/>
            <a:tailEnd/>
          </a:ln>
        </p:spPr>
      </p:pic>
      <p:sp>
        <p:nvSpPr>
          <p:cNvPr id="5" name="Rectangle 4"/>
          <p:cNvSpPr>
            <a:spLocks noChangeArrowheads="1"/>
          </p:cNvSpPr>
          <p:nvPr/>
        </p:nvSpPr>
        <p:spPr bwMode="auto">
          <a:xfrm>
            <a:off x="381000" y="0"/>
            <a:ext cx="8305800" cy="1000125"/>
          </a:xfrm>
          <a:prstGeom prst="rect">
            <a:avLst/>
          </a:prstGeom>
          <a:noFill/>
          <a:ln w="9525">
            <a:noFill/>
            <a:miter lim="800000"/>
            <a:headEnd/>
            <a:tailEnd/>
          </a:ln>
          <a:effectLst>
            <a:outerShdw blurRad="63500" dist="17961" dir="2700000" algn="ctr" rotWithShape="0">
              <a:schemeClr val="bg2">
                <a:alpha val="74998"/>
              </a:schemeClr>
            </a:outerShdw>
          </a:effectLst>
        </p:spPr>
        <p:txBody>
          <a:bodyPr anchor="ctr"/>
          <a:lstStyle/>
          <a:p>
            <a:pPr>
              <a:defRPr/>
            </a:pPr>
            <a:r>
              <a:rPr lang="en-US" sz="4400" dirty="0" smtClean="0">
                <a:solidFill>
                  <a:schemeClr val="bg1"/>
                </a:solidFill>
                <a:latin typeface="+mj-lt"/>
                <a:cs typeface="Arial" pitchFamily="34" charset="0"/>
              </a:rPr>
              <a:t>Proof</a:t>
            </a:r>
            <a:endParaRPr lang="en-US" sz="4400" dirty="0">
              <a:solidFill>
                <a:schemeClr val="bg1"/>
              </a:solidFill>
              <a:latin typeface="+mj-lt"/>
              <a:cs typeface="Arial" pitchFamily="34" charset="0"/>
            </a:endParaRPr>
          </a:p>
        </p:txBody>
      </p:sp>
      <p:sp>
        <p:nvSpPr>
          <p:cNvPr id="7172" name="Rectangle 3"/>
          <p:cNvSpPr>
            <a:spLocks noGrp="1" noChangeArrowheads="1"/>
          </p:cNvSpPr>
          <p:nvPr>
            <p:ph idx="1"/>
          </p:nvPr>
        </p:nvSpPr>
        <p:spPr>
          <a:xfrm>
            <a:off x="533400" y="1066800"/>
            <a:ext cx="8382000" cy="5181600"/>
          </a:xfrm>
        </p:spPr>
        <p:txBody>
          <a:bodyPr/>
          <a:lstStyle/>
          <a:p>
            <a:pPr>
              <a:buClr>
                <a:srgbClr val="FF0000"/>
              </a:buClr>
              <a:buFontTx/>
              <a:buChar char="•"/>
            </a:pPr>
            <a:r>
              <a:rPr lang="en-US" dirty="0" smtClean="0">
                <a:latin typeface="+mn-lt"/>
                <a:ea typeface="ＭＳ Ｐゴシック" pitchFamily="34" charset="-128"/>
                <a:cs typeface="Arial" pitchFamily="34" charset="0"/>
              </a:rPr>
              <a:t>Note </a:t>
            </a:r>
            <a:r>
              <a:rPr lang="en-US" i="1" dirty="0" smtClean="0">
                <a:latin typeface="+mn-lt"/>
                <a:ea typeface="ＭＳ Ｐゴシック" pitchFamily="34" charset="-128"/>
                <a:cs typeface="Arial" pitchFamily="34" charset="0"/>
              </a:rPr>
              <a:t>blue star </a:t>
            </a:r>
            <a:r>
              <a:rPr lang="en-US" dirty="0" smtClean="0">
                <a:latin typeface="+mn-lt"/>
                <a:ea typeface="ＭＳ Ｐゴシック" pitchFamily="34" charset="-128"/>
                <a:cs typeface="Arial" pitchFamily="34" charset="0"/>
              </a:rPr>
              <a:t>vertex represents </a:t>
            </a:r>
            <a:r>
              <a:rPr lang="en-US" i="1" dirty="0" err="1" smtClean="0">
                <a:latin typeface="+mn-lt"/>
                <a:ea typeface="ＭＳ Ｐゴシック" pitchFamily="34" charset="-128"/>
                <a:cs typeface="Arial" pitchFamily="34" charset="0"/>
              </a:rPr>
              <a:t>C</a:t>
            </a:r>
            <a:r>
              <a:rPr lang="en-US" i="1" baseline="-25000" dirty="0" err="1" smtClean="0">
                <a:latin typeface="+mn-lt"/>
                <a:ea typeface="ＭＳ Ｐゴシック" pitchFamily="34" charset="-128"/>
                <a:cs typeface="Arial" pitchFamily="34" charset="0"/>
              </a:rPr>
              <a:t>i</a:t>
            </a:r>
            <a:r>
              <a:rPr lang="en-US" dirty="0" smtClean="0">
                <a:latin typeface="+mn-lt"/>
                <a:ea typeface="ＭＳ Ｐゴシック" pitchFamily="34" charset="-128"/>
                <a:cs typeface="Arial" pitchFamily="34" charset="0"/>
              </a:rPr>
              <a:t> </a:t>
            </a:r>
            <a:br>
              <a:rPr lang="en-US" dirty="0" smtClean="0">
                <a:latin typeface="+mn-lt"/>
                <a:ea typeface="ＭＳ Ｐゴシック" pitchFamily="34" charset="-128"/>
                <a:cs typeface="Arial" pitchFamily="34" charset="0"/>
              </a:rPr>
            </a:br>
            <a:r>
              <a:rPr lang="en-US" dirty="0" smtClean="0">
                <a:latin typeface="+mn-lt"/>
                <a:ea typeface="ＭＳ Ｐゴシック" pitchFamily="34" charset="-128"/>
                <a:cs typeface="Arial" pitchFamily="34" charset="0"/>
              </a:rPr>
              <a:t>that was not matched in unrestricted matching</a:t>
            </a:r>
            <a:endParaRPr lang="en-US" i="1" dirty="0" smtClean="0">
              <a:latin typeface="+mn-lt"/>
              <a:ea typeface="ＭＳ Ｐゴシック" pitchFamily="34" charset="-128"/>
              <a:cs typeface="Arial" pitchFamily="34" charset="0"/>
            </a:endParaRPr>
          </a:p>
          <a:p>
            <a:pPr>
              <a:buClr>
                <a:srgbClr val="FF0000"/>
              </a:buClr>
              <a:buFontTx/>
              <a:buChar char="•"/>
            </a:pPr>
            <a:endParaRPr lang="en-US" dirty="0" smtClean="0">
              <a:latin typeface="+mn-lt"/>
              <a:ea typeface="ＭＳ Ｐゴシック" pitchFamily="34" charset="-128"/>
              <a:cs typeface="Arial" pitchFamily="34" charset="0"/>
            </a:endParaRPr>
          </a:p>
        </p:txBody>
      </p:sp>
      <p:pic>
        <p:nvPicPr>
          <p:cNvPr id="9" name="Picture 2"/>
          <p:cNvPicPr>
            <a:picLocks noChangeAspect="1" noChangeArrowheads="1"/>
          </p:cNvPicPr>
          <p:nvPr/>
        </p:nvPicPr>
        <p:blipFill>
          <a:blip r:embed="rId4"/>
          <a:srcRect/>
          <a:stretch>
            <a:fillRect/>
          </a:stretch>
        </p:blipFill>
        <p:spPr bwMode="auto">
          <a:xfrm>
            <a:off x="2971801" y="3352800"/>
            <a:ext cx="2133600" cy="2802646"/>
          </a:xfrm>
          <a:prstGeom prst="rect">
            <a:avLst/>
          </a:prstGeom>
          <a:noFill/>
          <a:ln w="9525">
            <a:noFill/>
            <a:miter lim="800000"/>
            <a:headEnd/>
            <a:tailEnd/>
          </a:ln>
          <a:effectLst/>
        </p:spPr>
      </p:pic>
      <p:pic>
        <p:nvPicPr>
          <p:cNvPr id="10" name="Picture 2"/>
          <p:cNvPicPr>
            <a:picLocks noChangeAspect="1" noChangeArrowheads="1"/>
          </p:cNvPicPr>
          <p:nvPr/>
        </p:nvPicPr>
        <p:blipFill>
          <a:blip r:embed="rId5"/>
          <a:srcRect/>
          <a:stretch>
            <a:fillRect/>
          </a:stretch>
        </p:blipFill>
        <p:spPr bwMode="auto">
          <a:xfrm>
            <a:off x="228600" y="3352800"/>
            <a:ext cx="2088346" cy="2743200"/>
          </a:xfrm>
          <a:prstGeom prst="rect">
            <a:avLst/>
          </a:prstGeom>
          <a:noFill/>
          <a:ln w="9525">
            <a:noFill/>
            <a:miter lim="800000"/>
            <a:headEnd/>
            <a:tailEnd/>
          </a:ln>
          <a:effectLst/>
        </p:spPr>
      </p:pic>
      <p:pic>
        <p:nvPicPr>
          <p:cNvPr id="11" name="Picture 3"/>
          <p:cNvPicPr>
            <a:picLocks noChangeAspect="1" noChangeArrowheads="1"/>
          </p:cNvPicPr>
          <p:nvPr/>
        </p:nvPicPr>
        <p:blipFill>
          <a:blip r:embed="rId6"/>
          <a:srcRect/>
          <a:stretch>
            <a:fillRect/>
          </a:stretch>
        </p:blipFill>
        <p:spPr bwMode="auto">
          <a:xfrm>
            <a:off x="5727968" y="2590800"/>
            <a:ext cx="3187432" cy="4191000"/>
          </a:xfrm>
          <a:prstGeom prst="rect">
            <a:avLst/>
          </a:prstGeom>
          <a:noFill/>
          <a:ln w="9525">
            <a:noFill/>
            <a:miter lim="800000"/>
            <a:headEnd/>
            <a:tailEnd/>
          </a:ln>
          <a:effectLst/>
        </p:spPr>
      </p:pic>
      <p:sp>
        <p:nvSpPr>
          <p:cNvPr id="12" name="TextBox 11"/>
          <p:cNvSpPr txBox="1"/>
          <p:nvPr/>
        </p:nvSpPr>
        <p:spPr>
          <a:xfrm>
            <a:off x="2362200" y="4419600"/>
            <a:ext cx="569387" cy="769441"/>
          </a:xfrm>
          <a:prstGeom prst="rect">
            <a:avLst/>
          </a:prstGeom>
          <a:noFill/>
        </p:spPr>
        <p:txBody>
          <a:bodyPr wrap="none" rtlCol="0">
            <a:spAutoFit/>
          </a:bodyPr>
          <a:lstStyle/>
          <a:p>
            <a:r>
              <a:rPr lang="en-US" sz="4400" dirty="0" smtClean="0"/>
              <a:t>∪</a:t>
            </a:r>
            <a:endParaRPr lang="en-US" sz="4400" dirty="0"/>
          </a:p>
        </p:txBody>
      </p:sp>
      <p:sp>
        <p:nvSpPr>
          <p:cNvPr id="13" name="TextBox 12"/>
          <p:cNvSpPr txBox="1"/>
          <p:nvPr/>
        </p:nvSpPr>
        <p:spPr>
          <a:xfrm>
            <a:off x="5105401" y="4419600"/>
            <a:ext cx="514885" cy="769441"/>
          </a:xfrm>
          <a:prstGeom prst="rect">
            <a:avLst/>
          </a:prstGeom>
          <a:noFill/>
        </p:spPr>
        <p:txBody>
          <a:bodyPr wrap="none" rtlCol="0">
            <a:spAutoFit/>
          </a:bodyPr>
          <a:lstStyle/>
          <a:p>
            <a:r>
              <a:rPr lang="en-US" sz="4400" dirty="0" smtClean="0"/>
              <a:t>=</a:t>
            </a:r>
            <a:endParaRPr lang="en-US" sz="44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a:srcRect/>
          <a:stretch>
            <a:fillRect/>
          </a:stretch>
        </p:blipFill>
        <p:spPr bwMode="auto">
          <a:xfrm>
            <a:off x="5727968" y="2590800"/>
            <a:ext cx="3187432" cy="4191000"/>
          </a:xfrm>
          <a:prstGeom prst="rect">
            <a:avLst/>
          </a:prstGeom>
          <a:noFill/>
          <a:ln w="9525">
            <a:noFill/>
            <a:miter lim="800000"/>
            <a:headEnd/>
            <a:tailEnd/>
          </a:ln>
          <a:effectLst/>
        </p:spPr>
      </p:pic>
      <p:pic>
        <p:nvPicPr>
          <p:cNvPr id="7170" name="Picture 6" descr="SA08_text.jpg"/>
          <p:cNvPicPr>
            <a:picLocks noChangeAspect="1"/>
          </p:cNvPicPr>
          <p:nvPr/>
        </p:nvPicPr>
        <p:blipFill>
          <a:blip r:embed="rId4">
            <a:lum bright="-65000" contrast="65000"/>
          </a:blip>
          <a:srcRect t="3194" b="82222"/>
          <a:stretch>
            <a:fillRect/>
          </a:stretch>
        </p:blipFill>
        <p:spPr bwMode="auto">
          <a:xfrm>
            <a:off x="0" y="0"/>
            <a:ext cx="9144000" cy="1000125"/>
          </a:xfrm>
          <a:prstGeom prst="rect">
            <a:avLst/>
          </a:prstGeom>
          <a:noFill/>
          <a:ln w="9525">
            <a:noFill/>
            <a:miter lim="800000"/>
            <a:headEnd/>
            <a:tailEnd/>
          </a:ln>
        </p:spPr>
      </p:pic>
      <p:sp>
        <p:nvSpPr>
          <p:cNvPr id="5" name="Rectangle 4"/>
          <p:cNvSpPr>
            <a:spLocks noChangeArrowheads="1"/>
          </p:cNvSpPr>
          <p:nvPr/>
        </p:nvSpPr>
        <p:spPr bwMode="auto">
          <a:xfrm>
            <a:off x="381000" y="0"/>
            <a:ext cx="8305800" cy="1000125"/>
          </a:xfrm>
          <a:prstGeom prst="rect">
            <a:avLst/>
          </a:prstGeom>
          <a:noFill/>
          <a:ln w="9525">
            <a:noFill/>
            <a:miter lim="800000"/>
            <a:headEnd/>
            <a:tailEnd/>
          </a:ln>
          <a:effectLst>
            <a:outerShdw blurRad="63500" dist="17961" dir="2700000" algn="ctr" rotWithShape="0">
              <a:schemeClr val="bg2">
                <a:alpha val="74998"/>
              </a:schemeClr>
            </a:outerShdw>
          </a:effectLst>
        </p:spPr>
        <p:txBody>
          <a:bodyPr anchor="ctr"/>
          <a:lstStyle/>
          <a:p>
            <a:pPr>
              <a:defRPr/>
            </a:pPr>
            <a:r>
              <a:rPr lang="en-US" sz="4400" dirty="0" smtClean="0">
                <a:solidFill>
                  <a:schemeClr val="bg1"/>
                </a:solidFill>
                <a:latin typeface="+mj-lt"/>
                <a:cs typeface="Arial" pitchFamily="34" charset="0"/>
              </a:rPr>
              <a:t>Proof</a:t>
            </a:r>
            <a:endParaRPr lang="en-US" sz="4400" dirty="0">
              <a:solidFill>
                <a:schemeClr val="bg1"/>
              </a:solidFill>
              <a:latin typeface="+mj-lt"/>
              <a:cs typeface="Arial" pitchFamily="34" charset="0"/>
            </a:endParaRPr>
          </a:p>
        </p:txBody>
      </p:sp>
      <p:sp>
        <p:nvSpPr>
          <p:cNvPr id="7172" name="Rectangle 3"/>
          <p:cNvSpPr>
            <a:spLocks noGrp="1" noChangeArrowheads="1"/>
          </p:cNvSpPr>
          <p:nvPr>
            <p:ph idx="1"/>
          </p:nvPr>
        </p:nvSpPr>
        <p:spPr>
          <a:xfrm>
            <a:off x="533400" y="914400"/>
            <a:ext cx="8382000" cy="5181600"/>
          </a:xfrm>
        </p:spPr>
        <p:txBody>
          <a:bodyPr/>
          <a:lstStyle/>
          <a:p>
            <a:pPr>
              <a:buClr>
                <a:srgbClr val="FF0000"/>
              </a:buClr>
              <a:buFontTx/>
              <a:buChar char="•"/>
            </a:pPr>
            <a:r>
              <a:rPr lang="en-US" dirty="0" smtClean="0">
                <a:latin typeface="+mn-lt"/>
                <a:ea typeface="ＭＳ Ｐゴシック" pitchFamily="34" charset="-128"/>
                <a:cs typeface="Arial" pitchFamily="34" charset="0"/>
              </a:rPr>
              <a:t>Consider alternating paths</a:t>
            </a:r>
          </a:p>
          <a:p>
            <a:pPr lvl="1">
              <a:buClr>
                <a:srgbClr val="FF0000"/>
              </a:buClr>
              <a:buFontTx/>
              <a:buChar char="•"/>
            </a:pPr>
            <a:r>
              <a:rPr lang="en-US" dirty="0" smtClean="0">
                <a:latin typeface="+mn-lt"/>
                <a:ea typeface="ＭＳ Ｐゴシック" pitchFamily="34" charset="-128"/>
                <a:cs typeface="Arial" pitchFamily="34" charset="0"/>
              </a:rPr>
              <a:t>Includes blue star vertex</a:t>
            </a:r>
          </a:p>
          <a:p>
            <a:pPr lvl="1">
              <a:buClr>
                <a:srgbClr val="FF0000"/>
              </a:buClr>
              <a:buFontTx/>
              <a:buChar char="•"/>
            </a:pPr>
            <a:r>
              <a:rPr lang="en-US" dirty="0" smtClean="0">
                <a:latin typeface="+mn-lt"/>
                <a:ea typeface="ＭＳ Ｐゴシック" pitchFamily="34" charset="-128"/>
                <a:cs typeface="Arial" pitchFamily="34" charset="0"/>
              </a:rPr>
              <a:t>End at some </a:t>
            </a:r>
            <a:r>
              <a:rPr lang="en-US" i="1" dirty="0" smtClean="0">
                <a:latin typeface="+mn-lt"/>
                <a:ea typeface="ＭＳ Ｐゴシック" pitchFamily="34" charset="-128"/>
                <a:cs typeface="Arial" pitchFamily="34" charset="0"/>
              </a:rPr>
              <a:t>v</a:t>
            </a:r>
            <a:r>
              <a:rPr lang="en-US" dirty="0" smtClean="0">
                <a:latin typeface="+mn-lt"/>
                <a:ea typeface="ＭＳ Ｐゴシック" pitchFamily="34" charset="-128"/>
                <a:cs typeface="Arial" pitchFamily="34" charset="0"/>
              </a:rPr>
              <a:t> that is only </a:t>
            </a:r>
            <a:r>
              <a:rPr lang="en-US" dirty="0" smtClean="0">
                <a:ea typeface="ＭＳ Ｐゴシック" pitchFamily="34" charset="-128"/>
                <a:cs typeface="Arial" pitchFamily="34" charset="0"/>
              </a:rPr>
              <a:t>i</a:t>
            </a:r>
            <a:r>
              <a:rPr lang="en-US" dirty="0" smtClean="0">
                <a:latin typeface="+mn-lt"/>
                <a:ea typeface="ＭＳ Ｐゴシック" pitchFamily="34" charset="-128"/>
                <a:cs typeface="Arial" pitchFamily="34" charset="0"/>
              </a:rPr>
              <a:t>n the</a:t>
            </a:r>
            <a:br>
              <a:rPr lang="en-US" dirty="0" smtClean="0">
                <a:latin typeface="+mn-lt"/>
                <a:ea typeface="ＭＳ Ｐゴシック" pitchFamily="34" charset="-128"/>
                <a:cs typeface="Arial" pitchFamily="34" charset="0"/>
              </a:rPr>
            </a:br>
            <a:r>
              <a:rPr lang="en-US" dirty="0" smtClean="0">
                <a:latin typeface="+mn-lt"/>
                <a:ea typeface="ＭＳ Ｐゴシック" pitchFamily="34" charset="-128"/>
                <a:cs typeface="Arial" pitchFamily="34" charset="0"/>
              </a:rPr>
              <a:t>left matching</a:t>
            </a:r>
          </a:p>
          <a:p>
            <a:pPr>
              <a:buClr>
                <a:srgbClr val="FF0000"/>
              </a:buClr>
              <a:buFontTx/>
              <a:buChar char="•"/>
            </a:pPr>
            <a:endParaRPr lang="en-US" dirty="0" smtClean="0">
              <a:latin typeface="+mn-lt"/>
              <a:ea typeface="ＭＳ Ｐゴシック" pitchFamily="34" charset="-128"/>
              <a:cs typeface="Arial" pitchFamily="34" charset="0"/>
            </a:endParaRPr>
          </a:p>
        </p:txBody>
      </p:sp>
      <p:pic>
        <p:nvPicPr>
          <p:cNvPr id="8" name="Picture 2"/>
          <p:cNvPicPr>
            <a:picLocks noChangeAspect="1" noChangeArrowheads="1"/>
          </p:cNvPicPr>
          <p:nvPr/>
        </p:nvPicPr>
        <p:blipFill>
          <a:blip r:embed="rId5"/>
          <a:srcRect/>
          <a:stretch>
            <a:fillRect/>
          </a:stretch>
        </p:blipFill>
        <p:spPr bwMode="auto">
          <a:xfrm>
            <a:off x="2971801" y="3352800"/>
            <a:ext cx="2133600" cy="2802646"/>
          </a:xfrm>
          <a:prstGeom prst="rect">
            <a:avLst/>
          </a:prstGeom>
          <a:noFill/>
          <a:ln w="9525">
            <a:noFill/>
            <a:miter lim="800000"/>
            <a:headEnd/>
            <a:tailEnd/>
          </a:ln>
          <a:effectLst/>
        </p:spPr>
      </p:pic>
      <p:pic>
        <p:nvPicPr>
          <p:cNvPr id="10" name="Picture 2"/>
          <p:cNvPicPr>
            <a:picLocks noChangeAspect="1" noChangeArrowheads="1"/>
          </p:cNvPicPr>
          <p:nvPr/>
        </p:nvPicPr>
        <p:blipFill>
          <a:blip r:embed="rId6"/>
          <a:srcRect/>
          <a:stretch>
            <a:fillRect/>
          </a:stretch>
        </p:blipFill>
        <p:spPr bwMode="auto">
          <a:xfrm>
            <a:off x="228600" y="3352800"/>
            <a:ext cx="2088346" cy="2743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6" descr="SA08_text.jpg"/>
          <p:cNvPicPr>
            <a:picLocks noChangeAspect="1"/>
          </p:cNvPicPr>
          <p:nvPr/>
        </p:nvPicPr>
        <p:blipFill>
          <a:blip r:embed="rId3">
            <a:lum bright="-65000" contrast="65000"/>
          </a:blip>
          <a:srcRect t="3194" b="82222"/>
          <a:stretch>
            <a:fillRect/>
          </a:stretch>
        </p:blipFill>
        <p:spPr bwMode="auto">
          <a:xfrm>
            <a:off x="0" y="0"/>
            <a:ext cx="9144000" cy="1000125"/>
          </a:xfrm>
          <a:prstGeom prst="rect">
            <a:avLst/>
          </a:prstGeom>
          <a:noFill/>
          <a:ln w="9525">
            <a:noFill/>
            <a:miter lim="800000"/>
            <a:headEnd/>
            <a:tailEnd/>
          </a:ln>
        </p:spPr>
      </p:pic>
      <p:sp>
        <p:nvSpPr>
          <p:cNvPr id="5" name="Rectangle 4"/>
          <p:cNvSpPr>
            <a:spLocks noChangeArrowheads="1"/>
          </p:cNvSpPr>
          <p:nvPr/>
        </p:nvSpPr>
        <p:spPr bwMode="auto">
          <a:xfrm>
            <a:off x="381000" y="0"/>
            <a:ext cx="8305800" cy="1000125"/>
          </a:xfrm>
          <a:prstGeom prst="rect">
            <a:avLst/>
          </a:prstGeom>
          <a:noFill/>
          <a:ln w="9525">
            <a:noFill/>
            <a:miter lim="800000"/>
            <a:headEnd/>
            <a:tailEnd/>
          </a:ln>
          <a:effectLst>
            <a:outerShdw blurRad="63500" dist="17961" dir="2700000" algn="ctr" rotWithShape="0">
              <a:schemeClr val="bg2">
                <a:alpha val="74998"/>
              </a:schemeClr>
            </a:outerShdw>
          </a:effectLst>
        </p:spPr>
        <p:txBody>
          <a:bodyPr anchor="ctr"/>
          <a:lstStyle/>
          <a:p>
            <a:pPr>
              <a:defRPr/>
            </a:pPr>
            <a:r>
              <a:rPr lang="en-US" sz="4400" dirty="0" smtClean="0">
                <a:solidFill>
                  <a:schemeClr val="bg1"/>
                </a:solidFill>
                <a:latin typeface="+mj-lt"/>
                <a:cs typeface="Arial" pitchFamily="34" charset="0"/>
              </a:rPr>
              <a:t>Related work</a:t>
            </a:r>
            <a:endParaRPr lang="en-US" sz="4400" dirty="0">
              <a:solidFill>
                <a:schemeClr val="bg1"/>
              </a:solidFill>
              <a:latin typeface="+mj-lt"/>
              <a:cs typeface="Arial" pitchFamily="34" charset="0"/>
            </a:endParaRPr>
          </a:p>
        </p:txBody>
      </p:sp>
      <p:sp>
        <p:nvSpPr>
          <p:cNvPr id="7172" name="Rectangle 3"/>
          <p:cNvSpPr>
            <a:spLocks noGrp="1" noChangeArrowheads="1"/>
          </p:cNvSpPr>
          <p:nvPr>
            <p:ph idx="1"/>
          </p:nvPr>
        </p:nvSpPr>
        <p:spPr>
          <a:xfrm>
            <a:off x="533400" y="1066800"/>
            <a:ext cx="8610600" cy="5181600"/>
          </a:xfrm>
        </p:spPr>
        <p:txBody>
          <a:bodyPr/>
          <a:lstStyle/>
          <a:p>
            <a:pPr>
              <a:buClr>
                <a:srgbClr val="FF0000"/>
              </a:buClr>
              <a:buFontTx/>
              <a:buChar char="•"/>
            </a:pPr>
            <a:r>
              <a:rPr lang="en-GB" dirty="0" smtClean="0">
                <a:latin typeface="Calibri" pitchFamily="34" charset="0"/>
                <a:ea typeface="ＭＳ Ｐゴシック" pitchFamily="34" charset="-128"/>
                <a:cs typeface="Arial" pitchFamily="34" charset="0"/>
              </a:rPr>
              <a:t>Vast majority employs CPU-based processing</a:t>
            </a:r>
          </a:p>
          <a:p>
            <a:pPr>
              <a:buClr>
                <a:srgbClr val="FF0000"/>
              </a:buClr>
              <a:buFontTx/>
              <a:buChar char="•"/>
            </a:pPr>
            <a:r>
              <a:rPr lang="en-GB" dirty="0" smtClean="0">
                <a:latin typeface="Calibri" pitchFamily="34" charset="0"/>
                <a:ea typeface="ＭＳ Ｐゴシック" pitchFamily="34" charset="-128"/>
                <a:cs typeface="Arial" pitchFamily="34" charset="0"/>
              </a:rPr>
              <a:t>Much less explored on GPU</a:t>
            </a:r>
          </a:p>
          <a:p>
            <a:pPr>
              <a:buClr>
                <a:srgbClr val="FF0000"/>
              </a:buClr>
              <a:buFontTx/>
              <a:buChar char="•"/>
            </a:pPr>
            <a:endParaRPr lang="en-GB" dirty="0" smtClean="0">
              <a:latin typeface="Calibri" pitchFamily="34" charset="0"/>
              <a:ea typeface="ＭＳ Ｐゴシック" pitchFamily="34" charset="-128"/>
              <a:cs typeface="Arial" pitchFamily="34" charset="0"/>
            </a:endParaRPr>
          </a:p>
          <a:p>
            <a:pPr>
              <a:buClr>
                <a:srgbClr val="FF0000"/>
              </a:buClr>
              <a:buFontTx/>
              <a:buChar char="•"/>
            </a:pPr>
            <a:r>
              <a:rPr lang="en-GB" dirty="0" smtClean="0">
                <a:latin typeface="Calibri" pitchFamily="34" charset="0"/>
                <a:ea typeface="ＭＳ Ｐゴシック" pitchFamily="34" charset="-128"/>
                <a:cs typeface="Arial" pitchFamily="34" charset="0"/>
              </a:rPr>
              <a:t>Common CPU-GPU hybrid technique:</a:t>
            </a:r>
          </a:p>
          <a:p>
            <a:pPr lvl="1">
              <a:buClr>
                <a:srgbClr val="FF0000"/>
              </a:buClr>
              <a:buFontTx/>
              <a:buChar char="•"/>
            </a:pPr>
            <a:r>
              <a:rPr lang="en-GB" dirty="0" smtClean="0">
                <a:latin typeface="Calibri" pitchFamily="34" charset="0"/>
                <a:ea typeface="ＭＳ Ｐゴシック" pitchFamily="34" charset="-128"/>
                <a:cs typeface="Arial" pitchFamily="34" charset="0"/>
              </a:rPr>
              <a:t>Use degenerate quadrilaterals on mesh edges</a:t>
            </a:r>
          </a:p>
          <a:p>
            <a:pPr lvl="1">
              <a:buClr>
                <a:srgbClr val="FF0000"/>
              </a:buClr>
              <a:buFontTx/>
              <a:buChar char="•"/>
            </a:pPr>
            <a:r>
              <a:rPr lang="en-GB" dirty="0" smtClean="0">
                <a:latin typeface="Calibri" pitchFamily="34" charset="0"/>
                <a:ea typeface="ＭＳ Ｐゴシック" pitchFamily="34" charset="-128"/>
                <a:cs typeface="Arial" pitchFamily="34" charset="0"/>
              </a:rPr>
              <a:t>Expand when appropriate</a:t>
            </a:r>
          </a:p>
          <a:p>
            <a:pPr lvl="1">
              <a:buClr>
                <a:srgbClr val="FF0000"/>
              </a:buClr>
              <a:buFontTx/>
              <a:buChar char="•"/>
            </a:pPr>
            <a:r>
              <a:rPr lang="en-GB" dirty="0" smtClean="0">
                <a:latin typeface="Calibri" pitchFamily="34" charset="0"/>
                <a:ea typeface="ＭＳ Ｐゴシック" pitchFamily="34" charset="-128"/>
                <a:cs typeface="Arial" pitchFamily="34" charset="0"/>
              </a:rPr>
              <a:t>Used for</a:t>
            </a:r>
          </a:p>
          <a:p>
            <a:pPr lvl="2">
              <a:buClr>
                <a:srgbClr val="FF0000"/>
              </a:buClr>
              <a:buFontTx/>
              <a:buChar char="•"/>
            </a:pPr>
            <a:r>
              <a:rPr lang="en-GB" dirty="0" smtClean="0">
                <a:latin typeface="Calibri" pitchFamily="34" charset="0"/>
                <a:ea typeface="ＭＳ Ｐゴシック" pitchFamily="34" charset="-128"/>
                <a:cs typeface="Arial" pitchFamily="34" charset="0"/>
              </a:rPr>
              <a:t>Shadow volumes [Brennan 2002]</a:t>
            </a:r>
          </a:p>
          <a:p>
            <a:pPr lvl="2">
              <a:buClr>
                <a:srgbClr val="FF0000"/>
              </a:buClr>
              <a:buFontTx/>
              <a:buChar char="•"/>
            </a:pPr>
            <a:r>
              <a:rPr lang="en-GB" dirty="0" smtClean="0">
                <a:latin typeface="Calibri" pitchFamily="34" charset="0"/>
                <a:ea typeface="ＭＳ Ｐゴシック" pitchFamily="34" charset="-128"/>
                <a:cs typeface="Arial" pitchFamily="34" charset="0"/>
              </a:rPr>
              <a:t>Silhouettes and fins </a:t>
            </a:r>
            <a:br>
              <a:rPr lang="en-GB" dirty="0" smtClean="0">
                <a:latin typeface="Calibri" pitchFamily="34" charset="0"/>
                <a:ea typeface="ＭＳ Ｐゴシック" pitchFamily="34" charset="-128"/>
                <a:cs typeface="Arial" pitchFamily="34" charset="0"/>
              </a:rPr>
            </a:br>
            <a:r>
              <a:rPr lang="en-GB" dirty="0" smtClean="0">
                <a:latin typeface="Calibri" pitchFamily="34" charset="0"/>
                <a:ea typeface="ＭＳ Ｐゴシック" pitchFamily="34" charset="-128"/>
                <a:cs typeface="Arial" pitchFamily="34" charset="0"/>
              </a:rPr>
              <a:t>[Card and Mitchell 2002, McGuire and Hughes 2004]</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a:srcRect/>
          <a:stretch>
            <a:fillRect/>
          </a:stretch>
        </p:blipFill>
        <p:spPr bwMode="auto">
          <a:xfrm>
            <a:off x="3505200" y="3581400"/>
            <a:ext cx="2075647" cy="2729167"/>
          </a:xfrm>
          <a:prstGeom prst="rect">
            <a:avLst/>
          </a:prstGeom>
          <a:noFill/>
          <a:ln w="9525">
            <a:noFill/>
            <a:miter lim="800000"/>
            <a:headEnd/>
            <a:tailEnd/>
          </a:ln>
          <a:effectLst/>
        </p:spPr>
      </p:pic>
      <p:pic>
        <p:nvPicPr>
          <p:cNvPr id="7170" name="Picture 6" descr="SA08_text.jpg"/>
          <p:cNvPicPr>
            <a:picLocks noChangeAspect="1"/>
          </p:cNvPicPr>
          <p:nvPr/>
        </p:nvPicPr>
        <p:blipFill>
          <a:blip r:embed="rId4">
            <a:lum bright="-65000" contrast="65000"/>
          </a:blip>
          <a:srcRect t="3194" b="82222"/>
          <a:stretch>
            <a:fillRect/>
          </a:stretch>
        </p:blipFill>
        <p:spPr bwMode="auto">
          <a:xfrm>
            <a:off x="0" y="0"/>
            <a:ext cx="9144000" cy="1000125"/>
          </a:xfrm>
          <a:prstGeom prst="rect">
            <a:avLst/>
          </a:prstGeom>
          <a:noFill/>
          <a:ln w="9525">
            <a:noFill/>
            <a:miter lim="800000"/>
            <a:headEnd/>
            <a:tailEnd/>
          </a:ln>
        </p:spPr>
      </p:pic>
      <p:sp>
        <p:nvSpPr>
          <p:cNvPr id="5" name="Rectangle 4"/>
          <p:cNvSpPr>
            <a:spLocks noChangeArrowheads="1"/>
          </p:cNvSpPr>
          <p:nvPr/>
        </p:nvSpPr>
        <p:spPr bwMode="auto">
          <a:xfrm>
            <a:off x="381000" y="0"/>
            <a:ext cx="8305800" cy="1000125"/>
          </a:xfrm>
          <a:prstGeom prst="rect">
            <a:avLst/>
          </a:prstGeom>
          <a:noFill/>
          <a:ln w="9525">
            <a:noFill/>
            <a:miter lim="800000"/>
            <a:headEnd/>
            <a:tailEnd/>
          </a:ln>
          <a:effectLst>
            <a:outerShdw blurRad="63500" dist="17961" dir="2700000" algn="ctr" rotWithShape="0">
              <a:schemeClr val="bg2">
                <a:alpha val="74998"/>
              </a:schemeClr>
            </a:outerShdw>
          </a:effectLst>
        </p:spPr>
        <p:txBody>
          <a:bodyPr anchor="ctr"/>
          <a:lstStyle/>
          <a:p>
            <a:pPr>
              <a:defRPr/>
            </a:pPr>
            <a:r>
              <a:rPr lang="en-US" sz="4400" dirty="0" smtClean="0">
                <a:solidFill>
                  <a:schemeClr val="bg1"/>
                </a:solidFill>
                <a:latin typeface="+mj-lt"/>
                <a:cs typeface="Arial" pitchFamily="34" charset="0"/>
              </a:rPr>
              <a:t>Proof</a:t>
            </a:r>
            <a:endParaRPr lang="en-US" sz="4400" dirty="0">
              <a:solidFill>
                <a:schemeClr val="bg1"/>
              </a:solidFill>
              <a:latin typeface="+mj-lt"/>
              <a:cs typeface="Arial" pitchFamily="34" charset="0"/>
            </a:endParaRPr>
          </a:p>
        </p:txBody>
      </p:sp>
      <p:sp>
        <p:nvSpPr>
          <p:cNvPr id="7172" name="Rectangle 3"/>
          <p:cNvSpPr>
            <a:spLocks noGrp="1" noChangeArrowheads="1"/>
          </p:cNvSpPr>
          <p:nvPr>
            <p:ph idx="1"/>
          </p:nvPr>
        </p:nvSpPr>
        <p:spPr>
          <a:xfrm>
            <a:off x="533400" y="914400"/>
            <a:ext cx="8382000" cy="5181600"/>
          </a:xfrm>
        </p:spPr>
        <p:txBody>
          <a:bodyPr/>
          <a:lstStyle/>
          <a:p>
            <a:pPr>
              <a:buClr>
                <a:srgbClr val="FF0000"/>
              </a:buClr>
              <a:buFontTx/>
              <a:buChar char="•"/>
            </a:pPr>
            <a:r>
              <a:rPr lang="en-US" dirty="0" smtClean="0">
                <a:latin typeface="+mn-lt"/>
                <a:ea typeface="ＭＳ Ｐゴシック" pitchFamily="34" charset="-128"/>
                <a:cs typeface="Arial" pitchFamily="34" charset="0"/>
              </a:rPr>
              <a:t>Lets flip the membership of all edges from such paths in the original unrestricted matching:</a:t>
            </a:r>
          </a:p>
          <a:p>
            <a:pPr lvl="1">
              <a:buClr>
                <a:srgbClr val="FF0000"/>
              </a:buClr>
              <a:buFontTx/>
              <a:buChar char="•"/>
            </a:pPr>
            <a:r>
              <a:rPr lang="en-US" dirty="0" smtClean="0">
                <a:latin typeface="+mn-lt"/>
                <a:ea typeface="ＭＳ Ｐゴシック" pitchFamily="34" charset="-128"/>
                <a:cs typeface="Arial" pitchFamily="34" charset="0"/>
              </a:rPr>
              <a:t>Guarantees all unmatched </a:t>
            </a:r>
            <a:r>
              <a:rPr lang="en-US" i="1" dirty="0" err="1" smtClean="0">
                <a:latin typeface="+mn-lt"/>
                <a:ea typeface="ＭＳ Ｐゴシック" pitchFamily="34" charset="-128"/>
                <a:cs typeface="Arial" pitchFamily="34" charset="0"/>
              </a:rPr>
              <a:t>C</a:t>
            </a:r>
            <a:r>
              <a:rPr lang="en-US" i="1" baseline="-25000" dirty="0" err="1" smtClean="0">
                <a:latin typeface="+mn-lt"/>
                <a:ea typeface="ＭＳ Ｐゴシック" pitchFamily="34" charset="-128"/>
                <a:cs typeface="Arial" pitchFamily="34" charset="0"/>
              </a:rPr>
              <a:t>i</a:t>
            </a:r>
            <a:r>
              <a:rPr lang="en-US" dirty="0" smtClean="0">
                <a:latin typeface="+mn-lt"/>
                <a:ea typeface="ＭＳ Ｐゴシック" pitchFamily="34" charset="-128"/>
                <a:cs typeface="Arial" pitchFamily="34" charset="0"/>
              </a:rPr>
              <a:t> are now matched</a:t>
            </a:r>
          </a:p>
          <a:p>
            <a:pPr lvl="1">
              <a:buClr>
                <a:srgbClr val="FF0000"/>
              </a:buClr>
              <a:buFontTx/>
              <a:buChar char="•"/>
            </a:pPr>
            <a:r>
              <a:rPr lang="en-US" dirty="0" smtClean="0">
                <a:latin typeface="+mn-lt"/>
                <a:ea typeface="ＭＳ Ｐゴシック" pitchFamily="34" charset="-128"/>
                <a:cs typeface="Arial" pitchFamily="34" charset="0"/>
              </a:rPr>
              <a:t>Does not affect membership of all </a:t>
            </a:r>
            <a:r>
              <a:rPr lang="en-US" i="1" dirty="0" smtClean="0">
                <a:latin typeface="+mn-lt"/>
                <a:ea typeface="ＭＳ Ｐゴシック" pitchFamily="34" charset="-128"/>
                <a:cs typeface="Arial" pitchFamily="34" charset="0"/>
              </a:rPr>
              <a:t>v</a:t>
            </a:r>
            <a:r>
              <a:rPr lang="en-US" dirty="0" smtClean="0">
                <a:latin typeface="+mn-lt"/>
                <a:ea typeface="ＭＳ Ｐゴシック" pitchFamily="34" charset="-128"/>
                <a:cs typeface="Arial" pitchFamily="34" charset="0"/>
              </a:rPr>
              <a:t> in </a:t>
            </a:r>
            <a:r>
              <a:rPr lang="en-US" i="1" dirty="0" smtClean="0">
                <a:latin typeface="+mn-lt"/>
                <a:ea typeface="ＭＳ Ｐゴシック" pitchFamily="34" charset="-128"/>
                <a:cs typeface="Arial" pitchFamily="34" charset="0"/>
              </a:rPr>
              <a:t>C</a:t>
            </a:r>
          </a:p>
          <a:p>
            <a:pPr lvl="1">
              <a:buClr>
                <a:srgbClr val="FF0000"/>
              </a:buClr>
              <a:buFontTx/>
              <a:buChar char="•"/>
            </a:pPr>
            <a:r>
              <a:rPr lang="en-US" dirty="0" smtClean="0">
                <a:ea typeface="ＭＳ Ｐゴシック" pitchFamily="34" charset="-128"/>
                <a:cs typeface="Arial" pitchFamily="34" charset="0"/>
              </a:rPr>
              <a:t>Matching now satisfies restrictions</a:t>
            </a:r>
            <a:endParaRPr lang="en-US" dirty="0" smtClean="0">
              <a:latin typeface="+mn-lt"/>
              <a:ea typeface="ＭＳ Ｐゴシック" pitchFamily="34" charset="-128"/>
              <a:cs typeface="Arial" pitchFamily="34" charset="0"/>
            </a:endParaRPr>
          </a:p>
          <a:p>
            <a:pPr>
              <a:buClr>
                <a:srgbClr val="FF0000"/>
              </a:buClr>
              <a:buFontTx/>
              <a:buChar char="•"/>
            </a:pPr>
            <a:endParaRPr lang="en-US" dirty="0" smtClean="0">
              <a:latin typeface="+mn-lt"/>
              <a:ea typeface="ＭＳ Ｐゴシック" pitchFamily="34" charset="-128"/>
              <a:cs typeface="Arial" pitchFamily="34" charset="0"/>
            </a:endParaRPr>
          </a:p>
        </p:txBody>
      </p:sp>
      <p:pic>
        <p:nvPicPr>
          <p:cNvPr id="8" name="Picture 2"/>
          <p:cNvPicPr>
            <a:picLocks noChangeAspect="1" noChangeArrowheads="1"/>
          </p:cNvPicPr>
          <p:nvPr/>
        </p:nvPicPr>
        <p:blipFill>
          <a:blip r:embed="rId5"/>
          <a:srcRect/>
          <a:stretch>
            <a:fillRect/>
          </a:stretch>
        </p:blipFill>
        <p:spPr bwMode="auto">
          <a:xfrm>
            <a:off x="6553200" y="3581401"/>
            <a:ext cx="2075646" cy="2729166"/>
          </a:xfrm>
          <a:prstGeom prst="rect">
            <a:avLst/>
          </a:prstGeom>
          <a:noFill/>
          <a:ln w="9525">
            <a:noFill/>
            <a:miter lim="800000"/>
            <a:headEnd/>
            <a:tailEnd/>
          </a:ln>
          <a:effectLst/>
        </p:spPr>
      </p:pic>
      <p:cxnSp>
        <p:nvCxnSpPr>
          <p:cNvPr id="7" name="Straight Connector 6"/>
          <p:cNvCxnSpPr/>
          <p:nvPr/>
        </p:nvCxnSpPr>
        <p:spPr>
          <a:xfrm>
            <a:off x="6934200" y="2588455"/>
            <a:ext cx="228600" cy="1588"/>
          </a:xfrm>
          <a:prstGeom prst="line">
            <a:avLst/>
          </a:prstGeom>
          <a:effectLst/>
        </p:spPr>
        <p:style>
          <a:lnRef idx="2">
            <a:schemeClr val="dk1"/>
          </a:lnRef>
          <a:fillRef idx="0">
            <a:schemeClr val="dk1"/>
          </a:fillRef>
          <a:effectRef idx="1">
            <a:schemeClr val="dk1"/>
          </a:effectRef>
          <a:fontRef idx="minor">
            <a:schemeClr val="tx1"/>
          </a:fontRef>
        </p:style>
      </p:cxnSp>
      <p:pic>
        <p:nvPicPr>
          <p:cNvPr id="10" name="Picture 2"/>
          <p:cNvPicPr>
            <a:picLocks noChangeAspect="1" noChangeArrowheads="1"/>
          </p:cNvPicPr>
          <p:nvPr/>
        </p:nvPicPr>
        <p:blipFill>
          <a:blip r:embed="rId6"/>
          <a:srcRect/>
          <a:stretch>
            <a:fillRect/>
          </a:stretch>
        </p:blipFill>
        <p:spPr bwMode="auto">
          <a:xfrm>
            <a:off x="457200" y="3581400"/>
            <a:ext cx="2088346" cy="2743200"/>
          </a:xfrm>
          <a:prstGeom prst="rect">
            <a:avLst/>
          </a:prstGeom>
          <a:noFill/>
          <a:ln w="9525">
            <a:noFill/>
            <a:miter lim="800000"/>
            <a:headEnd/>
            <a:tailEnd/>
          </a:ln>
          <a:effectLst/>
        </p:spPr>
      </p:pic>
      <p:sp>
        <p:nvSpPr>
          <p:cNvPr id="11" name="TextBox 10"/>
          <p:cNvSpPr txBox="1"/>
          <p:nvPr/>
        </p:nvSpPr>
        <p:spPr>
          <a:xfrm>
            <a:off x="914400" y="6324600"/>
            <a:ext cx="1160895" cy="461665"/>
          </a:xfrm>
          <a:prstGeom prst="rect">
            <a:avLst/>
          </a:prstGeom>
          <a:noFill/>
        </p:spPr>
        <p:txBody>
          <a:bodyPr wrap="none" rtlCol="0">
            <a:spAutoFit/>
          </a:bodyPr>
          <a:lstStyle/>
          <a:p>
            <a:r>
              <a:rPr lang="en-US" sz="2400" dirty="0" smtClean="0">
                <a:latin typeface="+mn-lt"/>
              </a:rPr>
              <a:t>Original</a:t>
            </a:r>
            <a:endParaRPr lang="en-US" sz="2400" dirty="0">
              <a:latin typeface="+mn-lt"/>
            </a:endParaRPr>
          </a:p>
        </p:txBody>
      </p:sp>
      <p:sp>
        <p:nvSpPr>
          <p:cNvPr id="12" name="TextBox 11"/>
          <p:cNvSpPr txBox="1"/>
          <p:nvPr/>
        </p:nvSpPr>
        <p:spPr>
          <a:xfrm>
            <a:off x="3581400" y="6324600"/>
            <a:ext cx="1906932" cy="461665"/>
          </a:xfrm>
          <a:prstGeom prst="rect">
            <a:avLst/>
          </a:prstGeom>
          <a:noFill/>
        </p:spPr>
        <p:txBody>
          <a:bodyPr wrap="none" rtlCol="0">
            <a:spAutoFit/>
          </a:bodyPr>
          <a:lstStyle/>
          <a:p>
            <a:r>
              <a:rPr lang="en-US" sz="2400" dirty="0" smtClean="0">
                <a:latin typeface="+mn-lt"/>
              </a:rPr>
              <a:t>Flipped edges</a:t>
            </a:r>
            <a:endParaRPr lang="en-US" sz="2400" dirty="0">
              <a:latin typeface="+mn-lt"/>
            </a:endParaRPr>
          </a:p>
        </p:txBody>
      </p:sp>
      <p:sp>
        <p:nvSpPr>
          <p:cNvPr id="13" name="TextBox 12"/>
          <p:cNvSpPr txBox="1"/>
          <p:nvPr/>
        </p:nvSpPr>
        <p:spPr>
          <a:xfrm>
            <a:off x="6553200" y="6310567"/>
            <a:ext cx="2002215" cy="461665"/>
          </a:xfrm>
          <a:prstGeom prst="rect">
            <a:avLst/>
          </a:prstGeom>
          <a:noFill/>
        </p:spPr>
        <p:txBody>
          <a:bodyPr wrap="none" rtlCol="0">
            <a:spAutoFit/>
          </a:bodyPr>
          <a:lstStyle/>
          <a:p>
            <a:r>
              <a:rPr lang="en-US" sz="2400" dirty="0" smtClean="0">
                <a:latin typeface="+mn-lt"/>
              </a:rPr>
              <a:t>Final matching</a:t>
            </a:r>
            <a:endParaRPr lang="en-US" sz="2400" dirty="0">
              <a:latin typeface="+mn-lt"/>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6" descr="SA08_text.jpg"/>
          <p:cNvPicPr>
            <a:picLocks noChangeAspect="1"/>
          </p:cNvPicPr>
          <p:nvPr/>
        </p:nvPicPr>
        <p:blipFill>
          <a:blip r:embed="rId3">
            <a:lum bright="-65000" contrast="65000"/>
          </a:blip>
          <a:srcRect t="3194" b="82222"/>
          <a:stretch>
            <a:fillRect/>
          </a:stretch>
        </p:blipFill>
        <p:spPr bwMode="auto">
          <a:xfrm>
            <a:off x="0" y="0"/>
            <a:ext cx="9144000" cy="1000125"/>
          </a:xfrm>
          <a:prstGeom prst="rect">
            <a:avLst/>
          </a:prstGeom>
          <a:noFill/>
          <a:ln w="9525">
            <a:noFill/>
            <a:miter lim="800000"/>
            <a:headEnd/>
            <a:tailEnd/>
          </a:ln>
        </p:spPr>
      </p:pic>
      <p:sp>
        <p:nvSpPr>
          <p:cNvPr id="5" name="Rectangle 4"/>
          <p:cNvSpPr>
            <a:spLocks noChangeArrowheads="1"/>
          </p:cNvSpPr>
          <p:nvPr/>
        </p:nvSpPr>
        <p:spPr bwMode="auto">
          <a:xfrm>
            <a:off x="381000" y="0"/>
            <a:ext cx="8305800" cy="1000125"/>
          </a:xfrm>
          <a:prstGeom prst="rect">
            <a:avLst/>
          </a:prstGeom>
          <a:noFill/>
          <a:ln w="9525">
            <a:noFill/>
            <a:miter lim="800000"/>
            <a:headEnd/>
            <a:tailEnd/>
          </a:ln>
          <a:effectLst>
            <a:outerShdw blurRad="63500" dist="17961" dir="2700000" algn="ctr" rotWithShape="0">
              <a:schemeClr val="bg2">
                <a:alpha val="74998"/>
              </a:schemeClr>
            </a:outerShdw>
          </a:effectLst>
        </p:spPr>
        <p:txBody>
          <a:bodyPr anchor="ctr"/>
          <a:lstStyle/>
          <a:p>
            <a:pPr>
              <a:defRPr/>
            </a:pPr>
            <a:r>
              <a:rPr lang="en-US" sz="4400" dirty="0" smtClean="0">
                <a:solidFill>
                  <a:schemeClr val="bg1"/>
                </a:solidFill>
                <a:latin typeface="+mj-lt"/>
                <a:cs typeface="Arial" pitchFamily="34" charset="0"/>
              </a:rPr>
              <a:t>Algorithm</a:t>
            </a:r>
            <a:endParaRPr lang="en-US" sz="4400" dirty="0">
              <a:solidFill>
                <a:schemeClr val="bg1"/>
              </a:solidFill>
              <a:latin typeface="+mj-lt"/>
              <a:cs typeface="Arial" pitchFamily="34" charset="0"/>
            </a:endParaRPr>
          </a:p>
        </p:txBody>
      </p:sp>
      <p:sp>
        <p:nvSpPr>
          <p:cNvPr id="7172" name="Rectangle 3"/>
          <p:cNvSpPr>
            <a:spLocks noGrp="1" noChangeArrowheads="1"/>
          </p:cNvSpPr>
          <p:nvPr>
            <p:ph idx="1"/>
          </p:nvPr>
        </p:nvSpPr>
        <p:spPr>
          <a:xfrm>
            <a:off x="533400" y="1066800"/>
            <a:ext cx="8382000" cy="5181600"/>
          </a:xfrm>
        </p:spPr>
        <p:txBody>
          <a:bodyPr/>
          <a:lstStyle/>
          <a:p>
            <a:pPr>
              <a:buClr>
                <a:srgbClr val="FF0000"/>
              </a:buClr>
              <a:buFontTx/>
              <a:buChar char="•"/>
            </a:pPr>
            <a:r>
              <a:rPr lang="en-US" dirty="0" smtClean="0">
                <a:latin typeface="+mn-lt"/>
                <a:ea typeface="ＭＳ Ｐゴシック" pitchFamily="34" charset="-128"/>
                <a:cs typeface="Arial" pitchFamily="34" charset="0"/>
              </a:rPr>
              <a:t>Algorithm follows from proof</a:t>
            </a:r>
          </a:p>
          <a:p>
            <a:pPr lvl="1">
              <a:buClr>
                <a:srgbClr val="FF0000"/>
              </a:buClr>
              <a:buFontTx/>
              <a:buChar char="•"/>
            </a:pPr>
            <a:r>
              <a:rPr lang="en-US" dirty="0" smtClean="0">
                <a:latin typeface="+mn-lt"/>
                <a:ea typeface="ＭＳ Ｐゴシック" pitchFamily="34" charset="-128"/>
                <a:cs typeface="Arial" pitchFamily="34" charset="0"/>
              </a:rPr>
              <a:t>Works for any cover </a:t>
            </a:r>
            <a:r>
              <a:rPr lang="en-US" i="1" dirty="0" smtClean="0">
                <a:latin typeface="+mn-lt"/>
                <a:ea typeface="ＭＳ Ｐゴシック" pitchFamily="34" charset="-128"/>
                <a:cs typeface="Arial" pitchFamily="34" charset="0"/>
              </a:rPr>
              <a:t>C</a:t>
            </a:r>
          </a:p>
          <a:p>
            <a:pPr>
              <a:buClr>
                <a:srgbClr val="FF0000"/>
              </a:buClr>
              <a:buFontTx/>
              <a:buChar char="•"/>
            </a:pPr>
            <a:r>
              <a:rPr lang="en-US" dirty="0" smtClean="0">
                <a:latin typeface="+mn-lt"/>
                <a:ea typeface="ＭＳ Ｐゴシック" pitchFamily="34" charset="-128"/>
                <a:cs typeface="Arial" pitchFamily="34" charset="0"/>
              </a:rPr>
              <a:t>Building block: Bipartite matching</a:t>
            </a:r>
          </a:p>
          <a:p>
            <a:pPr lvl="1">
              <a:buClr>
                <a:srgbClr val="FF0000"/>
              </a:buClr>
              <a:buFontTx/>
              <a:buChar char="•"/>
            </a:pPr>
            <a:r>
              <a:rPr lang="en-US" i="1" dirty="0" smtClean="0">
                <a:latin typeface="+mn-lt"/>
                <a:ea typeface="ＭＳ Ｐゴシック" pitchFamily="34" charset="-128"/>
                <a:cs typeface="Arial" pitchFamily="34" charset="0"/>
              </a:rPr>
              <a:t>O</a:t>
            </a:r>
            <a:r>
              <a:rPr lang="en-US" dirty="0" smtClean="0">
                <a:latin typeface="+mn-lt"/>
                <a:ea typeface="ＭＳ Ｐゴシック" pitchFamily="34" charset="-128"/>
                <a:cs typeface="Arial" pitchFamily="34" charset="0"/>
              </a:rPr>
              <a:t>(</a:t>
            </a:r>
            <a:r>
              <a:rPr lang="en-US" i="1" dirty="0" smtClean="0">
                <a:latin typeface="+mn-lt"/>
                <a:ea typeface="ＭＳ Ｐゴシック" pitchFamily="34" charset="-128"/>
                <a:cs typeface="Arial" pitchFamily="34" charset="0"/>
              </a:rPr>
              <a:t>n</a:t>
            </a:r>
            <a:r>
              <a:rPr lang="en-US" baseline="30000" dirty="0" smtClean="0">
                <a:latin typeface="+mn-lt"/>
                <a:ea typeface="ＭＳ Ｐゴシック" pitchFamily="34" charset="-128"/>
                <a:cs typeface="Arial" pitchFamily="34" charset="0"/>
              </a:rPr>
              <a:t>1.5</a:t>
            </a:r>
            <a:r>
              <a:rPr lang="en-US" dirty="0" smtClean="0">
                <a:latin typeface="+mn-lt"/>
                <a:ea typeface="ＭＳ Ｐゴシック" pitchFamily="34" charset="-128"/>
                <a:cs typeface="Arial" pitchFamily="34" charset="0"/>
              </a:rPr>
              <a:t>) algorithm by </a:t>
            </a:r>
            <a:r>
              <a:rPr lang="en-US" dirty="0" err="1" smtClean="0">
                <a:latin typeface="+mn-lt"/>
                <a:ea typeface="ＭＳ Ｐゴシック" pitchFamily="34" charset="-128"/>
                <a:cs typeface="Arial" pitchFamily="34" charset="0"/>
              </a:rPr>
              <a:t>Hopcroft</a:t>
            </a:r>
            <a:r>
              <a:rPr lang="en-US" dirty="0" smtClean="0">
                <a:latin typeface="+mn-lt"/>
                <a:ea typeface="ＭＳ Ｐゴシック" pitchFamily="34" charset="-128"/>
                <a:cs typeface="Arial" pitchFamily="34" charset="0"/>
              </a:rPr>
              <a:t> and Karp [1973]</a:t>
            </a:r>
          </a:p>
          <a:p>
            <a:pPr>
              <a:buClr>
                <a:srgbClr val="FF0000"/>
              </a:buClr>
              <a:buFontTx/>
              <a:buChar char="•"/>
            </a:pPr>
            <a:r>
              <a:rPr lang="en-US" dirty="0" smtClean="0">
                <a:latin typeface="+mn-lt"/>
                <a:ea typeface="ＭＳ Ｐゴシック" pitchFamily="34" charset="-128"/>
                <a:cs typeface="Arial" pitchFamily="34" charset="0"/>
              </a:rPr>
              <a:t>Preprocessing algorithm timings:</a:t>
            </a:r>
          </a:p>
        </p:txBody>
      </p:sp>
      <p:grpSp>
        <p:nvGrpSpPr>
          <p:cNvPr id="13" name="Group 12"/>
          <p:cNvGrpSpPr/>
          <p:nvPr/>
        </p:nvGrpSpPr>
        <p:grpSpPr>
          <a:xfrm>
            <a:off x="915838" y="3810000"/>
            <a:ext cx="4570562" cy="3047999"/>
            <a:chOff x="763438" y="2690714"/>
            <a:chExt cx="5358441" cy="3899867"/>
          </a:xfrm>
        </p:grpSpPr>
        <p:pic>
          <p:nvPicPr>
            <p:cNvPr id="8" name="Picture 2"/>
            <p:cNvPicPr>
              <a:picLocks noChangeAspect="1" noChangeArrowheads="1"/>
            </p:cNvPicPr>
            <p:nvPr/>
          </p:nvPicPr>
          <p:blipFill>
            <a:blip r:embed="rId4"/>
            <a:srcRect l="44009" t="33472" r="39576" b="13355"/>
            <a:stretch>
              <a:fillRect/>
            </a:stretch>
          </p:blipFill>
          <p:spPr bwMode="auto">
            <a:xfrm>
              <a:off x="4120550" y="2690714"/>
              <a:ext cx="2001329" cy="3899867"/>
            </a:xfrm>
            <a:prstGeom prst="rect">
              <a:avLst/>
            </a:prstGeom>
            <a:noFill/>
            <a:ln w="9525">
              <a:noFill/>
              <a:miter lim="800000"/>
              <a:headEnd/>
              <a:tailEnd/>
            </a:ln>
            <a:effectLst/>
          </p:spPr>
        </p:pic>
        <p:pic>
          <p:nvPicPr>
            <p:cNvPr id="12" name="Picture 2"/>
            <p:cNvPicPr>
              <a:picLocks noChangeAspect="1" noChangeArrowheads="1"/>
            </p:cNvPicPr>
            <p:nvPr/>
          </p:nvPicPr>
          <p:blipFill>
            <a:blip r:embed="rId5"/>
            <a:srcRect l="3750" t="36059" r="68750" b="11277"/>
            <a:stretch>
              <a:fillRect/>
            </a:stretch>
          </p:blipFill>
          <p:spPr bwMode="auto">
            <a:xfrm>
              <a:off x="763438" y="2690714"/>
              <a:ext cx="3352801" cy="3862486"/>
            </a:xfrm>
            <a:prstGeom prst="rect">
              <a:avLst/>
            </a:prstGeom>
            <a:noFill/>
            <a:ln w="9525">
              <a:noFill/>
              <a:miter lim="800000"/>
              <a:headEnd/>
              <a:tailEnd/>
            </a:ln>
            <a:effectLst/>
          </p:spPr>
        </p:pic>
      </p:gr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hark-cover-cache-offline-e.png"/>
          <p:cNvPicPr>
            <a:picLocks noChangeAspect="1"/>
          </p:cNvPicPr>
          <p:nvPr/>
        </p:nvPicPr>
        <p:blipFill>
          <a:blip r:embed="rId3"/>
          <a:stretch>
            <a:fillRect/>
          </a:stretch>
        </p:blipFill>
        <p:spPr>
          <a:xfrm>
            <a:off x="4724400" y="2590800"/>
            <a:ext cx="3352800" cy="3352800"/>
          </a:xfrm>
          <a:prstGeom prst="rect">
            <a:avLst/>
          </a:prstGeom>
          <a:effectLst>
            <a:outerShdw blurRad="76200" dir="18900000" sy="23000" kx="-1200000" algn="bl" rotWithShape="0">
              <a:prstClr val="black">
                <a:alpha val="20000"/>
              </a:prstClr>
            </a:outerShdw>
          </a:effectLst>
        </p:spPr>
      </p:pic>
      <p:pic>
        <p:nvPicPr>
          <p:cNvPr id="9" name="Picture 8" descr="shark-cover-assignall.png"/>
          <p:cNvPicPr>
            <a:picLocks noChangeAspect="1"/>
          </p:cNvPicPr>
          <p:nvPr/>
        </p:nvPicPr>
        <p:blipFill>
          <a:blip r:embed="rId4"/>
          <a:stretch>
            <a:fillRect/>
          </a:stretch>
        </p:blipFill>
        <p:spPr>
          <a:xfrm>
            <a:off x="152400" y="2590800"/>
            <a:ext cx="3352800" cy="3352800"/>
          </a:xfrm>
          <a:prstGeom prst="rect">
            <a:avLst/>
          </a:prstGeom>
          <a:effectLst>
            <a:outerShdw blurRad="76200" dir="18900000" sy="23000" kx="-1200000" algn="bl" rotWithShape="0">
              <a:prstClr val="black">
                <a:alpha val="20000"/>
              </a:prstClr>
            </a:outerShdw>
          </a:effectLst>
        </p:spPr>
      </p:pic>
      <p:pic>
        <p:nvPicPr>
          <p:cNvPr id="7170" name="Picture 6" descr="SA08_text.jpg"/>
          <p:cNvPicPr>
            <a:picLocks noChangeAspect="1"/>
          </p:cNvPicPr>
          <p:nvPr/>
        </p:nvPicPr>
        <p:blipFill>
          <a:blip r:embed="rId5">
            <a:lum bright="-65000" contrast="65000"/>
          </a:blip>
          <a:srcRect t="3194" b="82222"/>
          <a:stretch>
            <a:fillRect/>
          </a:stretch>
        </p:blipFill>
        <p:spPr bwMode="auto">
          <a:xfrm>
            <a:off x="0" y="0"/>
            <a:ext cx="9144000" cy="1000125"/>
          </a:xfrm>
          <a:prstGeom prst="rect">
            <a:avLst/>
          </a:prstGeom>
          <a:noFill/>
          <a:ln w="9525">
            <a:noFill/>
            <a:miter lim="800000"/>
            <a:headEnd/>
            <a:tailEnd/>
          </a:ln>
        </p:spPr>
      </p:pic>
      <p:sp>
        <p:nvSpPr>
          <p:cNvPr id="5" name="Rectangle 4"/>
          <p:cNvSpPr>
            <a:spLocks noChangeArrowheads="1"/>
          </p:cNvSpPr>
          <p:nvPr/>
        </p:nvSpPr>
        <p:spPr bwMode="auto">
          <a:xfrm>
            <a:off x="152400" y="0"/>
            <a:ext cx="8991600" cy="1000125"/>
          </a:xfrm>
          <a:prstGeom prst="rect">
            <a:avLst/>
          </a:prstGeom>
          <a:noFill/>
          <a:ln w="9525">
            <a:noFill/>
            <a:miter lim="800000"/>
            <a:headEnd/>
            <a:tailEnd/>
          </a:ln>
          <a:effectLst>
            <a:outerShdw blurRad="63500" dist="17961" dir="2700000" algn="ctr" rotWithShape="0">
              <a:schemeClr val="bg2">
                <a:alpha val="74998"/>
              </a:schemeClr>
            </a:outerShdw>
          </a:effectLst>
        </p:spPr>
        <p:txBody>
          <a:bodyPr anchor="ctr"/>
          <a:lstStyle/>
          <a:p>
            <a:pPr>
              <a:defRPr/>
            </a:pPr>
            <a:r>
              <a:rPr lang="en-US" sz="4400" dirty="0" smtClean="0">
                <a:solidFill>
                  <a:schemeClr val="bg1"/>
                </a:solidFill>
                <a:latin typeface="+mj-lt"/>
                <a:cs typeface="Arial" pitchFamily="34" charset="0"/>
              </a:rPr>
              <a:t>3. Reducing vertex cache misses</a:t>
            </a:r>
            <a:endParaRPr lang="en-US" sz="4400" dirty="0">
              <a:solidFill>
                <a:schemeClr val="bg1"/>
              </a:solidFill>
              <a:latin typeface="+mj-lt"/>
              <a:cs typeface="Arial" pitchFamily="34" charset="0"/>
            </a:endParaRPr>
          </a:p>
        </p:txBody>
      </p:sp>
      <p:sp>
        <p:nvSpPr>
          <p:cNvPr id="8" name="Right Arrow 7"/>
          <p:cNvSpPr/>
          <p:nvPr/>
        </p:nvSpPr>
        <p:spPr>
          <a:xfrm>
            <a:off x="3733800" y="4114800"/>
            <a:ext cx="914400" cy="3810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6" descr="SA08_text.jpg"/>
          <p:cNvPicPr>
            <a:picLocks noChangeAspect="1"/>
          </p:cNvPicPr>
          <p:nvPr/>
        </p:nvPicPr>
        <p:blipFill>
          <a:blip r:embed="rId3">
            <a:lum bright="-65000" contrast="65000"/>
          </a:blip>
          <a:srcRect t="3194" b="82222"/>
          <a:stretch>
            <a:fillRect/>
          </a:stretch>
        </p:blipFill>
        <p:spPr bwMode="auto">
          <a:xfrm>
            <a:off x="0" y="0"/>
            <a:ext cx="9144000" cy="1000125"/>
          </a:xfrm>
          <a:prstGeom prst="rect">
            <a:avLst/>
          </a:prstGeom>
          <a:noFill/>
          <a:ln w="9525">
            <a:noFill/>
            <a:miter lim="800000"/>
            <a:headEnd/>
            <a:tailEnd/>
          </a:ln>
        </p:spPr>
      </p:pic>
      <p:sp>
        <p:nvSpPr>
          <p:cNvPr id="5" name="Rectangle 4"/>
          <p:cNvSpPr>
            <a:spLocks noChangeArrowheads="1"/>
          </p:cNvSpPr>
          <p:nvPr/>
        </p:nvSpPr>
        <p:spPr bwMode="auto">
          <a:xfrm>
            <a:off x="381000" y="0"/>
            <a:ext cx="8305800" cy="1000125"/>
          </a:xfrm>
          <a:prstGeom prst="rect">
            <a:avLst/>
          </a:prstGeom>
          <a:noFill/>
          <a:ln w="9525">
            <a:noFill/>
            <a:miter lim="800000"/>
            <a:headEnd/>
            <a:tailEnd/>
          </a:ln>
          <a:effectLst>
            <a:outerShdw blurRad="63500" dist="17961" dir="2700000" algn="ctr" rotWithShape="0">
              <a:schemeClr val="bg2">
                <a:alpha val="74998"/>
              </a:schemeClr>
            </a:outerShdw>
          </a:effectLst>
        </p:spPr>
        <p:txBody>
          <a:bodyPr anchor="ctr"/>
          <a:lstStyle/>
          <a:p>
            <a:pPr>
              <a:defRPr/>
            </a:pPr>
            <a:r>
              <a:rPr lang="en-US" sz="4400" dirty="0" smtClean="0">
                <a:solidFill>
                  <a:schemeClr val="bg1"/>
                </a:solidFill>
                <a:latin typeface="+mj-lt"/>
                <a:cs typeface="Arial" pitchFamily="34" charset="0"/>
              </a:rPr>
              <a:t>Vertex cache optimization</a:t>
            </a:r>
            <a:endParaRPr lang="en-US" sz="4400" dirty="0">
              <a:solidFill>
                <a:schemeClr val="bg1"/>
              </a:solidFill>
              <a:latin typeface="+mj-lt"/>
              <a:cs typeface="Arial" pitchFamily="34" charset="0"/>
            </a:endParaRPr>
          </a:p>
        </p:txBody>
      </p:sp>
      <p:sp>
        <p:nvSpPr>
          <p:cNvPr id="7172" name="Rectangle 3"/>
          <p:cNvSpPr>
            <a:spLocks noGrp="1" noChangeArrowheads="1"/>
          </p:cNvSpPr>
          <p:nvPr>
            <p:ph idx="1"/>
          </p:nvPr>
        </p:nvSpPr>
        <p:spPr>
          <a:xfrm>
            <a:off x="228600" y="1371600"/>
            <a:ext cx="8686800" cy="5181600"/>
          </a:xfrm>
        </p:spPr>
        <p:txBody>
          <a:bodyPr/>
          <a:lstStyle/>
          <a:p>
            <a:pPr>
              <a:buClr>
                <a:srgbClr val="FF0000"/>
              </a:buClr>
              <a:buFontTx/>
              <a:buChar char="•"/>
            </a:pPr>
            <a:r>
              <a:rPr lang="en-GB" dirty="0" smtClean="0">
                <a:latin typeface="Calibri" pitchFamily="34" charset="0"/>
                <a:ea typeface="ＭＳ Ｐゴシック" pitchFamily="34" charset="-128"/>
                <a:cs typeface="Arial" pitchFamily="34" charset="0"/>
              </a:rPr>
              <a:t>Many existing techniques for triangle lists/strips</a:t>
            </a:r>
          </a:p>
          <a:p>
            <a:pPr lvl="1">
              <a:buClr>
                <a:srgbClr val="FF0000"/>
              </a:buClr>
              <a:buFontTx/>
              <a:buChar char="•"/>
            </a:pPr>
            <a:r>
              <a:rPr lang="en-GB" dirty="0" smtClean="0">
                <a:latin typeface="Calibri" pitchFamily="34" charset="0"/>
                <a:ea typeface="ＭＳ Ｐゴシック" pitchFamily="34" charset="-128"/>
                <a:cs typeface="Arial" pitchFamily="34" charset="0"/>
              </a:rPr>
              <a:t>Hoppe [1999], Lin and Yu [2006]</a:t>
            </a:r>
            <a:br>
              <a:rPr lang="en-GB" dirty="0" smtClean="0">
                <a:latin typeface="Calibri" pitchFamily="34" charset="0"/>
                <a:ea typeface="ＭＳ Ｐゴシック" pitchFamily="34" charset="-128"/>
                <a:cs typeface="Arial" pitchFamily="34" charset="0"/>
              </a:rPr>
            </a:br>
            <a:r>
              <a:rPr lang="en-GB" dirty="0" err="1" smtClean="0">
                <a:latin typeface="Calibri" pitchFamily="34" charset="0"/>
                <a:ea typeface="ＭＳ Ｐゴシック" pitchFamily="34" charset="-128"/>
                <a:cs typeface="Arial" pitchFamily="34" charset="0"/>
              </a:rPr>
              <a:t>Chhugani</a:t>
            </a:r>
            <a:r>
              <a:rPr lang="en-GB" dirty="0" smtClean="0">
                <a:latin typeface="Calibri" pitchFamily="34" charset="0"/>
                <a:ea typeface="ＭＳ Ｐゴシック" pitchFamily="34" charset="-128"/>
                <a:cs typeface="Arial" pitchFamily="34" charset="0"/>
              </a:rPr>
              <a:t> and Kumar [2007], Sander et al. [2007], many others... </a:t>
            </a:r>
          </a:p>
          <a:p>
            <a:pPr>
              <a:buClr>
                <a:srgbClr val="FF0000"/>
              </a:buClr>
              <a:buFontTx/>
              <a:buChar char="•"/>
            </a:pPr>
            <a:r>
              <a:rPr lang="en-GB" dirty="0" smtClean="0">
                <a:latin typeface="Calibri" pitchFamily="34" charset="0"/>
                <a:ea typeface="ＭＳ Ｐゴシック" pitchFamily="34" charset="-128"/>
                <a:cs typeface="Arial" pitchFamily="34" charset="0"/>
              </a:rPr>
              <a:t>We will render</a:t>
            </a:r>
          </a:p>
          <a:p>
            <a:pPr lvl="1">
              <a:buClr>
                <a:srgbClr val="FF0000"/>
              </a:buClr>
              <a:buFontTx/>
              <a:buChar char="•"/>
            </a:pPr>
            <a:r>
              <a:rPr lang="en-GB" dirty="0" smtClean="0">
                <a:latin typeface="Calibri" pitchFamily="34" charset="0"/>
                <a:ea typeface="ＭＳ Ｐゴシック" pitchFamily="34" charset="-128"/>
                <a:cs typeface="Arial" pitchFamily="34" charset="0"/>
              </a:rPr>
              <a:t>Using </a:t>
            </a:r>
            <a:r>
              <a:rPr lang="en-GB" i="1" dirty="0" smtClean="0">
                <a:latin typeface="Calibri" pitchFamily="34" charset="0"/>
                <a:ea typeface="ＭＳ Ｐゴシック" pitchFamily="34" charset="-128"/>
                <a:cs typeface="Arial" pitchFamily="34" charset="0"/>
              </a:rPr>
              <a:t>triangle with adjacency</a:t>
            </a:r>
            <a:r>
              <a:rPr lang="en-GB" dirty="0" smtClean="0">
                <a:latin typeface="Calibri" pitchFamily="34" charset="0"/>
                <a:ea typeface="ＭＳ Ｐゴシック" pitchFamily="34" charset="-128"/>
                <a:cs typeface="Arial" pitchFamily="34" charset="0"/>
              </a:rPr>
              <a:t> primitive</a:t>
            </a:r>
          </a:p>
          <a:p>
            <a:pPr lvl="1">
              <a:buClr>
                <a:srgbClr val="FF0000"/>
              </a:buClr>
              <a:buFontTx/>
              <a:buChar char="•"/>
            </a:pPr>
            <a:r>
              <a:rPr lang="en-GB" dirty="0" smtClean="0">
                <a:latin typeface="Calibri" pitchFamily="34" charset="0"/>
                <a:ea typeface="ＭＳ Ｐゴシック" pitchFamily="34" charset="-128"/>
                <a:cs typeface="Arial" pitchFamily="34" charset="0"/>
              </a:rPr>
              <a:t>~50% triangles of the original mesh</a:t>
            </a:r>
          </a:p>
          <a:p>
            <a:pPr lvl="1">
              <a:buClr>
                <a:srgbClr val="FF0000"/>
              </a:buClr>
              <a:buFontTx/>
              <a:buChar char="•"/>
            </a:pPr>
            <a:r>
              <a:rPr lang="en-GB" dirty="0" smtClean="0">
                <a:latin typeface="Calibri" pitchFamily="34" charset="0"/>
                <a:ea typeface="ＭＳ Ｐゴシック" pitchFamily="34" charset="-128"/>
                <a:cs typeface="Arial" pitchFamily="34" charset="0"/>
              </a:rPr>
              <a:t>No existing techniques for this configuration</a:t>
            </a:r>
          </a:p>
          <a:p>
            <a:pPr>
              <a:buClr>
                <a:srgbClr val="FF0000"/>
              </a:buClr>
              <a:buFontTx/>
              <a:buChar char="•"/>
            </a:pPr>
            <a:endParaRPr lang="en-GB" dirty="0" smtClean="0">
              <a:latin typeface="Calibri" pitchFamily="34" charset="0"/>
              <a:ea typeface="ＭＳ Ｐゴシック" pitchFamily="34" charset="-128"/>
              <a:cs typeface="Arial"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6" descr="SA08_text.jpg"/>
          <p:cNvPicPr>
            <a:picLocks noChangeAspect="1"/>
          </p:cNvPicPr>
          <p:nvPr/>
        </p:nvPicPr>
        <p:blipFill>
          <a:blip r:embed="rId3">
            <a:lum bright="-65000" contrast="65000"/>
          </a:blip>
          <a:srcRect t="3194" b="82222"/>
          <a:stretch>
            <a:fillRect/>
          </a:stretch>
        </p:blipFill>
        <p:spPr bwMode="auto">
          <a:xfrm>
            <a:off x="0" y="0"/>
            <a:ext cx="9144000" cy="1000125"/>
          </a:xfrm>
          <a:prstGeom prst="rect">
            <a:avLst/>
          </a:prstGeom>
          <a:noFill/>
          <a:ln w="9525">
            <a:noFill/>
            <a:miter lim="800000"/>
            <a:headEnd/>
            <a:tailEnd/>
          </a:ln>
        </p:spPr>
      </p:pic>
      <p:sp>
        <p:nvSpPr>
          <p:cNvPr id="5" name="Rectangle 4"/>
          <p:cNvSpPr>
            <a:spLocks noChangeArrowheads="1"/>
          </p:cNvSpPr>
          <p:nvPr/>
        </p:nvSpPr>
        <p:spPr bwMode="auto">
          <a:xfrm>
            <a:off x="381000" y="0"/>
            <a:ext cx="8305800" cy="1000125"/>
          </a:xfrm>
          <a:prstGeom prst="rect">
            <a:avLst/>
          </a:prstGeom>
          <a:noFill/>
          <a:ln w="9525">
            <a:noFill/>
            <a:miter lim="800000"/>
            <a:headEnd/>
            <a:tailEnd/>
          </a:ln>
          <a:effectLst>
            <a:outerShdw blurRad="63500" dist="17961" dir="2700000" algn="ctr" rotWithShape="0">
              <a:schemeClr val="bg2">
                <a:alpha val="74998"/>
              </a:schemeClr>
            </a:outerShdw>
          </a:effectLst>
        </p:spPr>
        <p:txBody>
          <a:bodyPr anchor="ctr"/>
          <a:lstStyle/>
          <a:p>
            <a:pPr>
              <a:defRPr/>
            </a:pPr>
            <a:r>
              <a:rPr lang="en-US" sz="4400" dirty="0" smtClean="0">
                <a:solidFill>
                  <a:schemeClr val="bg1"/>
                </a:solidFill>
                <a:latin typeface="+mj-lt"/>
                <a:cs typeface="Arial" pitchFamily="34" charset="0"/>
              </a:rPr>
              <a:t>Vertex cache optimization</a:t>
            </a:r>
            <a:endParaRPr lang="en-US" sz="4400" dirty="0">
              <a:solidFill>
                <a:schemeClr val="bg1"/>
              </a:solidFill>
              <a:latin typeface="+mj-lt"/>
              <a:cs typeface="Arial" pitchFamily="34" charset="0"/>
            </a:endParaRPr>
          </a:p>
        </p:txBody>
      </p:sp>
      <p:sp>
        <p:nvSpPr>
          <p:cNvPr id="7172" name="Rectangle 3"/>
          <p:cNvSpPr>
            <a:spLocks noGrp="1" noChangeArrowheads="1"/>
          </p:cNvSpPr>
          <p:nvPr>
            <p:ph idx="1"/>
          </p:nvPr>
        </p:nvSpPr>
        <p:spPr>
          <a:xfrm>
            <a:off x="228600" y="914400"/>
            <a:ext cx="8686800" cy="5181600"/>
          </a:xfrm>
        </p:spPr>
        <p:txBody>
          <a:bodyPr/>
          <a:lstStyle/>
          <a:p>
            <a:pPr>
              <a:buClr>
                <a:srgbClr val="FF0000"/>
              </a:buClr>
              <a:buFontTx/>
              <a:buChar char="•"/>
            </a:pPr>
            <a:r>
              <a:rPr lang="en-GB" dirty="0" smtClean="0">
                <a:latin typeface="Calibri" pitchFamily="34" charset="0"/>
                <a:ea typeface="ＭＳ Ｐゴシック" pitchFamily="34" charset="-128"/>
                <a:cs typeface="Arial" pitchFamily="34" charset="0"/>
              </a:rPr>
              <a:t>We extend two methods</a:t>
            </a:r>
          </a:p>
          <a:p>
            <a:pPr lvl="1">
              <a:buClr>
                <a:srgbClr val="FF0000"/>
              </a:buClr>
              <a:buFontTx/>
              <a:buChar char="•"/>
            </a:pPr>
            <a:r>
              <a:rPr lang="en-GB" dirty="0" smtClean="0">
                <a:latin typeface="Calibri" pitchFamily="34" charset="0"/>
                <a:ea typeface="ＭＳ Ｐゴシック" pitchFamily="34" charset="-128"/>
                <a:cs typeface="Arial" pitchFamily="34" charset="0"/>
              </a:rPr>
              <a:t>Fast scheme</a:t>
            </a:r>
          </a:p>
          <a:p>
            <a:pPr lvl="2">
              <a:buClr>
                <a:srgbClr val="FF0000"/>
              </a:buClr>
              <a:buFontTx/>
              <a:buChar char="•"/>
            </a:pPr>
            <a:r>
              <a:rPr lang="en-GB" dirty="0" smtClean="0">
                <a:latin typeface="Calibri" pitchFamily="34" charset="0"/>
                <a:ea typeface="ＭＳ Ｐゴシック" pitchFamily="34" charset="-128"/>
                <a:cs typeface="Arial" pitchFamily="34" charset="0"/>
              </a:rPr>
              <a:t>Based on Sander et al. [2007]</a:t>
            </a:r>
          </a:p>
          <a:p>
            <a:pPr lvl="2">
              <a:buClr>
                <a:srgbClr val="FF0000"/>
              </a:buClr>
              <a:buFontTx/>
              <a:buChar char="•"/>
            </a:pPr>
            <a:r>
              <a:rPr lang="en-GB" dirty="0" smtClean="0">
                <a:latin typeface="Calibri" pitchFamily="34" charset="0"/>
                <a:ea typeface="ＭＳ Ｐゴシック" pitchFamily="34" charset="-128"/>
                <a:cs typeface="Arial" pitchFamily="34" charset="0"/>
              </a:rPr>
              <a:t>Faster </a:t>
            </a:r>
            <a:r>
              <a:rPr lang="en-GB" dirty="0" err="1" smtClean="0">
                <a:latin typeface="Calibri" pitchFamily="34" charset="0"/>
                <a:ea typeface="ＭＳ Ｐゴシック" pitchFamily="34" charset="-128"/>
                <a:cs typeface="Arial" pitchFamily="34" charset="0"/>
              </a:rPr>
              <a:t>preprocessing</a:t>
            </a:r>
            <a:r>
              <a:rPr lang="en-GB" dirty="0" smtClean="0">
                <a:latin typeface="Calibri" pitchFamily="34" charset="0"/>
                <a:ea typeface="ＭＳ Ｐゴシック" pitchFamily="34" charset="-128"/>
                <a:cs typeface="Arial" pitchFamily="34" charset="0"/>
              </a:rPr>
              <a:t>; load-time or run-time</a:t>
            </a:r>
          </a:p>
          <a:p>
            <a:pPr lvl="1">
              <a:buClr>
                <a:srgbClr val="FF0000"/>
              </a:buClr>
              <a:buFontTx/>
              <a:buChar char="•"/>
            </a:pPr>
            <a:r>
              <a:rPr lang="en-GB" dirty="0" smtClean="0">
                <a:latin typeface="Calibri" pitchFamily="34" charset="0"/>
                <a:ea typeface="ＭＳ Ｐゴシック" pitchFamily="34" charset="-128"/>
                <a:cs typeface="Arial" pitchFamily="34" charset="0"/>
              </a:rPr>
              <a:t>Careful scheme</a:t>
            </a:r>
          </a:p>
          <a:p>
            <a:pPr lvl="2">
              <a:buClr>
                <a:srgbClr val="FF0000"/>
              </a:buClr>
              <a:buFontTx/>
              <a:buChar char="•"/>
            </a:pPr>
            <a:r>
              <a:rPr lang="en-GB" dirty="0" smtClean="0">
                <a:latin typeface="Calibri" pitchFamily="34" charset="0"/>
                <a:ea typeface="ＭＳ Ｐゴシック" pitchFamily="34" charset="-128"/>
                <a:cs typeface="Arial" pitchFamily="34" charset="0"/>
              </a:rPr>
              <a:t>Based on Lin and Yu [2006]</a:t>
            </a:r>
          </a:p>
          <a:p>
            <a:pPr lvl="2">
              <a:buClr>
                <a:srgbClr val="FF0000"/>
              </a:buClr>
              <a:buFontTx/>
              <a:buChar char="•"/>
            </a:pPr>
            <a:r>
              <a:rPr lang="en-GB" dirty="0" smtClean="0">
                <a:latin typeface="Calibri" pitchFamily="34" charset="0"/>
                <a:ea typeface="ＭＳ Ｐゴシック" pitchFamily="34" charset="-128"/>
                <a:cs typeface="Arial" pitchFamily="34" charset="0"/>
              </a:rPr>
              <a:t>Slower </a:t>
            </a:r>
            <a:r>
              <a:rPr lang="en-GB" dirty="0" err="1" smtClean="0">
                <a:latin typeface="Calibri" pitchFamily="34" charset="0"/>
                <a:ea typeface="ＭＳ Ｐゴシック" pitchFamily="34" charset="-128"/>
                <a:cs typeface="Arial" pitchFamily="34" charset="0"/>
              </a:rPr>
              <a:t>preprocessing</a:t>
            </a:r>
            <a:r>
              <a:rPr lang="en-GB" dirty="0" smtClean="0">
                <a:latin typeface="Calibri" pitchFamily="34" charset="0"/>
                <a:ea typeface="ＭＳ Ｐゴシック" pitchFamily="34" charset="-128"/>
                <a:cs typeface="Arial" pitchFamily="34" charset="0"/>
              </a:rPr>
              <a:t>, but better ordering</a:t>
            </a:r>
          </a:p>
          <a:p>
            <a:pPr>
              <a:buClr>
                <a:srgbClr val="FF0000"/>
              </a:buClr>
              <a:buFontTx/>
              <a:buChar char="•"/>
            </a:pPr>
            <a:r>
              <a:rPr lang="en-GB" dirty="0" smtClean="0">
                <a:latin typeface="Calibri" pitchFamily="34" charset="0"/>
                <a:ea typeface="ＭＳ Ｐゴシック" pitchFamily="34" charset="-128"/>
                <a:cs typeface="Arial" pitchFamily="34" charset="0"/>
              </a:rPr>
              <a:t>Both schemes</a:t>
            </a:r>
          </a:p>
          <a:p>
            <a:pPr lvl="1">
              <a:buClr>
                <a:srgbClr val="FF0000"/>
              </a:buClr>
              <a:buFontTx/>
              <a:buChar char="•"/>
            </a:pPr>
            <a:r>
              <a:rPr lang="en-GB" dirty="0" smtClean="0">
                <a:latin typeface="Calibri" pitchFamily="34" charset="0"/>
                <a:ea typeface="ＭＳ Ｐゴシック" pitchFamily="34" charset="-128"/>
                <a:cs typeface="Arial" pitchFamily="34" charset="0"/>
              </a:rPr>
              <a:t>Pick a central vertex greedily</a:t>
            </a:r>
          </a:p>
          <a:p>
            <a:pPr lvl="1">
              <a:buClr>
                <a:srgbClr val="FF0000"/>
              </a:buClr>
              <a:buFontTx/>
              <a:buChar char="•"/>
            </a:pPr>
            <a:r>
              <a:rPr lang="en-GB" dirty="0" smtClean="0">
                <a:latin typeface="Calibri" pitchFamily="34" charset="0"/>
                <a:ea typeface="ＭＳ Ｐゴシック" pitchFamily="34" charset="-128"/>
                <a:cs typeface="Arial" pitchFamily="34" charset="0"/>
              </a:rPr>
              <a:t>Emit triangles around central vertex</a:t>
            </a:r>
          </a:p>
          <a:p>
            <a:pPr lvl="1">
              <a:buClr>
                <a:srgbClr val="FF0000"/>
              </a:buClr>
              <a:buFontTx/>
              <a:buChar char="•"/>
            </a:pPr>
            <a:r>
              <a:rPr lang="en-GB" dirty="0" smtClean="0">
                <a:latin typeface="Calibri" pitchFamily="34" charset="0"/>
                <a:ea typeface="ＭＳ Ｐゴシック" pitchFamily="34" charset="-128"/>
                <a:cs typeface="Arial" pitchFamily="34" charset="0"/>
              </a:rPr>
              <a:t>Thus, easier to extend to arbitrary primitives</a:t>
            </a:r>
          </a:p>
          <a:p>
            <a:pPr>
              <a:buClr>
                <a:srgbClr val="FF0000"/>
              </a:buClr>
              <a:buFontTx/>
              <a:buChar char="•"/>
            </a:pPr>
            <a:r>
              <a:rPr lang="en-GB" dirty="0" smtClean="0">
                <a:latin typeface="Calibri" pitchFamily="34" charset="0"/>
                <a:ea typeface="ＭＳ Ｐゴシック" pitchFamily="34" charset="-128"/>
                <a:cs typeface="Arial" pitchFamily="34" charset="0"/>
              </a:rPr>
              <a:t>Refer to paper for details on both schemes</a:t>
            </a:r>
          </a:p>
          <a:p>
            <a:pPr>
              <a:buClr>
                <a:srgbClr val="FF0000"/>
              </a:buClr>
              <a:buNone/>
            </a:pPr>
            <a:endParaRPr lang="en-GB" dirty="0" smtClean="0">
              <a:latin typeface="Calibri" pitchFamily="34" charset="0"/>
              <a:ea typeface="ＭＳ Ｐゴシック" pitchFamily="34" charset="-128"/>
              <a:cs typeface="Arial"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6" descr="SA08_text.jpg"/>
          <p:cNvPicPr>
            <a:picLocks noChangeAspect="1"/>
          </p:cNvPicPr>
          <p:nvPr/>
        </p:nvPicPr>
        <p:blipFill>
          <a:blip r:embed="rId3">
            <a:lum bright="-65000" contrast="65000"/>
          </a:blip>
          <a:srcRect t="3194" b="82222"/>
          <a:stretch>
            <a:fillRect/>
          </a:stretch>
        </p:blipFill>
        <p:spPr bwMode="auto">
          <a:xfrm>
            <a:off x="0" y="0"/>
            <a:ext cx="9144000" cy="1000125"/>
          </a:xfrm>
          <a:prstGeom prst="rect">
            <a:avLst/>
          </a:prstGeom>
          <a:noFill/>
          <a:ln w="9525">
            <a:noFill/>
            <a:miter lim="800000"/>
            <a:headEnd/>
            <a:tailEnd/>
          </a:ln>
        </p:spPr>
      </p:pic>
      <p:sp>
        <p:nvSpPr>
          <p:cNvPr id="5" name="Rectangle 4"/>
          <p:cNvSpPr>
            <a:spLocks noChangeArrowheads="1"/>
          </p:cNvSpPr>
          <p:nvPr/>
        </p:nvSpPr>
        <p:spPr bwMode="auto">
          <a:xfrm>
            <a:off x="381000" y="0"/>
            <a:ext cx="8305800" cy="1000125"/>
          </a:xfrm>
          <a:prstGeom prst="rect">
            <a:avLst/>
          </a:prstGeom>
          <a:noFill/>
          <a:ln w="9525">
            <a:noFill/>
            <a:miter lim="800000"/>
            <a:headEnd/>
            <a:tailEnd/>
          </a:ln>
          <a:effectLst>
            <a:outerShdw blurRad="63500" dist="17961" dir="2700000" algn="ctr" rotWithShape="0">
              <a:schemeClr val="bg2">
                <a:alpha val="74998"/>
              </a:schemeClr>
            </a:outerShdw>
          </a:effectLst>
        </p:spPr>
        <p:txBody>
          <a:bodyPr anchor="ctr"/>
          <a:lstStyle/>
          <a:p>
            <a:pPr>
              <a:defRPr/>
            </a:pPr>
            <a:r>
              <a:rPr lang="en-US" sz="4400" dirty="0" smtClean="0">
                <a:solidFill>
                  <a:schemeClr val="bg1"/>
                </a:solidFill>
                <a:latin typeface="+mj-lt"/>
                <a:cs typeface="Arial" pitchFamily="34" charset="0"/>
              </a:rPr>
              <a:t>Vertex cache misses (bunny mesh)</a:t>
            </a:r>
            <a:endParaRPr lang="en-US" sz="4400" dirty="0">
              <a:solidFill>
                <a:schemeClr val="bg1"/>
              </a:solidFill>
              <a:latin typeface="+mj-lt"/>
              <a:cs typeface="Arial" pitchFamily="34" charset="0"/>
            </a:endParaRPr>
          </a:p>
        </p:txBody>
      </p:sp>
      <p:pic>
        <p:nvPicPr>
          <p:cNvPr id="6" name="Picture 2"/>
          <p:cNvPicPr>
            <a:picLocks noChangeAspect="1" noChangeArrowheads="1"/>
          </p:cNvPicPr>
          <p:nvPr/>
        </p:nvPicPr>
        <p:blipFill>
          <a:blip r:embed="rId4"/>
          <a:srcRect r="1477"/>
          <a:stretch>
            <a:fillRect/>
          </a:stretch>
        </p:blipFill>
        <p:spPr bwMode="auto">
          <a:xfrm>
            <a:off x="-1" y="1600200"/>
            <a:ext cx="9144001" cy="4648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6" descr="SA08_text.jpg"/>
          <p:cNvPicPr>
            <a:picLocks noChangeAspect="1"/>
          </p:cNvPicPr>
          <p:nvPr/>
        </p:nvPicPr>
        <p:blipFill>
          <a:blip r:embed="rId3">
            <a:lum bright="-65000" contrast="65000"/>
          </a:blip>
          <a:srcRect t="3194" b="82222"/>
          <a:stretch>
            <a:fillRect/>
          </a:stretch>
        </p:blipFill>
        <p:spPr bwMode="auto">
          <a:xfrm>
            <a:off x="0" y="0"/>
            <a:ext cx="9144000" cy="1000125"/>
          </a:xfrm>
          <a:prstGeom prst="rect">
            <a:avLst/>
          </a:prstGeom>
          <a:noFill/>
          <a:ln w="9525">
            <a:noFill/>
            <a:miter lim="800000"/>
            <a:headEnd/>
            <a:tailEnd/>
          </a:ln>
        </p:spPr>
      </p:pic>
      <p:sp>
        <p:nvSpPr>
          <p:cNvPr id="5" name="Rectangle 4"/>
          <p:cNvSpPr>
            <a:spLocks noChangeArrowheads="1"/>
          </p:cNvSpPr>
          <p:nvPr/>
        </p:nvSpPr>
        <p:spPr bwMode="auto">
          <a:xfrm>
            <a:off x="381000" y="0"/>
            <a:ext cx="8305800" cy="1000125"/>
          </a:xfrm>
          <a:prstGeom prst="rect">
            <a:avLst/>
          </a:prstGeom>
          <a:noFill/>
          <a:ln w="9525">
            <a:noFill/>
            <a:miter lim="800000"/>
            <a:headEnd/>
            <a:tailEnd/>
          </a:ln>
          <a:effectLst>
            <a:outerShdw blurRad="63500" dist="17961" dir="2700000" algn="ctr" rotWithShape="0">
              <a:schemeClr val="bg2">
                <a:alpha val="74998"/>
              </a:schemeClr>
            </a:outerShdw>
          </a:effectLst>
        </p:spPr>
        <p:txBody>
          <a:bodyPr anchor="ctr"/>
          <a:lstStyle/>
          <a:p>
            <a:pPr>
              <a:defRPr/>
            </a:pPr>
            <a:r>
              <a:rPr lang="en-US" sz="4400" dirty="0" smtClean="0">
                <a:solidFill>
                  <a:schemeClr val="bg1"/>
                </a:solidFill>
                <a:latin typeface="+mj-lt"/>
                <a:cs typeface="Arial" pitchFamily="34" charset="0"/>
              </a:rPr>
              <a:t>Vertex cache misses</a:t>
            </a:r>
            <a:endParaRPr lang="en-US" sz="4400" dirty="0">
              <a:solidFill>
                <a:schemeClr val="bg1"/>
              </a:solidFill>
              <a:latin typeface="+mj-lt"/>
              <a:cs typeface="Arial" pitchFamily="34" charset="0"/>
            </a:endParaRPr>
          </a:p>
        </p:txBody>
      </p:sp>
      <p:pic>
        <p:nvPicPr>
          <p:cNvPr id="6" name="Picture 2"/>
          <p:cNvPicPr>
            <a:picLocks noChangeAspect="1" noChangeArrowheads="1"/>
          </p:cNvPicPr>
          <p:nvPr/>
        </p:nvPicPr>
        <p:blipFill>
          <a:blip r:embed="rId4"/>
          <a:srcRect l="42788" t="22018" r="3125" b="15706"/>
          <a:stretch>
            <a:fillRect/>
          </a:stretch>
        </p:blipFill>
        <p:spPr bwMode="auto">
          <a:xfrm flipH="1">
            <a:off x="685800" y="1000125"/>
            <a:ext cx="7696200" cy="5282302"/>
          </a:xfrm>
          <a:prstGeom prst="rect">
            <a:avLst/>
          </a:prstGeom>
          <a:noFill/>
          <a:ln w="9525">
            <a:noFill/>
            <a:miter lim="800000"/>
            <a:headEnd/>
            <a:tailEnd/>
          </a:ln>
          <a:effectLst/>
        </p:spPr>
      </p:pic>
      <p:sp>
        <p:nvSpPr>
          <p:cNvPr id="9" name="TextBox 8"/>
          <p:cNvSpPr txBox="1"/>
          <p:nvPr/>
        </p:nvSpPr>
        <p:spPr>
          <a:xfrm>
            <a:off x="990600" y="6324600"/>
            <a:ext cx="7620000" cy="523220"/>
          </a:xfrm>
          <a:prstGeom prst="rect">
            <a:avLst/>
          </a:prstGeom>
          <a:noFill/>
        </p:spPr>
        <p:txBody>
          <a:bodyPr wrap="square" rtlCol="0">
            <a:spAutoFit/>
          </a:bodyPr>
          <a:lstStyle/>
          <a:p>
            <a:r>
              <a:rPr lang="en-US" sz="2800" dirty="0" smtClean="0"/>
              <a:t>off the shelf  	         fast		        	careful</a:t>
            </a:r>
            <a:endParaRPr lang="en-US" sz="28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6" descr="SA08_text.jpg"/>
          <p:cNvPicPr>
            <a:picLocks noChangeAspect="1"/>
          </p:cNvPicPr>
          <p:nvPr/>
        </p:nvPicPr>
        <p:blipFill>
          <a:blip r:embed="rId3">
            <a:lum bright="-65000" contrast="65000"/>
          </a:blip>
          <a:srcRect t="3194" b="82222"/>
          <a:stretch>
            <a:fillRect/>
          </a:stretch>
        </p:blipFill>
        <p:spPr bwMode="auto">
          <a:xfrm>
            <a:off x="0" y="0"/>
            <a:ext cx="9144000" cy="1000125"/>
          </a:xfrm>
          <a:prstGeom prst="rect">
            <a:avLst/>
          </a:prstGeom>
          <a:noFill/>
          <a:ln w="9525">
            <a:noFill/>
            <a:miter lim="800000"/>
            <a:headEnd/>
            <a:tailEnd/>
          </a:ln>
        </p:spPr>
      </p:pic>
      <p:sp>
        <p:nvSpPr>
          <p:cNvPr id="5" name="Rectangle 4"/>
          <p:cNvSpPr>
            <a:spLocks noChangeArrowheads="1"/>
          </p:cNvSpPr>
          <p:nvPr/>
        </p:nvSpPr>
        <p:spPr bwMode="auto">
          <a:xfrm>
            <a:off x="381000" y="0"/>
            <a:ext cx="8305800" cy="1000125"/>
          </a:xfrm>
          <a:prstGeom prst="rect">
            <a:avLst/>
          </a:prstGeom>
          <a:noFill/>
          <a:ln w="9525">
            <a:noFill/>
            <a:miter lim="800000"/>
            <a:headEnd/>
            <a:tailEnd/>
          </a:ln>
          <a:effectLst>
            <a:outerShdw blurRad="63500" dist="17961" dir="2700000" algn="ctr" rotWithShape="0">
              <a:schemeClr val="bg2">
                <a:alpha val="74998"/>
              </a:schemeClr>
            </a:outerShdw>
          </a:effectLst>
        </p:spPr>
        <p:txBody>
          <a:bodyPr anchor="ctr"/>
          <a:lstStyle/>
          <a:p>
            <a:pPr>
              <a:defRPr/>
            </a:pPr>
            <a:r>
              <a:rPr lang="en-US" sz="4400" dirty="0" smtClean="0">
                <a:solidFill>
                  <a:schemeClr val="bg1"/>
                </a:solidFill>
                <a:latin typeface="+mj-lt"/>
                <a:cs typeface="Arial" pitchFamily="34" charset="0"/>
              </a:rPr>
              <a:t>Preprocessing times (bunny mesh)</a:t>
            </a:r>
            <a:endParaRPr lang="en-US" sz="4400" dirty="0">
              <a:solidFill>
                <a:schemeClr val="bg1"/>
              </a:solidFill>
              <a:latin typeface="+mj-lt"/>
              <a:cs typeface="Arial" pitchFamily="34" charset="0"/>
            </a:endParaRPr>
          </a:p>
        </p:txBody>
      </p:sp>
      <p:pic>
        <p:nvPicPr>
          <p:cNvPr id="7" name="Picture 2"/>
          <p:cNvPicPr>
            <a:picLocks noChangeAspect="1" noChangeArrowheads="1"/>
          </p:cNvPicPr>
          <p:nvPr/>
        </p:nvPicPr>
        <p:blipFill>
          <a:blip r:embed="rId4"/>
          <a:srcRect/>
          <a:stretch>
            <a:fillRect/>
          </a:stretch>
        </p:blipFill>
        <p:spPr bwMode="auto">
          <a:xfrm>
            <a:off x="0" y="1600200"/>
            <a:ext cx="9144000" cy="457954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3">
            <a:clrChange>
              <a:clrFrom>
                <a:srgbClr val="FFFFFF"/>
              </a:clrFrom>
              <a:clrTo>
                <a:srgbClr val="FFFFFF">
                  <a:alpha val="0"/>
                </a:srgbClr>
              </a:clrTo>
            </a:clrChange>
          </a:blip>
          <a:srcRect l="3983" r="24315" b="6352"/>
          <a:stretch>
            <a:fillRect/>
          </a:stretch>
        </p:blipFill>
        <p:spPr bwMode="auto">
          <a:xfrm>
            <a:off x="533400" y="1143000"/>
            <a:ext cx="8077200" cy="5743164"/>
          </a:xfrm>
          <a:prstGeom prst="rect">
            <a:avLst/>
          </a:prstGeom>
          <a:noFill/>
          <a:ln w="9525">
            <a:noFill/>
            <a:miter lim="800000"/>
            <a:headEnd/>
            <a:tailEnd/>
          </a:ln>
          <a:effectLst/>
        </p:spPr>
      </p:pic>
      <p:pic>
        <p:nvPicPr>
          <p:cNvPr id="7170" name="Picture 6" descr="SA08_text.jpg"/>
          <p:cNvPicPr>
            <a:picLocks noChangeAspect="1"/>
          </p:cNvPicPr>
          <p:nvPr/>
        </p:nvPicPr>
        <p:blipFill>
          <a:blip r:embed="rId4">
            <a:lum bright="-65000" contrast="65000"/>
          </a:blip>
          <a:srcRect t="3194" b="82222"/>
          <a:stretch>
            <a:fillRect/>
          </a:stretch>
        </p:blipFill>
        <p:spPr bwMode="auto">
          <a:xfrm>
            <a:off x="0" y="0"/>
            <a:ext cx="9144000" cy="1000125"/>
          </a:xfrm>
          <a:prstGeom prst="rect">
            <a:avLst/>
          </a:prstGeom>
          <a:noFill/>
          <a:ln w="9525">
            <a:noFill/>
            <a:miter lim="800000"/>
            <a:headEnd/>
            <a:tailEnd/>
          </a:ln>
        </p:spPr>
      </p:pic>
      <p:sp>
        <p:nvSpPr>
          <p:cNvPr id="5" name="Rectangle 4"/>
          <p:cNvSpPr>
            <a:spLocks noChangeArrowheads="1"/>
          </p:cNvSpPr>
          <p:nvPr/>
        </p:nvSpPr>
        <p:spPr bwMode="auto">
          <a:xfrm>
            <a:off x="381000" y="0"/>
            <a:ext cx="8305800" cy="1000125"/>
          </a:xfrm>
          <a:prstGeom prst="rect">
            <a:avLst/>
          </a:prstGeom>
          <a:noFill/>
          <a:ln w="9525">
            <a:noFill/>
            <a:miter lim="800000"/>
            <a:headEnd/>
            <a:tailEnd/>
          </a:ln>
          <a:effectLst>
            <a:outerShdw blurRad="63500" dist="17961" dir="2700000" algn="ctr" rotWithShape="0">
              <a:schemeClr val="bg2">
                <a:alpha val="74998"/>
              </a:schemeClr>
            </a:outerShdw>
          </a:effectLst>
        </p:spPr>
        <p:txBody>
          <a:bodyPr anchor="ctr"/>
          <a:lstStyle/>
          <a:p>
            <a:pPr>
              <a:defRPr/>
            </a:pPr>
            <a:r>
              <a:rPr lang="en-US" sz="4400" dirty="0" smtClean="0">
                <a:solidFill>
                  <a:schemeClr val="bg1"/>
                </a:solidFill>
                <a:latin typeface="+mj-lt"/>
                <a:cs typeface="Arial" pitchFamily="34" charset="0"/>
              </a:rPr>
              <a:t>Applications – Shadow volumes</a:t>
            </a:r>
            <a:endParaRPr lang="en-US" sz="4400" dirty="0">
              <a:solidFill>
                <a:schemeClr val="bg1"/>
              </a:solidFill>
              <a:latin typeface="+mj-lt"/>
              <a:cs typeface="Arial" pitchFamily="34" charset="0"/>
            </a:endParaRPr>
          </a:p>
        </p:txBody>
      </p:sp>
      <p:sp>
        <p:nvSpPr>
          <p:cNvPr id="6" name="Content Placeholder 5"/>
          <p:cNvSpPr>
            <a:spLocks noGrp="1"/>
          </p:cNvSpPr>
          <p:nvPr>
            <p:ph idx="1"/>
          </p:nvPr>
        </p:nvSpPr>
        <p:spPr>
          <a:xfrm>
            <a:off x="457200" y="1066800"/>
            <a:ext cx="8229600" cy="4525963"/>
          </a:xfrm>
        </p:spPr>
        <p:txBody>
          <a:bodyPr/>
          <a:lstStyle/>
          <a:p>
            <a:pPr>
              <a:buNone/>
            </a:pPr>
            <a:r>
              <a:rPr lang="en-US" dirty="0" smtClean="0">
                <a:latin typeface="+mn-lt"/>
              </a:rPr>
              <a:t>1.58-1.82x  speedup</a:t>
            </a:r>
            <a:endParaRPr lang="en-US" dirty="0">
              <a:latin typeface="+mn-lt"/>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6" descr="SA08_text.jpg"/>
          <p:cNvPicPr>
            <a:picLocks noChangeAspect="1"/>
          </p:cNvPicPr>
          <p:nvPr/>
        </p:nvPicPr>
        <p:blipFill>
          <a:blip r:embed="rId3">
            <a:lum bright="-65000" contrast="65000"/>
          </a:blip>
          <a:srcRect t="3194" b="82222"/>
          <a:stretch>
            <a:fillRect/>
          </a:stretch>
        </p:blipFill>
        <p:spPr bwMode="auto">
          <a:xfrm>
            <a:off x="0" y="0"/>
            <a:ext cx="9144000" cy="1000125"/>
          </a:xfrm>
          <a:prstGeom prst="rect">
            <a:avLst/>
          </a:prstGeom>
          <a:noFill/>
          <a:ln w="9525">
            <a:noFill/>
            <a:miter lim="800000"/>
            <a:headEnd/>
            <a:tailEnd/>
          </a:ln>
        </p:spPr>
      </p:pic>
      <p:sp>
        <p:nvSpPr>
          <p:cNvPr id="5" name="Rectangle 4"/>
          <p:cNvSpPr>
            <a:spLocks noChangeArrowheads="1"/>
          </p:cNvSpPr>
          <p:nvPr/>
        </p:nvSpPr>
        <p:spPr bwMode="auto">
          <a:xfrm>
            <a:off x="381000" y="0"/>
            <a:ext cx="8305800" cy="1000125"/>
          </a:xfrm>
          <a:prstGeom prst="rect">
            <a:avLst/>
          </a:prstGeom>
          <a:noFill/>
          <a:ln w="9525">
            <a:noFill/>
            <a:miter lim="800000"/>
            <a:headEnd/>
            <a:tailEnd/>
          </a:ln>
          <a:effectLst>
            <a:outerShdw blurRad="63500" dist="17961" dir="2700000" algn="ctr" rotWithShape="0">
              <a:schemeClr val="bg2">
                <a:alpha val="74998"/>
              </a:schemeClr>
            </a:outerShdw>
          </a:effectLst>
        </p:spPr>
        <p:txBody>
          <a:bodyPr anchor="ctr"/>
          <a:lstStyle/>
          <a:p>
            <a:pPr>
              <a:defRPr/>
            </a:pPr>
            <a:r>
              <a:rPr lang="en-US" sz="4400" dirty="0" smtClean="0">
                <a:solidFill>
                  <a:schemeClr val="bg1"/>
                </a:solidFill>
                <a:latin typeface="+mj-lt"/>
                <a:cs typeface="Arial" pitchFamily="34" charset="0"/>
              </a:rPr>
              <a:t>Applications – Motion blur</a:t>
            </a:r>
            <a:endParaRPr lang="en-US" sz="4400" dirty="0">
              <a:solidFill>
                <a:schemeClr val="bg1"/>
              </a:solidFill>
              <a:latin typeface="+mj-lt"/>
              <a:cs typeface="Arial" pitchFamily="34" charset="0"/>
            </a:endParaRPr>
          </a:p>
        </p:txBody>
      </p:sp>
      <p:pic>
        <p:nvPicPr>
          <p:cNvPr id="7" name="Picture 2"/>
          <p:cNvPicPr>
            <a:picLocks noChangeAspect="1" noChangeArrowheads="1"/>
          </p:cNvPicPr>
          <p:nvPr/>
        </p:nvPicPr>
        <p:blipFill>
          <a:blip r:embed="rId4"/>
          <a:srcRect l="15987" r="16736" b="6504"/>
          <a:stretch>
            <a:fillRect/>
          </a:stretch>
        </p:blipFill>
        <p:spPr bwMode="auto">
          <a:xfrm>
            <a:off x="633413" y="1000125"/>
            <a:ext cx="7717113" cy="5857875"/>
          </a:xfrm>
          <a:prstGeom prst="rect">
            <a:avLst/>
          </a:prstGeom>
          <a:noFill/>
          <a:ln w="9525">
            <a:noFill/>
            <a:miter lim="800000"/>
            <a:headEnd/>
            <a:tailEnd/>
          </a:ln>
          <a:effectLst/>
        </p:spPr>
      </p:pic>
      <p:sp>
        <p:nvSpPr>
          <p:cNvPr id="6" name="Content Placeholder 5"/>
          <p:cNvSpPr>
            <a:spLocks noGrp="1"/>
          </p:cNvSpPr>
          <p:nvPr>
            <p:ph idx="1"/>
          </p:nvPr>
        </p:nvSpPr>
        <p:spPr>
          <a:xfrm>
            <a:off x="457200" y="1066800"/>
            <a:ext cx="8229600" cy="4525963"/>
          </a:xfrm>
        </p:spPr>
        <p:txBody>
          <a:bodyPr/>
          <a:lstStyle/>
          <a:p>
            <a:pPr>
              <a:buNone/>
            </a:pPr>
            <a:r>
              <a:rPr lang="en-US" dirty="0" smtClean="0">
                <a:latin typeface="+mn-lt"/>
              </a:rPr>
              <a:t>1.48-1.62x  speedup</a:t>
            </a:r>
            <a:endParaRPr lang="en-US" dirty="0">
              <a:latin typeface="+mn-l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6" descr="SA08_text.jpg"/>
          <p:cNvPicPr>
            <a:picLocks noChangeAspect="1"/>
          </p:cNvPicPr>
          <p:nvPr/>
        </p:nvPicPr>
        <p:blipFill>
          <a:blip r:embed="rId3">
            <a:lum bright="-65000" contrast="65000"/>
          </a:blip>
          <a:srcRect t="3194" b="82222"/>
          <a:stretch>
            <a:fillRect/>
          </a:stretch>
        </p:blipFill>
        <p:spPr bwMode="auto">
          <a:xfrm>
            <a:off x="0" y="0"/>
            <a:ext cx="9144000" cy="1000125"/>
          </a:xfrm>
          <a:prstGeom prst="rect">
            <a:avLst/>
          </a:prstGeom>
          <a:noFill/>
          <a:ln w="9525">
            <a:noFill/>
            <a:miter lim="800000"/>
            <a:headEnd/>
            <a:tailEnd/>
          </a:ln>
        </p:spPr>
      </p:pic>
      <p:sp>
        <p:nvSpPr>
          <p:cNvPr id="5" name="Rectangle 4"/>
          <p:cNvSpPr>
            <a:spLocks noChangeArrowheads="1"/>
          </p:cNvSpPr>
          <p:nvPr/>
        </p:nvSpPr>
        <p:spPr bwMode="auto">
          <a:xfrm>
            <a:off x="381000" y="0"/>
            <a:ext cx="8305800" cy="1000125"/>
          </a:xfrm>
          <a:prstGeom prst="rect">
            <a:avLst/>
          </a:prstGeom>
          <a:noFill/>
          <a:ln w="9525">
            <a:noFill/>
            <a:miter lim="800000"/>
            <a:headEnd/>
            <a:tailEnd/>
          </a:ln>
          <a:effectLst>
            <a:outerShdw blurRad="63500" dist="17961" dir="2700000" algn="ctr" rotWithShape="0">
              <a:schemeClr val="bg2">
                <a:alpha val="74998"/>
              </a:schemeClr>
            </a:outerShdw>
          </a:effectLst>
        </p:spPr>
        <p:txBody>
          <a:bodyPr anchor="ctr"/>
          <a:lstStyle/>
          <a:p>
            <a:pPr>
              <a:defRPr/>
            </a:pPr>
            <a:r>
              <a:rPr lang="en-US" sz="4400" dirty="0" smtClean="0">
                <a:solidFill>
                  <a:schemeClr val="bg1"/>
                </a:solidFill>
                <a:latin typeface="+mj-lt"/>
                <a:cs typeface="Arial" pitchFamily="34" charset="0"/>
              </a:rPr>
              <a:t>Related work</a:t>
            </a:r>
            <a:endParaRPr lang="en-US" sz="4400" dirty="0">
              <a:solidFill>
                <a:schemeClr val="bg1"/>
              </a:solidFill>
              <a:latin typeface="+mj-lt"/>
              <a:cs typeface="Arial" pitchFamily="34" charset="0"/>
            </a:endParaRPr>
          </a:p>
        </p:txBody>
      </p:sp>
      <p:sp>
        <p:nvSpPr>
          <p:cNvPr id="7172" name="Rectangle 3"/>
          <p:cNvSpPr>
            <a:spLocks noGrp="1" noChangeArrowheads="1"/>
          </p:cNvSpPr>
          <p:nvPr>
            <p:ph idx="1"/>
          </p:nvPr>
        </p:nvSpPr>
        <p:spPr>
          <a:xfrm>
            <a:off x="533400" y="1066800"/>
            <a:ext cx="8610600" cy="5181600"/>
          </a:xfrm>
        </p:spPr>
        <p:txBody>
          <a:bodyPr/>
          <a:lstStyle/>
          <a:p>
            <a:pPr>
              <a:buClr>
                <a:srgbClr val="FF0000"/>
              </a:buClr>
              <a:buFontTx/>
              <a:buChar char="•"/>
            </a:pPr>
            <a:r>
              <a:rPr lang="en-GB" dirty="0" smtClean="0">
                <a:latin typeface="Calibri" pitchFamily="34" charset="0"/>
                <a:ea typeface="ＭＳ Ｐゴシック" pitchFamily="34" charset="-128"/>
                <a:cs typeface="Arial" pitchFamily="34" charset="0"/>
              </a:rPr>
              <a:t>GPU-only techniques introduced recently</a:t>
            </a:r>
          </a:p>
          <a:p>
            <a:pPr>
              <a:buClr>
                <a:srgbClr val="FF0000"/>
              </a:buClr>
              <a:buFontTx/>
              <a:buChar char="•"/>
            </a:pPr>
            <a:endParaRPr lang="en-GB" dirty="0" smtClean="0">
              <a:latin typeface="Calibri" pitchFamily="34" charset="0"/>
              <a:ea typeface="ＭＳ Ｐゴシック" pitchFamily="34" charset="-128"/>
              <a:cs typeface="Arial" pitchFamily="34" charset="0"/>
            </a:endParaRPr>
          </a:p>
          <a:p>
            <a:pPr>
              <a:buClr>
                <a:srgbClr val="FF0000"/>
              </a:buClr>
              <a:buFontTx/>
              <a:buChar char="•"/>
            </a:pPr>
            <a:r>
              <a:rPr lang="en-GB" dirty="0" smtClean="0">
                <a:latin typeface="Calibri" pitchFamily="34" charset="0"/>
                <a:ea typeface="ＭＳ Ｐゴシック" pitchFamily="34" charset="-128"/>
                <a:cs typeface="Arial" pitchFamily="34" charset="0"/>
              </a:rPr>
              <a:t>Fur shells and fins [Tariq 2007]</a:t>
            </a:r>
          </a:p>
          <a:p>
            <a:pPr>
              <a:buClr>
                <a:srgbClr val="FF0000"/>
              </a:buClr>
              <a:buFontTx/>
              <a:buChar char="•"/>
            </a:pPr>
            <a:r>
              <a:rPr lang="en-GB" dirty="0" smtClean="0">
                <a:latin typeface="Calibri" pitchFamily="34" charset="0"/>
                <a:ea typeface="ＭＳ Ｐゴシック" pitchFamily="34" charset="-128"/>
                <a:cs typeface="Arial" pitchFamily="34" charset="0"/>
              </a:rPr>
              <a:t>Shadow volume [Microsoft 2007]</a:t>
            </a:r>
          </a:p>
          <a:p>
            <a:pPr lvl="1">
              <a:buClr>
                <a:srgbClr val="FF0000"/>
              </a:buClr>
              <a:buFontTx/>
              <a:buChar char="•"/>
            </a:pPr>
            <a:r>
              <a:rPr lang="en-GB" dirty="0" smtClean="0">
                <a:latin typeface="Calibri" pitchFamily="34" charset="0"/>
                <a:ea typeface="ＭＳ Ｐゴシック" pitchFamily="34" charset="-128"/>
                <a:cs typeface="Arial" pitchFamily="34" charset="0"/>
              </a:rPr>
              <a:t>DX SDK sample</a:t>
            </a:r>
          </a:p>
          <a:p>
            <a:pPr lvl="1">
              <a:buClr>
                <a:srgbClr val="FF0000"/>
              </a:buClr>
              <a:buFontTx/>
              <a:buChar char="•"/>
            </a:pPr>
            <a:r>
              <a:rPr lang="en-GB" dirty="0" smtClean="0">
                <a:latin typeface="Calibri" pitchFamily="34" charset="0"/>
                <a:ea typeface="ＭＳ Ｐゴシック" pitchFamily="34" charset="-128"/>
                <a:cs typeface="Arial" pitchFamily="34" charset="0"/>
              </a:rPr>
              <a:t>Baseline for our experiments</a:t>
            </a:r>
          </a:p>
          <a:p>
            <a:pPr lvl="1">
              <a:buClr>
                <a:srgbClr val="FF0000"/>
              </a:buClr>
              <a:buFontTx/>
              <a:buChar char="•"/>
            </a:pPr>
            <a:endParaRPr lang="en-GB" dirty="0" smtClean="0">
              <a:latin typeface="Calibri" pitchFamily="34" charset="0"/>
              <a:ea typeface="ＭＳ Ｐゴシック" pitchFamily="34" charset="-128"/>
              <a:cs typeface="Arial" pitchFamily="34" charset="0"/>
            </a:endParaRPr>
          </a:p>
          <a:p>
            <a:pPr>
              <a:buClr>
                <a:srgbClr val="FF0000"/>
              </a:buClr>
              <a:buFontTx/>
              <a:buChar char="•"/>
            </a:pPr>
            <a:r>
              <a:rPr lang="en-GB" dirty="0" smtClean="0">
                <a:latin typeface="Calibri" pitchFamily="34" charset="0"/>
                <a:ea typeface="ＭＳ Ｐゴシック" pitchFamily="34" charset="-128"/>
                <a:cs typeface="Arial" pitchFamily="34" charset="0"/>
              </a:rPr>
              <a:t>Use new Geometry </a:t>
            </a:r>
            <a:r>
              <a:rPr lang="en-GB" dirty="0" err="1" smtClean="0">
                <a:latin typeface="Calibri" pitchFamily="34" charset="0"/>
                <a:ea typeface="ＭＳ Ｐゴシック" pitchFamily="34" charset="-128"/>
                <a:cs typeface="Arial" pitchFamily="34" charset="0"/>
              </a:rPr>
              <a:t>Shader</a:t>
            </a:r>
            <a:r>
              <a:rPr lang="en-GB" dirty="0" smtClean="0">
                <a:latin typeface="Calibri" pitchFamily="34" charset="0"/>
                <a:ea typeface="ＭＳ Ｐゴシック" pitchFamily="34" charset="-128"/>
                <a:cs typeface="Arial" pitchFamily="34" charset="0"/>
              </a:rPr>
              <a:t> (GS) functionality</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6" descr="SA08_text.jpg"/>
          <p:cNvPicPr>
            <a:picLocks noChangeAspect="1"/>
          </p:cNvPicPr>
          <p:nvPr/>
        </p:nvPicPr>
        <p:blipFill>
          <a:blip r:embed="rId3">
            <a:lum bright="-65000" contrast="65000"/>
          </a:blip>
          <a:srcRect t="3194" b="82222"/>
          <a:stretch>
            <a:fillRect/>
          </a:stretch>
        </p:blipFill>
        <p:spPr bwMode="auto">
          <a:xfrm>
            <a:off x="0" y="0"/>
            <a:ext cx="9144000" cy="1000125"/>
          </a:xfrm>
          <a:prstGeom prst="rect">
            <a:avLst/>
          </a:prstGeom>
          <a:noFill/>
          <a:ln w="9525">
            <a:noFill/>
            <a:miter lim="800000"/>
            <a:headEnd/>
            <a:tailEnd/>
          </a:ln>
        </p:spPr>
      </p:pic>
      <p:sp>
        <p:nvSpPr>
          <p:cNvPr id="5" name="Rectangle 4"/>
          <p:cNvSpPr>
            <a:spLocks noChangeArrowheads="1"/>
          </p:cNvSpPr>
          <p:nvPr/>
        </p:nvSpPr>
        <p:spPr bwMode="auto">
          <a:xfrm>
            <a:off x="381000" y="0"/>
            <a:ext cx="8305800" cy="1000125"/>
          </a:xfrm>
          <a:prstGeom prst="rect">
            <a:avLst/>
          </a:prstGeom>
          <a:noFill/>
          <a:ln w="9525">
            <a:noFill/>
            <a:miter lim="800000"/>
            <a:headEnd/>
            <a:tailEnd/>
          </a:ln>
          <a:effectLst>
            <a:outerShdw blurRad="63500" dist="17961" dir="2700000" algn="ctr" rotWithShape="0">
              <a:schemeClr val="bg2">
                <a:alpha val="74998"/>
              </a:schemeClr>
            </a:outerShdw>
          </a:effectLst>
        </p:spPr>
        <p:txBody>
          <a:bodyPr anchor="ctr"/>
          <a:lstStyle/>
          <a:p>
            <a:pPr>
              <a:defRPr/>
            </a:pPr>
            <a:r>
              <a:rPr lang="en-US" sz="4400" dirty="0" smtClean="0">
                <a:solidFill>
                  <a:schemeClr val="bg1"/>
                </a:solidFill>
                <a:latin typeface="+mj-lt"/>
                <a:cs typeface="Arial" pitchFamily="34" charset="0"/>
              </a:rPr>
              <a:t>Applications – Line illustration</a:t>
            </a:r>
            <a:endParaRPr lang="en-US" sz="4400" dirty="0">
              <a:solidFill>
                <a:schemeClr val="bg1"/>
              </a:solidFill>
              <a:latin typeface="+mj-lt"/>
              <a:cs typeface="Arial" pitchFamily="34" charset="0"/>
            </a:endParaRPr>
          </a:p>
        </p:txBody>
      </p:sp>
      <p:pic>
        <p:nvPicPr>
          <p:cNvPr id="8" name="Picture 3"/>
          <p:cNvPicPr>
            <a:picLocks noGrp="1" noChangeAspect="1" noChangeArrowheads="1"/>
          </p:cNvPicPr>
          <p:nvPr>
            <p:ph idx="1"/>
          </p:nvPr>
        </p:nvPicPr>
        <p:blipFill>
          <a:blip r:embed="rId4"/>
          <a:srcRect l="27884" r="13942" b="6255"/>
          <a:stretch>
            <a:fillRect/>
          </a:stretch>
        </p:blipFill>
        <p:spPr bwMode="auto">
          <a:xfrm>
            <a:off x="1066800" y="1000125"/>
            <a:ext cx="6677344" cy="5857875"/>
          </a:xfrm>
          <a:prstGeom prst="rect">
            <a:avLst/>
          </a:prstGeom>
          <a:noFill/>
          <a:ln w="9525">
            <a:noFill/>
            <a:miter lim="800000"/>
            <a:headEnd/>
            <a:tailEnd/>
          </a:ln>
          <a:effectLst/>
        </p:spPr>
      </p:pic>
      <p:sp>
        <p:nvSpPr>
          <p:cNvPr id="6" name="Content Placeholder 5"/>
          <p:cNvSpPr txBox="1">
            <a:spLocks/>
          </p:cNvSpPr>
          <p:nvPr/>
        </p:nvSpPr>
        <p:spPr bwMode="auto">
          <a:xfrm>
            <a:off x="457200" y="10668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457200" rtl="0" eaLnBrk="0" fontAlgn="base" latinLnBrk="0" hangingPunct="0">
              <a:lnSpc>
                <a:spcPct val="100000"/>
              </a:lnSpc>
              <a:spcBef>
                <a:spcPct val="20000"/>
              </a:spcBef>
              <a:spcAft>
                <a:spcPct val="0"/>
              </a:spcAft>
              <a:buClrTx/>
              <a:buSzTx/>
              <a:buFont typeface="Arial" pitchFamily="34" charset="0"/>
              <a:buNone/>
              <a:tabLst/>
              <a:defRPr/>
            </a:pPr>
            <a:r>
              <a:rPr kumimoji="0" lang="en-US" sz="3200" b="0" i="0" u="none" strike="noStrike" kern="1200" cap="none" spc="0" normalizeH="0" baseline="0" noProof="0" dirty="0" smtClean="0">
                <a:ln>
                  <a:noFill/>
                </a:ln>
                <a:solidFill>
                  <a:schemeClr val="tx1"/>
                </a:solidFill>
                <a:effectLst/>
                <a:uLnTx/>
                <a:uFillTx/>
                <a:latin typeface="+mn-lt"/>
                <a:ea typeface="ＭＳ Ｐゴシック" pitchFamily="-112" charset="-128"/>
                <a:cs typeface="Arial"/>
              </a:rPr>
              <a:t>1.70-1.96x  speedup</a:t>
            </a:r>
            <a:endParaRPr kumimoji="0" lang="en-US" sz="3200" b="0" i="0" u="none" strike="noStrike" kern="1200" cap="none" spc="0" normalizeH="0" baseline="0" noProof="0" dirty="0">
              <a:ln>
                <a:noFill/>
              </a:ln>
              <a:solidFill>
                <a:schemeClr val="tx1"/>
              </a:solidFill>
              <a:effectLst/>
              <a:uLnTx/>
              <a:uFillTx/>
              <a:latin typeface="+mn-lt"/>
              <a:ea typeface="ＭＳ Ｐゴシック" pitchFamily="-112" charset="-128"/>
              <a:cs typeface="Aria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6" descr="SA08_text.jpg"/>
          <p:cNvPicPr>
            <a:picLocks noChangeAspect="1"/>
          </p:cNvPicPr>
          <p:nvPr/>
        </p:nvPicPr>
        <p:blipFill>
          <a:blip r:embed="rId3">
            <a:lum bright="-65000" contrast="65000"/>
          </a:blip>
          <a:srcRect t="3194" b="82222"/>
          <a:stretch>
            <a:fillRect/>
          </a:stretch>
        </p:blipFill>
        <p:spPr bwMode="auto">
          <a:xfrm>
            <a:off x="0" y="0"/>
            <a:ext cx="9144000" cy="1000125"/>
          </a:xfrm>
          <a:prstGeom prst="rect">
            <a:avLst/>
          </a:prstGeom>
          <a:noFill/>
          <a:ln w="9525">
            <a:noFill/>
            <a:miter lim="800000"/>
            <a:headEnd/>
            <a:tailEnd/>
          </a:ln>
        </p:spPr>
      </p:pic>
      <p:sp>
        <p:nvSpPr>
          <p:cNvPr id="5" name="Rectangle 4"/>
          <p:cNvSpPr>
            <a:spLocks noChangeArrowheads="1"/>
          </p:cNvSpPr>
          <p:nvPr/>
        </p:nvSpPr>
        <p:spPr bwMode="auto">
          <a:xfrm>
            <a:off x="381000" y="0"/>
            <a:ext cx="8305800" cy="1000125"/>
          </a:xfrm>
          <a:prstGeom prst="rect">
            <a:avLst/>
          </a:prstGeom>
          <a:noFill/>
          <a:ln w="9525">
            <a:noFill/>
            <a:miter lim="800000"/>
            <a:headEnd/>
            <a:tailEnd/>
          </a:ln>
          <a:effectLst>
            <a:outerShdw blurRad="63500" dist="17961" dir="2700000" algn="ctr" rotWithShape="0">
              <a:schemeClr val="bg2">
                <a:alpha val="74998"/>
              </a:schemeClr>
            </a:outerShdw>
          </a:effectLst>
        </p:spPr>
        <p:txBody>
          <a:bodyPr anchor="ctr"/>
          <a:lstStyle/>
          <a:p>
            <a:pPr>
              <a:defRPr/>
            </a:pPr>
            <a:r>
              <a:rPr lang="en-US" sz="4400" dirty="0" smtClean="0">
                <a:solidFill>
                  <a:schemeClr val="bg1"/>
                </a:solidFill>
                <a:latin typeface="+mj-lt"/>
                <a:cs typeface="Arial" pitchFamily="34" charset="0"/>
              </a:rPr>
              <a:t>Summary</a:t>
            </a:r>
            <a:endParaRPr lang="en-US" sz="4400" dirty="0">
              <a:solidFill>
                <a:schemeClr val="bg1"/>
              </a:solidFill>
              <a:latin typeface="+mj-lt"/>
              <a:cs typeface="Arial" pitchFamily="34" charset="0"/>
            </a:endParaRPr>
          </a:p>
        </p:txBody>
      </p:sp>
      <p:sp>
        <p:nvSpPr>
          <p:cNvPr id="7172" name="Rectangle 3"/>
          <p:cNvSpPr>
            <a:spLocks noGrp="1" noChangeArrowheads="1"/>
          </p:cNvSpPr>
          <p:nvPr>
            <p:ph idx="1"/>
          </p:nvPr>
        </p:nvSpPr>
        <p:spPr>
          <a:xfrm>
            <a:off x="533400" y="1066800"/>
            <a:ext cx="8458200" cy="5181600"/>
          </a:xfrm>
        </p:spPr>
        <p:txBody>
          <a:bodyPr/>
          <a:lstStyle/>
          <a:p>
            <a:pPr>
              <a:buClr>
                <a:srgbClr val="FF0000"/>
              </a:buClr>
              <a:buFontTx/>
              <a:buChar char="•"/>
            </a:pPr>
            <a:r>
              <a:rPr lang="en-GB" dirty="0" smtClean="0">
                <a:latin typeface="Calibri" pitchFamily="34" charset="0"/>
                <a:ea typeface="ＭＳ Ｐゴシック" pitchFamily="34" charset="-128"/>
                <a:cs typeface="Arial" pitchFamily="34" charset="0"/>
              </a:rPr>
              <a:t>GPU processing of edges (and faces)</a:t>
            </a:r>
          </a:p>
          <a:p>
            <a:pPr>
              <a:buClr>
                <a:srgbClr val="FF0000"/>
              </a:buClr>
              <a:buFontTx/>
              <a:buChar char="•"/>
            </a:pPr>
            <a:endParaRPr lang="en-GB" dirty="0" smtClean="0">
              <a:latin typeface="Calibri" pitchFamily="34" charset="0"/>
              <a:ea typeface="ＭＳ Ｐゴシック" pitchFamily="34" charset="-128"/>
              <a:cs typeface="Arial" pitchFamily="34" charset="0"/>
            </a:endParaRPr>
          </a:p>
          <a:p>
            <a:pPr>
              <a:buClr>
                <a:srgbClr val="FF0000"/>
              </a:buClr>
              <a:buFontTx/>
              <a:buChar char="•"/>
            </a:pPr>
            <a:r>
              <a:rPr lang="en-GB" dirty="0" smtClean="0">
                <a:latin typeface="Calibri" pitchFamily="34" charset="0"/>
                <a:ea typeface="ＭＳ Ｐゴシック" pitchFamily="34" charset="-128"/>
                <a:cs typeface="Arial" pitchFamily="34" charset="0"/>
              </a:rPr>
              <a:t>Three algorithm steps</a:t>
            </a:r>
          </a:p>
          <a:p>
            <a:pPr lvl="1">
              <a:buClr>
                <a:srgbClr val="FF0000"/>
              </a:buClr>
              <a:buFontTx/>
              <a:buChar char="•"/>
            </a:pPr>
            <a:r>
              <a:rPr lang="en-GB" dirty="0" smtClean="0">
                <a:latin typeface="Calibri" pitchFamily="34" charset="0"/>
                <a:ea typeface="ＭＳ Ｐゴシック" pitchFamily="34" charset="-128"/>
                <a:cs typeface="Arial" pitchFamily="34" charset="0"/>
              </a:rPr>
              <a:t>Cover – nearly 2X reduction in # of primitives</a:t>
            </a:r>
          </a:p>
          <a:p>
            <a:pPr lvl="1">
              <a:buClr>
                <a:srgbClr val="FF0000"/>
              </a:buClr>
              <a:buFontTx/>
              <a:buChar char="•"/>
            </a:pPr>
            <a:r>
              <a:rPr lang="en-GB" dirty="0" smtClean="0">
                <a:latin typeface="Calibri" pitchFamily="34" charset="0"/>
                <a:ea typeface="ＭＳ Ｐゴシック" pitchFamily="34" charset="-128"/>
                <a:cs typeface="Arial" pitchFamily="34" charset="0"/>
              </a:rPr>
              <a:t>Assignment – allows face processing; SIMD efficient</a:t>
            </a:r>
          </a:p>
          <a:p>
            <a:pPr lvl="1">
              <a:buClr>
                <a:srgbClr val="FF0000"/>
              </a:buClr>
              <a:buFontTx/>
              <a:buChar char="•"/>
            </a:pPr>
            <a:r>
              <a:rPr lang="en-GB" dirty="0" smtClean="0">
                <a:latin typeface="Calibri" pitchFamily="34" charset="0"/>
                <a:ea typeface="ＭＳ Ｐゴシック" pitchFamily="34" charset="-128"/>
                <a:cs typeface="Arial" pitchFamily="34" charset="0"/>
              </a:rPr>
              <a:t>Ordering – around 2X reduction in vertex processing</a:t>
            </a:r>
          </a:p>
          <a:p>
            <a:pPr>
              <a:buClr>
                <a:srgbClr val="FF0000"/>
              </a:buClr>
              <a:buFontTx/>
              <a:buChar char="•"/>
            </a:pPr>
            <a:r>
              <a:rPr lang="en-GB" dirty="0" smtClean="0">
                <a:latin typeface="Calibri" pitchFamily="34" charset="0"/>
                <a:ea typeface="ＭＳ Ｐゴシック" pitchFamily="34" charset="-128"/>
                <a:cs typeface="Arial" pitchFamily="34" charset="0"/>
              </a:rPr>
              <a:t>Efficient </a:t>
            </a:r>
            <a:r>
              <a:rPr lang="en-GB" dirty="0" err="1" smtClean="0">
                <a:latin typeface="Calibri" pitchFamily="34" charset="0"/>
                <a:ea typeface="ＭＳ Ｐゴシック" pitchFamily="34" charset="-128"/>
                <a:cs typeface="Arial" pitchFamily="34" charset="0"/>
              </a:rPr>
              <a:t>preprocessing</a:t>
            </a:r>
            <a:r>
              <a:rPr lang="en-GB" dirty="0" smtClean="0">
                <a:latin typeface="Calibri" pitchFamily="34" charset="0"/>
                <a:ea typeface="ＭＳ Ｐゴシック" pitchFamily="34" charset="-128"/>
                <a:cs typeface="Arial" pitchFamily="34" charset="0"/>
              </a:rPr>
              <a:t> times</a:t>
            </a:r>
          </a:p>
          <a:p>
            <a:pPr lvl="1">
              <a:buClr>
                <a:srgbClr val="FF0000"/>
              </a:buClr>
              <a:buFontTx/>
              <a:buChar char="•"/>
            </a:pPr>
            <a:r>
              <a:rPr lang="en-GB" dirty="0" smtClean="0">
                <a:latin typeface="Calibri" pitchFamily="34" charset="0"/>
                <a:ea typeface="ＭＳ Ｐゴシック" pitchFamily="34" charset="-128"/>
                <a:cs typeface="Arial" pitchFamily="34" charset="0"/>
              </a:rPr>
              <a:t>Fast vertex cache scheme feasible for runtime</a:t>
            </a:r>
          </a:p>
          <a:p>
            <a:pPr>
              <a:buClr>
                <a:srgbClr val="FF0000"/>
              </a:buClr>
              <a:buFontTx/>
              <a:buChar char="•"/>
            </a:pPr>
            <a:endParaRPr lang="en-GB" dirty="0" smtClean="0">
              <a:latin typeface="Calibri" pitchFamily="34" charset="0"/>
              <a:ea typeface="ＭＳ Ｐゴシック" pitchFamily="34" charset="-128"/>
              <a:cs typeface="Arial" pitchFamily="34" charset="0"/>
            </a:endParaRPr>
          </a:p>
          <a:p>
            <a:pPr>
              <a:buClr>
                <a:srgbClr val="FF0000"/>
              </a:buClr>
              <a:buFontTx/>
              <a:buChar char="•"/>
            </a:pPr>
            <a:r>
              <a:rPr lang="en-GB" dirty="0" smtClean="0">
                <a:latin typeface="Calibri" pitchFamily="34" charset="0"/>
                <a:ea typeface="ＭＳ Ｐゴシック" pitchFamily="34" charset="-128"/>
                <a:cs typeface="Arial" pitchFamily="34" charset="0"/>
              </a:rPr>
              <a:t>Significant gains for real-time applications</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6" descr="SA08_text.jpg"/>
          <p:cNvPicPr>
            <a:picLocks noChangeAspect="1"/>
          </p:cNvPicPr>
          <p:nvPr/>
        </p:nvPicPr>
        <p:blipFill>
          <a:blip r:embed="rId3">
            <a:lum bright="-65000" contrast="65000"/>
          </a:blip>
          <a:srcRect t="3194" b="82222"/>
          <a:stretch>
            <a:fillRect/>
          </a:stretch>
        </p:blipFill>
        <p:spPr bwMode="auto">
          <a:xfrm>
            <a:off x="0" y="0"/>
            <a:ext cx="9144000" cy="1000125"/>
          </a:xfrm>
          <a:prstGeom prst="rect">
            <a:avLst/>
          </a:prstGeom>
          <a:noFill/>
          <a:ln w="9525">
            <a:noFill/>
            <a:miter lim="800000"/>
            <a:headEnd/>
            <a:tailEnd/>
          </a:ln>
        </p:spPr>
      </p:pic>
      <p:sp>
        <p:nvSpPr>
          <p:cNvPr id="5" name="Rectangle 4"/>
          <p:cNvSpPr>
            <a:spLocks noChangeArrowheads="1"/>
          </p:cNvSpPr>
          <p:nvPr/>
        </p:nvSpPr>
        <p:spPr bwMode="auto">
          <a:xfrm>
            <a:off x="381000" y="0"/>
            <a:ext cx="8305800" cy="1000125"/>
          </a:xfrm>
          <a:prstGeom prst="rect">
            <a:avLst/>
          </a:prstGeom>
          <a:noFill/>
          <a:ln w="9525">
            <a:noFill/>
            <a:miter lim="800000"/>
            <a:headEnd/>
            <a:tailEnd/>
          </a:ln>
          <a:effectLst>
            <a:outerShdw blurRad="63500" dist="17961" dir="2700000" algn="ctr" rotWithShape="0">
              <a:schemeClr val="bg2">
                <a:alpha val="74998"/>
              </a:schemeClr>
            </a:outerShdw>
          </a:effectLst>
        </p:spPr>
        <p:txBody>
          <a:bodyPr anchor="ctr"/>
          <a:lstStyle/>
          <a:p>
            <a:pPr>
              <a:defRPr/>
            </a:pPr>
            <a:r>
              <a:rPr lang="en-US" sz="4400" dirty="0" smtClean="0">
                <a:solidFill>
                  <a:schemeClr val="bg1"/>
                </a:solidFill>
                <a:latin typeface="+mj-lt"/>
                <a:cs typeface="Arial" pitchFamily="34" charset="0"/>
              </a:rPr>
              <a:t>Future work</a:t>
            </a:r>
            <a:endParaRPr lang="en-US" sz="4400" dirty="0">
              <a:solidFill>
                <a:schemeClr val="bg1"/>
              </a:solidFill>
              <a:latin typeface="+mj-lt"/>
              <a:cs typeface="Arial" pitchFamily="34" charset="0"/>
            </a:endParaRPr>
          </a:p>
        </p:txBody>
      </p:sp>
      <p:sp>
        <p:nvSpPr>
          <p:cNvPr id="7172" name="Rectangle 3"/>
          <p:cNvSpPr>
            <a:spLocks noGrp="1" noChangeArrowheads="1"/>
          </p:cNvSpPr>
          <p:nvPr>
            <p:ph idx="1"/>
          </p:nvPr>
        </p:nvSpPr>
        <p:spPr>
          <a:xfrm>
            <a:off x="533400" y="1371600"/>
            <a:ext cx="8153400" cy="5181600"/>
          </a:xfrm>
        </p:spPr>
        <p:txBody>
          <a:bodyPr/>
          <a:lstStyle/>
          <a:p>
            <a:pPr>
              <a:buClr>
                <a:srgbClr val="FF0000"/>
              </a:buClr>
              <a:buFontTx/>
              <a:buChar char="•"/>
            </a:pPr>
            <a:r>
              <a:rPr lang="en-GB" dirty="0" smtClean="0">
                <a:latin typeface="Calibri" pitchFamily="34" charset="0"/>
                <a:ea typeface="ＭＳ Ｐゴシック" pitchFamily="34" charset="-128"/>
                <a:cs typeface="Arial" pitchFamily="34" charset="0"/>
              </a:rPr>
              <a:t>Future hardware</a:t>
            </a:r>
          </a:p>
          <a:p>
            <a:pPr lvl="1">
              <a:buClr>
                <a:srgbClr val="FF0000"/>
              </a:buClr>
              <a:buFontTx/>
              <a:buChar char="•"/>
            </a:pPr>
            <a:r>
              <a:rPr lang="en-GB" dirty="0" smtClean="0">
                <a:latin typeface="Calibri" pitchFamily="34" charset="0"/>
                <a:ea typeface="ＭＳ Ｐゴシック" pitchFamily="34" charset="-128"/>
                <a:cs typeface="Arial" pitchFamily="34" charset="0"/>
              </a:rPr>
              <a:t>New processing stages</a:t>
            </a:r>
          </a:p>
          <a:p>
            <a:pPr lvl="1">
              <a:buClr>
                <a:srgbClr val="FF0000"/>
              </a:buClr>
              <a:buFontTx/>
              <a:buChar char="•"/>
            </a:pPr>
            <a:r>
              <a:rPr lang="en-GB" dirty="0" smtClean="0">
                <a:latin typeface="Calibri" pitchFamily="34" charset="0"/>
                <a:ea typeface="ＭＳ Ｐゴシック" pitchFamily="34" charset="-128"/>
                <a:cs typeface="Arial" pitchFamily="34" charset="0"/>
              </a:rPr>
              <a:t>Even larger primitives/patches</a:t>
            </a:r>
          </a:p>
          <a:p>
            <a:pPr lvl="1">
              <a:buClr>
                <a:srgbClr val="FF0000"/>
              </a:buClr>
              <a:buFontTx/>
              <a:buChar char="•"/>
            </a:pPr>
            <a:r>
              <a:rPr lang="en-GB" dirty="0" smtClean="0">
                <a:latin typeface="Calibri" pitchFamily="34" charset="0"/>
                <a:ea typeface="ＭＳ Ｐゴシック" pitchFamily="34" charset="-128"/>
                <a:cs typeface="Arial" pitchFamily="34" charset="0"/>
              </a:rPr>
              <a:t>Define efficient traversals for processing </a:t>
            </a:r>
            <a:br>
              <a:rPr lang="en-GB" dirty="0" smtClean="0">
                <a:latin typeface="Calibri" pitchFamily="34" charset="0"/>
                <a:ea typeface="ＭＳ Ｐゴシック" pitchFamily="34" charset="-128"/>
                <a:cs typeface="Arial" pitchFamily="34" charset="0"/>
              </a:rPr>
            </a:br>
            <a:r>
              <a:rPr lang="en-GB" dirty="0" smtClean="0">
                <a:latin typeface="Calibri" pitchFamily="34" charset="0"/>
                <a:ea typeface="ＭＳ Ｐゴシック" pitchFamily="34" charset="-128"/>
                <a:cs typeface="Arial" pitchFamily="34" charset="0"/>
              </a:rPr>
              <a:t>vertices, triangles, and edges</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pPr eaLnBrk="1" hangingPunct="1"/>
            <a:endParaRPr lang="en-US" smtClean="0">
              <a:latin typeface="A" charset="0"/>
              <a:ea typeface="ＭＳ Ｐゴシック" pitchFamily="34" charset="-128"/>
            </a:endParaRPr>
          </a:p>
        </p:txBody>
      </p:sp>
      <p:sp>
        <p:nvSpPr>
          <p:cNvPr id="2051" name="Subtitle 2"/>
          <p:cNvSpPr>
            <a:spLocks noGrp="1"/>
          </p:cNvSpPr>
          <p:nvPr>
            <p:ph type="subTitle" idx="1"/>
          </p:nvPr>
        </p:nvSpPr>
        <p:spPr/>
        <p:txBody>
          <a:bodyPr/>
          <a:lstStyle/>
          <a:p>
            <a:pPr eaLnBrk="1" hangingPunct="1"/>
            <a:endParaRPr lang="en-US" smtClean="0">
              <a:solidFill>
                <a:srgbClr val="898989"/>
              </a:solidFill>
              <a:ea typeface="ＭＳ Ｐゴシック" pitchFamily="34" charset="-128"/>
            </a:endParaRPr>
          </a:p>
        </p:txBody>
      </p:sp>
      <p:pic>
        <p:nvPicPr>
          <p:cNvPr id="2052" name="Picture 4" descr="SA08_cover.jp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6" descr="SA08_text.jpg"/>
          <p:cNvPicPr>
            <a:picLocks noChangeAspect="1"/>
          </p:cNvPicPr>
          <p:nvPr/>
        </p:nvPicPr>
        <p:blipFill>
          <a:blip r:embed="rId3">
            <a:lum bright="-65000" contrast="65000"/>
          </a:blip>
          <a:srcRect t="3194" b="82222"/>
          <a:stretch>
            <a:fillRect/>
          </a:stretch>
        </p:blipFill>
        <p:spPr bwMode="auto">
          <a:xfrm>
            <a:off x="0" y="0"/>
            <a:ext cx="9144000" cy="1000125"/>
          </a:xfrm>
          <a:prstGeom prst="rect">
            <a:avLst/>
          </a:prstGeom>
          <a:noFill/>
          <a:ln w="9525">
            <a:noFill/>
            <a:miter lim="800000"/>
            <a:headEnd/>
            <a:tailEnd/>
          </a:ln>
        </p:spPr>
      </p:pic>
      <p:sp>
        <p:nvSpPr>
          <p:cNvPr id="5" name="Rectangle 4"/>
          <p:cNvSpPr>
            <a:spLocks noChangeArrowheads="1"/>
          </p:cNvSpPr>
          <p:nvPr/>
        </p:nvSpPr>
        <p:spPr bwMode="auto">
          <a:xfrm>
            <a:off x="381000" y="0"/>
            <a:ext cx="8305800" cy="1000125"/>
          </a:xfrm>
          <a:prstGeom prst="rect">
            <a:avLst/>
          </a:prstGeom>
          <a:noFill/>
          <a:ln w="9525">
            <a:noFill/>
            <a:miter lim="800000"/>
            <a:headEnd/>
            <a:tailEnd/>
          </a:ln>
          <a:effectLst>
            <a:outerShdw blurRad="63500" dist="17961" dir="2700000" algn="ctr" rotWithShape="0">
              <a:schemeClr val="bg2">
                <a:alpha val="74998"/>
              </a:schemeClr>
            </a:outerShdw>
          </a:effectLst>
        </p:spPr>
        <p:txBody>
          <a:bodyPr anchor="ctr"/>
          <a:lstStyle/>
          <a:p>
            <a:pPr>
              <a:defRPr/>
            </a:pPr>
            <a:r>
              <a:rPr lang="en-US" sz="4400" dirty="0">
                <a:solidFill>
                  <a:schemeClr val="bg1"/>
                </a:solidFill>
                <a:latin typeface="+mj-lt"/>
                <a:cs typeface="Arial" pitchFamily="34" charset="0"/>
              </a:rPr>
              <a:t>Graphics </a:t>
            </a:r>
            <a:r>
              <a:rPr lang="en-US" sz="4400" dirty="0" smtClean="0">
                <a:solidFill>
                  <a:schemeClr val="bg1"/>
                </a:solidFill>
                <a:latin typeface="+mj-lt"/>
                <a:cs typeface="Arial" pitchFamily="34" charset="0"/>
              </a:rPr>
              <a:t>Rendering Pipeline</a:t>
            </a:r>
            <a:endParaRPr lang="en-US" sz="4400" dirty="0">
              <a:solidFill>
                <a:schemeClr val="bg1"/>
              </a:solidFill>
              <a:latin typeface="+mj-lt"/>
              <a:cs typeface="Arial" pitchFamily="34" charset="0"/>
            </a:endParaRPr>
          </a:p>
        </p:txBody>
      </p:sp>
      <p:sp>
        <p:nvSpPr>
          <p:cNvPr id="16" name="AutoShape 17"/>
          <p:cNvSpPr>
            <a:spLocks noChangeArrowheads="1"/>
          </p:cNvSpPr>
          <p:nvPr/>
        </p:nvSpPr>
        <p:spPr bwMode="auto">
          <a:xfrm rot="18066000">
            <a:off x="5024438" y="3283848"/>
            <a:ext cx="711200" cy="914400"/>
          </a:xfrm>
          <a:prstGeom prst="rtTriangle">
            <a:avLst/>
          </a:prstGeom>
          <a:noFill/>
          <a:ln w="28575">
            <a:solidFill>
              <a:schemeClr val="tx1"/>
            </a:solidFill>
            <a:miter lim="800000"/>
            <a:headEnd/>
            <a:tailEnd/>
          </a:ln>
          <a:effectLst>
            <a:outerShdw dist="35921" dir="2700000" algn="ctr" rotWithShape="0">
              <a:schemeClr val="bg2"/>
            </a:outerShdw>
          </a:effectLst>
        </p:spPr>
        <p:txBody>
          <a:bodyPr anchor="ctr">
            <a:spAutoFit/>
          </a:bodyPr>
          <a:lstStyle/>
          <a:p>
            <a:pPr>
              <a:defRPr/>
            </a:pPr>
            <a:endParaRPr lang="en-US"/>
          </a:p>
        </p:txBody>
      </p:sp>
      <p:sp>
        <p:nvSpPr>
          <p:cNvPr id="17" name="Rectangle 18"/>
          <p:cNvSpPr>
            <a:spLocks noChangeArrowheads="1"/>
          </p:cNvSpPr>
          <p:nvPr/>
        </p:nvSpPr>
        <p:spPr bwMode="auto">
          <a:xfrm rot="16200000">
            <a:off x="6834187" y="3733111"/>
            <a:ext cx="176213" cy="176212"/>
          </a:xfrm>
          <a:prstGeom prst="rect">
            <a:avLst/>
          </a:prstGeom>
          <a:noFill/>
          <a:ln w="28575">
            <a:solidFill>
              <a:schemeClr val="tx1"/>
            </a:solidFill>
            <a:miter lim="800000"/>
            <a:headEnd/>
            <a:tailEnd/>
          </a:ln>
          <a:effectLst>
            <a:outerShdw dist="35921" dir="2700000" algn="ctr" rotWithShape="0">
              <a:schemeClr val="bg2"/>
            </a:outerShdw>
          </a:effectLst>
        </p:spPr>
        <p:txBody>
          <a:bodyPr wrap="none" anchor="ctr">
            <a:spAutoFit/>
          </a:bodyPr>
          <a:lstStyle/>
          <a:p>
            <a:pPr>
              <a:defRPr/>
            </a:pPr>
            <a:endParaRPr lang="en-US"/>
          </a:p>
        </p:txBody>
      </p:sp>
      <p:sp>
        <p:nvSpPr>
          <p:cNvPr id="18" name="Rectangle 19"/>
          <p:cNvSpPr>
            <a:spLocks noChangeArrowheads="1"/>
          </p:cNvSpPr>
          <p:nvPr/>
        </p:nvSpPr>
        <p:spPr bwMode="auto">
          <a:xfrm rot="16200000">
            <a:off x="7062787" y="3961711"/>
            <a:ext cx="176213" cy="176212"/>
          </a:xfrm>
          <a:prstGeom prst="rect">
            <a:avLst/>
          </a:prstGeom>
          <a:noFill/>
          <a:ln w="28575">
            <a:solidFill>
              <a:schemeClr val="tx1"/>
            </a:solidFill>
            <a:miter lim="800000"/>
            <a:headEnd/>
            <a:tailEnd/>
          </a:ln>
          <a:effectLst>
            <a:outerShdw dist="35921" dir="2700000" algn="ctr" rotWithShape="0">
              <a:schemeClr val="bg2"/>
            </a:outerShdw>
          </a:effectLst>
        </p:spPr>
        <p:txBody>
          <a:bodyPr wrap="none" anchor="ctr">
            <a:spAutoFit/>
          </a:bodyPr>
          <a:lstStyle/>
          <a:p>
            <a:pPr>
              <a:defRPr/>
            </a:pPr>
            <a:endParaRPr lang="en-US"/>
          </a:p>
        </p:txBody>
      </p:sp>
      <p:sp>
        <p:nvSpPr>
          <p:cNvPr id="19" name="Rectangle 20"/>
          <p:cNvSpPr>
            <a:spLocks noChangeArrowheads="1"/>
          </p:cNvSpPr>
          <p:nvPr/>
        </p:nvSpPr>
        <p:spPr bwMode="auto">
          <a:xfrm rot="16200000">
            <a:off x="7519987" y="3733111"/>
            <a:ext cx="176213" cy="176212"/>
          </a:xfrm>
          <a:prstGeom prst="rect">
            <a:avLst/>
          </a:prstGeom>
          <a:noFill/>
          <a:ln w="28575">
            <a:solidFill>
              <a:schemeClr val="tx1"/>
            </a:solidFill>
            <a:miter lim="800000"/>
            <a:headEnd/>
            <a:tailEnd/>
          </a:ln>
          <a:effectLst>
            <a:outerShdw dist="35921" dir="2700000" algn="ctr" rotWithShape="0">
              <a:schemeClr val="bg2"/>
            </a:outerShdw>
          </a:effectLst>
        </p:spPr>
        <p:txBody>
          <a:bodyPr wrap="none" anchor="ctr">
            <a:spAutoFit/>
          </a:bodyPr>
          <a:lstStyle/>
          <a:p>
            <a:pPr>
              <a:defRPr/>
            </a:pPr>
            <a:endParaRPr lang="en-US"/>
          </a:p>
        </p:txBody>
      </p:sp>
      <p:sp>
        <p:nvSpPr>
          <p:cNvPr id="20" name="Rectangle 21"/>
          <p:cNvSpPr>
            <a:spLocks noChangeArrowheads="1"/>
          </p:cNvSpPr>
          <p:nvPr/>
        </p:nvSpPr>
        <p:spPr bwMode="auto">
          <a:xfrm rot="16200000">
            <a:off x="7291387" y="3733111"/>
            <a:ext cx="176213" cy="176212"/>
          </a:xfrm>
          <a:prstGeom prst="rect">
            <a:avLst/>
          </a:prstGeom>
          <a:noFill/>
          <a:ln w="28575">
            <a:solidFill>
              <a:schemeClr val="tx1"/>
            </a:solidFill>
            <a:miter lim="800000"/>
            <a:headEnd/>
            <a:tailEnd/>
          </a:ln>
          <a:effectLst>
            <a:outerShdw dist="35921" dir="2700000" algn="ctr" rotWithShape="0">
              <a:schemeClr val="bg2"/>
            </a:outerShdw>
          </a:effectLst>
        </p:spPr>
        <p:txBody>
          <a:bodyPr wrap="none" anchor="ctr">
            <a:spAutoFit/>
          </a:bodyPr>
          <a:lstStyle/>
          <a:p>
            <a:pPr>
              <a:defRPr/>
            </a:pPr>
            <a:endParaRPr lang="en-US"/>
          </a:p>
        </p:txBody>
      </p:sp>
      <p:sp>
        <p:nvSpPr>
          <p:cNvPr id="21" name="Rectangle 22"/>
          <p:cNvSpPr>
            <a:spLocks noChangeArrowheads="1"/>
          </p:cNvSpPr>
          <p:nvPr/>
        </p:nvSpPr>
        <p:spPr bwMode="auto">
          <a:xfrm rot="16200000">
            <a:off x="7291387" y="4190311"/>
            <a:ext cx="176213" cy="176212"/>
          </a:xfrm>
          <a:prstGeom prst="rect">
            <a:avLst/>
          </a:prstGeom>
          <a:noFill/>
          <a:ln w="28575">
            <a:solidFill>
              <a:schemeClr val="tx1"/>
            </a:solidFill>
            <a:miter lim="800000"/>
            <a:headEnd/>
            <a:tailEnd/>
          </a:ln>
          <a:effectLst>
            <a:outerShdw dist="35921" dir="2700000" algn="ctr" rotWithShape="0">
              <a:schemeClr val="bg2"/>
            </a:outerShdw>
          </a:effectLst>
        </p:spPr>
        <p:txBody>
          <a:bodyPr wrap="none" anchor="ctr">
            <a:spAutoFit/>
          </a:bodyPr>
          <a:lstStyle/>
          <a:p>
            <a:pPr>
              <a:defRPr/>
            </a:pPr>
            <a:endParaRPr lang="en-US"/>
          </a:p>
        </p:txBody>
      </p:sp>
      <p:sp>
        <p:nvSpPr>
          <p:cNvPr id="22" name="Rectangle 23"/>
          <p:cNvSpPr>
            <a:spLocks noChangeArrowheads="1"/>
          </p:cNvSpPr>
          <p:nvPr/>
        </p:nvSpPr>
        <p:spPr bwMode="auto">
          <a:xfrm rot="16200000">
            <a:off x="7291387" y="3961711"/>
            <a:ext cx="176213" cy="176212"/>
          </a:xfrm>
          <a:prstGeom prst="rect">
            <a:avLst/>
          </a:prstGeom>
          <a:noFill/>
          <a:ln w="28575">
            <a:solidFill>
              <a:schemeClr val="tx1"/>
            </a:solidFill>
            <a:miter lim="800000"/>
            <a:headEnd/>
            <a:tailEnd/>
          </a:ln>
          <a:effectLst>
            <a:outerShdw dist="35921" dir="2700000" algn="ctr" rotWithShape="0">
              <a:schemeClr val="bg2"/>
            </a:outerShdw>
          </a:effectLst>
        </p:spPr>
        <p:txBody>
          <a:bodyPr wrap="none" anchor="ctr">
            <a:spAutoFit/>
          </a:bodyPr>
          <a:lstStyle/>
          <a:p>
            <a:pPr>
              <a:defRPr/>
            </a:pPr>
            <a:endParaRPr lang="en-US"/>
          </a:p>
        </p:txBody>
      </p:sp>
      <p:sp>
        <p:nvSpPr>
          <p:cNvPr id="23" name="Rectangle 24"/>
          <p:cNvSpPr>
            <a:spLocks noChangeArrowheads="1"/>
          </p:cNvSpPr>
          <p:nvPr/>
        </p:nvSpPr>
        <p:spPr bwMode="auto">
          <a:xfrm rot="16200000">
            <a:off x="7062787" y="3733111"/>
            <a:ext cx="176213" cy="176212"/>
          </a:xfrm>
          <a:prstGeom prst="rect">
            <a:avLst/>
          </a:prstGeom>
          <a:noFill/>
          <a:ln w="28575">
            <a:solidFill>
              <a:schemeClr val="tx1"/>
            </a:solidFill>
            <a:miter lim="800000"/>
            <a:headEnd/>
            <a:tailEnd/>
          </a:ln>
          <a:effectLst>
            <a:outerShdw dist="35921" dir="2700000" algn="ctr" rotWithShape="0">
              <a:schemeClr val="bg2"/>
            </a:outerShdw>
          </a:effectLst>
        </p:spPr>
        <p:txBody>
          <a:bodyPr wrap="none" anchor="ctr">
            <a:spAutoFit/>
          </a:bodyPr>
          <a:lstStyle/>
          <a:p>
            <a:pPr>
              <a:defRPr/>
            </a:pPr>
            <a:endParaRPr lang="en-US"/>
          </a:p>
        </p:txBody>
      </p:sp>
      <p:sp>
        <p:nvSpPr>
          <p:cNvPr id="24" name="Rectangle 25"/>
          <p:cNvSpPr>
            <a:spLocks noChangeArrowheads="1"/>
          </p:cNvSpPr>
          <p:nvPr/>
        </p:nvSpPr>
        <p:spPr bwMode="auto">
          <a:xfrm rot="16200000">
            <a:off x="7519987" y="3961711"/>
            <a:ext cx="176213" cy="176212"/>
          </a:xfrm>
          <a:prstGeom prst="rect">
            <a:avLst/>
          </a:prstGeom>
          <a:noFill/>
          <a:ln w="28575">
            <a:solidFill>
              <a:schemeClr val="tx1"/>
            </a:solidFill>
            <a:miter lim="800000"/>
            <a:headEnd/>
            <a:tailEnd/>
          </a:ln>
          <a:effectLst>
            <a:outerShdw dist="35921" dir="2700000" algn="ctr" rotWithShape="0">
              <a:schemeClr val="bg2"/>
            </a:outerShdw>
          </a:effectLst>
        </p:spPr>
        <p:txBody>
          <a:bodyPr wrap="none" anchor="ctr">
            <a:spAutoFit/>
          </a:bodyPr>
          <a:lstStyle/>
          <a:p>
            <a:pPr>
              <a:defRPr/>
            </a:pPr>
            <a:endParaRPr lang="en-US"/>
          </a:p>
        </p:txBody>
      </p:sp>
      <p:sp>
        <p:nvSpPr>
          <p:cNvPr id="4118" name="AutoShape 26"/>
          <p:cNvSpPr>
            <a:spLocks noChangeArrowheads="1"/>
          </p:cNvSpPr>
          <p:nvPr/>
        </p:nvSpPr>
        <p:spPr bwMode="auto">
          <a:xfrm>
            <a:off x="6181725" y="3961710"/>
            <a:ext cx="452438" cy="109538"/>
          </a:xfrm>
          <a:prstGeom prst="rightArrow">
            <a:avLst>
              <a:gd name="adj1" fmla="val 50000"/>
              <a:gd name="adj2" fmla="val 103261"/>
            </a:avLst>
          </a:prstGeom>
          <a:solidFill>
            <a:schemeClr val="tx1"/>
          </a:solidFill>
          <a:ln w="28575">
            <a:solidFill>
              <a:schemeClr val="tx1"/>
            </a:solidFill>
            <a:miter lim="800000"/>
            <a:headEnd/>
            <a:tailEnd/>
          </a:ln>
        </p:spPr>
        <p:txBody>
          <a:bodyPr wrap="none" anchor="ctr">
            <a:spAutoFit/>
          </a:bodyPr>
          <a:lstStyle/>
          <a:p>
            <a:endParaRPr lang="en-US"/>
          </a:p>
        </p:txBody>
      </p:sp>
      <p:grpSp>
        <p:nvGrpSpPr>
          <p:cNvPr id="2" name="Group 25"/>
          <p:cNvGrpSpPr>
            <a:grpSpLocks/>
          </p:cNvGrpSpPr>
          <p:nvPr/>
        </p:nvGrpSpPr>
        <p:grpSpPr bwMode="auto">
          <a:xfrm>
            <a:off x="5486400" y="1828800"/>
            <a:ext cx="1076325" cy="711200"/>
            <a:chOff x="5144128" y="1099448"/>
            <a:chExt cx="1076348" cy="711200"/>
          </a:xfrm>
        </p:grpSpPr>
        <p:sp>
          <p:nvSpPr>
            <p:cNvPr id="27" name="AutoShape 14"/>
            <p:cNvSpPr>
              <a:spLocks noChangeArrowheads="1"/>
            </p:cNvSpPr>
            <p:nvPr/>
          </p:nvSpPr>
          <p:spPr bwMode="auto">
            <a:xfrm rot="18066000">
              <a:off x="5407666" y="997838"/>
              <a:ext cx="711200" cy="914420"/>
            </a:xfrm>
            <a:prstGeom prst="rtTriangle">
              <a:avLst/>
            </a:prstGeom>
            <a:noFill/>
            <a:ln w="28575">
              <a:solidFill>
                <a:schemeClr val="bg1">
                  <a:lumMod val="65000"/>
                </a:schemeClr>
              </a:solidFill>
              <a:miter lim="800000"/>
              <a:headEnd/>
              <a:tailEnd/>
            </a:ln>
            <a:effectLst>
              <a:outerShdw dist="35921" dir="2700000" algn="ctr" rotWithShape="0">
                <a:schemeClr val="bg2"/>
              </a:outerShdw>
            </a:effectLst>
          </p:spPr>
          <p:txBody>
            <a:bodyPr anchor="ctr">
              <a:spAutoFit/>
            </a:bodyPr>
            <a:lstStyle/>
            <a:p>
              <a:pPr>
                <a:defRPr/>
              </a:pPr>
              <a:endParaRPr lang="en-US"/>
            </a:p>
          </p:txBody>
        </p:sp>
        <p:sp>
          <p:nvSpPr>
            <p:cNvPr id="28" name="Oval 27"/>
            <p:cNvSpPr/>
            <p:nvPr/>
          </p:nvSpPr>
          <p:spPr>
            <a:xfrm rot="16200000">
              <a:off x="5135399" y="1438378"/>
              <a:ext cx="207962" cy="190504"/>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ln>
                  <a:solidFill>
                    <a:schemeClr val="tx1"/>
                  </a:solidFill>
                </a:ln>
              </a:endParaRPr>
            </a:p>
          </p:txBody>
        </p:sp>
      </p:grpSp>
      <p:sp>
        <p:nvSpPr>
          <p:cNvPr id="29" name="Rectangle 19"/>
          <p:cNvSpPr>
            <a:spLocks noChangeArrowheads="1"/>
          </p:cNvSpPr>
          <p:nvPr/>
        </p:nvSpPr>
        <p:spPr bwMode="auto">
          <a:xfrm>
            <a:off x="6148388" y="5310188"/>
            <a:ext cx="176212" cy="176212"/>
          </a:xfrm>
          <a:prstGeom prst="rect">
            <a:avLst/>
          </a:prstGeom>
          <a:noFill/>
          <a:ln w="28575">
            <a:solidFill>
              <a:schemeClr val="bg1">
                <a:lumMod val="65000"/>
              </a:schemeClr>
            </a:solidFill>
            <a:miter lim="800000"/>
            <a:headEnd/>
            <a:tailEnd/>
          </a:ln>
          <a:effectLst>
            <a:outerShdw dist="35921" dir="2700000" algn="ctr" rotWithShape="0">
              <a:schemeClr val="bg2"/>
            </a:outerShdw>
          </a:effectLst>
        </p:spPr>
        <p:txBody>
          <a:bodyPr wrap="none" anchor="ctr">
            <a:spAutoFit/>
          </a:bodyPr>
          <a:lstStyle/>
          <a:p>
            <a:pPr>
              <a:defRPr/>
            </a:pPr>
            <a:endParaRPr lang="en-US"/>
          </a:p>
        </p:txBody>
      </p:sp>
      <p:sp>
        <p:nvSpPr>
          <p:cNvPr id="30" name="Rectangle 21"/>
          <p:cNvSpPr>
            <a:spLocks noChangeArrowheads="1"/>
          </p:cNvSpPr>
          <p:nvPr/>
        </p:nvSpPr>
        <p:spPr bwMode="auto">
          <a:xfrm>
            <a:off x="6376988" y="5538788"/>
            <a:ext cx="176212" cy="176212"/>
          </a:xfrm>
          <a:prstGeom prst="rect">
            <a:avLst/>
          </a:prstGeom>
          <a:noFill/>
          <a:ln w="28575">
            <a:solidFill>
              <a:schemeClr val="bg1">
                <a:lumMod val="65000"/>
              </a:schemeClr>
            </a:solidFill>
            <a:miter lim="800000"/>
            <a:headEnd/>
            <a:tailEnd/>
          </a:ln>
          <a:effectLst>
            <a:outerShdw dist="35921" dir="2700000" algn="ctr" rotWithShape="0">
              <a:schemeClr val="bg2"/>
            </a:outerShdw>
          </a:effectLst>
        </p:spPr>
        <p:txBody>
          <a:bodyPr wrap="none" anchor="ctr">
            <a:spAutoFit/>
          </a:bodyPr>
          <a:lstStyle/>
          <a:p>
            <a:pPr>
              <a:defRPr/>
            </a:pPr>
            <a:endParaRPr lang="en-US"/>
          </a:p>
        </p:txBody>
      </p:sp>
      <p:sp>
        <p:nvSpPr>
          <p:cNvPr id="31" name="Rectangle 23"/>
          <p:cNvSpPr>
            <a:spLocks noChangeArrowheads="1"/>
          </p:cNvSpPr>
          <p:nvPr/>
        </p:nvSpPr>
        <p:spPr bwMode="auto">
          <a:xfrm>
            <a:off x="6148388" y="5538788"/>
            <a:ext cx="176212" cy="176212"/>
          </a:xfrm>
          <a:prstGeom prst="rect">
            <a:avLst/>
          </a:prstGeom>
          <a:noFill/>
          <a:ln w="28575">
            <a:solidFill>
              <a:schemeClr val="bg1">
                <a:lumMod val="65000"/>
              </a:schemeClr>
            </a:solidFill>
            <a:miter lim="800000"/>
            <a:headEnd/>
            <a:tailEnd/>
          </a:ln>
          <a:effectLst>
            <a:outerShdw dist="35921" dir="2700000" algn="ctr" rotWithShape="0">
              <a:schemeClr val="bg2"/>
            </a:outerShdw>
          </a:effectLst>
        </p:spPr>
        <p:txBody>
          <a:bodyPr wrap="none" anchor="ctr">
            <a:spAutoFit/>
          </a:bodyPr>
          <a:lstStyle/>
          <a:p>
            <a:pPr>
              <a:defRPr/>
            </a:pPr>
            <a:endParaRPr lang="en-US"/>
          </a:p>
        </p:txBody>
      </p:sp>
      <p:sp>
        <p:nvSpPr>
          <p:cNvPr id="32" name="Rectangle 24"/>
          <p:cNvSpPr>
            <a:spLocks noChangeArrowheads="1"/>
          </p:cNvSpPr>
          <p:nvPr/>
        </p:nvSpPr>
        <p:spPr bwMode="auto">
          <a:xfrm>
            <a:off x="6376988" y="5310188"/>
            <a:ext cx="176212" cy="176212"/>
          </a:xfrm>
          <a:prstGeom prst="rect">
            <a:avLst/>
          </a:prstGeom>
          <a:noFill/>
          <a:ln w="28575">
            <a:solidFill>
              <a:schemeClr val="bg1">
                <a:lumMod val="65000"/>
              </a:schemeClr>
            </a:solidFill>
            <a:miter lim="800000"/>
            <a:headEnd/>
            <a:tailEnd/>
          </a:ln>
          <a:effectLst>
            <a:outerShdw dist="35921" dir="2700000" algn="ctr" rotWithShape="0">
              <a:schemeClr val="bg2"/>
            </a:outerShdw>
          </a:effectLst>
        </p:spPr>
        <p:txBody>
          <a:bodyPr wrap="none" anchor="ctr">
            <a:spAutoFit/>
          </a:bodyPr>
          <a:lstStyle/>
          <a:p>
            <a:pPr>
              <a:defRPr/>
            </a:pPr>
            <a:endParaRPr lang="en-US"/>
          </a:p>
        </p:txBody>
      </p:sp>
      <p:sp>
        <p:nvSpPr>
          <p:cNvPr id="33" name="Rectangle 19"/>
          <p:cNvSpPr>
            <a:spLocks noChangeArrowheads="1"/>
          </p:cNvSpPr>
          <p:nvPr/>
        </p:nvSpPr>
        <p:spPr bwMode="auto">
          <a:xfrm>
            <a:off x="5691188" y="5310188"/>
            <a:ext cx="176212" cy="176212"/>
          </a:xfrm>
          <a:prstGeom prst="rect">
            <a:avLst/>
          </a:prstGeom>
          <a:noFill/>
          <a:ln w="28575">
            <a:solidFill>
              <a:schemeClr val="bg1">
                <a:lumMod val="65000"/>
              </a:schemeClr>
            </a:solidFill>
            <a:miter lim="800000"/>
            <a:headEnd/>
            <a:tailEnd/>
          </a:ln>
          <a:effectLst>
            <a:outerShdw dist="35921" dir="2700000" algn="ctr" rotWithShape="0">
              <a:schemeClr val="bg2"/>
            </a:outerShdw>
          </a:effectLst>
        </p:spPr>
        <p:txBody>
          <a:bodyPr wrap="none" anchor="ctr">
            <a:spAutoFit/>
          </a:bodyPr>
          <a:lstStyle/>
          <a:p>
            <a:pPr>
              <a:defRPr/>
            </a:pPr>
            <a:endParaRPr lang="en-US"/>
          </a:p>
        </p:txBody>
      </p:sp>
      <p:sp>
        <p:nvSpPr>
          <p:cNvPr id="34" name="Rectangle 21"/>
          <p:cNvSpPr>
            <a:spLocks noChangeArrowheads="1"/>
          </p:cNvSpPr>
          <p:nvPr/>
        </p:nvSpPr>
        <p:spPr bwMode="auto">
          <a:xfrm>
            <a:off x="5919788" y="5538788"/>
            <a:ext cx="176212" cy="176212"/>
          </a:xfrm>
          <a:prstGeom prst="rect">
            <a:avLst/>
          </a:prstGeom>
          <a:noFill/>
          <a:ln w="28575">
            <a:solidFill>
              <a:schemeClr val="bg1">
                <a:lumMod val="65000"/>
              </a:schemeClr>
            </a:solidFill>
            <a:miter lim="800000"/>
            <a:headEnd/>
            <a:tailEnd/>
          </a:ln>
          <a:effectLst>
            <a:outerShdw dist="35921" dir="2700000" algn="ctr" rotWithShape="0">
              <a:schemeClr val="bg2"/>
            </a:outerShdw>
          </a:effectLst>
        </p:spPr>
        <p:txBody>
          <a:bodyPr wrap="none" anchor="ctr">
            <a:spAutoFit/>
          </a:bodyPr>
          <a:lstStyle/>
          <a:p>
            <a:pPr>
              <a:defRPr/>
            </a:pPr>
            <a:endParaRPr lang="en-US"/>
          </a:p>
        </p:txBody>
      </p:sp>
      <p:sp>
        <p:nvSpPr>
          <p:cNvPr id="35" name="Rectangle 23"/>
          <p:cNvSpPr>
            <a:spLocks noChangeArrowheads="1"/>
          </p:cNvSpPr>
          <p:nvPr/>
        </p:nvSpPr>
        <p:spPr bwMode="auto">
          <a:xfrm>
            <a:off x="5691188" y="5538788"/>
            <a:ext cx="176212" cy="176212"/>
          </a:xfrm>
          <a:prstGeom prst="rect">
            <a:avLst/>
          </a:prstGeom>
          <a:noFill/>
          <a:ln w="28575">
            <a:solidFill>
              <a:schemeClr val="bg1">
                <a:lumMod val="65000"/>
              </a:schemeClr>
            </a:solidFill>
            <a:miter lim="800000"/>
            <a:headEnd/>
            <a:tailEnd/>
          </a:ln>
          <a:effectLst>
            <a:outerShdw dist="35921" dir="2700000" algn="ctr" rotWithShape="0">
              <a:schemeClr val="bg2"/>
            </a:outerShdw>
          </a:effectLst>
        </p:spPr>
        <p:txBody>
          <a:bodyPr wrap="none" anchor="ctr">
            <a:spAutoFit/>
          </a:bodyPr>
          <a:lstStyle/>
          <a:p>
            <a:pPr>
              <a:defRPr/>
            </a:pPr>
            <a:endParaRPr lang="en-US"/>
          </a:p>
        </p:txBody>
      </p:sp>
      <p:sp>
        <p:nvSpPr>
          <p:cNvPr id="36" name="Rectangle 30"/>
          <p:cNvSpPr>
            <a:spLocks noChangeArrowheads="1"/>
          </p:cNvSpPr>
          <p:nvPr/>
        </p:nvSpPr>
        <p:spPr bwMode="auto">
          <a:xfrm>
            <a:off x="5919788" y="5310188"/>
            <a:ext cx="176212" cy="176212"/>
          </a:xfrm>
          <a:prstGeom prst="rect">
            <a:avLst/>
          </a:prstGeom>
          <a:solidFill>
            <a:schemeClr val="accent1"/>
          </a:solidFill>
          <a:ln w="28575">
            <a:solidFill>
              <a:schemeClr val="tx1"/>
            </a:solidFill>
            <a:miter lim="800000"/>
            <a:headEnd/>
            <a:tailEnd/>
          </a:ln>
          <a:effectLst>
            <a:outerShdw dist="35921" dir="2700000" algn="ctr" rotWithShape="0">
              <a:schemeClr val="bg2"/>
            </a:outerShdw>
          </a:effectLst>
        </p:spPr>
        <p:txBody>
          <a:bodyPr wrap="none" anchor="ctr">
            <a:spAutoFit/>
          </a:bodyPr>
          <a:lstStyle/>
          <a:p>
            <a:pPr>
              <a:defRPr/>
            </a:pPr>
            <a:endParaRPr lang="en-US"/>
          </a:p>
        </p:txBody>
      </p:sp>
      <p:sp>
        <p:nvSpPr>
          <p:cNvPr id="37" name="Rounded Rectangle 36"/>
          <p:cNvSpPr/>
          <p:nvPr/>
        </p:nvSpPr>
        <p:spPr>
          <a:xfrm>
            <a:off x="918673" y="1172473"/>
            <a:ext cx="3119927" cy="427727"/>
          </a:xfrm>
          <a:prstGeom prst="roundRect">
            <a:avLst/>
          </a:prstGeom>
          <a:solidFill>
            <a:srgbClr val="FF0000">
              <a:alpha val="60000"/>
            </a:srgbClr>
          </a:solidFill>
          <a:ln>
            <a:solidFill>
              <a:schemeClr val="tx1"/>
            </a:solidFill>
          </a:ln>
          <a:scene3d>
            <a:camera prst="orthographicFront"/>
            <a:lightRig rig="chilly" dir="t"/>
          </a:scene3d>
          <a:sp3d extrusionH="76200" contourW="12700" prstMaterial="dkEdge">
            <a:bevelT w="31750"/>
            <a:bevelB w="3175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t>Application</a:t>
            </a:r>
            <a:endParaRPr lang="en-US" sz="2400" dirty="0"/>
          </a:p>
        </p:txBody>
      </p:sp>
      <p:sp>
        <p:nvSpPr>
          <p:cNvPr id="40" name="Rounded Rectangle 39"/>
          <p:cNvSpPr/>
          <p:nvPr/>
        </p:nvSpPr>
        <p:spPr>
          <a:xfrm>
            <a:off x="918673" y="2193553"/>
            <a:ext cx="3119927" cy="427727"/>
          </a:xfrm>
          <a:prstGeom prst="roundRect">
            <a:avLst/>
          </a:prstGeom>
          <a:solidFill>
            <a:srgbClr val="FF0000">
              <a:alpha val="60000"/>
            </a:srgbClr>
          </a:solidFill>
          <a:ln>
            <a:solidFill>
              <a:schemeClr val="tx1"/>
            </a:solidFill>
          </a:ln>
          <a:scene3d>
            <a:camera prst="orthographicFront"/>
            <a:lightRig rig="chilly" dir="t"/>
          </a:scene3d>
          <a:sp3d extrusionH="76200" contourW="12700" prstMaterial="dkEdge">
            <a:bevelT w="31750"/>
            <a:bevelB w="3175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t>Vertex Shader</a:t>
            </a:r>
            <a:endParaRPr lang="en-US" sz="2400" b="1" dirty="0"/>
          </a:p>
        </p:txBody>
      </p:sp>
      <p:cxnSp>
        <p:nvCxnSpPr>
          <p:cNvPr id="42" name="Straight Arrow Connector 41"/>
          <p:cNvCxnSpPr>
            <a:stCxn id="37" idx="2"/>
            <a:endCxn id="40" idx="0"/>
          </p:cNvCxnSpPr>
          <p:nvPr/>
        </p:nvCxnSpPr>
        <p:spPr>
          <a:xfrm rot="5400000">
            <a:off x="2181961" y="1896876"/>
            <a:ext cx="593353"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44" name="Rounded Rectangle 43"/>
          <p:cNvSpPr/>
          <p:nvPr/>
        </p:nvSpPr>
        <p:spPr>
          <a:xfrm>
            <a:off x="914400" y="3733800"/>
            <a:ext cx="3119927" cy="427727"/>
          </a:xfrm>
          <a:prstGeom prst="roundRect">
            <a:avLst/>
          </a:prstGeom>
          <a:solidFill>
            <a:srgbClr val="FF0000">
              <a:alpha val="60000"/>
            </a:srgbClr>
          </a:solidFill>
          <a:ln>
            <a:solidFill>
              <a:schemeClr val="tx1"/>
            </a:solidFill>
          </a:ln>
          <a:scene3d>
            <a:camera prst="orthographicFront"/>
            <a:lightRig rig="chilly" dir="t"/>
          </a:scene3d>
          <a:sp3d extrusionH="76200" contourW="12700" prstMaterial="dkEdge">
            <a:bevelT w="31750"/>
            <a:bevelB w="3175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err="1" smtClean="0"/>
              <a:t>Rasterizer</a:t>
            </a:r>
            <a:endParaRPr lang="en-US" sz="2400" dirty="0"/>
          </a:p>
        </p:txBody>
      </p:sp>
      <p:sp>
        <p:nvSpPr>
          <p:cNvPr id="45" name="Rounded Rectangle 44"/>
          <p:cNvSpPr/>
          <p:nvPr/>
        </p:nvSpPr>
        <p:spPr>
          <a:xfrm>
            <a:off x="914400" y="5256793"/>
            <a:ext cx="3119927" cy="427727"/>
          </a:xfrm>
          <a:prstGeom prst="roundRect">
            <a:avLst/>
          </a:prstGeom>
          <a:solidFill>
            <a:srgbClr val="FF0000">
              <a:alpha val="60000"/>
            </a:srgbClr>
          </a:solidFill>
          <a:ln>
            <a:solidFill>
              <a:schemeClr val="tx1"/>
            </a:solidFill>
          </a:ln>
          <a:scene3d>
            <a:camera prst="orthographicFront"/>
            <a:lightRig rig="chilly" dir="t"/>
          </a:scene3d>
          <a:sp3d extrusionH="76200" contourW="12700" prstMaterial="dkEdge">
            <a:bevelT w="31750"/>
            <a:bevelB w="3175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t>Pixel Shader</a:t>
            </a:r>
            <a:endParaRPr lang="en-US" sz="2400" b="1" dirty="0"/>
          </a:p>
        </p:txBody>
      </p:sp>
      <p:sp>
        <p:nvSpPr>
          <p:cNvPr id="46" name="Rounded Rectangle 45"/>
          <p:cNvSpPr/>
          <p:nvPr/>
        </p:nvSpPr>
        <p:spPr>
          <a:xfrm>
            <a:off x="914400" y="6277873"/>
            <a:ext cx="3119927" cy="427727"/>
          </a:xfrm>
          <a:prstGeom prst="roundRect">
            <a:avLst/>
          </a:prstGeom>
          <a:solidFill>
            <a:srgbClr val="FF0000">
              <a:alpha val="60000"/>
            </a:srgbClr>
          </a:solidFill>
          <a:ln>
            <a:solidFill>
              <a:schemeClr val="tx1"/>
            </a:solidFill>
          </a:ln>
          <a:scene3d>
            <a:camera prst="orthographicFront"/>
            <a:lightRig rig="chilly" dir="t"/>
          </a:scene3d>
          <a:sp3d extrusionH="76200" contourW="12700" prstMaterial="dkEdge">
            <a:bevelT w="31750"/>
            <a:bevelB w="3175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t>Display</a:t>
            </a:r>
            <a:endParaRPr lang="en-US" sz="2400" dirty="0"/>
          </a:p>
        </p:txBody>
      </p:sp>
      <p:cxnSp>
        <p:nvCxnSpPr>
          <p:cNvPr id="50" name="Straight Arrow Connector 49"/>
          <p:cNvCxnSpPr>
            <a:stCxn id="44" idx="2"/>
            <a:endCxn id="45" idx="0"/>
          </p:cNvCxnSpPr>
          <p:nvPr/>
        </p:nvCxnSpPr>
        <p:spPr>
          <a:xfrm rot="5400000">
            <a:off x="1926731" y="4709160"/>
            <a:ext cx="1095266"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a:stCxn id="45" idx="2"/>
            <a:endCxn id="46" idx="0"/>
          </p:cNvCxnSpPr>
          <p:nvPr/>
        </p:nvCxnSpPr>
        <p:spPr>
          <a:xfrm rot="5400000">
            <a:off x="2177688" y="5981196"/>
            <a:ext cx="593353"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a:stCxn id="40" idx="2"/>
            <a:endCxn id="44" idx="0"/>
          </p:cNvCxnSpPr>
          <p:nvPr/>
        </p:nvCxnSpPr>
        <p:spPr>
          <a:xfrm rot="5400000">
            <a:off x="1920241" y="3175404"/>
            <a:ext cx="1112520" cy="4273"/>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62"/>
          <p:cNvSpPr/>
          <p:nvPr/>
        </p:nvSpPr>
        <p:spPr>
          <a:xfrm>
            <a:off x="0" y="2859110"/>
            <a:ext cx="9144000" cy="1179490"/>
          </a:xfrm>
          <a:prstGeom prst="rect">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4098" name="Picture 6" descr="SA08_text.jpg"/>
          <p:cNvPicPr>
            <a:picLocks noChangeAspect="1"/>
          </p:cNvPicPr>
          <p:nvPr/>
        </p:nvPicPr>
        <p:blipFill>
          <a:blip r:embed="rId3">
            <a:lum bright="-65000" contrast="65000"/>
          </a:blip>
          <a:srcRect t="3194" b="82222"/>
          <a:stretch>
            <a:fillRect/>
          </a:stretch>
        </p:blipFill>
        <p:spPr bwMode="auto">
          <a:xfrm>
            <a:off x="0" y="0"/>
            <a:ext cx="9144000" cy="1000125"/>
          </a:xfrm>
          <a:prstGeom prst="rect">
            <a:avLst/>
          </a:prstGeom>
          <a:noFill/>
          <a:ln w="9525">
            <a:noFill/>
            <a:miter lim="800000"/>
            <a:headEnd/>
            <a:tailEnd/>
          </a:ln>
        </p:spPr>
      </p:pic>
      <p:sp>
        <p:nvSpPr>
          <p:cNvPr id="5" name="Rectangle 4"/>
          <p:cNvSpPr>
            <a:spLocks noChangeArrowheads="1"/>
          </p:cNvSpPr>
          <p:nvPr/>
        </p:nvSpPr>
        <p:spPr bwMode="auto">
          <a:xfrm>
            <a:off x="381000" y="0"/>
            <a:ext cx="8305800" cy="1000125"/>
          </a:xfrm>
          <a:prstGeom prst="rect">
            <a:avLst/>
          </a:prstGeom>
          <a:noFill/>
          <a:ln w="9525">
            <a:noFill/>
            <a:miter lim="800000"/>
            <a:headEnd/>
            <a:tailEnd/>
          </a:ln>
          <a:effectLst>
            <a:outerShdw blurRad="63500" dist="17961" dir="2700000" algn="ctr" rotWithShape="0">
              <a:schemeClr val="bg2">
                <a:alpha val="74998"/>
              </a:schemeClr>
            </a:outerShdw>
          </a:effectLst>
        </p:spPr>
        <p:txBody>
          <a:bodyPr anchor="ctr"/>
          <a:lstStyle/>
          <a:p>
            <a:pPr>
              <a:defRPr/>
            </a:pPr>
            <a:r>
              <a:rPr lang="en-US" sz="4400" dirty="0">
                <a:solidFill>
                  <a:schemeClr val="bg1"/>
                </a:solidFill>
                <a:latin typeface="+mj-lt"/>
                <a:cs typeface="Arial" pitchFamily="34" charset="0"/>
              </a:rPr>
              <a:t>Graphics </a:t>
            </a:r>
            <a:r>
              <a:rPr lang="en-US" sz="4400" smtClean="0">
                <a:solidFill>
                  <a:schemeClr val="bg1"/>
                </a:solidFill>
                <a:latin typeface="+mj-lt"/>
                <a:cs typeface="Arial" pitchFamily="34" charset="0"/>
              </a:rPr>
              <a:t>Rendering Pipeline</a:t>
            </a:r>
            <a:endParaRPr lang="en-US" sz="4400" dirty="0">
              <a:solidFill>
                <a:schemeClr val="bg1"/>
              </a:solidFill>
              <a:latin typeface="+mj-lt"/>
              <a:cs typeface="Arial" pitchFamily="34" charset="0"/>
            </a:endParaRPr>
          </a:p>
        </p:txBody>
      </p:sp>
      <p:grpSp>
        <p:nvGrpSpPr>
          <p:cNvPr id="2" name="Group 25"/>
          <p:cNvGrpSpPr>
            <a:grpSpLocks/>
          </p:cNvGrpSpPr>
          <p:nvPr/>
        </p:nvGrpSpPr>
        <p:grpSpPr bwMode="auto">
          <a:xfrm>
            <a:off x="5486400" y="1828800"/>
            <a:ext cx="1076325" cy="711200"/>
            <a:chOff x="5144128" y="1099448"/>
            <a:chExt cx="1076348" cy="711200"/>
          </a:xfrm>
        </p:grpSpPr>
        <p:sp>
          <p:nvSpPr>
            <p:cNvPr id="27" name="AutoShape 14"/>
            <p:cNvSpPr>
              <a:spLocks noChangeArrowheads="1"/>
            </p:cNvSpPr>
            <p:nvPr/>
          </p:nvSpPr>
          <p:spPr bwMode="auto">
            <a:xfrm rot="18066000">
              <a:off x="5407666" y="997838"/>
              <a:ext cx="711200" cy="914420"/>
            </a:xfrm>
            <a:prstGeom prst="rtTriangle">
              <a:avLst/>
            </a:prstGeom>
            <a:noFill/>
            <a:ln w="28575">
              <a:solidFill>
                <a:schemeClr val="bg1">
                  <a:lumMod val="65000"/>
                </a:schemeClr>
              </a:solidFill>
              <a:miter lim="800000"/>
              <a:headEnd/>
              <a:tailEnd/>
            </a:ln>
            <a:effectLst>
              <a:outerShdw dist="35921" dir="2700000" algn="ctr" rotWithShape="0">
                <a:schemeClr val="bg2"/>
              </a:outerShdw>
            </a:effectLst>
          </p:spPr>
          <p:txBody>
            <a:bodyPr anchor="ctr">
              <a:spAutoFit/>
            </a:bodyPr>
            <a:lstStyle/>
            <a:p>
              <a:pPr>
                <a:defRPr/>
              </a:pPr>
              <a:endParaRPr lang="en-US"/>
            </a:p>
          </p:txBody>
        </p:sp>
        <p:sp>
          <p:nvSpPr>
            <p:cNvPr id="28" name="Oval 27"/>
            <p:cNvSpPr/>
            <p:nvPr/>
          </p:nvSpPr>
          <p:spPr>
            <a:xfrm rot="16200000">
              <a:off x="5135399" y="1438378"/>
              <a:ext cx="207962" cy="190504"/>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ln>
                  <a:solidFill>
                    <a:schemeClr val="tx1"/>
                  </a:solidFill>
                </a:ln>
              </a:endParaRPr>
            </a:p>
          </p:txBody>
        </p:sp>
      </p:grpSp>
      <p:sp>
        <p:nvSpPr>
          <p:cNvPr id="29" name="Rectangle 19"/>
          <p:cNvSpPr>
            <a:spLocks noChangeArrowheads="1"/>
          </p:cNvSpPr>
          <p:nvPr/>
        </p:nvSpPr>
        <p:spPr bwMode="auto">
          <a:xfrm>
            <a:off x="6148388" y="5310188"/>
            <a:ext cx="176212" cy="176212"/>
          </a:xfrm>
          <a:prstGeom prst="rect">
            <a:avLst/>
          </a:prstGeom>
          <a:noFill/>
          <a:ln w="28575">
            <a:solidFill>
              <a:schemeClr val="bg1">
                <a:lumMod val="65000"/>
              </a:schemeClr>
            </a:solidFill>
            <a:miter lim="800000"/>
            <a:headEnd/>
            <a:tailEnd/>
          </a:ln>
          <a:effectLst>
            <a:outerShdw dist="35921" dir="2700000" algn="ctr" rotWithShape="0">
              <a:schemeClr val="bg2"/>
            </a:outerShdw>
          </a:effectLst>
        </p:spPr>
        <p:txBody>
          <a:bodyPr wrap="none" anchor="ctr">
            <a:spAutoFit/>
          </a:bodyPr>
          <a:lstStyle/>
          <a:p>
            <a:pPr>
              <a:defRPr/>
            </a:pPr>
            <a:endParaRPr lang="en-US"/>
          </a:p>
        </p:txBody>
      </p:sp>
      <p:sp>
        <p:nvSpPr>
          <p:cNvPr id="30" name="Rectangle 21"/>
          <p:cNvSpPr>
            <a:spLocks noChangeArrowheads="1"/>
          </p:cNvSpPr>
          <p:nvPr/>
        </p:nvSpPr>
        <p:spPr bwMode="auto">
          <a:xfrm>
            <a:off x="6376988" y="5538788"/>
            <a:ext cx="176212" cy="176212"/>
          </a:xfrm>
          <a:prstGeom prst="rect">
            <a:avLst/>
          </a:prstGeom>
          <a:noFill/>
          <a:ln w="28575">
            <a:solidFill>
              <a:schemeClr val="bg1">
                <a:lumMod val="65000"/>
              </a:schemeClr>
            </a:solidFill>
            <a:miter lim="800000"/>
            <a:headEnd/>
            <a:tailEnd/>
          </a:ln>
          <a:effectLst>
            <a:outerShdw dist="35921" dir="2700000" algn="ctr" rotWithShape="0">
              <a:schemeClr val="bg2"/>
            </a:outerShdw>
          </a:effectLst>
        </p:spPr>
        <p:txBody>
          <a:bodyPr wrap="none" anchor="ctr">
            <a:spAutoFit/>
          </a:bodyPr>
          <a:lstStyle/>
          <a:p>
            <a:pPr>
              <a:defRPr/>
            </a:pPr>
            <a:endParaRPr lang="en-US"/>
          </a:p>
        </p:txBody>
      </p:sp>
      <p:sp>
        <p:nvSpPr>
          <p:cNvPr id="31" name="Rectangle 23"/>
          <p:cNvSpPr>
            <a:spLocks noChangeArrowheads="1"/>
          </p:cNvSpPr>
          <p:nvPr/>
        </p:nvSpPr>
        <p:spPr bwMode="auto">
          <a:xfrm>
            <a:off x="6148388" y="5538788"/>
            <a:ext cx="176212" cy="176212"/>
          </a:xfrm>
          <a:prstGeom prst="rect">
            <a:avLst/>
          </a:prstGeom>
          <a:noFill/>
          <a:ln w="28575">
            <a:solidFill>
              <a:schemeClr val="bg1">
                <a:lumMod val="65000"/>
              </a:schemeClr>
            </a:solidFill>
            <a:miter lim="800000"/>
            <a:headEnd/>
            <a:tailEnd/>
          </a:ln>
          <a:effectLst>
            <a:outerShdw dist="35921" dir="2700000" algn="ctr" rotWithShape="0">
              <a:schemeClr val="bg2"/>
            </a:outerShdw>
          </a:effectLst>
        </p:spPr>
        <p:txBody>
          <a:bodyPr wrap="none" anchor="ctr">
            <a:spAutoFit/>
          </a:bodyPr>
          <a:lstStyle/>
          <a:p>
            <a:pPr>
              <a:defRPr/>
            </a:pPr>
            <a:endParaRPr lang="en-US"/>
          </a:p>
        </p:txBody>
      </p:sp>
      <p:sp>
        <p:nvSpPr>
          <p:cNvPr id="32" name="Rectangle 24"/>
          <p:cNvSpPr>
            <a:spLocks noChangeArrowheads="1"/>
          </p:cNvSpPr>
          <p:nvPr/>
        </p:nvSpPr>
        <p:spPr bwMode="auto">
          <a:xfrm>
            <a:off x="6376988" y="5310188"/>
            <a:ext cx="176212" cy="176212"/>
          </a:xfrm>
          <a:prstGeom prst="rect">
            <a:avLst/>
          </a:prstGeom>
          <a:noFill/>
          <a:ln w="28575">
            <a:solidFill>
              <a:schemeClr val="bg1">
                <a:lumMod val="65000"/>
              </a:schemeClr>
            </a:solidFill>
            <a:miter lim="800000"/>
            <a:headEnd/>
            <a:tailEnd/>
          </a:ln>
          <a:effectLst>
            <a:outerShdw dist="35921" dir="2700000" algn="ctr" rotWithShape="0">
              <a:schemeClr val="bg2"/>
            </a:outerShdw>
          </a:effectLst>
        </p:spPr>
        <p:txBody>
          <a:bodyPr wrap="none" anchor="ctr">
            <a:spAutoFit/>
          </a:bodyPr>
          <a:lstStyle/>
          <a:p>
            <a:pPr>
              <a:defRPr/>
            </a:pPr>
            <a:endParaRPr lang="en-US"/>
          </a:p>
        </p:txBody>
      </p:sp>
      <p:sp>
        <p:nvSpPr>
          <p:cNvPr id="33" name="Rectangle 19"/>
          <p:cNvSpPr>
            <a:spLocks noChangeArrowheads="1"/>
          </p:cNvSpPr>
          <p:nvPr/>
        </p:nvSpPr>
        <p:spPr bwMode="auto">
          <a:xfrm>
            <a:off x="5691188" y="5310188"/>
            <a:ext cx="176212" cy="176212"/>
          </a:xfrm>
          <a:prstGeom prst="rect">
            <a:avLst/>
          </a:prstGeom>
          <a:noFill/>
          <a:ln w="28575">
            <a:solidFill>
              <a:schemeClr val="bg1">
                <a:lumMod val="65000"/>
              </a:schemeClr>
            </a:solidFill>
            <a:miter lim="800000"/>
            <a:headEnd/>
            <a:tailEnd/>
          </a:ln>
          <a:effectLst>
            <a:outerShdw dist="35921" dir="2700000" algn="ctr" rotWithShape="0">
              <a:schemeClr val="bg2"/>
            </a:outerShdw>
          </a:effectLst>
        </p:spPr>
        <p:txBody>
          <a:bodyPr wrap="none" anchor="ctr">
            <a:spAutoFit/>
          </a:bodyPr>
          <a:lstStyle/>
          <a:p>
            <a:pPr>
              <a:defRPr/>
            </a:pPr>
            <a:endParaRPr lang="en-US"/>
          </a:p>
        </p:txBody>
      </p:sp>
      <p:sp>
        <p:nvSpPr>
          <p:cNvPr id="34" name="Rectangle 21"/>
          <p:cNvSpPr>
            <a:spLocks noChangeArrowheads="1"/>
          </p:cNvSpPr>
          <p:nvPr/>
        </p:nvSpPr>
        <p:spPr bwMode="auto">
          <a:xfrm>
            <a:off x="5919788" y="5538788"/>
            <a:ext cx="176212" cy="176212"/>
          </a:xfrm>
          <a:prstGeom prst="rect">
            <a:avLst/>
          </a:prstGeom>
          <a:noFill/>
          <a:ln w="28575">
            <a:solidFill>
              <a:schemeClr val="bg1">
                <a:lumMod val="65000"/>
              </a:schemeClr>
            </a:solidFill>
            <a:miter lim="800000"/>
            <a:headEnd/>
            <a:tailEnd/>
          </a:ln>
          <a:effectLst>
            <a:outerShdw dist="35921" dir="2700000" algn="ctr" rotWithShape="0">
              <a:schemeClr val="bg2"/>
            </a:outerShdw>
          </a:effectLst>
        </p:spPr>
        <p:txBody>
          <a:bodyPr wrap="none" anchor="ctr">
            <a:spAutoFit/>
          </a:bodyPr>
          <a:lstStyle/>
          <a:p>
            <a:pPr>
              <a:defRPr/>
            </a:pPr>
            <a:endParaRPr lang="en-US"/>
          </a:p>
        </p:txBody>
      </p:sp>
      <p:sp>
        <p:nvSpPr>
          <p:cNvPr id="35" name="Rectangle 23"/>
          <p:cNvSpPr>
            <a:spLocks noChangeArrowheads="1"/>
          </p:cNvSpPr>
          <p:nvPr/>
        </p:nvSpPr>
        <p:spPr bwMode="auto">
          <a:xfrm>
            <a:off x="5691188" y="5538788"/>
            <a:ext cx="176212" cy="176212"/>
          </a:xfrm>
          <a:prstGeom prst="rect">
            <a:avLst/>
          </a:prstGeom>
          <a:noFill/>
          <a:ln w="28575">
            <a:solidFill>
              <a:schemeClr val="bg1">
                <a:lumMod val="65000"/>
              </a:schemeClr>
            </a:solidFill>
            <a:miter lim="800000"/>
            <a:headEnd/>
            <a:tailEnd/>
          </a:ln>
          <a:effectLst>
            <a:outerShdw dist="35921" dir="2700000" algn="ctr" rotWithShape="0">
              <a:schemeClr val="bg2"/>
            </a:outerShdw>
          </a:effectLst>
        </p:spPr>
        <p:txBody>
          <a:bodyPr wrap="none" anchor="ctr">
            <a:spAutoFit/>
          </a:bodyPr>
          <a:lstStyle/>
          <a:p>
            <a:pPr>
              <a:defRPr/>
            </a:pPr>
            <a:endParaRPr lang="en-US"/>
          </a:p>
        </p:txBody>
      </p:sp>
      <p:sp>
        <p:nvSpPr>
          <p:cNvPr id="36" name="Rectangle 30"/>
          <p:cNvSpPr>
            <a:spLocks noChangeArrowheads="1"/>
          </p:cNvSpPr>
          <p:nvPr/>
        </p:nvSpPr>
        <p:spPr bwMode="auto">
          <a:xfrm>
            <a:off x="5919788" y="5310188"/>
            <a:ext cx="176212" cy="176212"/>
          </a:xfrm>
          <a:prstGeom prst="rect">
            <a:avLst/>
          </a:prstGeom>
          <a:solidFill>
            <a:schemeClr val="accent1"/>
          </a:solidFill>
          <a:ln w="28575">
            <a:solidFill>
              <a:schemeClr val="tx1"/>
            </a:solidFill>
            <a:miter lim="800000"/>
            <a:headEnd/>
            <a:tailEnd/>
          </a:ln>
          <a:effectLst>
            <a:outerShdw dist="35921" dir="2700000" algn="ctr" rotWithShape="0">
              <a:schemeClr val="bg2"/>
            </a:outerShdw>
          </a:effectLst>
        </p:spPr>
        <p:txBody>
          <a:bodyPr wrap="none" anchor="ctr">
            <a:spAutoFit/>
          </a:bodyPr>
          <a:lstStyle/>
          <a:p>
            <a:pPr>
              <a:defRPr/>
            </a:pPr>
            <a:endParaRPr lang="en-US"/>
          </a:p>
        </p:txBody>
      </p:sp>
      <p:sp>
        <p:nvSpPr>
          <p:cNvPr id="37" name="Rounded Rectangle 36"/>
          <p:cNvSpPr/>
          <p:nvPr/>
        </p:nvSpPr>
        <p:spPr>
          <a:xfrm>
            <a:off x="918673" y="1172473"/>
            <a:ext cx="3119927" cy="427727"/>
          </a:xfrm>
          <a:prstGeom prst="roundRect">
            <a:avLst/>
          </a:prstGeom>
          <a:solidFill>
            <a:srgbClr val="FF0000">
              <a:alpha val="60000"/>
            </a:srgbClr>
          </a:solidFill>
          <a:ln>
            <a:solidFill>
              <a:schemeClr val="tx1"/>
            </a:solidFill>
          </a:ln>
          <a:scene3d>
            <a:camera prst="orthographicFront"/>
            <a:lightRig rig="chilly" dir="t"/>
          </a:scene3d>
          <a:sp3d extrusionH="76200" contourW="12700" prstMaterial="dkEdge">
            <a:bevelT w="31750"/>
            <a:bevelB w="3175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t>Application</a:t>
            </a:r>
            <a:endParaRPr lang="en-US" sz="2400" dirty="0"/>
          </a:p>
        </p:txBody>
      </p:sp>
      <p:sp>
        <p:nvSpPr>
          <p:cNvPr id="40" name="Rounded Rectangle 39"/>
          <p:cNvSpPr/>
          <p:nvPr/>
        </p:nvSpPr>
        <p:spPr>
          <a:xfrm>
            <a:off x="918673" y="2193553"/>
            <a:ext cx="3119927" cy="427727"/>
          </a:xfrm>
          <a:prstGeom prst="roundRect">
            <a:avLst/>
          </a:prstGeom>
          <a:solidFill>
            <a:srgbClr val="FF0000">
              <a:alpha val="60000"/>
            </a:srgbClr>
          </a:solidFill>
          <a:ln>
            <a:solidFill>
              <a:schemeClr val="tx1"/>
            </a:solidFill>
          </a:ln>
          <a:scene3d>
            <a:camera prst="orthographicFront"/>
            <a:lightRig rig="chilly" dir="t"/>
          </a:scene3d>
          <a:sp3d extrusionH="76200" contourW="12700" prstMaterial="dkEdge">
            <a:bevelT w="31750"/>
            <a:bevelB w="3175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t>Vertex Shader</a:t>
            </a:r>
            <a:endParaRPr lang="en-US" sz="2400" b="1" dirty="0"/>
          </a:p>
        </p:txBody>
      </p:sp>
      <p:cxnSp>
        <p:nvCxnSpPr>
          <p:cNvPr id="42" name="Straight Arrow Connector 41"/>
          <p:cNvCxnSpPr>
            <a:stCxn id="37" idx="2"/>
            <a:endCxn id="40" idx="0"/>
          </p:cNvCxnSpPr>
          <p:nvPr/>
        </p:nvCxnSpPr>
        <p:spPr>
          <a:xfrm rot="5400000">
            <a:off x="2181961" y="1896876"/>
            <a:ext cx="593353"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grpSp>
        <p:nvGrpSpPr>
          <p:cNvPr id="38" name="Group 37"/>
          <p:cNvGrpSpPr/>
          <p:nvPr/>
        </p:nvGrpSpPr>
        <p:grpSpPr>
          <a:xfrm>
            <a:off x="914400" y="3385448"/>
            <a:ext cx="6781800" cy="981075"/>
            <a:chOff x="914400" y="3385448"/>
            <a:chExt cx="6781800" cy="981075"/>
          </a:xfrm>
        </p:grpSpPr>
        <p:sp>
          <p:nvSpPr>
            <p:cNvPr id="16" name="AutoShape 17"/>
            <p:cNvSpPr>
              <a:spLocks noChangeArrowheads="1"/>
            </p:cNvSpPr>
            <p:nvPr/>
          </p:nvSpPr>
          <p:spPr bwMode="auto">
            <a:xfrm rot="18066000">
              <a:off x="5024438" y="3283848"/>
              <a:ext cx="711200" cy="914400"/>
            </a:xfrm>
            <a:prstGeom prst="rtTriangle">
              <a:avLst/>
            </a:prstGeom>
            <a:noFill/>
            <a:ln w="28575">
              <a:solidFill>
                <a:schemeClr val="tx1"/>
              </a:solidFill>
              <a:miter lim="800000"/>
              <a:headEnd/>
              <a:tailEnd/>
            </a:ln>
            <a:effectLst>
              <a:outerShdw dist="35921" dir="2700000" algn="ctr" rotWithShape="0">
                <a:schemeClr val="bg2"/>
              </a:outerShdw>
            </a:effectLst>
          </p:spPr>
          <p:txBody>
            <a:bodyPr anchor="ctr">
              <a:spAutoFit/>
            </a:bodyPr>
            <a:lstStyle/>
            <a:p>
              <a:pPr>
                <a:defRPr/>
              </a:pPr>
              <a:endParaRPr lang="en-US"/>
            </a:p>
          </p:txBody>
        </p:sp>
        <p:sp>
          <p:nvSpPr>
            <p:cNvPr id="17" name="Rectangle 18"/>
            <p:cNvSpPr>
              <a:spLocks noChangeArrowheads="1"/>
            </p:cNvSpPr>
            <p:nvPr/>
          </p:nvSpPr>
          <p:spPr bwMode="auto">
            <a:xfrm rot="16200000">
              <a:off x="6834187" y="3733111"/>
              <a:ext cx="176213" cy="176212"/>
            </a:xfrm>
            <a:prstGeom prst="rect">
              <a:avLst/>
            </a:prstGeom>
            <a:noFill/>
            <a:ln w="28575">
              <a:solidFill>
                <a:schemeClr val="tx1"/>
              </a:solidFill>
              <a:miter lim="800000"/>
              <a:headEnd/>
              <a:tailEnd/>
            </a:ln>
            <a:effectLst>
              <a:outerShdw dist="35921" dir="2700000" algn="ctr" rotWithShape="0">
                <a:schemeClr val="bg2"/>
              </a:outerShdw>
            </a:effectLst>
          </p:spPr>
          <p:txBody>
            <a:bodyPr wrap="none" anchor="ctr">
              <a:spAutoFit/>
            </a:bodyPr>
            <a:lstStyle/>
            <a:p>
              <a:pPr>
                <a:defRPr/>
              </a:pPr>
              <a:endParaRPr lang="en-US"/>
            </a:p>
          </p:txBody>
        </p:sp>
        <p:sp>
          <p:nvSpPr>
            <p:cNvPr id="18" name="Rectangle 19"/>
            <p:cNvSpPr>
              <a:spLocks noChangeArrowheads="1"/>
            </p:cNvSpPr>
            <p:nvPr/>
          </p:nvSpPr>
          <p:spPr bwMode="auto">
            <a:xfrm rot="16200000">
              <a:off x="7062787" y="3961711"/>
              <a:ext cx="176213" cy="176212"/>
            </a:xfrm>
            <a:prstGeom prst="rect">
              <a:avLst/>
            </a:prstGeom>
            <a:noFill/>
            <a:ln w="28575">
              <a:solidFill>
                <a:schemeClr val="tx1"/>
              </a:solidFill>
              <a:miter lim="800000"/>
              <a:headEnd/>
              <a:tailEnd/>
            </a:ln>
            <a:effectLst>
              <a:outerShdw dist="35921" dir="2700000" algn="ctr" rotWithShape="0">
                <a:schemeClr val="bg2"/>
              </a:outerShdw>
            </a:effectLst>
          </p:spPr>
          <p:txBody>
            <a:bodyPr wrap="none" anchor="ctr">
              <a:spAutoFit/>
            </a:bodyPr>
            <a:lstStyle/>
            <a:p>
              <a:pPr>
                <a:defRPr/>
              </a:pPr>
              <a:endParaRPr lang="en-US"/>
            </a:p>
          </p:txBody>
        </p:sp>
        <p:sp>
          <p:nvSpPr>
            <p:cNvPr id="19" name="Rectangle 20"/>
            <p:cNvSpPr>
              <a:spLocks noChangeArrowheads="1"/>
            </p:cNvSpPr>
            <p:nvPr/>
          </p:nvSpPr>
          <p:spPr bwMode="auto">
            <a:xfrm rot="16200000">
              <a:off x="7519987" y="3733111"/>
              <a:ext cx="176213" cy="176212"/>
            </a:xfrm>
            <a:prstGeom prst="rect">
              <a:avLst/>
            </a:prstGeom>
            <a:noFill/>
            <a:ln w="28575">
              <a:solidFill>
                <a:schemeClr val="tx1"/>
              </a:solidFill>
              <a:miter lim="800000"/>
              <a:headEnd/>
              <a:tailEnd/>
            </a:ln>
            <a:effectLst>
              <a:outerShdw dist="35921" dir="2700000" algn="ctr" rotWithShape="0">
                <a:schemeClr val="bg2"/>
              </a:outerShdw>
            </a:effectLst>
          </p:spPr>
          <p:txBody>
            <a:bodyPr wrap="none" anchor="ctr">
              <a:spAutoFit/>
            </a:bodyPr>
            <a:lstStyle/>
            <a:p>
              <a:pPr>
                <a:defRPr/>
              </a:pPr>
              <a:endParaRPr lang="en-US"/>
            </a:p>
          </p:txBody>
        </p:sp>
        <p:sp>
          <p:nvSpPr>
            <p:cNvPr id="20" name="Rectangle 21"/>
            <p:cNvSpPr>
              <a:spLocks noChangeArrowheads="1"/>
            </p:cNvSpPr>
            <p:nvPr/>
          </p:nvSpPr>
          <p:spPr bwMode="auto">
            <a:xfrm rot="16200000">
              <a:off x="7291387" y="3733111"/>
              <a:ext cx="176213" cy="176212"/>
            </a:xfrm>
            <a:prstGeom prst="rect">
              <a:avLst/>
            </a:prstGeom>
            <a:noFill/>
            <a:ln w="28575">
              <a:solidFill>
                <a:schemeClr val="tx1"/>
              </a:solidFill>
              <a:miter lim="800000"/>
              <a:headEnd/>
              <a:tailEnd/>
            </a:ln>
            <a:effectLst>
              <a:outerShdw dist="35921" dir="2700000" algn="ctr" rotWithShape="0">
                <a:schemeClr val="bg2"/>
              </a:outerShdw>
            </a:effectLst>
          </p:spPr>
          <p:txBody>
            <a:bodyPr wrap="none" anchor="ctr">
              <a:spAutoFit/>
            </a:bodyPr>
            <a:lstStyle/>
            <a:p>
              <a:pPr>
                <a:defRPr/>
              </a:pPr>
              <a:endParaRPr lang="en-US"/>
            </a:p>
          </p:txBody>
        </p:sp>
        <p:sp>
          <p:nvSpPr>
            <p:cNvPr id="21" name="Rectangle 22"/>
            <p:cNvSpPr>
              <a:spLocks noChangeArrowheads="1"/>
            </p:cNvSpPr>
            <p:nvPr/>
          </p:nvSpPr>
          <p:spPr bwMode="auto">
            <a:xfrm rot="16200000">
              <a:off x="7291387" y="4190311"/>
              <a:ext cx="176213" cy="176212"/>
            </a:xfrm>
            <a:prstGeom prst="rect">
              <a:avLst/>
            </a:prstGeom>
            <a:noFill/>
            <a:ln w="28575">
              <a:solidFill>
                <a:schemeClr val="tx1"/>
              </a:solidFill>
              <a:miter lim="800000"/>
              <a:headEnd/>
              <a:tailEnd/>
            </a:ln>
            <a:effectLst>
              <a:outerShdw dist="35921" dir="2700000" algn="ctr" rotWithShape="0">
                <a:schemeClr val="bg2"/>
              </a:outerShdw>
            </a:effectLst>
          </p:spPr>
          <p:txBody>
            <a:bodyPr wrap="none" anchor="ctr">
              <a:spAutoFit/>
            </a:bodyPr>
            <a:lstStyle/>
            <a:p>
              <a:pPr>
                <a:defRPr/>
              </a:pPr>
              <a:endParaRPr lang="en-US"/>
            </a:p>
          </p:txBody>
        </p:sp>
        <p:sp>
          <p:nvSpPr>
            <p:cNvPr id="22" name="Rectangle 23"/>
            <p:cNvSpPr>
              <a:spLocks noChangeArrowheads="1"/>
            </p:cNvSpPr>
            <p:nvPr/>
          </p:nvSpPr>
          <p:spPr bwMode="auto">
            <a:xfrm rot="16200000">
              <a:off x="7291387" y="3961711"/>
              <a:ext cx="176213" cy="176212"/>
            </a:xfrm>
            <a:prstGeom prst="rect">
              <a:avLst/>
            </a:prstGeom>
            <a:noFill/>
            <a:ln w="28575">
              <a:solidFill>
                <a:schemeClr val="tx1"/>
              </a:solidFill>
              <a:miter lim="800000"/>
              <a:headEnd/>
              <a:tailEnd/>
            </a:ln>
            <a:effectLst>
              <a:outerShdw dist="35921" dir="2700000" algn="ctr" rotWithShape="0">
                <a:schemeClr val="bg2"/>
              </a:outerShdw>
            </a:effectLst>
          </p:spPr>
          <p:txBody>
            <a:bodyPr wrap="none" anchor="ctr">
              <a:spAutoFit/>
            </a:bodyPr>
            <a:lstStyle/>
            <a:p>
              <a:pPr>
                <a:defRPr/>
              </a:pPr>
              <a:endParaRPr lang="en-US"/>
            </a:p>
          </p:txBody>
        </p:sp>
        <p:sp>
          <p:nvSpPr>
            <p:cNvPr id="23" name="Rectangle 24"/>
            <p:cNvSpPr>
              <a:spLocks noChangeArrowheads="1"/>
            </p:cNvSpPr>
            <p:nvPr/>
          </p:nvSpPr>
          <p:spPr bwMode="auto">
            <a:xfrm rot="16200000">
              <a:off x="7062787" y="3733111"/>
              <a:ext cx="176213" cy="176212"/>
            </a:xfrm>
            <a:prstGeom prst="rect">
              <a:avLst/>
            </a:prstGeom>
            <a:noFill/>
            <a:ln w="28575">
              <a:solidFill>
                <a:schemeClr val="tx1"/>
              </a:solidFill>
              <a:miter lim="800000"/>
              <a:headEnd/>
              <a:tailEnd/>
            </a:ln>
            <a:effectLst>
              <a:outerShdw dist="35921" dir="2700000" algn="ctr" rotWithShape="0">
                <a:schemeClr val="bg2"/>
              </a:outerShdw>
            </a:effectLst>
          </p:spPr>
          <p:txBody>
            <a:bodyPr wrap="none" anchor="ctr">
              <a:spAutoFit/>
            </a:bodyPr>
            <a:lstStyle/>
            <a:p>
              <a:pPr>
                <a:defRPr/>
              </a:pPr>
              <a:endParaRPr lang="en-US"/>
            </a:p>
          </p:txBody>
        </p:sp>
        <p:sp>
          <p:nvSpPr>
            <p:cNvPr id="24" name="Rectangle 25"/>
            <p:cNvSpPr>
              <a:spLocks noChangeArrowheads="1"/>
            </p:cNvSpPr>
            <p:nvPr/>
          </p:nvSpPr>
          <p:spPr bwMode="auto">
            <a:xfrm rot="16200000">
              <a:off x="7519987" y="3961711"/>
              <a:ext cx="176213" cy="176212"/>
            </a:xfrm>
            <a:prstGeom prst="rect">
              <a:avLst/>
            </a:prstGeom>
            <a:noFill/>
            <a:ln w="28575">
              <a:solidFill>
                <a:schemeClr val="tx1"/>
              </a:solidFill>
              <a:miter lim="800000"/>
              <a:headEnd/>
              <a:tailEnd/>
            </a:ln>
            <a:effectLst>
              <a:outerShdw dist="35921" dir="2700000" algn="ctr" rotWithShape="0">
                <a:schemeClr val="bg2"/>
              </a:outerShdw>
            </a:effectLst>
          </p:spPr>
          <p:txBody>
            <a:bodyPr wrap="none" anchor="ctr">
              <a:spAutoFit/>
            </a:bodyPr>
            <a:lstStyle/>
            <a:p>
              <a:pPr>
                <a:defRPr/>
              </a:pPr>
              <a:endParaRPr lang="en-US"/>
            </a:p>
          </p:txBody>
        </p:sp>
        <p:sp>
          <p:nvSpPr>
            <p:cNvPr id="4118" name="AutoShape 26"/>
            <p:cNvSpPr>
              <a:spLocks noChangeArrowheads="1"/>
            </p:cNvSpPr>
            <p:nvPr/>
          </p:nvSpPr>
          <p:spPr bwMode="auto">
            <a:xfrm>
              <a:off x="6181725" y="3961710"/>
              <a:ext cx="452438" cy="109538"/>
            </a:xfrm>
            <a:prstGeom prst="rightArrow">
              <a:avLst>
                <a:gd name="adj1" fmla="val 50000"/>
                <a:gd name="adj2" fmla="val 103261"/>
              </a:avLst>
            </a:prstGeom>
            <a:solidFill>
              <a:schemeClr val="tx1"/>
            </a:solidFill>
            <a:ln w="28575">
              <a:solidFill>
                <a:schemeClr val="tx1"/>
              </a:solidFill>
              <a:miter lim="800000"/>
              <a:headEnd/>
              <a:tailEnd/>
            </a:ln>
          </p:spPr>
          <p:txBody>
            <a:bodyPr wrap="none" anchor="ctr">
              <a:spAutoFit/>
            </a:bodyPr>
            <a:lstStyle/>
            <a:p>
              <a:endParaRPr lang="en-US"/>
            </a:p>
          </p:txBody>
        </p:sp>
        <p:sp>
          <p:nvSpPr>
            <p:cNvPr id="44" name="Rounded Rectangle 43"/>
            <p:cNvSpPr/>
            <p:nvPr/>
          </p:nvSpPr>
          <p:spPr>
            <a:xfrm>
              <a:off x="914400" y="3733800"/>
              <a:ext cx="3119927" cy="427727"/>
            </a:xfrm>
            <a:prstGeom prst="roundRect">
              <a:avLst/>
            </a:prstGeom>
            <a:solidFill>
              <a:srgbClr val="FF0000">
                <a:alpha val="60000"/>
              </a:srgbClr>
            </a:solidFill>
            <a:ln>
              <a:solidFill>
                <a:schemeClr val="tx1"/>
              </a:solidFill>
            </a:ln>
            <a:scene3d>
              <a:camera prst="orthographicFront"/>
              <a:lightRig rig="chilly" dir="t"/>
            </a:scene3d>
            <a:sp3d extrusionH="76200" contourW="12700" prstMaterial="dkEdge">
              <a:bevelT w="31750"/>
              <a:bevelB w="3175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err="1" smtClean="0"/>
                <a:t>Rasterizer</a:t>
              </a:r>
              <a:endParaRPr lang="en-US" sz="2400" dirty="0"/>
            </a:p>
          </p:txBody>
        </p:sp>
      </p:grpSp>
      <p:sp>
        <p:nvSpPr>
          <p:cNvPr id="45" name="Rounded Rectangle 44"/>
          <p:cNvSpPr/>
          <p:nvPr/>
        </p:nvSpPr>
        <p:spPr>
          <a:xfrm>
            <a:off x="914400" y="5256793"/>
            <a:ext cx="3119927" cy="427727"/>
          </a:xfrm>
          <a:prstGeom prst="roundRect">
            <a:avLst/>
          </a:prstGeom>
          <a:solidFill>
            <a:srgbClr val="FF0000">
              <a:alpha val="60000"/>
            </a:srgbClr>
          </a:solidFill>
          <a:ln>
            <a:solidFill>
              <a:schemeClr val="tx1"/>
            </a:solidFill>
          </a:ln>
          <a:scene3d>
            <a:camera prst="orthographicFront"/>
            <a:lightRig rig="chilly" dir="t"/>
          </a:scene3d>
          <a:sp3d extrusionH="76200" contourW="12700" prstMaterial="dkEdge">
            <a:bevelT w="31750"/>
            <a:bevelB w="3175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t>Pixel Shader</a:t>
            </a:r>
            <a:endParaRPr lang="en-US" sz="2400" b="1" dirty="0"/>
          </a:p>
        </p:txBody>
      </p:sp>
      <p:sp>
        <p:nvSpPr>
          <p:cNvPr id="46" name="Rounded Rectangle 45"/>
          <p:cNvSpPr/>
          <p:nvPr/>
        </p:nvSpPr>
        <p:spPr>
          <a:xfrm>
            <a:off x="914400" y="6277873"/>
            <a:ext cx="3119927" cy="427727"/>
          </a:xfrm>
          <a:prstGeom prst="roundRect">
            <a:avLst/>
          </a:prstGeom>
          <a:solidFill>
            <a:srgbClr val="FF0000">
              <a:alpha val="60000"/>
            </a:srgbClr>
          </a:solidFill>
          <a:ln>
            <a:solidFill>
              <a:schemeClr val="tx1"/>
            </a:solidFill>
          </a:ln>
          <a:scene3d>
            <a:camera prst="orthographicFront"/>
            <a:lightRig rig="chilly" dir="t"/>
          </a:scene3d>
          <a:sp3d extrusionH="76200" contourW="12700" prstMaterial="dkEdge">
            <a:bevelT w="31750"/>
            <a:bevelB w="3175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t>Display</a:t>
            </a:r>
            <a:endParaRPr lang="en-US" sz="2400" dirty="0"/>
          </a:p>
        </p:txBody>
      </p:sp>
      <p:cxnSp>
        <p:nvCxnSpPr>
          <p:cNvPr id="50" name="Straight Arrow Connector 49"/>
          <p:cNvCxnSpPr>
            <a:stCxn id="44" idx="2"/>
            <a:endCxn id="45" idx="0"/>
          </p:cNvCxnSpPr>
          <p:nvPr/>
        </p:nvCxnSpPr>
        <p:spPr>
          <a:xfrm rot="5400000">
            <a:off x="1926731" y="4709160"/>
            <a:ext cx="1095266"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a:stCxn id="45" idx="2"/>
            <a:endCxn id="46" idx="0"/>
          </p:cNvCxnSpPr>
          <p:nvPr/>
        </p:nvCxnSpPr>
        <p:spPr>
          <a:xfrm rot="5400000">
            <a:off x="2177688" y="5981196"/>
            <a:ext cx="593353"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a:stCxn id="40" idx="2"/>
            <a:endCxn id="44" idx="0"/>
          </p:cNvCxnSpPr>
          <p:nvPr/>
        </p:nvCxnSpPr>
        <p:spPr>
          <a:xfrm rot="5400000">
            <a:off x="1920241" y="3175404"/>
            <a:ext cx="1112520" cy="4273"/>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grpSp>
        <p:nvGrpSpPr>
          <p:cNvPr id="52" name="Group 51"/>
          <p:cNvGrpSpPr/>
          <p:nvPr/>
        </p:nvGrpSpPr>
        <p:grpSpPr>
          <a:xfrm>
            <a:off x="914400" y="2621280"/>
            <a:ext cx="3119927" cy="2635512"/>
            <a:chOff x="914400" y="2621280"/>
            <a:chExt cx="3119927" cy="2635512"/>
          </a:xfrm>
        </p:grpSpPr>
        <p:grpSp>
          <p:nvGrpSpPr>
            <p:cNvPr id="49" name="Group 48"/>
            <p:cNvGrpSpPr/>
            <p:nvPr/>
          </p:nvGrpSpPr>
          <p:grpSpPr>
            <a:xfrm>
              <a:off x="914400" y="2621280"/>
              <a:ext cx="3119927" cy="1614432"/>
              <a:chOff x="914400" y="2621280"/>
              <a:chExt cx="3119927" cy="1614432"/>
            </a:xfrm>
          </p:grpSpPr>
          <p:cxnSp>
            <p:nvCxnSpPr>
              <p:cNvPr id="39" name="Straight Arrow Connector 38"/>
              <p:cNvCxnSpPr/>
              <p:nvPr/>
            </p:nvCxnSpPr>
            <p:spPr>
              <a:xfrm rot="5400000">
                <a:off x="2180223" y="3936503"/>
                <a:ext cx="593351" cy="506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43" name="Rounded Rectangle 42"/>
              <p:cNvSpPr/>
              <p:nvPr/>
            </p:nvSpPr>
            <p:spPr>
              <a:xfrm>
                <a:off x="914400" y="3214633"/>
                <a:ext cx="3119927" cy="427727"/>
              </a:xfrm>
              <a:prstGeom prst="roundRect">
                <a:avLst/>
              </a:prstGeom>
              <a:solidFill>
                <a:srgbClr val="FF0000">
                  <a:alpha val="60000"/>
                </a:srgbClr>
              </a:solidFill>
              <a:ln>
                <a:solidFill>
                  <a:schemeClr val="tx1"/>
                </a:solidFill>
              </a:ln>
              <a:scene3d>
                <a:camera prst="orthographicFront"/>
                <a:lightRig rig="chilly" dir="t"/>
              </a:scene3d>
              <a:sp3d extrusionH="76200" contourW="12700" prstMaterial="dkEdge">
                <a:bevelT w="31750"/>
                <a:bevelB w="3175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t>Geometry Shader</a:t>
                </a:r>
                <a:endParaRPr lang="en-US" sz="2400" b="1" dirty="0"/>
              </a:p>
            </p:txBody>
          </p:sp>
          <p:cxnSp>
            <p:nvCxnSpPr>
              <p:cNvPr id="47" name="Straight Arrow Connector 46"/>
              <p:cNvCxnSpPr>
                <a:endCxn id="43" idx="0"/>
              </p:cNvCxnSpPr>
              <p:nvPr/>
            </p:nvCxnSpPr>
            <p:spPr>
              <a:xfrm rot="5400000">
                <a:off x="2179825" y="2915820"/>
                <a:ext cx="593353" cy="4273"/>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grpSp>
        <p:cxnSp>
          <p:nvCxnSpPr>
            <p:cNvPr id="51" name="Straight Arrow Connector 50"/>
            <p:cNvCxnSpPr/>
            <p:nvPr/>
          </p:nvCxnSpPr>
          <p:spPr>
            <a:xfrm rot="16200000" flipH="1">
              <a:off x="2177292" y="4959720"/>
              <a:ext cx="593351" cy="794"/>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grpSp>
      <p:grpSp>
        <p:nvGrpSpPr>
          <p:cNvPr id="64" name="Group 63"/>
          <p:cNvGrpSpPr/>
          <p:nvPr/>
        </p:nvGrpSpPr>
        <p:grpSpPr>
          <a:xfrm>
            <a:off x="5394595" y="3046794"/>
            <a:ext cx="1615805" cy="862530"/>
            <a:chOff x="2743200" y="4094922"/>
            <a:chExt cx="3200401" cy="1702629"/>
          </a:xfrm>
        </p:grpSpPr>
        <p:sp>
          <p:nvSpPr>
            <p:cNvPr id="65" name="AutoShape 14"/>
            <p:cNvSpPr>
              <a:spLocks noChangeArrowheads="1"/>
            </p:cNvSpPr>
            <p:nvPr/>
          </p:nvSpPr>
          <p:spPr bwMode="auto">
            <a:xfrm rot="18066000">
              <a:off x="3606800" y="3984627"/>
              <a:ext cx="1141412" cy="1398587"/>
            </a:xfrm>
            <a:prstGeom prst="rtTriangle">
              <a:avLst/>
            </a:prstGeom>
            <a:solidFill>
              <a:schemeClr val="accent1"/>
            </a:solidFill>
            <a:ln w="28575">
              <a:solidFill>
                <a:schemeClr val="tx1"/>
              </a:solidFill>
              <a:miter lim="800000"/>
              <a:headEnd/>
              <a:tailEnd/>
            </a:ln>
            <a:effectLst>
              <a:outerShdw dist="35921" dir="2700000" algn="ctr" rotWithShape="0">
                <a:schemeClr val="bg2"/>
              </a:outerShdw>
            </a:effectLst>
          </p:spPr>
          <p:txBody>
            <a:bodyPr anchor="ctr">
              <a:spAutoFit/>
            </a:bodyPr>
            <a:lstStyle/>
            <a:p>
              <a:pPr>
                <a:defRPr/>
              </a:pPr>
              <a:endParaRPr lang="en-US"/>
            </a:p>
          </p:txBody>
        </p:sp>
        <p:cxnSp>
          <p:nvCxnSpPr>
            <p:cNvPr id="66" name="Straight Connector 65"/>
            <p:cNvCxnSpPr/>
            <p:nvPr/>
          </p:nvCxnSpPr>
          <p:spPr>
            <a:xfrm rot="5400000" flipH="1" flipV="1">
              <a:off x="3031437" y="4422912"/>
              <a:ext cx="715617" cy="5963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a:off x="3419064" y="4094922"/>
              <a:ext cx="1652013" cy="47072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rot="5400000">
              <a:off x="2699621" y="4854123"/>
              <a:ext cx="723265" cy="63610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a:off x="2743200" y="5533807"/>
              <a:ext cx="1789043" cy="321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a:off x="4989443" y="4552124"/>
              <a:ext cx="954158" cy="75726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rot="10800000" flipV="1">
              <a:off x="4512366" y="5309391"/>
              <a:ext cx="1431235" cy="29627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72" name="Oval 71"/>
            <p:cNvSpPr/>
            <p:nvPr/>
          </p:nvSpPr>
          <p:spPr bwMode="auto">
            <a:xfrm rot="16200000">
              <a:off x="3094037" y="4570413"/>
              <a:ext cx="488951" cy="479425"/>
            </a:xfrm>
            <a:prstGeom prst="ellipse">
              <a:avLst/>
            </a:prstGeom>
            <a:solidFill>
              <a:schemeClr val="accent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3" name="Oval 72"/>
            <p:cNvSpPr/>
            <p:nvPr/>
          </p:nvSpPr>
          <p:spPr bwMode="auto">
            <a:xfrm rot="16200000">
              <a:off x="4271961" y="5313363"/>
              <a:ext cx="488951" cy="479425"/>
            </a:xfrm>
            <a:prstGeom prst="ellipse">
              <a:avLst/>
            </a:prstGeom>
            <a:solidFill>
              <a:schemeClr val="accent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4" name="Oval 73"/>
            <p:cNvSpPr/>
            <p:nvPr/>
          </p:nvSpPr>
          <p:spPr bwMode="auto">
            <a:xfrm rot="16200000">
              <a:off x="4751387" y="4325937"/>
              <a:ext cx="488951" cy="479425"/>
            </a:xfrm>
            <a:prstGeom prst="ellipse">
              <a:avLst/>
            </a:prstGeom>
            <a:solidFill>
              <a:schemeClr val="accent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41"/>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50"/>
                                        </p:tgtEl>
                                        <p:attrNameLst>
                                          <p:attrName>style.visibility</p:attrName>
                                        </p:attrNameLst>
                                      </p:cBhvr>
                                      <p:to>
                                        <p:strVal val="hidden"/>
                                      </p:to>
                                    </p:set>
                                  </p:childTnLst>
                                </p:cTn>
                              </p:par>
                            </p:childTnLst>
                          </p:cTn>
                        </p:par>
                        <p:par>
                          <p:cTn id="9" fill="hold">
                            <p:stCondLst>
                              <p:cond delay="0"/>
                            </p:stCondLst>
                            <p:childTnLst>
                              <p:par>
                                <p:cTn id="10" presetID="42" presetClass="path" presetSubtype="0" accel="50000" decel="50000" fill="hold" nodeType="afterEffect">
                                  <p:stCondLst>
                                    <p:cond delay="0"/>
                                  </p:stCondLst>
                                  <p:childTnLst>
                                    <p:animMotion origin="layout" path="M -0.00034 -4.85661E-6 L -0.00034 0.07332 " pathEditMode="relative" rAng="0" ptsTypes="AA">
                                      <p:cBhvr>
                                        <p:cTn id="11" dur="2000" fill="hold"/>
                                        <p:tgtEl>
                                          <p:spTgt spid="38"/>
                                        </p:tgtEl>
                                        <p:attrNameLst>
                                          <p:attrName>ppt_x</p:attrName>
                                          <p:attrName>ppt_y</p:attrName>
                                        </p:attrNameLst>
                                      </p:cBhvr>
                                      <p:rCtr x="0" y="37"/>
                                    </p:animMotion>
                                  </p:childTnLst>
                                </p:cTn>
                              </p:par>
                            </p:childTnLst>
                          </p:cTn>
                        </p:par>
                        <p:par>
                          <p:cTn id="12" fill="hold">
                            <p:stCondLst>
                              <p:cond delay="2000"/>
                            </p:stCondLst>
                            <p:childTnLst>
                              <p:par>
                                <p:cTn id="13" presetID="1" presetClass="entr" presetSubtype="0" fill="hold" nodeType="afterEffect">
                                  <p:stCondLst>
                                    <p:cond delay="0"/>
                                  </p:stCondLst>
                                  <p:childTnLst>
                                    <p:set>
                                      <p:cBhvr>
                                        <p:cTn id="14" dur="1" fill="hold">
                                          <p:stCondLst>
                                            <p:cond delay="0"/>
                                          </p:stCondLst>
                                        </p:cTn>
                                        <p:tgtEl>
                                          <p:spTgt spid="5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Rectangle 71"/>
          <p:cNvSpPr/>
          <p:nvPr/>
        </p:nvSpPr>
        <p:spPr>
          <a:xfrm>
            <a:off x="-304800" y="901274"/>
            <a:ext cx="9982200" cy="1179490"/>
          </a:xfrm>
          <a:prstGeom prst="rect">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0" name="Rounded Rectangle 39"/>
          <p:cNvSpPr/>
          <p:nvPr/>
        </p:nvSpPr>
        <p:spPr>
          <a:xfrm>
            <a:off x="156673" y="235717"/>
            <a:ext cx="3119927" cy="427727"/>
          </a:xfrm>
          <a:prstGeom prst="roundRect">
            <a:avLst/>
          </a:prstGeom>
          <a:solidFill>
            <a:srgbClr val="FF0000">
              <a:alpha val="60000"/>
            </a:srgbClr>
          </a:solidFill>
          <a:ln>
            <a:solidFill>
              <a:schemeClr val="tx1"/>
            </a:solidFill>
          </a:ln>
          <a:scene3d>
            <a:camera prst="orthographicFront"/>
            <a:lightRig rig="chilly" dir="t"/>
          </a:scene3d>
          <a:sp3d extrusionH="76200" contourW="12700" prstMaterial="dkEdge">
            <a:bevelT w="31750"/>
            <a:bevelB w="3175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t>Vertex Shader</a:t>
            </a:r>
            <a:endParaRPr lang="en-US" sz="2400" b="1" dirty="0"/>
          </a:p>
        </p:txBody>
      </p:sp>
      <p:sp>
        <p:nvSpPr>
          <p:cNvPr id="44" name="Rounded Rectangle 43"/>
          <p:cNvSpPr/>
          <p:nvPr/>
        </p:nvSpPr>
        <p:spPr>
          <a:xfrm>
            <a:off x="381000" y="2277877"/>
            <a:ext cx="2667000" cy="427727"/>
          </a:xfrm>
          <a:prstGeom prst="roundRect">
            <a:avLst/>
          </a:prstGeom>
          <a:solidFill>
            <a:srgbClr val="FF0000">
              <a:alpha val="60000"/>
            </a:srgbClr>
          </a:solidFill>
          <a:ln>
            <a:solidFill>
              <a:schemeClr val="tx1"/>
            </a:solidFill>
          </a:ln>
          <a:scene3d>
            <a:camera prst="orthographicFront"/>
            <a:lightRig rig="chilly" dir="t"/>
          </a:scene3d>
          <a:sp3d extrusionH="76200" contourW="12700" prstMaterial="dkEdge">
            <a:bevelT w="31750"/>
            <a:bevelB w="3175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err="1" smtClean="0"/>
              <a:t>Rasterizer</a:t>
            </a:r>
            <a:endParaRPr lang="en-US" sz="2400" dirty="0"/>
          </a:p>
        </p:txBody>
      </p:sp>
      <p:sp>
        <p:nvSpPr>
          <p:cNvPr id="45" name="Rounded Rectangle 44"/>
          <p:cNvSpPr/>
          <p:nvPr/>
        </p:nvSpPr>
        <p:spPr>
          <a:xfrm>
            <a:off x="381000" y="3298957"/>
            <a:ext cx="2667000" cy="427727"/>
          </a:xfrm>
          <a:prstGeom prst="roundRect">
            <a:avLst/>
          </a:prstGeom>
          <a:solidFill>
            <a:srgbClr val="FF0000">
              <a:alpha val="60000"/>
            </a:srgbClr>
          </a:solidFill>
          <a:ln>
            <a:solidFill>
              <a:schemeClr val="tx1"/>
            </a:solidFill>
          </a:ln>
          <a:scene3d>
            <a:camera prst="orthographicFront"/>
            <a:lightRig rig="chilly" dir="t"/>
          </a:scene3d>
          <a:sp3d extrusionH="76200" contourW="12700" prstMaterial="dkEdge">
            <a:bevelT w="31750"/>
            <a:bevelB w="3175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t>Pixel Shader</a:t>
            </a:r>
            <a:endParaRPr lang="en-US" sz="2400" b="1" dirty="0"/>
          </a:p>
        </p:txBody>
      </p:sp>
      <p:sp>
        <p:nvSpPr>
          <p:cNvPr id="46" name="Rounded Rectangle 45"/>
          <p:cNvSpPr/>
          <p:nvPr/>
        </p:nvSpPr>
        <p:spPr>
          <a:xfrm>
            <a:off x="381000" y="4320037"/>
            <a:ext cx="2667000" cy="427727"/>
          </a:xfrm>
          <a:prstGeom prst="roundRect">
            <a:avLst/>
          </a:prstGeom>
          <a:solidFill>
            <a:srgbClr val="FF0000">
              <a:alpha val="60000"/>
            </a:srgbClr>
          </a:solidFill>
          <a:ln>
            <a:solidFill>
              <a:schemeClr val="tx1"/>
            </a:solidFill>
          </a:ln>
          <a:scene3d>
            <a:camera prst="orthographicFront"/>
            <a:lightRig rig="chilly" dir="t"/>
          </a:scene3d>
          <a:sp3d extrusionH="76200" contourW="12700" prstMaterial="dkEdge">
            <a:bevelT w="31750"/>
            <a:bevelB w="3175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t>Display</a:t>
            </a:r>
            <a:endParaRPr lang="en-US" sz="2400" dirty="0"/>
          </a:p>
        </p:txBody>
      </p:sp>
      <p:cxnSp>
        <p:nvCxnSpPr>
          <p:cNvPr id="47" name="Straight Arrow Connector 46"/>
          <p:cNvCxnSpPr>
            <a:endCxn id="44" idx="0"/>
          </p:cNvCxnSpPr>
          <p:nvPr/>
        </p:nvCxnSpPr>
        <p:spPr>
          <a:xfrm rot="5400000">
            <a:off x="1418222" y="1980802"/>
            <a:ext cx="593353" cy="79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a:endCxn id="45" idx="0"/>
          </p:cNvCxnSpPr>
          <p:nvPr/>
        </p:nvCxnSpPr>
        <p:spPr>
          <a:xfrm rot="5400000">
            <a:off x="1418222" y="3001883"/>
            <a:ext cx="593353" cy="795"/>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a:stCxn id="45" idx="2"/>
            <a:endCxn id="46" idx="0"/>
          </p:cNvCxnSpPr>
          <p:nvPr/>
        </p:nvCxnSpPr>
        <p:spPr>
          <a:xfrm rot="5400000">
            <a:off x="1417824" y="4023360"/>
            <a:ext cx="593353"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38" name="Rounded Rectangle 37"/>
          <p:cNvSpPr/>
          <p:nvPr/>
        </p:nvSpPr>
        <p:spPr>
          <a:xfrm>
            <a:off x="381000" y="1256797"/>
            <a:ext cx="2667000" cy="427727"/>
          </a:xfrm>
          <a:prstGeom prst="roundRect">
            <a:avLst/>
          </a:prstGeom>
          <a:solidFill>
            <a:srgbClr val="FF0000">
              <a:alpha val="60000"/>
            </a:srgbClr>
          </a:solidFill>
          <a:ln>
            <a:solidFill>
              <a:schemeClr val="tx1"/>
            </a:solidFill>
          </a:ln>
          <a:scene3d>
            <a:camera prst="orthographicFront"/>
            <a:lightRig rig="chilly" dir="t"/>
          </a:scene3d>
          <a:sp3d extrusionH="76200" contourW="12700" prstMaterial="dkEdge">
            <a:bevelT w="31750"/>
            <a:bevelB w="3175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t>Geometry Shader</a:t>
            </a:r>
            <a:endParaRPr lang="en-US" sz="2400" b="1" dirty="0"/>
          </a:p>
        </p:txBody>
      </p:sp>
      <p:cxnSp>
        <p:nvCxnSpPr>
          <p:cNvPr id="41" name="Straight Arrow Connector 40"/>
          <p:cNvCxnSpPr>
            <a:endCxn id="38" idx="0"/>
          </p:cNvCxnSpPr>
          <p:nvPr/>
        </p:nvCxnSpPr>
        <p:spPr>
          <a:xfrm rot="5400000">
            <a:off x="1418224" y="959723"/>
            <a:ext cx="593351" cy="79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9" name="Elbow Connector 48"/>
          <p:cNvCxnSpPr>
            <a:stCxn id="38" idx="1"/>
            <a:endCxn id="46" idx="1"/>
          </p:cNvCxnSpPr>
          <p:nvPr/>
        </p:nvCxnSpPr>
        <p:spPr>
          <a:xfrm rot="10800000" flipV="1">
            <a:off x="381000" y="1470661"/>
            <a:ext cx="1588" cy="3063240"/>
          </a:xfrm>
          <a:prstGeom prst="bentConnector3">
            <a:avLst>
              <a:gd name="adj1" fmla="val 14395466"/>
            </a:avLst>
          </a:prstGeom>
          <a:ln>
            <a:tailEnd type="arrow"/>
          </a:ln>
        </p:spPr>
        <p:style>
          <a:lnRef idx="2">
            <a:schemeClr val="dk1"/>
          </a:lnRef>
          <a:fillRef idx="0">
            <a:schemeClr val="dk1"/>
          </a:fillRef>
          <a:effectRef idx="1">
            <a:schemeClr val="dk1"/>
          </a:effectRef>
          <a:fontRef idx="minor">
            <a:schemeClr val="tx1"/>
          </a:fontRef>
        </p:style>
      </p:cxnSp>
      <p:grpSp>
        <p:nvGrpSpPr>
          <p:cNvPr id="28" name="Group 27"/>
          <p:cNvGrpSpPr/>
          <p:nvPr/>
        </p:nvGrpSpPr>
        <p:grpSpPr>
          <a:xfrm>
            <a:off x="0" y="0"/>
            <a:ext cx="9144000" cy="1000125"/>
            <a:chOff x="0" y="0"/>
            <a:chExt cx="9144000" cy="1000125"/>
          </a:xfrm>
        </p:grpSpPr>
        <p:pic>
          <p:nvPicPr>
            <p:cNvPr id="4098" name="Picture 6" descr="SA08_text.jpg"/>
            <p:cNvPicPr>
              <a:picLocks noChangeAspect="1"/>
            </p:cNvPicPr>
            <p:nvPr/>
          </p:nvPicPr>
          <p:blipFill>
            <a:blip r:embed="rId3">
              <a:lum bright="-65000" contrast="65000"/>
            </a:blip>
            <a:srcRect t="3194" b="82222"/>
            <a:stretch>
              <a:fillRect/>
            </a:stretch>
          </p:blipFill>
          <p:spPr bwMode="auto">
            <a:xfrm>
              <a:off x="0" y="0"/>
              <a:ext cx="9144000" cy="1000125"/>
            </a:xfrm>
            <a:prstGeom prst="rect">
              <a:avLst/>
            </a:prstGeom>
            <a:noFill/>
            <a:ln w="9525">
              <a:noFill/>
              <a:miter lim="800000"/>
              <a:headEnd/>
              <a:tailEnd/>
            </a:ln>
          </p:spPr>
        </p:pic>
        <p:sp>
          <p:nvSpPr>
            <p:cNvPr id="5" name="Rectangle 4"/>
            <p:cNvSpPr>
              <a:spLocks noChangeArrowheads="1"/>
            </p:cNvSpPr>
            <p:nvPr/>
          </p:nvSpPr>
          <p:spPr bwMode="auto">
            <a:xfrm>
              <a:off x="381000" y="0"/>
              <a:ext cx="8305800" cy="1000125"/>
            </a:xfrm>
            <a:prstGeom prst="rect">
              <a:avLst/>
            </a:prstGeom>
            <a:noFill/>
            <a:ln w="9525">
              <a:noFill/>
              <a:miter lim="800000"/>
              <a:headEnd/>
              <a:tailEnd/>
            </a:ln>
            <a:effectLst>
              <a:outerShdw blurRad="63500" dist="17961" dir="2700000" algn="ctr" rotWithShape="0">
                <a:schemeClr val="bg2">
                  <a:alpha val="74998"/>
                </a:schemeClr>
              </a:outerShdw>
            </a:effectLst>
          </p:spPr>
          <p:txBody>
            <a:bodyPr anchor="ctr"/>
            <a:lstStyle/>
            <a:p>
              <a:pPr>
                <a:defRPr/>
              </a:pPr>
              <a:r>
                <a:rPr lang="en-US" sz="4400" dirty="0" smtClean="0">
                  <a:solidFill>
                    <a:schemeClr val="bg1"/>
                  </a:solidFill>
                  <a:latin typeface="+mj-lt"/>
                  <a:cs typeface="Arial" pitchFamily="34" charset="0"/>
                </a:rPr>
                <a:t>The Geometry Shader</a:t>
              </a:r>
              <a:endParaRPr lang="en-US" sz="4400" dirty="0">
                <a:solidFill>
                  <a:schemeClr val="bg1"/>
                </a:solidFill>
                <a:latin typeface="+mj-lt"/>
                <a:cs typeface="Arial" pitchFamily="34" charset="0"/>
              </a:endParaRPr>
            </a:p>
          </p:txBody>
        </p:sp>
      </p:grpSp>
      <p:sp>
        <p:nvSpPr>
          <p:cNvPr id="52" name="Rectangle 3"/>
          <p:cNvSpPr>
            <a:spLocks noGrp="1" noChangeArrowheads="1"/>
          </p:cNvSpPr>
          <p:nvPr>
            <p:ph idx="1"/>
          </p:nvPr>
        </p:nvSpPr>
        <p:spPr>
          <a:xfrm>
            <a:off x="3387970" y="2277877"/>
            <a:ext cx="6441830" cy="4343400"/>
          </a:xfrm>
        </p:spPr>
        <p:txBody>
          <a:bodyPr/>
          <a:lstStyle/>
          <a:p>
            <a:pPr>
              <a:buClr>
                <a:srgbClr val="FF0000"/>
              </a:buClr>
              <a:buFontTx/>
              <a:buChar char="•"/>
            </a:pPr>
            <a:r>
              <a:rPr lang="en-GB" dirty="0" smtClean="0">
                <a:latin typeface="Calibri" pitchFamily="34" charset="0"/>
                <a:ea typeface="ＭＳ Ｐゴシック" pitchFamily="34" charset="-128"/>
                <a:cs typeface="Arial" pitchFamily="34" charset="0"/>
              </a:rPr>
              <a:t>Executed once per triangle</a:t>
            </a:r>
          </a:p>
          <a:p>
            <a:pPr lvl="1">
              <a:buClr>
                <a:srgbClr val="FF0000"/>
              </a:buClr>
              <a:buFontTx/>
              <a:buChar char="•"/>
            </a:pPr>
            <a:r>
              <a:rPr lang="en-GB" dirty="0" smtClean="0">
                <a:latin typeface="Calibri" pitchFamily="34" charset="0"/>
                <a:ea typeface="ＭＳ Ｐゴシック" pitchFamily="34" charset="-128"/>
                <a:cs typeface="Arial" pitchFamily="34" charset="0"/>
              </a:rPr>
              <a:t>Parallel SIMD processing</a:t>
            </a:r>
          </a:p>
          <a:p>
            <a:pPr>
              <a:buClr>
                <a:srgbClr val="FF0000"/>
              </a:buClr>
              <a:buFontTx/>
              <a:buChar char="•"/>
            </a:pPr>
            <a:r>
              <a:rPr lang="en-GB" dirty="0" smtClean="0">
                <a:latin typeface="Calibri" pitchFamily="34" charset="0"/>
                <a:ea typeface="ＭＳ Ｐゴシック" pitchFamily="34" charset="-128"/>
                <a:cs typeface="Arial" pitchFamily="34" charset="0"/>
              </a:rPr>
              <a:t>Can access adjacent triangles </a:t>
            </a:r>
            <a:br>
              <a:rPr lang="en-GB" dirty="0" smtClean="0">
                <a:latin typeface="Calibri" pitchFamily="34" charset="0"/>
                <a:ea typeface="ＭＳ Ｐゴシック" pitchFamily="34" charset="-128"/>
                <a:cs typeface="Arial" pitchFamily="34" charset="0"/>
              </a:rPr>
            </a:br>
            <a:r>
              <a:rPr lang="en-GB" dirty="0" smtClean="0">
                <a:latin typeface="Calibri" pitchFamily="34" charset="0"/>
                <a:ea typeface="ＭＳ Ｐゴシック" pitchFamily="34" charset="-128"/>
                <a:cs typeface="Arial" pitchFamily="34" charset="0"/>
              </a:rPr>
              <a:t>	</a:t>
            </a:r>
            <a:r>
              <a:rPr lang="en-GB" i="1" dirty="0" smtClean="0">
                <a:latin typeface="Calibri" pitchFamily="34" charset="0"/>
                <a:ea typeface="ＭＳ Ｐゴシック" pitchFamily="34" charset="-128"/>
                <a:cs typeface="Arial" pitchFamily="34" charset="0"/>
              </a:rPr>
              <a:t>(6 vertices)</a:t>
            </a:r>
            <a:endParaRPr lang="en-GB" i="1" dirty="0" smtClean="0">
              <a:ea typeface="ＭＳ Ｐゴシック" pitchFamily="34" charset="-128"/>
              <a:cs typeface="Arial" pitchFamily="34" charset="0"/>
            </a:endParaRPr>
          </a:p>
          <a:p>
            <a:pPr>
              <a:buClr>
                <a:srgbClr val="FF0000"/>
              </a:buClr>
              <a:buFontTx/>
              <a:buChar char="•"/>
            </a:pPr>
            <a:r>
              <a:rPr lang="en-GB" dirty="0" smtClean="0">
                <a:latin typeface="+mn-lt"/>
                <a:ea typeface="ＭＳ Ｐゴシック" pitchFamily="34" charset="-128"/>
                <a:cs typeface="Arial" pitchFamily="34" charset="0"/>
              </a:rPr>
              <a:t>Zero or more triangles, lines, or points</a:t>
            </a:r>
          </a:p>
          <a:p>
            <a:pPr lvl="1">
              <a:buClr>
                <a:srgbClr val="FF0000"/>
              </a:buClr>
              <a:buFontTx/>
              <a:buChar char="•"/>
            </a:pPr>
            <a:r>
              <a:rPr lang="en-GB" dirty="0" smtClean="0">
                <a:ea typeface="ＭＳ Ｐゴシック" pitchFamily="34" charset="-128"/>
                <a:cs typeface="Arial" pitchFamily="34" charset="0"/>
              </a:rPr>
              <a:t>Primitives then get </a:t>
            </a:r>
            <a:r>
              <a:rPr lang="en-GB" dirty="0" err="1" smtClean="0">
                <a:ea typeface="ＭＳ Ｐゴシック" pitchFamily="34" charset="-128"/>
                <a:cs typeface="Arial" pitchFamily="34" charset="0"/>
              </a:rPr>
              <a:t>rasterized</a:t>
            </a:r>
            <a:endParaRPr lang="en-GB" dirty="0" smtClean="0">
              <a:ea typeface="ＭＳ Ｐゴシック" pitchFamily="34" charset="-128"/>
              <a:cs typeface="Arial" pitchFamily="34" charset="0"/>
            </a:endParaRPr>
          </a:p>
          <a:p>
            <a:pPr lvl="2">
              <a:buClr>
                <a:srgbClr val="FF0000"/>
              </a:buClr>
              <a:buNone/>
            </a:pPr>
            <a:endParaRPr lang="en-GB" dirty="0" smtClean="0">
              <a:ea typeface="ＭＳ Ｐゴシック" pitchFamily="34" charset="-128"/>
              <a:cs typeface="Arial" pitchFamily="34" charset="0"/>
            </a:endParaRPr>
          </a:p>
        </p:txBody>
      </p:sp>
      <p:grpSp>
        <p:nvGrpSpPr>
          <p:cNvPr id="56" name="Group 55"/>
          <p:cNvGrpSpPr/>
          <p:nvPr/>
        </p:nvGrpSpPr>
        <p:grpSpPr>
          <a:xfrm>
            <a:off x="5308509" y="1123978"/>
            <a:ext cx="1615805" cy="862530"/>
            <a:chOff x="2743200" y="4094922"/>
            <a:chExt cx="3200401" cy="1702629"/>
          </a:xfrm>
        </p:grpSpPr>
        <p:sp>
          <p:nvSpPr>
            <p:cNvPr id="57" name="AutoShape 14"/>
            <p:cNvSpPr>
              <a:spLocks noChangeArrowheads="1"/>
            </p:cNvSpPr>
            <p:nvPr/>
          </p:nvSpPr>
          <p:spPr bwMode="auto">
            <a:xfrm rot="18066000">
              <a:off x="3606800" y="3984627"/>
              <a:ext cx="1141412" cy="1398587"/>
            </a:xfrm>
            <a:prstGeom prst="rtTriangle">
              <a:avLst/>
            </a:prstGeom>
            <a:solidFill>
              <a:schemeClr val="accent1"/>
            </a:solidFill>
            <a:ln w="28575">
              <a:solidFill>
                <a:schemeClr val="tx1"/>
              </a:solidFill>
              <a:miter lim="800000"/>
              <a:headEnd/>
              <a:tailEnd/>
            </a:ln>
            <a:effectLst>
              <a:outerShdw dist="35921" dir="2700000" algn="ctr" rotWithShape="0">
                <a:schemeClr val="bg2"/>
              </a:outerShdw>
            </a:effectLst>
          </p:spPr>
          <p:txBody>
            <a:bodyPr anchor="ctr">
              <a:spAutoFit/>
            </a:bodyPr>
            <a:lstStyle/>
            <a:p>
              <a:pPr>
                <a:defRPr/>
              </a:pPr>
              <a:endParaRPr lang="en-US"/>
            </a:p>
          </p:txBody>
        </p:sp>
        <p:cxnSp>
          <p:nvCxnSpPr>
            <p:cNvPr id="58" name="Straight Connector 57"/>
            <p:cNvCxnSpPr/>
            <p:nvPr/>
          </p:nvCxnSpPr>
          <p:spPr>
            <a:xfrm rot="5400000" flipH="1" flipV="1">
              <a:off x="3031437" y="4422912"/>
              <a:ext cx="715617" cy="5963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a:off x="3419064" y="4094922"/>
              <a:ext cx="1652013" cy="47072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rot="5400000">
              <a:off x="2699621" y="4854123"/>
              <a:ext cx="723265" cy="63610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a:off x="2743200" y="5533807"/>
              <a:ext cx="1789043" cy="321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a:off x="4989443" y="4552124"/>
              <a:ext cx="954158" cy="75726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rot="10800000" flipV="1">
              <a:off x="4512366" y="5309391"/>
              <a:ext cx="1431235" cy="29627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64" name="Oval 63"/>
            <p:cNvSpPr/>
            <p:nvPr/>
          </p:nvSpPr>
          <p:spPr bwMode="auto">
            <a:xfrm rot="16200000">
              <a:off x="3094037" y="4570413"/>
              <a:ext cx="488951" cy="479425"/>
            </a:xfrm>
            <a:prstGeom prst="ellipse">
              <a:avLst/>
            </a:prstGeom>
            <a:solidFill>
              <a:schemeClr val="accent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3" name="Oval 72"/>
            <p:cNvSpPr/>
            <p:nvPr/>
          </p:nvSpPr>
          <p:spPr bwMode="auto">
            <a:xfrm rot="16200000">
              <a:off x="4271961" y="5313363"/>
              <a:ext cx="488951" cy="479425"/>
            </a:xfrm>
            <a:prstGeom prst="ellipse">
              <a:avLst/>
            </a:prstGeom>
            <a:solidFill>
              <a:schemeClr val="accent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4" name="Oval 73"/>
            <p:cNvSpPr/>
            <p:nvPr/>
          </p:nvSpPr>
          <p:spPr bwMode="auto">
            <a:xfrm rot="16200000">
              <a:off x="4751387" y="4325937"/>
              <a:ext cx="488951" cy="479425"/>
            </a:xfrm>
            <a:prstGeom prst="ellipse">
              <a:avLst/>
            </a:prstGeom>
            <a:solidFill>
              <a:schemeClr val="accent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6" descr="SA08_text.jpg"/>
          <p:cNvPicPr>
            <a:picLocks noChangeAspect="1"/>
          </p:cNvPicPr>
          <p:nvPr/>
        </p:nvPicPr>
        <p:blipFill>
          <a:blip r:embed="rId3">
            <a:lum bright="-65000" contrast="65000"/>
          </a:blip>
          <a:srcRect t="3194" b="82222"/>
          <a:stretch>
            <a:fillRect/>
          </a:stretch>
        </p:blipFill>
        <p:spPr bwMode="auto">
          <a:xfrm>
            <a:off x="0" y="0"/>
            <a:ext cx="9144000" cy="1000125"/>
          </a:xfrm>
          <a:prstGeom prst="rect">
            <a:avLst/>
          </a:prstGeom>
          <a:noFill/>
          <a:ln w="9525">
            <a:noFill/>
            <a:miter lim="800000"/>
            <a:headEnd/>
            <a:tailEnd/>
          </a:ln>
        </p:spPr>
      </p:pic>
      <p:sp>
        <p:nvSpPr>
          <p:cNvPr id="5" name="Rectangle 4"/>
          <p:cNvSpPr>
            <a:spLocks noChangeArrowheads="1"/>
          </p:cNvSpPr>
          <p:nvPr/>
        </p:nvSpPr>
        <p:spPr bwMode="auto">
          <a:xfrm>
            <a:off x="381000" y="0"/>
            <a:ext cx="8305800" cy="1000125"/>
          </a:xfrm>
          <a:prstGeom prst="rect">
            <a:avLst/>
          </a:prstGeom>
          <a:noFill/>
          <a:ln w="9525">
            <a:noFill/>
            <a:miter lim="800000"/>
            <a:headEnd/>
            <a:tailEnd/>
          </a:ln>
          <a:effectLst>
            <a:outerShdw blurRad="63500" dist="17961" dir="2700000" algn="ctr" rotWithShape="0">
              <a:schemeClr val="bg2">
                <a:alpha val="74998"/>
              </a:schemeClr>
            </a:outerShdw>
          </a:effectLst>
        </p:spPr>
        <p:txBody>
          <a:bodyPr anchor="ctr"/>
          <a:lstStyle/>
          <a:p>
            <a:pPr>
              <a:defRPr/>
            </a:pPr>
            <a:r>
              <a:rPr lang="en-US" sz="4400" dirty="0" smtClean="0">
                <a:solidFill>
                  <a:schemeClr val="bg1"/>
                </a:solidFill>
                <a:latin typeface="+mj-lt"/>
                <a:cs typeface="Arial" pitchFamily="34" charset="0"/>
              </a:rPr>
              <a:t>How to process edges on GS?</a:t>
            </a:r>
            <a:endParaRPr lang="en-US" sz="4400" dirty="0">
              <a:solidFill>
                <a:schemeClr val="bg1"/>
              </a:solidFill>
              <a:latin typeface="+mj-lt"/>
              <a:cs typeface="Arial" pitchFamily="34" charset="0"/>
            </a:endParaRPr>
          </a:p>
        </p:txBody>
      </p:sp>
      <p:sp>
        <p:nvSpPr>
          <p:cNvPr id="7172" name="Rectangle 3"/>
          <p:cNvSpPr>
            <a:spLocks noGrp="1" noChangeArrowheads="1"/>
          </p:cNvSpPr>
          <p:nvPr>
            <p:ph idx="1"/>
          </p:nvPr>
        </p:nvSpPr>
        <p:spPr>
          <a:xfrm>
            <a:off x="533400" y="1066800"/>
            <a:ext cx="8153400" cy="5181600"/>
          </a:xfrm>
        </p:spPr>
        <p:txBody>
          <a:bodyPr/>
          <a:lstStyle/>
          <a:p>
            <a:pPr>
              <a:buClr>
                <a:srgbClr val="FF0000"/>
              </a:buClr>
              <a:buFontTx/>
              <a:buChar char="•"/>
            </a:pPr>
            <a:r>
              <a:rPr lang="en-GB" dirty="0" smtClean="0">
                <a:latin typeface="Calibri" pitchFamily="34" charset="0"/>
                <a:ea typeface="ＭＳ Ｐゴシック" pitchFamily="34" charset="-128"/>
                <a:cs typeface="Arial" pitchFamily="34" charset="0"/>
              </a:rPr>
              <a:t>Can process edges on the geometry </a:t>
            </a:r>
            <a:r>
              <a:rPr lang="en-GB" dirty="0" err="1" smtClean="0">
                <a:latin typeface="Calibri" pitchFamily="34" charset="0"/>
                <a:ea typeface="ＭＳ Ｐゴシック" pitchFamily="34" charset="-128"/>
                <a:cs typeface="Arial" pitchFamily="34" charset="0"/>
              </a:rPr>
              <a:t>shader</a:t>
            </a:r>
            <a:endParaRPr lang="en-GB" dirty="0" smtClean="0">
              <a:latin typeface="Calibri" pitchFamily="34" charset="0"/>
              <a:ea typeface="ＭＳ Ｐゴシック" pitchFamily="34" charset="-128"/>
              <a:cs typeface="Arial" pitchFamily="34" charset="0"/>
            </a:endParaRPr>
          </a:p>
          <a:p>
            <a:pPr lvl="1">
              <a:buClr>
                <a:srgbClr val="FF0000"/>
              </a:buClr>
              <a:buFontTx/>
              <a:buChar char="•"/>
            </a:pPr>
            <a:r>
              <a:rPr lang="en-GB" b="1" dirty="0" smtClean="0">
                <a:ea typeface="ＭＳ Ｐゴシック" pitchFamily="34" charset="-128"/>
                <a:cs typeface="Arial" pitchFamily="34" charset="0"/>
              </a:rPr>
              <a:t>Three edges w/ adjacency info</a:t>
            </a:r>
          </a:p>
          <a:p>
            <a:pPr lvl="2">
              <a:buClr>
                <a:srgbClr val="FF0000"/>
              </a:buClr>
              <a:buFontTx/>
              <a:buChar char="•"/>
            </a:pPr>
            <a:r>
              <a:rPr lang="en-GB" b="1" dirty="0" smtClean="0">
                <a:ea typeface="ＭＳ Ｐゴシック" pitchFamily="34" charset="-128"/>
                <a:cs typeface="Arial" pitchFamily="34" charset="0"/>
              </a:rPr>
              <a:t>Many applications: Silhouettes, shadow volumes...</a:t>
            </a:r>
          </a:p>
        </p:txBody>
      </p:sp>
      <p:grpSp>
        <p:nvGrpSpPr>
          <p:cNvPr id="35" name="Group 34"/>
          <p:cNvGrpSpPr/>
          <p:nvPr/>
        </p:nvGrpSpPr>
        <p:grpSpPr>
          <a:xfrm>
            <a:off x="2895599" y="3429000"/>
            <a:ext cx="3200401" cy="1702629"/>
            <a:chOff x="2743200" y="4094922"/>
            <a:chExt cx="3200401" cy="1702629"/>
          </a:xfrm>
        </p:grpSpPr>
        <p:sp>
          <p:nvSpPr>
            <p:cNvPr id="14" name="AutoShape 14"/>
            <p:cNvSpPr>
              <a:spLocks noChangeArrowheads="1"/>
            </p:cNvSpPr>
            <p:nvPr/>
          </p:nvSpPr>
          <p:spPr bwMode="auto">
            <a:xfrm rot="18066000">
              <a:off x="3606800" y="3984627"/>
              <a:ext cx="1141412" cy="1398587"/>
            </a:xfrm>
            <a:prstGeom prst="rtTriangle">
              <a:avLst/>
            </a:prstGeom>
            <a:solidFill>
              <a:schemeClr val="accent1"/>
            </a:solidFill>
            <a:ln w="28575">
              <a:solidFill>
                <a:schemeClr val="tx1"/>
              </a:solidFill>
              <a:miter lim="800000"/>
              <a:headEnd/>
              <a:tailEnd/>
            </a:ln>
            <a:effectLst>
              <a:outerShdw dist="35921" dir="2700000" algn="ctr" rotWithShape="0">
                <a:schemeClr val="bg2"/>
              </a:outerShdw>
            </a:effectLst>
          </p:spPr>
          <p:txBody>
            <a:bodyPr anchor="ctr">
              <a:spAutoFit/>
            </a:bodyPr>
            <a:lstStyle/>
            <a:p>
              <a:pPr>
                <a:defRPr/>
              </a:pPr>
              <a:endParaRPr lang="en-US"/>
            </a:p>
          </p:txBody>
        </p:sp>
        <p:cxnSp>
          <p:nvCxnSpPr>
            <p:cNvPr id="16" name="Straight Connector 15"/>
            <p:cNvCxnSpPr/>
            <p:nvPr/>
          </p:nvCxnSpPr>
          <p:spPr>
            <a:xfrm rot="5400000" flipH="1" flipV="1">
              <a:off x="3031437" y="4422912"/>
              <a:ext cx="715617" cy="5963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3419064" y="4094922"/>
              <a:ext cx="1652013" cy="47072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a:off x="2699621" y="4854123"/>
              <a:ext cx="723265" cy="63610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2743200" y="5533807"/>
              <a:ext cx="1789043" cy="321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4989443" y="4552124"/>
              <a:ext cx="954158" cy="75726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rot="10800000" flipV="1">
              <a:off x="4512366" y="5309391"/>
              <a:ext cx="1431235" cy="29627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8" name="Oval 7"/>
            <p:cNvSpPr/>
            <p:nvPr/>
          </p:nvSpPr>
          <p:spPr bwMode="auto">
            <a:xfrm rot="16200000">
              <a:off x="3094037" y="4570413"/>
              <a:ext cx="488951" cy="479425"/>
            </a:xfrm>
            <a:prstGeom prst="ellipse">
              <a:avLst/>
            </a:prstGeom>
            <a:solidFill>
              <a:schemeClr val="accent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 name="Oval 8"/>
            <p:cNvSpPr/>
            <p:nvPr/>
          </p:nvSpPr>
          <p:spPr bwMode="auto">
            <a:xfrm rot="16200000">
              <a:off x="4271961" y="5313363"/>
              <a:ext cx="488951" cy="479425"/>
            </a:xfrm>
            <a:prstGeom prst="ellipse">
              <a:avLst/>
            </a:prstGeom>
            <a:solidFill>
              <a:schemeClr val="accent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 name="Oval 9"/>
            <p:cNvSpPr/>
            <p:nvPr/>
          </p:nvSpPr>
          <p:spPr bwMode="auto">
            <a:xfrm rot="16200000">
              <a:off x="4751387" y="4325937"/>
              <a:ext cx="488951" cy="479425"/>
            </a:xfrm>
            <a:prstGeom prst="ellipse">
              <a:avLst/>
            </a:prstGeom>
            <a:solidFill>
              <a:schemeClr val="accent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1" name="Straight Connector 40"/>
          <p:cNvCxnSpPr/>
          <p:nvPr/>
        </p:nvCxnSpPr>
        <p:spPr>
          <a:xfrm rot="5400000" flipH="1" flipV="1">
            <a:off x="2415213" y="4164496"/>
            <a:ext cx="715617" cy="5963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a:off x="2802840" y="3836506"/>
            <a:ext cx="1652013" cy="47072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rot="5400000">
            <a:off x="2083397" y="4595707"/>
            <a:ext cx="723265" cy="63610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2126976" y="5275391"/>
            <a:ext cx="1789043" cy="321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a:off x="4373219" y="4293708"/>
            <a:ext cx="954158" cy="75726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rot="10800000" flipV="1">
            <a:off x="3896142" y="5050975"/>
            <a:ext cx="1431235" cy="29627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pic>
        <p:nvPicPr>
          <p:cNvPr id="7170" name="Picture 6" descr="SA08_text.jpg"/>
          <p:cNvPicPr>
            <a:picLocks noChangeAspect="1"/>
          </p:cNvPicPr>
          <p:nvPr/>
        </p:nvPicPr>
        <p:blipFill>
          <a:blip r:embed="rId3">
            <a:lum bright="-65000" contrast="65000"/>
          </a:blip>
          <a:srcRect t="3194" b="82222"/>
          <a:stretch>
            <a:fillRect/>
          </a:stretch>
        </p:blipFill>
        <p:spPr bwMode="auto">
          <a:xfrm>
            <a:off x="0" y="0"/>
            <a:ext cx="9144000" cy="1000125"/>
          </a:xfrm>
          <a:prstGeom prst="rect">
            <a:avLst/>
          </a:prstGeom>
          <a:noFill/>
          <a:ln w="9525">
            <a:noFill/>
            <a:miter lim="800000"/>
            <a:headEnd/>
            <a:tailEnd/>
          </a:ln>
        </p:spPr>
      </p:pic>
      <p:sp>
        <p:nvSpPr>
          <p:cNvPr id="5" name="Rectangle 4"/>
          <p:cNvSpPr>
            <a:spLocks noChangeArrowheads="1"/>
          </p:cNvSpPr>
          <p:nvPr/>
        </p:nvSpPr>
        <p:spPr bwMode="auto">
          <a:xfrm>
            <a:off x="381000" y="0"/>
            <a:ext cx="8305800" cy="1000125"/>
          </a:xfrm>
          <a:prstGeom prst="rect">
            <a:avLst/>
          </a:prstGeom>
          <a:noFill/>
          <a:ln w="9525">
            <a:noFill/>
            <a:miter lim="800000"/>
            <a:headEnd/>
            <a:tailEnd/>
          </a:ln>
          <a:effectLst>
            <a:outerShdw blurRad="63500" dist="17961" dir="2700000" algn="ctr" rotWithShape="0">
              <a:schemeClr val="bg2">
                <a:alpha val="74998"/>
              </a:schemeClr>
            </a:outerShdw>
          </a:effectLst>
        </p:spPr>
        <p:txBody>
          <a:bodyPr anchor="ctr"/>
          <a:lstStyle/>
          <a:p>
            <a:pPr>
              <a:defRPr/>
            </a:pPr>
            <a:r>
              <a:rPr lang="en-US" sz="4400" dirty="0" smtClean="0">
                <a:solidFill>
                  <a:schemeClr val="bg1"/>
                </a:solidFill>
                <a:latin typeface="+mj-lt"/>
                <a:cs typeface="Arial" pitchFamily="34" charset="0"/>
              </a:rPr>
              <a:t>How to process edges on GS?</a:t>
            </a:r>
            <a:endParaRPr lang="en-US" sz="4400" dirty="0">
              <a:solidFill>
                <a:schemeClr val="bg1"/>
              </a:solidFill>
              <a:latin typeface="+mj-lt"/>
              <a:cs typeface="Arial" pitchFamily="34" charset="0"/>
            </a:endParaRPr>
          </a:p>
        </p:txBody>
      </p:sp>
      <p:sp>
        <p:nvSpPr>
          <p:cNvPr id="7172" name="Rectangle 3"/>
          <p:cNvSpPr>
            <a:spLocks noGrp="1" noChangeArrowheads="1"/>
          </p:cNvSpPr>
          <p:nvPr>
            <p:ph idx="1"/>
          </p:nvPr>
        </p:nvSpPr>
        <p:spPr>
          <a:xfrm>
            <a:off x="533400" y="1066800"/>
            <a:ext cx="8153400" cy="5181600"/>
          </a:xfrm>
        </p:spPr>
        <p:txBody>
          <a:bodyPr/>
          <a:lstStyle/>
          <a:p>
            <a:pPr>
              <a:buClr>
                <a:srgbClr val="FF0000"/>
              </a:buClr>
              <a:buFontTx/>
              <a:buChar char="•"/>
            </a:pPr>
            <a:r>
              <a:rPr lang="en-GB" dirty="0" smtClean="0">
                <a:latin typeface="Calibri" pitchFamily="34" charset="0"/>
                <a:ea typeface="ＭＳ Ｐゴシック" pitchFamily="34" charset="-128"/>
                <a:cs typeface="Arial" pitchFamily="34" charset="0"/>
              </a:rPr>
              <a:t>Process one triangle with adjacency primitive</a:t>
            </a:r>
            <a:br>
              <a:rPr lang="en-GB" dirty="0" smtClean="0">
                <a:latin typeface="Calibri" pitchFamily="34" charset="0"/>
                <a:ea typeface="ＭＳ Ｐゴシック" pitchFamily="34" charset="-128"/>
                <a:cs typeface="Arial" pitchFamily="34" charset="0"/>
              </a:rPr>
            </a:br>
            <a:r>
              <a:rPr lang="en-GB" dirty="0" smtClean="0">
                <a:latin typeface="Calibri" pitchFamily="34" charset="0"/>
                <a:ea typeface="ＭＳ Ｐゴシック" pitchFamily="34" charset="-128"/>
                <a:cs typeface="Arial" pitchFamily="34" charset="0"/>
              </a:rPr>
              <a:t>per input mesh triangle</a:t>
            </a:r>
          </a:p>
          <a:p>
            <a:pPr>
              <a:buClr>
                <a:srgbClr val="FF0000"/>
              </a:buClr>
              <a:buFontTx/>
              <a:buChar char="•"/>
            </a:pPr>
            <a:r>
              <a:rPr lang="en-GB" dirty="0" smtClean="0">
                <a:latin typeface="Calibri" pitchFamily="34" charset="0"/>
                <a:ea typeface="ＭＳ Ｐゴシック" pitchFamily="34" charset="-128"/>
                <a:cs typeface="Arial" pitchFamily="34" charset="0"/>
              </a:rPr>
              <a:t>Arbitrary rule to process edge only once in GS</a:t>
            </a:r>
          </a:p>
          <a:p>
            <a:pPr lvl="1">
              <a:buClr>
                <a:srgbClr val="FF0000"/>
              </a:buClr>
              <a:buFontTx/>
              <a:buChar char="•"/>
            </a:pPr>
            <a:r>
              <a:rPr lang="en-GB" dirty="0" smtClean="0">
                <a:latin typeface="Calibri" pitchFamily="34" charset="0"/>
                <a:ea typeface="ＭＳ Ｐゴシック" pitchFamily="34" charset="-128"/>
                <a:cs typeface="Arial" pitchFamily="34" charset="0"/>
              </a:rPr>
              <a:t>E.g., when vertex IDs increase clockwise</a:t>
            </a:r>
          </a:p>
          <a:p>
            <a:pPr>
              <a:buClr>
                <a:srgbClr val="FF0000"/>
              </a:buClr>
              <a:buFontTx/>
              <a:buChar char="•"/>
            </a:pPr>
            <a:endParaRPr lang="en-GB" dirty="0" smtClean="0">
              <a:latin typeface="Calibri" pitchFamily="34" charset="0"/>
              <a:ea typeface="ＭＳ Ｐゴシック" pitchFamily="34" charset="-128"/>
              <a:cs typeface="Arial" pitchFamily="34" charset="0"/>
            </a:endParaRPr>
          </a:p>
          <a:p>
            <a:pPr>
              <a:buClr>
                <a:srgbClr val="FF0000"/>
              </a:buClr>
              <a:buFontTx/>
              <a:buChar char="•"/>
            </a:pPr>
            <a:endParaRPr lang="en-GB" dirty="0" smtClean="0">
              <a:latin typeface="Calibri" pitchFamily="34" charset="0"/>
              <a:ea typeface="ＭＳ Ｐゴシック" pitchFamily="34" charset="-128"/>
              <a:cs typeface="Arial" pitchFamily="34" charset="0"/>
            </a:endParaRPr>
          </a:p>
          <a:p>
            <a:pPr>
              <a:buClr>
                <a:srgbClr val="FF0000"/>
              </a:buClr>
              <a:buFontTx/>
              <a:buChar char="•"/>
            </a:pPr>
            <a:endParaRPr lang="en-GB" dirty="0" smtClean="0">
              <a:latin typeface="Calibri" pitchFamily="34" charset="0"/>
              <a:ea typeface="ＭＳ Ｐゴシック" pitchFamily="34" charset="-128"/>
              <a:cs typeface="Arial" pitchFamily="34" charset="0"/>
            </a:endParaRPr>
          </a:p>
          <a:p>
            <a:pPr>
              <a:buClr>
                <a:srgbClr val="FF0000"/>
              </a:buClr>
              <a:buFontTx/>
              <a:buChar char="•"/>
            </a:pPr>
            <a:endParaRPr lang="en-GB" dirty="0" smtClean="0">
              <a:latin typeface="Calibri" pitchFamily="34" charset="0"/>
              <a:ea typeface="ＭＳ Ｐゴシック" pitchFamily="34" charset="-128"/>
              <a:cs typeface="Arial" pitchFamily="34" charset="0"/>
            </a:endParaRPr>
          </a:p>
          <a:p>
            <a:pPr>
              <a:buClr>
                <a:srgbClr val="FF0000"/>
              </a:buClr>
              <a:buFontTx/>
              <a:buChar char="•"/>
            </a:pPr>
            <a:endParaRPr lang="en-GB" dirty="0" smtClean="0">
              <a:latin typeface="Calibri" pitchFamily="34" charset="0"/>
              <a:ea typeface="ＭＳ Ｐゴシック" pitchFamily="34" charset="-128"/>
              <a:cs typeface="Arial" pitchFamily="34" charset="0"/>
            </a:endParaRPr>
          </a:p>
          <a:p>
            <a:pPr>
              <a:buClr>
                <a:srgbClr val="FF0000"/>
              </a:buClr>
              <a:buFontTx/>
              <a:buChar char="•"/>
            </a:pPr>
            <a:r>
              <a:rPr lang="en-GB" dirty="0" smtClean="0">
                <a:latin typeface="Calibri" pitchFamily="34" charset="0"/>
                <a:ea typeface="ＭＳ Ｐゴシック" pitchFamily="34" charset="-128"/>
                <a:cs typeface="Arial" pitchFamily="34" charset="0"/>
              </a:rPr>
              <a:t>Optionally, process the </a:t>
            </a:r>
            <a:r>
              <a:rPr lang="en-GB" dirty="0" err="1" smtClean="0">
                <a:latin typeface="Calibri" pitchFamily="34" charset="0"/>
                <a:ea typeface="ＭＳ Ｐゴシック" pitchFamily="34" charset="-128"/>
                <a:cs typeface="Arial" pitchFamily="34" charset="0"/>
              </a:rPr>
              <a:t>center</a:t>
            </a:r>
            <a:r>
              <a:rPr lang="en-GB" dirty="0" smtClean="0">
                <a:latin typeface="Calibri" pitchFamily="34" charset="0"/>
                <a:ea typeface="ＭＳ Ｐゴシック" pitchFamily="34" charset="-128"/>
                <a:cs typeface="Arial" pitchFamily="34" charset="0"/>
              </a:rPr>
              <a:t> face</a:t>
            </a:r>
          </a:p>
        </p:txBody>
      </p:sp>
      <p:sp>
        <p:nvSpPr>
          <p:cNvPr id="14" name="AutoShape 14"/>
          <p:cNvSpPr>
            <a:spLocks noChangeArrowheads="1"/>
          </p:cNvSpPr>
          <p:nvPr/>
        </p:nvSpPr>
        <p:spPr bwMode="auto">
          <a:xfrm rot="18066000">
            <a:off x="3006726" y="3756027"/>
            <a:ext cx="1141412" cy="1398587"/>
          </a:xfrm>
          <a:prstGeom prst="rtTriangle">
            <a:avLst/>
          </a:prstGeom>
          <a:solidFill>
            <a:schemeClr val="accent1"/>
          </a:solidFill>
          <a:ln w="28575">
            <a:solidFill>
              <a:schemeClr val="tx1"/>
            </a:solidFill>
            <a:miter lim="800000"/>
            <a:headEnd/>
            <a:tailEnd/>
          </a:ln>
          <a:effectLst>
            <a:outerShdw dist="35921" dir="2700000" algn="ctr" rotWithShape="0">
              <a:schemeClr val="bg2"/>
            </a:outerShdw>
          </a:effectLst>
        </p:spPr>
        <p:txBody>
          <a:bodyPr anchor="ctr">
            <a:spAutoFit/>
          </a:bodyPr>
          <a:lstStyle/>
          <a:p>
            <a:pPr>
              <a:defRPr/>
            </a:pPr>
            <a:endParaRPr lang="en-US"/>
          </a:p>
        </p:txBody>
      </p:sp>
      <p:sp>
        <p:nvSpPr>
          <p:cNvPr id="8" name="Oval 7"/>
          <p:cNvSpPr/>
          <p:nvPr/>
        </p:nvSpPr>
        <p:spPr bwMode="auto">
          <a:xfrm rot="16200000">
            <a:off x="2493963" y="4341813"/>
            <a:ext cx="488951" cy="479425"/>
          </a:xfrm>
          <a:prstGeom prst="ellipse">
            <a:avLst/>
          </a:prstGeom>
          <a:solidFill>
            <a:schemeClr val="accent1"/>
          </a:solidFill>
          <a:ln>
            <a:solidFill>
              <a:schemeClr val="tx1"/>
            </a:solidFill>
          </a:ln>
        </p:spPr>
        <p:style>
          <a:lnRef idx="1">
            <a:schemeClr val="accent1"/>
          </a:lnRef>
          <a:fillRef idx="3">
            <a:schemeClr val="accent1"/>
          </a:fillRef>
          <a:effectRef idx="2">
            <a:schemeClr val="accent1"/>
          </a:effectRef>
          <a:fontRef idx="minor">
            <a:schemeClr val="lt1"/>
          </a:fontRef>
        </p:style>
        <p:txBody>
          <a:bodyPr vert="vert" anchor="ctr"/>
          <a:lstStyle/>
          <a:p>
            <a:pPr algn="ctr">
              <a:defRPr/>
            </a:pPr>
            <a:r>
              <a:rPr lang="en-US" b="1" dirty="0" smtClean="0"/>
              <a:t>31</a:t>
            </a:r>
            <a:endParaRPr lang="en-US" b="1" dirty="0"/>
          </a:p>
        </p:txBody>
      </p:sp>
      <p:sp>
        <p:nvSpPr>
          <p:cNvPr id="9" name="Oval 8"/>
          <p:cNvSpPr/>
          <p:nvPr/>
        </p:nvSpPr>
        <p:spPr bwMode="auto">
          <a:xfrm rot="16200000">
            <a:off x="3671887" y="5084763"/>
            <a:ext cx="488951" cy="479425"/>
          </a:xfrm>
          <a:prstGeom prst="ellipse">
            <a:avLst/>
          </a:prstGeom>
          <a:solidFill>
            <a:schemeClr val="accent1"/>
          </a:solidFill>
          <a:ln>
            <a:solidFill>
              <a:schemeClr val="tx1"/>
            </a:solidFill>
          </a:ln>
        </p:spPr>
        <p:style>
          <a:lnRef idx="1">
            <a:schemeClr val="accent1"/>
          </a:lnRef>
          <a:fillRef idx="3">
            <a:schemeClr val="accent1"/>
          </a:fillRef>
          <a:effectRef idx="2">
            <a:schemeClr val="accent1"/>
          </a:effectRef>
          <a:fontRef idx="minor">
            <a:schemeClr val="lt1"/>
          </a:fontRef>
        </p:style>
        <p:txBody>
          <a:bodyPr vert="vert" anchor="ctr"/>
          <a:lstStyle/>
          <a:p>
            <a:pPr algn="ctr">
              <a:defRPr/>
            </a:pPr>
            <a:r>
              <a:rPr lang="en-US" b="1" dirty="0" smtClean="0"/>
              <a:t>23</a:t>
            </a:r>
            <a:endParaRPr lang="en-US" b="1" dirty="0"/>
          </a:p>
        </p:txBody>
      </p:sp>
      <p:sp>
        <p:nvSpPr>
          <p:cNvPr id="10" name="Oval 9"/>
          <p:cNvSpPr/>
          <p:nvPr/>
        </p:nvSpPr>
        <p:spPr bwMode="auto">
          <a:xfrm rot="16200000">
            <a:off x="4151313" y="4097337"/>
            <a:ext cx="488951" cy="479425"/>
          </a:xfrm>
          <a:prstGeom prst="ellipse">
            <a:avLst/>
          </a:prstGeom>
          <a:solidFill>
            <a:schemeClr val="accent1"/>
          </a:solidFill>
          <a:ln>
            <a:solidFill>
              <a:schemeClr val="tx1"/>
            </a:solidFill>
          </a:ln>
        </p:spPr>
        <p:style>
          <a:lnRef idx="1">
            <a:schemeClr val="accent1"/>
          </a:lnRef>
          <a:fillRef idx="3">
            <a:schemeClr val="accent1"/>
          </a:fillRef>
          <a:effectRef idx="2">
            <a:schemeClr val="accent1"/>
          </a:effectRef>
          <a:fontRef idx="minor">
            <a:schemeClr val="lt1"/>
          </a:fontRef>
        </p:style>
        <p:txBody>
          <a:bodyPr vert="vert" anchor="ctr"/>
          <a:lstStyle/>
          <a:p>
            <a:pPr algn="ctr">
              <a:defRPr/>
            </a:pPr>
            <a:r>
              <a:rPr lang="en-US" b="1" dirty="0" smtClean="0"/>
              <a:t>43</a:t>
            </a:r>
            <a:endParaRPr lang="en-US" b="1" dirty="0"/>
          </a:p>
        </p:txBody>
      </p:sp>
      <p:sp>
        <p:nvSpPr>
          <p:cNvPr id="15" name="Circular Arrow 14"/>
          <p:cNvSpPr/>
          <p:nvPr/>
        </p:nvSpPr>
        <p:spPr>
          <a:xfrm rot="2122861">
            <a:off x="3388154" y="4581525"/>
            <a:ext cx="576995" cy="482688"/>
          </a:xfrm>
          <a:prstGeom prst="circularArrow">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nvGrpSpPr>
          <p:cNvPr id="23" name="Group 22"/>
          <p:cNvGrpSpPr/>
          <p:nvPr/>
        </p:nvGrpSpPr>
        <p:grpSpPr>
          <a:xfrm>
            <a:off x="3577431" y="3352800"/>
            <a:ext cx="4388164" cy="1102522"/>
            <a:chOff x="3577431" y="3352800"/>
            <a:chExt cx="4388164" cy="1102522"/>
          </a:xfrm>
        </p:grpSpPr>
        <p:cxnSp>
          <p:nvCxnSpPr>
            <p:cNvPr id="17" name="Elbow Connector 16"/>
            <p:cNvCxnSpPr>
              <a:stCxn id="14" idx="5"/>
            </p:cNvCxnSpPr>
            <p:nvPr/>
          </p:nvCxnSpPr>
          <p:spPr>
            <a:xfrm rot="5400000" flipH="1" flipV="1">
              <a:off x="3600069" y="3582798"/>
              <a:ext cx="849886" cy="895161"/>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4512406" y="3352800"/>
              <a:ext cx="3453189" cy="461665"/>
            </a:xfrm>
            <a:prstGeom prst="rect">
              <a:avLst/>
            </a:prstGeom>
            <a:noFill/>
          </p:spPr>
          <p:txBody>
            <a:bodyPr wrap="none" rtlCol="0">
              <a:spAutoFit/>
            </a:bodyPr>
            <a:lstStyle/>
            <a:p>
              <a:r>
                <a:rPr lang="en-US" sz="2400" dirty="0" smtClean="0"/>
                <a:t>ID increases → process</a:t>
              </a:r>
              <a:endParaRPr lang="en-US" sz="2400" dirty="0"/>
            </a:p>
          </p:txBody>
        </p:sp>
      </p:grpSp>
      <p:grpSp>
        <p:nvGrpSpPr>
          <p:cNvPr id="38" name="Group 37"/>
          <p:cNvGrpSpPr/>
          <p:nvPr/>
        </p:nvGrpSpPr>
        <p:grpSpPr>
          <a:xfrm>
            <a:off x="4176214" y="4810474"/>
            <a:ext cx="4967786" cy="1340329"/>
            <a:chOff x="4176214" y="4810474"/>
            <a:chExt cx="4967786" cy="1340329"/>
          </a:xfrm>
        </p:grpSpPr>
        <p:cxnSp>
          <p:nvCxnSpPr>
            <p:cNvPr id="25" name="Elbow Connector 16"/>
            <p:cNvCxnSpPr/>
            <p:nvPr/>
          </p:nvCxnSpPr>
          <p:spPr>
            <a:xfrm>
              <a:off x="4176214" y="4810474"/>
              <a:ext cx="776786" cy="752422"/>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4919767" y="5319806"/>
              <a:ext cx="4224233" cy="830997"/>
            </a:xfrm>
            <a:prstGeom prst="rect">
              <a:avLst/>
            </a:prstGeom>
            <a:noFill/>
          </p:spPr>
          <p:txBody>
            <a:bodyPr wrap="square" rtlCol="0">
              <a:spAutoFit/>
            </a:bodyPr>
            <a:lstStyle/>
            <a:p>
              <a:r>
                <a:rPr lang="en-US" sz="2400" dirty="0" smtClean="0"/>
                <a:t>ID decreases </a:t>
              </a:r>
              <a:br>
                <a:rPr lang="en-US" sz="2400" dirty="0" smtClean="0"/>
              </a:br>
              <a:r>
                <a:rPr lang="en-US" sz="2400" dirty="0" smtClean="0"/>
                <a:t>→ neighbor will process</a:t>
              </a:r>
              <a:endParaRPr lang="en-US" sz="2400" dirty="0"/>
            </a:p>
          </p:txBody>
        </p:sp>
      </p:grpSp>
      <p:grpSp>
        <p:nvGrpSpPr>
          <p:cNvPr id="37" name="Group 36"/>
          <p:cNvGrpSpPr/>
          <p:nvPr/>
        </p:nvGrpSpPr>
        <p:grpSpPr>
          <a:xfrm>
            <a:off x="30275" y="4731603"/>
            <a:ext cx="3252370" cy="830997"/>
            <a:chOff x="30275" y="4731603"/>
            <a:chExt cx="3252370" cy="830997"/>
          </a:xfrm>
        </p:grpSpPr>
        <p:cxnSp>
          <p:nvCxnSpPr>
            <p:cNvPr id="33" name="Elbow Connector 16"/>
            <p:cNvCxnSpPr>
              <a:stCxn id="14" idx="1"/>
            </p:cNvCxnSpPr>
            <p:nvPr/>
          </p:nvCxnSpPr>
          <p:spPr>
            <a:xfrm rot="5400000">
              <a:off x="2510579" y="4414619"/>
              <a:ext cx="242687" cy="1301444"/>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a:off x="30275" y="4731603"/>
              <a:ext cx="1950925" cy="830997"/>
            </a:xfrm>
            <a:prstGeom prst="rect">
              <a:avLst/>
            </a:prstGeom>
            <a:noFill/>
          </p:spPr>
          <p:txBody>
            <a:bodyPr wrap="square" rtlCol="0">
              <a:spAutoFit/>
            </a:bodyPr>
            <a:lstStyle/>
            <a:p>
              <a:r>
                <a:rPr lang="en-US" sz="2400" dirty="0" smtClean="0"/>
                <a:t>ID increases </a:t>
              </a:r>
              <a:br>
                <a:rPr lang="en-US" sz="2400" dirty="0" smtClean="0"/>
              </a:br>
              <a:r>
                <a:rPr lang="en-US" sz="2400" dirty="0" smtClean="0"/>
                <a:t>→ process</a:t>
              </a:r>
              <a:endParaRPr lang="en-US" sz="2400" dirty="0"/>
            </a:p>
          </p:txBody>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19183</TotalTime>
  <Words>4123</Words>
  <Application>Microsoft Office PowerPoint</Application>
  <PresentationFormat>On-screen Show (4:3)</PresentationFormat>
  <Paragraphs>496</Paragraphs>
  <Slides>43</Slides>
  <Notes>43</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Rie Yamaoka</dc:creator>
  <cp:lastModifiedBy>Hugues Hoppe</cp:lastModifiedBy>
  <cp:revision>798</cp:revision>
  <dcterms:created xsi:type="dcterms:W3CDTF">2008-08-14T17:27:25Z</dcterms:created>
  <dcterms:modified xsi:type="dcterms:W3CDTF">2012-05-25T21:55:29Z</dcterms:modified>
</cp:coreProperties>
</file>