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58" r:id="rId5"/>
    <p:sldId id="259" r:id="rId6"/>
    <p:sldId id="260" r:id="rId7"/>
    <p:sldId id="265" r:id="rId8"/>
    <p:sldId id="273" r:id="rId9"/>
    <p:sldId id="269" r:id="rId10"/>
    <p:sldId id="263" r:id="rId11"/>
    <p:sldId id="267" r:id="rId12"/>
    <p:sldId id="266" r:id="rId13"/>
    <p:sldId id="275" r:id="rId14"/>
    <p:sldId id="27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8" autoAdjust="0"/>
    <p:restoredTop sz="94660"/>
  </p:normalViewPr>
  <p:slideViewPr>
    <p:cSldViewPr>
      <p:cViewPr>
        <p:scale>
          <a:sx n="114" d="100"/>
          <a:sy n="114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Real-Time Classification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Dance </a:t>
            </a:r>
            <a:r>
              <a:rPr lang="en-US" b="1" dirty="0"/>
              <a:t>Gestures from Skeleton</a:t>
            </a:r>
            <a:br>
              <a:rPr lang="en-US" b="1" dirty="0"/>
            </a:br>
            <a:r>
              <a:rPr lang="en-US" b="1" dirty="0"/>
              <a:t>Animation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Michalis</a:t>
            </a:r>
            <a:r>
              <a:rPr lang="en-US" sz="2800" dirty="0" smtClean="0"/>
              <a:t> </a:t>
            </a:r>
            <a:r>
              <a:rPr lang="en-US" sz="2800" dirty="0" err="1" smtClean="0"/>
              <a:t>Raptis</a:t>
            </a:r>
            <a:r>
              <a:rPr lang="en-US" sz="2800" dirty="0" smtClean="0"/>
              <a:t>, </a:t>
            </a:r>
            <a:r>
              <a:rPr lang="en-US" sz="2800" b="1" dirty="0" smtClean="0"/>
              <a:t>UCLA CSD</a:t>
            </a:r>
          </a:p>
          <a:p>
            <a:r>
              <a:rPr lang="en-US" sz="2800" i="1" dirty="0" smtClean="0"/>
              <a:t>Darko Kirovski</a:t>
            </a:r>
            <a:r>
              <a:rPr lang="en-US" sz="2800" dirty="0" smtClean="0"/>
              <a:t>, Hugues Hoppe, </a:t>
            </a:r>
            <a:br>
              <a:rPr lang="en-US" sz="2800" dirty="0" smtClean="0"/>
            </a:br>
            <a:r>
              <a:rPr lang="en-US" sz="2800" dirty="0" smtClean="0"/>
              <a:t>Wei-ge Chen, </a:t>
            </a:r>
            <a:r>
              <a:rPr lang="en-US" sz="2800" b="1" dirty="0" smtClean="0"/>
              <a:t>Microsoft Research</a:t>
            </a:r>
          </a:p>
          <a:p>
            <a:r>
              <a:rPr lang="en-US" sz="2800" dirty="0" smtClean="0"/>
              <a:t>Joel Pritchett, Tom Fuller, Chuck Noble, </a:t>
            </a:r>
            <a:r>
              <a:rPr lang="en-US" sz="2800" b="1" dirty="0" smtClean="0"/>
              <a:t>XBOX Microsoft Game Studios</a:t>
            </a:r>
          </a:p>
        </p:txBody>
      </p:sp>
    </p:spTree>
    <p:extLst>
      <p:ext uri="{BB962C8B-B14F-4D97-AF65-F5344CB8AC3E}">
        <p14:creationId xmlns:p14="http://schemas.microsoft.com/office/powerpoint/2010/main" val="20265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7" y="1641647"/>
            <a:ext cx="8823775" cy="483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70712" y="2092939"/>
            <a:ext cx="1515015" cy="497861"/>
            <a:chOff x="6912063" y="366533"/>
            <a:chExt cx="1515015" cy="497861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912063" y="459567"/>
              <a:ext cx="457200" cy="6993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6912063" y="764366"/>
              <a:ext cx="457200" cy="1"/>
            </a:xfrm>
            <a:prstGeom prst="line">
              <a:avLst/>
            </a:prstGeom>
            <a:noFill/>
            <a:ln w="12700" cap="flat" cmpd="sng" algn="ctr">
              <a:solidFill>
                <a:srgbClr val="2D7CCF"/>
              </a:solidFill>
              <a:prstDash val="soli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445463" y="366533"/>
              <a:ext cx="981615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86000">
                        <a:srgbClr val="00000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True negative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45463" y="664339"/>
              <a:ext cx="923907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86000">
                        <a:srgbClr val="00000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True positive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655868" y="1905000"/>
            <a:ext cx="6086243" cy="838200"/>
          </a:xfrm>
          <a:prstGeom prst="rect">
            <a:avLst/>
          </a:prstGeom>
          <a:noFill/>
          <a:ln w="12700" cap="flat" cmpd="sng" algn="ctr">
            <a:solidFill>
              <a:srgbClr val="2D7CC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61323" y="2130129"/>
            <a:ext cx="474489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Torso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angles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35596" y="3087211"/>
            <a:ext cx="511358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Elbows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66054" y="3867647"/>
            <a:ext cx="45044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Wrists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73949" y="4676984"/>
            <a:ext cx="43441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Knees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943104" y="5535969"/>
            <a:ext cx="31098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Feet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Towards MLE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86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2286000"/>
            <a:ext cx="6548438" cy="243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143000"/>
            <a:ext cx="873871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2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70"/>
            <a:ext cx="6513512" cy="677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00794"/>
            <a:ext cx="9001125" cy="454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Confusion Matrix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HMM-based, others 50-60%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– generic, nearly lossless</a:t>
            </a:r>
          </a:p>
          <a:p>
            <a:r>
              <a:rPr lang="en-US" dirty="0" smtClean="0"/>
              <a:t>Dance aligned to beat – no major time-warp</a:t>
            </a:r>
          </a:p>
          <a:p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Normalized circular cross correlation via FFT</a:t>
            </a:r>
          </a:p>
          <a:p>
            <a:pPr lvl="1"/>
            <a:r>
              <a:rPr lang="en-US" dirty="0" smtClean="0"/>
              <a:t>Maximum Likelihood estimator</a:t>
            </a:r>
          </a:p>
          <a:p>
            <a:pPr lvl="1"/>
            <a:r>
              <a:rPr lang="en-US" dirty="0" smtClean="0"/>
              <a:t>Logistic regression to resolve class similarity</a:t>
            </a:r>
          </a:p>
          <a:p>
            <a:r>
              <a:rPr lang="en-US" dirty="0" smtClean="0"/>
              <a:t>Fast, scalable, extraordinary ROC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225" y="635794"/>
            <a:ext cx="11982025" cy="500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325" y="5144259"/>
            <a:ext cx="41994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Absolute motion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144260"/>
            <a:ext cx="4114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Relative motion</a:t>
            </a:r>
          </a:p>
        </p:txBody>
      </p:sp>
    </p:spTree>
    <p:extLst>
      <p:ext uri="{BB962C8B-B14F-4D97-AF65-F5344CB8AC3E}">
        <p14:creationId xmlns:p14="http://schemas.microsoft.com/office/powerpoint/2010/main" val="27544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67" y="3671826"/>
            <a:ext cx="3929733" cy="16684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600200"/>
            <a:ext cx="4816448" cy="229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78" y="1619735"/>
            <a:ext cx="4784023" cy="22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21" y="1662191"/>
            <a:ext cx="4694784" cy="224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547598"/>
            <a:ext cx="4825538" cy="230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73622"/>
            <a:ext cx="4753472" cy="226908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96" y="1671217"/>
            <a:ext cx="4669004" cy="222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56430"/>
            <a:ext cx="4809372" cy="229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00" y="5111708"/>
            <a:ext cx="3744555" cy="165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572000" y="1828799"/>
            <a:ext cx="4114800" cy="3724686"/>
            <a:chOff x="4456112" y="178593"/>
            <a:chExt cx="4114800" cy="372468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513512" y="178593"/>
              <a:ext cx="2057400" cy="1786143"/>
            </a:xfrm>
            <a:prstGeom prst="rect">
              <a:avLst/>
            </a:prstGeom>
            <a:noFill/>
            <a:ln w="31750" cap="flat" cmpd="sng" algn="ctr">
              <a:solidFill>
                <a:srgbClr val="33C9D1">
                  <a:lumMod val="60000"/>
                  <a:lumOff val="4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56112" y="2117136"/>
              <a:ext cx="2057400" cy="1786143"/>
            </a:xfrm>
            <a:prstGeom prst="rect">
              <a:avLst/>
            </a:prstGeom>
            <a:noFill/>
            <a:ln w="31750" cap="flat" cmpd="sng" algn="ctr">
              <a:solidFill>
                <a:srgbClr val="33C9D1">
                  <a:lumMod val="60000"/>
                  <a:lumOff val="4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046912" y="2117136"/>
              <a:ext cx="1524000" cy="1371601"/>
            </a:xfrm>
            <a:prstGeom prst="rect">
              <a:avLst/>
            </a:prstGeom>
            <a:noFill/>
            <a:ln w="31750" cap="flat" cmpd="sng" algn="ctr">
              <a:solidFill>
                <a:srgbClr val="33C9D1">
                  <a:lumMod val="60000"/>
                  <a:lumOff val="4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05600" y="3767342"/>
            <a:ext cx="457200" cy="2785858"/>
            <a:chOff x="6589712" y="2117136"/>
            <a:chExt cx="457200" cy="2785858"/>
          </a:xfrm>
        </p:grpSpPr>
        <p:sp>
          <p:nvSpPr>
            <p:cNvPr id="16" name="Left Brace 15"/>
            <p:cNvSpPr/>
            <p:nvPr/>
          </p:nvSpPr>
          <p:spPr>
            <a:xfrm>
              <a:off x="6894512" y="2117136"/>
              <a:ext cx="152400" cy="2785858"/>
            </a:xfrm>
            <a:prstGeom prst="leftBrace">
              <a:avLst>
                <a:gd name="adj1" fmla="val 8333"/>
                <a:gd name="adj2" fmla="val 5023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324415" y="3356176"/>
              <a:ext cx="83837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Oracles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Oracle vs. Random Dancer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91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428160"/>
            <a:ext cx="4997515" cy="59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3" y="1905001"/>
            <a:ext cx="3206309" cy="308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2500"/>
            <a:ext cx="3657600" cy="270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56" y="3048000"/>
            <a:ext cx="394624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0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5195"/>
            <a:ext cx="10058400" cy="688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4134"/>
            <a:ext cx="10151929" cy="694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1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2" y="1638300"/>
            <a:ext cx="9637712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05600" y="2081033"/>
            <a:ext cx="1887449" cy="497861"/>
            <a:chOff x="6454863" y="366533"/>
            <a:chExt cx="1887449" cy="49786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54863" y="459567"/>
              <a:ext cx="9144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>
              <a:off x="6454863" y="764367"/>
              <a:ext cx="914400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7445463" y="366533"/>
              <a:ext cx="471283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86000">
                        <a:srgbClr val="00000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Oracle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45463" y="664339"/>
              <a:ext cx="896849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000000"/>
                      </a:gs>
                      <a:gs pos="86000">
                        <a:srgbClr val="00000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Player mean</a:t>
              </a: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228600" y="1893094"/>
            <a:ext cx="6400800" cy="838200"/>
          </a:xfrm>
          <a:prstGeom prst="rect">
            <a:avLst/>
          </a:prstGeom>
          <a:noFill/>
          <a:ln w="12700" cap="flat" cmpd="sng" algn="ctr">
            <a:solidFill>
              <a:srgbClr val="2D7CCF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48500" y="2118223"/>
            <a:ext cx="474489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Torso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angles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49236" y="3020910"/>
            <a:ext cx="511358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Elbows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9693" y="3801346"/>
            <a:ext cx="45044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Wrists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7708" y="4609089"/>
            <a:ext cx="43441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Knees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49424" y="5439274"/>
            <a:ext cx="31098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Feet</a:t>
            </a:r>
          </a:p>
        </p:txBody>
      </p:sp>
      <p:sp>
        <p:nvSpPr>
          <p:cNvPr id="14" name="Right Brace 13"/>
          <p:cNvSpPr/>
          <p:nvPr/>
        </p:nvSpPr>
        <p:spPr>
          <a:xfrm rot="5400000">
            <a:off x="2657872" y="4188222"/>
            <a:ext cx="152400" cy="3639344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5508" y="6098761"/>
            <a:ext cx="277127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Left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6629400" y="4184416"/>
            <a:ext cx="152400" cy="3639344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1636" y="6094955"/>
            <a:ext cx="387927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ffectLst/>
                <a:uLnTx/>
                <a:uFillTx/>
              </a:rPr>
              <a:t>Right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Oracle vs. Player Mean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491288" cy="97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3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96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Real-Time Classification of  Dance Gestures from Skeleton Animation</vt:lpstr>
      <vt:lpstr>PowerPoint Presentation</vt:lpstr>
      <vt:lpstr>Oracle vs. Random Dancer</vt:lpstr>
      <vt:lpstr>PowerPoint Presentation</vt:lpstr>
      <vt:lpstr>PowerPoint Presentation</vt:lpstr>
      <vt:lpstr>PowerPoint Presentation</vt:lpstr>
      <vt:lpstr>PowerPoint Presentation</vt:lpstr>
      <vt:lpstr>Oracle vs. Player Mean</vt:lpstr>
      <vt:lpstr>PowerPoint Presentation</vt:lpstr>
      <vt:lpstr>Towards MLE </vt:lpstr>
      <vt:lpstr>PowerPoint Presentation</vt:lpstr>
      <vt:lpstr>PowerPoint Presentation</vt:lpstr>
      <vt:lpstr>PowerPoint Presentation</vt:lpstr>
      <vt:lpstr>Confusion Matrix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Dances in Kinect</dc:title>
  <dc:creator>Darko Kirovski</dc:creator>
  <cp:lastModifiedBy>Darko Kirovski</cp:lastModifiedBy>
  <cp:revision>34</cp:revision>
  <dcterms:created xsi:type="dcterms:W3CDTF">2006-08-16T00:00:00Z</dcterms:created>
  <dcterms:modified xsi:type="dcterms:W3CDTF">2011-08-03T06:39:51Z</dcterms:modified>
</cp:coreProperties>
</file>