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31" r:id="rId3"/>
    <p:sldId id="257" r:id="rId4"/>
    <p:sldId id="260" r:id="rId5"/>
    <p:sldId id="319" r:id="rId6"/>
    <p:sldId id="262" r:id="rId7"/>
    <p:sldId id="324" r:id="rId8"/>
    <p:sldId id="288" r:id="rId9"/>
    <p:sldId id="315" r:id="rId10"/>
    <p:sldId id="330" r:id="rId11"/>
    <p:sldId id="327" r:id="rId12"/>
    <p:sldId id="332" r:id="rId13"/>
    <p:sldId id="328" r:id="rId14"/>
    <p:sldId id="292" r:id="rId15"/>
    <p:sldId id="295" r:id="rId16"/>
    <p:sldId id="296" r:id="rId17"/>
    <p:sldId id="298" r:id="rId18"/>
    <p:sldId id="299" r:id="rId19"/>
    <p:sldId id="300" r:id="rId20"/>
    <p:sldId id="301" r:id="rId21"/>
    <p:sldId id="302" r:id="rId22"/>
    <p:sldId id="310" r:id="rId23"/>
    <p:sldId id="303" r:id="rId24"/>
    <p:sldId id="304" r:id="rId25"/>
    <p:sldId id="318" r:id="rId26"/>
    <p:sldId id="305" r:id="rId27"/>
    <p:sldId id="314" r:id="rId28"/>
    <p:sldId id="258" r:id="rId29"/>
    <p:sldId id="32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54321"/>
    <a:srgbClr val="0000FF"/>
    <a:srgbClr val="FF0000"/>
    <a:srgbClr val="FF3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86864" autoAdjust="0"/>
  </p:normalViewPr>
  <p:slideViewPr>
    <p:cSldViewPr>
      <p:cViewPr>
        <p:scale>
          <a:sx n="150" d="100"/>
          <a:sy n="150" d="100"/>
        </p:scale>
        <p:origin x="-2160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6C5534-94DB-4675-A807-1F9C5237B0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17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1A24C-2D43-4D76-82E0-E64417906C59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1-1, low distortion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BCD58-9E7E-4C27-BAE8-8222674A1B77}" type="slidenum">
              <a:rPr lang="en-US"/>
              <a:pPr/>
              <a:t>12</a:t>
            </a:fld>
            <a:endParaRPr lang="en-US"/>
          </a:p>
        </p:txBody>
      </p:sp>
      <p:sp>
        <p:nvSpPr>
          <p:cNvPr id="205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Lets first review some basic parametrization concepts that are useful for understanding the metric.</a:t>
            </a:r>
          </a:p>
          <a:p>
            <a:r>
              <a:rPr lang="en-US"/>
              <a:t>In a parametrization, &lt;C&gt;each triangle in the texture domain is linearly mapped to its respective triangle on the mesh surface.</a:t>
            </a:r>
          </a:p>
          <a:p>
            <a:r>
              <a:rPr lang="en-US"/>
              <a:t>&lt;C&gt;If we draw a unit circle on the triangle on the texture domain, it will map to an ellipse on the surface.</a:t>
            </a:r>
          </a:p>
          <a:p>
            <a:r>
              <a:rPr lang="en-US"/>
              <a:t>The lengths of the principal axes of this ellipse are the singular values of the linear map, little gamma, and big gamma.</a:t>
            </a:r>
          </a:p>
          <a:p>
            <a:r>
              <a:rPr lang="en-US"/>
              <a:t>&lt;C&gt;These singular values measure how much distances in texture space get stretched onto the surface.</a:t>
            </a:r>
          </a:p>
          <a:p>
            <a:r>
              <a:rPr lang="en-US"/>
              <a:t>We wish to avoid large singular values, as the resulting stretch leads to signal undersampling.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FAB8C-9B9B-4B4C-A621-B2F336C5C103}" type="slidenum">
              <a:rPr lang="en-US"/>
              <a:pPr/>
              <a:t>29</a:t>
            </a:fld>
            <a:endParaRPr lang="en-US"/>
          </a:p>
        </p:txBody>
      </p:sp>
      <p:sp>
        <p:nvSpPr>
          <p:cNvPr id="175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Lets first review some basic parametrization concepts that are useful for understanding the metric.</a:t>
            </a:r>
          </a:p>
          <a:p>
            <a:r>
              <a:rPr lang="en-US"/>
              <a:t>In a parametrization, &lt;C&gt;each triangle in the texture domain is linearly mapped to its respective triangle on the mesh surface.</a:t>
            </a:r>
          </a:p>
          <a:p>
            <a:r>
              <a:rPr lang="en-US"/>
              <a:t>&lt;C&gt;If we draw a unit circle on the triangle on the texture domain, it will map to an ellipse on the surface.</a:t>
            </a:r>
          </a:p>
          <a:p>
            <a:r>
              <a:rPr lang="en-US"/>
              <a:t>The lengths of the principal axes of this ellipse are the singular values of the linear map, little gamma, and big gamma.</a:t>
            </a:r>
          </a:p>
          <a:p>
            <a:r>
              <a:rPr lang="en-US"/>
              <a:t>&lt;C&gt;These singular values measure how much distances in texture space get stretched onto the surface.</a:t>
            </a:r>
          </a:p>
          <a:p>
            <a:r>
              <a:rPr lang="en-US"/>
              <a:t>We wish to avoid large singular values, as the resulting stretch leads to signal undersampling.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10B12-8C6D-4649-8B37-87C877CC26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4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A4CD7-CC12-4A9A-B7D4-7E433FA71B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3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152400"/>
            <a:ext cx="2057400" cy="6278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52400"/>
            <a:ext cx="6019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1E745-0D49-4C3A-AA19-8B97F6CE7F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29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B07A46-605B-4F28-9087-2BE27F4B62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80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09988"/>
            <a:ext cx="40386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F2BD7D-44E8-411F-A85F-EA5E616FEF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4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74EF5-1152-476C-AA61-44E41A7435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04958-323F-47E2-AB9C-717B2D22C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0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095A9-9C66-49FD-A720-A6C8DD3902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4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CC23E-9ABA-4E22-9D0E-EADC51D04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7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DE6EB-5883-4E5F-86FD-8197713CEE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7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6EC73-0B08-43C8-AF04-D94505DCA3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6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2B78C-0049-45D5-8ECB-E01B87BABC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0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273E7-45B6-4E31-8C79-9921086A61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4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9624C8-B323-4F3D-A948-954B5EED0C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jpeg"/><Relationship Id="rId7" Type="http://schemas.openxmlformats.org/officeDocument/2006/relationships/image" Target="../media/image5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56.jpeg"/><Relationship Id="rId10" Type="http://schemas.openxmlformats.org/officeDocument/2006/relationships/image" Target="../media/image60.png"/><Relationship Id="rId4" Type="http://schemas.openxmlformats.org/officeDocument/2006/relationships/image" Target="../media/image55.jpeg"/><Relationship Id="rId9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/>
              <a:t>Consistent Spherical Parameterization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352800"/>
            <a:ext cx="8077200" cy="1676400"/>
          </a:xfrm>
        </p:spPr>
        <p:txBody>
          <a:bodyPr/>
          <a:lstStyle/>
          <a:p>
            <a:r>
              <a:rPr lang="en-US" sz="2800"/>
              <a:t>Arul Asirvatham, Emil Praun </a:t>
            </a:r>
            <a:r>
              <a:rPr lang="en-US" sz="2400"/>
              <a:t>(University of Utah)</a:t>
            </a:r>
          </a:p>
          <a:p>
            <a:r>
              <a:rPr lang="en-US" sz="2800"/>
              <a:t>Hugues Hoppe  </a:t>
            </a:r>
            <a:r>
              <a:rPr lang="en-US" sz="2400"/>
              <a:t>(Microsoft Research)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F664-D4CA-4C8B-A035-E3D2E235B0F0}" type="slidenum">
              <a:rPr lang="en-US"/>
              <a:pPr/>
              <a:t>10</a:t>
            </a:fld>
            <a:endParaRPr lang="en-US"/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838200" y="4860925"/>
            <a:ext cx="8001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000"/>
              <a:t>Find initial spherical locations using 1 model</a:t>
            </a:r>
          </a:p>
          <a:p>
            <a:pPr>
              <a:buFontTx/>
              <a:buAutoNum type="arabicPeriod"/>
            </a:pPr>
            <a:r>
              <a:rPr lang="en-US" sz="2000"/>
              <a:t>Parameterize all models using those locations</a:t>
            </a:r>
          </a:p>
          <a:p>
            <a:pPr>
              <a:buFontTx/>
              <a:buAutoNum type="arabicPeriod"/>
            </a:pPr>
            <a:r>
              <a:rPr lang="en-US" sz="2000"/>
              <a:t>Use spherical parameterizations to obtain remeshes</a:t>
            </a:r>
          </a:p>
          <a:p>
            <a:pPr>
              <a:buFontTx/>
              <a:buAutoNum type="arabicPeriod"/>
            </a:pPr>
            <a:r>
              <a:rPr lang="en-US" sz="2000"/>
              <a:t>Concatenate to single mesh</a:t>
            </a:r>
          </a:p>
          <a:p>
            <a:pPr>
              <a:buFontTx/>
              <a:buAutoNum type="arabicPeriod"/>
            </a:pPr>
            <a:r>
              <a:rPr lang="en-US" sz="2000"/>
              <a:t>Find good feature locations using all models</a:t>
            </a:r>
          </a:p>
          <a:p>
            <a:pPr>
              <a:buFontTx/>
              <a:buAutoNum type="arabicPeriod"/>
            </a:pPr>
            <a:r>
              <a:rPr lang="en-US" sz="2000"/>
              <a:t>Compute final parameterizations using these locations</a:t>
            </a:r>
          </a:p>
        </p:txBody>
      </p:sp>
      <p:pic>
        <p:nvPicPr>
          <p:cNvPr id="191494" name="Picture 6" descr="bunny_s_2l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873375"/>
            <a:ext cx="1828800" cy="182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497" name="Picture 9" descr="gargoyle_s_2l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838200"/>
            <a:ext cx="1828800" cy="182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1524000" y="25146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step 1</a:t>
            </a:r>
          </a:p>
        </p:txBody>
      </p: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1524000" y="45720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step 2</a:t>
            </a:r>
          </a:p>
        </p:txBody>
      </p:sp>
      <p:pic>
        <p:nvPicPr>
          <p:cNvPr id="191500" name="Picture 12" descr="gargoy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1627188" cy="19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502" name="Picture 14" descr="bunn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743200"/>
            <a:ext cx="1919287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504" name="Rectangle 16"/>
          <p:cNvSpPr>
            <a:spLocks noChangeArrowheads="1"/>
          </p:cNvSpPr>
          <p:nvPr/>
        </p:nvSpPr>
        <p:spPr bwMode="auto">
          <a:xfrm>
            <a:off x="3581400" y="45720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step 3</a:t>
            </a:r>
          </a:p>
        </p:txBody>
      </p:sp>
      <p:pic>
        <p:nvPicPr>
          <p:cNvPr id="191505" name="Picture 17" descr="combin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2011363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507" name="Picture 19" descr="gargoyle_opt_s_2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38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508" name="Picture 20" descr="bunny_opt_s_2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956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509" name="Rectangle 21"/>
          <p:cNvSpPr>
            <a:spLocks noChangeArrowheads="1"/>
          </p:cNvSpPr>
          <p:nvPr/>
        </p:nvSpPr>
        <p:spPr bwMode="auto">
          <a:xfrm>
            <a:off x="7620000" y="45720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step 6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</a:t>
            </a:r>
          </a:p>
        </p:txBody>
      </p:sp>
      <p:sp>
        <p:nvSpPr>
          <p:cNvPr id="191510" name="Line 22"/>
          <p:cNvSpPr>
            <a:spLocks noChangeShapeType="1"/>
          </p:cNvSpPr>
          <p:nvPr/>
        </p:nvSpPr>
        <p:spPr bwMode="auto">
          <a:xfrm>
            <a:off x="2895600" y="1839913"/>
            <a:ext cx="4572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11" name="Line 23"/>
          <p:cNvSpPr>
            <a:spLocks noChangeShapeType="1"/>
          </p:cNvSpPr>
          <p:nvPr/>
        </p:nvSpPr>
        <p:spPr bwMode="auto">
          <a:xfrm>
            <a:off x="2895600" y="3821113"/>
            <a:ext cx="4572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12" name="Rectangle 24"/>
          <p:cNvSpPr>
            <a:spLocks noChangeArrowheads="1"/>
          </p:cNvSpPr>
          <p:nvPr/>
        </p:nvSpPr>
        <p:spPr bwMode="auto">
          <a:xfrm>
            <a:off x="3557588" y="2422525"/>
            <a:ext cx="481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91513" name="Rectangle 25"/>
          <p:cNvSpPr>
            <a:spLocks noChangeArrowheads="1"/>
          </p:cNvSpPr>
          <p:nvPr/>
        </p:nvSpPr>
        <p:spPr bwMode="auto">
          <a:xfrm>
            <a:off x="4114800" y="25908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step 4</a:t>
            </a:r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5562600" y="36576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step 5</a:t>
            </a:r>
          </a:p>
        </p:txBody>
      </p:sp>
      <p:sp>
        <p:nvSpPr>
          <p:cNvPr id="191515" name="Rectangle 27"/>
          <p:cNvSpPr>
            <a:spLocks noChangeArrowheads="1"/>
          </p:cNvSpPr>
          <p:nvPr/>
        </p:nvSpPr>
        <p:spPr bwMode="auto">
          <a:xfrm>
            <a:off x="457200" y="765175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UCSP</a:t>
            </a:r>
          </a:p>
        </p:txBody>
      </p:sp>
      <p:sp>
        <p:nvSpPr>
          <p:cNvPr id="191516" name="Rectangle 28"/>
          <p:cNvSpPr>
            <a:spLocks noChangeArrowheads="1"/>
          </p:cNvSpPr>
          <p:nvPr/>
        </p:nvSpPr>
        <p:spPr bwMode="auto">
          <a:xfrm>
            <a:off x="4114800" y="28194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UCSP</a:t>
            </a:r>
          </a:p>
        </p:txBody>
      </p:sp>
      <p:sp>
        <p:nvSpPr>
          <p:cNvPr id="191517" name="Rectangle 29"/>
          <p:cNvSpPr>
            <a:spLocks noChangeArrowheads="1"/>
          </p:cNvSpPr>
          <p:nvPr/>
        </p:nvSpPr>
        <p:spPr bwMode="auto">
          <a:xfrm>
            <a:off x="457200" y="3127375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CSP</a:t>
            </a:r>
          </a:p>
        </p:txBody>
      </p:sp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7543800" y="2517775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CSP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6" grpId="0"/>
      <p:bldP spid="191499" grpId="0"/>
      <p:bldP spid="191504" grpId="0"/>
      <p:bldP spid="191509" grpId="0"/>
      <p:bldP spid="191510" grpId="0" animBg="1"/>
      <p:bldP spid="191511" grpId="0" animBg="1"/>
      <p:bldP spid="191512" grpId="0"/>
      <p:bldP spid="191513" grpId="0"/>
      <p:bldP spid="191514" grpId="0"/>
      <p:bldP spid="191515" grpId="0"/>
      <p:bldP spid="191516" grpId="0"/>
      <p:bldP spid="191517" grpId="0"/>
      <p:bldP spid="1915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3F7E-7E33-4337-92C6-893F8381D736}" type="slidenum">
              <a:rPr lang="en-US"/>
              <a:pPr/>
              <a:t>11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sz="4000"/>
              <a:t>Unconstrained Spherical Parameterization [Praun &amp; Hoppe 03]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886200"/>
          </a:xfrm>
        </p:spPr>
        <p:txBody>
          <a:bodyPr/>
          <a:lstStyle/>
          <a:p>
            <a:r>
              <a:rPr lang="en-US"/>
              <a:t>Use multiresolution</a:t>
            </a:r>
          </a:p>
          <a:p>
            <a:pPr lvl="1"/>
            <a:r>
              <a:rPr lang="en-US"/>
              <a:t>Convert model to progressive mesh format</a:t>
            </a:r>
          </a:p>
          <a:p>
            <a:pPr lvl="1"/>
            <a:r>
              <a:rPr lang="en-US"/>
              <a:t>Map base tetrahedron to sphere</a:t>
            </a:r>
          </a:p>
          <a:p>
            <a:pPr lvl="1"/>
            <a:r>
              <a:rPr lang="en-US"/>
              <a:t>Add vertices one by one, maintaining valid embedding and minimizing stretch</a:t>
            </a:r>
          </a:p>
          <a:p>
            <a:r>
              <a:rPr lang="en-US"/>
              <a:t>Minimize stretch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ACBA-1D93-4DEC-9896-08CCEB1D949B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203778" name="Group 2"/>
          <p:cNvGrpSpPr>
            <a:grpSpLocks/>
          </p:cNvGrpSpPr>
          <p:nvPr/>
        </p:nvGrpSpPr>
        <p:grpSpPr bwMode="auto">
          <a:xfrm>
            <a:off x="990600" y="4724400"/>
            <a:ext cx="8262938" cy="1639888"/>
            <a:chOff x="624" y="2976"/>
            <a:chExt cx="5205" cy="1033"/>
          </a:xfrm>
        </p:grpSpPr>
        <p:sp>
          <p:nvSpPr>
            <p:cNvPr id="203779" name="Freeform 3"/>
            <p:cNvSpPr>
              <a:spLocks/>
            </p:cNvSpPr>
            <p:nvPr/>
          </p:nvSpPr>
          <p:spPr bwMode="auto">
            <a:xfrm>
              <a:off x="1632" y="3408"/>
              <a:ext cx="1200" cy="96"/>
            </a:xfrm>
            <a:custGeom>
              <a:avLst/>
              <a:gdLst>
                <a:gd name="T0" fmla="*/ 0 w 2256"/>
                <a:gd name="T1" fmla="*/ 210 h 210"/>
                <a:gd name="T2" fmla="*/ 2256 w 2256"/>
                <a:gd name="T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56" h="210">
                  <a:moveTo>
                    <a:pt x="0" y="210"/>
                  </a:moveTo>
                  <a:lnTo>
                    <a:pt x="2256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3780" name="Freeform 4"/>
            <p:cNvSpPr>
              <a:spLocks/>
            </p:cNvSpPr>
            <p:nvPr/>
          </p:nvSpPr>
          <p:spPr bwMode="auto">
            <a:xfrm>
              <a:off x="624" y="2976"/>
              <a:ext cx="1056" cy="985"/>
            </a:xfrm>
            <a:custGeom>
              <a:avLst/>
              <a:gdLst>
                <a:gd name="T0" fmla="*/ 0 w 158"/>
                <a:gd name="T1" fmla="*/ 16 h 256"/>
                <a:gd name="T2" fmla="*/ 158 w 158"/>
                <a:gd name="T3" fmla="*/ 0 h 256"/>
                <a:gd name="T4" fmla="*/ 42 w 158"/>
                <a:gd name="T5" fmla="*/ 256 h 256"/>
                <a:gd name="T6" fmla="*/ 0 w 158"/>
                <a:gd name="T7" fmla="*/ 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256">
                  <a:moveTo>
                    <a:pt x="0" y="16"/>
                  </a:moveTo>
                  <a:lnTo>
                    <a:pt x="158" y="0"/>
                  </a:lnTo>
                  <a:lnTo>
                    <a:pt x="42" y="25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hlink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3781" name="Oval 5"/>
            <p:cNvSpPr>
              <a:spLocks noChangeArrowheads="1"/>
            </p:cNvSpPr>
            <p:nvPr/>
          </p:nvSpPr>
          <p:spPr bwMode="auto">
            <a:xfrm>
              <a:off x="784" y="3051"/>
              <a:ext cx="473" cy="516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82" name="Line 6"/>
            <p:cNvSpPr>
              <a:spLocks noChangeShapeType="1"/>
            </p:cNvSpPr>
            <p:nvPr/>
          </p:nvSpPr>
          <p:spPr bwMode="auto">
            <a:xfrm flipV="1">
              <a:off x="1020" y="3318"/>
              <a:ext cx="19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83" name="Freeform 7"/>
            <p:cNvSpPr>
              <a:spLocks/>
            </p:cNvSpPr>
            <p:nvPr/>
          </p:nvSpPr>
          <p:spPr bwMode="auto">
            <a:xfrm rot="-1205569">
              <a:off x="3120" y="3024"/>
              <a:ext cx="2709" cy="985"/>
            </a:xfrm>
            <a:custGeom>
              <a:avLst/>
              <a:gdLst>
                <a:gd name="T0" fmla="*/ 0 w 158"/>
                <a:gd name="T1" fmla="*/ 16 h 256"/>
                <a:gd name="T2" fmla="*/ 158 w 158"/>
                <a:gd name="T3" fmla="*/ 0 h 256"/>
                <a:gd name="T4" fmla="*/ 42 w 158"/>
                <a:gd name="T5" fmla="*/ 256 h 256"/>
                <a:gd name="T6" fmla="*/ 0 w 158"/>
                <a:gd name="T7" fmla="*/ 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256">
                  <a:moveTo>
                    <a:pt x="0" y="16"/>
                  </a:moveTo>
                  <a:lnTo>
                    <a:pt x="158" y="0"/>
                  </a:lnTo>
                  <a:lnTo>
                    <a:pt x="42" y="25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hlink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3784" name="Oval 8"/>
            <p:cNvSpPr>
              <a:spLocks noChangeArrowheads="1"/>
            </p:cNvSpPr>
            <p:nvPr/>
          </p:nvSpPr>
          <p:spPr bwMode="auto">
            <a:xfrm rot="-1205569">
              <a:off x="3495" y="3224"/>
              <a:ext cx="1214" cy="516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85" name="Line 9"/>
            <p:cNvSpPr>
              <a:spLocks noChangeShapeType="1"/>
            </p:cNvSpPr>
            <p:nvPr/>
          </p:nvSpPr>
          <p:spPr bwMode="auto">
            <a:xfrm rot="20394431" flipV="1">
              <a:off x="4089" y="3407"/>
              <a:ext cx="49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86" name="Line 10"/>
            <p:cNvSpPr>
              <a:spLocks noChangeShapeType="1"/>
            </p:cNvSpPr>
            <p:nvPr/>
          </p:nvSpPr>
          <p:spPr bwMode="auto">
            <a:xfrm rot="20394431" flipV="1">
              <a:off x="4080" y="3312"/>
              <a:ext cx="0" cy="1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87" name="Text Box 11"/>
            <p:cNvSpPr txBox="1">
              <a:spLocks noChangeArrowheads="1"/>
            </p:cNvSpPr>
            <p:nvPr/>
          </p:nvSpPr>
          <p:spPr bwMode="auto">
            <a:xfrm>
              <a:off x="3744" y="3216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solidFill>
                    <a:schemeClr val="accent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g</a:t>
              </a:r>
            </a:p>
          </p:txBody>
        </p:sp>
        <p:sp>
          <p:nvSpPr>
            <p:cNvPr id="203788" name="Text Box 12"/>
            <p:cNvSpPr txBox="1">
              <a:spLocks noChangeArrowheads="1"/>
            </p:cNvSpPr>
            <p:nvPr/>
          </p:nvSpPr>
          <p:spPr bwMode="auto">
            <a:xfrm>
              <a:off x="4224" y="3342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solidFill>
                    <a:schemeClr val="accent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G</a:t>
              </a:r>
            </a:p>
          </p:txBody>
        </p:sp>
      </p:grpSp>
      <p:sp>
        <p:nvSpPr>
          <p:cNvPr id="203789" name="Rectangle 13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r>
              <a:rPr lang="en-US" sz="4000"/>
              <a:t>Stretch Metric [Sander et al. 2001]</a:t>
            </a:r>
          </a:p>
        </p:txBody>
      </p:sp>
      <p:pic>
        <p:nvPicPr>
          <p:cNvPr id="203790" name="Picture 14" descr="v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Gray">
          <a:xfrm>
            <a:off x="752475" y="1069975"/>
            <a:ext cx="2590800" cy="2574925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203791" name="Picture 15" descr="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Gray">
          <a:xfrm>
            <a:off x="5519738" y="1052513"/>
            <a:ext cx="2590800" cy="2590800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203792" name="Text Box 16"/>
          <p:cNvSpPr txBox="1">
            <a:spLocks noChangeArrowheads="1"/>
          </p:cNvSpPr>
          <p:nvPr/>
        </p:nvSpPr>
        <p:spPr bwMode="auto">
          <a:xfrm>
            <a:off x="709613" y="3662363"/>
            <a:ext cx="267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2D texture domain</a:t>
            </a:r>
          </a:p>
        </p:txBody>
      </p:sp>
      <p:sp>
        <p:nvSpPr>
          <p:cNvPr id="203793" name="Text Box 17"/>
          <p:cNvSpPr txBox="1">
            <a:spLocks noChangeArrowheads="1"/>
          </p:cNvSpPr>
          <p:nvPr/>
        </p:nvSpPr>
        <p:spPr bwMode="auto">
          <a:xfrm>
            <a:off x="5829300" y="3662363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surface in 3D</a:t>
            </a:r>
          </a:p>
        </p:txBody>
      </p:sp>
      <p:grpSp>
        <p:nvGrpSpPr>
          <p:cNvPr id="203794" name="Group 18"/>
          <p:cNvGrpSpPr>
            <a:grpSpLocks/>
          </p:cNvGrpSpPr>
          <p:nvPr/>
        </p:nvGrpSpPr>
        <p:grpSpPr bwMode="auto">
          <a:xfrm>
            <a:off x="2516188" y="2689225"/>
            <a:ext cx="4413250" cy="2035175"/>
            <a:chOff x="1585" y="1694"/>
            <a:chExt cx="2780" cy="1282"/>
          </a:xfrm>
        </p:grpSpPr>
        <p:grpSp>
          <p:nvGrpSpPr>
            <p:cNvPr id="203795" name="Group 19"/>
            <p:cNvGrpSpPr>
              <a:grpSpLocks/>
            </p:cNvGrpSpPr>
            <p:nvPr/>
          </p:nvGrpSpPr>
          <p:grpSpPr bwMode="auto">
            <a:xfrm>
              <a:off x="1585" y="1694"/>
              <a:ext cx="2780" cy="596"/>
              <a:chOff x="1633" y="1909"/>
              <a:chExt cx="2780" cy="596"/>
            </a:xfrm>
          </p:grpSpPr>
          <p:sp>
            <p:nvSpPr>
              <p:cNvPr id="203796" name="Freeform 20"/>
              <p:cNvSpPr>
                <a:spLocks/>
              </p:cNvSpPr>
              <p:nvPr/>
            </p:nvSpPr>
            <p:spPr bwMode="auto">
              <a:xfrm>
                <a:off x="1781" y="2163"/>
                <a:ext cx="298" cy="274"/>
              </a:xfrm>
              <a:custGeom>
                <a:avLst/>
                <a:gdLst>
                  <a:gd name="T0" fmla="*/ 0 w 298"/>
                  <a:gd name="T1" fmla="*/ 34 h 274"/>
                  <a:gd name="T2" fmla="*/ 58 w 298"/>
                  <a:gd name="T3" fmla="*/ 0 h 274"/>
                  <a:gd name="T4" fmla="*/ 298 w 298"/>
                  <a:gd name="T5" fmla="*/ 274 h 274"/>
                  <a:gd name="T6" fmla="*/ 0 w 298"/>
                  <a:gd name="T7" fmla="*/ 3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8" h="274">
                    <a:moveTo>
                      <a:pt x="0" y="34"/>
                    </a:moveTo>
                    <a:lnTo>
                      <a:pt x="58" y="0"/>
                    </a:lnTo>
                    <a:lnTo>
                      <a:pt x="298" y="27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hlink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797" name="Freeform 21"/>
              <p:cNvSpPr>
                <a:spLocks/>
              </p:cNvSpPr>
              <p:nvPr/>
            </p:nvSpPr>
            <p:spPr bwMode="auto">
              <a:xfrm>
                <a:off x="4255" y="1909"/>
                <a:ext cx="158" cy="256"/>
              </a:xfrm>
              <a:custGeom>
                <a:avLst/>
                <a:gdLst>
                  <a:gd name="T0" fmla="*/ 0 w 158"/>
                  <a:gd name="T1" fmla="*/ 16 h 256"/>
                  <a:gd name="T2" fmla="*/ 158 w 158"/>
                  <a:gd name="T3" fmla="*/ 0 h 256"/>
                  <a:gd name="T4" fmla="*/ 42 w 158"/>
                  <a:gd name="T5" fmla="*/ 256 h 256"/>
                  <a:gd name="T6" fmla="*/ 0 w 158"/>
                  <a:gd name="T7" fmla="*/ 1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8" h="256">
                    <a:moveTo>
                      <a:pt x="0" y="16"/>
                    </a:moveTo>
                    <a:lnTo>
                      <a:pt x="158" y="0"/>
                    </a:lnTo>
                    <a:lnTo>
                      <a:pt x="42" y="25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hlink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798" name="Freeform 22"/>
              <p:cNvSpPr>
                <a:spLocks/>
              </p:cNvSpPr>
              <p:nvPr/>
            </p:nvSpPr>
            <p:spPr bwMode="auto">
              <a:xfrm>
                <a:off x="1947" y="2037"/>
                <a:ext cx="2256" cy="210"/>
              </a:xfrm>
              <a:custGeom>
                <a:avLst/>
                <a:gdLst>
                  <a:gd name="T0" fmla="*/ 0 w 2256"/>
                  <a:gd name="T1" fmla="*/ 210 h 210"/>
                  <a:gd name="T2" fmla="*/ 2256 w 2256"/>
                  <a:gd name="T3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6" h="210">
                    <a:moveTo>
                      <a:pt x="0" y="210"/>
                    </a:moveTo>
                    <a:lnTo>
                      <a:pt x="2256" y="0"/>
                    </a:ln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799" name="Text Box 23"/>
              <p:cNvSpPr txBox="1">
                <a:spLocks noChangeArrowheads="1"/>
              </p:cNvSpPr>
              <p:nvPr/>
            </p:nvSpPr>
            <p:spPr bwMode="auto">
              <a:xfrm rot="-319929">
                <a:off x="2278" y="2182"/>
                <a:ext cx="1165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28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linear map</a:t>
                </a:r>
              </a:p>
            </p:txBody>
          </p:sp>
          <p:sp>
            <p:nvSpPr>
              <p:cNvPr id="203800" name="Text Box 24"/>
              <p:cNvSpPr txBox="1">
                <a:spLocks noChangeArrowheads="1"/>
              </p:cNvSpPr>
              <p:nvPr/>
            </p:nvSpPr>
            <p:spPr bwMode="auto">
              <a:xfrm>
                <a:off x="1633" y="2178"/>
                <a:ext cx="116" cy="32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203801" name="Group 25"/>
            <p:cNvGrpSpPr>
              <a:grpSpLocks/>
            </p:cNvGrpSpPr>
            <p:nvPr/>
          </p:nvGrpSpPr>
          <p:grpSpPr bwMode="auto">
            <a:xfrm>
              <a:off x="1749" y="2266"/>
              <a:ext cx="2215" cy="710"/>
              <a:chOff x="1749" y="2266"/>
              <a:chExt cx="2215" cy="710"/>
            </a:xfrm>
          </p:grpSpPr>
          <p:sp>
            <p:nvSpPr>
              <p:cNvPr id="203802" name="Text Box 26"/>
              <p:cNvSpPr txBox="1">
                <a:spLocks noChangeArrowheads="1"/>
              </p:cNvSpPr>
              <p:nvPr/>
            </p:nvSpPr>
            <p:spPr bwMode="auto">
              <a:xfrm>
                <a:off x="1749" y="2649"/>
                <a:ext cx="221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singular values:  </a:t>
                </a:r>
                <a:r>
                  <a:rPr lang="el-GR" sz="28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γ</a:t>
                </a:r>
                <a:r>
                  <a:rPr lang="en-US" sz="280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, </a:t>
                </a:r>
                <a:r>
                  <a:rPr lang="el-GR" sz="28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Γ</a:t>
                </a:r>
                <a:endParaRPr lang="el-GR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3803" name="Freeform 27"/>
              <p:cNvSpPr>
                <a:spLocks/>
              </p:cNvSpPr>
              <p:nvPr/>
            </p:nvSpPr>
            <p:spPr bwMode="auto">
              <a:xfrm>
                <a:off x="2744" y="2266"/>
                <a:ext cx="47" cy="383"/>
              </a:xfrm>
              <a:custGeom>
                <a:avLst/>
                <a:gdLst>
                  <a:gd name="T0" fmla="*/ 0 w 106"/>
                  <a:gd name="T1" fmla="*/ 510 h 510"/>
                  <a:gd name="T2" fmla="*/ 90 w 106"/>
                  <a:gd name="T3" fmla="*/ 246 h 510"/>
                  <a:gd name="T4" fmla="*/ 96 w 106"/>
                  <a:gd name="T5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6" h="510">
                    <a:moveTo>
                      <a:pt x="0" y="510"/>
                    </a:moveTo>
                    <a:cubicBezTo>
                      <a:pt x="14" y="466"/>
                      <a:pt x="74" y="331"/>
                      <a:pt x="90" y="246"/>
                    </a:cubicBezTo>
                    <a:cubicBezTo>
                      <a:pt x="106" y="161"/>
                      <a:pt x="95" y="51"/>
                      <a:pt x="96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3804" name="Group 28"/>
          <p:cNvGrpSpPr>
            <a:grpSpLocks/>
          </p:cNvGrpSpPr>
          <p:nvPr/>
        </p:nvGrpSpPr>
        <p:grpSpPr bwMode="auto">
          <a:xfrm>
            <a:off x="914400" y="1219200"/>
            <a:ext cx="6867525" cy="5089525"/>
            <a:chOff x="576" y="768"/>
            <a:chExt cx="4326" cy="3206"/>
          </a:xfrm>
        </p:grpSpPr>
        <p:grpSp>
          <p:nvGrpSpPr>
            <p:cNvPr id="203805" name="Group 29"/>
            <p:cNvGrpSpPr>
              <a:grpSpLocks/>
            </p:cNvGrpSpPr>
            <p:nvPr/>
          </p:nvGrpSpPr>
          <p:grpSpPr bwMode="auto">
            <a:xfrm>
              <a:off x="738" y="3033"/>
              <a:ext cx="576" cy="576"/>
              <a:chOff x="-576" y="3312"/>
              <a:chExt cx="576" cy="576"/>
            </a:xfrm>
          </p:grpSpPr>
          <p:sp>
            <p:nvSpPr>
              <p:cNvPr id="203806" name="Oval 30"/>
              <p:cNvSpPr>
                <a:spLocks noChangeArrowheads="1"/>
              </p:cNvSpPr>
              <p:nvPr/>
            </p:nvSpPr>
            <p:spPr bwMode="auto">
              <a:xfrm>
                <a:off x="-96" y="3552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7" name="Oval 31"/>
              <p:cNvSpPr>
                <a:spLocks noChangeArrowheads="1"/>
              </p:cNvSpPr>
              <p:nvPr/>
            </p:nvSpPr>
            <p:spPr bwMode="auto">
              <a:xfrm>
                <a:off x="-96" y="3792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8" name="Oval 32"/>
              <p:cNvSpPr>
                <a:spLocks noChangeArrowheads="1"/>
              </p:cNvSpPr>
              <p:nvPr/>
            </p:nvSpPr>
            <p:spPr bwMode="auto">
              <a:xfrm>
                <a:off x="-96" y="3312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9" name="Oval 33"/>
              <p:cNvSpPr>
                <a:spLocks noChangeArrowheads="1"/>
              </p:cNvSpPr>
              <p:nvPr/>
            </p:nvSpPr>
            <p:spPr bwMode="auto">
              <a:xfrm>
                <a:off x="-576" y="3552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0" name="Oval 34"/>
              <p:cNvSpPr>
                <a:spLocks noChangeArrowheads="1"/>
              </p:cNvSpPr>
              <p:nvPr/>
            </p:nvSpPr>
            <p:spPr bwMode="auto">
              <a:xfrm>
                <a:off x="-336" y="3552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1" name="Oval 35"/>
              <p:cNvSpPr>
                <a:spLocks noChangeArrowheads="1"/>
              </p:cNvSpPr>
              <p:nvPr/>
            </p:nvSpPr>
            <p:spPr bwMode="auto">
              <a:xfrm>
                <a:off x="-576" y="3792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2" name="Oval 36"/>
              <p:cNvSpPr>
                <a:spLocks noChangeArrowheads="1"/>
              </p:cNvSpPr>
              <p:nvPr/>
            </p:nvSpPr>
            <p:spPr bwMode="auto">
              <a:xfrm>
                <a:off x="-336" y="3792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3" name="Oval 37"/>
              <p:cNvSpPr>
                <a:spLocks noChangeArrowheads="1"/>
              </p:cNvSpPr>
              <p:nvPr/>
            </p:nvSpPr>
            <p:spPr bwMode="auto">
              <a:xfrm>
                <a:off x="-576" y="3312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4" name="Oval 38"/>
              <p:cNvSpPr>
                <a:spLocks noChangeArrowheads="1"/>
              </p:cNvSpPr>
              <p:nvPr/>
            </p:nvSpPr>
            <p:spPr bwMode="auto">
              <a:xfrm>
                <a:off x="-336" y="3312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815" name="Group 39"/>
            <p:cNvGrpSpPr>
              <a:grpSpLocks/>
            </p:cNvGrpSpPr>
            <p:nvPr/>
          </p:nvGrpSpPr>
          <p:grpSpPr bwMode="auto">
            <a:xfrm>
              <a:off x="576" y="768"/>
              <a:ext cx="1434" cy="1427"/>
              <a:chOff x="-1392" y="622"/>
              <a:chExt cx="1680" cy="1672"/>
            </a:xfrm>
          </p:grpSpPr>
          <p:grpSp>
            <p:nvGrpSpPr>
              <p:cNvPr id="203816" name="Group 40"/>
              <p:cNvGrpSpPr>
                <a:grpSpLocks/>
              </p:cNvGrpSpPr>
              <p:nvPr/>
            </p:nvGrpSpPr>
            <p:grpSpPr bwMode="auto">
              <a:xfrm>
                <a:off x="-1392" y="622"/>
                <a:ext cx="816" cy="818"/>
                <a:chOff x="-1392" y="622"/>
                <a:chExt cx="816" cy="818"/>
              </a:xfrm>
            </p:grpSpPr>
            <p:grpSp>
              <p:nvGrpSpPr>
                <p:cNvPr id="203817" name="Group 41"/>
                <p:cNvGrpSpPr>
                  <a:grpSpLocks noChangeAspect="1"/>
                </p:cNvGrpSpPr>
                <p:nvPr/>
              </p:nvGrpSpPr>
              <p:grpSpPr bwMode="auto">
                <a:xfrm>
                  <a:off x="-1392" y="624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203818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3819" name="Oval 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20" name="Oval 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21" name="Oval 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22" name="Oval 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23" name="Oval 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24" name="Oval 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25" name="Oval 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26" name="Oval 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27" name="Oval 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28" name="Oval 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29" name="Oval 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30" name="Oval 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31" name="Oval 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32" name="Oval 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33" name="Oval 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34" name="Oval 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3835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3836" name="Oval 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37" name="Oval 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38" name="Oval 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39" name="Oval 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40" name="Oval 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41" name="Oval 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42" name="Oval 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43" name="Oval 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44" name="Oval 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45" name="Oval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46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47" name="Oval 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48" name="Oval 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49" name="Oval 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50" name="Oval 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51" name="Oval 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3852" name="Group 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3853" name="Oval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54" name="Oval 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55" name="Oval 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56" name="Oval 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57" name="Oval 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58" name="Oval 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59" name="Oval 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60" name="Oval 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61" name="Oval 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62" name="Oval 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63" name="Oval 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64" name="Oval 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65" name="Oval 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66" name="Oval 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67" name="Oval 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68" name="Oval 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3869" name="Group 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3870" name="Oval 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71" name="Oval 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72" name="Oval 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73" name="Oval 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74" name="Oval 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75" name="Oval 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76" name="Oval 1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77" name="Oval 1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78" name="Oval 1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79" name="Oval 1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80" name="Oval 1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81" name="Oval 1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82" name="Oval 1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83" name="Oval 1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84" name="Oval 1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85" name="Oval 1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3886" name="Group 110"/>
                <p:cNvGrpSpPr>
                  <a:grpSpLocks noChangeAspect="1"/>
                </p:cNvGrpSpPr>
                <p:nvPr/>
              </p:nvGrpSpPr>
              <p:grpSpPr bwMode="auto">
                <a:xfrm>
                  <a:off x="-962" y="622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203887" name="Group 1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3888" name="Oval 1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89" name="Oval 1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90" name="Oval 1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91" name="Oval 1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92" name="Oval 1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93" name="Oval 1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94" name="Oval 1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95" name="Oval 1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96" name="Oval 1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97" name="Oval 1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98" name="Oval 1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99" name="Oval 1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00" name="Oval 1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01" name="Oval 1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02" name="Oval 1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03" name="Oval 1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3904" name="Group 1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3905" name="Oval 1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06" name="Oval 1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07" name="Oval 1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08" name="Oval 1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09" name="Oval 1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10" name="Oval 1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11" name="Oval 1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12" name="Oval 1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13" name="Oval 1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14" name="Oval 1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15" name="Oval 1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16" name="Oval 1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17" name="Oval 1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18" name="Oval 1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19" name="Oval 1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20" name="Oval 1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3921" name="Group 1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3922" name="Oval 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23" name="Oval 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24" name="Oval 1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25" name="Oval 1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26" name="Oval 1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27" name="Oval 1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28" name="Oval 1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29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30" name="Oval 1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31" name="Oval 1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32" name="Oval 1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33" name="Oval 1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34" name="Oval 1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35" name="Oval 1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36" name="Oval 1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37" name="Oval 1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3938" name="Group 1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3939" name="Oval 1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40" name="Oval 1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41" name="Oval 1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42" name="Oval 1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43" name="Oval 1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44" name="Oval 1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45" name="Oval 1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46" name="Oval 1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47" name="Oval 1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48" name="Oval 1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49" name="Oval 1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50" name="Oval 1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51" name="Oval 1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52" name="Oval 1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53" name="Oval 1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54" name="Oval 1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3955" name="Group 179"/>
                <p:cNvGrpSpPr>
                  <a:grpSpLocks noChangeAspect="1"/>
                </p:cNvGrpSpPr>
                <p:nvPr/>
              </p:nvGrpSpPr>
              <p:grpSpPr bwMode="auto">
                <a:xfrm>
                  <a:off x="-1392" y="1054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203956" name="Group 18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3957" name="Oval 1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58" name="Oval 1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59" name="Oval 1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60" name="Oval 1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61" name="Oval 1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62" name="Oval 1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63" name="Oval 1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64" name="Oval 1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65" name="Oval 1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66" name="Oval 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67" name="Oval 1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68" name="Oval 1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69" name="Oval 1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70" name="Oval 1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71" name="Oval 1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72" name="Oval 1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3973" name="Group 1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3974" name="Oval 1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75" name="Oval 1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76" name="Oval 2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77" name="Oval 2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78" name="Oval 2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79" name="Oval 2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80" name="Oval 2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81" name="Oval 2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82" name="Oval 2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83" name="Oval 2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84" name="Oval 2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85" name="Oval 2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86" name="Oval 2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87" name="Oval 2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88" name="Oval 2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89" name="Oval 2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3990" name="Group 2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3991" name="Oval 2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92" name="Oval 2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93" name="Oval 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94" name="Oval 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95" name="Oval 2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96" name="Oval 2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97" name="Oval 2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98" name="Oval 2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99" name="Oval 2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00" name="Oval 2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01" name="Oval 2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02" name="Oval 2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03" name="Oval 2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04" name="Oval 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05" name="Oval 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06" name="Oval 2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007" name="Group 2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008" name="Oval 2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09" name="Oval 2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10" name="Oval 2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11" name="Oval 2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12" name="Oval 2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13" name="Oval 2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14" name="Oval 2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15" name="Oval 2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16" name="Oval 2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17" name="Oval 2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18" name="Oval 2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19" name="Oval 2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20" name="Oval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21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22" name="Oval 2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23" name="Oval 2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4024" name="Group 248"/>
                <p:cNvGrpSpPr>
                  <a:grpSpLocks noChangeAspect="1"/>
                </p:cNvGrpSpPr>
                <p:nvPr/>
              </p:nvGrpSpPr>
              <p:grpSpPr bwMode="auto">
                <a:xfrm>
                  <a:off x="-962" y="1052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204025" name="Group 2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026" name="Oval 2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27" name="Oval 2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28" name="Oval 2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29" name="Oval 2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30" name="Oval 2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31" name="Oval 2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32" name="Oval 2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33" name="Oval 2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34" name="Oval 2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35" name="Oval 2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36" name="Oval 2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37" name="Oval 2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38" name="Oval 2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39" name="Oval 2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40" name="Oval 2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41" name="Oval 2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042" name="Group 26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043" name="Oval 2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44" name="Oval 2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45" name="Oval 2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46" name="Oval 2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47" name="Oval 2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48" name="Oval 2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49" name="Oval 2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50" name="Oval 2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51" name="Oval 2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52" name="Oval 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53" name="Oval 2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54" name="Oval 2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55" name="Oval 2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56" name="Oval 2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57" name="Oval 2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58" name="Oval 2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059" name="Group 28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060" name="Oval 2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61" name="Oval 2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62" name="Oval 2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63" name="Oval 2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64" name="Oval 2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65" name="Oval 2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66" name="Oval 2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67" name="Oval 2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68" name="Oval 2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69" name="Oval 2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70" name="Oval 2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71" name="Oval 2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72" name="Oval 2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73" name="Oval 2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74" name="Oval 2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75" name="Oval 2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076" name="Group 3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077" name="Oval 3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78" name="Oval 3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79" name="Oval 3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80" name="Oval 3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81" name="Oval 3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82" name="Oval 3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83" name="Oval 3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84" name="Oval 3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85" name="Oval 3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86" name="Oval 3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87" name="Oval 3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88" name="Oval 3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89" name="Oval 3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90" name="Oval 3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91" name="Oval 3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92" name="Oval 3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04093" name="Group 317"/>
              <p:cNvGrpSpPr>
                <a:grpSpLocks/>
              </p:cNvGrpSpPr>
              <p:nvPr/>
            </p:nvGrpSpPr>
            <p:grpSpPr bwMode="auto">
              <a:xfrm>
                <a:off x="-528" y="622"/>
                <a:ext cx="816" cy="818"/>
                <a:chOff x="-1392" y="622"/>
                <a:chExt cx="816" cy="818"/>
              </a:xfrm>
            </p:grpSpPr>
            <p:grpSp>
              <p:nvGrpSpPr>
                <p:cNvPr id="204094" name="Group 318"/>
                <p:cNvGrpSpPr>
                  <a:grpSpLocks noChangeAspect="1"/>
                </p:cNvGrpSpPr>
                <p:nvPr/>
              </p:nvGrpSpPr>
              <p:grpSpPr bwMode="auto">
                <a:xfrm>
                  <a:off x="-1392" y="624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204095" name="Group 3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096" name="Oval 3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97" name="Oval 3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98" name="Oval 3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099" name="Oval 3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00" name="Oval 3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01" name="Oval 3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02" name="Oval 3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03" name="Oval 3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04" name="Oval 3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05" name="Oval 3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06" name="Oval 3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07" name="Oval 3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08" name="Oval 3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09" name="Oval 3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10" name="Oval 3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11" name="Oval 3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112" name="Group 33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113" name="Oval 3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14" name="Oval 3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15" name="Oval 3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16" name="Oval 3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17" name="Oval 3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18" name="Oval 3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19" name="Oval 3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20" name="Oval 3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21" name="Oval 3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22" name="Oval 3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23" name="Oval 3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24" name="Oval 3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25" name="Oval 3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26" name="Oval 3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27" name="Oval 3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28" name="Oval 3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129" name="Group 35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130" name="Oval 3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31" name="Oval 3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32" name="Oval 3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33" name="Oval 3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34" name="Oval 3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35" name="Oval 3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36" name="Oval 3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37" name="Oval 3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38" name="Oval 3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39" name="Oval 3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40" name="Oval 3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41" name="Oval 3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42" name="Oval 3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43" name="Oval 3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44" name="Oval 3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45" name="Oval 3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146" name="Group 37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147" name="Oval 3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48" name="Oval 3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49" name="Oval 3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50" name="Oval 3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51" name="Oval 3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52" name="Oval 3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53" name="Oval 3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54" name="Oval 3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55" name="Oval 3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56" name="Oval 3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57" name="Oval 3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58" name="Oval 3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59" name="Oval 3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60" name="Oval 3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61" name="Oval 3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62" name="Oval 3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4163" name="Group 387"/>
                <p:cNvGrpSpPr>
                  <a:grpSpLocks noChangeAspect="1"/>
                </p:cNvGrpSpPr>
                <p:nvPr/>
              </p:nvGrpSpPr>
              <p:grpSpPr bwMode="auto">
                <a:xfrm>
                  <a:off x="-962" y="622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204164" name="Group 38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165" name="Oval 3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66" name="Oval 3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67" name="Oval 3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68" name="Oval 3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69" name="Oval 3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70" name="Oval 3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71" name="Oval 3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72" name="Oval 3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73" name="Oval 3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74" name="Oval 3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75" name="Oval 3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76" name="Oval 4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77" name="Oval 4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78" name="Oval 4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79" name="Oval 4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80" name="Oval 4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181" name="Group 40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182" name="Oval 4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83" name="Oval 4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84" name="Oval 4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85" name="Oval 4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86" name="Oval 4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87" name="Oval 4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88" name="Oval 4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89" name="Oval 4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90" name="Oval 4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91" name="Oval 4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92" name="Oval 4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93" name="Oval 4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94" name="Oval 4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95" name="Oval 4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96" name="Oval 4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197" name="Oval 4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198" name="Group 42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199" name="Oval 4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00" name="Oval 4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01" name="Oval 4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02" name="Oval 4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03" name="Oval 4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04" name="Oval 4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05" name="Oval 4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06" name="Oval 4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07" name="Oval 4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08" name="Oval 4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09" name="Oval 4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10" name="Oval 4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11" name="Oval 4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12" name="Oval 4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13" name="Oval 4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14" name="Oval 4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215" name="Group 4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216" name="Oval 4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17" name="Oval 4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18" name="Oval 4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19" name="Oval 4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20" name="Oval 4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21" name="Oval 4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22" name="Oval 4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23" name="Oval 4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24" name="Oval 4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25" name="Oval 4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26" name="Oval 4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27" name="Oval 4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28" name="Oval 4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29" name="Oval 4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30" name="Oval 4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31" name="Oval 4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4232" name="Group 456"/>
                <p:cNvGrpSpPr>
                  <a:grpSpLocks noChangeAspect="1"/>
                </p:cNvGrpSpPr>
                <p:nvPr/>
              </p:nvGrpSpPr>
              <p:grpSpPr bwMode="auto">
                <a:xfrm>
                  <a:off x="-1392" y="1054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204233" name="Group 4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234" name="Oval 4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35" name="Oval 4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36" name="Oval 4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37" name="Oval 4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38" name="Oval 4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39" name="Oval 4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40" name="Oval 4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41" name="Oval 4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42" name="Oval 4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43" name="Oval 4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44" name="Oval 4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45" name="Oval 4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46" name="Oval 4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47" name="Oval 4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48" name="Oval 4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49" name="Oval 4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250" name="Group 4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251" name="Oval 4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52" name="Oval 4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53" name="Oval 4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54" name="Oval 4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55" name="Oval 4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56" name="Oval 4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57" name="Oval 4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58" name="Oval 4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59" name="Oval 4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60" name="Oval 4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61" name="Oval 4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62" name="Oval 4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63" name="Oval 4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64" name="Oval 4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65" name="Oval 4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66" name="Oval 4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267" name="Group 49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268" name="Oval 4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69" name="Oval 4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70" name="Oval 4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71" name="Oval 4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72" name="Oval 4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73" name="Oval 4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74" name="Oval 4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75" name="Oval 4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76" name="Oval 5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77" name="Oval 5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78" name="Oval 5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79" name="Oval 5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80" name="Oval 5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81" name="Oval 5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82" name="Oval 5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83" name="Oval 5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284" name="Group 50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285" name="Oval 5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86" name="Oval 5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87" name="Oval 5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88" name="Oval 5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89" name="Oval 5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90" name="Oval 5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91" name="Oval 5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92" name="Oval 5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93" name="Oval 5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94" name="Oval 5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95" name="Oval 5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96" name="Oval 5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97" name="Oval 5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98" name="Oval 5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299" name="Oval 5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00" name="Oval 5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4301" name="Group 525"/>
                <p:cNvGrpSpPr>
                  <a:grpSpLocks noChangeAspect="1"/>
                </p:cNvGrpSpPr>
                <p:nvPr/>
              </p:nvGrpSpPr>
              <p:grpSpPr bwMode="auto">
                <a:xfrm>
                  <a:off x="-962" y="1052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204302" name="Group 5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303" name="Oval 5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04" name="Oval 5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05" name="Oval 5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06" name="Oval 5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07" name="Oval 5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08" name="Oval 5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09" name="Oval 5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10" name="Oval 5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11" name="Oval 5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12" name="Oval 5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13" name="Oval 5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14" name="Oval 5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15" name="Oval 5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16" name="Oval 5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17" name="Oval 5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18" name="Oval 5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319" name="Group 5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320" name="Oval 5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21" name="Oval 5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22" name="Oval 5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23" name="Oval 5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24" name="Oval 5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25" name="Oval 5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26" name="Oval 5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27" name="Oval 5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28" name="Oval 5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29" name="Oval 5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30" name="Oval 5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31" name="Oval 5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32" name="Oval 5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33" name="Oval 5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34" name="Oval 5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35" name="Oval 5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336" name="Group 5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337" name="Oval 5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38" name="Oval 5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39" name="Oval 5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40" name="Oval 5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41" name="Oval 5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42" name="Oval 5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43" name="Oval 5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44" name="Oval 5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45" name="Oval 5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46" name="Oval 5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47" name="Oval 5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48" name="Oval 5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49" name="Oval 5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50" name="Oval 5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51" name="Oval 5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52" name="Oval 5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353" name="Group 5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354" name="Oval 5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55" name="Oval 5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56" name="Oval 5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57" name="Oval 5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58" name="Oval 5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59" name="Oval 5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60" name="Oval 5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61" name="Oval 5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62" name="Oval 5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63" name="Oval 5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64" name="Oval 5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65" name="Oval 5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66" name="Oval 5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67" name="Oval 5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68" name="Oval 5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69" name="Oval 5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04370" name="Group 594"/>
              <p:cNvGrpSpPr>
                <a:grpSpLocks/>
              </p:cNvGrpSpPr>
              <p:nvPr/>
            </p:nvGrpSpPr>
            <p:grpSpPr bwMode="auto">
              <a:xfrm>
                <a:off x="-1392" y="1476"/>
                <a:ext cx="816" cy="818"/>
                <a:chOff x="-1392" y="622"/>
                <a:chExt cx="816" cy="818"/>
              </a:xfrm>
            </p:grpSpPr>
            <p:grpSp>
              <p:nvGrpSpPr>
                <p:cNvPr id="204371" name="Group 595"/>
                <p:cNvGrpSpPr>
                  <a:grpSpLocks noChangeAspect="1"/>
                </p:cNvGrpSpPr>
                <p:nvPr/>
              </p:nvGrpSpPr>
              <p:grpSpPr bwMode="auto">
                <a:xfrm>
                  <a:off x="-1392" y="624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204372" name="Group 5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373" name="Oval 5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74" name="Oval 5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75" name="Oval 5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76" name="Oval 6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77" name="Oval 6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78" name="Oval 6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79" name="Oval 6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80" name="Oval 6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81" name="Oval 6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82" name="Oval 6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83" name="Oval 6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84" name="Oval 6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85" name="Oval 6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86" name="Oval 6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87" name="Oval 6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88" name="Oval 6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389" name="Group 6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390" name="Oval 6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91" name="Oval 6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92" name="Oval 6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93" name="Oval 6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94" name="Oval 6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95" name="Oval 6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96" name="Oval 6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97" name="Oval 6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98" name="Oval 6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399" name="Oval 6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00" name="Oval 6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01" name="Oval 6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02" name="Oval 6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03" name="Oval 6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04" name="Oval 6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05" name="Oval 6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406" name="Group 63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407" name="Oval 6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08" name="Oval 6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09" name="Oval 6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10" name="Oval 6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11" name="Oval 6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12" name="Oval 6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13" name="Oval 6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14" name="Oval 6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15" name="Oval 6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16" name="Oval 6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17" name="Oval 6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18" name="Oval 6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19" name="Oval 6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20" name="Oval 6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21" name="Oval 6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22" name="Oval 6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423" name="Group 64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424" name="Oval 6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25" name="Oval 6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26" name="Oval 6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27" name="Oval 6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28" name="Oval 6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29" name="Oval 6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30" name="Oval 6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31" name="Oval 6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32" name="Oval 6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33" name="Oval 6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34" name="Oval 6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35" name="Oval 6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36" name="Oval 6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37" name="Oval 6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38" name="Oval 6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39" name="Oval 6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4440" name="Group 664"/>
                <p:cNvGrpSpPr>
                  <a:grpSpLocks noChangeAspect="1"/>
                </p:cNvGrpSpPr>
                <p:nvPr/>
              </p:nvGrpSpPr>
              <p:grpSpPr bwMode="auto">
                <a:xfrm>
                  <a:off x="-962" y="622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204441" name="Group 66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442" name="Oval 6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43" name="Oval 6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44" name="Oval 6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45" name="Oval 6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46" name="Oval 6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47" name="Oval 6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48" name="Oval 6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49" name="Oval 6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50" name="Oval 6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51" name="Oval 6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52" name="Oval 6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53" name="Oval 6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54" name="Oval 6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55" name="Oval 6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56" name="Oval 6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57" name="Oval 6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458" name="Group 68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459" name="Oval 6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60" name="Oval 6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61" name="Oval 6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62" name="Oval 6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63" name="Oval 6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64" name="Oval 6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65" name="Oval 6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66" name="Oval 6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67" name="Oval 6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68" name="Oval 6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69" name="Oval 6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70" name="Oval 6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71" name="Oval 6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72" name="Oval 6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73" name="Oval 6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74" name="Oval 6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475" name="Group 69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476" name="Oval 7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77" name="Oval 7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78" name="Oval 7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79" name="Oval 7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80" name="Oval 7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81" name="Oval 7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82" name="Oval 7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83" name="Oval 7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84" name="Oval 7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85" name="Oval 7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86" name="Oval 7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87" name="Oval 7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88" name="Oval 7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89" name="Oval 7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90" name="Oval 7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91" name="Oval 7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492" name="Group 7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493" name="Oval 7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94" name="Oval 7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95" name="Oval 7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96" name="Oval 7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97" name="Oval 7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98" name="Oval 7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499" name="Oval 7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00" name="Oval 7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01" name="Oval 7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02" name="Oval 7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03" name="Oval 7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04" name="Oval 7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05" name="Oval 7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06" name="Oval 7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07" name="Oval 7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08" name="Oval 7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4509" name="Group 733"/>
                <p:cNvGrpSpPr>
                  <a:grpSpLocks noChangeAspect="1"/>
                </p:cNvGrpSpPr>
                <p:nvPr/>
              </p:nvGrpSpPr>
              <p:grpSpPr bwMode="auto">
                <a:xfrm>
                  <a:off x="-1392" y="1054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204510" name="Group 7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511" name="Oval 7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12" name="Oval 7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13" name="Oval 7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14" name="Oval 7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15" name="Oval 7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16" name="Oval 7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17" name="Oval 7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18" name="Oval 7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19" name="Oval 7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20" name="Oval 7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21" name="Oval 7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22" name="Oval 7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23" name="Oval 7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24" name="Oval 7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25" name="Oval 7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26" name="Oval 7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527" name="Group 7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528" name="Oval 7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29" name="Oval 7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30" name="Oval 7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31" name="Oval 7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32" name="Oval 7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33" name="Oval 7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34" name="Oval 7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35" name="Oval 7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36" name="Oval 7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37" name="Oval 7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38" name="Oval 7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39" name="Oval 7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40" name="Oval 7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41" name="Oval 7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42" name="Oval 7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43" name="Oval 7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544" name="Group 7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545" name="Oval 7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46" name="Oval 7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47" name="Oval 7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48" name="Oval 7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49" name="Oval 7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50" name="Oval 7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51" name="Oval 7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52" name="Oval 7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53" name="Oval 7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54" name="Oval 7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55" name="Oval 7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56" name="Oval 7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57" name="Oval 7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58" name="Oval 7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59" name="Oval 7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60" name="Oval 7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561" name="Group 7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562" name="Oval 7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63" name="Oval 7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64" name="Oval 7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65" name="Oval 7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66" name="Oval 7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67" name="Oval 7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68" name="Oval 7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69" name="Oval 7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70" name="Oval 7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71" name="Oval 7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72" name="Oval 7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73" name="Oval 7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74" name="Oval 7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75" name="Oval 7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76" name="Oval 8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77" name="Oval 8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4578" name="Group 802"/>
                <p:cNvGrpSpPr>
                  <a:grpSpLocks noChangeAspect="1"/>
                </p:cNvGrpSpPr>
                <p:nvPr/>
              </p:nvGrpSpPr>
              <p:grpSpPr bwMode="auto">
                <a:xfrm>
                  <a:off x="-962" y="1052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204579" name="Group 80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580" name="Oval 8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81" name="Oval 8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82" name="Oval 8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83" name="Oval 8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84" name="Oval 8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85" name="Oval 8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86" name="Oval 8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87" name="Oval 8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88" name="Oval 8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89" name="Oval 8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90" name="Oval 8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91" name="Oval 8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92" name="Oval 8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93" name="Oval 8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94" name="Oval 8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95" name="Oval 8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596" name="Group 82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597" name="Oval 8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98" name="Oval 8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599" name="Oval 8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00" name="Oval 8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01" name="Oval 8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02" name="Oval 8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03" name="Oval 8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04" name="Oval 8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05" name="Oval 8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06" name="Oval 8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07" name="Oval 8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08" name="Oval 8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09" name="Oval 8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10" name="Oval 8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11" name="Oval 8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12" name="Oval 8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613" name="Group 8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614" name="Oval 8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15" name="Oval 8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16" name="Oval 8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17" name="Oval 8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18" name="Oval 8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19" name="Oval 8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20" name="Oval 8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21" name="Oval 8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22" name="Oval 8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23" name="Oval 8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24" name="Oval 8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25" name="Oval 8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26" name="Oval 8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27" name="Oval 8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28" name="Oval 8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29" name="Oval 8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630" name="Group 85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631" name="Oval 8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32" name="Oval 8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33" name="Oval 8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34" name="Oval 8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35" name="Oval 8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36" name="Oval 8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37" name="Oval 8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38" name="Oval 8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39" name="Oval 8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40" name="Oval 8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41" name="Oval 8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42" name="Oval 8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43" name="Oval 8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44" name="Oval 8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45" name="Oval 8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46" name="Oval 8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04647" name="Group 871"/>
              <p:cNvGrpSpPr>
                <a:grpSpLocks/>
              </p:cNvGrpSpPr>
              <p:nvPr/>
            </p:nvGrpSpPr>
            <p:grpSpPr bwMode="auto">
              <a:xfrm>
                <a:off x="-528" y="1476"/>
                <a:ext cx="816" cy="818"/>
                <a:chOff x="-1392" y="622"/>
                <a:chExt cx="816" cy="818"/>
              </a:xfrm>
            </p:grpSpPr>
            <p:grpSp>
              <p:nvGrpSpPr>
                <p:cNvPr id="204648" name="Group 872"/>
                <p:cNvGrpSpPr>
                  <a:grpSpLocks noChangeAspect="1"/>
                </p:cNvGrpSpPr>
                <p:nvPr/>
              </p:nvGrpSpPr>
              <p:grpSpPr bwMode="auto">
                <a:xfrm>
                  <a:off x="-1392" y="624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204649" name="Group 8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650" name="Oval 8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51" name="Oval 8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52" name="Oval 8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53" name="Oval 8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54" name="Oval 8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55" name="Oval 8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56" name="Oval 8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57" name="Oval 8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58" name="Oval 8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59" name="Oval 8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60" name="Oval 8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61" name="Oval 8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62" name="Oval 8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63" name="Oval 8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64" name="Oval 8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65" name="Oval 8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666" name="Group 89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667" name="Oval 8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68" name="Oval 8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69" name="Oval 8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70" name="Oval 8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71" name="Oval 8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72" name="Oval 8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73" name="Oval 8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74" name="Oval 8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75" name="Oval 8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76" name="Oval 9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77" name="Oval 9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78" name="Oval 9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79" name="Oval 9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80" name="Oval 9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81" name="Oval 9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82" name="Oval 9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683" name="Group 90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684" name="Oval 9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85" name="Oval 9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86" name="Oval 9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87" name="Oval 9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88" name="Oval 9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89" name="Oval 9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90" name="Oval 9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91" name="Oval 9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92" name="Oval 9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93" name="Oval 9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94" name="Oval 9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95" name="Oval 9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96" name="Oval 9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97" name="Oval 9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98" name="Oval 9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699" name="Oval 9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700" name="Group 9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701" name="Oval 9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02" name="Oval 9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03" name="Oval 9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04" name="Oval 9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05" name="Oval 9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06" name="Oval 9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07" name="Oval 9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08" name="Oval 9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09" name="Oval 9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10" name="Oval 9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11" name="Oval 9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12" name="Oval 9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13" name="Oval 9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14" name="Oval 9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15" name="Oval 9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16" name="Oval 9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4717" name="Group 941"/>
                <p:cNvGrpSpPr>
                  <a:grpSpLocks noChangeAspect="1"/>
                </p:cNvGrpSpPr>
                <p:nvPr/>
              </p:nvGrpSpPr>
              <p:grpSpPr bwMode="auto">
                <a:xfrm>
                  <a:off x="-962" y="622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204718" name="Group 9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719" name="Oval 9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20" name="Oval 9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21" name="Oval 9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22" name="Oval 9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23" name="Oval 9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24" name="Oval 9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25" name="Oval 9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26" name="Oval 9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27" name="Oval 9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28" name="Oval 9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29" name="Oval 9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30" name="Oval 9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31" name="Oval 9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32" name="Oval 9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33" name="Oval 9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34" name="Oval 9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735" name="Group 9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736" name="Oval 9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37" name="Oval 9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38" name="Oval 9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39" name="Oval 9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40" name="Oval 9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41" name="Oval 9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42" name="Oval 9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43" name="Oval 9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44" name="Oval 9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45" name="Oval 9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46" name="Oval 9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47" name="Oval 9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48" name="Oval 9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49" name="Oval 9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50" name="Oval 9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51" name="Oval 9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752" name="Group 9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753" name="Oval 9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54" name="Oval 9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55" name="Oval 9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56" name="Oval 9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57" name="Oval 9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58" name="Oval 9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59" name="Oval 9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60" name="Oval 9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61" name="Oval 9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62" name="Oval 9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63" name="Oval 9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64" name="Oval 9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65" name="Oval 9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66" name="Oval 9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67" name="Oval 9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68" name="Oval 9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769" name="Group 9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770" name="Oval 9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71" name="Oval 9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72" name="Oval 9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73" name="Oval 9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74" name="Oval 9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75" name="Oval 9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76" name="Oval 10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77" name="Oval 10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78" name="Oval 10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79" name="Oval 10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80" name="Oval 10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81" name="Oval 10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82" name="Oval 10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83" name="Oval 10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84" name="Oval 10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85" name="Oval 10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4786" name="Group 1010"/>
                <p:cNvGrpSpPr>
                  <a:grpSpLocks noChangeAspect="1"/>
                </p:cNvGrpSpPr>
                <p:nvPr/>
              </p:nvGrpSpPr>
              <p:grpSpPr bwMode="auto">
                <a:xfrm>
                  <a:off x="-1392" y="1054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204787" name="Group 10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788" name="Oval 10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89" name="Oval 10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90" name="Oval 10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91" name="Oval 10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92" name="Oval 10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93" name="Oval 10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94" name="Oval 10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95" name="Oval 10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96" name="Oval 10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97" name="Oval 10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98" name="Oval 10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799" name="Oval 10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00" name="Oval 10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01" name="Oval 10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02" name="Oval 10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03" name="Oval 10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804" name="Group 10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805" name="Oval 10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06" name="Oval 10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07" name="Oval 10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08" name="Oval 10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09" name="Oval 10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10" name="Oval 10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11" name="Oval 10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12" name="Oval 10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13" name="Oval 10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14" name="Oval 10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15" name="Oval 10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16" name="Oval 10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17" name="Oval 10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18" name="Oval 10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19" name="Oval 10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20" name="Oval 10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821" name="Group 10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822" name="Oval 10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23" name="Oval 10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24" name="Oval 10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25" name="Oval 10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26" name="Oval 10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27" name="Oval 10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28" name="Oval 10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29" name="Oval 10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30" name="Oval 10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31" name="Oval 10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32" name="Oval 10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33" name="Oval 10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34" name="Oval 10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35" name="Oval 10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36" name="Oval 10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37" name="Oval 10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838" name="Group 10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839" name="Oval 10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40" name="Oval 10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41" name="Oval 10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42" name="Oval 10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43" name="Oval 10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44" name="Oval 10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45" name="Oval 10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46" name="Oval 10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47" name="Oval 10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48" name="Oval 10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49" name="Oval 10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50" name="Oval 10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51" name="Oval 10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52" name="Oval 10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53" name="Oval 10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54" name="Oval 10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4855" name="Group 1079"/>
                <p:cNvGrpSpPr>
                  <a:grpSpLocks noChangeAspect="1"/>
                </p:cNvGrpSpPr>
                <p:nvPr/>
              </p:nvGrpSpPr>
              <p:grpSpPr bwMode="auto">
                <a:xfrm>
                  <a:off x="-962" y="1052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204856" name="Group 108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857" name="Oval 10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58" name="Oval 10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59" name="Oval 10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60" name="Oval 10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61" name="Oval 10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62" name="Oval 10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63" name="Oval 10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64" name="Oval 10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65" name="Oval 10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66" name="Oval 10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67" name="Oval 10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68" name="Oval 10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69" name="Oval 10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70" name="Oval 10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71" name="Oval 10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72" name="Oval 10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873" name="Group 10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874" name="Oval 10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75" name="Oval 10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76" name="Oval 11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77" name="Oval 11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78" name="Oval 11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79" name="Oval 11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80" name="Oval 11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81" name="Oval 11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82" name="Oval 11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83" name="Oval 11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84" name="Oval 11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85" name="Oval 11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86" name="Oval 11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87" name="Oval 11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88" name="Oval 11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89" name="Oval 11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890" name="Group 11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891" name="Oval 11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92" name="Oval 11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93" name="Oval 11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94" name="Oval 11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95" name="Oval 11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96" name="Oval 11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97" name="Oval 11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98" name="Oval 11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899" name="Oval 11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900" name="Oval 11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901" name="Oval 11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902" name="Oval 11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903" name="Oval 11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904" name="Oval 11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905" name="Oval 11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906" name="Oval 11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4907" name="Group 11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204908" name="Oval 11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909" name="Oval 11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910" name="Oval 11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911" name="Oval 11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912" name="Oval 11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913" name="Oval 11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914" name="Oval 11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915" name="Oval 11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916" name="Oval 11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917" name="Oval 11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918" name="Oval 11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919" name="Oval 11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920" name="Oval 11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921" name="Oval 11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922" name="Oval 1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923" name="Oval 1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04924" name="Group 1148"/>
            <p:cNvGrpSpPr>
              <a:grpSpLocks/>
            </p:cNvGrpSpPr>
            <p:nvPr/>
          </p:nvGrpSpPr>
          <p:grpSpPr bwMode="auto">
            <a:xfrm>
              <a:off x="3335" y="3003"/>
              <a:ext cx="1567" cy="971"/>
              <a:chOff x="3335" y="3003"/>
              <a:chExt cx="1567" cy="971"/>
            </a:xfrm>
          </p:grpSpPr>
          <p:sp>
            <p:nvSpPr>
              <p:cNvPr id="204925" name="Oval 1149"/>
              <p:cNvSpPr>
                <a:spLocks noChangeArrowheads="1"/>
              </p:cNvSpPr>
              <p:nvPr/>
            </p:nvSpPr>
            <p:spPr bwMode="auto">
              <a:xfrm rot="-1205569">
                <a:off x="4574" y="3229"/>
                <a:ext cx="24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26" name="Oval 1150"/>
              <p:cNvSpPr>
                <a:spLocks noChangeArrowheads="1"/>
              </p:cNvSpPr>
              <p:nvPr/>
            </p:nvSpPr>
            <p:spPr bwMode="auto">
              <a:xfrm rot="-1205569">
                <a:off x="4656" y="3454"/>
                <a:ext cx="24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27" name="Oval 1151"/>
              <p:cNvSpPr>
                <a:spLocks noChangeArrowheads="1"/>
              </p:cNvSpPr>
              <p:nvPr/>
            </p:nvSpPr>
            <p:spPr bwMode="auto">
              <a:xfrm rot="-1205569">
                <a:off x="4492" y="3003"/>
                <a:ext cx="24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28" name="Oval 1152"/>
              <p:cNvSpPr>
                <a:spLocks noChangeArrowheads="1"/>
              </p:cNvSpPr>
              <p:nvPr/>
            </p:nvSpPr>
            <p:spPr bwMode="auto">
              <a:xfrm rot="-1205569">
                <a:off x="3417" y="3652"/>
                <a:ext cx="24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29" name="Oval 1153"/>
              <p:cNvSpPr>
                <a:spLocks noChangeArrowheads="1"/>
              </p:cNvSpPr>
              <p:nvPr/>
            </p:nvSpPr>
            <p:spPr bwMode="auto">
              <a:xfrm rot="-1205569">
                <a:off x="3996" y="3441"/>
                <a:ext cx="24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30" name="Oval 1154"/>
              <p:cNvSpPr>
                <a:spLocks noChangeArrowheads="1"/>
              </p:cNvSpPr>
              <p:nvPr/>
            </p:nvSpPr>
            <p:spPr bwMode="auto">
              <a:xfrm rot="-1205569">
                <a:off x="3499" y="3878"/>
                <a:ext cx="24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31" name="Oval 1155"/>
              <p:cNvSpPr>
                <a:spLocks noChangeArrowheads="1"/>
              </p:cNvSpPr>
              <p:nvPr/>
            </p:nvSpPr>
            <p:spPr bwMode="auto">
              <a:xfrm rot="-1205569">
                <a:off x="4078" y="3666"/>
                <a:ext cx="24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32" name="Oval 1156"/>
              <p:cNvSpPr>
                <a:spLocks noChangeArrowheads="1"/>
              </p:cNvSpPr>
              <p:nvPr/>
            </p:nvSpPr>
            <p:spPr bwMode="auto">
              <a:xfrm rot="-1205569">
                <a:off x="3335" y="3427"/>
                <a:ext cx="24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33" name="Oval 1157"/>
              <p:cNvSpPr>
                <a:spLocks noChangeArrowheads="1"/>
              </p:cNvSpPr>
              <p:nvPr/>
            </p:nvSpPr>
            <p:spPr bwMode="auto">
              <a:xfrm rot="-1205569">
                <a:off x="3913" y="3215"/>
                <a:ext cx="24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4934" name="Group 1158"/>
          <p:cNvGrpSpPr>
            <a:grpSpLocks/>
          </p:cNvGrpSpPr>
          <p:nvPr/>
        </p:nvGrpSpPr>
        <p:grpSpPr bwMode="auto">
          <a:xfrm>
            <a:off x="825500" y="1143000"/>
            <a:ext cx="2432050" cy="2419350"/>
            <a:chOff x="520" y="720"/>
            <a:chExt cx="1532" cy="1524"/>
          </a:xfrm>
        </p:grpSpPr>
        <p:sp>
          <p:nvSpPr>
            <p:cNvPr id="204935" name="Oval 1159"/>
            <p:cNvSpPr>
              <a:spLocks noChangeArrowheads="1"/>
            </p:cNvSpPr>
            <p:nvPr/>
          </p:nvSpPr>
          <p:spPr bwMode="blackGray">
            <a:xfrm>
              <a:off x="520" y="720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4936" name="Oval 1160"/>
            <p:cNvSpPr>
              <a:spLocks noChangeArrowheads="1"/>
            </p:cNvSpPr>
            <p:nvPr/>
          </p:nvSpPr>
          <p:spPr bwMode="blackGray">
            <a:xfrm>
              <a:off x="1996" y="720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4937" name="Oval 1161"/>
            <p:cNvSpPr>
              <a:spLocks noChangeArrowheads="1"/>
            </p:cNvSpPr>
            <p:nvPr/>
          </p:nvSpPr>
          <p:spPr bwMode="blackGray">
            <a:xfrm>
              <a:off x="520" y="218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4938" name="Oval 1162"/>
            <p:cNvSpPr>
              <a:spLocks noChangeArrowheads="1"/>
            </p:cNvSpPr>
            <p:nvPr/>
          </p:nvSpPr>
          <p:spPr bwMode="blackGray">
            <a:xfrm>
              <a:off x="1996" y="218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93A8-F459-4A23-8AAC-FC48F67D0CC5}" type="slidenum">
              <a:rPr lang="en-US"/>
              <a:pPr/>
              <a:t>13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Conformal vs Stretch</a:t>
            </a:r>
          </a:p>
        </p:txBody>
      </p:sp>
      <p:pic>
        <p:nvPicPr>
          <p:cNvPr id="179204" name="Picture 4" descr="stre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8"/>
          <a:stretch>
            <a:fillRect/>
          </a:stretch>
        </p:blipFill>
        <p:spPr bwMode="auto">
          <a:xfrm>
            <a:off x="5791200" y="1404938"/>
            <a:ext cx="20288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5" name="Picture 5" descr="conf_undersamp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5"/>
          <a:stretch>
            <a:fillRect/>
          </a:stretch>
        </p:blipFill>
        <p:spPr bwMode="auto">
          <a:xfrm>
            <a:off x="1828800" y="1668463"/>
            <a:ext cx="1946275" cy="27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609600" y="8382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Conformal metric: can lead to undersampling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609600" y="38862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Stretch metric encourages feature correspondence</a:t>
            </a:r>
          </a:p>
        </p:txBody>
      </p:sp>
      <p:pic>
        <p:nvPicPr>
          <p:cNvPr id="179208" name="Picture 8" descr="feature_correspondence"/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419600"/>
            <a:ext cx="8229600" cy="206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2209800" y="1371600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Conformal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6248400" y="1295400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Stretch</a:t>
            </a: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4038600" y="64611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Conformal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8B9E-CC2F-4D12-AB81-55E2765FF609}" type="slidenum">
              <a:rPr lang="en-US"/>
              <a:pPr/>
              <a:t>14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600">
                <a:solidFill>
                  <a:srgbClr val="FF3332"/>
                </a:solidFill>
              </a:rPr>
              <a:t>Constrained</a:t>
            </a:r>
            <a:r>
              <a:rPr lang="en-US" sz="3600"/>
              <a:t> Spherical Parameterization</a:t>
            </a:r>
          </a:p>
        </p:txBody>
      </p:sp>
      <p:pic>
        <p:nvPicPr>
          <p:cNvPr id="87044" name="Picture 4" descr="mal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3573463" cy="4568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6" name="Picture 6" descr="male_sphparam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5" y="1981200"/>
            <a:ext cx="3838575" cy="3838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8" name="Line 8"/>
          <p:cNvSpPr>
            <a:spLocks noChangeShapeType="1"/>
          </p:cNvSpPr>
          <p:nvPr/>
        </p:nvSpPr>
        <p:spPr bwMode="auto">
          <a:xfrm>
            <a:off x="4038600" y="3962400"/>
            <a:ext cx="914400" cy="0"/>
          </a:xfrm>
          <a:prstGeom prst="line">
            <a:avLst/>
          </a:prstGeom>
          <a:noFill/>
          <a:ln w="730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Freeform 9"/>
          <p:cNvSpPr>
            <a:spLocks/>
          </p:cNvSpPr>
          <p:nvPr/>
        </p:nvSpPr>
        <p:spPr bwMode="auto">
          <a:xfrm>
            <a:off x="2743200" y="1651000"/>
            <a:ext cx="4114800" cy="1320800"/>
          </a:xfrm>
          <a:custGeom>
            <a:avLst/>
            <a:gdLst>
              <a:gd name="T0" fmla="*/ 0 w 2592"/>
              <a:gd name="T1" fmla="*/ 832 h 832"/>
              <a:gd name="T2" fmla="*/ 720 w 2592"/>
              <a:gd name="T3" fmla="*/ 256 h 832"/>
              <a:gd name="T4" fmla="*/ 1728 w 2592"/>
              <a:gd name="T5" fmla="*/ 16 h 832"/>
              <a:gd name="T6" fmla="*/ 2592 w 2592"/>
              <a:gd name="T7" fmla="*/ 352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92" h="832">
                <a:moveTo>
                  <a:pt x="0" y="832"/>
                </a:moveTo>
                <a:cubicBezTo>
                  <a:pt x="216" y="612"/>
                  <a:pt x="432" y="392"/>
                  <a:pt x="720" y="256"/>
                </a:cubicBezTo>
                <a:cubicBezTo>
                  <a:pt x="1008" y="120"/>
                  <a:pt x="1416" y="0"/>
                  <a:pt x="1728" y="16"/>
                </a:cubicBezTo>
                <a:cubicBezTo>
                  <a:pt x="2040" y="32"/>
                  <a:pt x="2424" y="280"/>
                  <a:pt x="2592" y="352"/>
                </a:cubicBezTo>
              </a:path>
            </a:pathLst>
          </a:cu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70F-E5BE-471B-A7DE-ED992DA8F3ED}" type="slidenum">
              <a:rPr lang="en-US"/>
              <a:pPr/>
              <a:t>15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pic>
        <p:nvPicPr>
          <p:cNvPr id="98308" name="Picture 4" descr="bunny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613" y="912813"/>
            <a:ext cx="2989262" cy="295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310" name="Picture 6" descr="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3244850" cy="31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4" name="Picture 10" descr="sphere"/>
          <p:cNvPicPr>
            <a:picLocks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990600"/>
            <a:ext cx="3198813" cy="319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8315" name="Group 11"/>
          <p:cNvGrpSpPr>
            <a:grpSpLocks/>
          </p:cNvGrpSpPr>
          <p:nvPr/>
        </p:nvGrpSpPr>
        <p:grpSpPr bwMode="auto">
          <a:xfrm>
            <a:off x="5791200" y="1192213"/>
            <a:ext cx="2417763" cy="2909887"/>
            <a:chOff x="1344" y="1262"/>
            <a:chExt cx="1958" cy="2287"/>
          </a:xfrm>
        </p:grpSpPr>
        <p:sp>
          <p:nvSpPr>
            <p:cNvPr id="98316" name="Oval 12"/>
            <p:cNvSpPr>
              <a:spLocks noChangeArrowheads="1"/>
            </p:cNvSpPr>
            <p:nvPr/>
          </p:nvSpPr>
          <p:spPr bwMode="auto">
            <a:xfrm>
              <a:off x="1817" y="1937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7" name="Oval 13"/>
            <p:cNvSpPr>
              <a:spLocks noChangeArrowheads="1"/>
            </p:cNvSpPr>
            <p:nvPr/>
          </p:nvSpPr>
          <p:spPr bwMode="auto">
            <a:xfrm>
              <a:off x="1344" y="1968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8" name="Oval 14"/>
            <p:cNvSpPr>
              <a:spLocks noChangeArrowheads="1"/>
            </p:cNvSpPr>
            <p:nvPr/>
          </p:nvSpPr>
          <p:spPr bwMode="auto">
            <a:xfrm>
              <a:off x="1810" y="1262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9" name="Oval 15"/>
            <p:cNvSpPr>
              <a:spLocks noChangeArrowheads="1"/>
            </p:cNvSpPr>
            <p:nvPr/>
          </p:nvSpPr>
          <p:spPr bwMode="auto">
            <a:xfrm>
              <a:off x="2729" y="1351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0" name="Oval 16"/>
            <p:cNvSpPr>
              <a:spLocks noChangeArrowheads="1"/>
            </p:cNvSpPr>
            <p:nvPr/>
          </p:nvSpPr>
          <p:spPr bwMode="auto">
            <a:xfrm>
              <a:off x="1728" y="3120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1" name="Oval 17"/>
            <p:cNvSpPr>
              <a:spLocks noChangeArrowheads="1"/>
            </p:cNvSpPr>
            <p:nvPr/>
          </p:nvSpPr>
          <p:spPr bwMode="auto">
            <a:xfrm>
              <a:off x="3216" y="2400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2" name="Oval 18"/>
            <p:cNvSpPr>
              <a:spLocks noChangeArrowheads="1"/>
            </p:cNvSpPr>
            <p:nvPr/>
          </p:nvSpPr>
          <p:spPr bwMode="auto">
            <a:xfrm>
              <a:off x="1920" y="2784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3" name="Oval 19"/>
            <p:cNvSpPr>
              <a:spLocks noChangeArrowheads="1"/>
            </p:cNvSpPr>
            <p:nvPr/>
          </p:nvSpPr>
          <p:spPr bwMode="auto">
            <a:xfrm>
              <a:off x="2880" y="2976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4" name="Oval 20"/>
            <p:cNvSpPr>
              <a:spLocks noChangeArrowheads="1"/>
            </p:cNvSpPr>
            <p:nvPr/>
          </p:nvSpPr>
          <p:spPr bwMode="auto">
            <a:xfrm>
              <a:off x="3106" y="2866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5" name="Oval 21"/>
            <p:cNvSpPr>
              <a:spLocks noChangeArrowheads="1"/>
            </p:cNvSpPr>
            <p:nvPr/>
          </p:nvSpPr>
          <p:spPr bwMode="auto">
            <a:xfrm>
              <a:off x="2215" y="3463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8326" name="Picture 22" descr="bunny_path_trac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912813"/>
            <a:ext cx="2970212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28" name="Line 24"/>
          <p:cNvSpPr>
            <a:spLocks noChangeShapeType="1"/>
          </p:cNvSpPr>
          <p:nvPr/>
        </p:nvSpPr>
        <p:spPr bwMode="auto">
          <a:xfrm>
            <a:off x="3657600" y="2819400"/>
            <a:ext cx="1371600" cy="0"/>
          </a:xfrm>
          <a:prstGeom prst="line">
            <a:avLst/>
          </a:prstGeom>
          <a:noFill/>
          <a:ln w="730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329" name="Picture 25" descr="bunny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2595563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2133600" y="4038600"/>
            <a:ext cx="1066800" cy="762000"/>
          </a:xfrm>
          <a:prstGeom prst="line">
            <a:avLst/>
          </a:prstGeom>
          <a:noFill/>
          <a:ln w="730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 flipV="1">
            <a:off x="5410200" y="4038600"/>
            <a:ext cx="914400" cy="838200"/>
          </a:xfrm>
          <a:prstGeom prst="line">
            <a:avLst/>
          </a:prstGeom>
          <a:noFill/>
          <a:ln w="730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31" grpId="0" animBg="1"/>
      <p:bldP spid="983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2C39-E761-4874-A912-885CEC5F4AFE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103447" name="Group 23"/>
          <p:cNvGrpSpPr>
            <a:grpSpLocks/>
          </p:cNvGrpSpPr>
          <p:nvPr/>
        </p:nvGrpSpPr>
        <p:grpSpPr bwMode="auto">
          <a:xfrm>
            <a:off x="4191000" y="4267200"/>
            <a:ext cx="2503488" cy="2416175"/>
            <a:chOff x="2640" y="2688"/>
            <a:chExt cx="1577" cy="1522"/>
          </a:xfrm>
        </p:grpSpPr>
        <p:pic>
          <p:nvPicPr>
            <p:cNvPr id="103434" name="Picture 10" descr="spher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688"/>
              <a:ext cx="1577" cy="1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443" name="Arc 19"/>
            <p:cNvSpPr>
              <a:spLocks/>
            </p:cNvSpPr>
            <p:nvPr/>
          </p:nvSpPr>
          <p:spPr bwMode="auto">
            <a:xfrm flipH="1" flipV="1">
              <a:off x="3312" y="3017"/>
              <a:ext cx="384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" name="Arc 20"/>
            <p:cNvSpPr>
              <a:spLocks/>
            </p:cNvSpPr>
            <p:nvPr/>
          </p:nvSpPr>
          <p:spPr bwMode="auto">
            <a:xfrm flipH="1" flipV="1">
              <a:off x="2832" y="3360"/>
              <a:ext cx="81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6543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" name="Arc 21"/>
            <p:cNvSpPr>
              <a:spLocks/>
            </p:cNvSpPr>
            <p:nvPr/>
          </p:nvSpPr>
          <p:spPr bwMode="auto">
            <a:xfrm rot="1253061" flipH="1">
              <a:off x="3547" y="3456"/>
              <a:ext cx="149" cy="5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 w 22323"/>
                <a:gd name="T1" fmla="*/ 22235 h 22235"/>
                <a:gd name="T2" fmla="*/ 22323 w 22323"/>
                <a:gd name="T3" fmla="*/ 12 h 22235"/>
                <a:gd name="T4" fmla="*/ 21600 w 22323"/>
                <a:gd name="T5" fmla="*/ 21600 h 2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23" h="22235" fill="none" extrusionOk="0">
                  <a:moveTo>
                    <a:pt x="9" y="22234"/>
                  </a:moveTo>
                  <a:cubicBezTo>
                    <a:pt x="3" y="22023"/>
                    <a:pt x="0" y="218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841" y="-1"/>
                    <a:pt x="22082" y="4"/>
                    <a:pt x="22322" y="12"/>
                  </a:cubicBezTo>
                </a:path>
                <a:path w="22323" h="22235" stroke="0" extrusionOk="0">
                  <a:moveTo>
                    <a:pt x="9" y="22234"/>
                  </a:moveTo>
                  <a:cubicBezTo>
                    <a:pt x="3" y="22023"/>
                    <a:pt x="0" y="218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841" y="-1"/>
                    <a:pt x="22082" y="4"/>
                    <a:pt x="22322" y="1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22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" name="Oval 15"/>
            <p:cNvSpPr>
              <a:spLocks noChangeArrowheads="1"/>
            </p:cNvSpPr>
            <p:nvPr/>
          </p:nvSpPr>
          <p:spPr bwMode="auto">
            <a:xfrm>
              <a:off x="3641" y="3422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" name="Oval 22"/>
            <p:cNvSpPr>
              <a:spLocks noChangeArrowheads="1"/>
            </p:cNvSpPr>
            <p:nvPr/>
          </p:nvSpPr>
          <p:spPr bwMode="auto">
            <a:xfrm>
              <a:off x="3285" y="2969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" name="Oval 17"/>
            <p:cNvSpPr>
              <a:spLocks noChangeArrowheads="1"/>
            </p:cNvSpPr>
            <p:nvPr/>
          </p:nvSpPr>
          <p:spPr bwMode="auto">
            <a:xfrm>
              <a:off x="2784" y="3319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" name="Oval 18"/>
            <p:cNvSpPr>
              <a:spLocks noChangeArrowheads="1"/>
            </p:cNvSpPr>
            <p:nvPr/>
          </p:nvSpPr>
          <p:spPr bwMode="auto">
            <a:xfrm>
              <a:off x="3552" y="4025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Consistent Partitioning</a:t>
            </a:r>
          </a:p>
        </p:txBody>
      </p:sp>
      <p:pic>
        <p:nvPicPr>
          <p:cNvPr id="103430" name="Picture 6" descr="intersecting_paths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7175" y="4267200"/>
            <a:ext cx="2613025" cy="2414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37" name="Picture 13" descr="vtx_ord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5"/>
          <a:stretch>
            <a:fillRect/>
          </a:stretch>
        </p:blipFill>
        <p:spPr bwMode="auto">
          <a:xfrm>
            <a:off x="6629400" y="4244975"/>
            <a:ext cx="2413000" cy="24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8" name="Picture 24" descr="vtx_enclos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3"/>
          <a:stretch>
            <a:fillRect/>
          </a:stretch>
        </p:blipFill>
        <p:spPr bwMode="auto">
          <a:xfrm>
            <a:off x="6626225" y="4240213"/>
            <a:ext cx="2403475" cy="24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459" name="Group 35"/>
          <p:cNvGrpSpPr>
            <a:grpSpLocks/>
          </p:cNvGrpSpPr>
          <p:nvPr/>
        </p:nvGrpSpPr>
        <p:grpSpPr bwMode="auto">
          <a:xfrm>
            <a:off x="4191000" y="4267200"/>
            <a:ext cx="2503488" cy="2416175"/>
            <a:chOff x="2640" y="2688"/>
            <a:chExt cx="1577" cy="1522"/>
          </a:xfrm>
        </p:grpSpPr>
        <p:pic>
          <p:nvPicPr>
            <p:cNvPr id="103438" name="Picture 14" descr="spher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688"/>
              <a:ext cx="1577" cy="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50" name="Arc 26"/>
            <p:cNvSpPr>
              <a:spLocks/>
            </p:cNvSpPr>
            <p:nvPr/>
          </p:nvSpPr>
          <p:spPr bwMode="auto">
            <a:xfrm rot="10800000" flipV="1">
              <a:off x="2866" y="2976"/>
              <a:ext cx="432" cy="720"/>
            </a:xfrm>
            <a:custGeom>
              <a:avLst/>
              <a:gdLst>
                <a:gd name="G0" fmla="+- 0 0 0"/>
                <a:gd name="G1" fmla="+- 21219 0 0"/>
                <a:gd name="G2" fmla="+- 21600 0 0"/>
                <a:gd name="T0" fmla="*/ 4039 w 21600"/>
                <a:gd name="T1" fmla="*/ 0 h 21219"/>
                <a:gd name="T2" fmla="*/ 21600 w 21600"/>
                <a:gd name="T3" fmla="*/ 21219 h 21219"/>
                <a:gd name="T4" fmla="*/ 0 w 21600"/>
                <a:gd name="T5" fmla="*/ 21219 h 2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19" fill="none" extrusionOk="0">
                  <a:moveTo>
                    <a:pt x="4039" y="-1"/>
                  </a:moveTo>
                  <a:cubicBezTo>
                    <a:pt x="14227" y="1939"/>
                    <a:pt x="21600" y="10847"/>
                    <a:pt x="21600" y="21219"/>
                  </a:cubicBezTo>
                </a:path>
                <a:path w="21600" h="21219" stroke="0" extrusionOk="0">
                  <a:moveTo>
                    <a:pt x="4039" y="-1"/>
                  </a:moveTo>
                  <a:cubicBezTo>
                    <a:pt x="14227" y="1939"/>
                    <a:pt x="21600" y="10847"/>
                    <a:pt x="21600" y="21219"/>
                  </a:cubicBezTo>
                  <a:lnTo>
                    <a:pt x="0" y="21219"/>
                  </a:lnTo>
                  <a:close/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1" name="Arc 27"/>
            <p:cNvSpPr>
              <a:spLocks/>
            </p:cNvSpPr>
            <p:nvPr/>
          </p:nvSpPr>
          <p:spPr bwMode="auto">
            <a:xfrm rot="2023885" flipV="1">
              <a:off x="2932" y="3560"/>
              <a:ext cx="509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108"/>
                <a:gd name="T1" fmla="*/ 0 h 21600"/>
                <a:gd name="T2" fmla="*/ 21108 w 21108"/>
                <a:gd name="T3" fmla="*/ 17014 h 21600"/>
                <a:gd name="T4" fmla="*/ 0 w 2110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08" h="21600" fill="none" extrusionOk="0">
                  <a:moveTo>
                    <a:pt x="-1" y="0"/>
                  </a:moveTo>
                  <a:cubicBezTo>
                    <a:pt x="10162" y="0"/>
                    <a:pt x="18950" y="7083"/>
                    <a:pt x="21107" y="17014"/>
                  </a:cubicBezTo>
                </a:path>
                <a:path w="21108" h="21600" stroke="0" extrusionOk="0">
                  <a:moveTo>
                    <a:pt x="-1" y="0"/>
                  </a:moveTo>
                  <a:cubicBezTo>
                    <a:pt x="10162" y="0"/>
                    <a:pt x="18950" y="7083"/>
                    <a:pt x="21107" y="1701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9" name="Oval 25"/>
            <p:cNvSpPr>
              <a:spLocks noChangeArrowheads="1"/>
            </p:cNvSpPr>
            <p:nvPr/>
          </p:nvSpPr>
          <p:spPr bwMode="auto">
            <a:xfrm>
              <a:off x="2832" y="3686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3" name="Oval 29"/>
            <p:cNvSpPr>
              <a:spLocks noChangeArrowheads="1"/>
            </p:cNvSpPr>
            <p:nvPr/>
          </p:nvSpPr>
          <p:spPr bwMode="auto">
            <a:xfrm>
              <a:off x="3446" y="3737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2" name="Oval 28"/>
            <p:cNvSpPr>
              <a:spLocks noChangeArrowheads="1"/>
            </p:cNvSpPr>
            <p:nvPr/>
          </p:nvSpPr>
          <p:spPr bwMode="auto">
            <a:xfrm>
              <a:off x="3216" y="2945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6" name="Arc 32"/>
            <p:cNvSpPr>
              <a:spLocks/>
            </p:cNvSpPr>
            <p:nvPr/>
          </p:nvSpPr>
          <p:spPr bwMode="auto">
            <a:xfrm flipV="1">
              <a:off x="3552" y="3408"/>
              <a:ext cx="240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7" name="Oval 33"/>
            <p:cNvSpPr>
              <a:spLocks noChangeArrowheads="1"/>
            </p:cNvSpPr>
            <p:nvPr/>
          </p:nvSpPr>
          <p:spPr bwMode="auto">
            <a:xfrm>
              <a:off x="3552" y="3422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8" name="Oval 34"/>
            <p:cNvSpPr>
              <a:spLocks noChangeArrowheads="1"/>
            </p:cNvSpPr>
            <p:nvPr/>
          </p:nvSpPr>
          <p:spPr bwMode="auto">
            <a:xfrm>
              <a:off x="3792" y="3367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55" name="Arc 31"/>
          <p:cNvSpPr>
            <a:spLocks/>
          </p:cNvSpPr>
          <p:nvPr/>
        </p:nvSpPr>
        <p:spPr bwMode="auto">
          <a:xfrm>
            <a:off x="5148263" y="4730750"/>
            <a:ext cx="381000" cy="1201738"/>
          </a:xfrm>
          <a:custGeom>
            <a:avLst/>
            <a:gdLst>
              <a:gd name="G0" fmla="+- 0 0 0"/>
              <a:gd name="G1" fmla="+- 21286 0 0"/>
              <a:gd name="G2" fmla="+- 21600 0 0"/>
              <a:gd name="T0" fmla="*/ 3670 w 21600"/>
              <a:gd name="T1" fmla="*/ 0 h 21286"/>
              <a:gd name="T2" fmla="*/ 21600 w 21600"/>
              <a:gd name="T3" fmla="*/ 21286 h 21286"/>
              <a:gd name="T4" fmla="*/ 0 w 21600"/>
              <a:gd name="T5" fmla="*/ 21286 h 21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86" fill="none" extrusionOk="0">
                <a:moveTo>
                  <a:pt x="3669" y="0"/>
                </a:moveTo>
                <a:cubicBezTo>
                  <a:pt x="14030" y="1786"/>
                  <a:pt x="21600" y="10772"/>
                  <a:pt x="21600" y="21286"/>
                </a:cubicBezTo>
              </a:path>
              <a:path w="21600" h="21286" stroke="0" extrusionOk="0">
                <a:moveTo>
                  <a:pt x="3669" y="0"/>
                </a:moveTo>
                <a:cubicBezTo>
                  <a:pt x="14030" y="1786"/>
                  <a:pt x="21600" y="10772"/>
                  <a:pt x="21600" y="21286"/>
                </a:cubicBezTo>
                <a:lnTo>
                  <a:pt x="0" y="21286"/>
                </a:lnTo>
                <a:close/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463" name="Group 39"/>
          <p:cNvGrpSpPr>
            <a:grpSpLocks/>
          </p:cNvGrpSpPr>
          <p:nvPr/>
        </p:nvGrpSpPr>
        <p:grpSpPr bwMode="auto">
          <a:xfrm>
            <a:off x="7848600" y="4419600"/>
            <a:ext cx="533400" cy="1371600"/>
            <a:chOff x="4944" y="2784"/>
            <a:chExt cx="336" cy="864"/>
          </a:xfrm>
        </p:grpSpPr>
        <p:sp>
          <p:nvSpPr>
            <p:cNvPr id="103460" name="Line 36"/>
            <p:cNvSpPr>
              <a:spLocks noChangeShapeType="1"/>
            </p:cNvSpPr>
            <p:nvPr/>
          </p:nvSpPr>
          <p:spPr bwMode="auto">
            <a:xfrm flipH="1">
              <a:off x="4944" y="2784"/>
              <a:ext cx="48" cy="336"/>
            </a:xfrm>
            <a:prstGeom prst="line">
              <a:avLst/>
            </a:prstGeom>
            <a:noFill/>
            <a:ln w="476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1" name="Line 37"/>
            <p:cNvSpPr>
              <a:spLocks noChangeShapeType="1"/>
            </p:cNvSpPr>
            <p:nvPr/>
          </p:nvSpPr>
          <p:spPr bwMode="auto">
            <a:xfrm>
              <a:off x="4944" y="3120"/>
              <a:ext cx="240" cy="240"/>
            </a:xfrm>
            <a:prstGeom prst="line">
              <a:avLst/>
            </a:prstGeom>
            <a:noFill/>
            <a:ln w="476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2" name="Line 38"/>
            <p:cNvSpPr>
              <a:spLocks noChangeShapeType="1"/>
            </p:cNvSpPr>
            <p:nvPr/>
          </p:nvSpPr>
          <p:spPr bwMode="auto">
            <a:xfrm>
              <a:off x="5184" y="3360"/>
              <a:ext cx="96" cy="288"/>
            </a:xfrm>
            <a:prstGeom prst="line">
              <a:avLst/>
            </a:prstGeom>
            <a:noFill/>
            <a:ln w="476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001000" cy="4983163"/>
          </a:xfrm>
        </p:spPr>
        <p:txBody>
          <a:bodyPr/>
          <a:lstStyle/>
          <a:p>
            <a:r>
              <a:rPr lang="en-US" sz="2800"/>
              <a:t>Compute shortest paths</a:t>
            </a:r>
            <a:br>
              <a:rPr lang="en-US" sz="2800"/>
            </a:br>
            <a:r>
              <a:rPr lang="en-US" sz="2400"/>
              <a:t>   (possibly introducing Steiner vertices) </a:t>
            </a:r>
          </a:p>
          <a:p>
            <a:r>
              <a:rPr lang="en-US" sz="2800"/>
              <a:t>Add paths not violating legality conditions</a:t>
            </a:r>
          </a:p>
          <a:p>
            <a:pPr lvl="1"/>
            <a:r>
              <a:rPr lang="en-US" sz="2400"/>
              <a:t>Paths (and arcs) don’t intersect</a:t>
            </a:r>
          </a:p>
          <a:p>
            <a:pPr lvl="1"/>
            <a:r>
              <a:rPr lang="en-US" sz="2400"/>
              <a:t>Consistent neighbor ordering</a:t>
            </a:r>
          </a:p>
          <a:p>
            <a:pPr lvl="1">
              <a:lnSpc>
                <a:spcPct val="125000"/>
              </a:lnSpc>
            </a:pPr>
            <a:r>
              <a:rPr lang="en-US" sz="2400"/>
              <a:t>Cycles don’t enclose unconnected vertices</a:t>
            </a:r>
          </a:p>
          <a:p>
            <a:pPr lvl="2">
              <a:lnSpc>
                <a:spcPct val="125000"/>
              </a:lnSpc>
            </a:pPr>
            <a:r>
              <a:rPr lang="en-US" sz="2000"/>
              <a:t>First build spanning tree</a:t>
            </a:r>
          </a:p>
          <a:p>
            <a:pPr lvl="1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3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3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3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B33-11A9-4A1C-8292-B1A7FE2A69FA}" type="slidenum">
              <a:rPr lang="en-US"/>
              <a:pPr/>
              <a:t>17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Swirls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694238"/>
            <a:ext cx="7924800" cy="944562"/>
          </a:xfrm>
        </p:spPr>
        <p:txBody>
          <a:bodyPr/>
          <a:lstStyle/>
          <a:p>
            <a:r>
              <a:rPr lang="en-US" sz="2800"/>
              <a:t>Unnecessarily long paths</a:t>
            </a:r>
          </a:p>
          <a:p>
            <a:endParaRPr lang="en-US" sz="2800"/>
          </a:p>
        </p:txBody>
      </p:sp>
      <p:pic>
        <p:nvPicPr>
          <p:cNvPr id="105476" name="Picture 4" descr="swirls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724025"/>
            <a:ext cx="4013200" cy="2284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78" name="Picture 6" descr="swirl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24025"/>
            <a:ext cx="3986213" cy="22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0" name="Oval 8"/>
          <p:cNvSpPr>
            <a:spLocks noChangeArrowheads="1"/>
          </p:cNvSpPr>
          <p:nvPr/>
        </p:nvSpPr>
        <p:spPr bwMode="auto">
          <a:xfrm>
            <a:off x="468313" y="2833688"/>
            <a:ext cx="92075" cy="920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1" name="Oval 9"/>
          <p:cNvSpPr>
            <a:spLocks noChangeArrowheads="1"/>
          </p:cNvSpPr>
          <p:nvPr/>
        </p:nvSpPr>
        <p:spPr bwMode="auto">
          <a:xfrm>
            <a:off x="8567738" y="3452813"/>
            <a:ext cx="103187" cy="9048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2" name="Oval 10"/>
          <p:cNvSpPr>
            <a:spLocks noChangeArrowheads="1"/>
          </p:cNvSpPr>
          <p:nvPr/>
        </p:nvSpPr>
        <p:spPr bwMode="auto">
          <a:xfrm>
            <a:off x="4800600" y="2789238"/>
            <a:ext cx="92075" cy="920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Oval 11"/>
          <p:cNvSpPr>
            <a:spLocks noChangeArrowheads="1"/>
          </p:cNvSpPr>
          <p:nvPr/>
        </p:nvSpPr>
        <p:spPr bwMode="auto">
          <a:xfrm>
            <a:off x="4267200" y="3502025"/>
            <a:ext cx="92075" cy="920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D169-45FF-4A80-91CF-0CDDAFEA9E3A}" type="slidenum">
              <a:rPr lang="en-US"/>
              <a:pPr/>
              <a:t>18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Heuristics to avoid swirls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paths in increasing order of length</a:t>
            </a:r>
          </a:p>
          <a:p>
            <a:r>
              <a:rPr lang="en-US"/>
              <a:t>Link extreme vertices first</a:t>
            </a:r>
          </a:p>
          <a:p>
            <a:r>
              <a:rPr lang="en-US"/>
              <a:t>Disallow spherical triangles with any angle &lt; 10</a:t>
            </a:r>
            <a:r>
              <a:rPr lang="en-US" baseline="30000"/>
              <a:t>o</a:t>
            </a:r>
          </a:p>
          <a:p>
            <a:r>
              <a:rPr lang="en-US"/>
              <a:t>Sidedness test</a:t>
            </a:r>
          </a:p>
          <a:p>
            <a:r>
              <a:rPr lang="en-US"/>
              <a:t>Unswirl operator</a:t>
            </a:r>
          </a:p>
          <a:p>
            <a:endParaRPr lang="en-US"/>
          </a:p>
          <a:p>
            <a:r>
              <a:rPr lang="en-US"/>
              <a:t>Edge flips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A716-7CE9-43F3-BB7B-5CF8EB741685}" type="slidenum">
              <a:rPr lang="en-US"/>
              <a:pPr/>
              <a:t>19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Sidedness test</a:t>
            </a:r>
          </a:p>
        </p:txBody>
      </p:sp>
      <p:sp>
        <p:nvSpPr>
          <p:cNvPr id="109572" name="Oval 4"/>
          <p:cNvSpPr>
            <a:spLocks noChangeArrowheads="1"/>
          </p:cNvSpPr>
          <p:nvPr/>
        </p:nvSpPr>
        <p:spPr bwMode="auto">
          <a:xfrm>
            <a:off x="381000" y="4267200"/>
            <a:ext cx="92075" cy="92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3" name="Oval 5"/>
          <p:cNvSpPr>
            <a:spLocks noChangeArrowheads="1"/>
          </p:cNvSpPr>
          <p:nvPr/>
        </p:nvSpPr>
        <p:spPr bwMode="auto">
          <a:xfrm>
            <a:off x="1447800" y="3929063"/>
            <a:ext cx="92075" cy="92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Oval 6"/>
          <p:cNvSpPr>
            <a:spLocks noChangeArrowheads="1"/>
          </p:cNvSpPr>
          <p:nvPr/>
        </p:nvSpPr>
        <p:spPr bwMode="auto">
          <a:xfrm>
            <a:off x="2967038" y="3908425"/>
            <a:ext cx="92075" cy="92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5" name="Oval 7"/>
          <p:cNvSpPr>
            <a:spLocks noChangeArrowheads="1"/>
          </p:cNvSpPr>
          <p:nvPr/>
        </p:nvSpPr>
        <p:spPr bwMode="auto">
          <a:xfrm>
            <a:off x="4114800" y="3505200"/>
            <a:ext cx="92075" cy="92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6" name="Oval 8"/>
          <p:cNvSpPr>
            <a:spLocks noChangeArrowheads="1"/>
          </p:cNvSpPr>
          <p:nvPr/>
        </p:nvSpPr>
        <p:spPr bwMode="auto">
          <a:xfrm>
            <a:off x="2270125" y="3810000"/>
            <a:ext cx="92075" cy="92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7" name="Oval 9"/>
          <p:cNvSpPr>
            <a:spLocks noChangeArrowheads="1"/>
          </p:cNvSpPr>
          <p:nvPr/>
        </p:nvSpPr>
        <p:spPr bwMode="auto">
          <a:xfrm>
            <a:off x="7620000" y="3505200"/>
            <a:ext cx="92075" cy="92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9578" name="Picture 10" descr="sphe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41960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9" name="Oval 11"/>
          <p:cNvSpPr>
            <a:spLocks noChangeArrowheads="1"/>
          </p:cNvSpPr>
          <p:nvPr/>
        </p:nvSpPr>
        <p:spPr bwMode="auto">
          <a:xfrm>
            <a:off x="6324600" y="3581400"/>
            <a:ext cx="92075" cy="92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0" name="Oval 12"/>
          <p:cNvSpPr>
            <a:spLocks noChangeArrowheads="1"/>
          </p:cNvSpPr>
          <p:nvPr/>
        </p:nvSpPr>
        <p:spPr bwMode="auto">
          <a:xfrm>
            <a:off x="5410200" y="4251325"/>
            <a:ext cx="92075" cy="92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1" name="Oval 13"/>
          <p:cNvSpPr>
            <a:spLocks noChangeArrowheads="1"/>
          </p:cNvSpPr>
          <p:nvPr/>
        </p:nvSpPr>
        <p:spPr bwMode="auto">
          <a:xfrm>
            <a:off x="7070725" y="4191000"/>
            <a:ext cx="92075" cy="92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2" name="Oval 14"/>
          <p:cNvSpPr>
            <a:spLocks noChangeArrowheads="1"/>
          </p:cNvSpPr>
          <p:nvPr/>
        </p:nvSpPr>
        <p:spPr bwMode="auto">
          <a:xfrm>
            <a:off x="7604125" y="3489325"/>
            <a:ext cx="92075" cy="92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3" name="Oval 15"/>
          <p:cNvSpPr>
            <a:spLocks noChangeArrowheads="1"/>
          </p:cNvSpPr>
          <p:nvPr/>
        </p:nvSpPr>
        <p:spPr bwMode="auto">
          <a:xfrm>
            <a:off x="8274050" y="2590800"/>
            <a:ext cx="92075" cy="92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228600" y="43434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1295400" y="4038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2971800" y="3886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2057400" y="3505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4114800" y="3505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6096000" y="35814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5410200" y="4267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8305800" y="2590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</a:t>
            </a:r>
          </a:p>
        </p:txBody>
      </p:sp>
      <p:sp>
        <p:nvSpPr>
          <p:cNvPr id="109592" name="Arc 24"/>
          <p:cNvSpPr>
            <a:spLocks/>
          </p:cNvSpPr>
          <p:nvPr/>
        </p:nvSpPr>
        <p:spPr bwMode="auto">
          <a:xfrm rot="5200671">
            <a:off x="6854032" y="2880519"/>
            <a:ext cx="304800" cy="1208087"/>
          </a:xfrm>
          <a:custGeom>
            <a:avLst/>
            <a:gdLst>
              <a:gd name="G0" fmla="+- 0 0 0"/>
              <a:gd name="G1" fmla="+- 12728 0 0"/>
              <a:gd name="G2" fmla="+- 21600 0 0"/>
              <a:gd name="T0" fmla="*/ 17451 w 21600"/>
              <a:gd name="T1" fmla="*/ 0 h 22942"/>
              <a:gd name="T2" fmla="*/ 19032 w 21600"/>
              <a:gd name="T3" fmla="*/ 22942 h 22942"/>
              <a:gd name="T4" fmla="*/ 0 w 21600"/>
              <a:gd name="T5" fmla="*/ 12728 h 22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942" fill="none" extrusionOk="0">
                <a:moveTo>
                  <a:pt x="17451" y="-1"/>
                </a:moveTo>
                <a:cubicBezTo>
                  <a:pt x="20147" y="3696"/>
                  <a:pt x="21600" y="8152"/>
                  <a:pt x="21600" y="12728"/>
                </a:cubicBezTo>
                <a:cubicBezTo>
                  <a:pt x="21600" y="16292"/>
                  <a:pt x="20717" y="19801"/>
                  <a:pt x="19032" y="22942"/>
                </a:cubicBezTo>
              </a:path>
              <a:path w="21600" h="22942" stroke="0" extrusionOk="0">
                <a:moveTo>
                  <a:pt x="17451" y="-1"/>
                </a:moveTo>
                <a:cubicBezTo>
                  <a:pt x="20147" y="3696"/>
                  <a:pt x="21600" y="8152"/>
                  <a:pt x="21600" y="12728"/>
                </a:cubicBezTo>
                <a:cubicBezTo>
                  <a:pt x="21600" y="16292"/>
                  <a:pt x="20717" y="19801"/>
                  <a:pt x="19032" y="22942"/>
                </a:cubicBezTo>
                <a:lnTo>
                  <a:pt x="0" y="12728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93" name="Arc 25"/>
          <p:cNvSpPr>
            <a:spLocks/>
          </p:cNvSpPr>
          <p:nvPr/>
        </p:nvSpPr>
        <p:spPr bwMode="auto">
          <a:xfrm rot="4137125">
            <a:off x="7597775" y="2559050"/>
            <a:ext cx="762000" cy="882650"/>
          </a:xfrm>
          <a:custGeom>
            <a:avLst/>
            <a:gdLst>
              <a:gd name="G0" fmla="+- 0 0 0"/>
              <a:gd name="G1" fmla="+- 20812 0 0"/>
              <a:gd name="G2" fmla="+- 21600 0 0"/>
              <a:gd name="T0" fmla="*/ 5780 w 21600"/>
              <a:gd name="T1" fmla="*/ 0 h 20812"/>
              <a:gd name="T2" fmla="*/ 21600 w 21600"/>
              <a:gd name="T3" fmla="*/ 20812 h 20812"/>
              <a:gd name="T4" fmla="*/ 0 w 21600"/>
              <a:gd name="T5" fmla="*/ 20812 h 20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812" fill="none" extrusionOk="0">
                <a:moveTo>
                  <a:pt x="5780" y="-1"/>
                </a:moveTo>
                <a:cubicBezTo>
                  <a:pt x="15129" y="2596"/>
                  <a:pt x="21600" y="11108"/>
                  <a:pt x="21600" y="20812"/>
                </a:cubicBezTo>
              </a:path>
              <a:path w="21600" h="20812" stroke="0" extrusionOk="0">
                <a:moveTo>
                  <a:pt x="5780" y="-1"/>
                </a:moveTo>
                <a:cubicBezTo>
                  <a:pt x="15129" y="2596"/>
                  <a:pt x="21600" y="11108"/>
                  <a:pt x="21600" y="20812"/>
                </a:cubicBezTo>
                <a:lnTo>
                  <a:pt x="0" y="20812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94" name="Arc 26"/>
          <p:cNvSpPr>
            <a:spLocks/>
          </p:cNvSpPr>
          <p:nvPr/>
        </p:nvSpPr>
        <p:spPr bwMode="auto">
          <a:xfrm rot="-5149774">
            <a:off x="5549900" y="3517901"/>
            <a:ext cx="688975" cy="838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95" name="Text Box 27"/>
          <p:cNvSpPr txBox="1">
            <a:spLocks noChangeArrowheads="1"/>
          </p:cNvSpPr>
          <p:nvPr/>
        </p:nvSpPr>
        <p:spPr bwMode="auto">
          <a:xfrm>
            <a:off x="7543800" y="3505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109596" name="Text Box 28"/>
          <p:cNvSpPr txBox="1">
            <a:spLocks noChangeArrowheads="1"/>
          </p:cNvSpPr>
          <p:nvPr/>
        </p:nvSpPr>
        <p:spPr bwMode="auto">
          <a:xfrm>
            <a:off x="7086600" y="4191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109597" name="Line 29"/>
          <p:cNvSpPr>
            <a:spLocks noChangeShapeType="1"/>
          </p:cNvSpPr>
          <p:nvPr/>
        </p:nvSpPr>
        <p:spPr bwMode="auto">
          <a:xfrm flipV="1">
            <a:off x="457200" y="3983038"/>
            <a:ext cx="990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8" name="Line 30"/>
          <p:cNvSpPr>
            <a:spLocks noChangeShapeType="1"/>
          </p:cNvSpPr>
          <p:nvPr/>
        </p:nvSpPr>
        <p:spPr bwMode="auto">
          <a:xfrm>
            <a:off x="1524000" y="3962400"/>
            <a:ext cx="1447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9" name="Line 31"/>
          <p:cNvSpPr>
            <a:spLocks noChangeShapeType="1"/>
          </p:cNvSpPr>
          <p:nvPr/>
        </p:nvSpPr>
        <p:spPr bwMode="auto">
          <a:xfrm flipV="1">
            <a:off x="3048000" y="3581400"/>
            <a:ext cx="1066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603" name="Group 35"/>
          <p:cNvGrpSpPr>
            <a:grpSpLocks/>
          </p:cNvGrpSpPr>
          <p:nvPr/>
        </p:nvGrpSpPr>
        <p:grpSpPr bwMode="auto">
          <a:xfrm>
            <a:off x="6480175" y="3200400"/>
            <a:ext cx="1158875" cy="1030288"/>
            <a:chOff x="4082" y="2016"/>
            <a:chExt cx="730" cy="649"/>
          </a:xfrm>
        </p:grpSpPr>
        <p:sp>
          <p:nvSpPr>
            <p:cNvPr id="109601" name="Arc 33"/>
            <p:cNvSpPr>
              <a:spLocks/>
            </p:cNvSpPr>
            <p:nvPr/>
          </p:nvSpPr>
          <p:spPr bwMode="auto">
            <a:xfrm rot="9756720">
              <a:off x="4082" y="2160"/>
              <a:ext cx="573" cy="505"/>
            </a:xfrm>
            <a:custGeom>
              <a:avLst/>
              <a:gdLst>
                <a:gd name="G0" fmla="+- 0 0 0"/>
                <a:gd name="G1" fmla="+- 18908 0 0"/>
                <a:gd name="G2" fmla="+- 21600 0 0"/>
                <a:gd name="T0" fmla="*/ 10443 w 21508"/>
                <a:gd name="T1" fmla="*/ 0 h 18908"/>
                <a:gd name="T2" fmla="*/ 21508 w 21508"/>
                <a:gd name="T3" fmla="*/ 16913 h 18908"/>
                <a:gd name="T4" fmla="*/ 0 w 21508"/>
                <a:gd name="T5" fmla="*/ 18908 h 18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08" h="18908" fill="none" extrusionOk="0">
                  <a:moveTo>
                    <a:pt x="10442" y="0"/>
                  </a:moveTo>
                  <a:cubicBezTo>
                    <a:pt x="16703" y="3458"/>
                    <a:pt x="20847" y="9791"/>
                    <a:pt x="21507" y="16913"/>
                  </a:cubicBezTo>
                </a:path>
                <a:path w="21508" h="18908" stroke="0" extrusionOk="0">
                  <a:moveTo>
                    <a:pt x="10442" y="0"/>
                  </a:moveTo>
                  <a:cubicBezTo>
                    <a:pt x="16703" y="3458"/>
                    <a:pt x="20847" y="9791"/>
                    <a:pt x="21507" y="16913"/>
                  </a:cubicBezTo>
                  <a:lnTo>
                    <a:pt x="0" y="18908"/>
                  </a:lnTo>
                  <a:close/>
                </a:path>
              </a:pathLst>
            </a:custGeom>
            <a:noFill/>
            <a:ln w="25400">
              <a:solidFill>
                <a:srgbClr val="3366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2" name="Arc 34"/>
            <p:cNvSpPr>
              <a:spLocks/>
            </p:cNvSpPr>
            <p:nvPr/>
          </p:nvSpPr>
          <p:spPr bwMode="auto">
            <a:xfrm rot="3783528">
              <a:off x="4287" y="2063"/>
              <a:ext cx="571" cy="478"/>
            </a:xfrm>
            <a:custGeom>
              <a:avLst/>
              <a:gdLst>
                <a:gd name="G0" fmla="+- 0 0 0"/>
                <a:gd name="G1" fmla="+- 17469 0 0"/>
                <a:gd name="G2" fmla="+- 21600 0 0"/>
                <a:gd name="T0" fmla="*/ 12704 w 21600"/>
                <a:gd name="T1" fmla="*/ 0 h 17469"/>
                <a:gd name="T2" fmla="*/ 21600 w 21600"/>
                <a:gd name="T3" fmla="*/ 17469 h 17469"/>
                <a:gd name="T4" fmla="*/ 0 w 21600"/>
                <a:gd name="T5" fmla="*/ 17469 h 17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469" fill="none" extrusionOk="0">
                  <a:moveTo>
                    <a:pt x="12704" y="-1"/>
                  </a:moveTo>
                  <a:cubicBezTo>
                    <a:pt x="18293" y="4064"/>
                    <a:pt x="21600" y="10558"/>
                    <a:pt x="21600" y="17469"/>
                  </a:cubicBezTo>
                </a:path>
                <a:path w="21600" h="17469" stroke="0" extrusionOk="0">
                  <a:moveTo>
                    <a:pt x="12704" y="-1"/>
                  </a:moveTo>
                  <a:cubicBezTo>
                    <a:pt x="18293" y="4064"/>
                    <a:pt x="21600" y="10558"/>
                    <a:pt x="21600" y="17469"/>
                  </a:cubicBezTo>
                  <a:lnTo>
                    <a:pt x="0" y="17469"/>
                  </a:lnTo>
                  <a:close/>
                </a:path>
              </a:pathLst>
            </a:custGeom>
            <a:noFill/>
            <a:ln w="25400">
              <a:solidFill>
                <a:srgbClr val="3366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606" name="Group 38"/>
          <p:cNvGrpSpPr>
            <a:grpSpLocks/>
          </p:cNvGrpSpPr>
          <p:nvPr/>
        </p:nvGrpSpPr>
        <p:grpSpPr bwMode="auto">
          <a:xfrm>
            <a:off x="1524000" y="3852863"/>
            <a:ext cx="1447800" cy="76200"/>
            <a:chOff x="960" y="2592"/>
            <a:chExt cx="912" cy="48"/>
          </a:xfrm>
        </p:grpSpPr>
        <p:sp>
          <p:nvSpPr>
            <p:cNvPr id="109604" name="Line 36"/>
            <p:cNvSpPr>
              <a:spLocks noChangeShapeType="1"/>
            </p:cNvSpPr>
            <p:nvPr/>
          </p:nvSpPr>
          <p:spPr bwMode="auto">
            <a:xfrm flipV="1">
              <a:off x="960" y="2592"/>
              <a:ext cx="480" cy="48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5" name="Line 37"/>
            <p:cNvSpPr>
              <a:spLocks noChangeShapeType="1"/>
            </p:cNvSpPr>
            <p:nvPr/>
          </p:nvSpPr>
          <p:spPr bwMode="auto">
            <a:xfrm flipH="1" flipV="1">
              <a:off x="1488" y="2592"/>
              <a:ext cx="384" cy="48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607" name="Freeform 39"/>
          <p:cNvSpPr>
            <a:spLocks/>
          </p:cNvSpPr>
          <p:nvPr/>
        </p:nvSpPr>
        <p:spPr bwMode="auto">
          <a:xfrm>
            <a:off x="1524000" y="3754438"/>
            <a:ext cx="1447800" cy="152400"/>
          </a:xfrm>
          <a:custGeom>
            <a:avLst/>
            <a:gdLst>
              <a:gd name="T0" fmla="*/ 0 w 912"/>
              <a:gd name="T1" fmla="*/ 96 h 96"/>
              <a:gd name="T2" fmla="*/ 480 w 912"/>
              <a:gd name="T3" fmla="*/ 0 h 96"/>
              <a:gd name="T4" fmla="*/ 912 w 912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96">
                <a:moveTo>
                  <a:pt x="0" y="96"/>
                </a:moveTo>
                <a:cubicBezTo>
                  <a:pt x="164" y="48"/>
                  <a:pt x="328" y="0"/>
                  <a:pt x="480" y="0"/>
                </a:cubicBezTo>
                <a:cubicBezTo>
                  <a:pt x="632" y="0"/>
                  <a:pt x="872" y="88"/>
                  <a:pt x="912" y="9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2" grpId="0" animBg="1"/>
      <p:bldP spid="109598" grpId="0" animBg="1"/>
      <p:bldP spid="109598" grpId="1" animBg="1"/>
      <p:bldP spid="1096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2B97-E9DA-4FF3-A70C-4CD2802F9D92}" type="slidenum">
              <a:rPr lang="en-US"/>
              <a:pPr/>
              <a:t>2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/>
              <a:t>Consistent Spherical Parameterizations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01000" cy="5410200"/>
          </a:xfrm>
        </p:spPr>
        <p:txBody>
          <a:bodyPr/>
          <a:lstStyle/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202756" name="Picture 4" descr="consis_sph_param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51000"/>
            <a:ext cx="8305800" cy="421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93C4-891B-4D4A-9536-577403A22BEC}" type="slidenum">
              <a:rPr lang="en-US"/>
              <a:pPr/>
              <a:t>20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Morphing [Praun et al 03]</a:t>
            </a:r>
          </a:p>
        </p:txBody>
      </p:sp>
      <p:pic>
        <p:nvPicPr>
          <p:cNvPr id="110598" name="Picture 6" descr="morph_sphparam_r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40163"/>
            <a:ext cx="7459663" cy="30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6" name="Picture 4" descr="morph_sphparam_row1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" b="3149"/>
          <a:stretch>
            <a:fillRect/>
          </a:stretch>
        </p:blipFill>
        <p:spPr>
          <a:xfrm>
            <a:off x="1219200" y="762000"/>
            <a:ext cx="6873875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BA1E-8753-44CB-8D0D-DB1B3F1C5902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113684" name="Group 20"/>
          <p:cNvGrpSpPr>
            <a:grpSpLocks/>
          </p:cNvGrpSpPr>
          <p:nvPr/>
        </p:nvGrpSpPr>
        <p:grpSpPr bwMode="auto">
          <a:xfrm>
            <a:off x="685800" y="719138"/>
            <a:ext cx="8458200" cy="6062662"/>
            <a:chOff x="432" y="453"/>
            <a:chExt cx="5328" cy="3819"/>
          </a:xfrm>
        </p:grpSpPr>
        <p:pic>
          <p:nvPicPr>
            <p:cNvPr id="113668" name="Picture 4" descr="frame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80"/>
            <a:stretch>
              <a:fillRect/>
            </a:stretch>
          </p:blipFill>
          <p:spPr bwMode="auto">
            <a:xfrm>
              <a:off x="4021" y="2304"/>
              <a:ext cx="1739" cy="1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3670" name="Picture 6" descr="fram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" y="2352"/>
              <a:ext cx="1376" cy="1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672" name="Picture 8" descr="fram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373"/>
              <a:ext cx="1267" cy="1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674" name="Picture 10" descr="frame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9" b="7199"/>
            <a:stretch>
              <a:fillRect/>
            </a:stretch>
          </p:blipFill>
          <p:spPr bwMode="auto">
            <a:xfrm>
              <a:off x="3984" y="453"/>
              <a:ext cx="1399" cy="1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676" name="Picture 12" descr="frame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453"/>
              <a:ext cx="1290" cy="1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678" name="Picture 14" descr="frame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501"/>
              <a:ext cx="1434" cy="1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Morphing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961A-EA51-446E-9112-9E20C9C1BF31}" type="slidenum">
              <a:rPr lang="en-US"/>
              <a:pPr/>
              <a:t>22</a:t>
            </a:fld>
            <a:endParaRPr lang="en-US"/>
          </a:p>
        </p:txBody>
      </p:sp>
      <p:pic>
        <p:nvPicPr>
          <p:cNvPr id="135172" name="bunny_gargoyle_morph.avi">
            <a:hlinkClick r:id="" action="ppaction://media"/>
          </p:cNvPr>
          <p:cNvPicPr>
            <a:picLocks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804988"/>
            <a:ext cx="5486400" cy="36576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Morphing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6" fill="hold"/>
                                        <p:tgtEl>
                                          <p:spTgt spid="135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517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5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7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5F3-EFA3-4100-A6C7-6A4D9ECF9553}" type="slidenum">
              <a:rPr lang="en-US"/>
              <a:pPr/>
              <a:t>23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 Transfer</a:t>
            </a:r>
          </a:p>
        </p:txBody>
      </p:sp>
      <p:grpSp>
        <p:nvGrpSpPr>
          <p:cNvPr id="120844" name="Group 12"/>
          <p:cNvGrpSpPr>
            <a:grpSpLocks/>
          </p:cNvGrpSpPr>
          <p:nvPr/>
        </p:nvGrpSpPr>
        <p:grpSpPr bwMode="auto">
          <a:xfrm>
            <a:off x="76200" y="1676400"/>
            <a:ext cx="8991600" cy="3660775"/>
            <a:chOff x="48" y="1056"/>
            <a:chExt cx="5664" cy="2306"/>
          </a:xfrm>
        </p:grpSpPr>
        <p:pic>
          <p:nvPicPr>
            <p:cNvPr id="120836" name="Picture 4" descr="male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1" t="16800" r="24001" b="12801"/>
            <a:stretch>
              <a:fillRect/>
            </a:stretch>
          </p:blipFill>
          <p:spPr bwMode="auto">
            <a:xfrm>
              <a:off x="48" y="1056"/>
              <a:ext cx="1704" cy="2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838" name="Picture 6" descr="manq_cut_at_ne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056"/>
              <a:ext cx="1635" cy="2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840" name="Picture 8" descr="male1_on_man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61" t="18080" r="27361" b="18080"/>
            <a:stretch>
              <a:fillRect/>
            </a:stretch>
          </p:blipFill>
          <p:spPr bwMode="auto">
            <a:xfrm>
              <a:off x="4082" y="1056"/>
              <a:ext cx="1630" cy="2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842" name="Text Box 10"/>
            <p:cNvSpPr txBox="1">
              <a:spLocks noChangeArrowheads="1"/>
            </p:cNvSpPr>
            <p:nvPr/>
          </p:nvSpPr>
          <p:spPr bwMode="auto">
            <a:xfrm>
              <a:off x="1728" y="1872"/>
              <a:ext cx="384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600"/>
                <a:t>+</a:t>
              </a:r>
            </a:p>
          </p:txBody>
        </p:sp>
        <p:sp>
          <p:nvSpPr>
            <p:cNvPr id="120843" name="Line 11"/>
            <p:cNvSpPr>
              <a:spLocks noChangeShapeType="1"/>
            </p:cNvSpPr>
            <p:nvPr/>
          </p:nvSpPr>
          <p:spPr bwMode="auto">
            <a:xfrm>
              <a:off x="3744" y="2304"/>
              <a:ext cx="336" cy="0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1066800" y="5410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Color                                       Geometry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FF5E-D137-4298-9BD2-AE7AEBABCBDB}" type="slidenum">
              <a:rPr lang="en-US"/>
              <a:pPr/>
              <a:t>24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 Transfer</a:t>
            </a:r>
          </a:p>
        </p:txBody>
      </p:sp>
      <p:grpSp>
        <p:nvGrpSpPr>
          <p:cNvPr id="124941" name="Group 13"/>
          <p:cNvGrpSpPr>
            <a:grpSpLocks/>
          </p:cNvGrpSpPr>
          <p:nvPr/>
        </p:nvGrpSpPr>
        <p:grpSpPr bwMode="auto">
          <a:xfrm>
            <a:off x="0" y="1600200"/>
            <a:ext cx="9163050" cy="3657600"/>
            <a:chOff x="0" y="1008"/>
            <a:chExt cx="5772" cy="2304"/>
          </a:xfrm>
        </p:grpSpPr>
        <p:pic>
          <p:nvPicPr>
            <p:cNvPr id="124932" name="Picture 4" descr="male2_color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4"/>
              <a:ext cx="1713" cy="2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4934" name="Picture 6" descr="male_cut_at_ne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" y="1100"/>
              <a:ext cx="1685" cy="2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36" name="Picture 8" descr="male2_on_ma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" y="1008"/>
              <a:ext cx="1843" cy="2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938" name="Text Box 10"/>
            <p:cNvSpPr txBox="1">
              <a:spLocks noChangeArrowheads="1"/>
            </p:cNvSpPr>
            <p:nvPr/>
          </p:nvSpPr>
          <p:spPr bwMode="auto">
            <a:xfrm>
              <a:off x="1588" y="1884"/>
              <a:ext cx="421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200"/>
                <a:t>+</a:t>
              </a:r>
            </a:p>
          </p:txBody>
        </p:sp>
        <p:sp>
          <p:nvSpPr>
            <p:cNvPr id="124939" name="Line 11"/>
            <p:cNvSpPr>
              <a:spLocks noChangeShapeType="1"/>
            </p:cNvSpPr>
            <p:nvPr/>
          </p:nvSpPr>
          <p:spPr bwMode="auto">
            <a:xfrm flipV="1">
              <a:off x="3648" y="2206"/>
              <a:ext cx="330" cy="2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914400" y="5410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Color                                       Geometry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F3C6-6767-4EDC-AD3F-5CE3B25AAFC9}" type="slidenum">
              <a:rPr lang="en-US"/>
              <a:pPr/>
              <a:t>25</a:t>
            </a:fld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Face Database</a:t>
            </a:r>
          </a:p>
        </p:txBody>
      </p:sp>
      <p:pic>
        <p:nvPicPr>
          <p:cNvPr id="152589" name="Picture 13" descr="aver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2590800"/>
            <a:ext cx="1325562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2598" name="Group 22"/>
          <p:cNvGrpSpPr>
            <a:grpSpLocks/>
          </p:cNvGrpSpPr>
          <p:nvPr/>
        </p:nvGrpSpPr>
        <p:grpSpPr bwMode="auto">
          <a:xfrm>
            <a:off x="838200" y="1524000"/>
            <a:ext cx="6673850" cy="4267200"/>
            <a:chOff x="576" y="1152"/>
            <a:chExt cx="4204" cy="2688"/>
          </a:xfrm>
        </p:grpSpPr>
        <p:grpSp>
          <p:nvGrpSpPr>
            <p:cNvPr id="152597" name="Group 21"/>
            <p:cNvGrpSpPr>
              <a:grpSpLocks/>
            </p:cNvGrpSpPr>
            <p:nvPr/>
          </p:nvGrpSpPr>
          <p:grpSpPr bwMode="auto">
            <a:xfrm>
              <a:off x="870" y="1248"/>
              <a:ext cx="3670" cy="2498"/>
              <a:chOff x="870" y="1248"/>
              <a:chExt cx="3670" cy="2498"/>
            </a:xfrm>
          </p:grpSpPr>
          <p:pic>
            <p:nvPicPr>
              <p:cNvPr id="152583" name="Picture 7" descr="venu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5" y="1249"/>
                <a:ext cx="893" cy="1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584" name="Picture 8" descr="fe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9" y="1248"/>
                <a:ext cx="829" cy="11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585" name="Picture 9" descr="fem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1" y="1248"/>
                <a:ext cx="887" cy="1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586" name="Picture 10" descr="mal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0" y="2591"/>
                <a:ext cx="898" cy="11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587" name="Picture 11" descr="male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0" y="1249"/>
                <a:ext cx="858" cy="1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588" name="Picture 12" descr="wo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2" y="2592"/>
                <a:ext cx="916" cy="1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590" name="Picture 14" descr="manq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8" y="2591"/>
                <a:ext cx="812" cy="1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591" name="Picture 15" descr="Terrence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" y="2591"/>
                <a:ext cx="893" cy="1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2593" name="AutoShape 17"/>
            <p:cNvSpPr>
              <a:spLocks noChangeArrowheads="1"/>
            </p:cNvSpPr>
            <p:nvPr/>
          </p:nvSpPr>
          <p:spPr bwMode="auto">
            <a:xfrm>
              <a:off x="576" y="1152"/>
              <a:ext cx="4204" cy="2688"/>
            </a:xfrm>
            <a:prstGeom prst="bracePair">
              <a:avLst>
                <a:gd name="adj" fmla="val 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2595" name="Text Box 19"/>
          <p:cNvSpPr txBox="1">
            <a:spLocks noChangeArrowheads="1"/>
          </p:cNvSpPr>
          <p:nvPr/>
        </p:nvSpPr>
        <p:spPr bwMode="auto">
          <a:xfrm>
            <a:off x="7467600" y="33147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=</a:t>
            </a:r>
          </a:p>
        </p:txBody>
      </p:sp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0" y="3276600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avg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8C02-F076-4C5A-9784-EBF2424DB047}" type="slidenum">
              <a:rPr lang="en-US"/>
              <a:pPr/>
              <a:t>26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</a:t>
            </a:r>
          </a:p>
        </p:txBody>
      </p:sp>
      <p:graphicFrame>
        <p:nvGraphicFramePr>
          <p:cNvPr id="129197" name="Group 173"/>
          <p:cNvGraphicFramePr>
            <a:graphicFrameLocks noGrp="1"/>
          </p:cNvGraphicFramePr>
          <p:nvPr/>
        </p:nvGraphicFramePr>
        <p:xfrm>
          <a:off x="228600" y="1371600"/>
          <a:ext cx="8610600" cy="3882390"/>
        </p:xfrm>
        <a:graphic>
          <a:graphicData uri="http://schemas.openxmlformats.org/drawingml/2006/table">
            <a:tbl>
              <a:tblPr/>
              <a:tblGrid>
                <a:gridCol w="1362075"/>
                <a:gridCol w="1304925"/>
                <a:gridCol w="1109663"/>
                <a:gridCol w="1209675"/>
                <a:gridCol w="1209675"/>
                <a:gridCol w="1119187"/>
                <a:gridCol w="1295400"/>
              </a:tblGrid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models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#tris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(mins)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71k-200k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24k-200k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12k-363k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105" name="Rectangle 81"/>
          <p:cNvSpPr>
            <a:spLocks noGrp="1" noChangeArrowheads="1"/>
          </p:cNvSpPr>
          <p:nvPr>
            <p:ph type="body" idx="1"/>
          </p:nvPr>
        </p:nvSpPr>
        <p:spPr>
          <a:xfrm>
            <a:off x="381000" y="5638800"/>
            <a:ext cx="8229600" cy="990600"/>
          </a:xfrm>
          <a:noFill/>
          <a:ln/>
        </p:spPr>
        <p:txBody>
          <a:bodyPr/>
          <a:lstStyle/>
          <a:p>
            <a:r>
              <a:rPr lang="en-US"/>
              <a:t>2.4 GHz Pentinum 4 PC, 512 MB 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CBF3-F083-4F4C-B2FA-7E6544A42A81}" type="slidenum">
              <a:rPr lang="en-US"/>
              <a:pPr/>
              <a:t>27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Contributions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Consistent Spherical Parameterizations for several genus-zero surfaces</a:t>
            </a:r>
          </a:p>
          <a:p>
            <a:pPr lvl="1"/>
            <a:r>
              <a:rPr lang="en-US"/>
              <a:t>Robust method for Constrained Spherical Parameterization</a:t>
            </a:r>
          </a:p>
          <a:p>
            <a:r>
              <a:rPr lang="en-US"/>
              <a:t>Methods to avoid swirls and to correct them when they arise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3D7D-3A02-4486-BA0A-E11580AE3EBB}" type="slidenum">
              <a:rPr lang="en-US"/>
              <a:pPr/>
              <a:t>28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2C9E-9895-4727-95CD-0B21FC10DCD7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173058" name="Group 2"/>
          <p:cNvGrpSpPr>
            <a:grpSpLocks/>
          </p:cNvGrpSpPr>
          <p:nvPr/>
        </p:nvGrpSpPr>
        <p:grpSpPr bwMode="auto">
          <a:xfrm>
            <a:off x="990600" y="4724400"/>
            <a:ext cx="8262938" cy="1639888"/>
            <a:chOff x="624" y="2976"/>
            <a:chExt cx="5205" cy="1033"/>
          </a:xfrm>
        </p:grpSpPr>
        <p:sp>
          <p:nvSpPr>
            <p:cNvPr id="173059" name="Freeform 3"/>
            <p:cNvSpPr>
              <a:spLocks/>
            </p:cNvSpPr>
            <p:nvPr/>
          </p:nvSpPr>
          <p:spPr bwMode="auto">
            <a:xfrm>
              <a:off x="1632" y="3408"/>
              <a:ext cx="1200" cy="96"/>
            </a:xfrm>
            <a:custGeom>
              <a:avLst/>
              <a:gdLst>
                <a:gd name="T0" fmla="*/ 0 w 2256"/>
                <a:gd name="T1" fmla="*/ 210 h 210"/>
                <a:gd name="T2" fmla="*/ 2256 w 2256"/>
                <a:gd name="T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56" h="210">
                  <a:moveTo>
                    <a:pt x="0" y="210"/>
                  </a:moveTo>
                  <a:lnTo>
                    <a:pt x="2256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3060" name="Freeform 4"/>
            <p:cNvSpPr>
              <a:spLocks/>
            </p:cNvSpPr>
            <p:nvPr/>
          </p:nvSpPr>
          <p:spPr bwMode="auto">
            <a:xfrm>
              <a:off x="624" y="2976"/>
              <a:ext cx="1056" cy="985"/>
            </a:xfrm>
            <a:custGeom>
              <a:avLst/>
              <a:gdLst>
                <a:gd name="T0" fmla="*/ 0 w 158"/>
                <a:gd name="T1" fmla="*/ 16 h 256"/>
                <a:gd name="T2" fmla="*/ 158 w 158"/>
                <a:gd name="T3" fmla="*/ 0 h 256"/>
                <a:gd name="T4" fmla="*/ 42 w 158"/>
                <a:gd name="T5" fmla="*/ 256 h 256"/>
                <a:gd name="T6" fmla="*/ 0 w 158"/>
                <a:gd name="T7" fmla="*/ 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256">
                  <a:moveTo>
                    <a:pt x="0" y="16"/>
                  </a:moveTo>
                  <a:lnTo>
                    <a:pt x="158" y="0"/>
                  </a:lnTo>
                  <a:lnTo>
                    <a:pt x="42" y="25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hlink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3061" name="Oval 5"/>
            <p:cNvSpPr>
              <a:spLocks noChangeArrowheads="1"/>
            </p:cNvSpPr>
            <p:nvPr/>
          </p:nvSpPr>
          <p:spPr bwMode="auto">
            <a:xfrm>
              <a:off x="784" y="3051"/>
              <a:ext cx="473" cy="516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2" name="Line 6"/>
            <p:cNvSpPr>
              <a:spLocks noChangeShapeType="1"/>
            </p:cNvSpPr>
            <p:nvPr/>
          </p:nvSpPr>
          <p:spPr bwMode="auto">
            <a:xfrm flipV="1">
              <a:off x="1020" y="3318"/>
              <a:ext cx="19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3" name="Freeform 7"/>
            <p:cNvSpPr>
              <a:spLocks/>
            </p:cNvSpPr>
            <p:nvPr/>
          </p:nvSpPr>
          <p:spPr bwMode="auto">
            <a:xfrm rot="-1205569">
              <a:off x="3120" y="3024"/>
              <a:ext cx="2709" cy="985"/>
            </a:xfrm>
            <a:custGeom>
              <a:avLst/>
              <a:gdLst>
                <a:gd name="T0" fmla="*/ 0 w 158"/>
                <a:gd name="T1" fmla="*/ 16 h 256"/>
                <a:gd name="T2" fmla="*/ 158 w 158"/>
                <a:gd name="T3" fmla="*/ 0 h 256"/>
                <a:gd name="T4" fmla="*/ 42 w 158"/>
                <a:gd name="T5" fmla="*/ 256 h 256"/>
                <a:gd name="T6" fmla="*/ 0 w 158"/>
                <a:gd name="T7" fmla="*/ 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256">
                  <a:moveTo>
                    <a:pt x="0" y="16"/>
                  </a:moveTo>
                  <a:lnTo>
                    <a:pt x="158" y="0"/>
                  </a:lnTo>
                  <a:lnTo>
                    <a:pt x="42" y="25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hlink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3064" name="Oval 8"/>
            <p:cNvSpPr>
              <a:spLocks noChangeArrowheads="1"/>
            </p:cNvSpPr>
            <p:nvPr/>
          </p:nvSpPr>
          <p:spPr bwMode="auto">
            <a:xfrm rot="-1205569">
              <a:off x="3495" y="3224"/>
              <a:ext cx="1214" cy="516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5" name="Line 9"/>
            <p:cNvSpPr>
              <a:spLocks noChangeShapeType="1"/>
            </p:cNvSpPr>
            <p:nvPr/>
          </p:nvSpPr>
          <p:spPr bwMode="auto">
            <a:xfrm rot="20394431" flipV="1">
              <a:off x="4089" y="3407"/>
              <a:ext cx="49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6" name="Line 10"/>
            <p:cNvSpPr>
              <a:spLocks noChangeShapeType="1"/>
            </p:cNvSpPr>
            <p:nvPr/>
          </p:nvSpPr>
          <p:spPr bwMode="auto">
            <a:xfrm rot="20394431" flipV="1">
              <a:off x="4080" y="3312"/>
              <a:ext cx="0" cy="1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7" name="Text Box 11"/>
            <p:cNvSpPr txBox="1">
              <a:spLocks noChangeArrowheads="1"/>
            </p:cNvSpPr>
            <p:nvPr/>
          </p:nvSpPr>
          <p:spPr bwMode="auto">
            <a:xfrm>
              <a:off x="3744" y="3216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solidFill>
                    <a:schemeClr val="accent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g</a:t>
              </a:r>
            </a:p>
          </p:txBody>
        </p:sp>
        <p:sp>
          <p:nvSpPr>
            <p:cNvPr id="173068" name="Text Box 12"/>
            <p:cNvSpPr txBox="1">
              <a:spLocks noChangeArrowheads="1"/>
            </p:cNvSpPr>
            <p:nvPr/>
          </p:nvSpPr>
          <p:spPr bwMode="auto">
            <a:xfrm>
              <a:off x="4224" y="3342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solidFill>
                    <a:schemeClr val="accent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G</a:t>
              </a:r>
            </a:p>
          </p:txBody>
        </p:sp>
      </p:grpSp>
      <p:sp>
        <p:nvSpPr>
          <p:cNvPr id="173069" name="Rectangle 13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r>
              <a:rPr lang="en-US" sz="4000"/>
              <a:t>Stretch Metric [Sander et al. 2001]</a:t>
            </a:r>
          </a:p>
        </p:txBody>
      </p:sp>
      <p:pic>
        <p:nvPicPr>
          <p:cNvPr id="173070" name="Picture 14" descr="v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Gray">
          <a:xfrm>
            <a:off x="752475" y="1069975"/>
            <a:ext cx="2590800" cy="2574925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173071" name="Picture 15" descr="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Gray">
          <a:xfrm>
            <a:off x="5519738" y="1052513"/>
            <a:ext cx="2590800" cy="2590800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73072" name="Text Box 16"/>
          <p:cNvSpPr txBox="1">
            <a:spLocks noChangeArrowheads="1"/>
          </p:cNvSpPr>
          <p:nvPr/>
        </p:nvSpPr>
        <p:spPr bwMode="auto">
          <a:xfrm>
            <a:off x="709613" y="3662363"/>
            <a:ext cx="267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2D texture domain</a:t>
            </a:r>
          </a:p>
        </p:txBody>
      </p:sp>
      <p:sp>
        <p:nvSpPr>
          <p:cNvPr id="173073" name="Text Box 17"/>
          <p:cNvSpPr txBox="1">
            <a:spLocks noChangeArrowheads="1"/>
          </p:cNvSpPr>
          <p:nvPr/>
        </p:nvSpPr>
        <p:spPr bwMode="auto">
          <a:xfrm>
            <a:off x="5829300" y="3662363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surface in 3D</a:t>
            </a:r>
          </a:p>
        </p:txBody>
      </p:sp>
      <p:grpSp>
        <p:nvGrpSpPr>
          <p:cNvPr id="173074" name="Group 18"/>
          <p:cNvGrpSpPr>
            <a:grpSpLocks/>
          </p:cNvGrpSpPr>
          <p:nvPr/>
        </p:nvGrpSpPr>
        <p:grpSpPr bwMode="auto">
          <a:xfrm>
            <a:off x="2516188" y="2689225"/>
            <a:ext cx="4413250" cy="2035175"/>
            <a:chOff x="1585" y="1694"/>
            <a:chExt cx="2780" cy="1282"/>
          </a:xfrm>
        </p:grpSpPr>
        <p:grpSp>
          <p:nvGrpSpPr>
            <p:cNvPr id="173075" name="Group 19"/>
            <p:cNvGrpSpPr>
              <a:grpSpLocks/>
            </p:cNvGrpSpPr>
            <p:nvPr/>
          </p:nvGrpSpPr>
          <p:grpSpPr bwMode="auto">
            <a:xfrm>
              <a:off x="1585" y="1694"/>
              <a:ext cx="2780" cy="596"/>
              <a:chOff x="1633" y="1909"/>
              <a:chExt cx="2780" cy="596"/>
            </a:xfrm>
          </p:grpSpPr>
          <p:sp>
            <p:nvSpPr>
              <p:cNvPr id="173076" name="Freeform 20"/>
              <p:cNvSpPr>
                <a:spLocks/>
              </p:cNvSpPr>
              <p:nvPr/>
            </p:nvSpPr>
            <p:spPr bwMode="auto">
              <a:xfrm>
                <a:off x="1781" y="2163"/>
                <a:ext cx="298" cy="274"/>
              </a:xfrm>
              <a:custGeom>
                <a:avLst/>
                <a:gdLst>
                  <a:gd name="T0" fmla="*/ 0 w 298"/>
                  <a:gd name="T1" fmla="*/ 34 h 274"/>
                  <a:gd name="T2" fmla="*/ 58 w 298"/>
                  <a:gd name="T3" fmla="*/ 0 h 274"/>
                  <a:gd name="T4" fmla="*/ 298 w 298"/>
                  <a:gd name="T5" fmla="*/ 274 h 274"/>
                  <a:gd name="T6" fmla="*/ 0 w 298"/>
                  <a:gd name="T7" fmla="*/ 3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8" h="274">
                    <a:moveTo>
                      <a:pt x="0" y="34"/>
                    </a:moveTo>
                    <a:lnTo>
                      <a:pt x="58" y="0"/>
                    </a:lnTo>
                    <a:lnTo>
                      <a:pt x="298" y="27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hlink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3077" name="Freeform 21"/>
              <p:cNvSpPr>
                <a:spLocks/>
              </p:cNvSpPr>
              <p:nvPr/>
            </p:nvSpPr>
            <p:spPr bwMode="auto">
              <a:xfrm>
                <a:off x="4255" y="1909"/>
                <a:ext cx="158" cy="256"/>
              </a:xfrm>
              <a:custGeom>
                <a:avLst/>
                <a:gdLst>
                  <a:gd name="T0" fmla="*/ 0 w 158"/>
                  <a:gd name="T1" fmla="*/ 16 h 256"/>
                  <a:gd name="T2" fmla="*/ 158 w 158"/>
                  <a:gd name="T3" fmla="*/ 0 h 256"/>
                  <a:gd name="T4" fmla="*/ 42 w 158"/>
                  <a:gd name="T5" fmla="*/ 256 h 256"/>
                  <a:gd name="T6" fmla="*/ 0 w 158"/>
                  <a:gd name="T7" fmla="*/ 1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8" h="256">
                    <a:moveTo>
                      <a:pt x="0" y="16"/>
                    </a:moveTo>
                    <a:lnTo>
                      <a:pt x="158" y="0"/>
                    </a:lnTo>
                    <a:lnTo>
                      <a:pt x="42" y="25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hlink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3078" name="Freeform 22"/>
              <p:cNvSpPr>
                <a:spLocks/>
              </p:cNvSpPr>
              <p:nvPr/>
            </p:nvSpPr>
            <p:spPr bwMode="auto">
              <a:xfrm>
                <a:off x="1947" y="2037"/>
                <a:ext cx="2256" cy="210"/>
              </a:xfrm>
              <a:custGeom>
                <a:avLst/>
                <a:gdLst>
                  <a:gd name="T0" fmla="*/ 0 w 2256"/>
                  <a:gd name="T1" fmla="*/ 210 h 210"/>
                  <a:gd name="T2" fmla="*/ 2256 w 2256"/>
                  <a:gd name="T3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6" h="210">
                    <a:moveTo>
                      <a:pt x="0" y="210"/>
                    </a:moveTo>
                    <a:lnTo>
                      <a:pt x="2256" y="0"/>
                    </a:ln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3079" name="Text Box 23"/>
              <p:cNvSpPr txBox="1">
                <a:spLocks noChangeArrowheads="1"/>
              </p:cNvSpPr>
              <p:nvPr/>
            </p:nvSpPr>
            <p:spPr bwMode="auto">
              <a:xfrm rot="-319929">
                <a:off x="2278" y="2182"/>
                <a:ext cx="1165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28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linear map</a:t>
                </a:r>
              </a:p>
            </p:txBody>
          </p:sp>
          <p:sp>
            <p:nvSpPr>
              <p:cNvPr id="173080" name="Text Box 24"/>
              <p:cNvSpPr txBox="1">
                <a:spLocks noChangeArrowheads="1"/>
              </p:cNvSpPr>
              <p:nvPr/>
            </p:nvSpPr>
            <p:spPr bwMode="auto">
              <a:xfrm>
                <a:off x="1633" y="2178"/>
                <a:ext cx="116" cy="32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173081" name="Group 25"/>
            <p:cNvGrpSpPr>
              <a:grpSpLocks/>
            </p:cNvGrpSpPr>
            <p:nvPr/>
          </p:nvGrpSpPr>
          <p:grpSpPr bwMode="auto">
            <a:xfrm>
              <a:off x="1749" y="2266"/>
              <a:ext cx="2215" cy="710"/>
              <a:chOff x="1749" y="2266"/>
              <a:chExt cx="2215" cy="710"/>
            </a:xfrm>
          </p:grpSpPr>
          <p:sp>
            <p:nvSpPr>
              <p:cNvPr id="173082" name="Text Box 26"/>
              <p:cNvSpPr txBox="1">
                <a:spLocks noChangeArrowheads="1"/>
              </p:cNvSpPr>
              <p:nvPr/>
            </p:nvSpPr>
            <p:spPr bwMode="auto">
              <a:xfrm>
                <a:off x="1749" y="2649"/>
                <a:ext cx="221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singular values:  </a:t>
                </a:r>
                <a:r>
                  <a:rPr lang="el-GR" sz="28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γ</a:t>
                </a:r>
                <a:r>
                  <a:rPr lang="en-US" sz="280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, </a:t>
                </a:r>
                <a:r>
                  <a:rPr lang="el-GR" sz="28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Γ</a:t>
                </a:r>
                <a:endParaRPr lang="el-GR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73083" name="Freeform 27"/>
              <p:cNvSpPr>
                <a:spLocks/>
              </p:cNvSpPr>
              <p:nvPr/>
            </p:nvSpPr>
            <p:spPr bwMode="auto">
              <a:xfrm>
                <a:off x="2744" y="2266"/>
                <a:ext cx="47" cy="383"/>
              </a:xfrm>
              <a:custGeom>
                <a:avLst/>
                <a:gdLst>
                  <a:gd name="T0" fmla="*/ 0 w 106"/>
                  <a:gd name="T1" fmla="*/ 510 h 510"/>
                  <a:gd name="T2" fmla="*/ 90 w 106"/>
                  <a:gd name="T3" fmla="*/ 246 h 510"/>
                  <a:gd name="T4" fmla="*/ 96 w 106"/>
                  <a:gd name="T5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6" h="510">
                    <a:moveTo>
                      <a:pt x="0" y="510"/>
                    </a:moveTo>
                    <a:cubicBezTo>
                      <a:pt x="14" y="466"/>
                      <a:pt x="74" y="331"/>
                      <a:pt x="90" y="246"/>
                    </a:cubicBezTo>
                    <a:cubicBezTo>
                      <a:pt x="106" y="161"/>
                      <a:pt x="95" y="51"/>
                      <a:pt x="96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3084" name="Group 28"/>
          <p:cNvGrpSpPr>
            <a:grpSpLocks/>
          </p:cNvGrpSpPr>
          <p:nvPr/>
        </p:nvGrpSpPr>
        <p:grpSpPr bwMode="auto">
          <a:xfrm>
            <a:off x="914400" y="1219200"/>
            <a:ext cx="6867525" cy="5089525"/>
            <a:chOff x="576" y="768"/>
            <a:chExt cx="4326" cy="3206"/>
          </a:xfrm>
        </p:grpSpPr>
        <p:grpSp>
          <p:nvGrpSpPr>
            <p:cNvPr id="173085" name="Group 29"/>
            <p:cNvGrpSpPr>
              <a:grpSpLocks/>
            </p:cNvGrpSpPr>
            <p:nvPr/>
          </p:nvGrpSpPr>
          <p:grpSpPr bwMode="auto">
            <a:xfrm>
              <a:off x="738" y="3033"/>
              <a:ext cx="576" cy="576"/>
              <a:chOff x="-576" y="3312"/>
              <a:chExt cx="576" cy="576"/>
            </a:xfrm>
          </p:grpSpPr>
          <p:sp>
            <p:nvSpPr>
              <p:cNvPr id="173086" name="Oval 30"/>
              <p:cNvSpPr>
                <a:spLocks noChangeArrowheads="1"/>
              </p:cNvSpPr>
              <p:nvPr/>
            </p:nvSpPr>
            <p:spPr bwMode="auto">
              <a:xfrm>
                <a:off x="-96" y="3552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87" name="Oval 31"/>
              <p:cNvSpPr>
                <a:spLocks noChangeArrowheads="1"/>
              </p:cNvSpPr>
              <p:nvPr/>
            </p:nvSpPr>
            <p:spPr bwMode="auto">
              <a:xfrm>
                <a:off x="-96" y="3792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88" name="Oval 32"/>
              <p:cNvSpPr>
                <a:spLocks noChangeArrowheads="1"/>
              </p:cNvSpPr>
              <p:nvPr/>
            </p:nvSpPr>
            <p:spPr bwMode="auto">
              <a:xfrm>
                <a:off x="-96" y="3312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89" name="Oval 33"/>
              <p:cNvSpPr>
                <a:spLocks noChangeArrowheads="1"/>
              </p:cNvSpPr>
              <p:nvPr/>
            </p:nvSpPr>
            <p:spPr bwMode="auto">
              <a:xfrm>
                <a:off x="-576" y="3552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0" name="Oval 34"/>
              <p:cNvSpPr>
                <a:spLocks noChangeArrowheads="1"/>
              </p:cNvSpPr>
              <p:nvPr/>
            </p:nvSpPr>
            <p:spPr bwMode="auto">
              <a:xfrm>
                <a:off x="-336" y="3552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1" name="Oval 35"/>
              <p:cNvSpPr>
                <a:spLocks noChangeArrowheads="1"/>
              </p:cNvSpPr>
              <p:nvPr/>
            </p:nvSpPr>
            <p:spPr bwMode="auto">
              <a:xfrm>
                <a:off x="-576" y="3792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2" name="Oval 36"/>
              <p:cNvSpPr>
                <a:spLocks noChangeArrowheads="1"/>
              </p:cNvSpPr>
              <p:nvPr/>
            </p:nvSpPr>
            <p:spPr bwMode="auto">
              <a:xfrm>
                <a:off x="-336" y="3792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3" name="Oval 37"/>
              <p:cNvSpPr>
                <a:spLocks noChangeArrowheads="1"/>
              </p:cNvSpPr>
              <p:nvPr/>
            </p:nvSpPr>
            <p:spPr bwMode="auto">
              <a:xfrm>
                <a:off x="-576" y="3312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4" name="Oval 38"/>
              <p:cNvSpPr>
                <a:spLocks noChangeArrowheads="1"/>
              </p:cNvSpPr>
              <p:nvPr/>
            </p:nvSpPr>
            <p:spPr bwMode="auto">
              <a:xfrm>
                <a:off x="-336" y="3312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3095" name="Group 39"/>
            <p:cNvGrpSpPr>
              <a:grpSpLocks/>
            </p:cNvGrpSpPr>
            <p:nvPr/>
          </p:nvGrpSpPr>
          <p:grpSpPr bwMode="auto">
            <a:xfrm>
              <a:off x="576" y="768"/>
              <a:ext cx="1434" cy="1427"/>
              <a:chOff x="-1392" y="622"/>
              <a:chExt cx="1680" cy="1672"/>
            </a:xfrm>
          </p:grpSpPr>
          <p:grpSp>
            <p:nvGrpSpPr>
              <p:cNvPr id="173096" name="Group 40"/>
              <p:cNvGrpSpPr>
                <a:grpSpLocks/>
              </p:cNvGrpSpPr>
              <p:nvPr/>
            </p:nvGrpSpPr>
            <p:grpSpPr bwMode="auto">
              <a:xfrm>
                <a:off x="-1392" y="622"/>
                <a:ext cx="816" cy="818"/>
                <a:chOff x="-1392" y="622"/>
                <a:chExt cx="816" cy="818"/>
              </a:xfrm>
            </p:grpSpPr>
            <p:grpSp>
              <p:nvGrpSpPr>
                <p:cNvPr id="173097" name="Group 41"/>
                <p:cNvGrpSpPr>
                  <a:grpSpLocks noChangeAspect="1"/>
                </p:cNvGrpSpPr>
                <p:nvPr/>
              </p:nvGrpSpPr>
              <p:grpSpPr bwMode="auto">
                <a:xfrm>
                  <a:off x="-1392" y="624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173098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099" name="Oval 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00" name="Oval 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01" name="Oval 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02" name="Oval 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03" name="Oval 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04" name="Oval 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05" name="Oval 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06" name="Oval 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07" name="Oval 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08" name="Oval 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09" name="Oval 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10" name="Oval 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11" name="Oval 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12" name="Oval 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13" name="Oval 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14" name="Oval 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115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116" name="Oval 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17" name="Oval 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18" name="Oval 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19" name="Oval 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20" name="Oval 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21" name="Oval 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22" name="Oval 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23" name="Oval 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24" name="Oval 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25" name="Oval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26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27" name="Oval 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28" name="Oval 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29" name="Oval 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30" name="Oval 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31" name="Oval 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132" name="Group 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133" name="Oval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34" name="Oval 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35" name="Oval 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36" name="Oval 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37" name="Oval 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38" name="Oval 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39" name="Oval 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40" name="Oval 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41" name="Oval 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42" name="Oval 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43" name="Oval 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44" name="Oval 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45" name="Oval 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46" name="Oval 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47" name="Oval 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48" name="Oval 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149" name="Group 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150" name="Oval 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51" name="Oval 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52" name="Oval 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53" name="Oval 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54" name="Oval 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55" name="Oval 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56" name="Oval 1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57" name="Oval 1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58" name="Oval 1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59" name="Oval 1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60" name="Oval 1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61" name="Oval 1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62" name="Oval 1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63" name="Oval 1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64" name="Oval 1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65" name="Oval 1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3166" name="Group 110"/>
                <p:cNvGrpSpPr>
                  <a:grpSpLocks noChangeAspect="1"/>
                </p:cNvGrpSpPr>
                <p:nvPr/>
              </p:nvGrpSpPr>
              <p:grpSpPr bwMode="auto">
                <a:xfrm>
                  <a:off x="-962" y="622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173167" name="Group 1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168" name="Oval 1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69" name="Oval 1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70" name="Oval 1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71" name="Oval 1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72" name="Oval 1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73" name="Oval 1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74" name="Oval 1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75" name="Oval 1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76" name="Oval 1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77" name="Oval 1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78" name="Oval 1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79" name="Oval 1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80" name="Oval 1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81" name="Oval 1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82" name="Oval 1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83" name="Oval 1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184" name="Group 1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185" name="Oval 1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86" name="Oval 1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87" name="Oval 1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88" name="Oval 1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89" name="Oval 1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90" name="Oval 1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91" name="Oval 1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92" name="Oval 1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93" name="Oval 1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94" name="Oval 1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95" name="Oval 1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96" name="Oval 1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97" name="Oval 1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98" name="Oval 1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99" name="Oval 1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00" name="Oval 1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201" name="Group 1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202" name="Oval 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03" name="Oval 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04" name="Oval 1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05" name="Oval 1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06" name="Oval 1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07" name="Oval 1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08" name="Oval 1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09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10" name="Oval 1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11" name="Oval 1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12" name="Oval 1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13" name="Oval 1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14" name="Oval 1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15" name="Oval 1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16" name="Oval 1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17" name="Oval 1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218" name="Group 1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219" name="Oval 1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20" name="Oval 1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21" name="Oval 1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22" name="Oval 1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23" name="Oval 1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24" name="Oval 1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25" name="Oval 1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26" name="Oval 1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27" name="Oval 1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28" name="Oval 1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29" name="Oval 1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30" name="Oval 1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31" name="Oval 1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32" name="Oval 1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33" name="Oval 1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34" name="Oval 1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3235" name="Group 179"/>
                <p:cNvGrpSpPr>
                  <a:grpSpLocks noChangeAspect="1"/>
                </p:cNvGrpSpPr>
                <p:nvPr/>
              </p:nvGrpSpPr>
              <p:grpSpPr bwMode="auto">
                <a:xfrm>
                  <a:off x="-1392" y="1054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173236" name="Group 18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237" name="Oval 1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38" name="Oval 1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39" name="Oval 1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40" name="Oval 1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41" name="Oval 1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42" name="Oval 1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43" name="Oval 1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44" name="Oval 1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45" name="Oval 1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46" name="Oval 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47" name="Oval 1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48" name="Oval 1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49" name="Oval 1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50" name="Oval 1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51" name="Oval 1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52" name="Oval 1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253" name="Group 1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254" name="Oval 1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55" name="Oval 1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56" name="Oval 2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57" name="Oval 2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58" name="Oval 2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59" name="Oval 2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60" name="Oval 2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61" name="Oval 2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62" name="Oval 2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63" name="Oval 2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64" name="Oval 2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65" name="Oval 2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66" name="Oval 2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67" name="Oval 2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68" name="Oval 2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69" name="Oval 2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270" name="Group 2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271" name="Oval 2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72" name="Oval 2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73" name="Oval 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74" name="Oval 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75" name="Oval 2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76" name="Oval 2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77" name="Oval 2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78" name="Oval 2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79" name="Oval 2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80" name="Oval 2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81" name="Oval 2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82" name="Oval 2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83" name="Oval 2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84" name="Oval 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85" name="Oval 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86" name="Oval 2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287" name="Group 2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288" name="Oval 2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89" name="Oval 2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90" name="Oval 2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91" name="Oval 2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92" name="Oval 2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93" name="Oval 2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94" name="Oval 2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95" name="Oval 2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96" name="Oval 2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97" name="Oval 2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98" name="Oval 2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99" name="Oval 2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00" name="Oval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01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02" name="Oval 2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03" name="Oval 2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3304" name="Group 248"/>
                <p:cNvGrpSpPr>
                  <a:grpSpLocks noChangeAspect="1"/>
                </p:cNvGrpSpPr>
                <p:nvPr/>
              </p:nvGrpSpPr>
              <p:grpSpPr bwMode="auto">
                <a:xfrm>
                  <a:off x="-962" y="1052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173305" name="Group 2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306" name="Oval 2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07" name="Oval 2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08" name="Oval 2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09" name="Oval 2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10" name="Oval 2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11" name="Oval 2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12" name="Oval 2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13" name="Oval 2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14" name="Oval 2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15" name="Oval 2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16" name="Oval 2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17" name="Oval 2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18" name="Oval 2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19" name="Oval 2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20" name="Oval 2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21" name="Oval 2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322" name="Group 26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323" name="Oval 2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24" name="Oval 2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25" name="Oval 2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26" name="Oval 2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27" name="Oval 2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28" name="Oval 2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29" name="Oval 2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30" name="Oval 2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31" name="Oval 2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32" name="Oval 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33" name="Oval 2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34" name="Oval 2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35" name="Oval 2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36" name="Oval 2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37" name="Oval 2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38" name="Oval 2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339" name="Group 28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340" name="Oval 2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41" name="Oval 2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42" name="Oval 2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43" name="Oval 2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44" name="Oval 2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45" name="Oval 2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46" name="Oval 2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47" name="Oval 2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48" name="Oval 2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49" name="Oval 2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50" name="Oval 2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51" name="Oval 2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52" name="Oval 2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53" name="Oval 2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54" name="Oval 2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55" name="Oval 2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356" name="Group 3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357" name="Oval 3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58" name="Oval 3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59" name="Oval 3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60" name="Oval 3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61" name="Oval 3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62" name="Oval 3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63" name="Oval 3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64" name="Oval 3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65" name="Oval 3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66" name="Oval 3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67" name="Oval 3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68" name="Oval 3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69" name="Oval 3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70" name="Oval 3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71" name="Oval 3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72" name="Oval 3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73373" name="Group 317"/>
              <p:cNvGrpSpPr>
                <a:grpSpLocks/>
              </p:cNvGrpSpPr>
              <p:nvPr/>
            </p:nvGrpSpPr>
            <p:grpSpPr bwMode="auto">
              <a:xfrm>
                <a:off x="-528" y="622"/>
                <a:ext cx="816" cy="818"/>
                <a:chOff x="-1392" y="622"/>
                <a:chExt cx="816" cy="818"/>
              </a:xfrm>
            </p:grpSpPr>
            <p:grpSp>
              <p:nvGrpSpPr>
                <p:cNvPr id="173374" name="Group 318"/>
                <p:cNvGrpSpPr>
                  <a:grpSpLocks noChangeAspect="1"/>
                </p:cNvGrpSpPr>
                <p:nvPr/>
              </p:nvGrpSpPr>
              <p:grpSpPr bwMode="auto">
                <a:xfrm>
                  <a:off x="-1392" y="624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173375" name="Group 3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376" name="Oval 3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77" name="Oval 3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78" name="Oval 3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79" name="Oval 3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80" name="Oval 3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81" name="Oval 3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82" name="Oval 3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83" name="Oval 3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84" name="Oval 3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85" name="Oval 3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86" name="Oval 3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87" name="Oval 3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88" name="Oval 3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89" name="Oval 3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90" name="Oval 3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91" name="Oval 3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392" name="Group 33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393" name="Oval 3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94" name="Oval 3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95" name="Oval 3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96" name="Oval 3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97" name="Oval 3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98" name="Oval 3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399" name="Oval 3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00" name="Oval 3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01" name="Oval 3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02" name="Oval 3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03" name="Oval 3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04" name="Oval 3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05" name="Oval 3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06" name="Oval 3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07" name="Oval 3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08" name="Oval 3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409" name="Group 35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410" name="Oval 3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11" name="Oval 3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12" name="Oval 3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13" name="Oval 3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14" name="Oval 3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15" name="Oval 3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16" name="Oval 3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17" name="Oval 3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18" name="Oval 3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19" name="Oval 3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20" name="Oval 3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21" name="Oval 3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22" name="Oval 3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23" name="Oval 3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24" name="Oval 3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25" name="Oval 3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426" name="Group 37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427" name="Oval 3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28" name="Oval 3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29" name="Oval 3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30" name="Oval 3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31" name="Oval 3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32" name="Oval 3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33" name="Oval 3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34" name="Oval 3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35" name="Oval 3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36" name="Oval 3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37" name="Oval 3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38" name="Oval 3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39" name="Oval 3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40" name="Oval 3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41" name="Oval 3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42" name="Oval 3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3443" name="Group 387"/>
                <p:cNvGrpSpPr>
                  <a:grpSpLocks noChangeAspect="1"/>
                </p:cNvGrpSpPr>
                <p:nvPr/>
              </p:nvGrpSpPr>
              <p:grpSpPr bwMode="auto">
                <a:xfrm>
                  <a:off x="-962" y="622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173444" name="Group 38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445" name="Oval 3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46" name="Oval 3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47" name="Oval 3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48" name="Oval 3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49" name="Oval 3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50" name="Oval 3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51" name="Oval 3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52" name="Oval 3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53" name="Oval 3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54" name="Oval 3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55" name="Oval 3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56" name="Oval 4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57" name="Oval 4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58" name="Oval 4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59" name="Oval 4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60" name="Oval 4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461" name="Group 40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462" name="Oval 4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63" name="Oval 4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64" name="Oval 4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65" name="Oval 4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66" name="Oval 4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67" name="Oval 4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68" name="Oval 4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69" name="Oval 4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70" name="Oval 4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71" name="Oval 4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72" name="Oval 4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73" name="Oval 4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74" name="Oval 4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75" name="Oval 4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76" name="Oval 4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77" name="Oval 4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478" name="Group 42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479" name="Oval 4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80" name="Oval 4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81" name="Oval 4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82" name="Oval 4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83" name="Oval 4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84" name="Oval 4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85" name="Oval 4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86" name="Oval 4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87" name="Oval 4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88" name="Oval 4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89" name="Oval 4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90" name="Oval 4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91" name="Oval 4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92" name="Oval 4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93" name="Oval 4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94" name="Oval 4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495" name="Group 4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496" name="Oval 4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97" name="Oval 4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98" name="Oval 4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499" name="Oval 4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00" name="Oval 4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01" name="Oval 4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02" name="Oval 4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03" name="Oval 4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04" name="Oval 4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05" name="Oval 4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06" name="Oval 4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07" name="Oval 4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08" name="Oval 4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09" name="Oval 4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10" name="Oval 4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11" name="Oval 4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3512" name="Group 456"/>
                <p:cNvGrpSpPr>
                  <a:grpSpLocks noChangeAspect="1"/>
                </p:cNvGrpSpPr>
                <p:nvPr/>
              </p:nvGrpSpPr>
              <p:grpSpPr bwMode="auto">
                <a:xfrm>
                  <a:off x="-1392" y="1054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173513" name="Group 4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514" name="Oval 4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15" name="Oval 4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16" name="Oval 4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17" name="Oval 4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18" name="Oval 4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19" name="Oval 4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20" name="Oval 4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21" name="Oval 4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22" name="Oval 4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23" name="Oval 4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24" name="Oval 4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25" name="Oval 4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26" name="Oval 4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27" name="Oval 4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28" name="Oval 4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29" name="Oval 4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530" name="Group 4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531" name="Oval 4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32" name="Oval 4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33" name="Oval 4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34" name="Oval 4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35" name="Oval 4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36" name="Oval 4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37" name="Oval 4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38" name="Oval 4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39" name="Oval 4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40" name="Oval 4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41" name="Oval 4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42" name="Oval 4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43" name="Oval 4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44" name="Oval 4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45" name="Oval 4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46" name="Oval 4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547" name="Group 49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548" name="Oval 4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49" name="Oval 4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50" name="Oval 4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51" name="Oval 4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52" name="Oval 4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53" name="Oval 4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54" name="Oval 4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55" name="Oval 4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56" name="Oval 5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57" name="Oval 5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58" name="Oval 5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59" name="Oval 5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60" name="Oval 5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61" name="Oval 5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62" name="Oval 5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63" name="Oval 5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564" name="Group 50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565" name="Oval 5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66" name="Oval 5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67" name="Oval 5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68" name="Oval 5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69" name="Oval 5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70" name="Oval 5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71" name="Oval 5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72" name="Oval 5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73" name="Oval 5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74" name="Oval 5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75" name="Oval 5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76" name="Oval 5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77" name="Oval 5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78" name="Oval 5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79" name="Oval 5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80" name="Oval 5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3581" name="Group 525"/>
                <p:cNvGrpSpPr>
                  <a:grpSpLocks noChangeAspect="1"/>
                </p:cNvGrpSpPr>
                <p:nvPr/>
              </p:nvGrpSpPr>
              <p:grpSpPr bwMode="auto">
                <a:xfrm>
                  <a:off x="-962" y="1052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173582" name="Group 5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583" name="Oval 5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84" name="Oval 5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85" name="Oval 5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86" name="Oval 5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87" name="Oval 5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88" name="Oval 5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89" name="Oval 5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90" name="Oval 5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91" name="Oval 5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92" name="Oval 5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93" name="Oval 5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94" name="Oval 5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95" name="Oval 5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96" name="Oval 5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97" name="Oval 5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598" name="Oval 5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599" name="Group 5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600" name="Oval 5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01" name="Oval 5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02" name="Oval 5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03" name="Oval 5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04" name="Oval 5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05" name="Oval 5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06" name="Oval 5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07" name="Oval 5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08" name="Oval 5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09" name="Oval 5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10" name="Oval 5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11" name="Oval 5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12" name="Oval 5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13" name="Oval 5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14" name="Oval 5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15" name="Oval 5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616" name="Group 5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617" name="Oval 5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18" name="Oval 5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19" name="Oval 5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20" name="Oval 5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21" name="Oval 5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22" name="Oval 5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23" name="Oval 5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24" name="Oval 5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25" name="Oval 5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26" name="Oval 5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27" name="Oval 5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28" name="Oval 5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29" name="Oval 5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30" name="Oval 5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31" name="Oval 5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32" name="Oval 5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633" name="Group 5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634" name="Oval 5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35" name="Oval 5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36" name="Oval 5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37" name="Oval 5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38" name="Oval 5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39" name="Oval 5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40" name="Oval 5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41" name="Oval 5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42" name="Oval 5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43" name="Oval 5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44" name="Oval 5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45" name="Oval 5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46" name="Oval 5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47" name="Oval 5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48" name="Oval 5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49" name="Oval 5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73650" name="Group 594"/>
              <p:cNvGrpSpPr>
                <a:grpSpLocks/>
              </p:cNvGrpSpPr>
              <p:nvPr/>
            </p:nvGrpSpPr>
            <p:grpSpPr bwMode="auto">
              <a:xfrm>
                <a:off x="-1392" y="1476"/>
                <a:ext cx="816" cy="818"/>
                <a:chOff x="-1392" y="622"/>
                <a:chExt cx="816" cy="818"/>
              </a:xfrm>
            </p:grpSpPr>
            <p:grpSp>
              <p:nvGrpSpPr>
                <p:cNvPr id="173651" name="Group 595"/>
                <p:cNvGrpSpPr>
                  <a:grpSpLocks noChangeAspect="1"/>
                </p:cNvGrpSpPr>
                <p:nvPr/>
              </p:nvGrpSpPr>
              <p:grpSpPr bwMode="auto">
                <a:xfrm>
                  <a:off x="-1392" y="624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173652" name="Group 5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653" name="Oval 5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54" name="Oval 5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55" name="Oval 5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56" name="Oval 6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57" name="Oval 6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58" name="Oval 6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59" name="Oval 6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60" name="Oval 6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61" name="Oval 6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62" name="Oval 6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63" name="Oval 6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64" name="Oval 6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65" name="Oval 6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66" name="Oval 6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67" name="Oval 6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68" name="Oval 6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669" name="Group 6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670" name="Oval 6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71" name="Oval 6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72" name="Oval 6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73" name="Oval 6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74" name="Oval 6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75" name="Oval 6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76" name="Oval 6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77" name="Oval 6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78" name="Oval 6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79" name="Oval 6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80" name="Oval 6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81" name="Oval 6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82" name="Oval 6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83" name="Oval 6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84" name="Oval 6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85" name="Oval 6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686" name="Group 63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687" name="Oval 6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88" name="Oval 6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89" name="Oval 6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90" name="Oval 6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91" name="Oval 6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92" name="Oval 6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93" name="Oval 6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94" name="Oval 6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95" name="Oval 6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96" name="Oval 6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97" name="Oval 6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98" name="Oval 6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699" name="Oval 6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00" name="Oval 6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01" name="Oval 6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02" name="Oval 6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703" name="Group 64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704" name="Oval 6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05" name="Oval 6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06" name="Oval 6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07" name="Oval 6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08" name="Oval 6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09" name="Oval 6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10" name="Oval 6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11" name="Oval 6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12" name="Oval 6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13" name="Oval 6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14" name="Oval 6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15" name="Oval 6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16" name="Oval 6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17" name="Oval 6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18" name="Oval 6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19" name="Oval 6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3720" name="Group 664"/>
                <p:cNvGrpSpPr>
                  <a:grpSpLocks noChangeAspect="1"/>
                </p:cNvGrpSpPr>
                <p:nvPr/>
              </p:nvGrpSpPr>
              <p:grpSpPr bwMode="auto">
                <a:xfrm>
                  <a:off x="-962" y="622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173721" name="Group 66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722" name="Oval 6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23" name="Oval 6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24" name="Oval 6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25" name="Oval 6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26" name="Oval 6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27" name="Oval 6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28" name="Oval 6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29" name="Oval 6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30" name="Oval 6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31" name="Oval 6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32" name="Oval 6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33" name="Oval 6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34" name="Oval 6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35" name="Oval 6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36" name="Oval 6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37" name="Oval 6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738" name="Group 68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739" name="Oval 6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40" name="Oval 6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41" name="Oval 6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42" name="Oval 6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43" name="Oval 6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44" name="Oval 6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45" name="Oval 6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46" name="Oval 6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47" name="Oval 6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48" name="Oval 6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49" name="Oval 6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50" name="Oval 6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51" name="Oval 6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52" name="Oval 6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53" name="Oval 6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54" name="Oval 6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755" name="Group 69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756" name="Oval 7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57" name="Oval 7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58" name="Oval 7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59" name="Oval 7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60" name="Oval 7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61" name="Oval 7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62" name="Oval 7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63" name="Oval 7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64" name="Oval 7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65" name="Oval 7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66" name="Oval 7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67" name="Oval 7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68" name="Oval 7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69" name="Oval 7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70" name="Oval 7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71" name="Oval 7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772" name="Group 7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773" name="Oval 7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74" name="Oval 7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75" name="Oval 7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76" name="Oval 7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77" name="Oval 7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78" name="Oval 7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79" name="Oval 7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80" name="Oval 7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81" name="Oval 7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82" name="Oval 7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83" name="Oval 7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84" name="Oval 7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85" name="Oval 7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86" name="Oval 7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87" name="Oval 7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88" name="Oval 7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3789" name="Group 733"/>
                <p:cNvGrpSpPr>
                  <a:grpSpLocks noChangeAspect="1"/>
                </p:cNvGrpSpPr>
                <p:nvPr/>
              </p:nvGrpSpPr>
              <p:grpSpPr bwMode="auto">
                <a:xfrm>
                  <a:off x="-1392" y="1054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173790" name="Group 7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791" name="Oval 7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92" name="Oval 7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93" name="Oval 7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94" name="Oval 7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95" name="Oval 7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96" name="Oval 7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97" name="Oval 7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98" name="Oval 7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799" name="Oval 7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00" name="Oval 7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01" name="Oval 7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02" name="Oval 7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03" name="Oval 7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04" name="Oval 7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05" name="Oval 7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06" name="Oval 7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807" name="Group 7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808" name="Oval 7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09" name="Oval 7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10" name="Oval 7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11" name="Oval 7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12" name="Oval 7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13" name="Oval 7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14" name="Oval 7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15" name="Oval 7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16" name="Oval 7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17" name="Oval 7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18" name="Oval 7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19" name="Oval 7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20" name="Oval 7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21" name="Oval 7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22" name="Oval 7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23" name="Oval 7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824" name="Group 7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825" name="Oval 7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26" name="Oval 7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27" name="Oval 7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28" name="Oval 7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29" name="Oval 7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30" name="Oval 7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31" name="Oval 7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32" name="Oval 7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33" name="Oval 7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34" name="Oval 7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35" name="Oval 7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36" name="Oval 7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37" name="Oval 7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38" name="Oval 7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39" name="Oval 7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40" name="Oval 7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841" name="Group 7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842" name="Oval 7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43" name="Oval 7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44" name="Oval 7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45" name="Oval 7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46" name="Oval 7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47" name="Oval 7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48" name="Oval 7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49" name="Oval 7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50" name="Oval 7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51" name="Oval 7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52" name="Oval 7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53" name="Oval 7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54" name="Oval 7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55" name="Oval 7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56" name="Oval 8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57" name="Oval 8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3858" name="Group 802"/>
                <p:cNvGrpSpPr>
                  <a:grpSpLocks noChangeAspect="1"/>
                </p:cNvGrpSpPr>
                <p:nvPr/>
              </p:nvGrpSpPr>
              <p:grpSpPr bwMode="auto">
                <a:xfrm>
                  <a:off x="-962" y="1052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173859" name="Group 80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860" name="Oval 8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61" name="Oval 8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62" name="Oval 8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63" name="Oval 8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64" name="Oval 8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65" name="Oval 8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66" name="Oval 8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67" name="Oval 8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68" name="Oval 8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69" name="Oval 8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70" name="Oval 8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71" name="Oval 8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72" name="Oval 8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73" name="Oval 8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74" name="Oval 8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75" name="Oval 8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876" name="Group 82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877" name="Oval 8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78" name="Oval 8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79" name="Oval 8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80" name="Oval 8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81" name="Oval 8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82" name="Oval 8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83" name="Oval 8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84" name="Oval 8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85" name="Oval 8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86" name="Oval 8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87" name="Oval 8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88" name="Oval 8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89" name="Oval 8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90" name="Oval 8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91" name="Oval 8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92" name="Oval 8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893" name="Group 8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894" name="Oval 8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95" name="Oval 8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96" name="Oval 8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97" name="Oval 8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98" name="Oval 8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899" name="Oval 8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00" name="Oval 8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01" name="Oval 8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02" name="Oval 8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03" name="Oval 8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04" name="Oval 8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05" name="Oval 8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06" name="Oval 8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07" name="Oval 8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08" name="Oval 8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09" name="Oval 8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910" name="Group 85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911" name="Oval 8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12" name="Oval 8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13" name="Oval 8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14" name="Oval 8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15" name="Oval 8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16" name="Oval 8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17" name="Oval 8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18" name="Oval 8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19" name="Oval 8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20" name="Oval 8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21" name="Oval 8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22" name="Oval 8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23" name="Oval 8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24" name="Oval 8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25" name="Oval 8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26" name="Oval 8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73927" name="Group 871"/>
              <p:cNvGrpSpPr>
                <a:grpSpLocks/>
              </p:cNvGrpSpPr>
              <p:nvPr/>
            </p:nvGrpSpPr>
            <p:grpSpPr bwMode="auto">
              <a:xfrm>
                <a:off x="-528" y="1476"/>
                <a:ext cx="816" cy="818"/>
                <a:chOff x="-1392" y="622"/>
                <a:chExt cx="816" cy="818"/>
              </a:xfrm>
            </p:grpSpPr>
            <p:grpSp>
              <p:nvGrpSpPr>
                <p:cNvPr id="173928" name="Group 872"/>
                <p:cNvGrpSpPr>
                  <a:grpSpLocks noChangeAspect="1"/>
                </p:cNvGrpSpPr>
                <p:nvPr/>
              </p:nvGrpSpPr>
              <p:grpSpPr bwMode="auto">
                <a:xfrm>
                  <a:off x="-1392" y="624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173929" name="Group 8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930" name="Oval 8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31" name="Oval 8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32" name="Oval 8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33" name="Oval 8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34" name="Oval 8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35" name="Oval 8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36" name="Oval 8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37" name="Oval 8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38" name="Oval 8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39" name="Oval 8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40" name="Oval 8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41" name="Oval 8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42" name="Oval 8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43" name="Oval 8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44" name="Oval 8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45" name="Oval 8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946" name="Group 89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947" name="Oval 8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48" name="Oval 8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49" name="Oval 8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50" name="Oval 8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51" name="Oval 8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52" name="Oval 8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53" name="Oval 8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54" name="Oval 8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55" name="Oval 8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56" name="Oval 9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57" name="Oval 9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58" name="Oval 9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59" name="Oval 9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60" name="Oval 9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61" name="Oval 9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62" name="Oval 9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963" name="Group 90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964" name="Oval 9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65" name="Oval 9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66" name="Oval 9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67" name="Oval 9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68" name="Oval 9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69" name="Oval 9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70" name="Oval 9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71" name="Oval 9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72" name="Oval 9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73" name="Oval 9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74" name="Oval 9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75" name="Oval 9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76" name="Oval 9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77" name="Oval 9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78" name="Oval 9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79" name="Oval 9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980" name="Group 9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981" name="Oval 9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82" name="Oval 9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83" name="Oval 9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84" name="Oval 9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85" name="Oval 9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86" name="Oval 9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87" name="Oval 9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88" name="Oval 9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89" name="Oval 9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90" name="Oval 9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91" name="Oval 9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92" name="Oval 9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93" name="Oval 9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94" name="Oval 9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95" name="Oval 9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996" name="Oval 9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3997" name="Group 941"/>
                <p:cNvGrpSpPr>
                  <a:grpSpLocks noChangeAspect="1"/>
                </p:cNvGrpSpPr>
                <p:nvPr/>
              </p:nvGrpSpPr>
              <p:grpSpPr bwMode="auto">
                <a:xfrm>
                  <a:off x="-962" y="622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173998" name="Group 9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3999" name="Oval 9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00" name="Oval 9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01" name="Oval 9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02" name="Oval 9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03" name="Oval 9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04" name="Oval 9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05" name="Oval 9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06" name="Oval 9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07" name="Oval 9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08" name="Oval 9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09" name="Oval 9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10" name="Oval 9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11" name="Oval 9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12" name="Oval 9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13" name="Oval 9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14" name="Oval 9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4015" name="Group 9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4016" name="Oval 9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17" name="Oval 9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18" name="Oval 9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19" name="Oval 9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20" name="Oval 9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21" name="Oval 9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22" name="Oval 9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23" name="Oval 9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24" name="Oval 9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25" name="Oval 9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26" name="Oval 9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27" name="Oval 9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28" name="Oval 9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29" name="Oval 9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30" name="Oval 9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31" name="Oval 9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4032" name="Group 9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4033" name="Oval 9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34" name="Oval 9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35" name="Oval 9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36" name="Oval 9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37" name="Oval 9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38" name="Oval 9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39" name="Oval 9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40" name="Oval 9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41" name="Oval 9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42" name="Oval 9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43" name="Oval 9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44" name="Oval 9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45" name="Oval 9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46" name="Oval 9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47" name="Oval 9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48" name="Oval 9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4049" name="Group 9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4050" name="Oval 9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51" name="Oval 9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52" name="Oval 9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53" name="Oval 9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54" name="Oval 9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55" name="Oval 9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56" name="Oval 10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57" name="Oval 10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58" name="Oval 10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59" name="Oval 10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60" name="Oval 10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61" name="Oval 10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62" name="Oval 10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63" name="Oval 10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64" name="Oval 10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65" name="Oval 10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4066" name="Group 1010"/>
                <p:cNvGrpSpPr>
                  <a:grpSpLocks noChangeAspect="1"/>
                </p:cNvGrpSpPr>
                <p:nvPr/>
              </p:nvGrpSpPr>
              <p:grpSpPr bwMode="auto">
                <a:xfrm>
                  <a:off x="-1392" y="1054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174067" name="Group 10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4068" name="Oval 10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69" name="Oval 10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70" name="Oval 10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71" name="Oval 10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72" name="Oval 10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73" name="Oval 10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74" name="Oval 10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75" name="Oval 10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76" name="Oval 10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77" name="Oval 10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78" name="Oval 10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79" name="Oval 10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80" name="Oval 10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81" name="Oval 10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82" name="Oval 10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83" name="Oval 10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4084" name="Group 10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4085" name="Oval 10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86" name="Oval 10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87" name="Oval 10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88" name="Oval 10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89" name="Oval 10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90" name="Oval 10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91" name="Oval 10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92" name="Oval 10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93" name="Oval 10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94" name="Oval 10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95" name="Oval 10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96" name="Oval 10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97" name="Oval 10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98" name="Oval 10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099" name="Oval 10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00" name="Oval 10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4101" name="Group 10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4102" name="Oval 10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03" name="Oval 10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04" name="Oval 10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05" name="Oval 10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06" name="Oval 10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07" name="Oval 10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08" name="Oval 10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09" name="Oval 10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10" name="Oval 10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11" name="Oval 10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12" name="Oval 10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13" name="Oval 10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14" name="Oval 10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15" name="Oval 10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16" name="Oval 10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17" name="Oval 10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4118" name="Group 10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4119" name="Oval 10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20" name="Oval 10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21" name="Oval 10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22" name="Oval 10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23" name="Oval 10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24" name="Oval 10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25" name="Oval 10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26" name="Oval 10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27" name="Oval 10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28" name="Oval 10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29" name="Oval 10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30" name="Oval 10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31" name="Oval 10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32" name="Oval 10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33" name="Oval 10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34" name="Oval 10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4135" name="Group 1079"/>
                <p:cNvGrpSpPr>
                  <a:grpSpLocks noChangeAspect="1"/>
                </p:cNvGrpSpPr>
                <p:nvPr/>
              </p:nvGrpSpPr>
              <p:grpSpPr bwMode="auto">
                <a:xfrm>
                  <a:off x="-962" y="1052"/>
                  <a:ext cx="386" cy="386"/>
                  <a:chOff x="-1392" y="624"/>
                  <a:chExt cx="1536" cy="1536"/>
                </a:xfrm>
              </p:grpSpPr>
              <p:grpSp>
                <p:nvGrpSpPr>
                  <p:cNvPr id="174136" name="Group 108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4137" name="Oval 10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38" name="Oval 10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39" name="Oval 10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40" name="Oval 10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41" name="Oval 10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42" name="Oval 10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43" name="Oval 10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44" name="Oval 10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45" name="Oval 10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46" name="Oval 10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47" name="Oval 10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48" name="Oval 10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49" name="Oval 10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50" name="Oval 10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51" name="Oval 10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52" name="Oval 10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4153" name="Group 10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134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4154" name="Oval 10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55" name="Oval 10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56" name="Oval 11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57" name="Oval 11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58" name="Oval 11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59" name="Oval 11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60" name="Oval 11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61" name="Oval 11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62" name="Oval 11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63" name="Oval 11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64" name="Oval 11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65" name="Oval 11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66" name="Oval 11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67" name="Oval 11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68" name="Oval 11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69" name="Oval 11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4170" name="Group 11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67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4171" name="Oval 11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72" name="Oval 11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73" name="Oval 11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74" name="Oval 11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75" name="Oval 11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76" name="Oval 11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77" name="Oval 11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78" name="Oval 11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79" name="Oval 11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80" name="Oval 11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81" name="Oval 11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82" name="Oval 11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83" name="Oval 11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84" name="Oval 11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85" name="Oval 11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86" name="Oval 11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4187" name="Group 11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392" y="624"/>
                    <a:ext cx="816" cy="816"/>
                    <a:chOff x="-1008" y="2784"/>
                    <a:chExt cx="816" cy="816"/>
                  </a:xfrm>
                </p:grpSpPr>
                <p:sp>
                  <p:nvSpPr>
                    <p:cNvPr id="174188" name="Oval 11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89" name="Oval 11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90" name="Oval 11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91" name="Oval 11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92" name="Oval 11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93" name="Oval 11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94" name="Oval 11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2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95" name="Oval 11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8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96" name="Oval 11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97" name="Oval 11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26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98" name="Oval 11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199" name="Oval 11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50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200" name="Oval 11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201" name="Oval 11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278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202" name="Oval 1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0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203" name="Oval 1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68" y="3024"/>
                      <a:ext cx="96" cy="96"/>
                    </a:xfrm>
                    <a:prstGeom prst="ellipse">
                      <a:avLst/>
                    </a:prstGeom>
                    <a:solidFill>
                      <a:srgbClr val="CC3300"/>
                    </a:solidFill>
                    <a:ln w="9525" algn="ctr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74204" name="Group 1148"/>
            <p:cNvGrpSpPr>
              <a:grpSpLocks/>
            </p:cNvGrpSpPr>
            <p:nvPr/>
          </p:nvGrpSpPr>
          <p:grpSpPr bwMode="auto">
            <a:xfrm>
              <a:off x="3335" y="3003"/>
              <a:ext cx="1567" cy="971"/>
              <a:chOff x="3335" y="3003"/>
              <a:chExt cx="1567" cy="971"/>
            </a:xfrm>
          </p:grpSpPr>
          <p:sp>
            <p:nvSpPr>
              <p:cNvPr id="174205" name="Oval 1149"/>
              <p:cNvSpPr>
                <a:spLocks noChangeArrowheads="1"/>
              </p:cNvSpPr>
              <p:nvPr/>
            </p:nvSpPr>
            <p:spPr bwMode="auto">
              <a:xfrm rot="-1205569">
                <a:off x="4574" y="3229"/>
                <a:ext cx="24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06" name="Oval 1150"/>
              <p:cNvSpPr>
                <a:spLocks noChangeArrowheads="1"/>
              </p:cNvSpPr>
              <p:nvPr/>
            </p:nvSpPr>
            <p:spPr bwMode="auto">
              <a:xfrm rot="-1205569">
                <a:off x="4656" y="3454"/>
                <a:ext cx="24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07" name="Oval 1151"/>
              <p:cNvSpPr>
                <a:spLocks noChangeArrowheads="1"/>
              </p:cNvSpPr>
              <p:nvPr/>
            </p:nvSpPr>
            <p:spPr bwMode="auto">
              <a:xfrm rot="-1205569">
                <a:off x="4492" y="3003"/>
                <a:ext cx="24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08" name="Oval 1152"/>
              <p:cNvSpPr>
                <a:spLocks noChangeArrowheads="1"/>
              </p:cNvSpPr>
              <p:nvPr/>
            </p:nvSpPr>
            <p:spPr bwMode="auto">
              <a:xfrm rot="-1205569">
                <a:off x="3417" y="3652"/>
                <a:ext cx="24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09" name="Oval 1153"/>
              <p:cNvSpPr>
                <a:spLocks noChangeArrowheads="1"/>
              </p:cNvSpPr>
              <p:nvPr/>
            </p:nvSpPr>
            <p:spPr bwMode="auto">
              <a:xfrm rot="-1205569">
                <a:off x="3996" y="3441"/>
                <a:ext cx="24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0" name="Oval 1154"/>
              <p:cNvSpPr>
                <a:spLocks noChangeArrowheads="1"/>
              </p:cNvSpPr>
              <p:nvPr/>
            </p:nvSpPr>
            <p:spPr bwMode="auto">
              <a:xfrm rot="-1205569">
                <a:off x="3499" y="3878"/>
                <a:ext cx="24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1" name="Oval 1155"/>
              <p:cNvSpPr>
                <a:spLocks noChangeArrowheads="1"/>
              </p:cNvSpPr>
              <p:nvPr/>
            </p:nvSpPr>
            <p:spPr bwMode="auto">
              <a:xfrm rot="-1205569">
                <a:off x="4078" y="3666"/>
                <a:ext cx="24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2" name="Oval 1156"/>
              <p:cNvSpPr>
                <a:spLocks noChangeArrowheads="1"/>
              </p:cNvSpPr>
              <p:nvPr/>
            </p:nvSpPr>
            <p:spPr bwMode="auto">
              <a:xfrm rot="-1205569">
                <a:off x="3335" y="3427"/>
                <a:ext cx="24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3" name="Oval 1157"/>
              <p:cNvSpPr>
                <a:spLocks noChangeArrowheads="1"/>
              </p:cNvSpPr>
              <p:nvPr/>
            </p:nvSpPr>
            <p:spPr bwMode="auto">
              <a:xfrm rot="-1205569">
                <a:off x="3913" y="3215"/>
                <a:ext cx="246" cy="96"/>
              </a:xfrm>
              <a:prstGeom prst="ellipse">
                <a:avLst/>
              </a:prstGeom>
              <a:solidFill>
                <a:srgbClr val="CC3300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214" name="Group 1158"/>
          <p:cNvGrpSpPr>
            <a:grpSpLocks/>
          </p:cNvGrpSpPr>
          <p:nvPr/>
        </p:nvGrpSpPr>
        <p:grpSpPr bwMode="auto">
          <a:xfrm>
            <a:off x="825500" y="1143000"/>
            <a:ext cx="2432050" cy="2419350"/>
            <a:chOff x="520" y="720"/>
            <a:chExt cx="1532" cy="1524"/>
          </a:xfrm>
        </p:grpSpPr>
        <p:sp>
          <p:nvSpPr>
            <p:cNvPr id="174215" name="Oval 1159"/>
            <p:cNvSpPr>
              <a:spLocks noChangeArrowheads="1"/>
            </p:cNvSpPr>
            <p:nvPr/>
          </p:nvSpPr>
          <p:spPr bwMode="blackGray">
            <a:xfrm>
              <a:off x="520" y="720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216" name="Oval 1160"/>
            <p:cNvSpPr>
              <a:spLocks noChangeArrowheads="1"/>
            </p:cNvSpPr>
            <p:nvPr/>
          </p:nvSpPr>
          <p:spPr bwMode="blackGray">
            <a:xfrm>
              <a:off x="1996" y="720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217" name="Oval 1161"/>
            <p:cNvSpPr>
              <a:spLocks noChangeArrowheads="1"/>
            </p:cNvSpPr>
            <p:nvPr/>
          </p:nvSpPr>
          <p:spPr bwMode="blackGray">
            <a:xfrm>
              <a:off x="520" y="218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218" name="Oval 1162"/>
            <p:cNvSpPr>
              <a:spLocks noChangeArrowheads="1"/>
            </p:cNvSpPr>
            <p:nvPr/>
          </p:nvSpPr>
          <p:spPr bwMode="blackGray">
            <a:xfrm>
              <a:off x="1996" y="218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3A21-3650-4AFD-85AC-6C0D4AB4D323}" type="slidenum">
              <a:rPr lang="en-US"/>
              <a:pPr/>
              <a:t>3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Parameterization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7620000" cy="4983163"/>
          </a:xfrm>
        </p:spPr>
        <p:txBody>
          <a:bodyPr/>
          <a:lstStyle/>
          <a:p>
            <a:r>
              <a:rPr lang="en-US" sz="2800"/>
              <a:t>Mapping from a domain (plane, sphere, simplicial complex) to surface</a:t>
            </a:r>
          </a:p>
        </p:txBody>
      </p:sp>
      <p:pic>
        <p:nvPicPr>
          <p:cNvPr id="3084" name="Picture 12" descr="v1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Gray">
          <a:xfrm>
            <a:off x="1295400" y="2286000"/>
            <a:ext cx="2414588" cy="2414588"/>
          </a:xfr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33400" y="510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Motivation: Texture mapping, surface reconstruction, remeshing …</a:t>
            </a:r>
          </a:p>
        </p:txBody>
      </p:sp>
      <p:pic>
        <p:nvPicPr>
          <p:cNvPr id="3086" name="Picture 14" descr="v1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Gray">
          <a:xfrm>
            <a:off x="4800600" y="2286000"/>
            <a:ext cx="2416175" cy="2416175"/>
          </a:xfr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3962400" y="3581400"/>
            <a:ext cx="6096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119D-332F-4107-AA8C-CB50995C734F}" type="slidenum">
              <a:rPr lang="en-US"/>
              <a:pPr/>
              <a:t>4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Simplicial Parameterizations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Planar parameterization techniques cut surface into disk like charts</a:t>
            </a:r>
          </a:p>
          <a:p>
            <a:pPr>
              <a:lnSpc>
                <a:spcPct val="90000"/>
              </a:lnSpc>
            </a:pPr>
            <a:r>
              <a:rPr lang="en-US"/>
              <a:t>Use domain of same topology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Work for arbitrary genus</a:t>
            </a:r>
          </a:p>
          <a:p>
            <a:pPr>
              <a:lnSpc>
                <a:spcPct val="90000"/>
              </a:lnSpc>
            </a:pPr>
            <a:r>
              <a:rPr lang="en-US"/>
              <a:t>Discontinuity along base domain edges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/>
              <a:t>[Eck et al 95, Lee et al 00, Guskov et al 00, Praun et al 01, Khodakovsky et al 03]</a:t>
            </a:r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381000" y="2819400"/>
            <a:ext cx="8615363" cy="1905000"/>
            <a:chOff x="240" y="1920"/>
            <a:chExt cx="5427" cy="1200"/>
          </a:xfrm>
        </p:grpSpPr>
        <p:pic>
          <p:nvPicPr>
            <p:cNvPr id="7172" name="Picture 4" descr="simplicial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1520" cy="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simplicial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920"/>
              <a:ext cx="1520" cy="1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simplicial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968"/>
              <a:ext cx="1779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1746" y="2544"/>
              <a:ext cx="3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3582" y="2544"/>
              <a:ext cx="3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2BE9-C3F3-49B8-B2B8-57146E1AED43}" type="slidenum">
              <a:rPr lang="en-US"/>
              <a:pPr/>
              <a:t>5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Spherical Parameterization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229600" cy="1554163"/>
          </a:xfrm>
        </p:spPr>
        <p:txBody>
          <a:bodyPr/>
          <a:lstStyle/>
          <a:p>
            <a:r>
              <a:rPr lang="en-US"/>
              <a:t>No cuts </a:t>
            </a:r>
            <a:r>
              <a:rPr lang="en-US">
                <a:sym typeface="Wingdings" pitchFamily="2" charset="2"/>
              </a:rPr>
              <a:t> less distortion</a:t>
            </a:r>
          </a:p>
          <a:p>
            <a:r>
              <a:rPr lang="en-US">
                <a:sym typeface="Wingdings" pitchFamily="2" charset="2"/>
              </a:rPr>
              <a:t>Restricted to genus zero meshes</a:t>
            </a:r>
            <a:endParaRPr lang="en-US"/>
          </a:p>
        </p:txBody>
      </p:sp>
      <p:grpSp>
        <p:nvGrpSpPr>
          <p:cNvPr id="155652" name="Group 4"/>
          <p:cNvGrpSpPr>
            <a:grpSpLocks/>
          </p:cNvGrpSpPr>
          <p:nvPr/>
        </p:nvGrpSpPr>
        <p:grpSpPr bwMode="auto">
          <a:xfrm>
            <a:off x="1222375" y="1600200"/>
            <a:ext cx="5330825" cy="2359025"/>
            <a:chOff x="1008" y="1008"/>
            <a:chExt cx="3358" cy="1486"/>
          </a:xfrm>
        </p:grpSpPr>
        <p:pic>
          <p:nvPicPr>
            <p:cNvPr id="155653" name="Picture 5" descr="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" r="1920"/>
            <a:stretch>
              <a:fillRect/>
            </a:stretch>
          </p:blipFill>
          <p:spPr bwMode="auto">
            <a:xfrm>
              <a:off x="2880" y="1008"/>
              <a:ext cx="1486" cy="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654" name="Picture 6" descr="v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0" r="9599"/>
            <a:stretch>
              <a:fillRect/>
            </a:stretch>
          </p:blipFill>
          <p:spPr bwMode="auto">
            <a:xfrm>
              <a:off x="1008" y="1008"/>
              <a:ext cx="979" cy="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655" name="Line 7"/>
            <p:cNvSpPr>
              <a:spLocks noChangeShapeType="1"/>
            </p:cNvSpPr>
            <p:nvPr/>
          </p:nvSpPr>
          <p:spPr bwMode="auto">
            <a:xfrm>
              <a:off x="2064" y="1824"/>
              <a:ext cx="7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6477000" y="1676400"/>
            <a:ext cx="25082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/>
            <a:r>
              <a:rPr lang="en-US"/>
              <a:t>[Shapiro et al 98]</a:t>
            </a:r>
          </a:p>
          <a:p>
            <a:pPr lvl="1"/>
            <a:r>
              <a:rPr lang="en-US"/>
              <a:t>[Alexa et al 00]</a:t>
            </a:r>
          </a:p>
          <a:p>
            <a:pPr lvl="1"/>
            <a:r>
              <a:rPr lang="en-US"/>
              <a:t>[Sheffer et al 00]</a:t>
            </a:r>
          </a:p>
          <a:p>
            <a:pPr lvl="1"/>
            <a:r>
              <a:rPr lang="en-US"/>
              <a:t>[Haker et al 00]</a:t>
            </a:r>
          </a:p>
          <a:p>
            <a:pPr lvl="1"/>
            <a:r>
              <a:rPr lang="en-US"/>
              <a:t>[Gu et al 03]</a:t>
            </a:r>
          </a:p>
          <a:p>
            <a:pPr lvl="1"/>
            <a:r>
              <a:rPr lang="en-US"/>
              <a:t>[Gotsman et al 03]</a:t>
            </a:r>
          </a:p>
          <a:p>
            <a:pPr lvl="1"/>
            <a:r>
              <a:rPr lang="en-US"/>
              <a:t>[Praun et al 03]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41AE-BAEC-455D-A4CF-C0C54436AE3D}" type="slidenum">
              <a:rPr lang="en-US"/>
              <a:pPr/>
              <a:t>6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Consistent Parameterizations</a:t>
            </a:r>
          </a:p>
        </p:txBody>
      </p:sp>
      <p:sp useBgFill="1"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5243513" y="2638425"/>
            <a:ext cx="1258887" cy="11906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Input Meshes with Features</a:t>
            </a:r>
          </a:p>
        </p:txBody>
      </p:sp>
      <p:sp useBgFill="1"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5246688" y="4724400"/>
            <a:ext cx="1255712" cy="9159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Semi-Regular Meshes</a:t>
            </a:r>
          </a:p>
        </p:txBody>
      </p:sp>
      <p:grpSp>
        <p:nvGrpSpPr>
          <p:cNvPr id="9260" name="Group 44"/>
          <p:cNvGrpSpPr>
            <a:grpSpLocks/>
          </p:cNvGrpSpPr>
          <p:nvPr/>
        </p:nvGrpSpPr>
        <p:grpSpPr bwMode="auto">
          <a:xfrm>
            <a:off x="6165850" y="657225"/>
            <a:ext cx="2827338" cy="6048375"/>
            <a:chOff x="3884" y="414"/>
            <a:chExt cx="1781" cy="3810"/>
          </a:xfrm>
        </p:grpSpPr>
        <p:sp useBgFill="1">
          <p:nvSpPr>
            <p:cNvPr id="9241" name="Text Box 25"/>
            <p:cNvSpPr txBox="1">
              <a:spLocks noChangeArrowheads="1"/>
            </p:cNvSpPr>
            <p:nvPr/>
          </p:nvSpPr>
          <p:spPr bwMode="auto">
            <a:xfrm>
              <a:off x="3884" y="654"/>
              <a:ext cx="740" cy="404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/>
                <a:t>Base Domain</a:t>
              </a:r>
            </a:p>
          </p:txBody>
        </p: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 flipH="1">
              <a:off x="4321" y="1182"/>
              <a:ext cx="33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43" name="Line 27"/>
            <p:cNvSpPr>
              <a:spLocks noChangeShapeType="1"/>
            </p:cNvSpPr>
            <p:nvPr/>
          </p:nvSpPr>
          <p:spPr bwMode="auto">
            <a:xfrm>
              <a:off x="4801" y="1182"/>
              <a:ext cx="4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 useBgFill="1">
          <p:nvSpPr>
            <p:cNvPr id="9246" name="Text Box 30"/>
            <p:cNvSpPr txBox="1">
              <a:spLocks noChangeArrowheads="1"/>
            </p:cNvSpPr>
            <p:nvPr/>
          </p:nvSpPr>
          <p:spPr bwMode="auto">
            <a:xfrm>
              <a:off x="4033" y="3966"/>
              <a:ext cx="1583" cy="258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/>
                <a:t>DGP Applications</a:t>
              </a:r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>
              <a:off x="4945" y="1182"/>
              <a:ext cx="432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>
              <a:off x="4225" y="243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4849" y="243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50" name="Line 34"/>
            <p:cNvSpPr>
              <a:spLocks noChangeShapeType="1"/>
            </p:cNvSpPr>
            <p:nvPr/>
          </p:nvSpPr>
          <p:spPr bwMode="auto">
            <a:xfrm>
              <a:off x="5425" y="243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>
              <a:off x="4225" y="363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52" name="Line 36"/>
            <p:cNvSpPr>
              <a:spLocks noChangeShapeType="1"/>
            </p:cNvSpPr>
            <p:nvPr/>
          </p:nvSpPr>
          <p:spPr bwMode="auto">
            <a:xfrm>
              <a:off x="4849" y="363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53" name="Line 37"/>
            <p:cNvSpPr>
              <a:spLocks noChangeShapeType="1"/>
            </p:cNvSpPr>
            <p:nvPr/>
          </p:nvSpPr>
          <p:spPr bwMode="auto">
            <a:xfrm>
              <a:off x="5425" y="363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9254" name="Picture 38" descr="mult1_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443"/>
              <a:ext cx="1633" cy="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5" name="Picture 39" descr="mult1_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3" y="2670"/>
              <a:ext cx="1632" cy="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6" name="Picture 40" descr="base_domai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" y="414"/>
              <a:ext cx="706" cy="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59" name="Rectangle 43"/>
          <p:cNvSpPr>
            <a:spLocks noChangeArrowheads="1"/>
          </p:cNvSpPr>
          <p:nvPr/>
        </p:nvSpPr>
        <p:spPr bwMode="auto">
          <a:xfrm>
            <a:off x="228600" y="1295400"/>
            <a:ext cx="4953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Motivation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Digital geometry processing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Morphing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Attribute transfer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Principal component analysis</a:t>
            </a:r>
          </a:p>
          <a:p>
            <a:pPr marL="342900" indent="-342900">
              <a:spcBef>
                <a:spcPct val="50000"/>
              </a:spcBef>
            </a:pPr>
            <a:endParaRPr lang="en-US" sz="2000"/>
          </a:p>
          <a:p>
            <a:pPr marL="342900" indent="-342900">
              <a:spcBef>
                <a:spcPct val="50000"/>
              </a:spcBef>
            </a:pPr>
            <a:r>
              <a:rPr lang="en-US" sz="2000"/>
              <a:t>[Alexa 00, Levy et al 99, Praun et al 01]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4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7075B-6384-44DB-9232-5D757F53E625}" type="slidenum">
              <a:rPr lang="en-US"/>
              <a:pPr/>
              <a:t>7</a:t>
            </a:fld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/>
              <a:t>Consistent Spherical Parameterizations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01000" cy="5410200"/>
          </a:xfrm>
        </p:spPr>
        <p:txBody>
          <a:bodyPr/>
          <a:lstStyle/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166917" name="Picture 5" descr="consis_sph_param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51000"/>
            <a:ext cx="8305800" cy="421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AACA-93C6-43AE-8189-9E86A3E75F97}" type="slidenum">
              <a:rPr lang="en-US"/>
              <a:pPr/>
              <a:t>8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/>
              <a:t>Find “good” spherical locations</a:t>
            </a:r>
          </a:p>
          <a:p>
            <a:pPr lvl="1"/>
            <a:r>
              <a:rPr lang="en-US"/>
              <a:t>Use spherical parameterization of one model</a:t>
            </a:r>
          </a:p>
          <a:p>
            <a:pPr lvl="2"/>
            <a:r>
              <a:rPr lang="en-US"/>
              <a:t>Assymetric</a:t>
            </a:r>
          </a:p>
          <a:p>
            <a:pPr lvl="1"/>
            <a:r>
              <a:rPr lang="en-US"/>
              <a:t>Obtain spherical locations using all models</a:t>
            </a:r>
          </a:p>
          <a:p>
            <a:pPr lvl="2">
              <a:buFontTx/>
              <a:buNone/>
            </a:pPr>
            <a:endParaRPr lang="en-US"/>
          </a:p>
          <a:p>
            <a:r>
              <a:rPr lang="en-US"/>
              <a:t>Constrained spherical parameterization</a:t>
            </a:r>
          </a:p>
          <a:p>
            <a:pPr lvl="1"/>
            <a:r>
              <a:rPr lang="en-US"/>
              <a:t>Create base mesh containing only feature vertices</a:t>
            </a:r>
          </a:p>
          <a:p>
            <a:pPr lvl="1"/>
            <a:r>
              <a:rPr lang="en-US"/>
              <a:t>Refine coarse-to-fine</a:t>
            </a:r>
          </a:p>
          <a:p>
            <a:pPr lvl="1"/>
            <a:r>
              <a:rPr lang="en-US"/>
              <a:t>Fix spherical locations of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B618-D75B-4841-898E-DFB7DC4B9EFA}" type="slidenum">
              <a:rPr lang="en-US"/>
              <a:pPr/>
              <a:t>9</a:t>
            </a:fld>
            <a:endParaRPr lang="en-US"/>
          </a:p>
        </p:txBody>
      </p:sp>
      <p:pic>
        <p:nvPicPr>
          <p:cNvPr id="145424" name="Picture 16" descr="o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57200"/>
            <a:ext cx="809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2" name="Picture 14" descr="c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58788"/>
            <a:ext cx="809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9" name="Picture 11" descr="animated_dino"/>
          <p:cNvPicPr>
            <a:picLocks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458788"/>
            <a:ext cx="8116887" cy="572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5421" name="Line 13"/>
          <p:cNvSpPr>
            <a:spLocks noChangeShapeType="1"/>
          </p:cNvSpPr>
          <p:nvPr/>
        </p:nvSpPr>
        <p:spPr bwMode="auto">
          <a:xfrm>
            <a:off x="2133600" y="3049588"/>
            <a:ext cx="6096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spherical 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13866</TotalTime>
  <Words>816</Words>
  <Application>Microsoft Office PowerPoint</Application>
  <PresentationFormat>On-screen Show (4:3)</PresentationFormat>
  <Paragraphs>226</Paragraphs>
  <Slides>29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Wingdings</vt:lpstr>
      <vt:lpstr>Times New Roman</vt:lpstr>
      <vt:lpstr>Symbol</vt:lpstr>
      <vt:lpstr>Default Design</vt:lpstr>
      <vt:lpstr>Consistent Spherical Parameterization</vt:lpstr>
      <vt:lpstr>Consistent Spherical Parameterizations</vt:lpstr>
      <vt:lpstr>Parameterization</vt:lpstr>
      <vt:lpstr>Simplicial Parameterizations</vt:lpstr>
      <vt:lpstr>Spherical Parameterization</vt:lpstr>
      <vt:lpstr>Consistent Parameterizations</vt:lpstr>
      <vt:lpstr>Consistent Spherical Parameterizations</vt:lpstr>
      <vt:lpstr>Approach</vt:lpstr>
      <vt:lpstr>Finding spherical locations</vt:lpstr>
      <vt:lpstr>Algorithm</vt:lpstr>
      <vt:lpstr>Unconstrained Spherical Parameterization [Praun &amp; Hoppe 03]</vt:lpstr>
      <vt:lpstr>Stretch Metric [Sander et al. 2001]</vt:lpstr>
      <vt:lpstr>Conformal vs Stretch</vt:lpstr>
      <vt:lpstr>Constrained Spherical Parameterization</vt:lpstr>
      <vt:lpstr>Approach</vt:lpstr>
      <vt:lpstr>Consistent Partitioning</vt:lpstr>
      <vt:lpstr>Swirls</vt:lpstr>
      <vt:lpstr>Heuristics to avoid swirls</vt:lpstr>
      <vt:lpstr>Sidedness test</vt:lpstr>
      <vt:lpstr>Morphing [Praun et al 03]</vt:lpstr>
      <vt:lpstr>Morphing</vt:lpstr>
      <vt:lpstr>Morphing</vt:lpstr>
      <vt:lpstr>Attribute Transfer</vt:lpstr>
      <vt:lpstr>Attribute Transfer</vt:lpstr>
      <vt:lpstr>Face Database</vt:lpstr>
      <vt:lpstr>Timing</vt:lpstr>
      <vt:lpstr>Contributions</vt:lpstr>
      <vt:lpstr>Thank You</vt:lpstr>
      <vt:lpstr>Stretch Metric [Sander et al. 2001]</vt:lpstr>
    </vt:vector>
  </TitlesOfParts>
  <Company>School of Computing - 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Consistent Parameterizations</dc:title>
  <dc:creator>Arul</dc:creator>
  <cp:lastModifiedBy>Hugues Hoppe</cp:lastModifiedBy>
  <cp:revision>226</cp:revision>
  <dcterms:created xsi:type="dcterms:W3CDTF">2005-02-08T21:09:16Z</dcterms:created>
  <dcterms:modified xsi:type="dcterms:W3CDTF">2012-05-29T01:49:30Z</dcterms:modified>
</cp:coreProperties>
</file>