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03" r:id="rId2"/>
    <p:sldId id="421" r:id="rId3"/>
    <p:sldId id="426" r:id="rId4"/>
    <p:sldId id="435" r:id="rId5"/>
    <p:sldId id="422" r:id="rId6"/>
    <p:sldId id="428" r:id="rId7"/>
    <p:sldId id="433" r:id="rId8"/>
    <p:sldId id="425" r:id="rId9"/>
    <p:sldId id="419" r:id="rId10"/>
    <p:sldId id="418" r:id="rId11"/>
    <p:sldId id="432" r:id="rId12"/>
    <p:sldId id="430" r:id="rId13"/>
    <p:sldId id="42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B00"/>
    <a:srgbClr val="008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44" autoAdjust="0"/>
    <p:restoredTop sz="96364" autoAdjust="0"/>
  </p:normalViewPr>
  <p:slideViewPr>
    <p:cSldViewPr>
      <p:cViewPr varScale="1">
        <p:scale>
          <a:sx n="77" d="100"/>
          <a:sy n="77" d="100"/>
        </p:scale>
        <p:origin x="-948" y="-84"/>
      </p:cViewPr>
      <p:guideLst>
        <p:guide orient="horz" pos="3254"/>
        <p:guide pos="2880"/>
      </p:guideLst>
    </p:cSldViewPr>
  </p:slideViewPr>
  <p:outlineViewPr>
    <p:cViewPr>
      <p:scale>
        <a:sx n="33" d="100"/>
        <a:sy n="33" d="100"/>
      </p:scale>
      <p:origin x="0" y="1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5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5C023-92F1-4971-9C60-8C034664F445}" type="datetimeFigureOut">
              <a:rPr lang="en-US" smtClean="0"/>
              <a:t>10/16/2012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CBAFA-568D-4018-8EB2-E1D49FD84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1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CBAFA-568D-4018-8EB2-E1D49FD84C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68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0866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D28-754B-4497-B400-3018D50C664F}" type="datetimeFigureOut">
              <a:rPr lang="en-US" smtClean="0"/>
              <a:t>10/16/2012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05F9-1A8C-4C09-9478-BB46530F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57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D28-754B-4497-B400-3018D50C664F}" type="datetimeFigureOut">
              <a:rPr lang="en-US" smtClean="0"/>
              <a:t>10/16/2012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05F9-1A8C-4C09-9478-BB46530F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5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D28-754B-4497-B400-3018D50C664F}" type="datetimeFigureOut">
              <a:rPr lang="en-US" smtClean="0"/>
              <a:t>10/16/2012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05F9-1A8C-4C09-9478-BB46530F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07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D28-754B-4497-B400-3018D50C664F}" type="datetimeFigureOut">
              <a:rPr lang="en-US" smtClean="0"/>
              <a:t>10/16/2012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05F9-1A8C-4C09-9478-BB46530F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16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9"/>
            <a:ext cx="8305800" cy="77692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3048000"/>
            <a:ext cx="8229600" cy="3078163"/>
          </a:xfrm>
        </p:spPr>
        <p:txBody>
          <a:bodyPr/>
          <a:lstStyle>
            <a:lvl1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D28-754B-4497-B400-3018D50C664F}" type="datetimeFigureOut">
              <a:rPr lang="en-US" smtClean="0"/>
              <a:t>10/16/2012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05F9-1A8C-4C09-9478-BB46530F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11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D28-754B-4497-B400-3018D50C664F}" type="datetimeFigureOut">
              <a:rPr lang="en-US" smtClean="0"/>
              <a:t>10/16/2012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05F9-1A8C-4C09-9478-BB46530F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97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D28-754B-4497-B400-3018D50C664F}" type="datetimeFigureOut">
              <a:rPr lang="en-US" smtClean="0"/>
              <a:t>10/16/2012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05F9-1A8C-4C09-9478-BB46530F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33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D28-754B-4497-B400-3018D50C664F}" type="datetimeFigureOut">
              <a:rPr lang="en-US" smtClean="0"/>
              <a:t>10/16/2012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05F9-1A8C-4C09-9478-BB46530F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79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D28-754B-4497-B400-3018D50C664F}" type="datetimeFigureOut">
              <a:rPr lang="en-US" smtClean="0"/>
              <a:t>10/16/2012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05F9-1A8C-4C09-9478-BB46530F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45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D28-754B-4497-B400-3018D50C664F}" type="datetimeFigureOut">
              <a:rPr lang="en-US" smtClean="0"/>
              <a:t>10/16/2012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05F9-1A8C-4C09-9478-BB46530F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31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D28-754B-4497-B400-3018D50C664F}" type="datetimeFigureOut">
              <a:rPr lang="en-US" smtClean="0"/>
              <a:t>10/16/2012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05F9-1A8C-4C09-9478-BB46530F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5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D28-754B-4497-B400-3018D50C664F}" type="datetimeFigureOut">
              <a:rPr lang="en-US" smtClean="0"/>
              <a:t>10/16/2012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05F9-1A8C-4C09-9478-BB46530F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0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C0D7ED28-754B-4497-B400-3018D50C664F}" type="datetimeFigureOut">
              <a:rPr lang="en-US" smtClean="0"/>
              <a:pPr/>
              <a:t>10/16/2012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50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Microsoft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8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800" kern="1200">
          <a:solidFill>
            <a:srgbClr val="008EB2"/>
          </a:solidFill>
          <a:latin typeface="Segoe UI Light" pitchFamily="34" charset="0"/>
          <a:ea typeface="Segoe UI" pitchFamily="34" charset="0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C00000"/>
          </a:solidFill>
          <a:latin typeface="Segoe UI Light" pitchFamily="34" charset="0"/>
          <a:ea typeface="Segoe UI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C00000"/>
          </a:solidFill>
          <a:latin typeface="Segoe UI Light" pitchFamily="34" charset="0"/>
          <a:ea typeface="Segoe UI" pitchFamily="34" charset="0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C00000"/>
          </a:solidFill>
          <a:latin typeface="Segoe UI Light" pitchFamily="34" charset="0"/>
          <a:ea typeface="Segoe UI" pitchFamily="34" charset="0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C00000"/>
          </a:solidFill>
          <a:latin typeface="Segoe UI Light" pitchFamily="34" charset="0"/>
          <a:ea typeface="Segoe UI" pitchFamily="34" charset="0"/>
          <a:cs typeface="Segoe UI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C00000"/>
          </a:solidFill>
          <a:latin typeface="Segoe UI Light" pitchFamily="34" charset="0"/>
          <a:ea typeface="Segoe UI" pitchFamily="34" charset="0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mv"/><Relationship Id="rId7" Type="http://schemas.openxmlformats.org/officeDocument/2006/relationships/image" Target="../media/image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video" Target="../media/media14.wmv"/><Relationship Id="rId13" Type="http://schemas.openxmlformats.org/officeDocument/2006/relationships/image" Target="../media/image31.png"/><Relationship Id="rId3" Type="http://schemas.microsoft.com/office/2007/relationships/media" Target="../media/media13.wmv"/><Relationship Id="rId7" Type="http://schemas.microsoft.com/office/2007/relationships/media" Target="../media/media14.wmv"/><Relationship Id="rId12" Type="http://schemas.openxmlformats.org/officeDocument/2006/relationships/image" Target="../media/image24.png"/><Relationship Id="rId2" Type="http://schemas.openxmlformats.org/officeDocument/2006/relationships/video" Target="../media/media12.wmv"/><Relationship Id="rId1" Type="http://schemas.microsoft.com/office/2007/relationships/media" Target="../media/media12.wmv"/><Relationship Id="rId6" Type="http://schemas.openxmlformats.org/officeDocument/2006/relationships/video" Target="../media/media8.wmv"/><Relationship Id="rId11" Type="http://schemas.openxmlformats.org/officeDocument/2006/relationships/image" Target="../media/image30.png"/><Relationship Id="rId5" Type="http://schemas.microsoft.com/office/2007/relationships/media" Target="../media/media8.wmv"/><Relationship Id="rId10" Type="http://schemas.openxmlformats.org/officeDocument/2006/relationships/image" Target="../media/image29.png"/><Relationship Id="rId4" Type="http://schemas.openxmlformats.org/officeDocument/2006/relationships/video" Target="../media/media13.wmv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ideo" Target="../media/media18.wmv"/><Relationship Id="rId13" Type="http://schemas.openxmlformats.org/officeDocument/2006/relationships/image" Target="../media/image35.png"/><Relationship Id="rId3" Type="http://schemas.microsoft.com/office/2007/relationships/media" Target="../media/media16.wmv"/><Relationship Id="rId7" Type="http://schemas.microsoft.com/office/2007/relationships/media" Target="../media/media18.wmv"/><Relationship Id="rId12" Type="http://schemas.openxmlformats.org/officeDocument/2006/relationships/image" Target="../media/image34.png"/><Relationship Id="rId2" Type="http://schemas.openxmlformats.org/officeDocument/2006/relationships/video" Target="../media/media15.wmv"/><Relationship Id="rId1" Type="http://schemas.microsoft.com/office/2007/relationships/media" Target="../media/media15.wmv"/><Relationship Id="rId6" Type="http://schemas.openxmlformats.org/officeDocument/2006/relationships/video" Target="../media/media17.wmv"/><Relationship Id="rId11" Type="http://schemas.openxmlformats.org/officeDocument/2006/relationships/image" Target="../media/image33.png"/><Relationship Id="rId5" Type="http://schemas.microsoft.com/office/2007/relationships/media" Target="../media/media17.wmv"/><Relationship Id="rId10" Type="http://schemas.openxmlformats.org/officeDocument/2006/relationships/image" Target="../media/image32.png"/><Relationship Id="rId4" Type="http://schemas.openxmlformats.org/officeDocument/2006/relationships/video" Target="../media/media16.wmv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13.wmv"/><Relationship Id="rId7" Type="http://schemas.openxmlformats.org/officeDocument/2006/relationships/image" Target="../media/image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3.wm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wmv"/><Relationship Id="rId13" Type="http://schemas.openxmlformats.org/officeDocument/2006/relationships/image" Target="../media/image6.gif"/><Relationship Id="rId18" Type="http://schemas.openxmlformats.org/officeDocument/2006/relationships/image" Target="../media/image11.png"/><Relationship Id="rId3" Type="http://schemas.microsoft.com/office/2007/relationships/media" Target="../media/media4.wmv"/><Relationship Id="rId7" Type="http://schemas.microsoft.com/office/2007/relationships/media" Target="../media/media6.wmv"/><Relationship Id="rId12" Type="http://schemas.openxmlformats.org/officeDocument/2006/relationships/image" Target="../media/image5.png"/><Relationship Id="rId17" Type="http://schemas.openxmlformats.org/officeDocument/2006/relationships/image" Target="../media/image10.jpeg"/><Relationship Id="rId2" Type="http://schemas.openxmlformats.org/officeDocument/2006/relationships/video" Target="../media/media3.wmv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microsoft.com/office/2007/relationships/media" Target="../media/media3.wmv"/><Relationship Id="rId6" Type="http://schemas.openxmlformats.org/officeDocument/2006/relationships/video" Target="../media/media5.wmv"/><Relationship Id="rId11" Type="http://schemas.openxmlformats.org/officeDocument/2006/relationships/image" Target="../media/image4.png"/><Relationship Id="rId5" Type="http://schemas.microsoft.com/office/2007/relationships/media" Target="../media/media5.wmv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19" Type="http://schemas.openxmlformats.org/officeDocument/2006/relationships/image" Target="../media/image12.png"/><Relationship Id="rId4" Type="http://schemas.openxmlformats.org/officeDocument/2006/relationships/video" Target="../media/media4.wmv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wmv"/><Relationship Id="rId13" Type="http://schemas.openxmlformats.org/officeDocument/2006/relationships/image" Target="../media/image15.png"/><Relationship Id="rId18" Type="http://schemas.openxmlformats.org/officeDocument/2006/relationships/image" Target="../media/image5.png"/><Relationship Id="rId26" Type="http://schemas.openxmlformats.org/officeDocument/2006/relationships/image" Target="../media/image23.png"/><Relationship Id="rId3" Type="http://schemas.microsoft.com/office/2007/relationships/media" Target="../media/media5.wmv"/><Relationship Id="rId21" Type="http://schemas.openxmlformats.org/officeDocument/2006/relationships/image" Target="../media/image20.png"/><Relationship Id="rId7" Type="http://schemas.microsoft.com/office/2007/relationships/media" Target="../media/media6.wmv"/><Relationship Id="rId12" Type="http://schemas.openxmlformats.org/officeDocument/2006/relationships/image" Target="../media/image14.jpeg"/><Relationship Id="rId17" Type="http://schemas.openxmlformats.org/officeDocument/2006/relationships/image" Target="../media/image3.png"/><Relationship Id="rId25" Type="http://schemas.openxmlformats.org/officeDocument/2006/relationships/image" Target="../media/image7.png"/><Relationship Id="rId2" Type="http://schemas.openxmlformats.org/officeDocument/2006/relationships/video" Target="../media/media3.wmv"/><Relationship Id="rId16" Type="http://schemas.openxmlformats.org/officeDocument/2006/relationships/image" Target="../media/image18.png"/><Relationship Id="rId20" Type="http://schemas.openxmlformats.org/officeDocument/2006/relationships/image" Target="../media/image19.jpeg"/><Relationship Id="rId1" Type="http://schemas.microsoft.com/office/2007/relationships/media" Target="../media/media3.wmv"/><Relationship Id="rId6" Type="http://schemas.openxmlformats.org/officeDocument/2006/relationships/video" Target="../media/media4.wmv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6.gif"/><Relationship Id="rId5" Type="http://schemas.microsoft.com/office/2007/relationships/media" Target="../media/media4.wmv"/><Relationship Id="rId15" Type="http://schemas.openxmlformats.org/officeDocument/2006/relationships/image" Target="../media/image17.png"/><Relationship Id="rId23" Type="http://schemas.openxmlformats.org/officeDocument/2006/relationships/image" Target="../media/image22.png"/><Relationship Id="rId10" Type="http://schemas.microsoft.com/office/2007/relationships/media" Target="../media/media7.wmv"/><Relationship Id="rId19" Type="http://schemas.openxmlformats.org/officeDocument/2006/relationships/image" Target="../media/image4.png"/><Relationship Id="rId4" Type="http://schemas.openxmlformats.org/officeDocument/2006/relationships/video" Target="../media/media5.wmv"/><Relationship Id="rId9" Type="http://schemas.openxmlformats.org/officeDocument/2006/relationships/video" Target="NULL" TargetMode="External"/><Relationship Id="rId14" Type="http://schemas.openxmlformats.org/officeDocument/2006/relationships/image" Target="../media/image16.jpeg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wmv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10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video" Target="../media/media11.wmv"/><Relationship Id="rId5" Type="http://schemas.microsoft.com/office/2007/relationships/media" Target="../media/media11.wmv"/><Relationship Id="rId10" Type="http://schemas.openxmlformats.org/officeDocument/2006/relationships/image" Target="../media/image28.png"/><Relationship Id="rId4" Type="http://schemas.openxmlformats.org/officeDocument/2006/relationships/video" Target="../media/media10.wmv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1"/>
            <a:ext cx="8382000" cy="1483595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Cliplets: </a:t>
            </a:r>
            <a:r>
              <a:rPr lang="en-US" sz="3200" b="1" dirty="0"/>
              <a:t>Juxtaposing Still and Dynamic Imagery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596" y="4895671"/>
            <a:ext cx="890630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Neel Joshi, </a:t>
            </a:r>
            <a:r>
              <a:rPr lang="en-US" b="1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Sisil</a:t>
            </a:r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Mehta, Eric Stollnitz, Steven Drucker, Hugues Hoppe,</a:t>
            </a:r>
          </a:p>
          <a:p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Matt Uyttendaele, and Michael Cohen</a:t>
            </a:r>
          </a:p>
          <a:p>
            <a:endParaRPr lang="en-US" b="1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Microsoft Research</a:t>
            </a:r>
          </a:p>
          <a:p>
            <a:pPr algn="r"/>
            <a:endParaRPr lang="en-US" sz="1600" b="1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ACM UIST 2012</a:t>
            </a:r>
          </a:p>
          <a:p>
            <a:pPr algn="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October 9 2012</a:t>
            </a:r>
          </a:p>
          <a:p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Fountain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1620756"/>
            <a:ext cx="4038600" cy="3028950"/>
          </a:xfrm>
          <a:prstGeom prst="rect">
            <a:avLst/>
          </a:prstGeom>
        </p:spPr>
      </p:pic>
      <p:pic>
        <p:nvPicPr>
          <p:cNvPr id="10" name="Pinochio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6009" y="1620755"/>
            <a:ext cx="4036594" cy="302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1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artwhee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76800" y="3832860"/>
            <a:ext cx="3931920" cy="2948940"/>
          </a:xfrm>
          <a:prstGeom prst="rect">
            <a:avLst/>
          </a:prstGeom>
        </p:spPr>
      </p:pic>
      <p:pic>
        <p:nvPicPr>
          <p:cNvPr id="7" name="Candles4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7157" y="3823354"/>
            <a:ext cx="3931920" cy="2948941"/>
          </a:xfrm>
          <a:prstGeom prst="rect">
            <a:avLst/>
          </a:prstGeom>
        </p:spPr>
      </p:pic>
      <p:pic>
        <p:nvPicPr>
          <p:cNvPr id="10" name="LenaAndBoy2aHold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4800" y="784859"/>
            <a:ext cx="3931920" cy="2948941"/>
          </a:xfrm>
          <a:prstGeom prst="rect">
            <a:avLst/>
          </a:prstGeom>
        </p:spPr>
      </p:pic>
      <p:pic>
        <p:nvPicPr>
          <p:cNvPr id="13" name="Yarn1.wm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76643" y="784861"/>
            <a:ext cx="3931920" cy="294893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2188" y="0"/>
            <a:ext cx="8305800" cy="7769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84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liplets Test - Antywe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50589" y="1219200"/>
            <a:ext cx="4389120" cy="2468880"/>
          </a:xfrm>
          <a:prstGeom prst="rect">
            <a:avLst/>
          </a:prstGeom>
        </p:spPr>
      </p:pic>
      <p:pic>
        <p:nvPicPr>
          <p:cNvPr id="7" name="My First Cliplet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-49" t="6071" r="49" b="18829"/>
          <a:stretch/>
        </p:blipFill>
        <p:spPr>
          <a:xfrm>
            <a:off x="152400" y="4190999"/>
            <a:ext cx="4389120" cy="2472143"/>
          </a:xfrm>
          <a:prstGeom prst="rect">
            <a:avLst/>
          </a:prstGeom>
        </p:spPr>
      </p:pic>
      <p:pic>
        <p:nvPicPr>
          <p:cNvPr id="8" name="rock-wave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70981" y="4191000"/>
            <a:ext cx="4389120" cy="248716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149670"/>
            <a:ext cx="8236670" cy="776922"/>
          </a:xfrm>
        </p:spPr>
        <p:txBody>
          <a:bodyPr>
            <a:noAutofit/>
          </a:bodyPr>
          <a:lstStyle/>
          <a:p>
            <a:r>
              <a:rPr lang="en-US" sz="3200" dirty="0" smtClean="0"/>
              <a:t>User Generated (posted on YouTube)</a:t>
            </a:r>
            <a:endParaRPr lang="en-US" sz="3200" dirty="0"/>
          </a:p>
        </p:txBody>
      </p:sp>
      <p:pic>
        <p:nvPicPr>
          <p:cNvPr id="2" name="Alex y Victoria.wm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2400" y="1219200"/>
            <a:ext cx="4389120" cy="246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8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User Survey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Voluntary Survey, initiated after app used 2 times</a:t>
            </a:r>
          </a:p>
          <a:p>
            <a:pPr marL="0" indent="0">
              <a:buNone/>
            </a:pPr>
            <a:r>
              <a:rPr lang="en-US" dirty="0" smtClean="0"/>
              <a:t>&gt; 400 responses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400050" lvl="1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38400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5000" y="5484911"/>
            <a:ext cx="1083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Easy of Use</a:t>
            </a:r>
            <a:endParaRPr lang="en-US" sz="1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4385" y="5484911"/>
            <a:ext cx="1545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Completion Time</a:t>
            </a:r>
            <a:endParaRPr lang="en-US" sz="1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7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878"/>
            <a:ext cx="8305800" cy="776922"/>
          </a:xfrm>
        </p:spPr>
        <p:txBody>
          <a:bodyPr>
            <a:noAutofit/>
          </a:bodyPr>
          <a:lstStyle/>
          <a:p>
            <a:r>
              <a:rPr lang="en-US" sz="4000" b="1" dirty="0"/>
              <a:t>http://research.microsoft.com/cliplets</a:t>
            </a:r>
          </a:p>
        </p:txBody>
      </p:sp>
      <p:pic>
        <p:nvPicPr>
          <p:cNvPr id="1027" name="Picture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42060"/>
            <a:ext cx="8260080" cy="523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Fountain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8373" y="3766087"/>
            <a:ext cx="2365247" cy="1773936"/>
          </a:xfrm>
          <a:prstGeom prst="rect">
            <a:avLst/>
          </a:prstGeom>
        </p:spPr>
      </p:pic>
      <p:pic>
        <p:nvPicPr>
          <p:cNvPr id="5" name="Candles4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9427" y="3776298"/>
            <a:ext cx="2365247" cy="177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2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Photos vs. Video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1763" y="4102101"/>
            <a:ext cx="4591050" cy="16129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Segoe UI" pitchFamily="34" charset="0"/>
              </a:rPr>
              <a:t>Sparks the imagination</a:t>
            </a:r>
          </a:p>
          <a:p>
            <a:pPr lvl="1" eaLnBrk="1" hangingPunct="1"/>
            <a:r>
              <a:rPr lang="en-US" sz="2000" dirty="0" smtClean="0">
                <a:latin typeface="Segoe UI" pitchFamily="34" charset="0"/>
              </a:rPr>
              <a:t>What occurred before/after?</a:t>
            </a:r>
          </a:p>
          <a:p>
            <a:pPr lvl="1" eaLnBrk="1" hangingPunct="1"/>
            <a:r>
              <a:rPr lang="en-US" sz="2000" dirty="0" smtClean="0">
                <a:latin typeface="Segoe UI" pitchFamily="34" charset="0"/>
              </a:rPr>
              <a:t>What lies outside the frame?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37088" y="4102102"/>
            <a:ext cx="4157662" cy="143351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Segoe UI" pitchFamily="34" charset="0"/>
              </a:rPr>
              <a:t>Carries viewer along</a:t>
            </a:r>
          </a:p>
          <a:p>
            <a:pPr lvl="1" eaLnBrk="1" hangingPunct="1"/>
            <a:r>
              <a:rPr lang="en-US" sz="2000" dirty="0" smtClean="0">
                <a:latin typeface="Segoe UI" pitchFamily="34" charset="0"/>
              </a:rPr>
              <a:t>Tells a story.</a:t>
            </a:r>
          </a:p>
          <a:p>
            <a:pPr lvl="1" eaLnBrk="1" hangingPunct="1"/>
            <a:r>
              <a:rPr lang="en-US" sz="2000" dirty="0" smtClean="0">
                <a:latin typeface="Segoe UI" pitchFamily="34" charset="0"/>
              </a:rPr>
              <a:t>Depicts an action.</a:t>
            </a:r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736602" y="2586038"/>
            <a:ext cx="78009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1179515" y="2457452"/>
            <a:ext cx="288925" cy="288925"/>
          </a:xfrm>
          <a:prstGeom prst="ellipse">
            <a:avLst/>
          </a:prstGeom>
          <a:solidFill>
            <a:srgbClr val="7315C1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9703" name="Oval 7"/>
          <p:cNvSpPr>
            <a:spLocks noChangeArrowheads="1"/>
          </p:cNvSpPr>
          <p:nvPr/>
        </p:nvSpPr>
        <p:spPr bwMode="auto">
          <a:xfrm>
            <a:off x="7747002" y="2470152"/>
            <a:ext cx="288925" cy="288925"/>
          </a:xfrm>
          <a:prstGeom prst="ellipse">
            <a:avLst/>
          </a:prstGeom>
          <a:solidFill>
            <a:srgbClr val="7315C1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9704" name="Text Box 10"/>
          <p:cNvSpPr txBox="1">
            <a:spLocks noChangeArrowheads="1"/>
          </p:cNvSpPr>
          <p:nvPr/>
        </p:nvSpPr>
        <p:spPr bwMode="auto">
          <a:xfrm>
            <a:off x="392115" y="1417321"/>
            <a:ext cx="23310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>
                <a:latin typeface="Segoe UI" pitchFamily="34" charset="0"/>
                <a:ea typeface="Segoe UI" pitchFamily="34" charset="0"/>
                <a:cs typeface="Segoe UI" pitchFamily="34" charset="0"/>
              </a:rPr>
              <a:t>Photograph</a:t>
            </a:r>
          </a:p>
        </p:txBody>
      </p:sp>
      <p:sp>
        <p:nvSpPr>
          <p:cNvPr id="29705" name="Text Box 12"/>
          <p:cNvSpPr txBox="1">
            <a:spLocks noChangeArrowheads="1"/>
          </p:cNvSpPr>
          <p:nvPr/>
        </p:nvSpPr>
        <p:spPr bwMode="auto">
          <a:xfrm>
            <a:off x="7145339" y="1449070"/>
            <a:ext cx="12255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Segoe UI" pitchFamily="34" charset="0"/>
                <a:ea typeface="Segoe UI" pitchFamily="34" charset="0"/>
                <a:cs typeface="Segoe UI" pitchFamily="34" charset="0"/>
              </a:rPr>
              <a:t>Video</a:t>
            </a:r>
          </a:p>
        </p:txBody>
      </p:sp>
      <p:sp>
        <p:nvSpPr>
          <p:cNvPr id="29706" name="Line 13"/>
          <p:cNvSpPr>
            <a:spLocks noChangeShapeType="1"/>
          </p:cNvSpPr>
          <p:nvPr/>
        </p:nvSpPr>
        <p:spPr bwMode="auto">
          <a:xfrm flipH="1">
            <a:off x="1319213" y="2119051"/>
            <a:ext cx="4763" cy="4288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9707" name="Line 15"/>
          <p:cNvSpPr>
            <a:spLocks noChangeShapeType="1"/>
          </p:cNvSpPr>
          <p:nvPr/>
        </p:nvSpPr>
        <p:spPr bwMode="auto">
          <a:xfrm>
            <a:off x="7891463" y="2119051"/>
            <a:ext cx="0" cy="42571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9708" name="Rectangle 16"/>
          <p:cNvSpPr>
            <a:spLocks noChangeArrowheads="1"/>
          </p:cNvSpPr>
          <p:nvPr/>
        </p:nvSpPr>
        <p:spPr bwMode="auto">
          <a:xfrm>
            <a:off x="457200" y="3073401"/>
            <a:ext cx="3049588" cy="305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own Arrow 5"/>
          <p:cNvSpPr/>
          <p:nvPr/>
        </p:nvSpPr>
        <p:spPr>
          <a:xfrm rot="10800000">
            <a:off x="1027113" y="2936875"/>
            <a:ext cx="584200" cy="1181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Down Arrow 18"/>
          <p:cNvSpPr/>
          <p:nvPr/>
        </p:nvSpPr>
        <p:spPr>
          <a:xfrm rot="10800000">
            <a:off x="7599363" y="2965451"/>
            <a:ext cx="584200" cy="1181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709739" y="2466975"/>
            <a:ext cx="1619354" cy="1506845"/>
            <a:chOff x="1709656" y="1984375"/>
            <a:chExt cx="1619365" cy="1507500"/>
          </a:xfrm>
        </p:grpSpPr>
        <p:sp>
          <p:nvSpPr>
            <p:cNvPr id="29712" name="Oval 9"/>
            <p:cNvSpPr>
              <a:spLocks noChangeArrowheads="1"/>
            </p:cNvSpPr>
            <p:nvPr/>
          </p:nvSpPr>
          <p:spPr bwMode="auto">
            <a:xfrm>
              <a:off x="2077163" y="1984375"/>
              <a:ext cx="288925" cy="288925"/>
            </a:xfrm>
            <a:prstGeom prst="ellipse">
              <a:avLst/>
            </a:prstGeom>
            <a:solidFill>
              <a:srgbClr val="7315C1"/>
            </a:solidFill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9713" name="Text Box 11"/>
            <p:cNvSpPr txBox="1">
              <a:spLocks noChangeArrowheads="1"/>
            </p:cNvSpPr>
            <p:nvPr/>
          </p:nvSpPr>
          <p:spPr bwMode="auto">
            <a:xfrm>
              <a:off x="1709656" y="2783681"/>
              <a:ext cx="1619365" cy="708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4000" dirty="0" err="1">
                  <a:latin typeface="Segoe UI" pitchFamily="34" charset="0"/>
                  <a:ea typeface="Segoe UI" pitchFamily="34" charset="0"/>
                  <a:cs typeface="Segoe UI" pitchFamily="34" charset="0"/>
                </a:rPr>
                <a:t>Cliplet</a:t>
              </a:r>
              <a:endParaRPr lang="en-US" sz="40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" name="Down Arrow 19"/>
            <p:cNvSpPr/>
            <p:nvPr/>
          </p:nvSpPr>
          <p:spPr>
            <a:xfrm rot="10800000">
              <a:off x="1928732" y="2340129"/>
              <a:ext cx="585791" cy="48122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26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Work</a:t>
            </a:r>
            <a:endParaRPr lang="en-US" dirty="0"/>
          </a:p>
        </p:txBody>
      </p:sp>
      <p:pic>
        <p:nvPicPr>
          <p:cNvPr id="5" name="ClipletsRevis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>
            <a:lum contrast="20000"/>
          </a:blip>
          <a:srcRect l="13100" t="62800" r="63591" b="6968"/>
          <a:stretch/>
        </p:blipFill>
        <p:spPr>
          <a:xfrm>
            <a:off x="457198" y="1319537"/>
            <a:ext cx="2506755" cy="182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366" y="3207603"/>
            <a:ext cx="2241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Ken Burn’s “The Civil War”</a:t>
            </a:r>
          </a:p>
          <a:p>
            <a:pPr algn="ctr"/>
            <a:r>
              <a:rPr lang="en-US" sz="1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1990</a:t>
            </a:r>
            <a:endParaRPr lang="en-US" sz="1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3230" y="3207603"/>
            <a:ext cx="28745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Animating Picture with Stochastic </a:t>
            </a:r>
          </a:p>
          <a:p>
            <a:pPr algn="ctr"/>
            <a:r>
              <a:rPr lang="en-US" sz="1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Motion Textures</a:t>
            </a:r>
          </a:p>
          <a:p>
            <a:pPr algn="ctr"/>
            <a:r>
              <a:rPr lang="en-US" sz="1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SIGGRAPH 2005</a:t>
            </a:r>
            <a:endParaRPr lang="en-US" sz="1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23431" y="3198308"/>
            <a:ext cx="1462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Video Textures</a:t>
            </a:r>
          </a:p>
          <a:p>
            <a:pPr algn="ctr"/>
            <a:r>
              <a:rPr lang="en-US" sz="1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SIGGRAPH 2000</a:t>
            </a:r>
            <a:endParaRPr lang="en-US" sz="1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Sunflowers_3D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16040" y="1358500"/>
            <a:ext cx="2194560" cy="1828800"/>
          </a:xfrm>
          <a:prstGeom prst="rect">
            <a:avLst/>
          </a:prstGeom>
        </p:spPr>
      </p:pic>
      <p:pic>
        <p:nvPicPr>
          <p:cNvPr id="10" name="vtflamra.mp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72779" y="1357636"/>
            <a:ext cx="1732547" cy="1828800"/>
          </a:xfrm>
          <a:prstGeom prst="rect">
            <a:avLst/>
          </a:prstGeom>
        </p:spPr>
      </p:pic>
      <p:pic>
        <p:nvPicPr>
          <p:cNvPr id="12" name="Picture 2" descr="C:\Research\Presentations\TechFest12Proposals\Cliplets\Review\lips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76" y="4108250"/>
            <a:ext cx="3073042" cy="172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32354" y="6096000"/>
            <a:ext cx="1756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Cinemagraphs</a:t>
            </a:r>
            <a:endParaRPr lang="en-US" sz="14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en-US" sz="1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Beck and Burg 2011</a:t>
            </a:r>
            <a:endParaRPr lang="en-US" sz="1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" name="Bai-SDV-2012-08-final.wm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r="30036"/>
          <a:stretch/>
        </p:blipFill>
        <p:spPr>
          <a:xfrm>
            <a:off x="3641721" y="4078000"/>
            <a:ext cx="2225679" cy="1789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39625" y="6019800"/>
            <a:ext cx="2681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Selectively De-Animating Video</a:t>
            </a:r>
          </a:p>
          <a:p>
            <a:pPr algn="ctr"/>
            <a:r>
              <a:rPr lang="en-US" sz="1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SIGGRAPH 2012</a:t>
            </a:r>
            <a:endParaRPr lang="en-US" sz="1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28" name="Picture 4" descr="E:\Public\Cliplets\SubmissionVideo\cinemagramicon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508" y="4270702"/>
            <a:ext cx="621794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Public\Cliplets\SubmissionVideo\flixelicon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652" y="4267424"/>
            <a:ext cx="632765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Public\Cliplets\SubmissionVideo\kinotopicicon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056523"/>
            <a:ext cx="632806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commons/d/d3/Adobe_After_Effects_CS6_Icon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991" y="4263922"/>
            <a:ext cx="659026" cy="64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osx.wdfiles.com/local--files/icon:395908adobephotoshopcs6icon/395908AdobePhotoshopCS6Icon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225" y="5047862"/>
            <a:ext cx="689359" cy="68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cdn.shopify.com/s/files/1/0150/8706/t/4/assets/logo.png?94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819" y="5056523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454335" y="5773578"/>
            <a:ext cx="23086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Cinemagram</a:t>
            </a:r>
            <a:r>
              <a:rPr lang="en-US" sz="1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</a:t>
            </a:r>
            <a:r>
              <a:rPr lang="en-US" sz="14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Flixel</a:t>
            </a:r>
            <a:r>
              <a:rPr lang="en-US" sz="1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</a:t>
            </a:r>
            <a:r>
              <a:rPr lang="en-US" sz="14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Kinotopic</a:t>
            </a:r>
            <a:r>
              <a:rPr lang="en-US" sz="1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</a:t>
            </a:r>
            <a:r>
              <a:rPr lang="en-US" sz="14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Echograph</a:t>
            </a:r>
            <a:r>
              <a:rPr lang="en-US" sz="1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After Effects, Photoshop</a:t>
            </a:r>
            <a:endParaRPr lang="en-US" sz="1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92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783369" y="4267200"/>
            <a:ext cx="1060410" cy="998107"/>
            <a:chOff x="2692326" y="2194779"/>
            <a:chExt cx="1060410" cy="998107"/>
          </a:xfrm>
        </p:grpSpPr>
        <p:pic>
          <p:nvPicPr>
            <p:cNvPr id="36" name="Picture 4" descr="http://www.maclife.com/files/u307916/2012/Online/appreviews/cine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2780549" y="2293514"/>
              <a:ext cx="619567" cy="899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5" descr="E:\Public\Cliplets\SubmissionVideo\flixelicon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8609" y="2869150"/>
              <a:ext cx="320036" cy="32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 descr="E:\Public\Cliplets\SubmissionVideo\kinotopicicon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2584" y="2527942"/>
              <a:ext cx="320057" cy="32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2" descr="http://cdn.shopify.com/s/files/1/0150/8706/t/4/assets/logo.png?94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2194779"/>
              <a:ext cx="323736" cy="32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E:\Public\Cliplets\SubmissionVideo\cinemagramicon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2326" y="2204500"/>
              <a:ext cx="314487" cy="32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Line 5"/>
          <p:cNvSpPr>
            <a:spLocks noChangeShapeType="1"/>
          </p:cNvSpPr>
          <p:nvPr/>
        </p:nvSpPr>
        <p:spPr bwMode="auto">
          <a:xfrm flipH="1" flipV="1">
            <a:off x="1637908" y="1447800"/>
            <a:ext cx="0" cy="451465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7200" y="274639"/>
            <a:ext cx="8305800" cy="1173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rgbClr val="008EB2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Ease-of-Use vs. Expressiveness</a:t>
            </a:r>
            <a:endParaRPr lang="en-US" sz="3600" dirty="0" smtClean="0"/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1600200" y="5943600"/>
            <a:ext cx="6324600" cy="1885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653863" y="6096000"/>
            <a:ext cx="23509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Ease-of-Use</a:t>
            </a:r>
            <a:endParaRPr lang="en-US" sz="32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 rot="16200000">
            <a:off x="-412696" y="3200400"/>
            <a:ext cx="28314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Expressiveness</a:t>
            </a:r>
            <a:endParaRPr lang="en-US" sz="32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2" name="ClipletsRevis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>
            <a:lum contrast="20000"/>
          </a:blip>
          <a:srcRect l="13100" t="62800" r="63591" b="6968"/>
          <a:stretch/>
        </p:blipFill>
        <p:spPr>
          <a:xfrm>
            <a:off x="7010400" y="5410200"/>
            <a:ext cx="626688" cy="457200"/>
          </a:xfrm>
          <a:prstGeom prst="rect">
            <a:avLst/>
          </a:prstGeom>
        </p:spPr>
      </p:pic>
      <p:pic>
        <p:nvPicPr>
          <p:cNvPr id="23" name="vtflamra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918756" y="3875747"/>
            <a:ext cx="548640" cy="579119"/>
          </a:xfrm>
          <a:prstGeom prst="rect">
            <a:avLst/>
          </a:prstGeom>
        </p:spPr>
      </p:pic>
      <p:pic>
        <p:nvPicPr>
          <p:cNvPr id="24" name="Sunflowers_3D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918960" y="4495800"/>
            <a:ext cx="548640" cy="4572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828800" y="1600200"/>
            <a:ext cx="973193" cy="865604"/>
            <a:chOff x="5257799" y="1493640"/>
            <a:chExt cx="3690973" cy="3205330"/>
          </a:xfrm>
        </p:grpSpPr>
        <p:pic>
          <p:nvPicPr>
            <p:cNvPr id="38" name="Picture 2" descr="http://flylib.com/books/2/104/1/html/2/images/2_36a_ease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799" y="1859841"/>
              <a:ext cx="3301313" cy="2839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http://upload.wikimedia.org/wikipedia/commons/d/d3/Adobe_After_Effects_CS6_Icon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0157" y="1493640"/>
              <a:ext cx="1828615" cy="1785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091020" y="1975154"/>
            <a:ext cx="1279354" cy="981300"/>
            <a:chOff x="5031998" y="2967028"/>
            <a:chExt cx="1279354" cy="981300"/>
          </a:xfrm>
        </p:grpSpPr>
        <p:pic>
          <p:nvPicPr>
            <p:cNvPr id="1028" name="Picture 4" descr="before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1998" y="3152990"/>
              <a:ext cx="1190625" cy="795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http://osx.wdfiles.com/local--files/icon:395908adobephotoshopcs6icon/395908AdobePhotoshopCS6Icon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152" y="2967028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" descr="C:\Research\Presentations\TechFest12Proposals\Cliplets\Review\lips.gif"/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332" y="2743200"/>
            <a:ext cx="1103715" cy="62095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Bai-SDV-2012-08-final.wm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25"/>
          <a:srcRect r="30036"/>
          <a:stretch/>
        </p:blipFill>
        <p:spPr>
          <a:xfrm>
            <a:off x="4149188" y="4412088"/>
            <a:ext cx="921823" cy="741124"/>
          </a:xfrm>
          <a:prstGeom prst="rect">
            <a:avLst/>
          </a:prstGeom>
        </p:spPr>
      </p:pic>
      <p:pic>
        <p:nvPicPr>
          <p:cNvPr id="28" name="MSRClipletsTutorial1.wmv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>
                  <p14:trim st="11496.7456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057498" y="2261715"/>
            <a:ext cx="1628215" cy="12211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6825" y="1897782"/>
            <a:ext cx="86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Cliplets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4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2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4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2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886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  <p:video>
              <p:cMediaNode vol="80000" showWhenStopped="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305800" cy="1249361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err="1" smtClean="0"/>
              <a:t>Cliplets</a:t>
            </a:r>
            <a:r>
              <a:rPr lang="en-US" dirty="0" smtClean="0"/>
              <a:t> Revisited</a:t>
            </a:r>
            <a:endParaRPr lang="en-US" sz="3600" dirty="0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4038600" cy="4419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Juxtapose still and dynamic</a:t>
            </a:r>
          </a:p>
          <a:p>
            <a:pPr lvl="1"/>
            <a:r>
              <a:rPr lang="en-US" dirty="0" smtClean="0"/>
              <a:t>Spatially</a:t>
            </a:r>
          </a:p>
          <a:p>
            <a:pPr lvl="1" eaLnBrk="1" hangingPunct="1"/>
            <a:r>
              <a:rPr lang="en-US" b="1" dirty="0" smtClean="0"/>
              <a:t>Temporally</a:t>
            </a:r>
          </a:p>
          <a:p>
            <a:pPr lvl="1" eaLnBrk="1" hangingPunct="1"/>
            <a:endParaRPr lang="en-US" b="1" dirty="0" smtClean="0"/>
          </a:p>
          <a:p>
            <a:r>
              <a:rPr lang="en-US" dirty="0" smtClean="0"/>
              <a:t>More expressive than casual apps</a:t>
            </a:r>
          </a:p>
          <a:p>
            <a:endParaRPr lang="en-US" dirty="0" smtClean="0"/>
          </a:p>
          <a:p>
            <a:r>
              <a:rPr lang="en-US" dirty="0" smtClean="0"/>
              <a:t>Less complicated than professional tools</a:t>
            </a:r>
          </a:p>
          <a:p>
            <a:endParaRPr lang="en-US" dirty="0" smtClean="0"/>
          </a:p>
          <a:p>
            <a:pPr lvl="1" eaLnBrk="1" hangingPunct="1"/>
            <a:endParaRPr lang="en-US" dirty="0"/>
          </a:p>
          <a:p>
            <a:endParaRPr lang="en-US" dirty="0" smtClean="0"/>
          </a:p>
        </p:txBody>
      </p:sp>
      <p:pic>
        <p:nvPicPr>
          <p:cNvPr id="5" name="LenaAndBoy2aHol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1981200"/>
            <a:ext cx="4263225" cy="31974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2380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Exploration of </a:t>
            </a:r>
            <a:r>
              <a:rPr lang="en-US" dirty="0" err="1" smtClean="0"/>
              <a:t>Cliplet</a:t>
            </a:r>
            <a:r>
              <a:rPr lang="en-US" dirty="0" smtClean="0"/>
              <a:t> Creation</a:t>
            </a:r>
            <a:endParaRPr lang="en-US" dirty="0"/>
          </a:p>
        </p:txBody>
      </p:sp>
      <p:pic>
        <p:nvPicPr>
          <p:cNvPr id="4" name="Picture 6" descr="C:\Research\Presentations\TechFest12Proposals\Cliplets\ppt - Copy\cliple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46742"/>
            <a:ext cx="785073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75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</a:t>
            </a:r>
            <a:r>
              <a:rPr lang="en-US" dirty="0" smtClean="0"/>
              <a:t>Mapping Idioms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1066800" y="1752600"/>
            <a:ext cx="6533707" cy="369332"/>
            <a:chOff x="1066800" y="3745468"/>
            <a:chExt cx="6533707" cy="369332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066800" y="3810000"/>
              <a:ext cx="64770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092996" y="3745468"/>
              <a:ext cx="507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still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66800" y="2133600"/>
            <a:ext cx="6463323" cy="1143000"/>
            <a:chOff x="1078523" y="3000131"/>
            <a:chExt cx="6463323" cy="1143000"/>
          </a:xfrm>
        </p:grpSpPr>
        <p:grpSp>
          <p:nvGrpSpPr>
            <p:cNvPr id="12" name="Group 11"/>
            <p:cNvGrpSpPr/>
            <p:nvPr/>
          </p:nvGrpSpPr>
          <p:grpSpPr>
            <a:xfrm>
              <a:off x="1078523" y="3124200"/>
              <a:ext cx="6463323" cy="1018931"/>
              <a:chOff x="1078523" y="3124200"/>
              <a:chExt cx="5961185" cy="1018931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 flipV="1">
                <a:off x="1078523" y="3124200"/>
                <a:ext cx="990600" cy="99060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2069123" y="3124200"/>
                <a:ext cx="990600" cy="99060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3063631" y="3147646"/>
                <a:ext cx="990600" cy="99060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054231" y="3147646"/>
                <a:ext cx="990600" cy="99060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5058508" y="3147646"/>
                <a:ext cx="990600" cy="99060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6049108" y="3147646"/>
                <a:ext cx="990600" cy="99060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2069123" y="3124200"/>
                <a:ext cx="0" cy="99060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5044831" y="3147646"/>
                <a:ext cx="0" cy="99060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060092" y="3147646"/>
                <a:ext cx="0" cy="99060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3061677" y="3152531"/>
                <a:ext cx="0" cy="99060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6049108" y="3147646"/>
                <a:ext cx="0" cy="99060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5638800" y="3000131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loop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078523" y="4267200"/>
            <a:ext cx="6463323" cy="1182111"/>
            <a:chOff x="1078523" y="3033662"/>
            <a:chExt cx="6463323" cy="1522706"/>
          </a:xfrm>
        </p:grpSpPr>
        <p:sp>
          <p:nvSpPr>
            <p:cNvPr id="11" name="Freeform 10"/>
            <p:cNvSpPr/>
            <p:nvPr/>
          </p:nvSpPr>
          <p:spPr>
            <a:xfrm>
              <a:off x="1078523" y="3428999"/>
              <a:ext cx="6463323" cy="1127369"/>
            </a:xfrm>
            <a:custGeom>
              <a:avLst/>
              <a:gdLst>
                <a:gd name="connsiteX0" fmla="*/ 0 w 6463323"/>
                <a:gd name="connsiteY0" fmla="*/ 1977292 h 1977292"/>
                <a:gd name="connsiteX1" fmla="*/ 2368062 w 6463323"/>
                <a:gd name="connsiteY1" fmla="*/ 1977292 h 1977292"/>
                <a:gd name="connsiteX2" fmla="*/ 4345354 w 6463323"/>
                <a:gd name="connsiteY2" fmla="*/ 0 h 1977292"/>
                <a:gd name="connsiteX3" fmla="*/ 6463323 w 6463323"/>
                <a:gd name="connsiteY3" fmla="*/ 0 h 1977292"/>
                <a:gd name="connsiteX4" fmla="*/ 6463323 w 6463323"/>
                <a:gd name="connsiteY4" fmla="*/ 0 h 1977292"/>
                <a:gd name="connsiteX0" fmla="*/ 0 w 6463323"/>
                <a:gd name="connsiteY0" fmla="*/ 1977292 h 1977292"/>
                <a:gd name="connsiteX1" fmla="*/ 2368062 w 6463323"/>
                <a:gd name="connsiteY1" fmla="*/ 1977292 h 1977292"/>
                <a:gd name="connsiteX2" fmla="*/ 4118708 w 6463323"/>
                <a:gd name="connsiteY2" fmla="*/ 7815 h 1977292"/>
                <a:gd name="connsiteX3" fmla="*/ 6463323 w 6463323"/>
                <a:gd name="connsiteY3" fmla="*/ 0 h 1977292"/>
                <a:gd name="connsiteX4" fmla="*/ 6463323 w 6463323"/>
                <a:gd name="connsiteY4" fmla="*/ 0 h 1977292"/>
                <a:gd name="connsiteX0" fmla="*/ 0 w 6463323"/>
                <a:gd name="connsiteY0" fmla="*/ 1977292 h 1977292"/>
                <a:gd name="connsiteX1" fmla="*/ 3020069 w 6463323"/>
                <a:gd name="connsiteY1" fmla="*/ 1977292 h 1977292"/>
                <a:gd name="connsiteX2" fmla="*/ 4118708 w 6463323"/>
                <a:gd name="connsiteY2" fmla="*/ 7815 h 1977292"/>
                <a:gd name="connsiteX3" fmla="*/ 6463323 w 6463323"/>
                <a:gd name="connsiteY3" fmla="*/ 0 h 1977292"/>
                <a:gd name="connsiteX4" fmla="*/ 6463323 w 6463323"/>
                <a:gd name="connsiteY4" fmla="*/ 0 h 197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3323" h="1977292">
                  <a:moveTo>
                    <a:pt x="0" y="1977292"/>
                  </a:moveTo>
                  <a:lnTo>
                    <a:pt x="3020069" y="1977292"/>
                  </a:lnTo>
                  <a:lnTo>
                    <a:pt x="4118708" y="7815"/>
                  </a:lnTo>
                  <a:lnTo>
                    <a:pt x="6463323" y="0"/>
                  </a:lnTo>
                  <a:lnTo>
                    <a:pt x="6463323" y="0"/>
                  </a:lnTo>
                </a:path>
              </a:pathLst>
            </a:cu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37018" y="3033662"/>
              <a:ext cx="1339982" cy="2323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4"/>
                  </a:solidFill>
                </a:rPr>
                <a:t>still play still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>
          <a:xfrm>
            <a:off x="1052828" y="2259687"/>
            <a:ext cx="23940" cy="3271241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1070708" y="3429000"/>
            <a:ext cx="6477856" cy="779524"/>
            <a:chOff x="1070708" y="4343400"/>
            <a:chExt cx="6477856" cy="779524"/>
          </a:xfrm>
        </p:grpSpPr>
        <p:sp>
          <p:nvSpPr>
            <p:cNvPr id="30" name="TextBox 29"/>
            <p:cNvSpPr txBox="1"/>
            <p:nvPr/>
          </p:nvSpPr>
          <p:spPr>
            <a:xfrm>
              <a:off x="3685366" y="4592817"/>
              <a:ext cx="12517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75000"/>
                    </a:schemeClr>
                  </a:solidFill>
                </a:rPr>
                <a:t>m</a:t>
              </a:r>
              <a:r>
                <a:rPr lang="en-US" dirty="0" smtClean="0">
                  <a:solidFill>
                    <a:schemeClr val="accent3">
                      <a:lumMod val="75000"/>
                    </a:schemeClr>
                  </a:solidFill>
                </a:rPr>
                <a:t>irror loop</a:t>
              </a:r>
              <a:endParaRPr lang="en-US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1070708" y="4343400"/>
              <a:ext cx="6477856" cy="779524"/>
            </a:xfrm>
            <a:custGeom>
              <a:avLst/>
              <a:gdLst>
                <a:gd name="connsiteX0" fmla="*/ 0 w 7190154"/>
                <a:gd name="connsiteY0" fmla="*/ 797169 h 797169"/>
                <a:gd name="connsiteX1" fmla="*/ 1219200 w 7190154"/>
                <a:gd name="connsiteY1" fmla="*/ 62523 h 797169"/>
                <a:gd name="connsiteX2" fmla="*/ 2336800 w 7190154"/>
                <a:gd name="connsiteY2" fmla="*/ 672123 h 797169"/>
                <a:gd name="connsiteX3" fmla="*/ 3641969 w 7190154"/>
                <a:gd name="connsiteY3" fmla="*/ 39077 h 797169"/>
                <a:gd name="connsiteX4" fmla="*/ 4814277 w 7190154"/>
                <a:gd name="connsiteY4" fmla="*/ 648677 h 797169"/>
                <a:gd name="connsiteX5" fmla="*/ 5970954 w 7190154"/>
                <a:gd name="connsiteY5" fmla="*/ 0 h 797169"/>
                <a:gd name="connsiteX6" fmla="*/ 7190154 w 7190154"/>
                <a:gd name="connsiteY6" fmla="*/ 625230 h 797169"/>
                <a:gd name="connsiteX0" fmla="*/ 0 w 7190154"/>
                <a:gd name="connsiteY0" fmla="*/ 797169 h 804985"/>
                <a:gd name="connsiteX1" fmla="*/ 1219200 w 7190154"/>
                <a:gd name="connsiteY1" fmla="*/ 62523 h 804985"/>
                <a:gd name="connsiteX2" fmla="*/ 2344615 w 7190154"/>
                <a:gd name="connsiteY2" fmla="*/ 804985 h 804985"/>
                <a:gd name="connsiteX3" fmla="*/ 3641969 w 7190154"/>
                <a:gd name="connsiteY3" fmla="*/ 39077 h 804985"/>
                <a:gd name="connsiteX4" fmla="*/ 4814277 w 7190154"/>
                <a:gd name="connsiteY4" fmla="*/ 648677 h 804985"/>
                <a:gd name="connsiteX5" fmla="*/ 5970954 w 7190154"/>
                <a:gd name="connsiteY5" fmla="*/ 0 h 804985"/>
                <a:gd name="connsiteX6" fmla="*/ 7190154 w 7190154"/>
                <a:gd name="connsiteY6" fmla="*/ 625230 h 804985"/>
                <a:gd name="connsiteX0" fmla="*/ 0 w 7190154"/>
                <a:gd name="connsiteY0" fmla="*/ 797169 h 804985"/>
                <a:gd name="connsiteX1" fmla="*/ 1219200 w 7190154"/>
                <a:gd name="connsiteY1" fmla="*/ 62523 h 804985"/>
                <a:gd name="connsiteX2" fmla="*/ 2344615 w 7190154"/>
                <a:gd name="connsiteY2" fmla="*/ 804985 h 804985"/>
                <a:gd name="connsiteX3" fmla="*/ 3641969 w 7190154"/>
                <a:gd name="connsiteY3" fmla="*/ 39077 h 804985"/>
                <a:gd name="connsiteX4" fmla="*/ 4814277 w 7190154"/>
                <a:gd name="connsiteY4" fmla="*/ 804984 h 804985"/>
                <a:gd name="connsiteX5" fmla="*/ 5970954 w 7190154"/>
                <a:gd name="connsiteY5" fmla="*/ 0 h 804985"/>
                <a:gd name="connsiteX6" fmla="*/ 7190154 w 7190154"/>
                <a:gd name="connsiteY6" fmla="*/ 625230 h 804985"/>
                <a:gd name="connsiteX0" fmla="*/ 0 w 7190154"/>
                <a:gd name="connsiteY0" fmla="*/ 758092 h 765908"/>
                <a:gd name="connsiteX1" fmla="*/ 1219200 w 7190154"/>
                <a:gd name="connsiteY1" fmla="*/ 23446 h 765908"/>
                <a:gd name="connsiteX2" fmla="*/ 2344615 w 7190154"/>
                <a:gd name="connsiteY2" fmla="*/ 765908 h 765908"/>
                <a:gd name="connsiteX3" fmla="*/ 3641969 w 7190154"/>
                <a:gd name="connsiteY3" fmla="*/ 0 h 765908"/>
                <a:gd name="connsiteX4" fmla="*/ 4814277 w 7190154"/>
                <a:gd name="connsiteY4" fmla="*/ 765907 h 765908"/>
                <a:gd name="connsiteX5" fmla="*/ 5994400 w 7190154"/>
                <a:gd name="connsiteY5" fmla="*/ 31262 h 765908"/>
                <a:gd name="connsiteX6" fmla="*/ 7190154 w 7190154"/>
                <a:gd name="connsiteY6" fmla="*/ 586153 h 765908"/>
                <a:gd name="connsiteX0" fmla="*/ 0 w 7182339"/>
                <a:gd name="connsiteY0" fmla="*/ 758092 h 765908"/>
                <a:gd name="connsiteX1" fmla="*/ 1219200 w 7182339"/>
                <a:gd name="connsiteY1" fmla="*/ 23446 h 765908"/>
                <a:gd name="connsiteX2" fmla="*/ 2344615 w 7182339"/>
                <a:gd name="connsiteY2" fmla="*/ 765908 h 765908"/>
                <a:gd name="connsiteX3" fmla="*/ 3641969 w 7182339"/>
                <a:gd name="connsiteY3" fmla="*/ 0 h 765908"/>
                <a:gd name="connsiteX4" fmla="*/ 4814277 w 7182339"/>
                <a:gd name="connsiteY4" fmla="*/ 765907 h 765908"/>
                <a:gd name="connsiteX5" fmla="*/ 5994400 w 7182339"/>
                <a:gd name="connsiteY5" fmla="*/ 31262 h 765908"/>
                <a:gd name="connsiteX6" fmla="*/ 7182339 w 7182339"/>
                <a:gd name="connsiteY6" fmla="*/ 758092 h 765908"/>
                <a:gd name="connsiteX0" fmla="*/ 0 w 7187624"/>
                <a:gd name="connsiteY0" fmla="*/ 758092 h 779524"/>
                <a:gd name="connsiteX1" fmla="*/ 1219200 w 7187624"/>
                <a:gd name="connsiteY1" fmla="*/ 23446 h 779524"/>
                <a:gd name="connsiteX2" fmla="*/ 2344615 w 7187624"/>
                <a:gd name="connsiteY2" fmla="*/ 765908 h 779524"/>
                <a:gd name="connsiteX3" fmla="*/ 3641969 w 7187624"/>
                <a:gd name="connsiteY3" fmla="*/ 0 h 779524"/>
                <a:gd name="connsiteX4" fmla="*/ 4814277 w 7187624"/>
                <a:gd name="connsiteY4" fmla="*/ 765907 h 779524"/>
                <a:gd name="connsiteX5" fmla="*/ 5994400 w 7187624"/>
                <a:gd name="connsiteY5" fmla="*/ 31262 h 779524"/>
                <a:gd name="connsiteX6" fmla="*/ 7187624 w 7187624"/>
                <a:gd name="connsiteY6" fmla="*/ 779524 h 77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87624" h="779524">
                  <a:moveTo>
                    <a:pt x="0" y="758092"/>
                  </a:moveTo>
                  <a:lnTo>
                    <a:pt x="1219200" y="23446"/>
                  </a:lnTo>
                  <a:lnTo>
                    <a:pt x="2344615" y="765908"/>
                  </a:lnTo>
                  <a:lnTo>
                    <a:pt x="3641969" y="0"/>
                  </a:lnTo>
                  <a:lnTo>
                    <a:pt x="4814277" y="765907"/>
                  </a:lnTo>
                  <a:lnTo>
                    <a:pt x="5994400" y="31262"/>
                  </a:lnTo>
                  <a:lnTo>
                    <a:pt x="7187624" y="779524"/>
                  </a:lnTo>
                </a:path>
              </a:pathLst>
            </a:custGeom>
            <a:noFill/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971003" y="5580901"/>
            <a:ext cx="678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</a:t>
            </a:r>
            <a:r>
              <a:rPr lang="en-US" sz="2000" dirty="0" smtClean="0"/>
              <a:t>out</a:t>
            </a:r>
            <a:endParaRPr lang="en-US" sz="2000" dirty="0"/>
          </a:p>
        </p:txBody>
      </p:sp>
      <p:sp>
        <p:nvSpPr>
          <p:cNvPr id="46" name="TextBox 45"/>
          <p:cNvSpPr txBox="1"/>
          <p:nvPr/>
        </p:nvSpPr>
        <p:spPr>
          <a:xfrm>
            <a:off x="420411" y="2055857"/>
            <a:ext cx="516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</a:t>
            </a:r>
            <a:r>
              <a:rPr lang="en-US" sz="2000" dirty="0" smtClean="0"/>
              <a:t>in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66800" y="5562600"/>
            <a:ext cx="68580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052828" y="1295400"/>
            <a:ext cx="13972" cy="426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10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Demo</a:t>
            </a:r>
          </a:p>
        </p:txBody>
      </p:sp>
      <p:pic>
        <p:nvPicPr>
          <p:cNvPr id="4" name="MSRClipletsTutorial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496.74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29540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8631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Refinements</a:t>
            </a:r>
            <a:endParaRPr lang="en-US" dirty="0"/>
          </a:p>
        </p:txBody>
      </p:sp>
      <p:pic>
        <p:nvPicPr>
          <p:cNvPr id="6" name="Feather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4727" r="25155"/>
          <a:stretch/>
        </p:blipFill>
        <p:spPr>
          <a:xfrm>
            <a:off x="8618" y="2638863"/>
            <a:ext cx="2810782" cy="4206240"/>
          </a:xfrm>
          <a:prstGeom prst="rect">
            <a:avLst/>
          </a:prstGeom>
        </p:spPr>
      </p:pic>
      <p:pic>
        <p:nvPicPr>
          <p:cNvPr id="7" name="BoundaryAlignment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4667" r="25481"/>
          <a:stretch/>
        </p:blipFill>
        <p:spPr>
          <a:xfrm>
            <a:off x="2766776" y="2651760"/>
            <a:ext cx="2795824" cy="4206240"/>
          </a:xfrm>
          <a:prstGeom prst="rect">
            <a:avLst/>
          </a:prstGeom>
        </p:spPr>
      </p:pic>
      <p:pic>
        <p:nvPicPr>
          <p:cNvPr id="8" name="MaskRefine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15870" t="1559" r="28188" b="5674"/>
          <a:stretch/>
        </p:blipFill>
        <p:spPr>
          <a:xfrm>
            <a:off x="5638801" y="2680041"/>
            <a:ext cx="3276600" cy="4075061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24733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Stabilization: hand held video</a:t>
            </a:r>
          </a:p>
          <a:p>
            <a:r>
              <a:rPr lang="en-US" dirty="0" smtClean="0"/>
              <a:t>Alignment: local geometric, photometric, loop feathering, mask refinement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669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16241</TotalTime>
  <Words>202</Words>
  <Application>Microsoft Office PowerPoint</Application>
  <PresentationFormat>On-screen Show (4:3)</PresentationFormat>
  <Paragraphs>68</Paragraphs>
  <Slides>13</Slides>
  <Notes>1</Notes>
  <HiddenSlides>0</HiddenSlides>
  <MMClips>26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Cliplets: Juxtaposing Still and Dynamic Imagery</vt:lpstr>
      <vt:lpstr>Photos vs. Video</vt:lpstr>
      <vt:lpstr>Previous Work</vt:lpstr>
      <vt:lpstr>PowerPoint Presentation</vt:lpstr>
      <vt:lpstr>Cliplets Revisited</vt:lpstr>
      <vt:lpstr>Exploration of Cliplet Creation</vt:lpstr>
      <vt:lpstr>Time Mapping Idioms</vt:lpstr>
      <vt:lpstr>Demo</vt:lpstr>
      <vt:lpstr>Refinements</vt:lpstr>
      <vt:lpstr>Results</vt:lpstr>
      <vt:lpstr>User Generated (posted on YouTube)</vt:lpstr>
      <vt:lpstr>User Survey</vt:lpstr>
      <vt:lpstr>http://research.microsoft.com/cliplets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moments</dc:title>
  <dc:creator>Neel Joshi</dc:creator>
  <cp:lastModifiedBy>Neel Joshi</cp:lastModifiedBy>
  <cp:revision>239</cp:revision>
  <dcterms:created xsi:type="dcterms:W3CDTF">2011-04-27T17:34:13Z</dcterms:created>
  <dcterms:modified xsi:type="dcterms:W3CDTF">2012-10-17T00:08:50Z</dcterms:modified>
</cp:coreProperties>
</file>