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6"/>
  </p:notesMasterIdLst>
  <p:handoutMasterIdLst>
    <p:handoutMasterId r:id="rId57"/>
  </p:handoutMasterIdLst>
  <p:sldIdLst>
    <p:sldId id="1045" r:id="rId2"/>
    <p:sldId id="1169" r:id="rId3"/>
    <p:sldId id="1108" r:id="rId4"/>
    <p:sldId id="1170" r:id="rId5"/>
    <p:sldId id="1194" r:id="rId6"/>
    <p:sldId id="1198" r:id="rId7"/>
    <p:sldId id="1167" r:id="rId8"/>
    <p:sldId id="1164" r:id="rId9"/>
    <p:sldId id="1165" r:id="rId10"/>
    <p:sldId id="1199" r:id="rId11"/>
    <p:sldId id="1174" r:id="rId12"/>
    <p:sldId id="1082" r:id="rId13"/>
    <p:sldId id="1071" r:id="rId14"/>
    <p:sldId id="1104" r:id="rId15"/>
    <p:sldId id="1109" r:id="rId16"/>
    <p:sldId id="1102" r:id="rId17"/>
    <p:sldId id="1147" r:id="rId18"/>
    <p:sldId id="1073" r:id="rId19"/>
    <p:sldId id="1072" r:id="rId20"/>
    <p:sldId id="1112" r:id="rId21"/>
    <p:sldId id="1064" r:id="rId22"/>
    <p:sldId id="1078" r:id="rId23"/>
    <p:sldId id="1079" r:id="rId24"/>
    <p:sldId id="1207" r:id="rId25"/>
    <p:sldId id="1191" r:id="rId26"/>
    <p:sldId id="1088" r:id="rId27"/>
    <p:sldId id="1087" r:id="rId28"/>
    <p:sldId id="1121" r:id="rId29"/>
    <p:sldId id="1089" r:id="rId30"/>
    <p:sldId id="1148" r:id="rId31"/>
    <p:sldId id="1113" r:id="rId32"/>
    <p:sldId id="1114" r:id="rId33"/>
    <p:sldId id="1116" r:id="rId34"/>
    <p:sldId id="1220" r:id="rId35"/>
    <p:sldId id="1221" r:id="rId36"/>
    <p:sldId id="1117" r:id="rId37"/>
    <p:sldId id="1149" r:id="rId38"/>
    <p:sldId id="1139" r:id="rId39"/>
    <p:sldId id="1150" r:id="rId40"/>
    <p:sldId id="1141" r:id="rId41"/>
    <p:sldId id="1143" r:id="rId42"/>
    <p:sldId id="1212" r:id="rId43"/>
    <p:sldId id="1211" r:id="rId44"/>
    <p:sldId id="1213" r:id="rId45"/>
    <p:sldId id="1210" r:id="rId46"/>
    <p:sldId id="1214" r:id="rId47"/>
    <p:sldId id="1145" r:id="rId48"/>
    <p:sldId id="1144" r:id="rId49"/>
    <p:sldId id="1200" r:id="rId50"/>
    <p:sldId id="1201" r:id="rId51"/>
    <p:sldId id="1222" r:id="rId52"/>
    <p:sldId id="1202" r:id="rId53"/>
    <p:sldId id="1203" r:id="rId54"/>
    <p:sldId id="1204" r:id="rId55"/>
  </p:sldIdLst>
  <p:sldSz cx="9144000" cy="6858000" type="screen4x3"/>
  <p:notesSz cx="7315200" cy="9601200"/>
  <p:defaultTextStyle>
    <a:defPPr>
      <a:defRPr lang="en-US"/>
    </a:defPPr>
    <a:lvl1pPr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8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E8FF"/>
    <a:srgbClr val="E1EDFF"/>
    <a:srgbClr val="F0D1FF"/>
    <a:srgbClr val="C9FFC9"/>
    <a:srgbClr val="FFC5D0"/>
    <a:srgbClr val="FFFF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9" autoAdjust="0"/>
    <p:restoredTop sz="82080" autoAdjust="0"/>
  </p:normalViewPr>
  <p:slideViewPr>
    <p:cSldViewPr>
      <p:cViewPr>
        <p:scale>
          <a:sx n="75" d="100"/>
          <a:sy n="75" d="100"/>
        </p:scale>
        <p:origin x="-4320" y="-1908"/>
      </p:cViewPr>
      <p:guideLst>
        <p:guide orient="horz" pos="329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24"/>
    </p:cViewPr>
  </p:sorterViewPr>
  <p:notesViewPr>
    <p:cSldViewPr>
      <p:cViewPr varScale="1">
        <p:scale>
          <a:sx n="85" d="100"/>
          <a:sy n="85" d="100"/>
        </p:scale>
        <p:origin x="-1500" y="-9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image" Target="../media/image104.emf"/><Relationship Id="rId4" Type="http://schemas.openxmlformats.org/officeDocument/2006/relationships/image" Target="../media/image1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55638" y="0"/>
            <a:ext cx="38798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8" tIns="0" rIns="19028" bIns="0" numCol="1" anchor="t" anchorCtr="0" compatLnSpc="1">
            <a:prstTxWarp prst="textNoShape">
              <a:avLst/>
            </a:prstTxWarp>
          </a:bodyPr>
          <a:lstStyle>
            <a:lvl1pPr algn="l" defTabSz="901700">
              <a:defRPr sz="1000" i="1">
                <a:effectLst/>
              </a:defRPr>
            </a:lvl1pPr>
          </a:lstStyle>
          <a:p>
            <a:r>
              <a:rPr lang="en-US"/>
              <a:t>Appearance Space Texture Synthesis</a:t>
            </a:r>
          </a:p>
        </p:txBody>
      </p:sp>
      <p:sp>
        <p:nvSpPr>
          <p:cNvPr id="78855" name="Rectangle 7"/>
          <p:cNvSpPr>
            <a:spLocks noGrp="1" noChangeArrowheads="1"/>
          </p:cNvSpPr>
          <p:nvPr>
            <p:ph type="dt" sz="quarter" idx="1"/>
          </p:nvPr>
        </p:nvSpPr>
        <p:spPr bwMode="auto">
          <a:xfrm>
            <a:off x="4613275" y="0"/>
            <a:ext cx="19716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8" tIns="0" rIns="19028" bIns="0" numCol="1" anchor="t" anchorCtr="0" compatLnSpc="1">
            <a:prstTxWarp prst="textNoShape">
              <a:avLst/>
            </a:prstTxWarp>
          </a:bodyPr>
          <a:lstStyle>
            <a:lvl1pPr algn="r" defTabSz="901700">
              <a:defRPr sz="1000" i="1">
                <a:effectLst/>
              </a:defRPr>
            </a:lvl1pPr>
          </a:lstStyle>
          <a:p>
            <a:fld id="{80697CBA-4713-44DB-82C5-25027A5CD98F}" type="datetime1">
              <a:rPr lang="en-US"/>
              <a:pPr/>
              <a:t>2010-09-29</a:t>
            </a:fld>
            <a:endParaRPr lang="en-US"/>
          </a:p>
        </p:txBody>
      </p:sp>
      <p:sp>
        <p:nvSpPr>
          <p:cNvPr id="78856" name="Rectangle 8"/>
          <p:cNvSpPr>
            <a:spLocks noGrp="1" noChangeArrowheads="1"/>
          </p:cNvSpPr>
          <p:nvPr>
            <p:ph type="ftr" sz="quarter" idx="2"/>
          </p:nvPr>
        </p:nvSpPr>
        <p:spPr bwMode="auto">
          <a:xfrm>
            <a:off x="733425" y="9118600"/>
            <a:ext cx="31654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8" tIns="0" rIns="19028" bIns="0" numCol="1" anchor="b" anchorCtr="0" compatLnSpc="1">
            <a:prstTxWarp prst="textNoShape">
              <a:avLst/>
            </a:prstTxWarp>
          </a:bodyPr>
          <a:lstStyle>
            <a:lvl1pPr algn="l" defTabSz="901700">
              <a:defRPr sz="1000" i="1">
                <a:effectLst/>
              </a:defRPr>
            </a:lvl1pPr>
          </a:lstStyle>
          <a:p>
            <a:r>
              <a:rPr lang="en-US"/>
              <a:t>SIGGRAPH 2006</a:t>
            </a:r>
          </a:p>
        </p:txBody>
      </p:sp>
      <p:sp>
        <p:nvSpPr>
          <p:cNvPr id="78857" name="Rectangle 9"/>
          <p:cNvSpPr>
            <a:spLocks noGrp="1" noChangeArrowheads="1"/>
          </p:cNvSpPr>
          <p:nvPr>
            <p:ph type="sldNum" sz="quarter" idx="3"/>
          </p:nvPr>
        </p:nvSpPr>
        <p:spPr bwMode="auto">
          <a:xfrm>
            <a:off x="4059238" y="9118600"/>
            <a:ext cx="244792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28" tIns="0" rIns="19028" bIns="0" numCol="1" anchor="b" anchorCtr="0" compatLnSpc="1">
            <a:prstTxWarp prst="textNoShape">
              <a:avLst/>
            </a:prstTxWarp>
          </a:bodyPr>
          <a:lstStyle>
            <a:lvl1pPr algn="r" defTabSz="901700">
              <a:defRPr sz="1000" i="1">
                <a:effectLst/>
              </a:defRPr>
            </a:lvl1pPr>
          </a:lstStyle>
          <a:p>
            <a:fld id="{90CD24C5-3C35-46FE-B30D-CF7BCFE650E5}" type="slidenum">
              <a:rPr lang="en-US"/>
              <a:pPr/>
              <a:t>‹#›</a:t>
            </a:fld>
            <a:endParaRPr lang="en-US"/>
          </a:p>
        </p:txBody>
      </p:sp>
    </p:spTree>
    <p:extLst>
      <p:ext uri="{BB962C8B-B14F-4D97-AF65-F5344CB8AC3E}">
        <p14:creationId xmlns:p14="http://schemas.microsoft.com/office/powerpoint/2010/main" val="1777700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49" rIns="93097" bIns="46549" numCol="1" anchor="t"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Appearance Space Texture Synthesis</a:t>
            </a:r>
          </a:p>
        </p:txBody>
      </p:sp>
      <p:sp>
        <p:nvSpPr>
          <p:cNvPr id="34819" name="Rectangle 3"/>
          <p:cNvSpPr>
            <a:spLocks noGrp="1" noChangeArrowheads="1"/>
          </p:cNvSpPr>
          <p:nvPr>
            <p:ph type="dt"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49" rIns="93097" bIns="46549" numCol="1" anchor="t"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74995B2E-5FC6-4B92-874F-D8CC598967EF}" type="datetime1">
              <a:rPr lang="en-US"/>
              <a:pPr/>
              <a:t>2010-09-29</a:t>
            </a:fld>
            <a:endParaRPr lang="en-US"/>
          </a:p>
        </p:txBody>
      </p:sp>
      <p:sp>
        <p:nvSpPr>
          <p:cNvPr id="34820" name="Rectangle 4"/>
          <p:cNvSpPr>
            <a:spLocks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974725" y="4560888"/>
            <a:ext cx="5365750"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49" rIns="93097" bIns="4654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49" rIns="93097" bIns="46549" numCol="1" anchor="b"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SIGGRAPH 2006</a:t>
            </a:r>
          </a:p>
        </p:txBody>
      </p:sp>
      <p:sp>
        <p:nvSpPr>
          <p:cNvPr id="34823"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97" tIns="46549" rIns="93097" bIns="46549" numCol="1" anchor="b"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6D699A8C-61D6-4947-B101-3485B62A517E}" type="slidenum">
              <a:rPr lang="en-US"/>
              <a:pPr/>
              <a:t>‹#›</a:t>
            </a:fld>
            <a:endParaRPr lang="en-US"/>
          </a:p>
        </p:txBody>
      </p:sp>
    </p:spTree>
    <p:extLst>
      <p:ext uri="{BB962C8B-B14F-4D97-AF65-F5344CB8AC3E}">
        <p14:creationId xmlns:p14="http://schemas.microsoft.com/office/powerpoint/2010/main" val="203946090"/>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B6BAD4BF-10E6-45CB-B708-732A2BFBF93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D7E94CB3-123C-4703-876F-7531BAB6B7F0}" type="slidenum">
              <a:rPr lang="en-US"/>
              <a:pPr/>
              <a:t>1</a:t>
            </a:fld>
            <a:endParaRPr lang="en-US"/>
          </a:p>
        </p:txBody>
      </p:sp>
      <p:sp>
        <p:nvSpPr>
          <p:cNvPr id="1881090" name="Rectangle 2"/>
          <p:cNvSpPr>
            <a:spLocks noChangeArrowheads="1" noTextEdit="1"/>
          </p:cNvSpPr>
          <p:nvPr>
            <p:ph type="sldImg"/>
          </p:nvPr>
        </p:nvSpPr>
        <p:spPr>
          <a:ln/>
        </p:spPr>
      </p:sp>
      <p:sp>
        <p:nvSpPr>
          <p:cNvPr id="1881091" name="Rectangle 3"/>
          <p:cNvSpPr>
            <a:spLocks noGrp="1" noChangeArrowheads="1"/>
          </p:cNvSpPr>
          <p:nvPr>
            <p:ph type="body" idx="1"/>
          </p:nvPr>
        </p:nvSpPr>
        <p:spPr>
          <a:xfrm>
            <a:off x="731838" y="4560888"/>
            <a:ext cx="5851525" cy="4319587"/>
          </a:xfrm>
        </p:spPr>
        <p:txBody>
          <a:bodyPr/>
          <a:lstStyle/>
          <a:p>
            <a:r>
              <a:rPr lang="en-US"/>
              <a:t>Hi,</a:t>
            </a:r>
          </a:p>
          <a:p>
            <a:r>
              <a:rPr lang="en-US"/>
              <a:t>I am going to present the work we’ve done with Hugues Hoppe on Appearance space texture synthesis.</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5DE903D2-1E4D-4FD1-80EC-CA852A0E7DD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639150B-6352-4DE7-998E-3D440E78E11B}" type="slidenum">
              <a:rPr lang="en-US"/>
              <a:pPr/>
              <a:t>10</a:t>
            </a:fld>
            <a:endParaRPr lang="en-US"/>
          </a:p>
        </p:txBody>
      </p:sp>
      <p:sp>
        <p:nvSpPr>
          <p:cNvPr id="2280450" name="Rectangle 2"/>
          <p:cNvSpPr>
            <a:spLocks noChangeArrowheads="1" noTextEdit="1"/>
          </p:cNvSpPr>
          <p:nvPr>
            <p:ph type="sldImg"/>
          </p:nvPr>
        </p:nvSpPr>
        <p:spPr>
          <a:ln/>
        </p:spPr>
      </p:sp>
      <p:sp>
        <p:nvSpPr>
          <p:cNvPr id="2280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C79D574F-5CFF-4F6B-8D9C-77B07651E0C1}"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5CAE62DE-ABFE-4FCB-A9F6-D88DBA4C9A49}" type="slidenum">
              <a:rPr lang="en-US"/>
              <a:pPr/>
              <a:t>11</a:t>
            </a:fld>
            <a:endParaRPr lang="en-US"/>
          </a:p>
        </p:txBody>
      </p:sp>
      <p:sp>
        <p:nvSpPr>
          <p:cNvPr id="2238466" name="Rectangle 2"/>
          <p:cNvSpPr>
            <a:spLocks noChangeArrowheads="1" noTextEdit="1"/>
          </p:cNvSpPr>
          <p:nvPr>
            <p:ph type="sldImg"/>
          </p:nvPr>
        </p:nvSpPr>
        <p:spPr>
          <a:ln/>
        </p:spPr>
      </p:sp>
      <p:sp>
        <p:nvSpPr>
          <p:cNvPr id="2238467" name="Rectangle 3"/>
          <p:cNvSpPr>
            <a:spLocks noGrp="1" noChangeArrowheads="1"/>
          </p:cNvSpPr>
          <p:nvPr>
            <p:ph type="body" idx="1"/>
          </p:nvPr>
        </p:nvSpPr>
        <p:spPr/>
        <p:txBody>
          <a:bodyPr/>
          <a:lstStyle/>
          <a:p>
            <a:r>
              <a:rPr lang="en-US"/>
              <a:t>Let me start by introducing the appearance space transform.</a:t>
            </a:r>
          </a:p>
          <a:p>
            <a:r>
              <a:rPr lang="en-US"/>
              <a:t>At the very heart of most per-pixel synthesis algorithms lies a very simple procedure, which is neighborhood matching.</a:t>
            </a:r>
          </a:p>
          <a:p>
            <a:r>
              <a:rPr lang="en-US"/>
              <a:t>The idea is to determine the color of a pixel from its surrounding. # The neighborhood of the pixel is extracted # and the exemplar is searched for the most similar neighborhood.</a:t>
            </a:r>
          </a:p>
          <a:p>
            <a:r>
              <a:rPr lang="en-US"/>
              <a:t># Once found, the color of the pixel is updated. Note here that we can keep track of the coordinates of the pixels within the exemplar.</a:t>
            </a:r>
            <a:br>
              <a:rPr lang="en-US"/>
            </a:br>
            <a:r>
              <a:rPr lang="en-US"/>
              <a:t>(Notice that we can easily keep track of the coordinate from where the pixel has been copied.)</a:t>
            </a:r>
          </a:p>
          <a:p>
            <a:r>
              <a:rPr lang="en-US"/>
              <a:t>Intuitively if we apply this process to all pixels of the image the result will look like the exemplar.</a:t>
            </a:r>
          </a:p>
          <a:p>
            <a:endParaRPr lang="en-US"/>
          </a:p>
          <a:p>
            <a:r>
              <a:rPr lang="en-US"/>
              <a:t># With the appearance space transform we seek to improve this neighborhood matching process. </a:t>
            </a:r>
          </a:p>
          <a:p>
            <a:r>
              <a:rPr lang="en-US"/>
              <a:t>We start by replacing colors # by small appearance vectors better describing pixels and their surrounding. This makes the process better at distinguishing neighborhoods, and let us reduce the computational cost by using a smaller neighborhood. # In fact we use the smallest symmetric neighborhood, which is only four samples.</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AD5EF9E3-A4DA-421D-8680-A700633D82AE}"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C675B3A6-B547-4C7E-8F82-4C32E83305FC}" type="slidenum">
              <a:rPr lang="en-US"/>
              <a:pPr/>
              <a:t>12</a:t>
            </a:fld>
            <a:endParaRPr lang="en-US"/>
          </a:p>
        </p:txBody>
      </p:sp>
      <p:sp>
        <p:nvSpPr>
          <p:cNvPr id="2036738" name="Rectangle 2"/>
          <p:cNvSpPr>
            <a:spLocks noChangeArrowheads="1" noTextEdit="1"/>
          </p:cNvSpPr>
          <p:nvPr>
            <p:ph type="sldImg"/>
          </p:nvPr>
        </p:nvSpPr>
        <p:spPr>
          <a:ln/>
        </p:spPr>
      </p:sp>
      <p:sp>
        <p:nvSpPr>
          <p:cNvPr id="2036739" name="Rectangle 3"/>
          <p:cNvSpPr>
            <a:spLocks noGrp="1" noChangeArrowheads="1"/>
          </p:cNvSpPr>
          <p:nvPr>
            <p:ph type="body" idx="1"/>
          </p:nvPr>
        </p:nvSpPr>
        <p:spPr/>
        <p:txBody>
          <a:bodyPr/>
          <a:lstStyle/>
          <a:p>
            <a:r>
              <a:rPr lang="en-US"/>
              <a:t>I will now describe how we build the transformed exemplar.</a:t>
            </a:r>
          </a:p>
          <a:p>
            <a:endParaRPr lang="en-US"/>
          </a:p>
          <a:p>
            <a:r>
              <a:rPr lang="en-US"/>
              <a:t>We start from an RGB image. </a:t>
            </a:r>
          </a:p>
          <a:p>
            <a:r>
              <a:rPr lang="en-US"/>
              <a:t># We first compute an appearance space exemplar.</a:t>
            </a:r>
          </a:p>
          <a:p>
            <a:r>
              <a:rPr lang="en-US"/>
              <a:t># The idea is to store in each pixel not only its color but a larger appearance vector describing its surrounding.</a:t>
            </a:r>
          </a:p>
          <a:p>
            <a:r>
              <a:rPr lang="en-US"/>
              <a:t/>
            </a:r>
            <a:br>
              <a:rPr lang="en-US"/>
            </a:br>
            <a:r>
              <a:rPr lang="en-US"/>
              <a:t>We form this appearance vector by concatenating the 5x5 neighborhood of the pixel. In this example the app vector thus has 75D: 5x5xRGB.</a:t>
            </a:r>
          </a:p>
          <a:p>
            <a:r>
              <a:rPr lang="en-US"/>
              <a:t># Fortunately these large appearance vectors lie on a lower dimensional space, so we perform dimensionality reduction to obtain the transformed exemplar used for synthesis. </a:t>
            </a:r>
          </a:p>
          <a:p>
            <a:r>
              <a:rPr lang="en-US"/>
              <a:t>We chose the number of dimensions depending on the data - typically either 4D or 8D.</a:t>
            </a:r>
          </a:p>
          <a:p>
            <a:r>
              <a:rPr lang="en-US"/>
              <a:t># We usually apply Principal Component Analysis, but it is important to note that non linear dimensionality reductions can also be used here. </a:t>
            </a:r>
          </a:p>
          <a:p>
            <a:r>
              <a:rPr lang="en-US"/>
              <a:t>In the paper we report some tests with LLE and ISOMAP – so please refer to the paper for more details.</a:t>
            </a:r>
          </a:p>
          <a:p>
            <a:r>
              <a:rPr lang="en-US"/>
              <a:t> </a:t>
            </a:r>
          </a:p>
          <a:p>
            <a:r>
              <a:rPr lang="en-US"/>
              <a:t>(ANIMATION single pixel =&gt; appearance vector =&gt; concatenation =&gt; transform =&gt; animate)</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474972B5-CF7F-4654-BED5-3C0D1DF3352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86BE00A-A8C6-4A56-BDE4-E5C2E2FF19F3}" type="slidenum">
              <a:rPr lang="en-US"/>
              <a:pPr/>
              <a:t>13</a:t>
            </a:fld>
            <a:endParaRPr lang="en-US"/>
          </a:p>
        </p:txBody>
      </p:sp>
      <p:sp>
        <p:nvSpPr>
          <p:cNvPr id="2078722" name="Rectangle 2"/>
          <p:cNvSpPr>
            <a:spLocks noChangeArrowheads="1" noTextEdit="1"/>
          </p:cNvSpPr>
          <p:nvPr>
            <p:ph type="sldImg"/>
          </p:nvPr>
        </p:nvSpPr>
        <p:spPr>
          <a:ln/>
        </p:spPr>
      </p:sp>
      <p:sp>
        <p:nvSpPr>
          <p:cNvPr id="2078723" name="Rectangle 3"/>
          <p:cNvSpPr>
            <a:spLocks noGrp="1" noChangeArrowheads="1"/>
          </p:cNvSpPr>
          <p:nvPr>
            <p:ph type="body" idx="1"/>
          </p:nvPr>
        </p:nvSpPr>
        <p:spPr/>
        <p:txBody>
          <a:bodyPr/>
          <a:lstStyle/>
          <a:p>
            <a:r>
              <a:rPr lang="en-US"/>
              <a:t>To verify the quality improvement of the appearance transform, we compare synthesis quality using just RGB colors, and using a 3D appearance space: We perform dimensionality reduction of the appearance vectors to 3D only. </a:t>
            </a:r>
          </a:p>
          <a:p>
            <a:r>
              <a:rPr lang="en-US"/>
              <a:t>The computational cost of the top and bottom rows are thus exactly the same: the algorithm inputs an image with 3d pixels in both cases.</a:t>
            </a:r>
          </a:p>
          <a:p>
            <a:endParaRPr lang="en-US"/>
          </a:p>
          <a:p>
            <a:r>
              <a:rPr lang="en-US"/>
              <a:t>However, as you can see at the bottom, appearance space does a much better job at capturing the texture appearance – The result is more faithful to the example even though the same synthesis algorithm was used in both cases. </a:t>
            </a:r>
          </a:p>
          <a:p>
            <a:r>
              <a:rPr lang="en-US"/>
              <a:t>The transform exemplar *does* contain more information than the original RGB image.</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8F453730-DC7B-4F0A-B0E5-7722D29663E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28441C7-8A89-4A39-9F32-06D41D51178E}" type="slidenum">
              <a:rPr lang="en-US"/>
              <a:pPr/>
              <a:t>14</a:t>
            </a:fld>
            <a:endParaRPr lang="en-US"/>
          </a:p>
        </p:txBody>
      </p:sp>
      <p:sp>
        <p:nvSpPr>
          <p:cNvPr id="2037762" name="Rectangle 2"/>
          <p:cNvSpPr>
            <a:spLocks noChangeArrowheads="1" noTextEdit="1"/>
          </p:cNvSpPr>
          <p:nvPr>
            <p:ph type="sldImg"/>
          </p:nvPr>
        </p:nvSpPr>
        <p:spPr>
          <a:ln/>
        </p:spPr>
      </p:sp>
      <p:sp>
        <p:nvSpPr>
          <p:cNvPr id="2037763" name="Rectangle 3"/>
          <p:cNvSpPr>
            <a:spLocks noGrp="1" noChangeArrowheads="1"/>
          </p:cNvSpPr>
          <p:nvPr>
            <p:ph type="body" idx="1"/>
          </p:nvPr>
        </p:nvSpPr>
        <p:spPr/>
        <p:txBody>
          <a:bodyPr/>
          <a:lstStyle/>
          <a:p>
            <a:r>
              <a:rPr lang="en-US"/>
              <a:t>A very important aspect of the app space transform is that we can use more than just colors in the appearance vectors. In fact, we can introduce non local information to overcome the limitations of small neighborhood comparisons.</a:t>
            </a:r>
          </a:p>
          <a:p>
            <a:endParaRPr lang="en-US"/>
          </a:p>
          <a:p>
            <a:r>
              <a:rPr lang="en-US"/>
              <a:t># We ask the user to provide a feature mask, # from which we compute a distance field that we add to the exemplar. The exemplar is now 4D: RGB and distance information. </a:t>
            </a:r>
          </a:p>
          <a:p>
            <a:r>
              <a:rPr lang="en-US"/>
              <a:t>The appearance vectors are thus 100D, </a:t>
            </a:r>
          </a:p>
          <a:p>
            <a:r>
              <a:rPr lang="en-US"/>
              <a:t># and we here reduce them to 4D to compute the transformed exemplar</a:t>
            </a:r>
          </a:p>
          <a:p>
            <a:r>
              <a:rPr lang="en-US"/>
              <a:t># that we use for synthesis.</a:t>
            </a:r>
          </a:p>
          <a:p>
            <a:r>
              <a:rPr lang="en-US"/>
              <a:t>Note how features are well preserved in the synthesized texture. I’ll show some more results later.</a:t>
            </a:r>
          </a:p>
          <a:p>
            <a:endParaRPr lang="en-US"/>
          </a:p>
          <a:p>
            <a:r>
              <a:rPr lang="en-US"/>
              <a:t>Instead of synthesizing colors, </a:t>
            </a:r>
          </a:p>
          <a:p>
            <a:r>
              <a:rPr lang="en-US"/>
              <a:t># we also applied our approach to radiance transfer textures. </a:t>
            </a:r>
          </a:p>
          <a:p>
            <a:r>
              <a:rPr lang="en-US"/>
              <a:t>In this setting, each pixel is a vector of 36 SH coefficients representing its response to a lighting environment. Each appearance vector is then 900D. </a:t>
            </a:r>
          </a:p>
          <a:p>
            <a:r>
              <a:rPr lang="en-US"/>
              <a:t># We reduce them to 8D as the data is more complex. We then use this transformed exemplar for synthesis. </a:t>
            </a:r>
          </a:p>
          <a:p>
            <a:r>
              <a:rPr lang="en-US"/>
              <a:t>Note that RTT synthesis results can be lit with a different environment after synthesis.</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6A590E36-9900-489E-AEC8-D903F898624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8263069A-5AD4-43BC-8346-DBADB09FF0E2}" type="slidenum">
              <a:rPr lang="en-US"/>
              <a:pPr/>
              <a:t>15</a:t>
            </a:fld>
            <a:endParaRPr lang="en-US"/>
          </a:p>
        </p:txBody>
      </p:sp>
      <p:sp>
        <p:nvSpPr>
          <p:cNvPr id="2038786" name="Rectangle 2"/>
          <p:cNvSpPr>
            <a:spLocks noChangeArrowheads="1" noTextEdit="1"/>
          </p:cNvSpPr>
          <p:nvPr>
            <p:ph type="sldImg"/>
          </p:nvPr>
        </p:nvSpPr>
        <p:spPr>
          <a:ln/>
        </p:spPr>
      </p:sp>
      <p:sp>
        <p:nvSpPr>
          <p:cNvPr id="2038787" name="Rectangle 3"/>
          <p:cNvSpPr>
            <a:spLocks noGrp="1" noChangeArrowheads="1"/>
          </p:cNvSpPr>
          <p:nvPr>
            <p:ph type="body" idx="1"/>
          </p:nvPr>
        </p:nvSpPr>
        <p:spPr/>
        <p:txBody>
          <a:bodyPr/>
          <a:lstStyle/>
          <a:p>
            <a:r>
              <a:rPr lang="en-US"/>
              <a:t>We can now look at the whole synthesis pipeline.</a:t>
            </a:r>
          </a:p>
          <a:p>
            <a:r>
              <a:rPr lang="en-US"/>
              <a:t>We start from a color exemplar. </a:t>
            </a:r>
          </a:p>
          <a:p>
            <a:r>
              <a:rPr lang="en-US"/>
              <a:t># or color plus feature distance,</a:t>
            </a:r>
          </a:p>
          <a:p>
            <a:r>
              <a:rPr lang="en-US"/>
              <a:t># or a radiance transfer texture, </a:t>
            </a:r>
          </a:p>
          <a:p>
            <a:r>
              <a:rPr lang="en-US"/>
              <a:t># we transform the exemplar in appearance space as just described. This is done has a preprocess and can take several minutes.</a:t>
            </a:r>
          </a:p>
          <a:p>
            <a:r>
              <a:rPr lang="en-US"/>
              <a:t># we use the transformed exemplar as the input to a neighborhood matching synthesis algorithm.</a:t>
            </a:r>
          </a:p>
          <a:p>
            <a:r>
              <a:rPr lang="en-US"/>
              <a:t># we however assume that it outputs a coordinate map (which is the case of many algorithms). Each pixel of the result is thus the coordinate from where to read the color in the exemplar.</a:t>
            </a:r>
          </a:p>
          <a:p>
            <a:r>
              <a:rPr lang="en-US"/>
              <a:t># we can therefore easily obtain the color version of the result, with a simple lookup into the original exemplar.</a:t>
            </a:r>
          </a:p>
          <a:p>
            <a:endParaRPr lang="en-US"/>
          </a:p>
          <a:p>
            <a:r>
              <a:rPr lang="en-US"/>
              <a:t>Let me give a few details on our per pixel synthesis algorithm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5F4FF627-FF7A-4012-AA8A-6C5DCB81ABAD}"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DD6882AE-042E-4061-9BA6-90E1166866A6}" type="slidenum">
              <a:rPr lang="en-US"/>
              <a:pPr/>
              <a:t>16</a:t>
            </a:fld>
            <a:endParaRPr lang="en-US"/>
          </a:p>
        </p:txBody>
      </p:sp>
      <p:sp>
        <p:nvSpPr>
          <p:cNvPr id="2039810" name="Rectangle 2"/>
          <p:cNvSpPr>
            <a:spLocks noChangeArrowheads="1" noTextEdit="1"/>
          </p:cNvSpPr>
          <p:nvPr>
            <p:ph type="sldImg"/>
          </p:nvPr>
        </p:nvSpPr>
        <p:spPr>
          <a:ln/>
        </p:spPr>
      </p:sp>
      <p:sp>
        <p:nvSpPr>
          <p:cNvPr id="2039811" name="Rectangle 3"/>
          <p:cNvSpPr>
            <a:spLocks noGrp="1" noChangeArrowheads="1"/>
          </p:cNvSpPr>
          <p:nvPr>
            <p:ph type="body" idx="1"/>
          </p:nvPr>
        </p:nvSpPr>
        <p:spPr/>
        <p:txBody>
          <a:bodyPr/>
          <a:lstStyle/>
          <a:p>
            <a:r>
              <a:rPr lang="en-US"/>
              <a:t>It is based on our parallel texture synthesis algorithm, implemented on GPU, that we introduced last year. </a:t>
            </a:r>
          </a:p>
          <a:p>
            <a:endParaRPr lang="en-US"/>
          </a:p>
          <a:p>
            <a:r>
              <a:rPr lang="en-US"/>
              <a:t># It is a multi resolution algorithm that works on exemplar pixel coordinates. </a:t>
            </a:r>
          </a:p>
          <a:p>
            <a:r>
              <a:rPr lang="en-US"/>
              <a:t>I wont however go into details, please refer to the paper. </a:t>
            </a:r>
          </a:p>
          <a:p>
            <a:r>
              <a:rPr lang="en-US"/>
              <a:t>The important point is that thanks to appearance space synthesis efficiency, we can actually simplify the neighborhood matching algorithm, and use a 4 sample neighborhood instead of a 5x5  neighborhood.</a:t>
            </a:r>
          </a:p>
          <a:p>
            <a:endParaRPr lang="en-US"/>
          </a:p>
          <a:p>
            <a:r>
              <a:rPr lang="en-US"/>
              <a:t>All the results shown in this talk are obtained with this scheme.</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28764ED5-1A5E-4785-9529-84BCBCC0D525}"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11768062-903C-497A-B4F7-6F6BBAD36AE7}" type="slidenum">
              <a:rPr lang="en-US"/>
              <a:pPr/>
              <a:t>17</a:t>
            </a:fld>
            <a:endParaRPr lang="en-US"/>
          </a:p>
        </p:txBody>
      </p:sp>
      <p:sp>
        <p:nvSpPr>
          <p:cNvPr id="2112514" name="Rectangle 2"/>
          <p:cNvSpPr>
            <a:spLocks noChangeArrowheads="1" noTextEdit="1"/>
          </p:cNvSpPr>
          <p:nvPr>
            <p:ph type="sldImg"/>
          </p:nvPr>
        </p:nvSpPr>
        <p:spPr>
          <a:ln/>
        </p:spPr>
      </p:sp>
      <p:sp>
        <p:nvSpPr>
          <p:cNvPr id="2112515" name="Rectangle 3"/>
          <p:cNvSpPr>
            <a:spLocks noGrp="1" noChangeArrowheads="1"/>
          </p:cNvSpPr>
          <p:nvPr>
            <p:ph type="body" idx="1"/>
          </p:nvPr>
        </p:nvSpPr>
        <p:spPr/>
        <p:txBody>
          <a:bodyPr/>
          <a:lstStyle/>
          <a:p>
            <a:r>
              <a:rPr lang="en-US"/>
              <a:t># We now have seen all the key elements of the pipeline, so let’s have a look at some results</a:t>
            </a: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F5838714-0170-440B-B524-E6E1208472D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2470000-D124-4D26-8855-1234DDC6D78E}" type="slidenum">
              <a:rPr lang="en-US"/>
              <a:pPr/>
              <a:t>18</a:t>
            </a:fld>
            <a:endParaRPr lang="en-US"/>
          </a:p>
        </p:txBody>
      </p:sp>
      <p:sp>
        <p:nvSpPr>
          <p:cNvPr id="2079746" name="Rectangle 2"/>
          <p:cNvSpPr>
            <a:spLocks noChangeArrowheads="1" noTextEdit="1"/>
          </p:cNvSpPr>
          <p:nvPr>
            <p:ph type="sldImg"/>
          </p:nvPr>
        </p:nvSpPr>
        <p:spPr>
          <a:ln/>
        </p:spPr>
      </p:sp>
      <p:sp>
        <p:nvSpPr>
          <p:cNvPr id="2079747" name="Rectangle 3"/>
          <p:cNvSpPr>
            <a:spLocks noGrp="1" noChangeArrowheads="1"/>
          </p:cNvSpPr>
          <p:nvPr>
            <p:ph type="body" idx="1"/>
          </p:nvPr>
        </p:nvSpPr>
        <p:spPr/>
        <p:txBody>
          <a:bodyPr/>
          <a:lstStyle/>
          <a:p>
            <a:r>
              <a:rPr lang="en-US"/>
              <a:t>Here are some results using feature distance.</a:t>
            </a:r>
          </a:p>
          <a:p>
            <a:r>
              <a:rPr lang="en-US"/>
              <a:t>On the left, you can see both the exemplar and the distance field that was used.</a:t>
            </a:r>
          </a:p>
          <a:p>
            <a:r>
              <a:rPr lang="en-US"/>
              <a:t>As you can see by comparing with the right column, synthesis quality is greatly improved. </a:t>
            </a:r>
          </a:p>
          <a:p>
            <a:r>
              <a:rPr lang="en-US"/>
              <a:t>For instance the shape of the leopard ‘spots’ (rosette) is better preserved.</a:t>
            </a:r>
          </a:p>
          <a:p>
            <a:r>
              <a:rPr lang="en-US"/>
              <a:t>Also note that the left and right column have the same synthesis cost: both are using a 4D transformed exemplar.</a:t>
            </a:r>
          </a:p>
          <a:p>
            <a:endParaRPr lang="en-US"/>
          </a:p>
          <a:p>
            <a:r>
              <a:rPr lang="en-US"/>
              <a:t># It is worth noting that we get results similar to previous schemes but without any explicit feature matching during the synthesis process. In fact the synthesis algorithm is completely unchanged.</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10C5CBC9-B50D-4EBE-9C15-A8941083EC7E}"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5DC08A1-1CA9-499A-BF99-BBAAD12DD321}" type="slidenum">
              <a:rPr lang="en-US"/>
              <a:pPr/>
              <a:t>19</a:t>
            </a:fld>
            <a:endParaRPr lang="en-US"/>
          </a:p>
        </p:txBody>
      </p:sp>
      <p:sp>
        <p:nvSpPr>
          <p:cNvPr id="2080770" name="Rectangle 2"/>
          <p:cNvSpPr>
            <a:spLocks noChangeArrowheads="1" noTextEdit="1"/>
          </p:cNvSpPr>
          <p:nvPr>
            <p:ph type="sldImg"/>
          </p:nvPr>
        </p:nvSpPr>
        <p:spPr>
          <a:ln/>
        </p:spPr>
      </p:sp>
      <p:sp>
        <p:nvSpPr>
          <p:cNvPr id="2080771" name="Rectangle 3"/>
          <p:cNvSpPr>
            <a:spLocks noGrp="1" noChangeArrowheads="1"/>
          </p:cNvSpPr>
          <p:nvPr>
            <p:ph type="body" idx="1"/>
          </p:nvPr>
        </p:nvSpPr>
        <p:spPr/>
        <p:txBody>
          <a:bodyPr/>
          <a:lstStyle/>
          <a:p>
            <a:r>
              <a:rPr lang="en-US"/>
              <a:t>NOTICE HOW SHADOWING REMAINS CONSISTENT AFTER SYNTHESIS</a:t>
            </a:r>
          </a:p>
          <a:p>
            <a:r>
              <a:rPr lang="en-US"/>
              <a:t>Here are some first results of RTT synthesis. </a:t>
            </a:r>
          </a:p>
          <a:p>
            <a:r>
              <a:rPr lang="en-US"/>
              <a:t>You can see here the exemplar, under varying lighting conditions.</a:t>
            </a:r>
          </a:p>
          <a:p>
            <a:r>
              <a:rPr lang="en-US"/>
              <a:t>And now the result, also under varying lighting conditions. Note how the shadowing information is well captured.</a:t>
            </a:r>
          </a:p>
          <a:p>
            <a:r>
              <a:rPr lang="en-US"/>
              <a:t>RTT synthesis remains extremely efficient as we perform synthesis with an 8D transformed exemplar, instead of 4D in the color case.</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C9A051DD-122A-4E0C-9C19-38063242F8DC}"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961C755-3BB0-4909-9C4A-B8FA0F9E2684}" type="slidenum">
              <a:rPr lang="en-US"/>
              <a:pPr/>
              <a:t>2</a:t>
            </a:fld>
            <a:endParaRPr lang="en-US"/>
          </a:p>
        </p:txBody>
      </p:sp>
      <p:sp>
        <p:nvSpPr>
          <p:cNvPr id="2235394" name="Rectangle 2"/>
          <p:cNvSpPr>
            <a:spLocks noChangeArrowheads="1" noTextEdit="1"/>
          </p:cNvSpPr>
          <p:nvPr>
            <p:ph type="sldImg"/>
          </p:nvPr>
        </p:nvSpPr>
        <p:spPr>
          <a:ln/>
        </p:spPr>
      </p:sp>
      <p:sp>
        <p:nvSpPr>
          <p:cNvPr id="2235395" name="Rectangle 3"/>
          <p:cNvSpPr>
            <a:spLocks noGrp="1" noChangeArrowheads="1"/>
          </p:cNvSpPr>
          <p:nvPr>
            <p:ph type="body" idx="1"/>
          </p:nvPr>
        </p:nvSpPr>
        <p:spPr/>
        <p:txBody>
          <a:bodyPr/>
          <a:lstStyle/>
          <a:p>
            <a:r>
              <a:rPr lang="en-US"/>
              <a:t>Texture synthesis from example is a great tool to create large image reassembling a small input exemplar, # while avoiding the obvious repetitions of simple tilings.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3C7827CE-9639-41A7-8D99-79D5239915A3}"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709071C9-0672-4A29-A0B3-20785AC89117}" type="slidenum">
              <a:rPr lang="en-US"/>
              <a:pPr/>
              <a:t>20</a:t>
            </a:fld>
            <a:endParaRPr lang="en-US"/>
          </a:p>
        </p:txBody>
      </p:sp>
      <p:sp>
        <p:nvSpPr>
          <p:cNvPr id="2081794" name="Rectangle 2"/>
          <p:cNvSpPr>
            <a:spLocks noChangeArrowheads="1" noTextEdit="1"/>
          </p:cNvSpPr>
          <p:nvPr>
            <p:ph type="sldImg"/>
          </p:nvPr>
        </p:nvSpPr>
        <p:spPr>
          <a:ln/>
        </p:spPr>
      </p:sp>
      <p:sp>
        <p:nvSpPr>
          <p:cNvPr id="2081795" name="Rectangle 3"/>
          <p:cNvSpPr>
            <a:spLocks noGrp="1" noChangeArrowheads="1"/>
          </p:cNvSpPr>
          <p:nvPr>
            <p:ph type="body" idx="1"/>
          </p:nvPr>
        </p:nvSpPr>
        <p:spPr/>
        <p:txBody>
          <a:bodyPr/>
          <a:lstStyle/>
          <a:p>
            <a:r>
              <a:rPr lang="en-US"/>
              <a:t>Thanks to the improved efficiency of appearance space synthesis we explore novel real-time synthesis techniques.</a:t>
            </a:r>
          </a:p>
          <a:p>
            <a:r>
              <a:rPr lang="en-US"/>
              <a:t>The first of these techniques is coherent anisometric synthesis.</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D6447C1F-A603-43AA-AA47-0D692BBBBCF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8CC86EC-760B-4F1C-B1C5-255FB01CB92B}" type="slidenum">
              <a:rPr lang="en-US"/>
              <a:pPr/>
              <a:t>21</a:t>
            </a:fld>
            <a:endParaRPr lang="en-US"/>
          </a:p>
        </p:txBody>
      </p:sp>
      <p:sp>
        <p:nvSpPr>
          <p:cNvPr id="2082818" name="Rectangle 2"/>
          <p:cNvSpPr>
            <a:spLocks noChangeArrowheads="1" noTextEdit="1"/>
          </p:cNvSpPr>
          <p:nvPr>
            <p:ph type="sldImg"/>
          </p:nvPr>
        </p:nvSpPr>
        <p:spPr>
          <a:ln/>
        </p:spPr>
      </p:sp>
      <p:sp>
        <p:nvSpPr>
          <p:cNvPr id="2082819" name="Rectangle 3"/>
          <p:cNvSpPr>
            <a:spLocks noGrp="1" noChangeArrowheads="1"/>
          </p:cNvSpPr>
          <p:nvPr>
            <p:ph type="body" idx="1"/>
          </p:nvPr>
        </p:nvSpPr>
        <p:spPr/>
        <p:txBody>
          <a:bodyPr/>
          <a:lstStyle/>
          <a:p>
            <a:r>
              <a:rPr lang="en-US"/>
              <a:t>In this setting, the user provides not only the exemplar, but also a Jacobian field covering the output. At each location, this field defines a local desired orientation for the texture.</a:t>
            </a:r>
          </a:p>
          <a:p>
            <a:r>
              <a:rPr lang="en-US"/>
              <a:t>#</a:t>
            </a:r>
          </a:p>
          <a:p>
            <a:r>
              <a:rPr lang="en-US"/>
              <a:t>Our algorithm is able to quickly synthesize a new texture following the orientation field.</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7206768F-27C2-457A-9F7F-CBE2D121285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FF60C7A-0D4F-4816-B6CB-97A6D088FB83}" type="slidenum">
              <a:rPr lang="en-US"/>
              <a:pPr/>
              <a:t>22</a:t>
            </a:fld>
            <a:endParaRPr lang="en-US"/>
          </a:p>
        </p:txBody>
      </p:sp>
      <p:sp>
        <p:nvSpPr>
          <p:cNvPr id="2084866" name="Rectangle 2"/>
          <p:cNvSpPr>
            <a:spLocks noChangeArrowheads="1" noTextEdit="1"/>
          </p:cNvSpPr>
          <p:nvPr>
            <p:ph type="sldImg"/>
          </p:nvPr>
        </p:nvSpPr>
        <p:spPr>
          <a:ln/>
        </p:spPr>
      </p:sp>
      <p:sp>
        <p:nvSpPr>
          <p:cNvPr id="2084867" name="Rectangle 3"/>
          <p:cNvSpPr>
            <a:spLocks noGrp="1" noChangeArrowheads="1"/>
          </p:cNvSpPr>
          <p:nvPr>
            <p:ph type="body" idx="1"/>
          </p:nvPr>
        </p:nvSpPr>
        <p:spPr/>
        <p:txBody>
          <a:bodyPr/>
          <a:lstStyle/>
          <a:p>
            <a:r>
              <a:rPr lang="en-US"/>
              <a:t>To perform anisometric synthesis we need to distort the neighborhoods before comparison.</a:t>
            </a:r>
          </a:p>
          <a:p>
            <a:r>
              <a:rPr lang="en-US"/>
              <a:t>A first approach is to fetch undistorted neighborhoods in the exemplar, and to compare them with a distorted neighborhood in the synthesized texture.</a:t>
            </a:r>
          </a:p>
          <a:p>
            <a:r>
              <a:rPr lang="en-US"/>
              <a:t>#</a:t>
            </a:r>
          </a:p>
          <a:p>
            <a:r>
              <a:rPr lang="en-US"/>
              <a:t>This works, however, there are sampling difficulties in the synthesized texture, as sample locations are no longer aligned with synthesized pixels. This is worsen by the fact that our algorithm store coordinates rather than colors, making re-sampling difficult.</a:t>
            </a:r>
          </a:p>
          <a:p>
            <a:r>
              <a:rPr lang="en-US"/>
              <a:t>But most importantly, performing correction using non local neighbors leads to a loss of texture coherence # as the content in between the pixel and the samples is ignored. </a:t>
            </a:r>
          </a:p>
          <a:p>
            <a:endParaRPr lang="en-US"/>
          </a:p>
          <a:p>
            <a:r>
              <a:rPr lang="en-US"/>
              <a:t>TODO (little squares with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52C57321-3348-40D2-81E9-466983B5679D}"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D966137-B7CB-4C0B-B16A-AB72018D26C2}" type="slidenum">
              <a:rPr lang="en-US"/>
              <a:pPr/>
              <a:t>23</a:t>
            </a:fld>
            <a:endParaRPr lang="en-US"/>
          </a:p>
        </p:txBody>
      </p:sp>
      <p:sp>
        <p:nvSpPr>
          <p:cNvPr id="2085890" name="Rectangle 2"/>
          <p:cNvSpPr>
            <a:spLocks noChangeArrowheads="1" noTextEdit="1"/>
          </p:cNvSpPr>
          <p:nvPr>
            <p:ph type="sldImg"/>
          </p:nvPr>
        </p:nvSpPr>
        <p:spPr>
          <a:ln/>
        </p:spPr>
      </p:sp>
      <p:sp>
        <p:nvSpPr>
          <p:cNvPr id="2085891" name="Rectangle 3"/>
          <p:cNvSpPr>
            <a:spLocks noGrp="1" noChangeArrowheads="1"/>
          </p:cNvSpPr>
          <p:nvPr>
            <p:ph type="body" idx="1"/>
          </p:nvPr>
        </p:nvSpPr>
        <p:spPr/>
        <p:txBody>
          <a:bodyPr/>
          <a:lstStyle/>
          <a:p>
            <a:r>
              <a:rPr lang="en-US"/>
              <a:t>We thus propose a new approach. We estimate the distorted neighborhood by only accessing immediate neighbors in the synthesized texture, shown here in red.</a:t>
            </a:r>
          </a:p>
          <a:p>
            <a:r>
              <a:rPr lang="en-US"/>
              <a:t>This reduces sampling issues and enable coherent synthesis.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EC7FAEC9-18DE-4D88-95DB-1840B63443C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CD8F065-6C0C-4DD2-A446-8D0440D334D7}" type="slidenum">
              <a:rPr lang="en-US"/>
              <a:pPr/>
              <a:t>24</a:t>
            </a:fld>
            <a:endParaRPr lang="en-US"/>
          </a:p>
        </p:txBody>
      </p:sp>
      <p:sp>
        <p:nvSpPr>
          <p:cNvPr id="2298882" name="Rectangle 2"/>
          <p:cNvSpPr>
            <a:spLocks noChangeArrowheads="1" noTextEdit="1"/>
          </p:cNvSpPr>
          <p:nvPr>
            <p:ph type="sldImg"/>
          </p:nvPr>
        </p:nvSpPr>
        <p:spPr>
          <a:ln/>
        </p:spPr>
      </p:sp>
      <p:sp>
        <p:nvSpPr>
          <p:cNvPr id="2298883" name="Rectangle 3"/>
          <p:cNvSpPr>
            <a:spLocks noGrp="1" noChangeArrowheads="1"/>
          </p:cNvSpPr>
          <p:nvPr>
            <p:ph type="body" idx="1"/>
          </p:nvPr>
        </p:nvSpPr>
        <p:spPr/>
        <p:txBody>
          <a:bodyPr/>
          <a:lstStyle/>
          <a:p>
            <a:r>
              <a:rPr lang="en-US"/>
              <a:t>First, let me introduce a few concepts in the isometric case – so there is no distortion.</a:t>
            </a:r>
          </a:p>
          <a:p>
            <a:r>
              <a:rPr lang="en-US"/>
              <a:t>Consider a pixel p and its already synthesized immediate neighbors.</a:t>
            </a:r>
          </a:p>
          <a:p>
            <a:endParaRPr lang="en-US"/>
          </a:p>
          <a:p>
            <a:r>
              <a:rPr lang="en-US"/>
              <a:t>Each immediate neighbor has a coordinate in the exemplar (recall we are synthesizing coords).</a:t>
            </a:r>
          </a:p>
          <a:p>
            <a:r>
              <a:rPr lang="en-US"/>
              <a:t>Now, each of these pixels, in the exemplar, has a neighbor that corresponds to p. </a:t>
            </a:r>
          </a:p>
          <a:p>
            <a:r>
              <a:rPr lang="en-US"/>
              <a:t>We call these pixels “proxy pixels”. </a:t>
            </a:r>
          </a:p>
          <a:p>
            <a:endParaRPr lang="en-US"/>
          </a:p>
          <a:p>
            <a:r>
              <a:rPr lang="en-US"/>
              <a:t>Our key idea is to use the proxy pixels to estimate the neighborhood around p.</a:t>
            </a:r>
          </a:p>
          <a:p>
            <a:endParaRPr lang="en-US"/>
          </a:p>
          <a:p>
            <a:r>
              <a:rPr lang="en-US"/>
              <a:t>A first insight to understand this is to now consider the proxy pixels only. Each of them can be used to retrieve one of the neighbor of p in the texture being synthesized.</a:t>
            </a:r>
          </a:p>
          <a:p>
            <a:r>
              <a:rPr lang="en-US"/>
              <a:t>So we can rebuild the neighborhood around p from the proxy pixels in the exemplar.</a:t>
            </a:r>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06FA1B32-FAD8-4AC5-A396-ECBDC05C254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820B665F-9736-4440-9295-9B467F3D4CA5}" type="slidenum">
              <a:rPr lang="en-US"/>
              <a:pPr/>
              <a:t>25</a:t>
            </a:fld>
            <a:endParaRPr lang="en-US"/>
          </a:p>
        </p:txBody>
      </p:sp>
      <p:sp>
        <p:nvSpPr>
          <p:cNvPr id="2234370" name="Rectangle 2"/>
          <p:cNvSpPr>
            <a:spLocks noChangeArrowheads="1" noTextEdit="1"/>
          </p:cNvSpPr>
          <p:nvPr>
            <p:ph type="sldImg"/>
          </p:nvPr>
        </p:nvSpPr>
        <p:spPr>
          <a:ln/>
        </p:spPr>
      </p:sp>
      <p:sp>
        <p:nvSpPr>
          <p:cNvPr id="2234371" name="Rectangle 3"/>
          <p:cNvSpPr>
            <a:spLocks noGrp="1" noChangeArrowheads="1"/>
          </p:cNvSpPr>
          <p:nvPr>
            <p:ph type="body" idx="1"/>
          </p:nvPr>
        </p:nvSpPr>
        <p:spPr/>
        <p:txBody>
          <a:bodyPr/>
          <a:lstStyle/>
          <a:p>
            <a:r>
              <a:rPr lang="en-US"/>
              <a:t>Let’s now consider the anisometric case with a simple scaling as distortion. </a:t>
            </a:r>
          </a:p>
          <a:p>
            <a:endParaRPr lang="en-US"/>
          </a:p>
          <a:p>
            <a:r>
              <a:rPr lang="en-US"/>
              <a:t># This is the distorted neighborhood we want to estimate.</a:t>
            </a:r>
          </a:p>
          <a:p>
            <a:endParaRPr lang="en-US"/>
          </a:p>
          <a:p>
            <a:r>
              <a:rPr lang="en-US"/>
              <a:t>First, we obtain the proxy pixels from the immediate neighbors as I explained before, but through the anisometric distortion – which is here the Jacobian.</a:t>
            </a:r>
          </a:p>
          <a:p>
            <a:endParaRPr lang="en-US"/>
          </a:p>
          <a:p>
            <a:r>
              <a:rPr lang="en-US"/>
              <a:t>Now, as in the isometric case, we use each proxy pixel to find one exemplar-space neighbor.</a:t>
            </a:r>
          </a:p>
          <a:p>
            <a:r>
              <a:rPr lang="en-US"/>
              <a:t># The final result is the distorted neighborhood representing the surrounding of p. </a:t>
            </a:r>
          </a:p>
          <a:p>
            <a:endParaRPr lang="en-US"/>
          </a:p>
          <a:p>
            <a:r>
              <a:rPr lang="en-US"/>
              <a:t>Thanks to appearance space synthesis we only have to perform this computations on four neighbors, making this approach practical for real time synthesis. Using a 5x5 neighborhood would be much more expensive.</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B652F644-E6EE-4192-8D78-3977C82792D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F02992E3-F62C-4030-852E-C361C249DD68}" type="slidenum">
              <a:rPr lang="en-US"/>
              <a:pPr/>
              <a:t>26</a:t>
            </a:fld>
            <a:endParaRPr lang="en-US"/>
          </a:p>
        </p:txBody>
      </p:sp>
      <p:sp>
        <p:nvSpPr>
          <p:cNvPr id="2152450" name="Rectangle 2"/>
          <p:cNvSpPr>
            <a:spLocks noChangeArrowheads="1" noTextEdit="1"/>
          </p:cNvSpPr>
          <p:nvPr>
            <p:ph type="sldImg"/>
          </p:nvPr>
        </p:nvSpPr>
        <p:spPr>
          <a:ln/>
        </p:spPr>
      </p:sp>
      <p:sp>
        <p:nvSpPr>
          <p:cNvPr id="2152451" name="Rectangle 3"/>
          <p:cNvSpPr>
            <a:spLocks noGrp="1" noChangeArrowheads="1"/>
          </p:cNvSpPr>
          <p:nvPr>
            <p:ph type="body" idx="1"/>
          </p:nvPr>
        </p:nvSpPr>
        <p:spPr/>
        <p:txBody>
          <a:bodyPr/>
          <a:lstStyle/>
          <a:p>
            <a:r>
              <a:rPr lang="en-US"/>
              <a:t>Here is a first result of anisometric synthesis. Here we use feature distance to preserve the keys.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2C68651A-E78D-4A65-A403-AC7AD118BC18}"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8FE2F684-515E-4EBA-AA01-18822891B1BE}" type="slidenum">
              <a:rPr lang="en-US"/>
              <a:pPr/>
              <a:t>27</a:t>
            </a:fld>
            <a:endParaRPr lang="en-US"/>
          </a:p>
        </p:txBody>
      </p:sp>
      <p:sp>
        <p:nvSpPr>
          <p:cNvPr id="2153474" name="Rectangle 2"/>
          <p:cNvSpPr>
            <a:spLocks noChangeArrowheads="1" noTextEdit="1"/>
          </p:cNvSpPr>
          <p:nvPr>
            <p:ph type="sldImg"/>
          </p:nvPr>
        </p:nvSpPr>
        <p:spPr>
          <a:ln/>
        </p:spPr>
      </p:sp>
      <p:sp>
        <p:nvSpPr>
          <p:cNvPr id="2153475" name="Rectangle 3"/>
          <p:cNvSpPr>
            <a:spLocks noGrp="1" noChangeArrowheads="1"/>
          </p:cNvSpPr>
          <p:nvPr>
            <p:ph type="body" idx="1"/>
          </p:nvPr>
        </p:nvSpPr>
        <p:spPr/>
        <p:txBody>
          <a:bodyPr/>
          <a:lstStyle/>
          <a:p>
            <a:r>
              <a:rPr lang="en-US"/>
              <a:t>Another result on a challenging texture.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DB309335-336F-40A8-BAD4-D1E95092BE6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AEFEF1B1-8B72-41B6-99E2-8058873ED55F}" type="slidenum">
              <a:rPr lang="en-US"/>
              <a:pPr/>
              <a:t>28</a:t>
            </a:fld>
            <a:endParaRPr lang="en-US"/>
          </a:p>
        </p:txBody>
      </p:sp>
      <p:sp>
        <p:nvSpPr>
          <p:cNvPr id="2154498" name="Rectangle 2"/>
          <p:cNvSpPr>
            <a:spLocks noChangeArrowheads="1" noTextEdit="1"/>
          </p:cNvSpPr>
          <p:nvPr>
            <p:ph type="sldImg"/>
          </p:nvPr>
        </p:nvSpPr>
        <p:spPr>
          <a:ln/>
        </p:spPr>
      </p:sp>
      <p:sp>
        <p:nvSpPr>
          <p:cNvPr id="2154499" name="Rectangle 3"/>
          <p:cNvSpPr>
            <a:spLocks noGrp="1" noChangeArrowheads="1"/>
          </p:cNvSpPr>
          <p:nvPr>
            <p:ph type="body" idx="1"/>
          </p:nvPr>
        </p:nvSpPr>
        <p:spPr/>
        <p:txBody>
          <a:bodyPr/>
          <a:lstStyle/>
          <a:p>
            <a:r>
              <a:rPr lang="en-US"/>
              <a:t>Yet another result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AAB726B3-F1FF-4C5C-8CF5-D3603A6C86A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44347D73-3C9D-4F2A-A24D-2A564ED49766}" type="slidenum">
              <a:rPr lang="en-US"/>
              <a:pPr/>
              <a:t>29</a:t>
            </a:fld>
            <a:endParaRPr lang="en-US"/>
          </a:p>
        </p:txBody>
      </p:sp>
      <p:sp>
        <p:nvSpPr>
          <p:cNvPr id="2155522" name="Rectangle 2"/>
          <p:cNvSpPr>
            <a:spLocks noChangeArrowheads="1" noTextEdit="1"/>
          </p:cNvSpPr>
          <p:nvPr>
            <p:ph type="sldImg"/>
          </p:nvPr>
        </p:nvSpPr>
        <p:spPr>
          <a:ln/>
        </p:spPr>
      </p:sp>
      <p:sp>
        <p:nvSpPr>
          <p:cNvPr id="2155523" name="Rectangle 3"/>
          <p:cNvSpPr>
            <a:spLocks noGrp="1" noChangeArrowheads="1"/>
          </p:cNvSpPr>
          <p:nvPr>
            <p:ph type="body" idx="1"/>
          </p:nvPr>
        </p:nvSpPr>
        <p:spPr/>
        <p:txBody>
          <a:bodyPr/>
          <a:lstStyle/>
          <a:p>
            <a:r>
              <a:rPr lang="en-US"/>
              <a:t>As our synthesis algorithm is very fast, and implemented on GPU, the user can interactively paint the orientation field, adjusting either direction or scaling.</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65DF3B62-8B64-497C-B12D-2089DEF89EAE}"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3DD9EE11-5F1B-464B-9C76-B7181A5D5A54}" type="slidenum">
              <a:rPr lang="en-US"/>
              <a:pPr/>
              <a:t>3</a:t>
            </a:fld>
            <a:endParaRPr lang="en-US"/>
          </a:p>
        </p:txBody>
      </p:sp>
      <p:sp>
        <p:nvSpPr>
          <p:cNvPr id="2033666" name="Rectangle 2"/>
          <p:cNvSpPr>
            <a:spLocks noChangeArrowheads="1" noTextEdit="1"/>
          </p:cNvSpPr>
          <p:nvPr>
            <p:ph type="sldImg"/>
          </p:nvPr>
        </p:nvSpPr>
        <p:spPr>
          <a:ln/>
        </p:spPr>
      </p:sp>
      <p:sp>
        <p:nvSpPr>
          <p:cNvPr id="2033667" name="Rectangle 3"/>
          <p:cNvSpPr>
            <a:spLocks noGrp="1" noChangeArrowheads="1"/>
          </p:cNvSpPr>
          <p:nvPr>
            <p:ph type="body" idx="1"/>
          </p:nvPr>
        </p:nvSpPr>
        <p:spPr/>
        <p:txBody>
          <a:bodyPr/>
          <a:lstStyle/>
          <a:p>
            <a:r>
              <a:rPr lang="en-US"/>
              <a:t>But texture synthesis also has other motivations. # It has been used to generate directly on mesh surface textures that would be hard to paint by hand. # This has been extended to synthesis of high dimensional signals such as view dependent textures. # Finally, recent work has used synthesis techniques to animate a texture along a velocity field.</a:t>
            </a:r>
          </a:p>
          <a:p>
            <a:endParaRPr lang="en-US"/>
          </a:p>
          <a:p>
            <a:r>
              <a:rPr lang="en-US"/>
              <a:t>However, challenges remain.</a:t>
            </a:r>
          </a:p>
          <a:p>
            <a:r>
              <a:rPr lang="en-US"/>
              <a:t># First, most surface texture synthesis techniques require finely tessellated meshes with millions of vertices,</a:t>
            </a:r>
          </a:p>
          <a:p>
            <a:r>
              <a:rPr lang="en-US"/>
              <a:t># Second, most of these approaches are slow and offer little control over the result. In particular, the lack of interactive feedback makes it difficult to adjust the parameters.</a:t>
            </a:r>
          </a:p>
          <a:p>
            <a:r>
              <a:rPr lang="en-US"/>
              <a:t># Third, these techniques have never been unified in a same scheme.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306EF1A3-6985-4BA5-B925-E6F1C5A2246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7FA99702-5755-47A1-A45C-D223F3E18531}" type="slidenum">
              <a:rPr lang="en-US"/>
              <a:pPr/>
              <a:t>30</a:t>
            </a:fld>
            <a:endParaRPr lang="en-US"/>
          </a:p>
        </p:txBody>
      </p:sp>
      <p:sp>
        <p:nvSpPr>
          <p:cNvPr id="2116610" name="Rectangle 2"/>
          <p:cNvSpPr>
            <a:spLocks noChangeArrowheads="1" noTextEdit="1"/>
          </p:cNvSpPr>
          <p:nvPr>
            <p:ph type="sldImg"/>
          </p:nvPr>
        </p:nvSpPr>
        <p:spPr>
          <a:ln/>
        </p:spPr>
      </p:sp>
      <p:sp>
        <p:nvSpPr>
          <p:cNvPr id="2116611" name="Rectangle 3"/>
          <p:cNvSpPr>
            <a:spLocks noGrp="1" noChangeArrowheads="1"/>
          </p:cNvSpPr>
          <p:nvPr>
            <p:ph type="body" idx="1"/>
          </p:nvPr>
        </p:nvSpPr>
        <p:spPr/>
        <p:txBody>
          <a:bodyPr/>
          <a:lstStyle/>
          <a:p>
            <a:r>
              <a:rPr lang="en-US"/>
              <a:t>Next, we extend anisometric synthesis to synthesize surface texture directly in the surface parametric domain.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306DA11A-7C24-4CCD-984C-545A359D7D89}"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00154CF-81A3-4559-AF0A-BEB1413D421C}" type="slidenum">
              <a:rPr lang="en-US"/>
              <a:pPr/>
              <a:t>31</a:t>
            </a:fld>
            <a:endParaRPr lang="en-US"/>
          </a:p>
        </p:txBody>
      </p:sp>
      <p:sp>
        <p:nvSpPr>
          <p:cNvPr id="2158594" name="Rectangle 2"/>
          <p:cNvSpPr>
            <a:spLocks noChangeArrowheads="1" noTextEdit="1"/>
          </p:cNvSpPr>
          <p:nvPr>
            <p:ph type="sldImg"/>
          </p:nvPr>
        </p:nvSpPr>
        <p:spPr>
          <a:ln/>
        </p:spPr>
      </p:sp>
      <p:sp>
        <p:nvSpPr>
          <p:cNvPr id="2158595" name="Rectangle 3"/>
          <p:cNvSpPr>
            <a:spLocks noGrp="1" noChangeArrowheads="1"/>
          </p:cNvSpPr>
          <p:nvPr>
            <p:ph type="body" idx="1"/>
          </p:nvPr>
        </p:nvSpPr>
        <p:spPr/>
        <p:txBody>
          <a:bodyPr/>
          <a:lstStyle/>
          <a:p>
            <a:r>
              <a:rPr lang="en-US"/>
              <a:t>In this setting, we want to synthesize a texture directly in a multichart atlas,</a:t>
            </a:r>
          </a:p>
          <a:p>
            <a:r>
              <a:rPr lang="en-US"/>
              <a:t>#</a:t>
            </a:r>
          </a:p>
          <a:p>
            <a:r>
              <a:rPr lang="en-US"/>
              <a:t>So that once mapped onto the corresponding surface it looks like the texture has been synthesized on the mesh.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F913DB60-76DD-4234-ADC9-1FE11F618E8B}"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DA5D5EF-9A34-4A39-9E12-089FB5C20CB1}" type="slidenum">
              <a:rPr lang="en-US"/>
              <a:pPr/>
              <a:t>32</a:t>
            </a:fld>
            <a:endParaRPr lang="en-US"/>
          </a:p>
        </p:txBody>
      </p:sp>
      <p:sp>
        <p:nvSpPr>
          <p:cNvPr id="2159618" name="Rectangle 2"/>
          <p:cNvSpPr>
            <a:spLocks noChangeArrowheads="1" noTextEdit="1"/>
          </p:cNvSpPr>
          <p:nvPr>
            <p:ph type="sldImg"/>
          </p:nvPr>
        </p:nvSpPr>
        <p:spPr>
          <a:ln/>
        </p:spPr>
      </p:sp>
      <p:sp>
        <p:nvSpPr>
          <p:cNvPr id="2159619" name="Rectangle 3"/>
          <p:cNvSpPr>
            <a:spLocks noGrp="1" noChangeArrowheads="1"/>
          </p:cNvSpPr>
          <p:nvPr>
            <p:ph type="body" idx="1"/>
          </p:nvPr>
        </p:nvSpPr>
        <p:spPr/>
        <p:txBody>
          <a:bodyPr/>
          <a:lstStyle/>
          <a:p>
            <a:r>
              <a:rPr lang="en-US"/>
              <a:t>The problem is actually similar to anisometric synthesis. </a:t>
            </a:r>
          </a:p>
          <a:p>
            <a:r>
              <a:rPr lang="en-US"/>
              <a:t>We compute the Jacobian field to cancel mapping distortion – the flattening of the mesh - and to let the user orient the texture along the surface. All details about this computation are in the paper. The important point here is that we just compute a Jacobian field as an input to the anisometric synthesis scheme.</a:t>
            </a:r>
          </a:p>
          <a:p>
            <a:r>
              <a:rPr lang="en-US"/>
              <a:t>#</a:t>
            </a:r>
          </a:p>
          <a:p>
            <a:r>
              <a:rPr lang="en-US"/>
              <a:t>The only other difficulty concerns the charts. In particular if we fetch a neighborhood next to a chart boundary, we need to fill in the samples falling outside with information from the neighboring chart. To do so, we simply rely on precomputed indirection maps. We follow the pointers to retrieve coordinates of the samples from the neighboring chart.</a:t>
            </a:r>
          </a:p>
          <a:p>
            <a:r>
              <a:rPr lang="en-US"/>
              <a:t>Note that we can do this because our coherent anisometric scheme accesses immediate neighbors only, which bounds the neighborhood extent. If the neighborhood was going arbitrarily far outside the chart we could not use simple indirections.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25F3BBFC-A4E4-48B3-8425-40D235545813}"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3B51A75C-8A02-40EB-920B-85CC2EF401E4}" type="slidenum">
              <a:rPr lang="en-US"/>
              <a:pPr/>
              <a:t>33</a:t>
            </a:fld>
            <a:endParaRPr lang="en-US"/>
          </a:p>
        </p:txBody>
      </p:sp>
      <p:sp>
        <p:nvSpPr>
          <p:cNvPr id="2161666" name="Rectangle 2"/>
          <p:cNvSpPr>
            <a:spLocks noChangeArrowheads="1" noTextEdit="1"/>
          </p:cNvSpPr>
          <p:nvPr>
            <p:ph type="sldImg"/>
          </p:nvPr>
        </p:nvSpPr>
        <p:spPr>
          <a:ln/>
        </p:spPr>
      </p:sp>
      <p:sp>
        <p:nvSpPr>
          <p:cNvPr id="2161667" name="Rectangle 3"/>
          <p:cNvSpPr>
            <a:spLocks noGrp="1" noChangeArrowheads="1"/>
          </p:cNvSpPr>
          <p:nvPr>
            <p:ph type="body" idx="1"/>
          </p:nvPr>
        </p:nvSpPr>
        <p:spPr/>
        <p:txBody>
          <a:bodyPr/>
          <a:lstStyle/>
          <a:p>
            <a:r>
              <a:rPr lang="en-US"/>
              <a:t>Our scheme is fast enough to let the user interactively change randomness parameters, thus obtaining different textures.</a:t>
            </a:r>
          </a:p>
          <a:p>
            <a:r>
              <a:rPr lang="en-US"/>
              <a:t>Or change interactively the texture orientation.</a:t>
            </a:r>
          </a:p>
          <a:p>
            <a:r>
              <a:rPr lang="en-US"/>
              <a:t>Or adjust the scale of the synthesized texture.</a:t>
            </a:r>
          </a:p>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22A0790A-42BF-487F-8D7B-36EEBE7C48E1}"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57DE66F-9FB8-430B-BD19-AA445BD7AEC9}" type="slidenum">
              <a:rPr lang="en-US"/>
              <a:pPr/>
              <a:t>34</a:t>
            </a:fld>
            <a:endParaRPr lang="en-US"/>
          </a:p>
        </p:txBody>
      </p:sp>
      <p:sp>
        <p:nvSpPr>
          <p:cNvPr id="2324482" name="Rectangle 2"/>
          <p:cNvSpPr>
            <a:spLocks noChangeArrowheads="1" noTextEdit="1"/>
          </p:cNvSpPr>
          <p:nvPr>
            <p:ph type="sldImg"/>
          </p:nvPr>
        </p:nvSpPr>
        <p:spPr>
          <a:ln/>
        </p:spPr>
      </p:sp>
      <p:sp>
        <p:nvSpPr>
          <p:cNvPr id="2324483" name="Rectangle 3"/>
          <p:cNvSpPr>
            <a:spLocks noGrp="1" noChangeArrowheads="1"/>
          </p:cNvSpPr>
          <p:nvPr>
            <p:ph type="body" idx="1"/>
          </p:nvPr>
        </p:nvSpPr>
        <p:spPr/>
        <p:txBody>
          <a:bodyPr/>
          <a:lstStyle/>
          <a:p>
            <a:r>
              <a:rPr lang="en-US"/>
              <a:t>Our scheme is fast enough to let the user interactively change randomness parameters, thus obtaining different textures.</a:t>
            </a:r>
          </a:p>
          <a:p>
            <a:r>
              <a:rPr lang="en-US"/>
              <a:t>Or change interactively the texture orientation.</a:t>
            </a:r>
          </a:p>
          <a:p>
            <a:r>
              <a:rPr lang="en-US"/>
              <a:t>Or adjust the scale of the synthesized texture.</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9C44C9ED-D3F3-470F-91A1-0F6FAF110BD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2F22E225-4389-4450-8AE4-C5A507E7E7F3}" type="slidenum">
              <a:rPr lang="en-US"/>
              <a:pPr/>
              <a:t>35</a:t>
            </a:fld>
            <a:endParaRPr lang="en-US"/>
          </a:p>
        </p:txBody>
      </p:sp>
      <p:sp>
        <p:nvSpPr>
          <p:cNvPr id="2326530" name="Rectangle 2"/>
          <p:cNvSpPr>
            <a:spLocks noChangeArrowheads="1" noTextEdit="1"/>
          </p:cNvSpPr>
          <p:nvPr>
            <p:ph type="sldImg"/>
          </p:nvPr>
        </p:nvSpPr>
        <p:spPr>
          <a:ln/>
        </p:spPr>
      </p:sp>
      <p:sp>
        <p:nvSpPr>
          <p:cNvPr id="2326531" name="Rectangle 3"/>
          <p:cNvSpPr>
            <a:spLocks noGrp="1" noChangeArrowheads="1"/>
          </p:cNvSpPr>
          <p:nvPr>
            <p:ph type="body" idx="1"/>
          </p:nvPr>
        </p:nvSpPr>
        <p:spPr/>
        <p:txBody>
          <a:bodyPr/>
          <a:lstStyle/>
          <a:p>
            <a:r>
              <a:rPr lang="en-US"/>
              <a:t>Our scheme is fast enough to let the user interactively change randomness parameters, thus obtaining different textures.</a:t>
            </a:r>
          </a:p>
          <a:p>
            <a:r>
              <a:rPr lang="en-US"/>
              <a:t>Or change interactively the texture orientation.</a:t>
            </a:r>
          </a:p>
          <a:p>
            <a:r>
              <a:rPr lang="en-US"/>
              <a:t>Or adjust the scale of the synthesized texture.</a:t>
            </a:r>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565D14E8-88FC-4023-9F0F-F8AED5D565D6}"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2437F22-9562-4885-B1D5-A09E4A201B09}" type="slidenum">
              <a:rPr lang="en-US"/>
              <a:pPr/>
              <a:t>36</a:t>
            </a:fld>
            <a:endParaRPr lang="en-US"/>
          </a:p>
        </p:txBody>
      </p:sp>
      <p:sp>
        <p:nvSpPr>
          <p:cNvPr id="2162690" name="Rectangle 2"/>
          <p:cNvSpPr>
            <a:spLocks noChangeArrowheads="1" noTextEdit="1"/>
          </p:cNvSpPr>
          <p:nvPr>
            <p:ph type="sldImg"/>
          </p:nvPr>
        </p:nvSpPr>
        <p:spPr>
          <a:ln/>
        </p:spPr>
      </p:sp>
      <p:sp>
        <p:nvSpPr>
          <p:cNvPr id="2162691" name="Rectangle 3"/>
          <p:cNvSpPr>
            <a:spLocks noGrp="1" noChangeArrowheads="1"/>
          </p:cNvSpPr>
          <p:nvPr>
            <p:ph type="body" idx="1"/>
          </p:nvPr>
        </p:nvSpPr>
        <p:spPr/>
        <p:txBody>
          <a:bodyPr/>
          <a:lstStyle/>
          <a:p>
            <a:r>
              <a:rPr lang="en-US"/>
              <a:t>Here are examples of RTT synthesis. The resulting RTT textures can be dynamically re-lighted. Rendering is done in real-time.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A6DB9387-B02A-4E1E-AC29-1A4E642E2561}"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3E89837B-980C-460D-979F-BFF95FF9AE6D}" type="slidenum">
              <a:rPr lang="en-US"/>
              <a:pPr/>
              <a:t>37</a:t>
            </a:fld>
            <a:endParaRPr lang="en-US"/>
          </a:p>
        </p:txBody>
      </p:sp>
      <p:sp>
        <p:nvSpPr>
          <p:cNvPr id="2118658" name="Rectangle 2"/>
          <p:cNvSpPr>
            <a:spLocks noChangeArrowheads="1" noTextEdit="1"/>
          </p:cNvSpPr>
          <p:nvPr>
            <p:ph type="sldImg"/>
          </p:nvPr>
        </p:nvSpPr>
        <p:spPr>
          <a:ln/>
        </p:spPr>
      </p:sp>
      <p:sp>
        <p:nvSpPr>
          <p:cNvPr id="2118659" name="Rectangle 3"/>
          <p:cNvSpPr>
            <a:spLocks noGrp="1" noChangeArrowheads="1"/>
          </p:cNvSpPr>
          <p:nvPr>
            <p:ph type="body" idx="1"/>
          </p:nvPr>
        </p:nvSpPr>
        <p:spPr/>
        <p:txBody>
          <a:bodyPr/>
          <a:lstStyle/>
          <a:p>
            <a:r>
              <a:rPr lang="en-US"/>
              <a:t>The last technique we propose is real-time advection of texture content.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FAC708AB-9E24-4D71-BBD6-18CE19885F8C}"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ADACFCBB-198B-4B33-B8EE-131FCCD1C91F}" type="slidenum">
              <a:rPr lang="en-US"/>
              <a:pPr/>
              <a:t>38</a:t>
            </a:fld>
            <a:endParaRPr lang="en-US"/>
          </a:p>
        </p:txBody>
      </p:sp>
      <p:sp>
        <p:nvSpPr>
          <p:cNvPr id="2163714" name="Rectangle 2"/>
          <p:cNvSpPr>
            <a:spLocks noChangeArrowheads="1" noTextEdit="1"/>
          </p:cNvSpPr>
          <p:nvPr>
            <p:ph type="sldImg"/>
          </p:nvPr>
        </p:nvSpPr>
        <p:spPr>
          <a:ln/>
        </p:spPr>
      </p:sp>
      <p:sp>
        <p:nvSpPr>
          <p:cNvPr id="2163715" name="Rectangle 3"/>
          <p:cNvSpPr>
            <a:spLocks noGrp="1" noChangeArrowheads="1"/>
          </p:cNvSpPr>
          <p:nvPr>
            <p:ph type="body" idx="1"/>
          </p:nvPr>
        </p:nvSpPr>
        <p:spPr/>
        <p:txBody>
          <a:bodyPr/>
          <a:lstStyle/>
          <a:p>
            <a:r>
              <a:rPr lang="en-US"/>
              <a:t>In this setting, the user specifies an exemplar and a velocity field, possible time-varying. The chalenge is to synthesize a texture which is advecting along the velocity field, but keeps its appearance as it moves.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EE4D8846-4FAF-4FD7-AFE8-169D17C1E13C}"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CCC3F847-38AA-4B87-8F6B-76F9F8AF2554}" type="slidenum">
              <a:rPr lang="en-US"/>
              <a:pPr/>
              <a:t>39</a:t>
            </a:fld>
            <a:endParaRPr lang="en-US"/>
          </a:p>
        </p:txBody>
      </p:sp>
      <p:sp>
        <p:nvSpPr>
          <p:cNvPr id="2120706" name="Rectangle 2"/>
          <p:cNvSpPr>
            <a:spLocks noChangeArrowheads="1" noTextEdit="1"/>
          </p:cNvSpPr>
          <p:nvPr>
            <p:ph type="sldImg"/>
          </p:nvPr>
        </p:nvSpPr>
        <p:spPr>
          <a:ln/>
        </p:spPr>
      </p:sp>
      <p:sp>
        <p:nvSpPr>
          <p:cNvPr id="2120707" name="Rectangle 3"/>
          <p:cNvSpPr>
            <a:spLocks noGrp="1" noChangeArrowheads="1"/>
          </p:cNvSpPr>
          <p:nvPr>
            <p:ph type="body" idx="1"/>
          </p:nvPr>
        </p:nvSpPr>
        <p:spPr/>
        <p:txBody>
          <a:bodyPr/>
          <a:lstStyle/>
          <a:p>
            <a:r>
              <a:rPr lang="en-US"/>
              <a:t>Our advection scheme fits very nicely in our unified synthesis framework. In fact, it only involves a very simple modification of the upsampling step.</a:t>
            </a:r>
          </a:p>
          <a:p>
            <a:r>
              <a:rPr lang="en-US"/>
              <a:t>The idea is to advect the texture until there is too much distortion, in which case we locally re-synthesize the content.</a:t>
            </a:r>
          </a:p>
          <a:p>
            <a:r>
              <a:rPr lang="en-US"/>
              <a:t>I don’t want to give too much details now, please refer to the paper, but rather show you the results we obtain.</a:t>
            </a:r>
          </a:p>
          <a:p>
            <a:endParaRPr lang="en-US"/>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CA489632-8173-4A39-8AC8-3DD3983790BD}"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5896CB4F-33C2-4054-A47E-1CF613C12FCE}" type="slidenum">
              <a:rPr lang="en-US"/>
              <a:pPr/>
              <a:t>4</a:t>
            </a:fld>
            <a:endParaRPr lang="en-US"/>
          </a:p>
        </p:txBody>
      </p:sp>
      <p:sp>
        <p:nvSpPr>
          <p:cNvPr id="2236418" name="Rectangle 2"/>
          <p:cNvSpPr>
            <a:spLocks noChangeArrowheads="1" noTextEdit="1"/>
          </p:cNvSpPr>
          <p:nvPr>
            <p:ph type="sldImg"/>
          </p:nvPr>
        </p:nvSpPr>
        <p:spPr>
          <a:ln/>
        </p:spPr>
      </p:sp>
      <p:sp>
        <p:nvSpPr>
          <p:cNvPr id="2236419" name="Rectangle 3"/>
          <p:cNvSpPr>
            <a:spLocks noGrp="1" noChangeArrowheads="1"/>
          </p:cNvSpPr>
          <p:nvPr>
            <p:ph type="body" idx="1"/>
          </p:nvPr>
        </p:nvSpPr>
        <p:spPr/>
        <p:txBody>
          <a:bodyPr/>
          <a:lstStyle/>
          <a:p>
            <a:r>
              <a:rPr lang="en-US"/>
              <a:t>Last year, we introduced a fast controllable texture synthesis algorithm. </a:t>
            </a:r>
          </a:p>
          <a:p>
            <a:r>
              <a:rPr lang="en-US"/>
              <a:t># However, this scheme performs only ‘flat’ isometric synthesis. We cannot synthesize on surfaces, we cannot handle high dimensional texture data, and we cannot synthesize advecting textures.</a:t>
            </a:r>
          </a:p>
          <a:p>
            <a:r>
              <a:rPr lang="en-US"/>
              <a:t># Moreover, some textures are not properly synthesized. For instance these two textures generate poor results. </a:t>
            </a:r>
          </a:p>
          <a:p>
            <a:endParaRPr lang="en-US"/>
          </a:p>
          <a:p>
            <a:r>
              <a:rPr lang="en-US"/>
              <a:t>The problem here is that the neighborhoods used for synthesis are too small to capture the structures.</a:t>
            </a:r>
          </a:p>
          <a:p>
            <a:endParaRPr lang="en-US"/>
          </a:p>
          <a:p>
            <a:r>
              <a:rPr lang="en-US"/>
              <a:t>(The problem is that the limited extent of neighborhood comparisons does not accurately reproduce large structures.)</a:t>
            </a:r>
          </a:p>
          <a:p>
            <a:r>
              <a:rPr lang="en-US"/>
              <a:t>(The problem here is that the neighborhoods used for synthesis cannot capture the structures of these textures.)</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EB2F1825-D025-477B-8994-E6CB8610038F}"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4C9066FC-8B96-4DC2-9D82-906CD802A9B6}" type="slidenum">
              <a:rPr lang="en-US"/>
              <a:pPr/>
              <a:t>40</a:t>
            </a:fld>
            <a:endParaRPr lang="en-US"/>
          </a:p>
        </p:txBody>
      </p:sp>
      <p:sp>
        <p:nvSpPr>
          <p:cNvPr id="2166786" name="Rectangle 2"/>
          <p:cNvSpPr>
            <a:spLocks noChangeArrowheads="1" noTextEdit="1"/>
          </p:cNvSpPr>
          <p:nvPr>
            <p:ph type="sldImg"/>
          </p:nvPr>
        </p:nvSpPr>
        <p:spPr>
          <a:ln/>
        </p:spPr>
      </p:sp>
      <p:sp>
        <p:nvSpPr>
          <p:cNvPr id="2166787" name="Rectangle 3"/>
          <p:cNvSpPr>
            <a:spLocks noGrp="1" noChangeArrowheads="1"/>
          </p:cNvSpPr>
          <p:nvPr>
            <p:ph type="body" idx="1"/>
          </p:nvPr>
        </p:nvSpPr>
        <p:spPr/>
        <p:txBody>
          <a:bodyPr/>
          <a:lstStyle/>
          <a:p>
            <a:r>
              <a:rPr lang="en-US"/>
              <a:t>Here are results of real time advection, first on an easy texture,</a:t>
            </a:r>
          </a:p>
          <a:p>
            <a:r>
              <a:rPr lang="en-US"/>
              <a:t>Then on a more challenging texture.</a:t>
            </a:r>
          </a:p>
          <a:p>
            <a:endParaRPr lang="en-US"/>
          </a:p>
          <a:p>
            <a:r>
              <a:rPr lang="en-US"/>
              <a:t>We can also combine advection and surface synthesis to advect the texture along a mesh, interactively control the advection direction,</a:t>
            </a:r>
          </a:p>
          <a:p>
            <a:r>
              <a:rPr lang="en-US"/>
              <a:t>and even dynamically deform the surface as the Jacobian field computation itself is performed as a GPU rasterization pass.</a:t>
            </a:r>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3CC0B775-081A-472E-BBD9-ADBF9F10F863}"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F9E7576F-8AC9-4A67-AF44-C33533837846}" type="slidenum">
              <a:rPr lang="en-US"/>
              <a:pPr/>
              <a:t>41</a:t>
            </a:fld>
            <a:endParaRPr lang="en-US"/>
          </a:p>
        </p:txBody>
      </p:sp>
      <p:sp>
        <p:nvSpPr>
          <p:cNvPr id="2102274" name="Rectangle 2"/>
          <p:cNvSpPr>
            <a:spLocks noChangeArrowheads="1" noTextEdit="1"/>
          </p:cNvSpPr>
          <p:nvPr>
            <p:ph type="sldImg"/>
          </p:nvPr>
        </p:nvSpPr>
        <p:spPr>
          <a:ln/>
        </p:spPr>
      </p:sp>
      <p:sp>
        <p:nvSpPr>
          <p:cNvPr id="2102275" name="Rectangle 3"/>
          <p:cNvSpPr>
            <a:spLocks noGrp="1" noChangeArrowheads="1"/>
          </p:cNvSpPr>
          <p:nvPr>
            <p:ph type="body" idx="1"/>
          </p:nvPr>
        </p:nvSpPr>
        <p:spPr/>
        <p:txBody>
          <a:bodyPr/>
          <a:lstStyle/>
          <a:p>
            <a:r>
              <a:rPr lang="en-US"/>
              <a:t>In summary,</a:t>
            </a:r>
          </a:p>
          <a:p>
            <a:r>
              <a:rPr lang="en-US"/>
              <a:t> we proposed appearance space texture synthesis,</a:t>
            </a:r>
          </a:p>
          <a:p>
            <a:r>
              <a:rPr lang="en-US"/>
              <a:t> which transforms the exemplar in an information rich space prior to synthesis,</a:t>
            </a:r>
          </a:p>
          <a:p>
            <a:r>
              <a:rPr lang="en-US"/>
              <a:t> enables the use of non local information to better preserve features,</a:t>
            </a:r>
          </a:p>
          <a:p>
            <a:r>
              <a:rPr lang="en-US"/>
              <a:t> and improves synthesis efficiency thus allowing to reduce runtime cost</a:t>
            </a:r>
          </a:p>
          <a:p>
            <a:endParaRPr lang="en-US"/>
          </a:p>
          <a:p>
            <a:r>
              <a:rPr lang="en-US"/>
              <a:t>It enables novel synthesis techniques all available in a unified framework:</a:t>
            </a:r>
          </a:p>
          <a:p>
            <a:r>
              <a:rPr lang="en-US"/>
              <a:t> coherent anisometric synthesis ,</a:t>
            </a:r>
          </a:p>
          <a:p>
            <a:r>
              <a:rPr lang="en-US"/>
              <a:t> surface synthesis directly in the parametric domain,</a:t>
            </a:r>
          </a:p>
          <a:p>
            <a:r>
              <a:rPr lang="en-US"/>
              <a:t> and real time advection of texture content.</a:t>
            </a:r>
          </a:p>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ADC24314-8491-493E-9EAB-C5D70AF2995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F656E40B-8CF9-40D7-A3D7-98F7E72B0F87}" type="slidenum">
              <a:rPr lang="en-US"/>
              <a:pPr/>
              <a:t>42</a:t>
            </a:fld>
            <a:endParaRPr lang="en-US"/>
          </a:p>
        </p:txBody>
      </p:sp>
      <p:sp>
        <p:nvSpPr>
          <p:cNvPr id="2308098" name="Rectangle 2"/>
          <p:cNvSpPr>
            <a:spLocks noChangeArrowheads="1" noTextEdit="1"/>
          </p:cNvSpPr>
          <p:nvPr>
            <p:ph type="sldImg"/>
          </p:nvPr>
        </p:nvSpPr>
        <p:spPr>
          <a:ln/>
        </p:spPr>
      </p:sp>
      <p:sp>
        <p:nvSpPr>
          <p:cNvPr id="2308099" name="Rectangle 3"/>
          <p:cNvSpPr>
            <a:spLocks noGrp="1" noChangeArrowheads="1"/>
          </p:cNvSpPr>
          <p:nvPr>
            <p:ph type="body" idx="1"/>
          </p:nvPr>
        </p:nvSpPr>
        <p:spPr/>
        <p:txBody>
          <a:bodyPr/>
          <a:lstStyle/>
          <a:p>
            <a:r>
              <a:rPr lang="en-US"/>
              <a:t>In summary,</a:t>
            </a:r>
          </a:p>
          <a:p>
            <a:r>
              <a:rPr lang="en-US"/>
              <a:t> we proposed appearance space texture synthesis,</a:t>
            </a:r>
          </a:p>
          <a:p>
            <a:r>
              <a:rPr lang="en-US"/>
              <a:t> which transforms the exemplar in an information rich space prior to synthesis,</a:t>
            </a:r>
          </a:p>
          <a:p>
            <a:r>
              <a:rPr lang="en-US"/>
              <a:t> enables the use of non local information to better preserve features,</a:t>
            </a:r>
          </a:p>
          <a:p>
            <a:r>
              <a:rPr lang="en-US"/>
              <a:t> and improves synthesis efficiency thus allowing to reduce runtime cost</a:t>
            </a:r>
          </a:p>
          <a:p>
            <a:endParaRPr lang="en-US"/>
          </a:p>
          <a:p>
            <a:r>
              <a:rPr lang="en-US"/>
              <a:t>It enables novel synthesis techniques all available in a unified framework:</a:t>
            </a:r>
          </a:p>
          <a:p>
            <a:r>
              <a:rPr lang="en-US"/>
              <a:t> coherent anisometric synthesis ,</a:t>
            </a:r>
          </a:p>
          <a:p>
            <a:r>
              <a:rPr lang="en-US"/>
              <a:t> surface synthesis directly in the parametric domain,</a:t>
            </a:r>
          </a:p>
          <a:p>
            <a:r>
              <a:rPr lang="en-US"/>
              <a:t> and real time advection of texture content.</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83267FD4-0AC8-4D82-94F8-12D8355DE938}"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E5903EC-72B6-48AD-BC82-050909D80BE3}" type="slidenum">
              <a:rPr lang="en-US"/>
              <a:pPr/>
              <a:t>43</a:t>
            </a:fld>
            <a:endParaRPr lang="en-US"/>
          </a:p>
        </p:txBody>
      </p:sp>
      <p:sp>
        <p:nvSpPr>
          <p:cNvPr id="2306050" name="Rectangle 2"/>
          <p:cNvSpPr>
            <a:spLocks noChangeArrowheads="1" noTextEdit="1"/>
          </p:cNvSpPr>
          <p:nvPr>
            <p:ph type="sldImg"/>
          </p:nvPr>
        </p:nvSpPr>
        <p:spPr>
          <a:ln/>
        </p:spPr>
      </p:sp>
      <p:sp>
        <p:nvSpPr>
          <p:cNvPr id="2306051" name="Rectangle 3"/>
          <p:cNvSpPr>
            <a:spLocks noGrp="1" noChangeArrowheads="1"/>
          </p:cNvSpPr>
          <p:nvPr>
            <p:ph type="body" idx="1"/>
          </p:nvPr>
        </p:nvSpPr>
        <p:spPr/>
        <p:txBody>
          <a:bodyPr/>
          <a:lstStyle/>
          <a:p>
            <a:r>
              <a:rPr lang="en-US"/>
              <a:t>In summary,</a:t>
            </a:r>
          </a:p>
          <a:p>
            <a:r>
              <a:rPr lang="en-US"/>
              <a:t> we proposed appearance space texture synthesis,</a:t>
            </a:r>
          </a:p>
          <a:p>
            <a:r>
              <a:rPr lang="en-US"/>
              <a:t> which transforms the exemplar in an information rich space prior to synthesis,</a:t>
            </a:r>
          </a:p>
          <a:p>
            <a:r>
              <a:rPr lang="en-US"/>
              <a:t> enables the use of non local information to better preserve features,</a:t>
            </a:r>
          </a:p>
          <a:p>
            <a:r>
              <a:rPr lang="en-US"/>
              <a:t> and improves synthesis efficiency thus allowing to reduce runtime cost</a:t>
            </a:r>
          </a:p>
          <a:p>
            <a:endParaRPr lang="en-US"/>
          </a:p>
          <a:p>
            <a:r>
              <a:rPr lang="en-US"/>
              <a:t>It enables novel synthesis techniques all available in a unified framework:</a:t>
            </a:r>
          </a:p>
          <a:p>
            <a:r>
              <a:rPr lang="en-US"/>
              <a:t> coherent anisometric synthesis ,</a:t>
            </a:r>
          </a:p>
          <a:p>
            <a:r>
              <a:rPr lang="en-US"/>
              <a:t> surface synthesis directly in the parametric domain,</a:t>
            </a:r>
          </a:p>
          <a:p>
            <a:r>
              <a:rPr lang="en-US"/>
              <a:t> and real time advection of texture content.</a:t>
            </a:r>
          </a:p>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92FBF062-3C36-450E-B740-AB4DD8B6B3FA}"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995F568-269A-4C86-8491-11DF944A1078}" type="slidenum">
              <a:rPr lang="en-US"/>
              <a:pPr/>
              <a:t>44</a:t>
            </a:fld>
            <a:endParaRPr lang="en-US"/>
          </a:p>
        </p:txBody>
      </p:sp>
      <p:sp>
        <p:nvSpPr>
          <p:cNvPr id="2310146" name="Rectangle 2"/>
          <p:cNvSpPr>
            <a:spLocks noChangeArrowheads="1" noTextEdit="1"/>
          </p:cNvSpPr>
          <p:nvPr>
            <p:ph type="sldImg"/>
          </p:nvPr>
        </p:nvSpPr>
        <p:spPr>
          <a:ln/>
        </p:spPr>
      </p:sp>
      <p:sp>
        <p:nvSpPr>
          <p:cNvPr id="2310147" name="Rectangle 3"/>
          <p:cNvSpPr>
            <a:spLocks noGrp="1" noChangeArrowheads="1"/>
          </p:cNvSpPr>
          <p:nvPr>
            <p:ph type="body" idx="1"/>
          </p:nvPr>
        </p:nvSpPr>
        <p:spPr/>
        <p:txBody>
          <a:bodyPr/>
          <a:lstStyle/>
          <a:p>
            <a:r>
              <a:rPr lang="en-US"/>
              <a:t>Of course, there are some limitations.</a:t>
            </a:r>
          </a:p>
          <a:p>
            <a:r>
              <a:rPr lang="en-US"/>
              <a:t># Some textures are very challenging as they contain different layers. We would like to recognize such textures and adapt our synthesis scheme. IMPROVE</a:t>
            </a:r>
          </a:p>
          <a:p>
            <a:r>
              <a:rPr lang="en-US"/>
              <a:t># Finally, you may already have noticed it, but some of our advection results exhibit popping, which are due to local re-synthesis. This is an area for future improvement.</a:t>
            </a:r>
          </a:p>
          <a:p>
            <a:r>
              <a:rPr lang="en-US"/>
              <a:t># Nonlinear – LLE ISOMAP</a:t>
            </a:r>
          </a:p>
          <a:p>
            <a:r>
              <a:rPr lang="en-US"/>
              <a:t># Video textures</a:t>
            </a:r>
          </a:p>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C60E87EA-1A80-43C1-9BE4-825A69B48E8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B2897F50-174E-4D92-9038-D4040A274FA3}" type="slidenum">
              <a:rPr lang="en-US"/>
              <a:pPr/>
              <a:t>45</a:t>
            </a:fld>
            <a:endParaRPr lang="en-US"/>
          </a:p>
        </p:txBody>
      </p:sp>
      <p:sp>
        <p:nvSpPr>
          <p:cNvPr id="2304002" name="Rectangle 2"/>
          <p:cNvSpPr>
            <a:spLocks noChangeArrowheads="1" noTextEdit="1"/>
          </p:cNvSpPr>
          <p:nvPr>
            <p:ph type="sldImg"/>
          </p:nvPr>
        </p:nvSpPr>
        <p:spPr>
          <a:ln/>
        </p:spPr>
      </p:sp>
      <p:sp>
        <p:nvSpPr>
          <p:cNvPr id="2304003" name="Rectangle 3"/>
          <p:cNvSpPr>
            <a:spLocks noGrp="1" noChangeArrowheads="1"/>
          </p:cNvSpPr>
          <p:nvPr>
            <p:ph type="body" idx="1"/>
          </p:nvPr>
        </p:nvSpPr>
        <p:spPr/>
        <p:txBody>
          <a:bodyPr/>
          <a:lstStyle/>
          <a:p>
            <a:r>
              <a:rPr lang="en-US"/>
              <a:t>Of course, there are some limitations.</a:t>
            </a:r>
          </a:p>
          <a:p>
            <a:r>
              <a:rPr lang="en-US"/>
              <a:t># Some textures are very challenging as they contain different layers. We would like to recognize such textures and adapt our synthesis scheme. IMPROVE</a:t>
            </a:r>
          </a:p>
          <a:p>
            <a:r>
              <a:rPr lang="en-US"/>
              <a:t># Finally, you may already have noticed it, but some of our advection results exhibit popping, which are due to local re-synthesis. This is an area for future improvement.</a:t>
            </a:r>
          </a:p>
          <a:p>
            <a:r>
              <a:rPr lang="en-US"/>
              <a:t># Nonlinear – LLE ISOMAP</a:t>
            </a:r>
          </a:p>
          <a:p>
            <a:r>
              <a:rPr lang="en-US"/>
              <a:t># Video textures</a:t>
            </a:r>
          </a:p>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F7DD7ACC-C8A8-404C-88AE-D3DA9E125165}"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1BBF2E9-65F6-4F71-A5EC-122725979A5A}" type="slidenum">
              <a:rPr lang="en-US"/>
              <a:pPr/>
              <a:t>46</a:t>
            </a:fld>
            <a:endParaRPr lang="en-US"/>
          </a:p>
        </p:txBody>
      </p:sp>
      <p:sp>
        <p:nvSpPr>
          <p:cNvPr id="2312194" name="Rectangle 2"/>
          <p:cNvSpPr>
            <a:spLocks noChangeArrowheads="1" noTextEdit="1"/>
          </p:cNvSpPr>
          <p:nvPr>
            <p:ph type="sldImg"/>
          </p:nvPr>
        </p:nvSpPr>
        <p:spPr>
          <a:ln/>
        </p:spPr>
      </p:sp>
      <p:sp>
        <p:nvSpPr>
          <p:cNvPr id="2312195" name="Rectangle 3"/>
          <p:cNvSpPr>
            <a:spLocks noGrp="1" noChangeArrowheads="1"/>
          </p:cNvSpPr>
          <p:nvPr>
            <p:ph type="body" idx="1"/>
          </p:nvPr>
        </p:nvSpPr>
        <p:spPr/>
        <p:txBody>
          <a:bodyPr/>
          <a:lstStyle/>
          <a:p>
            <a:r>
              <a:rPr lang="en-US"/>
              <a:t>Of course, there are some limitations.</a:t>
            </a:r>
          </a:p>
          <a:p>
            <a:r>
              <a:rPr lang="en-US"/>
              <a:t># Some textures are very challenging as they contain different layers. We would like to recognize such textures and adapt our synthesis scheme. IMPROVE</a:t>
            </a:r>
          </a:p>
          <a:p>
            <a:r>
              <a:rPr lang="en-US"/>
              <a:t># Finally, you may already have noticed it, but some of our advection results exhibit popping, which are due to local re-synthesis. This is an area for future improvement.</a:t>
            </a:r>
          </a:p>
          <a:p>
            <a:r>
              <a:rPr lang="en-US"/>
              <a:t># Nonlinear – LLE ISOMAP</a:t>
            </a:r>
          </a:p>
          <a:p>
            <a:r>
              <a:rPr lang="en-US"/>
              <a:t># Video textures</a:t>
            </a:r>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7F79D27B-F00B-471F-9122-ACB634AFF94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8FD80DBA-101D-4F60-AE07-186D48E31351}" type="slidenum">
              <a:rPr lang="en-US"/>
              <a:pPr/>
              <a:t>50</a:t>
            </a:fld>
            <a:endParaRPr lang="en-US"/>
          </a:p>
        </p:txBody>
      </p:sp>
      <p:sp>
        <p:nvSpPr>
          <p:cNvPr id="2283522" name="Rectangle 2"/>
          <p:cNvSpPr>
            <a:spLocks noChangeArrowheads="1" noTextEdit="1"/>
          </p:cNvSpPr>
          <p:nvPr>
            <p:ph type="sldImg"/>
          </p:nvPr>
        </p:nvSpPr>
        <p:spPr>
          <a:ln/>
        </p:spPr>
      </p:sp>
      <p:sp>
        <p:nvSpPr>
          <p:cNvPr id="2283523" name="Rectangle 3"/>
          <p:cNvSpPr>
            <a:spLocks noGrp="1" noChangeArrowheads="1"/>
          </p:cNvSpPr>
          <p:nvPr>
            <p:ph type="body" idx="1"/>
          </p:nvPr>
        </p:nvSpPr>
        <p:spPr/>
        <p:txBody>
          <a:bodyPr/>
          <a:lstStyle/>
          <a:p>
            <a:r>
              <a:rPr lang="en-US" sz="1000"/>
              <a:t>Now, I will explain how we use coherent candidates for anisometric synthesis.</a:t>
            </a:r>
          </a:p>
          <a:p>
            <a:r>
              <a:rPr lang="en-US" sz="1000"/>
              <a:t>Our goal is to build an undistorted exemplar space neighborhood that captures the appearance around p in the texture being synthesized. This neighborhood will be compared against other undistorted exemplar neighborhoods.</a:t>
            </a:r>
          </a:p>
          <a:p>
            <a:r>
              <a:rPr lang="en-US" sz="1000"/>
              <a:t>We will build it one sample after the other. Recall that our neighborhoods have only 4 samples. </a:t>
            </a:r>
          </a:p>
          <a:p>
            <a:r>
              <a:rPr lang="en-US" sz="1000"/>
              <a:t>* * * *</a:t>
            </a:r>
          </a:p>
          <a:p>
            <a:r>
              <a:rPr lang="en-US" sz="1000"/>
              <a:t>So let’s start with the top left sample. The blue delta vector is the relative position of the sample within the exemplar space neighborhood.</a:t>
            </a:r>
          </a:p>
          <a:p>
            <a:r>
              <a:rPr lang="en-US" sz="1000"/>
              <a:t>Now, we can transform delta by the inverse jacobian, to obtain delta in synthesis space. This would be the location where to fetch the color. However, in order to avoid sampling issues, we compute a new vector, the red delta, which only keeps the direction of the transformed delta. It is computed to access a immediate neighbor of p in the synthesized texture. This is the green pixel here.</a:t>
            </a:r>
          </a:p>
          <a:p>
            <a:r>
              <a:rPr lang="en-US" sz="1000"/>
              <a:t>Now, we just use the coherent candidate approach, to find out what should be p according to its green neighbor.</a:t>
            </a:r>
          </a:p>
          <a:p>
            <a:r>
              <a:rPr lang="en-US" sz="1000"/>
              <a:t>Once we have the coherent candidate, we simply fetch the “color” of the pixel having the position given by delta in the neighborhood. This is the color that should be in the neighborhood according to the green neighbor of p. As this neighbor is in the correct direction, it will give us a good estimate of the neighborhood.</a:t>
            </a:r>
          </a:p>
          <a:p>
            <a:endParaRPr lang="en-US" sz="1000"/>
          </a:p>
          <a:p>
            <a:r>
              <a:rPr lang="en-US" sz="1000"/>
              <a:t>We then go to the next sample, and proceed in the same way until the neighborhood is complete.</a:t>
            </a:r>
          </a:p>
          <a:p>
            <a:r>
              <a:rPr lang="en-US" sz="1000"/>
              <a:t>Synthesis can then proceed as before.</a:t>
            </a:r>
          </a:p>
          <a:p>
            <a:endParaRPr lang="en-US" sz="10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D30EEB75-A291-4A5F-9592-6F6F570C56E7}"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67DABE8E-5EE0-46B5-8421-1E9FB6F90637}" type="slidenum">
              <a:rPr lang="en-US"/>
              <a:pPr/>
              <a:t>52</a:t>
            </a:fld>
            <a:endParaRPr lang="en-US"/>
          </a:p>
        </p:txBody>
      </p:sp>
      <p:sp>
        <p:nvSpPr>
          <p:cNvPr id="2285570" name="Rectangle 2"/>
          <p:cNvSpPr>
            <a:spLocks noChangeArrowheads="1" noTextEdit="1"/>
          </p:cNvSpPr>
          <p:nvPr>
            <p:ph type="sldImg"/>
          </p:nvPr>
        </p:nvSpPr>
        <p:spPr>
          <a:ln/>
        </p:spPr>
      </p:sp>
      <p:sp>
        <p:nvSpPr>
          <p:cNvPr id="2285571" name="Rectangle 3"/>
          <p:cNvSpPr>
            <a:spLocks noGrp="1" noChangeArrowheads="1"/>
          </p:cNvSpPr>
          <p:nvPr>
            <p:ph type="body" idx="1"/>
          </p:nvPr>
        </p:nvSpPr>
        <p:spPr/>
        <p:txBody>
          <a:bodyPr/>
          <a:lstStyle/>
          <a:p>
            <a:r>
              <a:rPr lang="en-US" sz="1000"/>
              <a:t>So, let me start by introducing appearance space synthesis.</a:t>
            </a:r>
          </a:p>
          <a:p>
            <a:endParaRPr lang="en-US" sz="1000"/>
          </a:p>
          <a:p>
            <a:r>
              <a:rPr lang="en-US" sz="1000"/>
              <a:t>The key idea is to perform synthesis in an information rich space. Each RGB pixel of the exemplar will be replaced by a small appearance vector. Our appearance space is adapted to each exemplar, is continuous, low dimensional, and has an Euclidian metric.</a:t>
            </a:r>
          </a:p>
          <a:p>
            <a:endParaRPr lang="en-US" sz="1000"/>
          </a:p>
          <a:p>
            <a:r>
              <a:rPr lang="en-US" sz="1000"/>
              <a:t>This approach let us transform the exemplar *prior* to synthesis, so that the runtime algorithm does not have to be modified.</a:t>
            </a:r>
          </a:p>
          <a:p>
            <a:endParaRPr lang="en-US" sz="1000"/>
          </a:p>
          <a:p>
            <a:r>
              <a:rPr lang="en-US" sz="1000"/>
              <a:t>How does this relate to previous work?</a:t>
            </a:r>
          </a:p>
          <a:p>
            <a:endParaRPr lang="en-US" sz="1000"/>
          </a:p>
          <a:p>
            <a:r>
              <a:rPr lang="en-US" sz="1000"/>
              <a:t>- Several texture synthesis approaches use steerable filters to compute appearance vectors. These vectors encode the response of each exemplar location to the filters. However, generic filters are used, whereas in our scheme the appearance space is adapted to each exemplar. Moreover, the filters must be applied during the synthesis process, whereas we transform the exemplar prior to synthesis.</a:t>
            </a:r>
          </a:p>
          <a:p>
            <a:endParaRPr lang="en-US" sz="1000"/>
          </a:p>
          <a:p>
            <a:r>
              <a:rPr lang="en-US" sz="1000"/>
              <a:t>Textons approaches are probably the most related to our scheme. Exemplar locations are clustered with respect to their response to sets of gaussian fitlers. Synthesis is then performed in texton space. </a:t>
            </a:r>
          </a:p>
          <a:p>
            <a:r>
              <a:rPr lang="en-US" sz="1000"/>
              <a:t>Textons, however, have 2 drawbacks. First, the texton space is discrete which may introduce artifacts, whereas our apperance space is continuous. Second, the texton distance is encoded as a large inner product matrix. Random accesses into this matrix during synthesis reduces performance. In our scheme, however, a simple euclidian distance is used and the runtime synthesis algorithm need not be modified.</a:t>
            </a:r>
          </a:p>
          <a:p>
            <a:endParaRPr lang="en-US" sz="10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DE98C761-6EF2-492A-B3B6-1879813F4484}"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D68B2838-A152-4FAE-ACF1-836B03C072A0}" type="slidenum">
              <a:rPr lang="en-US"/>
              <a:pPr/>
              <a:t>53</a:t>
            </a:fld>
            <a:endParaRPr lang="en-US"/>
          </a:p>
        </p:txBody>
      </p:sp>
      <p:sp>
        <p:nvSpPr>
          <p:cNvPr id="2287618" name="Rectangle 2"/>
          <p:cNvSpPr>
            <a:spLocks noChangeArrowheads="1" noTextEdit="1"/>
          </p:cNvSpPr>
          <p:nvPr>
            <p:ph type="sldImg"/>
          </p:nvPr>
        </p:nvSpPr>
        <p:spPr>
          <a:ln/>
        </p:spPr>
      </p:sp>
      <p:sp>
        <p:nvSpPr>
          <p:cNvPr id="2287619" name="Rectangle 3"/>
          <p:cNvSpPr>
            <a:spLocks noGrp="1" noChangeArrowheads="1"/>
          </p:cNvSpPr>
          <p:nvPr>
            <p:ph type="body" idx="1"/>
          </p:nvPr>
        </p:nvSpPr>
        <p:spPr/>
        <p:txBody>
          <a:bodyPr/>
          <a:lstStyle/>
          <a:p>
            <a:r>
              <a:rPr lang="en-US"/>
              <a:t>Lets assume that we have the synthesis result of the previous time frame. It is the yellow pyramid on the left.</a:t>
            </a:r>
          </a:p>
          <a:p>
            <a:r>
              <a:rPr lang="en-US"/>
              <a:t>Lets also assume that we already synthesized a few levels of the current time frame pyramid. These are the blue levels on the right.</a:t>
            </a:r>
          </a:p>
          <a:p>
            <a:r>
              <a:rPr lang="en-US"/>
              <a:t>Now, we are interested in upsampling the next level l. Lets consider a single pixel.</a:t>
            </a:r>
          </a:p>
          <a:p>
            <a:r>
              <a:rPr lang="en-US"/>
              <a:t>#</a:t>
            </a:r>
          </a:p>
          <a:p>
            <a:r>
              <a:rPr lang="en-US"/>
              <a:t>We start by computing the distortion at the same pixel of the previous time frame. We can compute this distortion using finite differencing on the synthesizing coordinates.</a:t>
            </a:r>
          </a:p>
          <a:p>
            <a:r>
              <a:rPr lang="en-US"/>
              <a:t>#</a:t>
            </a:r>
          </a:p>
          <a:p>
            <a:r>
              <a:rPr lang="en-US"/>
              <a:t>If this distortion is below a given threshold, then we perform what we call ‘in-place advection’. We simply add the velocity to the previous time frame coordinates. This will create the motion.</a:t>
            </a:r>
          </a:p>
          <a:p>
            <a:r>
              <a:rPr lang="en-US"/>
              <a:t>#</a:t>
            </a:r>
          </a:p>
          <a:p>
            <a:r>
              <a:rPr lang="en-US"/>
              <a:t>If this distortion is above the threshold, we instead upsample friom the parent level, as usual. The effect is to locally refresh the advected texture with new synthesized content.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C86ED303-06C5-49F1-8665-6C4AF04326CC}"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8BB8A338-6079-464C-8C0A-C09C0274320A}" type="slidenum">
              <a:rPr lang="en-US"/>
              <a:pPr/>
              <a:t>5</a:t>
            </a:fld>
            <a:endParaRPr lang="en-US"/>
          </a:p>
        </p:txBody>
      </p:sp>
      <p:sp>
        <p:nvSpPr>
          <p:cNvPr id="2263042" name="Rectangle 2"/>
          <p:cNvSpPr>
            <a:spLocks noChangeArrowheads="1" noTextEdit="1"/>
          </p:cNvSpPr>
          <p:nvPr>
            <p:ph type="sldImg"/>
          </p:nvPr>
        </p:nvSpPr>
        <p:spPr>
          <a:ln/>
        </p:spPr>
      </p:sp>
      <p:sp>
        <p:nvSpPr>
          <p:cNvPr id="2263043" name="Rectangle 3"/>
          <p:cNvSpPr>
            <a:spLocks noGrp="1" noChangeArrowheads="1"/>
          </p:cNvSpPr>
          <p:nvPr>
            <p:ph type="body" idx="1"/>
          </p:nvPr>
        </p:nvSpPr>
        <p:spPr/>
        <p:txBody>
          <a:bodyPr/>
          <a:lstStyle/>
          <a:p>
            <a:r>
              <a:rPr lang="en-US"/>
              <a:t>In this work, we have two contribution areas.</a:t>
            </a:r>
          </a:p>
          <a:p>
            <a:endParaRPr lang="en-US"/>
          </a:p>
          <a:p>
            <a:r>
              <a:rPr lang="en-US"/>
              <a:t>We first introduce the appearance space transformation which transforms the exemplar prior to synthesis in an information rich space. This improves synthesis efficiency;</a:t>
            </a:r>
          </a:p>
          <a:p>
            <a:r>
              <a:rPr lang="en-US"/>
              <a:t>enables the use of non local information to further improve quality,</a:t>
            </a:r>
          </a:p>
          <a:p>
            <a:r>
              <a:rPr lang="en-US"/>
              <a:t>and lets us efficiently synthesize high-dimensional signals such as radiance transfer textures.</a:t>
            </a:r>
          </a:p>
          <a:p>
            <a:endParaRPr lang="en-US"/>
          </a:p>
          <a:p>
            <a:r>
              <a:rPr lang="en-US"/>
              <a:t>We build on this improved efficiency to propose novel real-time synthesis functionalities:</a:t>
            </a:r>
          </a:p>
          <a:p>
            <a:r>
              <a:rPr lang="en-US"/>
              <a:t>coherent anisometric synthesis, with interactive painting of the deformation field,</a:t>
            </a:r>
          </a:p>
          <a:p>
            <a:r>
              <a:rPr lang="en-US"/>
              <a:t>surface texture synthesis, directly in the parametric domain.</a:t>
            </a:r>
          </a:p>
          <a:p>
            <a:r>
              <a:rPr lang="en-US"/>
              <a:t>and real-time texture advection, with interactive painting of the advection field.</a:t>
            </a:r>
          </a:p>
          <a:p>
            <a:endParaRPr lang="en-US"/>
          </a:p>
          <a:p>
            <a:r>
              <a:rPr lang="en-US"/>
              <a:t>Finally we combine all this features in a unified synthesis framework implemented entirely on the GPU.</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A6D3377C-FEB0-4C41-A7EE-1ECAF28D4EE8}"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7B10CF04-6700-44E9-9BD2-8FB28426E490}" type="slidenum">
              <a:rPr lang="en-US"/>
              <a:pPr/>
              <a:t>54</a:t>
            </a:fld>
            <a:endParaRPr lang="en-US"/>
          </a:p>
        </p:txBody>
      </p:sp>
      <p:sp>
        <p:nvSpPr>
          <p:cNvPr id="2289666" name="Rectangle 2"/>
          <p:cNvSpPr>
            <a:spLocks noChangeArrowheads="1" noTextEdit="1"/>
          </p:cNvSpPr>
          <p:nvPr>
            <p:ph type="sldImg"/>
          </p:nvPr>
        </p:nvSpPr>
        <p:spPr>
          <a:ln/>
        </p:spPr>
      </p:sp>
      <p:sp>
        <p:nvSpPr>
          <p:cNvPr id="2289667" name="Rectangle 3"/>
          <p:cNvSpPr>
            <a:spLocks noGrp="1" noChangeArrowheads="1"/>
          </p:cNvSpPr>
          <p:nvPr>
            <p:ph type="body" idx="1"/>
          </p:nvPr>
        </p:nvSpPr>
        <p:spPr/>
        <p:txBody>
          <a:bodyPr/>
          <a:lstStyle/>
          <a:p>
            <a:r>
              <a:rPr lang="en-US"/>
              <a:t>One issue with performing synthesis in the parametric domain is that is produces visible sampling patterns.</a:t>
            </a:r>
          </a:p>
          <a:p>
            <a:r>
              <a:rPr lang="en-US"/>
              <a:t>Here at the bottom left you can see the synthesized texture, and on the right a closeup on a multichart boundary of the surface.</a:t>
            </a:r>
          </a:p>
          <a:p>
            <a:r>
              <a:rPr lang="en-US"/>
              <a:t>A naïve solution would be to increase synthesis resolution, but this would also greatly increase synthesis cost.</a:t>
            </a:r>
          </a:p>
          <a:p>
            <a:endParaRPr lang="en-US"/>
          </a:p>
          <a:p>
            <a:r>
              <a:rPr lang="en-US"/>
              <a:t># Instead we use an idea similar to synthesis magnification we introduce last year. Recall that we do synthesis pixel coordinates. We simply bi-linearly interpolate these coordinates, with special handling of patch discontinuities, and access the exemplar using bilinear interpolation.</a:t>
            </a:r>
          </a:p>
          <a:p>
            <a:r>
              <a:rPr lang="en-US"/>
              <a:t>This produces a much smoother result, and the difference in sampling patterns of the charts are now invisible.</a:t>
            </a:r>
          </a:p>
          <a:p>
            <a:r>
              <a:rPr lang="en-US"/>
              <a:t># Here you can see the huge improvement in rendering quality achieved by this method.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7BEDFE02-7DF0-4BDF-8FF9-BB02CC606650}"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7015594-0121-43AF-852C-F5EC28DEB0EC}" type="slidenum">
              <a:rPr lang="en-US"/>
              <a:pPr/>
              <a:t>6</a:t>
            </a:fld>
            <a:endParaRPr lang="en-US"/>
          </a:p>
        </p:txBody>
      </p:sp>
      <p:sp>
        <p:nvSpPr>
          <p:cNvPr id="2278402" name="Rectangle 2"/>
          <p:cNvSpPr>
            <a:spLocks noChangeArrowheads="1" noTextEdit="1"/>
          </p:cNvSpPr>
          <p:nvPr>
            <p:ph type="sldImg"/>
          </p:nvPr>
        </p:nvSpPr>
        <p:spPr>
          <a:ln/>
        </p:spPr>
      </p:sp>
      <p:sp>
        <p:nvSpPr>
          <p:cNvPr id="2278403" name="Rectangle 3"/>
          <p:cNvSpPr>
            <a:spLocks noGrp="1" noChangeArrowheads="1"/>
          </p:cNvSpPr>
          <p:nvPr>
            <p:ph type="body" idx="1"/>
          </p:nvPr>
        </p:nvSpPr>
        <p:spPr/>
        <p:txBody>
          <a:bodyPr/>
          <a:lstStyle/>
          <a:p>
            <a:r>
              <a:rPr lang="en-US"/>
              <a:t>DESCRIBE IMAGES</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2C721C7D-6579-4236-A60C-767AA0F8ACC2}"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92BD1C39-4DBA-45DE-9D40-E77D69C694DF}" type="slidenum">
              <a:rPr lang="en-US"/>
              <a:pPr/>
              <a:t>7</a:t>
            </a:fld>
            <a:endParaRPr lang="en-US"/>
          </a:p>
        </p:txBody>
      </p:sp>
      <p:sp>
        <p:nvSpPr>
          <p:cNvPr id="2179074" name="Rectangle 2"/>
          <p:cNvSpPr>
            <a:spLocks noChangeArrowheads="1" noTextEdit="1"/>
          </p:cNvSpPr>
          <p:nvPr>
            <p:ph type="sldImg"/>
          </p:nvPr>
        </p:nvSpPr>
        <p:spPr>
          <a:ln/>
        </p:spPr>
      </p:sp>
      <p:sp>
        <p:nvSpPr>
          <p:cNvPr id="217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EA756FBC-E94A-432C-BF78-0D5A2FEC0836}"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E28346FE-644E-4DDA-B521-5FDB57BE7651}" type="slidenum">
              <a:rPr lang="en-US"/>
              <a:pPr/>
              <a:t>8</a:t>
            </a:fld>
            <a:endParaRPr lang="en-US"/>
          </a:p>
        </p:txBody>
      </p:sp>
      <p:sp>
        <p:nvSpPr>
          <p:cNvPr id="2172930" name="Rectangle 2"/>
          <p:cNvSpPr>
            <a:spLocks noChangeArrowheads="1" noTextEdit="1"/>
          </p:cNvSpPr>
          <p:nvPr>
            <p:ph type="sldImg"/>
          </p:nvPr>
        </p:nvSpPr>
        <p:spPr>
          <a:ln/>
        </p:spPr>
      </p:sp>
      <p:sp>
        <p:nvSpPr>
          <p:cNvPr id="217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Appearance Space Texture Synthesis</a:t>
            </a:r>
          </a:p>
        </p:txBody>
      </p:sp>
      <p:sp>
        <p:nvSpPr>
          <p:cNvPr id="5" name="Rectangle 3"/>
          <p:cNvSpPr>
            <a:spLocks noGrp="1" noChangeArrowheads="1"/>
          </p:cNvSpPr>
          <p:nvPr>
            <p:ph type="dt" idx="1"/>
          </p:nvPr>
        </p:nvSpPr>
        <p:spPr>
          <a:ln/>
        </p:spPr>
        <p:txBody>
          <a:bodyPr/>
          <a:lstStyle/>
          <a:p>
            <a:fld id="{B8A48661-928B-4D8A-B344-53CF009F2D73}" type="datetime1">
              <a:rPr lang="en-US"/>
              <a:pPr/>
              <a:t>2010-09-29</a:t>
            </a:fld>
            <a:endParaRPr lang="en-US"/>
          </a:p>
        </p:txBody>
      </p:sp>
      <p:sp>
        <p:nvSpPr>
          <p:cNvPr id="6" name="Rectangle 6"/>
          <p:cNvSpPr>
            <a:spLocks noGrp="1" noChangeArrowheads="1"/>
          </p:cNvSpPr>
          <p:nvPr>
            <p:ph type="ftr" sz="quarter" idx="4"/>
          </p:nvPr>
        </p:nvSpPr>
        <p:spPr>
          <a:ln/>
        </p:spPr>
        <p:txBody>
          <a:bodyPr/>
          <a:lstStyle/>
          <a:p>
            <a:r>
              <a:rPr lang="en-US"/>
              <a:t>SIGGRAPH 2006</a:t>
            </a:r>
          </a:p>
        </p:txBody>
      </p:sp>
      <p:sp>
        <p:nvSpPr>
          <p:cNvPr id="7" name="Rectangle 7"/>
          <p:cNvSpPr>
            <a:spLocks noGrp="1" noChangeArrowheads="1"/>
          </p:cNvSpPr>
          <p:nvPr>
            <p:ph type="sldNum" sz="quarter" idx="5"/>
          </p:nvPr>
        </p:nvSpPr>
        <p:spPr>
          <a:ln/>
        </p:spPr>
        <p:txBody>
          <a:bodyPr/>
          <a:lstStyle/>
          <a:p>
            <a:fld id="{016251E8-1171-4504-B9C0-86736F45A1DB}" type="slidenum">
              <a:rPr lang="en-US"/>
              <a:pPr/>
              <a:t>9</a:t>
            </a:fld>
            <a:endParaRPr lang="en-US"/>
          </a:p>
        </p:txBody>
      </p:sp>
      <p:sp>
        <p:nvSpPr>
          <p:cNvPr id="2174978" name="Rectangle 2"/>
          <p:cNvSpPr>
            <a:spLocks noChangeArrowheads="1" noTextEdit="1"/>
          </p:cNvSpPr>
          <p:nvPr>
            <p:ph type="sldImg"/>
          </p:nvPr>
        </p:nvSpPr>
        <p:spPr>
          <a:ln/>
        </p:spPr>
      </p:sp>
      <p:sp>
        <p:nvSpPr>
          <p:cNvPr id="21749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1250" name="Rectangle 2"/>
          <p:cNvSpPr>
            <a:spLocks noGrp="1" noChangeArrowheads="1"/>
          </p:cNvSpPr>
          <p:nvPr>
            <p:ph type="dt" sz="quarter" idx="2"/>
          </p:nvPr>
        </p:nvSpPr>
        <p:spPr>
          <a:xfrm>
            <a:off x="685800" y="6248400"/>
            <a:ext cx="1905000" cy="457200"/>
          </a:xfrm>
        </p:spPr>
        <p:txBody>
          <a:bodyPr/>
          <a:lstStyle>
            <a:lvl1pPr>
              <a:defRPr/>
            </a:lvl1pPr>
          </a:lstStyle>
          <a:p>
            <a:endParaRPr lang="en-US"/>
          </a:p>
        </p:txBody>
      </p:sp>
      <p:sp>
        <p:nvSpPr>
          <p:cNvPr id="181251" name="Rectangle 3"/>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181252" name="Rectangle 4"/>
          <p:cNvSpPr>
            <a:spLocks noGrp="1" noChangeArrowheads="1"/>
          </p:cNvSpPr>
          <p:nvPr>
            <p:ph type="sldNum" sz="quarter" idx="4"/>
          </p:nvPr>
        </p:nvSpPr>
        <p:spPr>
          <a:xfrm>
            <a:off x="6553200" y="6248400"/>
            <a:ext cx="1905000" cy="457200"/>
          </a:xfrm>
        </p:spPr>
        <p:txBody>
          <a:bodyPr/>
          <a:lstStyle>
            <a:lvl1pPr>
              <a:defRPr/>
            </a:lvl1pPr>
          </a:lstStyle>
          <a:p>
            <a:fld id="{3E55765B-E9C6-493C-B179-173EE961346E}" type="slidenum">
              <a:rPr lang="en-US"/>
              <a:pPr/>
              <a:t>‹#›</a:t>
            </a:fld>
            <a:endParaRPr lang="en-US"/>
          </a:p>
        </p:txBody>
      </p:sp>
      <p:sp>
        <p:nvSpPr>
          <p:cNvPr id="181253" name="Rectangle 5"/>
          <p:cNvSpPr>
            <a:spLocks noGrp="1" noChangeArrowheads="1"/>
          </p:cNvSpPr>
          <p:nvPr>
            <p:ph type="ctrTitle" sz="quarter"/>
          </p:nvPr>
        </p:nvSpPr>
        <p:spPr>
          <a:xfrm>
            <a:off x="152400" y="609600"/>
            <a:ext cx="8839200" cy="1752600"/>
          </a:xfrm>
        </p:spPr>
        <p:txBody>
          <a:bodyPr/>
          <a:lstStyle>
            <a:lvl1pPr>
              <a:lnSpc>
                <a:spcPct val="100000"/>
              </a:lnSpc>
              <a:defRPr sz="4000"/>
            </a:lvl1pPr>
          </a:lstStyle>
          <a:p>
            <a:pPr lvl="0"/>
            <a:r>
              <a:rPr lang="en-US" noProof="0" smtClean="0"/>
              <a:t>Click to edit Master title style</a:t>
            </a:r>
          </a:p>
        </p:txBody>
      </p:sp>
      <p:sp>
        <p:nvSpPr>
          <p:cNvPr id="181254" name="Rectangle 6"/>
          <p:cNvSpPr>
            <a:spLocks noGrp="1" noChangeArrowheads="1"/>
          </p:cNvSpPr>
          <p:nvPr>
            <p:ph type="subTitle" sz="quarter" idx="1"/>
          </p:nvPr>
        </p:nvSpPr>
        <p:spPr>
          <a:xfrm>
            <a:off x="76200" y="2743200"/>
            <a:ext cx="8991600" cy="3429000"/>
          </a:xfrm>
          <a:effectLst>
            <a:outerShdw dist="53882" dir="2700000" algn="ctr" rotWithShape="0">
              <a:schemeClr val="bg2"/>
            </a:outerShdw>
          </a:effectLst>
        </p:spPr>
        <p:txBody>
          <a:bodyPr anchor="ctr" anchorCtr="1"/>
          <a:lstStyle>
            <a:lvl1pPr marL="0" indent="0" algn="ctr">
              <a:buFont typeface="Monotype Sorts" pitchFamily="2" charset="2"/>
              <a:buNone/>
              <a:defRPr/>
            </a:lvl1pPr>
          </a:lstStyle>
          <a:p>
            <a:pPr lvl="0"/>
            <a:r>
              <a:rPr lang="en-US" noProof="0" smtClean="0"/>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B4C4A9-D9F5-4B24-8F2A-40FED079FFD5}" type="slidenum">
              <a:rPr lang="en-US"/>
              <a:pPr/>
              <a:t>‹#›</a:t>
            </a:fld>
            <a:endParaRPr lang="en-US"/>
          </a:p>
        </p:txBody>
      </p:sp>
    </p:spTree>
    <p:extLst>
      <p:ext uri="{BB962C8B-B14F-4D97-AF65-F5344CB8AC3E}">
        <p14:creationId xmlns:p14="http://schemas.microsoft.com/office/powerpoint/2010/main" val="4108112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D7988F-767B-47D0-AE67-02E9E4E4DE2F}" type="slidenum">
              <a:rPr lang="en-US"/>
              <a:pPr/>
              <a:t>‹#›</a:t>
            </a:fld>
            <a:endParaRPr lang="en-US"/>
          </a:p>
        </p:txBody>
      </p:sp>
    </p:spTree>
    <p:extLst>
      <p:ext uri="{BB962C8B-B14F-4D97-AF65-F5344CB8AC3E}">
        <p14:creationId xmlns:p14="http://schemas.microsoft.com/office/powerpoint/2010/main" val="273741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90600"/>
            <a:ext cx="40767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990600"/>
            <a:ext cx="4076700" cy="5410200"/>
          </a:xfrm>
        </p:spPr>
        <p:txBody>
          <a:bodyPr/>
          <a:lstStyle/>
          <a:p>
            <a:endParaRPr lang="en-US"/>
          </a:p>
        </p:txBody>
      </p:sp>
      <p:sp>
        <p:nvSpPr>
          <p:cNvPr id="5" name="Date Placeholder 4"/>
          <p:cNvSpPr>
            <a:spLocks noGrp="1"/>
          </p:cNvSpPr>
          <p:nvPr>
            <p:ph type="dt" sz="half" idx="10"/>
          </p:nvPr>
        </p:nvSpPr>
        <p:spPr>
          <a:xfrm>
            <a:off x="685800" y="63912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912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91275"/>
            <a:ext cx="1905000" cy="457200"/>
          </a:xfrm>
        </p:spPr>
        <p:txBody>
          <a:bodyPr/>
          <a:lstStyle>
            <a:lvl1pPr>
              <a:defRPr/>
            </a:lvl1pPr>
          </a:lstStyle>
          <a:p>
            <a:fld id="{F5FE5596-356A-4B23-A8FB-F40BA2668C7F}" type="slidenum">
              <a:rPr lang="en-US"/>
              <a:pPr/>
              <a:t>‹#›</a:t>
            </a:fld>
            <a:endParaRPr lang="en-US"/>
          </a:p>
        </p:txBody>
      </p:sp>
    </p:spTree>
    <p:extLst>
      <p:ext uri="{BB962C8B-B14F-4D97-AF65-F5344CB8AC3E}">
        <p14:creationId xmlns:p14="http://schemas.microsoft.com/office/powerpoint/2010/main" val="150675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91F5B8-6F76-454E-9F11-9F575F4F7212}" type="slidenum">
              <a:rPr lang="en-US"/>
              <a:pPr/>
              <a:t>‹#›</a:t>
            </a:fld>
            <a:endParaRPr lang="en-US"/>
          </a:p>
        </p:txBody>
      </p:sp>
    </p:spTree>
    <p:extLst>
      <p:ext uri="{BB962C8B-B14F-4D97-AF65-F5344CB8AC3E}">
        <p14:creationId xmlns:p14="http://schemas.microsoft.com/office/powerpoint/2010/main" val="214722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92F57E-4119-4659-AA7D-2CDEC83246BE}" type="slidenum">
              <a:rPr lang="en-US"/>
              <a:pPr/>
              <a:t>‹#›</a:t>
            </a:fld>
            <a:endParaRPr lang="en-US"/>
          </a:p>
        </p:txBody>
      </p:sp>
    </p:spTree>
    <p:extLst>
      <p:ext uri="{BB962C8B-B14F-4D97-AF65-F5344CB8AC3E}">
        <p14:creationId xmlns:p14="http://schemas.microsoft.com/office/powerpoint/2010/main" val="323475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E9EFD1-7732-44FE-9169-425E4D92766F}" type="slidenum">
              <a:rPr lang="en-US"/>
              <a:pPr/>
              <a:t>‹#›</a:t>
            </a:fld>
            <a:endParaRPr lang="en-US"/>
          </a:p>
        </p:txBody>
      </p:sp>
    </p:spTree>
    <p:extLst>
      <p:ext uri="{BB962C8B-B14F-4D97-AF65-F5344CB8AC3E}">
        <p14:creationId xmlns:p14="http://schemas.microsoft.com/office/powerpoint/2010/main" val="278640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5E1955E-34B3-4DA5-B96D-8A1D0EDF54CE}" type="slidenum">
              <a:rPr lang="en-US"/>
              <a:pPr/>
              <a:t>‹#›</a:t>
            </a:fld>
            <a:endParaRPr lang="en-US"/>
          </a:p>
        </p:txBody>
      </p:sp>
    </p:spTree>
    <p:extLst>
      <p:ext uri="{BB962C8B-B14F-4D97-AF65-F5344CB8AC3E}">
        <p14:creationId xmlns:p14="http://schemas.microsoft.com/office/powerpoint/2010/main" val="243808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FE4316C-82BD-4653-B9DD-E4F6FC3C084B}" type="slidenum">
              <a:rPr lang="en-US"/>
              <a:pPr/>
              <a:t>‹#›</a:t>
            </a:fld>
            <a:endParaRPr lang="en-US"/>
          </a:p>
        </p:txBody>
      </p:sp>
    </p:spTree>
    <p:extLst>
      <p:ext uri="{BB962C8B-B14F-4D97-AF65-F5344CB8AC3E}">
        <p14:creationId xmlns:p14="http://schemas.microsoft.com/office/powerpoint/2010/main" val="364126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06FE541-02DC-4A2D-9D5E-A8F130963E5A}" type="slidenum">
              <a:rPr lang="en-US"/>
              <a:pPr/>
              <a:t>‹#›</a:t>
            </a:fld>
            <a:endParaRPr lang="en-US"/>
          </a:p>
        </p:txBody>
      </p:sp>
    </p:spTree>
    <p:extLst>
      <p:ext uri="{BB962C8B-B14F-4D97-AF65-F5344CB8AC3E}">
        <p14:creationId xmlns:p14="http://schemas.microsoft.com/office/powerpoint/2010/main" val="634849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27E2EF-6E94-4A0E-AA14-55990DCE0A1C}" type="slidenum">
              <a:rPr lang="en-US"/>
              <a:pPr/>
              <a:t>‹#›</a:t>
            </a:fld>
            <a:endParaRPr lang="en-US"/>
          </a:p>
        </p:txBody>
      </p:sp>
    </p:spTree>
    <p:extLst>
      <p:ext uri="{BB962C8B-B14F-4D97-AF65-F5344CB8AC3E}">
        <p14:creationId xmlns:p14="http://schemas.microsoft.com/office/powerpoint/2010/main" val="2564721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54AF5C3-0076-4986-98A0-86F62A71821A}" type="slidenum">
              <a:rPr lang="en-US"/>
              <a:pPr/>
              <a:t>‹#›</a:t>
            </a:fld>
            <a:endParaRPr lang="en-US"/>
          </a:p>
        </p:txBody>
      </p:sp>
    </p:spTree>
    <p:extLst>
      <p:ext uri="{BB962C8B-B14F-4D97-AF65-F5344CB8AC3E}">
        <p14:creationId xmlns:p14="http://schemas.microsoft.com/office/powerpoint/2010/main" val="3690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dt" sz="half" idx="2"/>
          </p:nvPr>
        </p:nvSpPr>
        <p:spPr bwMode="auto">
          <a:xfrm>
            <a:off x="6858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l">
              <a:defRPr sz="1400">
                <a:effectLst/>
                <a:latin typeface="Times New Roman" pitchFamily="18" charset="0"/>
              </a:defRPr>
            </a:lvl1pPr>
          </a:lstStyle>
          <a:p>
            <a:endParaRPr lang="en-US"/>
          </a:p>
        </p:txBody>
      </p:sp>
      <p:sp>
        <p:nvSpPr>
          <p:cNvPr id="180227" name="Rectangle 3"/>
          <p:cNvSpPr>
            <a:spLocks noGrp="1" noChangeArrowheads="1"/>
          </p:cNvSpPr>
          <p:nvPr>
            <p:ph type="ftr" sz="quarter" idx="3"/>
          </p:nvPr>
        </p:nvSpPr>
        <p:spPr bwMode="auto">
          <a:xfrm>
            <a:off x="3124200" y="63912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effectLst/>
                <a:latin typeface="Times New Roman" pitchFamily="18" charset="0"/>
              </a:defRPr>
            </a:lvl1pPr>
          </a:lstStyle>
          <a:p>
            <a:endParaRPr lang="en-US"/>
          </a:p>
        </p:txBody>
      </p:sp>
      <p:sp>
        <p:nvSpPr>
          <p:cNvPr id="180228" name="Rectangle 4"/>
          <p:cNvSpPr>
            <a:spLocks noGrp="1" noChangeArrowheads="1"/>
          </p:cNvSpPr>
          <p:nvPr>
            <p:ph type="sldNum" sz="quarter" idx="4"/>
          </p:nvPr>
        </p:nvSpPr>
        <p:spPr bwMode="auto">
          <a:xfrm>
            <a:off x="6553200" y="63912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effectLst/>
                <a:latin typeface="Times New Roman" pitchFamily="18" charset="0"/>
              </a:defRPr>
            </a:lvl1pPr>
          </a:lstStyle>
          <a:p>
            <a:fld id="{84C82543-AB19-4C50-9135-BE211A513CAC}" type="slidenum">
              <a:rPr lang="en-US"/>
              <a:pPr/>
              <a:t>‹#›</a:t>
            </a:fld>
            <a:endParaRPr lang="en-US"/>
          </a:p>
        </p:txBody>
      </p:sp>
      <p:sp>
        <p:nvSpPr>
          <p:cNvPr id="180229" name="Rectangle 5"/>
          <p:cNvSpPr>
            <a:spLocks noGrp="1" noChangeArrowheads="1"/>
          </p:cNvSpPr>
          <p:nvPr>
            <p:ph type="title"/>
          </p:nvPr>
        </p:nvSpPr>
        <p:spPr bwMode="auto">
          <a:xfrm>
            <a:off x="0" y="0"/>
            <a:ext cx="9144000" cy="9906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1" compatLnSpc="1">
            <a:prstTxWarp prst="textNoShape">
              <a:avLst/>
            </a:prstTxWarp>
          </a:bodyPr>
          <a:lstStyle/>
          <a:p>
            <a:pPr lvl="0"/>
            <a:r>
              <a:rPr lang="en-US" smtClean="0"/>
              <a:t>Click to edit Master title style</a:t>
            </a:r>
          </a:p>
        </p:txBody>
      </p:sp>
      <p:sp>
        <p:nvSpPr>
          <p:cNvPr id="180230" name="Rectangle 6"/>
          <p:cNvSpPr>
            <a:spLocks noGrp="1" noChangeArrowheads="1"/>
          </p:cNvSpPr>
          <p:nvPr>
            <p:ph type="body" idx="1"/>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2pPr>
      <a:lvl3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3pPr>
      <a:lvl4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4pPr>
      <a:lvl5pPr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5pPr>
      <a:lvl6pPr marL="4572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6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55000"/>
        <a:buFont typeface="Monotype Sorts" pitchFamily="2" charset="2"/>
        <a:buChar char="l"/>
        <a:defRPr sz="30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Monotype Sorts" pitchFamily="2" charset="2"/>
        <a:buChar char="n"/>
        <a:defRPr sz="2800">
          <a:solidFill>
            <a:schemeClr val="tx1"/>
          </a:solidFill>
          <a:effectLst>
            <a:outerShdw blurRad="38100" dist="38100" dir="2700000" algn="tl">
              <a:srgbClr val="C0C0C0"/>
            </a:outerShdw>
          </a:effectLst>
          <a:latin typeface="+mn-lt"/>
        </a:defRPr>
      </a:lvl2pPr>
      <a:lvl3pPr marL="1200150" indent="-342900" algn="l" rtl="0" eaLnBrk="0" fontAlgn="base" hangingPunct="0">
        <a:spcBef>
          <a:spcPct val="20000"/>
        </a:spcBef>
        <a:spcAft>
          <a:spcPct val="0"/>
        </a:spcAft>
        <a:buClr>
          <a:schemeClr val="accent2"/>
        </a:buClr>
        <a:buSzPct val="100000"/>
        <a:buChar char="–"/>
        <a:defRPr sz="2600">
          <a:solidFill>
            <a:schemeClr val="tx1"/>
          </a:solidFill>
          <a:effectLst>
            <a:outerShdw blurRad="38100" dist="38100" dir="2700000" algn="tl">
              <a:srgbClr val="C0C0C0"/>
            </a:outerShdw>
          </a:effectLst>
          <a:latin typeface="+mn-lt"/>
        </a:defRPr>
      </a:lvl3pPr>
      <a:lvl4pPr marL="1657350" indent="-285750" algn="l" rtl="0" eaLnBrk="0" fontAlgn="base" hangingPunct="0">
        <a:spcBef>
          <a:spcPct val="0"/>
        </a:spcBef>
        <a:spcAft>
          <a:spcPct val="0"/>
        </a:spcAft>
        <a:buClr>
          <a:schemeClr val="accent2"/>
        </a:buClr>
        <a:buChar char="–"/>
        <a:defRPr sz="24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0"/>
        </a:spcBef>
        <a:spcAft>
          <a:spcPct val="0"/>
        </a:spcAft>
        <a:buClr>
          <a:schemeClr val="accent2"/>
        </a:buClr>
        <a:buSzPct val="100000"/>
        <a:buChar char="»"/>
        <a:defRPr sz="22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0.png"/><Relationship Id="rId10"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24.jpeg"/><Relationship Id="rId4" Type="http://schemas.openxmlformats.org/officeDocument/2006/relationships/image" Target="../media/image48.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15.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8.wmv"/><Relationship Id="rId7" Type="http://schemas.openxmlformats.org/officeDocument/2006/relationships/image" Target="../media/image67.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notesSlide" Target="../notesSlides/notesSlide19.xml"/><Relationship Id="rId11" Type="http://schemas.openxmlformats.org/officeDocument/2006/relationships/image" Target="../media/image68.png"/><Relationship Id="rId5" Type="http://schemas.openxmlformats.org/officeDocument/2006/relationships/slideLayout" Target="../slideLayouts/slideLayout12.xml"/><Relationship Id="rId10" Type="http://schemas.openxmlformats.org/officeDocument/2006/relationships/image" Target="../media/image24.jpeg"/><Relationship Id="rId4" Type="http://schemas.openxmlformats.org/officeDocument/2006/relationships/video" Target="../media/media8.wmv"/><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1.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8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8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8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wmv"/><Relationship Id="rId1" Type="http://schemas.microsoft.com/office/2007/relationships/media" Target="../media/media12.wmv"/><Relationship Id="rId5" Type="http://schemas.openxmlformats.org/officeDocument/2006/relationships/image" Target="../media/image8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5" Type="http://schemas.openxmlformats.org/officeDocument/2006/relationships/image" Target="../media/image9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video" Target="../media/media14.wmv"/><Relationship Id="rId1" Type="http://schemas.microsoft.com/office/2007/relationships/media" Target="../media/media14.wmv"/><Relationship Id="rId6" Type="http://schemas.openxmlformats.org/officeDocument/2006/relationships/image" Target="../media/image91.png"/><Relationship Id="rId5" Type="http://schemas.openxmlformats.org/officeDocument/2006/relationships/image" Target="../media/image4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3.pn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wmv"/><Relationship Id="rId1" Type="http://schemas.microsoft.com/office/2007/relationships/media" Target="../media/media15.wmv"/><Relationship Id="rId5" Type="http://schemas.openxmlformats.org/officeDocument/2006/relationships/image" Target="../media/image9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7.png"/><Relationship Id="rId7"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48.png"/><Relationship Id="rId9"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2.xml"/><Relationship Id="rId7" Type="http://schemas.openxmlformats.org/officeDocument/2006/relationships/image" Target="../media/image95.png"/><Relationship Id="rId12" Type="http://schemas.openxmlformats.org/officeDocument/2006/relationships/image" Target="../media/image101.png"/><Relationship Id="rId2" Type="http://schemas.openxmlformats.org/officeDocument/2006/relationships/video" Target="../media/media16.wmv"/><Relationship Id="rId1" Type="http://schemas.microsoft.com/office/2007/relationships/media" Target="../media/media16.wmv"/><Relationship Id="rId6" Type="http://schemas.openxmlformats.org/officeDocument/2006/relationships/image" Target="../media/image48.png"/><Relationship Id="rId11" Type="http://schemas.openxmlformats.org/officeDocument/2006/relationships/image" Target="../media/image99.png"/><Relationship Id="rId5" Type="http://schemas.openxmlformats.org/officeDocument/2006/relationships/image" Target="../media/image47.png"/><Relationship Id="rId10" Type="http://schemas.openxmlformats.org/officeDocument/2006/relationships/image" Target="../media/image98.png"/><Relationship Id="rId4" Type="http://schemas.openxmlformats.org/officeDocument/2006/relationships/notesSlide" Target="../notesSlides/notesSlide42.xml"/><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99.png"/><Relationship Id="rId3" Type="http://schemas.microsoft.com/office/2007/relationships/media" Target="../media/media6.wmv"/><Relationship Id="rId7" Type="http://schemas.openxmlformats.org/officeDocument/2006/relationships/image" Target="../media/image47.png"/><Relationship Id="rId12" Type="http://schemas.openxmlformats.org/officeDocument/2006/relationships/image" Target="../media/image98.png"/><Relationship Id="rId2" Type="http://schemas.openxmlformats.org/officeDocument/2006/relationships/video" Target="../media/media16.wmv"/><Relationship Id="rId1" Type="http://schemas.microsoft.com/office/2007/relationships/media" Target="../media/media16.wmv"/><Relationship Id="rId6" Type="http://schemas.openxmlformats.org/officeDocument/2006/relationships/notesSlide" Target="../notesSlides/notesSlide43.xml"/><Relationship Id="rId11" Type="http://schemas.openxmlformats.org/officeDocument/2006/relationships/image" Target="../media/image97.png"/><Relationship Id="rId5" Type="http://schemas.openxmlformats.org/officeDocument/2006/relationships/slideLayout" Target="../slideLayouts/slideLayout2.xml"/><Relationship Id="rId15" Type="http://schemas.openxmlformats.org/officeDocument/2006/relationships/image" Target="../media/image28.png"/><Relationship Id="rId10" Type="http://schemas.openxmlformats.org/officeDocument/2006/relationships/image" Target="../media/image100.png"/><Relationship Id="rId4" Type="http://schemas.openxmlformats.org/officeDocument/2006/relationships/video" Target="../media/media6.wmv"/><Relationship Id="rId9" Type="http://schemas.openxmlformats.org/officeDocument/2006/relationships/image" Target="../media/image95.png"/><Relationship Id="rId1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5" Type="http://schemas.openxmlformats.org/officeDocument/2006/relationships/image" Target="../media/image9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47.xml"/><Relationship Id="rId7" Type="http://schemas.openxmlformats.org/officeDocument/2006/relationships/image" Target="../media/image105.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07.wmf"/><Relationship Id="rId5" Type="http://schemas.openxmlformats.org/officeDocument/2006/relationships/image" Target="../media/image104.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0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8.emf"/><Relationship Id="rId4" Type="http://schemas.openxmlformats.org/officeDocument/2006/relationships/oleObject" Target="../embeddings/oleObject7.bin"/></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ctrTitle"/>
          </p:nvPr>
        </p:nvSpPr>
        <p:spPr>
          <a:xfrm>
            <a:off x="152400" y="609600"/>
            <a:ext cx="8839200" cy="2743200"/>
          </a:xfrm>
        </p:spPr>
        <p:txBody>
          <a:bodyPr/>
          <a:lstStyle/>
          <a:p>
            <a:r>
              <a:rPr lang="en-US"/>
              <a:t>Appearance-Space Texture Synthesis</a:t>
            </a:r>
            <a:br>
              <a:rPr lang="en-US"/>
            </a:br>
            <a:endParaRPr lang="en-US" sz="1900">
              <a:solidFill>
                <a:schemeClr val="tx1"/>
              </a:solidFill>
            </a:endParaRPr>
          </a:p>
        </p:txBody>
      </p:sp>
      <p:sp>
        <p:nvSpPr>
          <p:cNvPr id="1880067" name="Rectangle 3"/>
          <p:cNvSpPr>
            <a:spLocks noGrp="1" noChangeArrowheads="1"/>
          </p:cNvSpPr>
          <p:nvPr>
            <p:ph type="subTitle" idx="1"/>
          </p:nvPr>
        </p:nvSpPr>
        <p:spPr>
          <a:xfrm>
            <a:off x="76200" y="2895600"/>
            <a:ext cx="8991600" cy="3429000"/>
          </a:xfrm>
        </p:spPr>
        <p:txBody>
          <a:bodyPr/>
          <a:lstStyle/>
          <a:p>
            <a:pPr>
              <a:lnSpc>
                <a:spcPct val="120000"/>
              </a:lnSpc>
            </a:pPr>
            <a:r>
              <a:rPr lang="en-US" sz="2600"/>
              <a:t>Sylvain Lefebvre    Hugues Hoppe</a:t>
            </a:r>
            <a:br>
              <a:rPr lang="en-US" sz="2600"/>
            </a:br>
            <a:r>
              <a:rPr lang="en-US" sz="2200"/>
              <a:t>Microsoft Research</a:t>
            </a:r>
          </a:p>
          <a:p>
            <a:endParaRPr lang="en-US" sz="260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426" name="Rectangle 2"/>
          <p:cNvSpPr>
            <a:spLocks noGrp="1" noChangeArrowheads="1"/>
          </p:cNvSpPr>
          <p:nvPr>
            <p:ph type="title"/>
          </p:nvPr>
        </p:nvSpPr>
        <p:spPr/>
        <p:txBody>
          <a:bodyPr/>
          <a:lstStyle/>
          <a:p>
            <a:r>
              <a:rPr lang="en-US"/>
              <a:t>Overview</a:t>
            </a:r>
          </a:p>
        </p:txBody>
      </p:sp>
      <p:sp>
        <p:nvSpPr>
          <p:cNvPr id="2279427" name="Rectangle 3"/>
          <p:cNvSpPr>
            <a:spLocks noGrp="1" noChangeArrowheads="1"/>
          </p:cNvSpPr>
          <p:nvPr>
            <p:ph type="body" sz="half" idx="1"/>
          </p:nvPr>
        </p:nvSpPr>
        <p:spPr>
          <a:xfrm>
            <a:off x="304800" y="990600"/>
            <a:ext cx="8229600" cy="5410200"/>
          </a:xfrm>
        </p:spPr>
        <p:txBody>
          <a:bodyPr/>
          <a:lstStyle/>
          <a:p>
            <a:r>
              <a:rPr lang="en-US" sz="2600"/>
              <a:t>Appearance-space transform</a:t>
            </a:r>
          </a:p>
          <a:p>
            <a:pPr lvl="1"/>
            <a:r>
              <a:rPr lang="en-US" sz="2400"/>
              <a:t>Improved efficiency</a:t>
            </a:r>
          </a:p>
          <a:p>
            <a:pPr lvl="1"/>
            <a:r>
              <a:rPr lang="en-US" sz="2400"/>
              <a:t>Nonlocal features</a:t>
            </a:r>
          </a:p>
          <a:p>
            <a:pPr lvl="1"/>
            <a:r>
              <a:rPr lang="en-US" sz="2400"/>
              <a:t>Radiance transfer</a:t>
            </a:r>
          </a:p>
          <a:p>
            <a:pPr lvl="1">
              <a:buFont typeface="Monotype Sorts" pitchFamily="2" charset="2"/>
              <a:buNone/>
            </a:pPr>
            <a:endParaRPr lang="en-US" sz="2400"/>
          </a:p>
          <a:p>
            <a:pPr lvl="1">
              <a:buFont typeface="Monotype Sorts" pitchFamily="2" charset="2"/>
              <a:buNone/>
            </a:pPr>
            <a:endParaRPr lang="en-US" sz="2400"/>
          </a:p>
          <a:p>
            <a:r>
              <a:rPr lang="en-US" sz="2600"/>
              <a:t>Novel techniques</a:t>
            </a:r>
          </a:p>
          <a:p>
            <a:pPr lvl="1"/>
            <a:r>
              <a:rPr lang="en-US" sz="2400"/>
              <a:t>Anisometric synthesis</a:t>
            </a:r>
          </a:p>
          <a:p>
            <a:pPr lvl="1"/>
            <a:r>
              <a:rPr lang="en-US" sz="2400"/>
              <a:t>Surface texture synthesis</a:t>
            </a:r>
          </a:p>
          <a:p>
            <a:pPr lvl="1"/>
            <a:r>
              <a:rPr lang="en-US" sz="2400"/>
              <a:t>Texture advection</a:t>
            </a:r>
          </a:p>
          <a:p>
            <a:pPr lvl="1"/>
            <a:endParaRPr lang="en-US" sz="2400"/>
          </a:p>
          <a:p>
            <a:r>
              <a:rPr lang="en-US" sz="2600"/>
              <a:t>Unified framework, implemented on the GPU</a:t>
            </a:r>
          </a:p>
        </p:txBody>
      </p:sp>
      <p:pic>
        <p:nvPicPr>
          <p:cNvPr id="2279437" name="unified.wmv">
            <a:hlinkClick r:id="" action="ppaction://media"/>
          </p:cNvPr>
          <p:cNvPicPr>
            <a:picLocks noChangeAspect="1" noChangeArrowheads="1"/>
          </p:cNvPicPr>
          <p:nvPr>
            <p:ph sz="half" idx="2"/>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4648200" y="1600200"/>
            <a:ext cx="4152900" cy="3114675"/>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320" fill="hold"/>
                                        <p:tgtEl>
                                          <p:spTgt spid="22794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279437"/>
                </p:tgtEl>
              </p:cMediaNode>
            </p:video>
            <p:seq concurrent="1" nextAc="seek">
              <p:cTn id="8" restart="whenNotActive" fill="hold" evtFilter="cancelBubble" nodeType="interactiveSeq">
                <p:stCondLst>
                  <p:cond evt="onClick" delay="0">
                    <p:tgtEl>
                      <p:spTgt spid="227943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79437"/>
                                        </p:tgtEl>
                                      </p:cBhvr>
                                    </p:cmd>
                                  </p:childTnLst>
                                </p:cTn>
                              </p:par>
                            </p:childTnLst>
                          </p:cTn>
                        </p:par>
                      </p:childTnLst>
                    </p:cTn>
                  </p:par>
                </p:childTnLst>
              </p:cTn>
              <p:nextCondLst>
                <p:cond evt="onClick" delay="0">
                  <p:tgtEl>
                    <p:spTgt spid="227943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2420" name="Picture 36"/>
          <p:cNvPicPr>
            <a:picLocks noChangeAspect="1" noChangeArrowheads="1"/>
          </p:cNvPicPr>
          <p:nvPr/>
        </p:nvPicPr>
        <p:blipFill>
          <a:blip r:embed="rId3">
            <a:lum bright="54000" contrast="-54000"/>
            <a:extLst>
              <a:ext uri="{28A0092B-C50C-407E-A947-70E740481C1C}">
                <a14:useLocalDpi xmlns:a14="http://schemas.microsoft.com/office/drawing/2010/main" val="0"/>
              </a:ext>
            </a:extLst>
          </a:blip>
          <a:srcRect l="26732" r="31151" b="56581"/>
          <a:stretch>
            <a:fillRect/>
          </a:stretch>
        </p:blipFill>
        <p:spPr bwMode="blackGray">
          <a:xfrm>
            <a:off x="762000" y="1295400"/>
            <a:ext cx="41052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192506" name="Picture 122"/>
          <p:cNvPicPr>
            <a:picLocks noChangeAspect="1" noChangeArrowheads="1"/>
          </p:cNvPicPr>
          <p:nvPr/>
        </p:nvPicPr>
        <p:blipFill>
          <a:blip r:embed="rId4">
            <a:lum bright="24000"/>
            <a:extLst>
              <a:ext uri="{28A0092B-C50C-407E-A947-70E740481C1C}">
                <a14:useLocalDpi xmlns:a14="http://schemas.microsoft.com/office/drawing/2010/main" val="0"/>
              </a:ext>
            </a:extLst>
          </a:blip>
          <a:srcRect l="14523" t="21143" r="19392" b="10277"/>
          <a:stretch>
            <a:fillRect/>
          </a:stretch>
        </p:blipFill>
        <p:spPr bwMode="blackGray">
          <a:xfrm>
            <a:off x="762000" y="1295400"/>
            <a:ext cx="41052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92508" name="Rectangle 124"/>
          <p:cNvSpPr>
            <a:spLocks noChangeArrowheads="1"/>
          </p:cNvSpPr>
          <p:nvPr/>
        </p:nvSpPr>
        <p:spPr bwMode="blackGray">
          <a:xfrm>
            <a:off x="3028950" y="2895600"/>
            <a:ext cx="228600" cy="228600"/>
          </a:xfrm>
          <a:prstGeom prst="rect">
            <a:avLst/>
          </a:prstGeom>
          <a:solidFill>
            <a:schemeClr val="tx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2192393" name="Picture 9" descr="aniso_7_rotation"/>
          <p:cNvPicPr>
            <a:picLocks noChangeAspect="1" noChangeArrowheads="1"/>
          </p:cNvPicPr>
          <p:nvPr/>
        </p:nvPicPr>
        <p:blipFill>
          <a:blip r:embed="rId5">
            <a:lum bright="54000" contrast="-66000"/>
            <a:extLst>
              <a:ext uri="{28A0092B-C50C-407E-A947-70E740481C1C}">
                <a14:useLocalDpi xmlns:a14="http://schemas.microsoft.com/office/drawing/2010/main" val="0"/>
              </a:ext>
            </a:extLst>
          </a:blip>
          <a:srcRect/>
          <a:stretch>
            <a:fillRect/>
          </a:stretch>
        </p:blipFill>
        <p:spPr bwMode="auto">
          <a:xfrm>
            <a:off x="5638800" y="129540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192504" name="Picture 120" descr="aniso_7_rotation"/>
          <p:cNvPicPr>
            <a:picLocks noChangeAspect="1" noChangeArrowheads="1"/>
          </p:cNvPicPr>
          <p:nvPr/>
        </p:nvPicPr>
        <p:blipFill>
          <a:blip r:embed="rId6">
            <a:lum bright="42000" contrast="-60000"/>
            <a:extLst>
              <a:ext uri="{28A0092B-C50C-407E-A947-70E740481C1C}">
                <a14:useLocalDpi xmlns:a14="http://schemas.microsoft.com/office/drawing/2010/main" val="0"/>
              </a:ext>
            </a:extLst>
          </a:blip>
          <a:srcRect/>
          <a:stretch>
            <a:fillRect/>
          </a:stretch>
        </p:blipFill>
        <p:spPr bwMode="auto">
          <a:xfrm>
            <a:off x="5638800" y="12954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192386" name="Rectangle 2"/>
          <p:cNvSpPr>
            <a:spLocks noGrp="1" noChangeArrowheads="1"/>
          </p:cNvSpPr>
          <p:nvPr>
            <p:ph type="title"/>
          </p:nvPr>
        </p:nvSpPr>
        <p:spPr/>
        <p:txBody>
          <a:bodyPr/>
          <a:lstStyle/>
          <a:p>
            <a:r>
              <a:rPr lang="en-US"/>
              <a:t>Neighborhood matching</a:t>
            </a:r>
          </a:p>
        </p:txBody>
      </p:sp>
      <p:sp>
        <p:nvSpPr>
          <p:cNvPr id="2192389" name="Text Box 5"/>
          <p:cNvSpPr txBox="1">
            <a:spLocks noChangeArrowheads="1"/>
          </p:cNvSpPr>
          <p:nvPr/>
        </p:nvSpPr>
        <p:spPr bwMode="blackGray">
          <a:xfrm>
            <a:off x="685800" y="4713288"/>
            <a:ext cx="434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Texture being synthesized</a:t>
            </a:r>
          </a:p>
        </p:txBody>
      </p:sp>
      <p:sp>
        <p:nvSpPr>
          <p:cNvPr id="2192391" name="Text Box 7"/>
          <p:cNvSpPr txBox="1">
            <a:spLocks noChangeArrowheads="1"/>
          </p:cNvSpPr>
          <p:nvPr/>
        </p:nvSpPr>
        <p:spPr bwMode="blackGray">
          <a:xfrm>
            <a:off x="6172200" y="3886200"/>
            <a:ext cx="1689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2192390" name="Rectangle 6"/>
          <p:cNvSpPr>
            <a:spLocks noChangeArrowheads="1"/>
          </p:cNvSpPr>
          <p:nvPr/>
        </p:nvSpPr>
        <p:spPr bwMode="blackGray">
          <a:xfrm>
            <a:off x="5638800" y="1295400"/>
            <a:ext cx="2590800" cy="25908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92406" name="Rectangle 22"/>
          <p:cNvSpPr>
            <a:spLocks noChangeArrowheads="1"/>
          </p:cNvSpPr>
          <p:nvPr/>
        </p:nvSpPr>
        <p:spPr bwMode="blackGray">
          <a:xfrm>
            <a:off x="3028950" y="2895600"/>
            <a:ext cx="228600" cy="228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192421" name="Group 37"/>
          <p:cNvGrpSpPr>
            <a:grpSpLocks/>
          </p:cNvGrpSpPr>
          <p:nvPr/>
        </p:nvGrpSpPr>
        <p:grpSpPr bwMode="auto">
          <a:xfrm>
            <a:off x="2571750" y="2438400"/>
            <a:ext cx="1143000" cy="1143000"/>
            <a:chOff x="1620" y="1536"/>
            <a:chExt cx="720" cy="720"/>
          </a:xfrm>
        </p:grpSpPr>
        <p:sp>
          <p:nvSpPr>
            <p:cNvPr id="2192394" name="Rectangle 10"/>
            <p:cNvSpPr>
              <a:spLocks noChangeArrowheads="1"/>
            </p:cNvSpPr>
            <p:nvPr/>
          </p:nvSpPr>
          <p:spPr bwMode="blackGray">
            <a:xfrm>
              <a:off x="1620"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395" name="Rectangle 11"/>
            <p:cNvSpPr>
              <a:spLocks noChangeArrowheads="1"/>
            </p:cNvSpPr>
            <p:nvPr/>
          </p:nvSpPr>
          <p:spPr bwMode="blackGray">
            <a:xfrm>
              <a:off x="1764"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396" name="Rectangle 12"/>
            <p:cNvSpPr>
              <a:spLocks noChangeArrowheads="1"/>
            </p:cNvSpPr>
            <p:nvPr/>
          </p:nvSpPr>
          <p:spPr bwMode="blackGray">
            <a:xfrm>
              <a:off x="1764"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397" name="Rectangle 13"/>
            <p:cNvSpPr>
              <a:spLocks noChangeArrowheads="1"/>
            </p:cNvSpPr>
            <p:nvPr/>
          </p:nvSpPr>
          <p:spPr bwMode="blackGray">
            <a:xfrm>
              <a:off x="1620"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398" name="Rectangle 14"/>
            <p:cNvSpPr>
              <a:spLocks noChangeArrowheads="1"/>
            </p:cNvSpPr>
            <p:nvPr/>
          </p:nvSpPr>
          <p:spPr bwMode="blackGray">
            <a:xfrm>
              <a:off x="1620"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399" name="Rectangle 15"/>
            <p:cNvSpPr>
              <a:spLocks noChangeArrowheads="1"/>
            </p:cNvSpPr>
            <p:nvPr/>
          </p:nvSpPr>
          <p:spPr bwMode="blackGray">
            <a:xfrm>
              <a:off x="1764"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0" name="Rectangle 16"/>
            <p:cNvSpPr>
              <a:spLocks noChangeArrowheads="1"/>
            </p:cNvSpPr>
            <p:nvPr/>
          </p:nvSpPr>
          <p:spPr bwMode="blackGray">
            <a:xfrm>
              <a:off x="1764"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1" name="Rectangle 17"/>
            <p:cNvSpPr>
              <a:spLocks noChangeArrowheads="1"/>
            </p:cNvSpPr>
            <p:nvPr/>
          </p:nvSpPr>
          <p:spPr bwMode="blackGray">
            <a:xfrm>
              <a:off x="1620"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3" name="Rectangle 19"/>
            <p:cNvSpPr>
              <a:spLocks noChangeArrowheads="1"/>
            </p:cNvSpPr>
            <p:nvPr/>
          </p:nvSpPr>
          <p:spPr bwMode="blackGray">
            <a:xfrm>
              <a:off x="1908"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4" name="Rectangle 20"/>
            <p:cNvSpPr>
              <a:spLocks noChangeArrowheads="1"/>
            </p:cNvSpPr>
            <p:nvPr/>
          </p:nvSpPr>
          <p:spPr bwMode="blackGray">
            <a:xfrm>
              <a:off x="2052"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5" name="Rectangle 21"/>
            <p:cNvSpPr>
              <a:spLocks noChangeArrowheads="1"/>
            </p:cNvSpPr>
            <p:nvPr/>
          </p:nvSpPr>
          <p:spPr bwMode="blackGray">
            <a:xfrm>
              <a:off x="2052"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7" name="Rectangle 23"/>
            <p:cNvSpPr>
              <a:spLocks noChangeArrowheads="1"/>
            </p:cNvSpPr>
            <p:nvPr/>
          </p:nvSpPr>
          <p:spPr bwMode="blackGray">
            <a:xfrm>
              <a:off x="1908"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8" name="Rectangle 24"/>
            <p:cNvSpPr>
              <a:spLocks noChangeArrowheads="1"/>
            </p:cNvSpPr>
            <p:nvPr/>
          </p:nvSpPr>
          <p:spPr bwMode="blackGray">
            <a:xfrm>
              <a:off x="2052"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09" name="Rectangle 25"/>
            <p:cNvSpPr>
              <a:spLocks noChangeArrowheads="1"/>
            </p:cNvSpPr>
            <p:nvPr/>
          </p:nvSpPr>
          <p:spPr bwMode="blackGray">
            <a:xfrm>
              <a:off x="2052"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0" name="Rectangle 26"/>
            <p:cNvSpPr>
              <a:spLocks noChangeArrowheads="1"/>
            </p:cNvSpPr>
            <p:nvPr/>
          </p:nvSpPr>
          <p:spPr bwMode="blackGray">
            <a:xfrm>
              <a:off x="1908"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1" name="Rectangle 27"/>
            <p:cNvSpPr>
              <a:spLocks noChangeArrowheads="1"/>
            </p:cNvSpPr>
            <p:nvPr/>
          </p:nvSpPr>
          <p:spPr bwMode="blackGray">
            <a:xfrm>
              <a:off x="2196"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2" name="Rectangle 28"/>
            <p:cNvSpPr>
              <a:spLocks noChangeArrowheads="1"/>
            </p:cNvSpPr>
            <p:nvPr/>
          </p:nvSpPr>
          <p:spPr bwMode="blackGray">
            <a:xfrm>
              <a:off x="2196"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3" name="Rectangle 29"/>
            <p:cNvSpPr>
              <a:spLocks noChangeArrowheads="1"/>
            </p:cNvSpPr>
            <p:nvPr/>
          </p:nvSpPr>
          <p:spPr bwMode="blackGray">
            <a:xfrm>
              <a:off x="2196"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4" name="Rectangle 30"/>
            <p:cNvSpPr>
              <a:spLocks noChangeArrowheads="1"/>
            </p:cNvSpPr>
            <p:nvPr/>
          </p:nvSpPr>
          <p:spPr bwMode="blackGray">
            <a:xfrm>
              <a:off x="2196"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5" name="Rectangle 31"/>
            <p:cNvSpPr>
              <a:spLocks noChangeArrowheads="1"/>
            </p:cNvSpPr>
            <p:nvPr/>
          </p:nvSpPr>
          <p:spPr bwMode="blackGray">
            <a:xfrm>
              <a:off x="1620"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6" name="Rectangle 32"/>
            <p:cNvSpPr>
              <a:spLocks noChangeArrowheads="1"/>
            </p:cNvSpPr>
            <p:nvPr/>
          </p:nvSpPr>
          <p:spPr bwMode="blackGray">
            <a:xfrm>
              <a:off x="1764"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7" name="Rectangle 33"/>
            <p:cNvSpPr>
              <a:spLocks noChangeArrowheads="1"/>
            </p:cNvSpPr>
            <p:nvPr/>
          </p:nvSpPr>
          <p:spPr bwMode="blackGray">
            <a:xfrm>
              <a:off x="1908"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8" name="Rectangle 34"/>
            <p:cNvSpPr>
              <a:spLocks noChangeArrowheads="1"/>
            </p:cNvSpPr>
            <p:nvPr/>
          </p:nvSpPr>
          <p:spPr bwMode="blackGray">
            <a:xfrm>
              <a:off x="2052"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19" name="Rectangle 35"/>
            <p:cNvSpPr>
              <a:spLocks noChangeArrowheads="1"/>
            </p:cNvSpPr>
            <p:nvPr/>
          </p:nvSpPr>
          <p:spPr bwMode="blackGray">
            <a:xfrm>
              <a:off x="2196"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192388" name="Rectangle 4"/>
          <p:cNvSpPr>
            <a:spLocks noChangeArrowheads="1"/>
          </p:cNvSpPr>
          <p:nvPr/>
        </p:nvSpPr>
        <p:spPr bwMode="blackGray">
          <a:xfrm>
            <a:off x="762000" y="1295400"/>
            <a:ext cx="4114800" cy="32004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192448" name="Group 64"/>
          <p:cNvGrpSpPr>
            <a:grpSpLocks/>
          </p:cNvGrpSpPr>
          <p:nvPr/>
        </p:nvGrpSpPr>
        <p:grpSpPr bwMode="auto">
          <a:xfrm>
            <a:off x="5791200" y="1524000"/>
            <a:ext cx="381000" cy="381000"/>
            <a:chOff x="3312" y="2832"/>
            <a:chExt cx="720" cy="720"/>
          </a:xfrm>
        </p:grpSpPr>
        <p:sp>
          <p:nvSpPr>
            <p:cNvPr id="2192422" name="Rectangle 38"/>
            <p:cNvSpPr>
              <a:spLocks noChangeArrowheads="1"/>
            </p:cNvSpPr>
            <p:nvPr/>
          </p:nvSpPr>
          <p:spPr bwMode="blackGray">
            <a:xfrm>
              <a:off x="3600" y="3120"/>
              <a:ext cx="144" cy="144"/>
            </a:xfrm>
            <a:prstGeom prst="rect">
              <a:avLst/>
            </a:prstGeom>
            <a:solidFill>
              <a:schemeClr val="tx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192423" name="Group 39"/>
            <p:cNvGrpSpPr>
              <a:grpSpLocks/>
            </p:cNvGrpSpPr>
            <p:nvPr/>
          </p:nvGrpSpPr>
          <p:grpSpPr bwMode="auto">
            <a:xfrm>
              <a:off x="3312" y="2832"/>
              <a:ext cx="720" cy="720"/>
              <a:chOff x="1620" y="1536"/>
              <a:chExt cx="720" cy="720"/>
            </a:xfrm>
          </p:grpSpPr>
          <p:sp>
            <p:nvSpPr>
              <p:cNvPr id="2192424" name="Rectangle 40"/>
              <p:cNvSpPr>
                <a:spLocks noChangeArrowheads="1"/>
              </p:cNvSpPr>
              <p:nvPr/>
            </p:nvSpPr>
            <p:spPr bwMode="blackGray">
              <a:xfrm>
                <a:off x="1620"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25" name="Rectangle 41"/>
              <p:cNvSpPr>
                <a:spLocks noChangeArrowheads="1"/>
              </p:cNvSpPr>
              <p:nvPr/>
            </p:nvSpPr>
            <p:spPr bwMode="blackGray">
              <a:xfrm>
                <a:off x="1764"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26" name="Rectangle 42"/>
              <p:cNvSpPr>
                <a:spLocks noChangeArrowheads="1"/>
              </p:cNvSpPr>
              <p:nvPr/>
            </p:nvSpPr>
            <p:spPr bwMode="blackGray">
              <a:xfrm>
                <a:off x="1764"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27" name="Rectangle 43"/>
              <p:cNvSpPr>
                <a:spLocks noChangeArrowheads="1"/>
              </p:cNvSpPr>
              <p:nvPr/>
            </p:nvSpPr>
            <p:spPr bwMode="blackGray">
              <a:xfrm>
                <a:off x="1620"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28" name="Rectangle 44"/>
              <p:cNvSpPr>
                <a:spLocks noChangeArrowheads="1"/>
              </p:cNvSpPr>
              <p:nvPr/>
            </p:nvSpPr>
            <p:spPr bwMode="blackGray">
              <a:xfrm>
                <a:off x="1620"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29" name="Rectangle 45"/>
              <p:cNvSpPr>
                <a:spLocks noChangeArrowheads="1"/>
              </p:cNvSpPr>
              <p:nvPr/>
            </p:nvSpPr>
            <p:spPr bwMode="blackGray">
              <a:xfrm>
                <a:off x="1764"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0" name="Rectangle 46"/>
              <p:cNvSpPr>
                <a:spLocks noChangeArrowheads="1"/>
              </p:cNvSpPr>
              <p:nvPr/>
            </p:nvSpPr>
            <p:spPr bwMode="blackGray">
              <a:xfrm>
                <a:off x="1764"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1" name="Rectangle 47"/>
              <p:cNvSpPr>
                <a:spLocks noChangeArrowheads="1"/>
              </p:cNvSpPr>
              <p:nvPr/>
            </p:nvSpPr>
            <p:spPr bwMode="blackGray">
              <a:xfrm>
                <a:off x="1620"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2" name="Rectangle 48"/>
              <p:cNvSpPr>
                <a:spLocks noChangeArrowheads="1"/>
              </p:cNvSpPr>
              <p:nvPr/>
            </p:nvSpPr>
            <p:spPr bwMode="blackGray">
              <a:xfrm>
                <a:off x="1908"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3" name="Rectangle 49"/>
              <p:cNvSpPr>
                <a:spLocks noChangeArrowheads="1"/>
              </p:cNvSpPr>
              <p:nvPr/>
            </p:nvSpPr>
            <p:spPr bwMode="blackGray">
              <a:xfrm>
                <a:off x="2052"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4" name="Rectangle 50"/>
              <p:cNvSpPr>
                <a:spLocks noChangeArrowheads="1"/>
              </p:cNvSpPr>
              <p:nvPr/>
            </p:nvSpPr>
            <p:spPr bwMode="blackGray">
              <a:xfrm>
                <a:off x="2052"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5" name="Rectangle 51"/>
              <p:cNvSpPr>
                <a:spLocks noChangeArrowheads="1"/>
              </p:cNvSpPr>
              <p:nvPr/>
            </p:nvSpPr>
            <p:spPr bwMode="blackGray">
              <a:xfrm>
                <a:off x="1908"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6" name="Rectangle 52"/>
              <p:cNvSpPr>
                <a:spLocks noChangeArrowheads="1"/>
              </p:cNvSpPr>
              <p:nvPr/>
            </p:nvSpPr>
            <p:spPr bwMode="blackGray">
              <a:xfrm>
                <a:off x="2052"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7" name="Rectangle 53"/>
              <p:cNvSpPr>
                <a:spLocks noChangeArrowheads="1"/>
              </p:cNvSpPr>
              <p:nvPr/>
            </p:nvSpPr>
            <p:spPr bwMode="blackGray">
              <a:xfrm>
                <a:off x="2052"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8" name="Rectangle 54"/>
              <p:cNvSpPr>
                <a:spLocks noChangeArrowheads="1"/>
              </p:cNvSpPr>
              <p:nvPr/>
            </p:nvSpPr>
            <p:spPr bwMode="blackGray">
              <a:xfrm>
                <a:off x="1908"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39" name="Rectangle 55"/>
              <p:cNvSpPr>
                <a:spLocks noChangeArrowheads="1"/>
              </p:cNvSpPr>
              <p:nvPr/>
            </p:nvSpPr>
            <p:spPr bwMode="blackGray">
              <a:xfrm>
                <a:off x="2196"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0" name="Rectangle 56"/>
              <p:cNvSpPr>
                <a:spLocks noChangeArrowheads="1"/>
              </p:cNvSpPr>
              <p:nvPr/>
            </p:nvSpPr>
            <p:spPr bwMode="blackGray">
              <a:xfrm>
                <a:off x="2196"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1" name="Rectangle 57"/>
              <p:cNvSpPr>
                <a:spLocks noChangeArrowheads="1"/>
              </p:cNvSpPr>
              <p:nvPr/>
            </p:nvSpPr>
            <p:spPr bwMode="blackGray">
              <a:xfrm>
                <a:off x="2196"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2" name="Rectangle 58"/>
              <p:cNvSpPr>
                <a:spLocks noChangeArrowheads="1"/>
              </p:cNvSpPr>
              <p:nvPr/>
            </p:nvSpPr>
            <p:spPr bwMode="blackGray">
              <a:xfrm>
                <a:off x="2196"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3" name="Rectangle 59"/>
              <p:cNvSpPr>
                <a:spLocks noChangeArrowheads="1"/>
              </p:cNvSpPr>
              <p:nvPr/>
            </p:nvSpPr>
            <p:spPr bwMode="blackGray">
              <a:xfrm>
                <a:off x="1620"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4" name="Rectangle 60"/>
              <p:cNvSpPr>
                <a:spLocks noChangeArrowheads="1"/>
              </p:cNvSpPr>
              <p:nvPr/>
            </p:nvSpPr>
            <p:spPr bwMode="blackGray">
              <a:xfrm>
                <a:off x="1764"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5" name="Rectangle 61"/>
              <p:cNvSpPr>
                <a:spLocks noChangeArrowheads="1"/>
              </p:cNvSpPr>
              <p:nvPr/>
            </p:nvSpPr>
            <p:spPr bwMode="blackGray">
              <a:xfrm>
                <a:off x="1908"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6" name="Rectangle 62"/>
              <p:cNvSpPr>
                <a:spLocks noChangeArrowheads="1"/>
              </p:cNvSpPr>
              <p:nvPr/>
            </p:nvSpPr>
            <p:spPr bwMode="blackGray">
              <a:xfrm>
                <a:off x="2052"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47" name="Rectangle 63"/>
              <p:cNvSpPr>
                <a:spLocks noChangeArrowheads="1"/>
              </p:cNvSpPr>
              <p:nvPr/>
            </p:nvSpPr>
            <p:spPr bwMode="blackGray">
              <a:xfrm>
                <a:off x="2196"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grpSp>
        <p:nvGrpSpPr>
          <p:cNvPr id="2192449" name="Group 65"/>
          <p:cNvGrpSpPr>
            <a:grpSpLocks/>
          </p:cNvGrpSpPr>
          <p:nvPr/>
        </p:nvGrpSpPr>
        <p:grpSpPr bwMode="auto">
          <a:xfrm>
            <a:off x="6858000" y="2667000"/>
            <a:ext cx="381000" cy="381000"/>
            <a:chOff x="3312" y="2832"/>
            <a:chExt cx="720" cy="720"/>
          </a:xfrm>
        </p:grpSpPr>
        <p:sp>
          <p:nvSpPr>
            <p:cNvPr id="2192450" name="Rectangle 66"/>
            <p:cNvSpPr>
              <a:spLocks noChangeArrowheads="1"/>
            </p:cNvSpPr>
            <p:nvPr/>
          </p:nvSpPr>
          <p:spPr bwMode="blackGray">
            <a:xfrm>
              <a:off x="3600" y="3120"/>
              <a:ext cx="144" cy="144"/>
            </a:xfrm>
            <a:prstGeom prst="rect">
              <a:avLst/>
            </a:prstGeom>
            <a:solidFill>
              <a:srgbClr val="D7AC57"/>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192451" name="Group 67"/>
            <p:cNvGrpSpPr>
              <a:grpSpLocks/>
            </p:cNvGrpSpPr>
            <p:nvPr/>
          </p:nvGrpSpPr>
          <p:grpSpPr bwMode="auto">
            <a:xfrm>
              <a:off x="3312" y="2832"/>
              <a:ext cx="720" cy="720"/>
              <a:chOff x="1620" y="1536"/>
              <a:chExt cx="720" cy="720"/>
            </a:xfrm>
          </p:grpSpPr>
          <p:sp>
            <p:nvSpPr>
              <p:cNvPr id="2192452" name="Rectangle 68"/>
              <p:cNvSpPr>
                <a:spLocks noChangeArrowheads="1"/>
              </p:cNvSpPr>
              <p:nvPr/>
            </p:nvSpPr>
            <p:spPr bwMode="blackGray">
              <a:xfrm>
                <a:off x="1620"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3" name="Rectangle 69"/>
              <p:cNvSpPr>
                <a:spLocks noChangeArrowheads="1"/>
              </p:cNvSpPr>
              <p:nvPr/>
            </p:nvSpPr>
            <p:spPr bwMode="blackGray">
              <a:xfrm>
                <a:off x="1764"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4" name="Rectangle 70"/>
              <p:cNvSpPr>
                <a:spLocks noChangeArrowheads="1"/>
              </p:cNvSpPr>
              <p:nvPr/>
            </p:nvSpPr>
            <p:spPr bwMode="blackGray">
              <a:xfrm>
                <a:off x="1764"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5" name="Rectangle 71"/>
              <p:cNvSpPr>
                <a:spLocks noChangeArrowheads="1"/>
              </p:cNvSpPr>
              <p:nvPr/>
            </p:nvSpPr>
            <p:spPr bwMode="blackGray">
              <a:xfrm>
                <a:off x="1620"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6" name="Rectangle 72"/>
              <p:cNvSpPr>
                <a:spLocks noChangeArrowheads="1"/>
              </p:cNvSpPr>
              <p:nvPr/>
            </p:nvSpPr>
            <p:spPr bwMode="blackGray">
              <a:xfrm>
                <a:off x="1620"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7" name="Rectangle 73"/>
              <p:cNvSpPr>
                <a:spLocks noChangeArrowheads="1"/>
              </p:cNvSpPr>
              <p:nvPr/>
            </p:nvSpPr>
            <p:spPr bwMode="blackGray">
              <a:xfrm>
                <a:off x="1764"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8" name="Rectangle 74"/>
              <p:cNvSpPr>
                <a:spLocks noChangeArrowheads="1"/>
              </p:cNvSpPr>
              <p:nvPr/>
            </p:nvSpPr>
            <p:spPr bwMode="blackGray">
              <a:xfrm>
                <a:off x="1764"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59" name="Rectangle 75"/>
              <p:cNvSpPr>
                <a:spLocks noChangeArrowheads="1"/>
              </p:cNvSpPr>
              <p:nvPr/>
            </p:nvSpPr>
            <p:spPr bwMode="blackGray">
              <a:xfrm>
                <a:off x="1620"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0" name="Rectangle 76"/>
              <p:cNvSpPr>
                <a:spLocks noChangeArrowheads="1"/>
              </p:cNvSpPr>
              <p:nvPr/>
            </p:nvSpPr>
            <p:spPr bwMode="blackGray">
              <a:xfrm>
                <a:off x="1908"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1" name="Rectangle 77"/>
              <p:cNvSpPr>
                <a:spLocks noChangeArrowheads="1"/>
              </p:cNvSpPr>
              <p:nvPr/>
            </p:nvSpPr>
            <p:spPr bwMode="blackGray">
              <a:xfrm>
                <a:off x="2052"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2" name="Rectangle 78"/>
              <p:cNvSpPr>
                <a:spLocks noChangeArrowheads="1"/>
              </p:cNvSpPr>
              <p:nvPr/>
            </p:nvSpPr>
            <p:spPr bwMode="blackGray">
              <a:xfrm>
                <a:off x="2052"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3" name="Rectangle 79"/>
              <p:cNvSpPr>
                <a:spLocks noChangeArrowheads="1"/>
              </p:cNvSpPr>
              <p:nvPr/>
            </p:nvSpPr>
            <p:spPr bwMode="blackGray">
              <a:xfrm>
                <a:off x="1908"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4" name="Rectangle 80"/>
              <p:cNvSpPr>
                <a:spLocks noChangeArrowheads="1"/>
              </p:cNvSpPr>
              <p:nvPr/>
            </p:nvSpPr>
            <p:spPr bwMode="blackGray">
              <a:xfrm>
                <a:off x="2052"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5" name="Rectangle 81"/>
              <p:cNvSpPr>
                <a:spLocks noChangeArrowheads="1"/>
              </p:cNvSpPr>
              <p:nvPr/>
            </p:nvSpPr>
            <p:spPr bwMode="blackGray">
              <a:xfrm>
                <a:off x="2052"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6" name="Rectangle 82"/>
              <p:cNvSpPr>
                <a:spLocks noChangeArrowheads="1"/>
              </p:cNvSpPr>
              <p:nvPr/>
            </p:nvSpPr>
            <p:spPr bwMode="blackGray">
              <a:xfrm>
                <a:off x="1908"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7" name="Rectangle 83"/>
              <p:cNvSpPr>
                <a:spLocks noChangeArrowheads="1"/>
              </p:cNvSpPr>
              <p:nvPr/>
            </p:nvSpPr>
            <p:spPr bwMode="blackGray">
              <a:xfrm>
                <a:off x="2196" y="16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8" name="Rectangle 84"/>
              <p:cNvSpPr>
                <a:spLocks noChangeArrowheads="1"/>
              </p:cNvSpPr>
              <p:nvPr/>
            </p:nvSpPr>
            <p:spPr bwMode="blackGray">
              <a:xfrm>
                <a:off x="2196" y="18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69" name="Rectangle 85"/>
              <p:cNvSpPr>
                <a:spLocks noChangeArrowheads="1"/>
              </p:cNvSpPr>
              <p:nvPr/>
            </p:nvSpPr>
            <p:spPr bwMode="blackGray">
              <a:xfrm>
                <a:off x="2196" y="153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0" name="Rectangle 86"/>
              <p:cNvSpPr>
                <a:spLocks noChangeArrowheads="1"/>
              </p:cNvSpPr>
              <p:nvPr/>
            </p:nvSpPr>
            <p:spPr bwMode="blackGray">
              <a:xfrm>
                <a:off x="2196" y="19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1" name="Rectangle 87"/>
              <p:cNvSpPr>
                <a:spLocks noChangeArrowheads="1"/>
              </p:cNvSpPr>
              <p:nvPr/>
            </p:nvSpPr>
            <p:spPr bwMode="blackGray">
              <a:xfrm>
                <a:off x="1620"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2" name="Rectangle 88"/>
              <p:cNvSpPr>
                <a:spLocks noChangeArrowheads="1"/>
              </p:cNvSpPr>
              <p:nvPr/>
            </p:nvSpPr>
            <p:spPr bwMode="blackGray">
              <a:xfrm>
                <a:off x="1764"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3" name="Rectangle 89"/>
              <p:cNvSpPr>
                <a:spLocks noChangeArrowheads="1"/>
              </p:cNvSpPr>
              <p:nvPr/>
            </p:nvSpPr>
            <p:spPr bwMode="blackGray">
              <a:xfrm>
                <a:off x="1908"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4" name="Rectangle 90"/>
              <p:cNvSpPr>
                <a:spLocks noChangeArrowheads="1"/>
              </p:cNvSpPr>
              <p:nvPr/>
            </p:nvSpPr>
            <p:spPr bwMode="blackGray">
              <a:xfrm>
                <a:off x="2052"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5" name="Rectangle 91"/>
              <p:cNvSpPr>
                <a:spLocks noChangeArrowheads="1"/>
              </p:cNvSpPr>
              <p:nvPr/>
            </p:nvSpPr>
            <p:spPr bwMode="blackGray">
              <a:xfrm>
                <a:off x="2196" y="21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2192476" name="Freeform 92"/>
          <p:cNvSpPr>
            <a:spLocks/>
          </p:cNvSpPr>
          <p:nvPr/>
        </p:nvSpPr>
        <p:spPr bwMode="blackGray">
          <a:xfrm>
            <a:off x="3276600" y="2019300"/>
            <a:ext cx="3733800" cy="876300"/>
          </a:xfrm>
          <a:custGeom>
            <a:avLst/>
            <a:gdLst>
              <a:gd name="T0" fmla="*/ 2352 w 2352"/>
              <a:gd name="T1" fmla="*/ 504 h 552"/>
              <a:gd name="T2" fmla="*/ 1680 w 2352"/>
              <a:gd name="T3" fmla="*/ 120 h 552"/>
              <a:gd name="T4" fmla="*/ 528 w 2352"/>
              <a:gd name="T5" fmla="*/ 72 h 552"/>
              <a:gd name="T6" fmla="*/ 0 w 2352"/>
              <a:gd name="T7" fmla="*/ 552 h 552"/>
            </a:gdLst>
            <a:ahLst/>
            <a:cxnLst>
              <a:cxn ang="0">
                <a:pos x="T0" y="T1"/>
              </a:cxn>
              <a:cxn ang="0">
                <a:pos x="T2" y="T3"/>
              </a:cxn>
              <a:cxn ang="0">
                <a:pos x="T4" y="T5"/>
              </a:cxn>
              <a:cxn ang="0">
                <a:pos x="T6" y="T7"/>
              </a:cxn>
            </a:cxnLst>
            <a:rect l="0" t="0" r="r" b="b"/>
            <a:pathLst>
              <a:path w="2352" h="552">
                <a:moveTo>
                  <a:pt x="2352" y="504"/>
                </a:moveTo>
                <a:cubicBezTo>
                  <a:pt x="2168" y="348"/>
                  <a:pt x="1984" y="192"/>
                  <a:pt x="1680" y="120"/>
                </a:cubicBezTo>
                <a:cubicBezTo>
                  <a:pt x="1376" y="48"/>
                  <a:pt x="808" y="0"/>
                  <a:pt x="528" y="72"/>
                </a:cubicBezTo>
                <a:cubicBezTo>
                  <a:pt x="248" y="144"/>
                  <a:pt x="124" y="348"/>
                  <a:pt x="0" y="552"/>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77" name="Rectangle 93"/>
          <p:cNvSpPr>
            <a:spLocks noChangeArrowheads="1"/>
          </p:cNvSpPr>
          <p:nvPr/>
        </p:nvSpPr>
        <p:spPr bwMode="blackGray">
          <a:xfrm>
            <a:off x="3028950" y="2895600"/>
            <a:ext cx="228600" cy="228600"/>
          </a:xfrm>
          <a:prstGeom prst="rect">
            <a:avLst/>
          </a:prstGeom>
          <a:solidFill>
            <a:srgbClr val="D7AC57"/>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192503" name="Group 119"/>
          <p:cNvGrpSpPr>
            <a:grpSpLocks/>
          </p:cNvGrpSpPr>
          <p:nvPr/>
        </p:nvGrpSpPr>
        <p:grpSpPr bwMode="auto">
          <a:xfrm>
            <a:off x="2800350" y="2667000"/>
            <a:ext cx="685800" cy="685800"/>
            <a:chOff x="3696" y="3168"/>
            <a:chExt cx="432" cy="432"/>
          </a:xfrm>
        </p:grpSpPr>
        <p:sp>
          <p:nvSpPr>
            <p:cNvPr id="2192480" name="Rectangle 96"/>
            <p:cNvSpPr>
              <a:spLocks noChangeArrowheads="1"/>
            </p:cNvSpPr>
            <p:nvPr/>
          </p:nvSpPr>
          <p:spPr bwMode="blackGray">
            <a:xfrm>
              <a:off x="3696"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27724"/>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85" name="Rectangle 101"/>
            <p:cNvSpPr>
              <a:spLocks noChangeArrowheads="1"/>
            </p:cNvSpPr>
            <p:nvPr/>
          </p:nvSpPr>
          <p:spPr bwMode="blackGray">
            <a:xfrm>
              <a:off x="3696"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88" name="Rectangle 104"/>
            <p:cNvSpPr>
              <a:spLocks noChangeArrowheads="1"/>
            </p:cNvSpPr>
            <p:nvPr/>
          </p:nvSpPr>
          <p:spPr bwMode="blackGray">
            <a:xfrm>
              <a:off x="3984"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92" name="Rectangle 108"/>
            <p:cNvSpPr>
              <a:spLocks noChangeArrowheads="1"/>
            </p:cNvSpPr>
            <p:nvPr/>
          </p:nvSpPr>
          <p:spPr bwMode="blackGray">
            <a:xfrm>
              <a:off x="3984"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D7AC57"/>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192481" name="Rectangle 97"/>
            <p:cNvSpPr>
              <a:spLocks noChangeArrowheads="1"/>
            </p:cNvSpPr>
            <p:nvPr/>
          </p:nvSpPr>
          <p:spPr bwMode="blackGray">
            <a:xfrm>
              <a:off x="3840" y="3312"/>
              <a:ext cx="144" cy="144"/>
            </a:xfrm>
            <a:prstGeom prst="rect">
              <a:avLst/>
            </a:prstGeom>
            <a:solidFill>
              <a:schemeClr val="tx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192507" name="Text Box 123"/>
          <p:cNvSpPr txBox="1">
            <a:spLocks noChangeArrowheads="1"/>
          </p:cNvSpPr>
          <p:nvPr/>
        </p:nvSpPr>
        <p:spPr bwMode="blackGray">
          <a:xfrm>
            <a:off x="5410200" y="4357688"/>
            <a:ext cx="315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tx2"/>
                </a:solidFill>
                <a:effectLst>
                  <a:outerShdw blurRad="38100" dist="38100" dir="2700000" algn="tl">
                    <a:srgbClr val="C0C0C0"/>
                  </a:outerShdw>
                </a:effectLst>
              </a:rPr>
              <a:t>Appearance space</a:t>
            </a:r>
          </a:p>
        </p:txBody>
      </p:sp>
      <p:sp>
        <p:nvSpPr>
          <p:cNvPr id="2192509" name="Text Box 125"/>
          <p:cNvSpPr txBox="1">
            <a:spLocks noChangeArrowheads="1"/>
          </p:cNvSpPr>
          <p:nvPr/>
        </p:nvSpPr>
        <p:spPr bwMode="blackGray">
          <a:xfrm>
            <a:off x="5106988" y="3900488"/>
            <a:ext cx="3808412" cy="5191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Transformed Exemplar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92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92448"/>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3.33333E-6 0 C 0.03576 -0.00023 0.15 0 0.21458 -0.00139 C 0.15312 0.02083 0.06666 0.06389 -0.01146 0.09028 C 0.05104 0.09167 0.15833 0.08472 0.21354 0.08333 C 0.15729 0.10139 0.05 0.16667 -0.00417 0.18472 C 0.06979 0.18333 0.15416 0.18889 0.21354 0.18889 C 0.15625 0.20833 0.05625 0.25417 -0.00313 0.27639 C 0.05833 0.27917 0.16753 0.27639 0.2125 0.27639 " pathEditMode="relative" rAng="0" ptsTypes="affffffa">
                                      <p:cBhvr>
                                        <p:cTn id="12" dur="3000" fill="hold"/>
                                        <p:tgtEl>
                                          <p:spTgt spid="2192448"/>
                                        </p:tgtEl>
                                        <p:attrNameLst>
                                          <p:attrName>ppt_x</p:attrName>
                                          <p:attrName>ppt_y</p:attrName>
                                        </p:attrNameLst>
                                      </p:cBhvr>
                                      <p:rCtr x="10156" y="13889"/>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9244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1924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24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9247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9247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9244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1925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9250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92507"/>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19247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192509"/>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219239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19250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192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2391" grpId="0"/>
      <p:bldP spid="2192476" grpId="0" animBg="1"/>
      <p:bldP spid="2192476" grpId="1" animBg="1"/>
      <p:bldP spid="2192477" grpId="0" animBg="1"/>
      <p:bldP spid="2192477" grpId="1" animBg="1"/>
      <p:bldP spid="2192507" grpId="0"/>
      <p:bldP spid="21925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4762" name="Group 250"/>
          <p:cNvGrpSpPr>
            <a:grpSpLocks/>
          </p:cNvGrpSpPr>
          <p:nvPr/>
        </p:nvGrpSpPr>
        <p:grpSpPr bwMode="auto">
          <a:xfrm>
            <a:off x="5334000" y="1981200"/>
            <a:ext cx="228600" cy="2743200"/>
            <a:chOff x="3360" y="1008"/>
            <a:chExt cx="144" cy="1728"/>
          </a:xfrm>
        </p:grpSpPr>
        <p:sp>
          <p:nvSpPr>
            <p:cNvPr id="1984667" name="Rectangle 155"/>
            <p:cNvSpPr>
              <a:spLocks noChangeArrowheads="1"/>
            </p:cNvSpPr>
            <p:nvPr/>
          </p:nvSpPr>
          <p:spPr bwMode="blackGray">
            <a:xfrm>
              <a:off x="3360" y="1008"/>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8" name="Rectangle 156"/>
            <p:cNvSpPr>
              <a:spLocks noChangeArrowheads="1"/>
            </p:cNvSpPr>
            <p:nvPr/>
          </p:nvSpPr>
          <p:spPr bwMode="blackGray">
            <a:xfrm>
              <a:off x="3360" y="1152"/>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9" name="Rectangle 157"/>
            <p:cNvSpPr>
              <a:spLocks noChangeArrowheads="1"/>
            </p:cNvSpPr>
            <p:nvPr/>
          </p:nvSpPr>
          <p:spPr bwMode="blackGray">
            <a:xfrm>
              <a:off x="3360" y="1296"/>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70" name="Rectangle 158"/>
            <p:cNvSpPr>
              <a:spLocks noChangeArrowheads="1"/>
            </p:cNvSpPr>
            <p:nvPr/>
          </p:nvSpPr>
          <p:spPr bwMode="blackGray">
            <a:xfrm>
              <a:off x="3360" y="1440"/>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71" name="Rectangle 159"/>
            <p:cNvSpPr>
              <a:spLocks noChangeArrowheads="1"/>
            </p:cNvSpPr>
            <p:nvPr/>
          </p:nvSpPr>
          <p:spPr bwMode="blackGray">
            <a:xfrm>
              <a:off x="3360" y="1584"/>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72" name="Rectangle 160"/>
            <p:cNvSpPr>
              <a:spLocks noChangeArrowheads="1"/>
            </p:cNvSpPr>
            <p:nvPr/>
          </p:nvSpPr>
          <p:spPr bwMode="blackGray">
            <a:xfrm>
              <a:off x="3360" y="1728"/>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73" name="Rectangle 161"/>
            <p:cNvSpPr>
              <a:spLocks noChangeArrowheads="1"/>
            </p:cNvSpPr>
            <p:nvPr/>
          </p:nvSpPr>
          <p:spPr bwMode="blackGray">
            <a:xfrm>
              <a:off x="3360" y="2448"/>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74" name="Rectangle 162"/>
            <p:cNvSpPr>
              <a:spLocks noChangeArrowheads="1"/>
            </p:cNvSpPr>
            <p:nvPr/>
          </p:nvSpPr>
          <p:spPr bwMode="blackGray">
            <a:xfrm>
              <a:off x="3360" y="2592"/>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75" name="Line 163"/>
            <p:cNvSpPr>
              <a:spLocks noChangeShapeType="1"/>
            </p:cNvSpPr>
            <p:nvPr/>
          </p:nvSpPr>
          <p:spPr bwMode="blackGray">
            <a:xfrm>
              <a:off x="3432" y="2208"/>
              <a:ext cx="0" cy="192"/>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84677" name="Rectangle 165"/>
            <p:cNvSpPr>
              <a:spLocks noChangeArrowheads="1"/>
            </p:cNvSpPr>
            <p:nvPr/>
          </p:nvSpPr>
          <p:spPr bwMode="blackGray">
            <a:xfrm>
              <a:off x="3360" y="1872"/>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61" name="Rectangle 249"/>
            <p:cNvSpPr>
              <a:spLocks noChangeArrowheads="1"/>
            </p:cNvSpPr>
            <p:nvPr/>
          </p:nvSpPr>
          <p:spPr bwMode="blackGray">
            <a:xfrm>
              <a:off x="3360" y="2016"/>
              <a:ext cx="144" cy="144"/>
            </a:xfrm>
            <a:prstGeom prst="rect">
              <a:avLst/>
            </a:prstGeom>
            <a:solidFill>
              <a:schemeClr val="bg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79" name="Group 267"/>
          <p:cNvGrpSpPr>
            <a:grpSpLocks/>
          </p:cNvGrpSpPr>
          <p:nvPr/>
        </p:nvGrpSpPr>
        <p:grpSpPr bwMode="auto">
          <a:xfrm>
            <a:off x="5334000" y="1981200"/>
            <a:ext cx="228600" cy="2743200"/>
            <a:chOff x="3360" y="1008"/>
            <a:chExt cx="144" cy="1728"/>
          </a:xfrm>
        </p:grpSpPr>
        <p:sp>
          <p:nvSpPr>
            <p:cNvPr id="1984780" name="Rectangle 268"/>
            <p:cNvSpPr>
              <a:spLocks noChangeArrowheads="1"/>
            </p:cNvSpPr>
            <p:nvPr/>
          </p:nvSpPr>
          <p:spPr bwMode="blackGray">
            <a:xfrm>
              <a:off x="3360" y="1008"/>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1" name="Rectangle 269"/>
            <p:cNvSpPr>
              <a:spLocks noChangeArrowheads="1"/>
            </p:cNvSpPr>
            <p:nvPr/>
          </p:nvSpPr>
          <p:spPr bwMode="blackGray">
            <a:xfrm>
              <a:off x="3360" y="1152"/>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2" name="Rectangle 270"/>
            <p:cNvSpPr>
              <a:spLocks noChangeArrowheads="1"/>
            </p:cNvSpPr>
            <p:nvPr/>
          </p:nvSpPr>
          <p:spPr bwMode="blackGray">
            <a:xfrm>
              <a:off x="3360" y="1296"/>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3" name="Rectangle 271"/>
            <p:cNvSpPr>
              <a:spLocks noChangeArrowheads="1"/>
            </p:cNvSpPr>
            <p:nvPr/>
          </p:nvSpPr>
          <p:spPr bwMode="blackGray">
            <a:xfrm>
              <a:off x="3360" y="1440"/>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4" name="Rectangle 272"/>
            <p:cNvSpPr>
              <a:spLocks noChangeArrowheads="1"/>
            </p:cNvSpPr>
            <p:nvPr/>
          </p:nvSpPr>
          <p:spPr bwMode="blackGray">
            <a:xfrm>
              <a:off x="3360"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5" name="Rectangle 273"/>
            <p:cNvSpPr>
              <a:spLocks noChangeArrowheads="1"/>
            </p:cNvSpPr>
            <p:nvPr/>
          </p:nvSpPr>
          <p:spPr bwMode="blackGray">
            <a:xfrm>
              <a:off x="3360"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6" name="Rectangle 274"/>
            <p:cNvSpPr>
              <a:spLocks noChangeArrowheads="1"/>
            </p:cNvSpPr>
            <p:nvPr/>
          </p:nvSpPr>
          <p:spPr bwMode="blackGray">
            <a:xfrm>
              <a:off x="3360" y="2448"/>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7" name="Rectangle 275"/>
            <p:cNvSpPr>
              <a:spLocks noChangeArrowheads="1"/>
            </p:cNvSpPr>
            <p:nvPr/>
          </p:nvSpPr>
          <p:spPr bwMode="blackGray">
            <a:xfrm>
              <a:off x="3360" y="2592"/>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88" name="Line 276"/>
            <p:cNvSpPr>
              <a:spLocks noChangeShapeType="1"/>
            </p:cNvSpPr>
            <p:nvPr/>
          </p:nvSpPr>
          <p:spPr bwMode="blackGray">
            <a:xfrm>
              <a:off x="3432" y="2208"/>
              <a:ext cx="0" cy="192"/>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84789" name="Rectangle 277"/>
            <p:cNvSpPr>
              <a:spLocks noChangeArrowheads="1"/>
            </p:cNvSpPr>
            <p:nvPr/>
          </p:nvSpPr>
          <p:spPr bwMode="blackGray">
            <a:xfrm>
              <a:off x="3360" y="1872"/>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90" name="Rectangle 278"/>
            <p:cNvSpPr>
              <a:spLocks noChangeArrowheads="1"/>
            </p:cNvSpPr>
            <p:nvPr/>
          </p:nvSpPr>
          <p:spPr bwMode="blackGray">
            <a:xfrm>
              <a:off x="3360" y="2016"/>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84514" name="Rectangle 2"/>
          <p:cNvSpPr>
            <a:spLocks noGrp="1" noChangeArrowheads="1"/>
          </p:cNvSpPr>
          <p:nvPr>
            <p:ph type="title"/>
          </p:nvPr>
        </p:nvSpPr>
        <p:spPr/>
        <p:txBody>
          <a:bodyPr/>
          <a:lstStyle/>
          <a:p>
            <a:r>
              <a:rPr lang="en-US"/>
              <a:t>Building the transformed exemplar</a:t>
            </a:r>
          </a:p>
        </p:txBody>
      </p:sp>
      <p:grpSp>
        <p:nvGrpSpPr>
          <p:cNvPr id="1984600" name="Group 88"/>
          <p:cNvGrpSpPr>
            <a:grpSpLocks/>
          </p:cNvGrpSpPr>
          <p:nvPr/>
        </p:nvGrpSpPr>
        <p:grpSpPr bwMode="auto">
          <a:xfrm>
            <a:off x="609600" y="2286000"/>
            <a:ext cx="1600200" cy="1828800"/>
            <a:chOff x="384" y="1440"/>
            <a:chExt cx="1008" cy="1152"/>
          </a:xfrm>
        </p:grpSpPr>
        <p:grpSp>
          <p:nvGrpSpPr>
            <p:cNvPr id="1984524" name="Group 12"/>
            <p:cNvGrpSpPr>
              <a:grpSpLocks/>
            </p:cNvGrpSpPr>
            <p:nvPr/>
          </p:nvGrpSpPr>
          <p:grpSpPr bwMode="auto">
            <a:xfrm>
              <a:off x="384" y="1440"/>
              <a:ext cx="144" cy="1152"/>
              <a:chOff x="384" y="1440"/>
              <a:chExt cx="144" cy="1152"/>
            </a:xfrm>
          </p:grpSpPr>
          <p:sp>
            <p:nvSpPr>
              <p:cNvPr id="1984516" name="Rectangle 4"/>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17" name="Rectangle 5"/>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18" name="Rectangle 6"/>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19" name="Rectangle 7"/>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0" name="Rectangle 8"/>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1" name="Rectangle 9"/>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2" name="Rectangle 10"/>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3" name="Rectangle 11"/>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525" name="Group 13"/>
            <p:cNvGrpSpPr>
              <a:grpSpLocks/>
            </p:cNvGrpSpPr>
            <p:nvPr/>
          </p:nvGrpSpPr>
          <p:grpSpPr bwMode="auto">
            <a:xfrm>
              <a:off x="528" y="1440"/>
              <a:ext cx="144" cy="1152"/>
              <a:chOff x="384" y="1440"/>
              <a:chExt cx="144" cy="1152"/>
            </a:xfrm>
          </p:grpSpPr>
          <p:sp>
            <p:nvSpPr>
              <p:cNvPr id="1984526" name="Rectangle 14"/>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7" name="Rectangle 15"/>
              <p:cNvSpPr>
                <a:spLocks noChangeArrowheads="1"/>
              </p:cNvSpPr>
              <p:nvPr/>
            </p:nvSpPr>
            <p:spPr bwMode="blackGray">
              <a:xfrm>
                <a:off x="384" y="1584"/>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8" name="Rectangle 16"/>
              <p:cNvSpPr>
                <a:spLocks noChangeArrowheads="1"/>
              </p:cNvSpPr>
              <p:nvPr/>
            </p:nvSpPr>
            <p:spPr bwMode="blackGray">
              <a:xfrm>
                <a:off x="384" y="1728"/>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29" name="Rectangle 17"/>
              <p:cNvSpPr>
                <a:spLocks noChangeArrowheads="1"/>
              </p:cNvSpPr>
              <p:nvPr/>
            </p:nvSpPr>
            <p:spPr bwMode="blackGray">
              <a:xfrm>
                <a:off x="384" y="1872"/>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0" name="Rectangle 18"/>
              <p:cNvSpPr>
                <a:spLocks noChangeArrowheads="1"/>
              </p:cNvSpPr>
              <p:nvPr/>
            </p:nvSpPr>
            <p:spPr bwMode="blackGray">
              <a:xfrm>
                <a:off x="384" y="2016"/>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1" name="Rectangle 19"/>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2" name="Rectangle 20"/>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3" name="Rectangle 21"/>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534" name="Group 22"/>
            <p:cNvGrpSpPr>
              <a:grpSpLocks/>
            </p:cNvGrpSpPr>
            <p:nvPr/>
          </p:nvGrpSpPr>
          <p:grpSpPr bwMode="auto">
            <a:xfrm>
              <a:off x="672" y="1440"/>
              <a:ext cx="144" cy="1152"/>
              <a:chOff x="384" y="1440"/>
              <a:chExt cx="144" cy="1152"/>
            </a:xfrm>
          </p:grpSpPr>
          <p:sp>
            <p:nvSpPr>
              <p:cNvPr id="1984535" name="Rectangle 23"/>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6" name="Rectangle 24"/>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7" name="Rectangle 25"/>
              <p:cNvSpPr>
                <a:spLocks noChangeArrowheads="1"/>
              </p:cNvSpPr>
              <p:nvPr/>
            </p:nvSpPr>
            <p:spPr bwMode="blackGray">
              <a:xfrm>
                <a:off x="384" y="1728"/>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8" name="Rectangle 26"/>
              <p:cNvSpPr>
                <a:spLocks noChangeArrowheads="1"/>
              </p:cNvSpPr>
              <p:nvPr/>
            </p:nvSpPr>
            <p:spPr bwMode="blackGray">
              <a:xfrm>
                <a:off x="384" y="1872"/>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39" name="Rectangle 27"/>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0" name="Rectangle 28"/>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1" name="Rectangle 29"/>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2" name="Rectangle 30"/>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543" name="Group 31"/>
            <p:cNvGrpSpPr>
              <a:grpSpLocks/>
            </p:cNvGrpSpPr>
            <p:nvPr/>
          </p:nvGrpSpPr>
          <p:grpSpPr bwMode="auto">
            <a:xfrm>
              <a:off x="816" y="1440"/>
              <a:ext cx="144" cy="1152"/>
              <a:chOff x="384" y="1440"/>
              <a:chExt cx="144" cy="1152"/>
            </a:xfrm>
          </p:grpSpPr>
          <p:sp>
            <p:nvSpPr>
              <p:cNvPr id="1984544" name="Rectangle 32"/>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5" name="Rectangle 33"/>
              <p:cNvSpPr>
                <a:spLocks noChangeArrowheads="1"/>
              </p:cNvSpPr>
              <p:nvPr/>
            </p:nvSpPr>
            <p:spPr bwMode="blackGray">
              <a:xfrm>
                <a:off x="384" y="1584"/>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6" name="Rectangle 34"/>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7" name="Rectangle 35"/>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8" name="Rectangle 36"/>
              <p:cNvSpPr>
                <a:spLocks noChangeArrowheads="1"/>
              </p:cNvSpPr>
              <p:nvPr/>
            </p:nvSpPr>
            <p:spPr bwMode="blackGray">
              <a:xfrm>
                <a:off x="384" y="2016"/>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49" name="Rectangle 37"/>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0" name="Rectangle 38"/>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1" name="Rectangle 39"/>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552" name="Group 40"/>
            <p:cNvGrpSpPr>
              <a:grpSpLocks/>
            </p:cNvGrpSpPr>
            <p:nvPr/>
          </p:nvGrpSpPr>
          <p:grpSpPr bwMode="auto">
            <a:xfrm>
              <a:off x="960" y="1440"/>
              <a:ext cx="144" cy="1152"/>
              <a:chOff x="384" y="1440"/>
              <a:chExt cx="144" cy="1152"/>
            </a:xfrm>
          </p:grpSpPr>
          <p:sp>
            <p:nvSpPr>
              <p:cNvPr id="1984553" name="Rectangle 41"/>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4" name="Rectangle 42"/>
              <p:cNvSpPr>
                <a:spLocks noChangeArrowheads="1"/>
              </p:cNvSpPr>
              <p:nvPr/>
            </p:nvSpPr>
            <p:spPr bwMode="blackGray">
              <a:xfrm>
                <a:off x="384" y="1584"/>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5" name="Rectangle 43"/>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6" name="Rectangle 44"/>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7" name="Rectangle 45"/>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8" name="Rectangle 46"/>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59" name="Rectangle 47"/>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0" name="Rectangle 48"/>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561" name="Group 49"/>
            <p:cNvGrpSpPr>
              <a:grpSpLocks/>
            </p:cNvGrpSpPr>
            <p:nvPr/>
          </p:nvGrpSpPr>
          <p:grpSpPr bwMode="auto">
            <a:xfrm>
              <a:off x="1104" y="1440"/>
              <a:ext cx="144" cy="1152"/>
              <a:chOff x="384" y="1440"/>
              <a:chExt cx="144" cy="1152"/>
            </a:xfrm>
          </p:grpSpPr>
          <p:sp>
            <p:nvSpPr>
              <p:cNvPr id="1984562" name="Rectangle 50"/>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3" name="Rectangle 51"/>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4" name="Rectangle 52"/>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5" name="Rectangle 53"/>
              <p:cNvSpPr>
                <a:spLocks noChangeArrowheads="1"/>
              </p:cNvSpPr>
              <p:nvPr/>
            </p:nvSpPr>
            <p:spPr bwMode="blackGray">
              <a:xfrm>
                <a:off x="384" y="1872"/>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6" name="Rectangle 54"/>
              <p:cNvSpPr>
                <a:spLocks noChangeArrowheads="1"/>
              </p:cNvSpPr>
              <p:nvPr/>
            </p:nvSpPr>
            <p:spPr bwMode="blackGray">
              <a:xfrm>
                <a:off x="384" y="2016"/>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7" name="Rectangle 55"/>
              <p:cNvSpPr>
                <a:spLocks noChangeArrowheads="1"/>
              </p:cNvSpPr>
              <p:nvPr/>
            </p:nvSpPr>
            <p:spPr bwMode="blackGray">
              <a:xfrm>
                <a:off x="384" y="2160"/>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8" name="Rectangle 56"/>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69" name="Rectangle 57"/>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570" name="Group 58"/>
            <p:cNvGrpSpPr>
              <a:grpSpLocks/>
            </p:cNvGrpSpPr>
            <p:nvPr/>
          </p:nvGrpSpPr>
          <p:grpSpPr bwMode="auto">
            <a:xfrm>
              <a:off x="1248" y="1440"/>
              <a:ext cx="144" cy="1152"/>
              <a:chOff x="384" y="1440"/>
              <a:chExt cx="144" cy="1152"/>
            </a:xfrm>
          </p:grpSpPr>
          <p:sp>
            <p:nvSpPr>
              <p:cNvPr id="1984571" name="Rectangle 59"/>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2" name="Rectangle 60"/>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3" name="Rectangle 61"/>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4" name="Rectangle 62"/>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5" name="Rectangle 63"/>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6" name="Rectangle 64"/>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7" name="Rectangle 65"/>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78" name="Rectangle 66"/>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1984597" name="Rectangle 85"/>
          <p:cNvSpPr>
            <a:spLocks noChangeArrowheads="1"/>
          </p:cNvSpPr>
          <p:nvPr/>
        </p:nvSpPr>
        <p:spPr bwMode="blackGray">
          <a:xfrm>
            <a:off x="1295400" y="2971800"/>
            <a:ext cx="228600" cy="2286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599" name="Line 87"/>
          <p:cNvSpPr>
            <a:spLocks noChangeShapeType="1"/>
          </p:cNvSpPr>
          <p:nvPr/>
        </p:nvSpPr>
        <p:spPr bwMode="blackGray">
          <a:xfrm>
            <a:off x="2362200" y="31242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84601" name="Group 89"/>
          <p:cNvGrpSpPr>
            <a:grpSpLocks/>
          </p:cNvGrpSpPr>
          <p:nvPr/>
        </p:nvGrpSpPr>
        <p:grpSpPr bwMode="auto">
          <a:xfrm>
            <a:off x="2971800" y="2286000"/>
            <a:ext cx="1600200" cy="1828800"/>
            <a:chOff x="384" y="1440"/>
            <a:chExt cx="1008" cy="1152"/>
          </a:xfrm>
        </p:grpSpPr>
        <p:grpSp>
          <p:nvGrpSpPr>
            <p:cNvPr id="1984602" name="Group 90"/>
            <p:cNvGrpSpPr>
              <a:grpSpLocks/>
            </p:cNvGrpSpPr>
            <p:nvPr/>
          </p:nvGrpSpPr>
          <p:grpSpPr bwMode="auto">
            <a:xfrm>
              <a:off x="384" y="1440"/>
              <a:ext cx="144" cy="1152"/>
              <a:chOff x="384" y="1440"/>
              <a:chExt cx="144" cy="1152"/>
            </a:xfrm>
          </p:grpSpPr>
          <p:sp>
            <p:nvSpPr>
              <p:cNvPr id="1984603" name="Rectangle 91"/>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04" name="Rectangle 92"/>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05" name="Rectangle 93"/>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06" name="Rectangle 94"/>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07" name="Rectangle 95"/>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08" name="Rectangle 96"/>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09" name="Rectangle 97"/>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0" name="Rectangle 98"/>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11" name="Group 99"/>
            <p:cNvGrpSpPr>
              <a:grpSpLocks/>
            </p:cNvGrpSpPr>
            <p:nvPr/>
          </p:nvGrpSpPr>
          <p:grpSpPr bwMode="auto">
            <a:xfrm>
              <a:off x="528" y="1440"/>
              <a:ext cx="144" cy="1152"/>
              <a:chOff x="384" y="1440"/>
              <a:chExt cx="144" cy="1152"/>
            </a:xfrm>
          </p:grpSpPr>
          <p:sp>
            <p:nvSpPr>
              <p:cNvPr id="1984612" name="Rectangle 100"/>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3" name="Rectangle 101"/>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4" name="Rectangle 102"/>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5" name="Rectangle 103"/>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6" name="Rectangle 104"/>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7" name="Rectangle 105"/>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8" name="Rectangle 106"/>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19" name="Rectangle 107"/>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20" name="Group 108"/>
            <p:cNvGrpSpPr>
              <a:grpSpLocks/>
            </p:cNvGrpSpPr>
            <p:nvPr/>
          </p:nvGrpSpPr>
          <p:grpSpPr bwMode="auto">
            <a:xfrm>
              <a:off x="672" y="1440"/>
              <a:ext cx="144" cy="1152"/>
              <a:chOff x="384" y="1440"/>
              <a:chExt cx="144" cy="1152"/>
            </a:xfrm>
          </p:grpSpPr>
          <p:sp>
            <p:nvSpPr>
              <p:cNvPr id="1984621" name="Rectangle 109"/>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2" name="Rectangle 110"/>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3" name="Rectangle 111"/>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4" name="Rectangle 112"/>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5" name="Rectangle 113"/>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6" name="Rectangle 114"/>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7" name="Rectangle 115"/>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28" name="Rectangle 116"/>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29" name="Group 117"/>
            <p:cNvGrpSpPr>
              <a:grpSpLocks/>
            </p:cNvGrpSpPr>
            <p:nvPr/>
          </p:nvGrpSpPr>
          <p:grpSpPr bwMode="auto">
            <a:xfrm>
              <a:off x="816" y="1440"/>
              <a:ext cx="144" cy="1152"/>
              <a:chOff x="384" y="1440"/>
              <a:chExt cx="144" cy="1152"/>
            </a:xfrm>
          </p:grpSpPr>
          <p:sp>
            <p:nvSpPr>
              <p:cNvPr id="1984630" name="Rectangle 118"/>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1" name="Rectangle 119"/>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2" name="Rectangle 120"/>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3" name="Rectangle 121"/>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4" name="Rectangle 122"/>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5" name="Rectangle 123"/>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6" name="Rectangle 124"/>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37" name="Rectangle 125"/>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38" name="Group 126"/>
            <p:cNvGrpSpPr>
              <a:grpSpLocks/>
            </p:cNvGrpSpPr>
            <p:nvPr/>
          </p:nvGrpSpPr>
          <p:grpSpPr bwMode="auto">
            <a:xfrm>
              <a:off x="960" y="1440"/>
              <a:ext cx="144" cy="1152"/>
              <a:chOff x="384" y="1440"/>
              <a:chExt cx="144" cy="1152"/>
            </a:xfrm>
          </p:grpSpPr>
          <p:sp>
            <p:nvSpPr>
              <p:cNvPr id="1984639" name="Rectangle 127"/>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0" name="Rectangle 128"/>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1" name="Rectangle 129"/>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2" name="Rectangle 130"/>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3" name="Rectangle 131"/>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4" name="Rectangle 132"/>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5" name="Rectangle 133"/>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6" name="Rectangle 134"/>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47" name="Group 135"/>
            <p:cNvGrpSpPr>
              <a:grpSpLocks/>
            </p:cNvGrpSpPr>
            <p:nvPr/>
          </p:nvGrpSpPr>
          <p:grpSpPr bwMode="auto">
            <a:xfrm>
              <a:off x="1104" y="1440"/>
              <a:ext cx="144" cy="1152"/>
              <a:chOff x="384" y="1440"/>
              <a:chExt cx="144" cy="1152"/>
            </a:xfrm>
          </p:grpSpPr>
          <p:sp>
            <p:nvSpPr>
              <p:cNvPr id="1984648" name="Rectangle 136"/>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49" name="Rectangle 137"/>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0" name="Rectangle 138"/>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1" name="Rectangle 139"/>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2" name="Rectangle 140"/>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3" name="Rectangle 141"/>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4" name="Rectangle 142"/>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5" name="Rectangle 143"/>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56" name="Group 144"/>
            <p:cNvGrpSpPr>
              <a:grpSpLocks/>
            </p:cNvGrpSpPr>
            <p:nvPr/>
          </p:nvGrpSpPr>
          <p:grpSpPr bwMode="auto">
            <a:xfrm>
              <a:off x="1248" y="1440"/>
              <a:ext cx="144" cy="1152"/>
              <a:chOff x="384" y="1440"/>
              <a:chExt cx="144" cy="1152"/>
            </a:xfrm>
          </p:grpSpPr>
          <p:sp>
            <p:nvSpPr>
              <p:cNvPr id="1984657" name="Rectangle 145"/>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8" name="Rectangle 146"/>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59" name="Rectangle 147"/>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0" name="Rectangle 148"/>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1" name="Rectangle 149"/>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2" name="Rectangle 150"/>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3" name="Rectangle 151"/>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64" name="Rectangle 152"/>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1984665" name="Rectangle 153"/>
          <p:cNvSpPr>
            <a:spLocks noChangeArrowheads="1"/>
          </p:cNvSpPr>
          <p:nvPr/>
        </p:nvSpPr>
        <p:spPr bwMode="blackGray">
          <a:xfrm>
            <a:off x="3657600" y="2971800"/>
            <a:ext cx="228600" cy="2286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1" name="Line 169"/>
          <p:cNvSpPr>
            <a:spLocks noChangeShapeType="1"/>
          </p:cNvSpPr>
          <p:nvPr/>
        </p:nvSpPr>
        <p:spPr bwMode="blackGray">
          <a:xfrm>
            <a:off x="5772150" y="31242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84690" name="Group 178"/>
          <p:cNvGrpSpPr>
            <a:grpSpLocks/>
          </p:cNvGrpSpPr>
          <p:nvPr/>
        </p:nvGrpSpPr>
        <p:grpSpPr bwMode="auto">
          <a:xfrm>
            <a:off x="6430963" y="2057400"/>
            <a:ext cx="228600" cy="1828800"/>
            <a:chOff x="3984" y="1296"/>
            <a:chExt cx="144" cy="1152"/>
          </a:xfrm>
        </p:grpSpPr>
        <p:sp>
          <p:nvSpPr>
            <p:cNvPr id="1984682" name="Rectangle 170"/>
            <p:cNvSpPr>
              <a:spLocks noChangeArrowheads="1"/>
            </p:cNvSpPr>
            <p:nvPr/>
          </p:nvSpPr>
          <p:spPr bwMode="blackGray">
            <a:xfrm>
              <a:off x="3984" y="129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3" name="Rectangle 171"/>
            <p:cNvSpPr>
              <a:spLocks noChangeArrowheads="1"/>
            </p:cNvSpPr>
            <p:nvPr/>
          </p:nvSpPr>
          <p:spPr bwMode="blackGray">
            <a:xfrm>
              <a:off x="39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4" name="Rectangle 172"/>
            <p:cNvSpPr>
              <a:spLocks noChangeArrowheads="1"/>
            </p:cNvSpPr>
            <p:nvPr/>
          </p:nvSpPr>
          <p:spPr bwMode="blackGray">
            <a:xfrm>
              <a:off x="39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5" name="Rectangle 173"/>
            <p:cNvSpPr>
              <a:spLocks noChangeArrowheads="1"/>
            </p:cNvSpPr>
            <p:nvPr/>
          </p:nvSpPr>
          <p:spPr bwMode="blackGray">
            <a:xfrm>
              <a:off x="39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6" name="Rectangle 174"/>
            <p:cNvSpPr>
              <a:spLocks noChangeArrowheads="1"/>
            </p:cNvSpPr>
            <p:nvPr/>
          </p:nvSpPr>
          <p:spPr bwMode="blackGray">
            <a:xfrm>
              <a:off x="39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7" name="Rectangle 175"/>
            <p:cNvSpPr>
              <a:spLocks noChangeArrowheads="1"/>
            </p:cNvSpPr>
            <p:nvPr/>
          </p:nvSpPr>
          <p:spPr bwMode="blackGray">
            <a:xfrm>
              <a:off x="39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8" name="Rectangle 176"/>
            <p:cNvSpPr>
              <a:spLocks noChangeArrowheads="1"/>
            </p:cNvSpPr>
            <p:nvPr/>
          </p:nvSpPr>
          <p:spPr bwMode="blackGray">
            <a:xfrm>
              <a:off x="39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89" name="Rectangle 177"/>
            <p:cNvSpPr>
              <a:spLocks noChangeArrowheads="1"/>
            </p:cNvSpPr>
            <p:nvPr/>
          </p:nvSpPr>
          <p:spPr bwMode="blackGray">
            <a:xfrm>
              <a:off x="39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692" name="Group 180"/>
          <p:cNvGrpSpPr>
            <a:grpSpLocks/>
          </p:cNvGrpSpPr>
          <p:nvPr/>
        </p:nvGrpSpPr>
        <p:grpSpPr bwMode="auto">
          <a:xfrm>
            <a:off x="7239000" y="2286000"/>
            <a:ext cx="1600200" cy="1828800"/>
            <a:chOff x="384" y="1440"/>
            <a:chExt cx="1008" cy="1152"/>
          </a:xfrm>
        </p:grpSpPr>
        <p:grpSp>
          <p:nvGrpSpPr>
            <p:cNvPr id="1984693" name="Group 181"/>
            <p:cNvGrpSpPr>
              <a:grpSpLocks/>
            </p:cNvGrpSpPr>
            <p:nvPr/>
          </p:nvGrpSpPr>
          <p:grpSpPr bwMode="auto">
            <a:xfrm>
              <a:off x="384" y="1440"/>
              <a:ext cx="144" cy="1152"/>
              <a:chOff x="384" y="1440"/>
              <a:chExt cx="144" cy="1152"/>
            </a:xfrm>
          </p:grpSpPr>
          <p:sp>
            <p:nvSpPr>
              <p:cNvPr id="1984694" name="Rectangle 182"/>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95" name="Rectangle 183"/>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96" name="Rectangle 184"/>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97" name="Rectangle 185"/>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98" name="Rectangle 186"/>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699" name="Rectangle 187"/>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0" name="Rectangle 188"/>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1" name="Rectangle 189"/>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02" name="Group 190"/>
            <p:cNvGrpSpPr>
              <a:grpSpLocks/>
            </p:cNvGrpSpPr>
            <p:nvPr/>
          </p:nvGrpSpPr>
          <p:grpSpPr bwMode="auto">
            <a:xfrm>
              <a:off x="528" y="1440"/>
              <a:ext cx="144" cy="1152"/>
              <a:chOff x="384" y="1440"/>
              <a:chExt cx="144" cy="1152"/>
            </a:xfrm>
          </p:grpSpPr>
          <p:sp>
            <p:nvSpPr>
              <p:cNvPr id="1984703" name="Rectangle 191"/>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4" name="Rectangle 192"/>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5" name="Rectangle 193"/>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6" name="Rectangle 194"/>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7" name="Rectangle 195"/>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8" name="Rectangle 196"/>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09" name="Rectangle 197"/>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0" name="Rectangle 198"/>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11" name="Group 199"/>
            <p:cNvGrpSpPr>
              <a:grpSpLocks/>
            </p:cNvGrpSpPr>
            <p:nvPr/>
          </p:nvGrpSpPr>
          <p:grpSpPr bwMode="auto">
            <a:xfrm>
              <a:off x="672" y="1440"/>
              <a:ext cx="144" cy="1152"/>
              <a:chOff x="384" y="1440"/>
              <a:chExt cx="144" cy="1152"/>
            </a:xfrm>
          </p:grpSpPr>
          <p:sp>
            <p:nvSpPr>
              <p:cNvPr id="1984712" name="Rectangle 200"/>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3" name="Rectangle 201"/>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4" name="Rectangle 202"/>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5" name="Rectangle 203"/>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6" name="Rectangle 204"/>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7" name="Rectangle 205"/>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8" name="Rectangle 206"/>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19" name="Rectangle 207"/>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20" name="Group 208"/>
            <p:cNvGrpSpPr>
              <a:grpSpLocks/>
            </p:cNvGrpSpPr>
            <p:nvPr/>
          </p:nvGrpSpPr>
          <p:grpSpPr bwMode="auto">
            <a:xfrm>
              <a:off x="816" y="1440"/>
              <a:ext cx="144" cy="1152"/>
              <a:chOff x="384" y="1440"/>
              <a:chExt cx="144" cy="1152"/>
            </a:xfrm>
          </p:grpSpPr>
          <p:sp>
            <p:nvSpPr>
              <p:cNvPr id="1984721" name="Rectangle 209"/>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2" name="Rectangle 210"/>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3" name="Rectangle 211"/>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4" name="Rectangle 212"/>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5" name="Rectangle 213"/>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6" name="Rectangle 214"/>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7" name="Rectangle 215"/>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28" name="Rectangle 216"/>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29" name="Group 217"/>
            <p:cNvGrpSpPr>
              <a:grpSpLocks/>
            </p:cNvGrpSpPr>
            <p:nvPr/>
          </p:nvGrpSpPr>
          <p:grpSpPr bwMode="auto">
            <a:xfrm>
              <a:off x="960" y="1440"/>
              <a:ext cx="144" cy="1152"/>
              <a:chOff x="384" y="1440"/>
              <a:chExt cx="144" cy="1152"/>
            </a:xfrm>
          </p:grpSpPr>
          <p:sp>
            <p:nvSpPr>
              <p:cNvPr id="1984730" name="Rectangle 218"/>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1" name="Rectangle 219"/>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2" name="Rectangle 220"/>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3" name="Rectangle 221"/>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4" name="Rectangle 222"/>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5" name="Rectangle 223"/>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6" name="Rectangle 224"/>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37" name="Rectangle 225"/>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38" name="Group 226"/>
            <p:cNvGrpSpPr>
              <a:grpSpLocks/>
            </p:cNvGrpSpPr>
            <p:nvPr/>
          </p:nvGrpSpPr>
          <p:grpSpPr bwMode="auto">
            <a:xfrm>
              <a:off x="1104" y="1440"/>
              <a:ext cx="144" cy="1152"/>
              <a:chOff x="384" y="1440"/>
              <a:chExt cx="144" cy="1152"/>
            </a:xfrm>
          </p:grpSpPr>
          <p:sp>
            <p:nvSpPr>
              <p:cNvPr id="1984739" name="Rectangle 227"/>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0" name="Rectangle 228"/>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1" name="Rectangle 229"/>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2" name="Rectangle 230"/>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3" name="Rectangle 231"/>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4" name="Rectangle 232"/>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5" name="Rectangle 233"/>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6" name="Rectangle 234"/>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47" name="Group 235"/>
            <p:cNvGrpSpPr>
              <a:grpSpLocks/>
            </p:cNvGrpSpPr>
            <p:nvPr/>
          </p:nvGrpSpPr>
          <p:grpSpPr bwMode="auto">
            <a:xfrm>
              <a:off x="1248" y="1440"/>
              <a:ext cx="144" cy="1152"/>
              <a:chOff x="384" y="1440"/>
              <a:chExt cx="144" cy="1152"/>
            </a:xfrm>
          </p:grpSpPr>
          <p:sp>
            <p:nvSpPr>
              <p:cNvPr id="1984748" name="Rectangle 236"/>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49" name="Rectangle 237"/>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0" name="Rectangle 238"/>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1" name="Rectangle 239"/>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2" name="Rectangle 240"/>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3" name="Rectangle 241"/>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4" name="Rectangle 242"/>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5" name="Rectangle 243"/>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1984756" name="Rectangle 244"/>
          <p:cNvSpPr>
            <a:spLocks noChangeArrowheads="1"/>
          </p:cNvSpPr>
          <p:nvPr/>
        </p:nvSpPr>
        <p:spPr bwMode="blackGray">
          <a:xfrm>
            <a:off x="6429375" y="2047875"/>
            <a:ext cx="228600" cy="1838325"/>
          </a:xfrm>
          <a:prstGeom prst="rect">
            <a:avLst/>
          </a:prstGeom>
          <a:solidFill>
            <a:schemeClr val="hlink"/>
          </a:solidFill>
          <a:ln w="3810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84757" name="Freeform 245"/>
          <p:cNvSpPr>
            <a:spLocks/>
          </p:cNvSpPr>
          <p:nvPr/>
        </p:nvSpPr>
        <p:spPr bwMode="blackGray">
          <a:xfrm>
            <a:off x="3962400" y="2717800"/>
            <a:ext cx="1219200" cy="177800"/>
          </a:xfrm>
          <a:custGeom>
            <a:avLst/>
            <a:gdLst>
              <a:gd name="T0" fmla="*/ 0 w 768"/>
              <a:gd name="T1" fmla="*/ 112 h 112"/>
              <a:gd name="T2" fmla="*/ 480 w 768"/>
              <a:gd name="T3" fmla="*/ 16 h 112"/>
              <a:gd name="T4" fmla="*/ 768 w 768"/>
              <a:gd name="T5" fmla="*/ 16 h 112"/>
            </a:gdLst>
            <a:ahLst/>
            <a:cxnLst>
              <a:cxn ang="0">
                <a:pos x="T0" y="T1"/>
              </a:cxn>
              <a:cxn ang="0">
                <a:pos x="T2" y="T3"/>
              </a:cxn>
              <a:cxn ang="0">
                <a:pos x="T4" y="T5"/>
              </a:cxn>
            </a:cxnLst>
            <a:rect l="0" t="0" r="r" b="b"/>
            <a:pathLst>
              <a:path w="768" h="112">
                <a:moveTo>
                  <a:pt x="0" y="112"/>
                </a:moveTo>
                <a:cubicBezTo>
                  <a:pt x="176" y="72"/>
                  <a:pt x="352" y="32"/>
                  <a:pt x="480" y="16"/>
                </a:cubicBezTo>
                <a:cubicBezTo>
                  <a:pt x="608" y="0"/>
                  <a:pt x="688" y="8"/>
                  <a:pt x="768" y="16"/>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58" name="Freeform 246"/>
          <p:cNvSpPr>
            <a:spLocks/>
          </p:cNvSpPr>
          <p:nvPr/>
        </p:nvSpPr>
        <p:spPr bwMode="blackGray">
          <a:xfrm>
            <a:off x="6838950" y="2792413"/>
            <a:ext cx="1019175" cy="160337"/>
          </a:xfrm>
          <a:custGeom>
            <a:avLst/>
            <a:gdLst>
              <a:gd name="T0" fmla="*/ 0 w 642"/>
              <a:gd name="T1" fmla="*/ 101 h 101"/>
              <a:gd name="T2" fmla="*/ 336 w 642"/>
              <a:gd name="T3" fmla="*/ 5 h 101"/>
              <a:gd name="T4" fmla="*/ 642 w 642"/>
              <a:gd name="T5" fmla="*/ 71 h 101"/>
            </a:gdLst>
            <a:ahLst/>
            <a:cxnLst>
              <a:cxn ang="0">
                <a:pos x="T0" y="T1"/>
              </a:cxn>
              <a:cxn ang="0">
                <a:pos x="T2" y="T3"/>
              </a:cxn>
              <a:cxn ang="0">
                <a:pos x="T4" y="T5"/>
              </a:cxn>
            </a:cxnLst>
            <a:rect l="0" t="0" r="r" b="b"/>
            <a:pathLst>
              <a:path w="642" h="101">
                <a:moveTo>
                  <a:pt x="0" y="101"/>
                </a:moveTo>
                <a:cubicBezTo>
                  <a:pt x="55" y="85"/>
                  <a:pt x="229" y="10"/>
                  <a:pt x="336" y="5"/>
                </a:cubicBezTo>
                <a:cubicBezTo>
                  <a:pt x="443" y="0"/>
                  <a:pt x="578" y="57"/>
                  <a:pt x="642" y="71"/>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63" name="Text Box 251"/>
          <p:cNvSpPr txBox="1">
            <a:spLocks noChangeArrowheads="1"/>
          </p:cNvSpPr>
          <p:nvPr/>
        </p:nvSpPr>
        <p:spPr bwMode="blackGray">
          <a:xfrm>
            <a:off x="409575" y="4191000"/>
            <a:ext cx="1849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RGB exemplar</a:t>
            </a:r>
          </a:p>
        </p:txBody>
      </p:sp>
      <p:sp>
        <p:nvSpPr>
          <p:cNvPr id="1984764" name="Text Box 252"/>
          <p:cNvSpPr txBox="1">
            <a:spLocks noChangeArrowheads="1"/>
          </p:cNvSpPr>
          <p:nvPr/>
        </p:nvSpPr>
        <p:spPr bwMode="blackGray">
          <a:xfrm>
            <a:off x="2622550" y="4191000"/>
            <a:ext cx="2316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Appearance-space</a:t>
            </a:r>
          </a:p>
          <a:p>
            <a:r>
              <a:rPr lang="en-US" sz="2000">
                <a:effectLst>
                  <a:outerShdw blurRad="38100" dist="38100" dir="2700000" algn="tl">
                    <a:srgbClr val="C0C0C0"/>
                  </a:outerShdw>
                </a:effectLst>
              </a:rPr>
              <a:t>exemplar</a:t>
            </a:r>
          </a:p>
        </p:txBody>
      </p:sp>
      <p:sp>
        <p:nvSpPr>
          <p:cNvPr id="1984765" name="Text Box 253"/>
          <p:cNvSpPr txBox="1">
            <a:spLocks noChangeArrowheads="1"/>
          </p:cNvSpPr>
          <p:nvPr/>
        </p:nvSpPr>
        <p:spPr bwMode="blackGray">
          <a:xfrm>
            <a:off x="4608513" y="4724400"/>
            <a:ext cx="16398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b="1">
                <a:effectLst>
                  <a:outerShdw blurRad="38100" dist="38100" dir="2700000" algn="tl">
                    <a:srgbClr val="C0C0C0"/>
                  </a:outerShdw>
                </a:effectLst>
              </a:rPr>
              <a:t>Appearance</a:t>
            </a:r>
          </a:p>
          <a:p>
            <a:r>
              <a:rPr lang="en-US" sz="2000" b="1">
                <a:effectLst>
                  <a:outerShdw blurRad="38100" dist="38100" dir="2700000" algn="tl">
                    <a:srgbClr val="C0C0C0"/>
                  </a:outerShdw>
                </a:effectLst>
              </a:rPr>
              <a:t>vector</a:t>
            </a:r>
          </a:p>
          <a:p>
            <a:r>
              <a:rPr lang="en-US" sz="2000">
                <a:effectLst>
                  <a:outerShdw blurRad="38100" dist="38100" dir="2700000" algn="tl">
                    <a:srgbClr val="C0C0C0"/>
                  </a:outerShdw>
                </a:effectLst>
              </a:rPr>
              <a:t>75D</a:t>
            </a:r>
          </a:p>
          <a:p>
            <a:r>
              <a:rPr lang="en-US" sz="2000">
                <a:effectLst>
                  <a:outerShdw blurRad="38100" dist="38100" dir="2700000" algn="tl">
                    <a:srgbClr val="C0C0C0"/>
                  </a:outerShdw>
                </a:effectLst>
              </a:rPr>
              <a:t>(5x5xRGB)</a:t>
            </a:r>
            <a:endParaRPr lang="en-US" sz="1600" b="1">
              <a:effectLst>
                <a:outerShdw blurRad="38100" dist="38100" dir="2700000" algn="tl">
                  <a:srgbClr val="C0C0C0"/>
                </a:outerShdw>
              </a:effectLst>
            </a:endParaRPr>
          </a:p>
        </p:txBody>
      </p:sp>
      <p:sp>
        <p:nvSpPr>
          <p:cNvPr id="1984766" name="Text Box 254"/>
          <p:cNvSpPr txBox="1">
            <a:spLocks noChangeArrowheads="1"/>
          </p:cNvSpPr>
          <p:nvPr/>
        </p:nvSpPr>
        <p:spPr bwMode="blackGray">
          <a:xfrm>
            <a:off x="6075363" y="3895725"/>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4D/8D</a:t>
            </a:r>
          </a:p>
        </p:txBody>
      </p:sp>
      <p:sp>
        <p:nvSpPr>
          <p:cNvPr id="1984767" name="Text Box 255"/>
          <p:cNvSpPr txBox="1">
            <a:spLocks noChangeArrowheads="1"/>
          </p:cNvSpPr>
          <p:nvPr/>
        </p:nvSpPr>
        <p:spPr bwMode="blackGray">
          <a:xfrm>
            <a:off x="7181850" y="4191000"/>
            <a:ext cx="1806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b="1">
                <a:effectLst>
                  <a:outerShdw blurRad="38100" dist="38100" dir="2700000" algn="tl">
                    <a:srgbClr val="C0C0C0"/>
                  </a:outerShdw>
                </a:effectLst>
              </a:rPr>
              <a:t>Transformed </a:t>
            </a:r>
          </a:p>
          <a:p>
            <a:r>
              <a:rPr lang="en-US" sz="2000" b="1">
                <a:effectLst>
                  <a:outerShdw blurRad="38100" dist="38100" dir="2700000" algn="tl">
                    <a:srgbClr val="C0C0C0"/>
                  </a:outerShdw>
                </a:effectLst>
              </a:rPr>
              <a:t>exemplar</a:t>
            </a:r>
          </a:p>
        </p:txBody>
      </p:sp>
      <p:sp>
        <p:nvSpPr>
          <p:cNvPr id="1984768" name="Text Box 256"/>
          <p:cNvSpPr txBox="1">
            <a:spLocks noChangeArrowheads="1"/>
          </p:cNvSpPr>
          <p:nvPr/>
        </p:nvSpPr>
        <p:spPr bwMode="blackGray">
          <a:xfrm>
            <a:off x="5589588" y="2590800"/>
            <a:ext cx="811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PCA</a:t>
            </a:r>
          </a:p>
        </p:txBody>
      </p:sp>
      <p:sp>
        <p:nvSpPr>
          <p:cNvPr id="1984773" name="Line 261"/>
          <p:cNvSpPr>
            <a:spLocks noChangeShapeType="1"/>
          </p:cNvSpPr>
          <p:nvPr/>
        </p:nvSpPr>
        <p:spPr bwMode="blackGray">
          <a:xfrm flipH="1">
            <a:off x="1619250" y="1828800"/>
            <a:ext cx="590550" cy="6762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74" name="Text Box 262"/>
          <p:cNvSpPr txBox="1">
            <a:spLocks noChangeArrowheads="1"/>
          </p:cNvSpPr>
          <p:nvPr/>
        </p:nvSpPr>
        <p:spPr bwMode="blackGray">
          <a:xfrm>
            <a:off x="1481138" y="1447800"/>
            <a:ext cx="2824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5</a:t>
            </a:r>
            <a:r>
              <a:rPr lang="en-US" sz="2000" i="1">
                <a:effectLst>
                  <a:outerShdw blurRad="38100" dist="38100" dir="2700000" algn="tl">
                    <a:srgbClr val="C0C0C0"/>
                  </a:outerShdw>
                </a:effectLst>
                <a:sym typeface="Symbol" pitchFamily="18" charset="2"/>
              </a:rPr>
              <a:t>5 pixel neighborhood</a:t>
            </a:r>
          </a:p>
        </p:txBody>
      </p:sp>
      <p:sp>
        <p:nvSpPr>
          <p:cNvPr id="1984776" name="Line 264"/>
          <p:cNvSpPr>
            <a:spLocks noChangeShapeType="1"/>
          </p:cNvSpPr>
          <p:nvPr/>
        </p:nvSpPr>
        <p:spPr bwMode="blackGray">
          <a:xfrm flipH="1">
            <a:off x="5991225" y="1600200"/>
            <a:ext cx="333375" cy="10287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84777" name="Text Box 265"/>
          <p:cNvSpPr txBox="1">
            <a:spLocks noChangeArrowheads="1"/>
          </p:cNvSpPr>
          <p:nvPr/>
        </p:nvSpPr>
        <p:spPr bwMode="blackGray">
          <a:xfrm>
            <a:off x="4521200" y="1222375"/>
            <a:ext cx="4645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(Nonlinear dim. reduction also possible)</a:t>
            </a:r>
            <a:endParaRPr lang="en-US" sz="2000" i="1">
              <a:effectLst>
                <a:outerShdw blurRad="38100" dist="38100" dir="2700000" algn="tl">
                  <a:srgbClr val="C0C0C0"/>
                </a:outerShdw>
              </a:effectLst>
              <a:sym typeface="Symbol" pitchFamily="18" charset="2"/>
            </a:endParaRPr>
          </a:p>
        </p:txBody>
      </p:sp>
      <p:sp>
        <p:nvSpPr>
          <p:cNvPr id="1984778" name="Rectangle 266"/>
          <p:cNvSpPr>
            <a:spLocks noChangeArrowheads="1"/>
          </p:cNvSpPr>
          <p:nvPr/>
        </p:nvSpPr>
        <p:spPr bwMode="blackGray">
          <a:xfrm>
            <a:off x="3657600" y="2971800"/>
            <a:ext cx="228600" cy="228600"/>
          </a:xfrm>
          <a:prstGeom prst="rect">
            <a:avLst/>
          </a:prstGeom>
          <a:solidFill>
            <a:schemeClr val="hlink"/>
          </a:solidFill>
          <a:ln w="38100" algn="ctr">
            <a:solidFill>
              <a:schemeClr val="hlink"/>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91" name="Rectangle 279"/>
          <p:cNvSpPr>
            <a:spLocks noChangeArrowheads="1"/>
          </p:cNvSpPr>
          <p:nvPr/>
        </p:nvSpPr>
        <p:spPr bwMode="blackGray">
          <a:xfrm>
            <a:off x="7924800" y="2971800"/>
            <a:ext cx="228600" cy="2286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84798" name="Group 286"/>
          <p:cNvGrpSpPr>
            <a:grpSpLocks/>
          </p:cNvGrpSpPr>
          <p:nvPr/>
        </p:nvGrpSpPr>
        <p:grpSpPr bwMode="auto">
          <a:xfrm>
            <a:off x="1066800" y="2514600"/>
            <a:ext cx="228600" cy="1143000"/>
            <a:chOff x="672" y="1584"/>
            <a:chExt cx="144" cy="720"/>
          </a:xfrm>
        </p:grpSpPr>
        <p:sp>
          <p:nvSpPr>
            <p:cNvPr id="1984799" name="Rectangle 287"/>
            <p:cNvSpPr>
              <a:spLocks noChangeArrowheads="1"/>
            </p:cNvSpPr>
            <p:nvPr/>
          </p:nvSpPr>
          <p:spPr bwMode="blackGray">
            <a:xfrm>
              <a:off x="672"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800" name="Rectangle 288"/>
            <p:cNvSpPr>
              <a:spLocks noChangeArrowheads="1"/>
            </p:cNvSpPr>
            <p:nvPr/>
          </p:nvSpPr>
          <p:spPr bwMode="blackGray">
            <a:xfrm>
              <a:off x="672" y="1728"/>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801" name="Rectangle 289"/>
            <p:cNvSpPr>
              <a:spLocks noChangeArrowheads="1"/>
            </p:cNvSpPr>
            <p:nvPr/>
          </p:nvSpPr>
          <p:spPr bwMode="blackGray">
            <a:xfrm>
              <a:off x="672" y="1872"/>
              <a:ext cx="144" cy="144"/>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802" name="Rectangle 290"/>
            <p:cNvSpPr>
              <a:spLocks noChangeArrowheads="1"/>
            </p:cNvSpPr>
            <p:nvPr/>
          </p:nvSpPr>
          <p:spPr bwMode="blackGray">
            <a:xfrm>
              <a:off x="672"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803" name="Rectangle 291"/>
            <p:cNvSpPr>
              <a:spLocks noChangeArrowheads="1"/>
            </p:cNvSpPr>
            <p:nvPr/>
          </p:nvSpPr>
          <p:spPr bwMode="blackGray">
            <a:xfrm>
              <a:off x="672"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1984792" name="Group 280"/>
          <p:cNvGrpSpPr>
            <a:grpSpLocks/>
          </p:cNvGrpSpPr>
          <p:nvPr/>
        </p:nvGrpSpPr>
        <p:grpSpPr bwMode="auto">
          <a:xfrm>
            <a:off x="838200" y="2514600"/>
            <a:ext cx="228600" cy="1143000"/>
            <a:chOff x="528" y="1584"/>
            <a:chExt cx="144" cy="720"/>
          </a:xfrm>
        </p:grpSpPr>
        <p:sp>
          <p:nvSpPr>
            <p:cNvPr id="1984793" name="Rectangle 281"/>
            <p:cNvSpPr>
              <a:spLocks noChangeArrowheads="1"/>
            </p:cNvSpPr>
            <p:nvPr/>
          </p:nvSpPr>
          <p:spPr bwMode="blackGray">
            <a:xfrm>
              <a:off x="528" y="1584"/>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94" name="Rectangle 282"/>
            <p:cNvSpPr>
              <a:spLocks noChangeArrowheads="1"/>
            </p:cNvSpPr>
            <p:nvPr/>
          </p:nvSpPr>
          <p:spPr bwMode="blackGray">
            <a:xfrm>
              <a:off x="528" y="1728"/>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95" name="Rectangle 283"/>
            <p:cNvSpPr>
              <a:spLocks noChangeArrowheads="1"/>
            </p:cNvSpPr>
            <p:nvPr/>
          </p:nvSpPr>
          <p:spPr bwMode="blackGray">
            <a:xfrm>
              <a:off x="528" y="1872"/>
              <a:ext cx="144" cy="144"/>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96" name="Rectangle 284"/>
            <p:cNvSpPr>
              <a:spLocks noChangeArrowheads="1"/>
            </p:cNvSpPr>
            <p:nvPr/>
          </p:nvSpPr>
          <p:spPr bwMode="blackGray">
            <a:xfrm>
              <a:off x="528" y="2016"/>
              <a:ext cx="144" cy="144"/>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97" name="Rectangle 285"/>
            <p:cNvSpPr>
              <a:spLocks noChangeArrowheads="1"/>
            </p:cNvSpPr>
            <p:nvPr/>
          </p:nvSpPr>
          <p:spPr bwMode="blackGray">
            <a:xfrm>
              <a:off x="528"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84598" name="Rectangle 86"/>
          <p:cNvSpPr>
            <a:spLocks noChangeArrowheads="1"/>
          </p:cNvSpPr>
          <p:nvPr/>
        </p:nvSpPr>
        <p:spPr bwMode="blackGray">
          <a:xfrm>
            <a:off x="838200" y="2514600"/>
            <a:ext cx="1143000" cy="1143000"/>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84775" name="Rectangle 263"/>
          <p:cNvSpPr>
            <a:spLocks noChangeArrowheads="1"/>
          </p:cNvSpPr>
          <p:nvPr/>
        </p:nvSpPr>
        <p:spPr bwMode="blackGray">
          <a:xfrm>
            <a:off x="5334000" y="1981200"/>
            <a:ext cx="228600" cy="2743200"/>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45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46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847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46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84778"/>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500" fill="hold"/>
                                        <p:tgtEl>
                                          <p:spTgt spid="1984778"/>
                                        </p:tgtEl>
                                      </p:cBhvr>
                                      <p:by x="100000" y="1100000"/>
                                    </p:animScale>
                                  </p:childTnLst>
                                </p:cTn>
                              </p:par>
                              <p:par>
                                <p:cTn id="19" presetID="63" presetClass="path" presetSubtype="0" accel="50000" decel="50000" fill="hold" grpId="2" nodeType="withEffect">
                                  <p:stCondLst>
                                    <p:cond delay="0"/>
                                  </p:stCondLst>
                                  <p:childTnLst>
                                    <p:animMotion origin="layout" path="M 0 0 L 0.18333 0.0375 " pathEditMode="relative" rAng="0" ptsTypes="AA">
                                      <p:cBhvr>
                                        <p:cTn id="20" dur="1000" fill="hold"/>
                                        <p:tgtEl>
                                          <p:spTgt spid="1984778"/>
                                        </p:tgtEl>
                                        <p:attrNameLst>
                                          <p:attrName>ppt_x</p:attrName>
                                          <p:attrName>ppt_y</p:attrName>
                                        </p:attrNameLst>
                                      </p:cBhvr>
                                      <p:rCtr x="9167" y="1875"/>
                                    </p:animMotion>
                                  </p:childTnLst>
                                </p:cTn>
                              </p:par>
                            </p:childTnLst>
                          </p:cTn>
                        </p:par>
                        <p:par>
                          <p:cTn id="21" fill="hold" nodeType="afterGroup">
                            <p:stCondLst>
                              <p:cond delay="1000"/>
                            </p:stCondLst>
                            <p:childTnLst>
                              <p:par>
                                <p:cTn id="22" presetID="10" presetClass="exit" presetSubtype="0" fill="hold" grpId="3" nodeType="afterEffect">
                                  <p:stCondLst>
                                    <p:cond delay="0"/>
                                  </p:stCondLst>
                                  <p:childTnLst>
                                    <p:animEffect transition="out" filter="fade">
                                      <p:cBhvr>
                                        <p:cTn id="23" dur="1000"/>
                                        <p:tgtEl>
                                          <p:spTgt spid="1984778"/>
                                        </p:tgtEl>
                                      </p:cBhvr>
                                    </p:animEffect>
                                    <p:set>
                                      <p:cBhvr>
                                        <p:cTn id="24" dur="1" fill="hold">
                                          <p:stCondLst>
                                            <p:cond delay="999"/>
                                          </p:stCondLst>
                                        </p:cTn>
                                        <p:tgtEl>
                                          <p:spTgt spid="198477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9847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847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8476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84765">
                                            <p:txEl>
                                              <p:pRg st="1" end="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84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847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845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847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8477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84792"/>
                                        </p:tgtEl>
                                        <p:attrNameLst>
                                          <p:attrName>style.visibility</p:attrName>
                                        </p:attrNameLst>
                                      </p:cBhvr>
                                      <p:to>
                                        <p:strVal val="visible"/>
                                      </p:to>
                                    </p:set>
                                  </p:childTnLst>
                                </p:cTn>
                              </p:par>
                              <p:par>
                                <p:cTn id="47" presetID="63" presetClass="path" presetSubtype="0" accel="50000" decel="50000" fill="hold" nodeType="withEffect">
                                  <p:stCondLst>
                                    <p:cond delay="0"/>
                                  </p:stCondLst>
                                  <p:childTnLst>
                                    <p:animMotion origin="layout" path="M 3.33333E-6 0 L 0.49166 -0.07639 " pathEditMode="relative" rAng="0" ptsTypes="AA">
                                      <p:cBhvr>
                                        <p:cTn id="48" dur="1000" fill="hold"/>
                                        <p:tgtEl>
                                          <p:spTgt spid="1984792"/>
                                        </p:tgtEl>
                                        <p:attrNameLst>
                                          <p:attrName>ppt_x</p:attrName>
                                          <p:attrName>ppt_y</p:attrName>
                                        </p:attrNameLst>
                                      </p:cBhvr>
                                      <p:rCtr x="24583" y="-3819"/>
                                    </p:animMotion>
                                  </p:childTnLst>
                                </p:cTn>
                              </p:par>
                            </p:childTnLst>
                          </p:cTn>
                        </p:par>
                        <p:par>
                          <p:cTn id="49" fill="hold" nodeType="afterGroup">
                            <p:stCondLst>
                              <p:cond delay="1000"/>
                            </p:stCondLst>
                            <p:childTnLst>
                              <p:par>
                                <p:cTn id="50" presetID="1" presetClass="entr" presetSubtype="0" fill="hold" nodeType="afterEffect">
                                  <p:stCondLst>
                                    <p:cond delay="0"/>
                                  </p:stCondLst>
                                  <p:childTnLst>
                                    <p:set>
                                      <p:cBhvr>
                                        <p:cTn id="51" dur="1" fill="hold">
                                          <p:stCondLst>
                                            <p:cond delay="0"/>
                                          </p:stCondLst>
                                        </p:cTn>
                                        <p:tgtEl>
                                          <p:spTgt spid="1984798"/>
                                        </p:tgtEl>
                                        <p:attrNameLst>
                                          <p:attrName>style.visibility</p:attrName>
                                        </p:attrNameLst>
                                      </p:cBhvr>
                                      <p:to>
                                        <p:strVal val="visible"/>
                                      </p:to>
                                    </p:set>
                                  </p:childTnLst>
                                </p:cTn>
                              </p:par>
                              <p:par>
                                <p:cTn id="52" presetID="63" presetClass="path" presetSubtype="0" accel="50000" decel="50000" fill="hold" nodeType="withEffect">
                                  <p:stCondLst>
                                    <p:cond delay="0"/>
                                  </p:stCondLst>
                                  <p:childTnLst>
                                    <p:animMotion origin="layout" path="M 3.33333E-6 0 L 0.46718 0.08889 " pathEditMode="relative" rAng="0" ptsTypes="AA">
                                      <p:cBhvr>
                                        <p:cTn id="53" dur="1000" fill="hold"/>
                                        <p:tgtEl>
                                          <p:spTgt spid="1984798"/>
                                        </p:tgtEl>
                                        <p:attrNameLst>
                                          <p:attrName>ppt_x</p:attrName>
                                          <p:attrName>ppt_y</p:attrName>
                                        </p:attrNameLst>
                                      </p:cBhvr>
                                      <p:rCtr x="23351" y="4444"/>
                                    </p:animMotion>
                                  </p:childTnLst>
                                </p:cTn>
                              </p:par>
                            </p:childTnLst>
                          </p:cTn>
                        </p:par>
                        <p:par>
                          <p:cTn id="54" fill="hold" nodeType="afterGroup">
                            <p:stCondLst>
                              <p:cond delay="2000"/>
                            </p:stCondLst>
                            <p:childTnLst>
                              <p:par>
                                <p:cTn id="55" presetID="10" presetClass="exit" presetSubtype="0" fill="hold" nodeType="afterEffect">
                                  <p:stCondLst>
                                    <p:cond delay="0"/>
                                  </p:stCondLst>
                                  <p:childTnLst>
                                    <p:animEffect transition="out" filter="fade">
                                      <p:cBhvr>
                                        <p:cTn id="56" dur="500"/>
                                        <p:tgtEl>
                                          <p:spTgt spid="1984792"/>
                                        </p:tgtEl>
                                      </p:cBhvr>
                                    </p:animEffect>
                                    <p:set>
                                      <p:cBhvr>
                                        <p:cTn id="57" dur="1" fill="hold">
                                          <p:stCondLst>
                                            <p:cond delay="499"/>
                                          </p:stCondLst>
                                        </p:cTn>
                                        <p:tgtEl>
                                          <p:spTgt spid="198479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984798"/>
                                        </p:tgtEl>
                                      </p:cBhvr>
                                    </p:animEffect>
                                    <p:set>
                                      <p:cBhvr>
                                        <p:cTn id="60" dur="1" fill="hold">
                                          <p:stCondLst>
                                            <p:cond delay="499"/>
                                          </p:stCondLst>
                                        </p:cTn>
                                        <p:tgtEl>
                                          <p:spTgt spid="198479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98477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84765">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84765">
                                            <p:txEl>
                                              <p:pRg st="3" end="3"/>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8468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847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8476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84690"/>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847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98476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984692"/>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984756"/>
                                        </p:tgtEl>
                                        <p:attrNameLst>
                                          <p:attrName>style.visibility</p:attrName>
                                        </p:attrNameLst>
                                      </p:cBhvr>
                                      <p:to>
                                        <p:strVal val="visible"/>
                                      </p:to>
                                    </p:set>
                                  </p:childTnLst>
                                </p:cTn>
                              </p:par>
                              <p:par>
                                <p:cTn id="87" presetID="6" presetClass="emph" presetSubtype="0" fill="hold" grpId="2" nodeType="withEffect">
                                  <p:stCondLst>
                                    <p:cond delay="0"/>
                                  </p:stCondLst>
                                  <p:childTnLst>
                                    <p:animScale>
                                      <p:cBhvr>
                                        <p:cTn id="88" dur="500" fill="hold"/>
                                        <p:tgtEl>
                                          <p:spTgt spid="1984756"/>
                                        </p:tgtEl>
                                      </p:cBhvr>
                                      <p:by x="100000" y="13000"/>
                                    </p:animScale>
                                  </p:childTnLst>
                                </p:cTn>
                              </p:par>
                              <p:par>
                                <p:cTn id="89" presetID="49" presetClass="path" presetSubtype="0" accel="50000" decel="50000" fill="hold" grpId="3" nodeType="withEffect">
                                  <p:stCondLst>
                                    <p:cond delay="0"/>
                                  </p:stCondLst>
                                  <p:childTnLst>
                                    <p:animMotion origin="layout" path="M 5E-6 1.11111E-6 L 0.16511 0.01736 " pathEditMode="relative" rAng="0" ptsTypes="AA">
                                      <p:cBhvr>
                                        <p:cTn id="90" dur="1000" fill="hold"/>
                                        <p:tgtEl>
                                          <p:spTgt spid="1984756"/>
                                        </p:tgtEl>
                                        <p:attrNameLst>
                                          <p:attrName>ppt_x</p:attrName>
                                          <p:attrName>ppt_y</p:attrName>
                                        </p:attrNameLst>
                                      </p:cBhvr>
                                      <p:rCtr x="8247" y="856"/>
                                    </p:animMotion>
                                  </p:childTnLst>
                                </p:cTn>
                              </p:par>
                            </p:childTnLst>
                          </p:cTn>
                        </p:par>
                        <p:par>
                          <p:cTn id="91" fill="hold" nodeType="afterGroup">
                            <p:stCondLst>
                              <p:cond delay="1000"/>
                            </p:stCondLst>
                            <p:childTnLst>
                              <p:par>
                                <p:cTn id="92" presetID="1" presetClass="entr" presetSubtype="0" fill="hold" grpId="0" nodeType="afterEffect">
                                  <p:stCondLst>
                                    <p:cond delay="0"/>
                                  </p:stCondLst>
                                  <p:childTnLst>
                                    <p:set>
                                      <p:cBhvr>
                                        <p:cTn id="93" dur="1" fill="hold">
                                          <p:stCondLst>
                                            <p:cond delay="0"/>
                                          </p:stCondLst>
                                        </p:cTn>
                                        <p:tgtEl>
                                          <p:spTgt spid="198479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984758"/>
                                        </p:tgtEl>
                                        <p:attrNameLst>
                                          <p:attrName>style.visibility</p:attrName>
                                        </p:attrNameLst>
                                      </p:cBhvr>
                                      <p:to>
                                        <p:strVal val="visible"/>
                                      </p:to>
                                    </p:set>
                                  </p:childTnLst>
                                </p:cTn>
                              </p:par>
                              <p:par>
                                <p:cTn id="96" presetID="10" presetClass="exit" presetSubtype="0" fill="hold" grpId="4" nodeType="withEffect">
                                  <p:stCondLst>
                                    <p:cond delay="0"/>
                                  </p:stCondLst>
                                  <p:childTnLst>
                                    <p:animEffect transition="out" filter="fade">
                                      <p:cBhvr>
                                        <p:cTn id="97" dur="1000"/>
                                        <p:tgtEl>
                                          <p:spTgt spid="1984756"/>
                                        </p:tgtEl>
                                      </p:cBhvr>
                                    </p:animEffect>
                                    <p:set>
                                      <p:cBhvr>
                                        <p:cTn id="98" dur="1" fill="hold">
                                          <p:stCondLst>
                                            <p:cond delay="999"/>
                                          </p:stCondLst>
                                        </p:cTn>
                                        <p:tgtEl>
                                          <p:spTgt spid="1984756"/>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98477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984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597" grpId="0" animBg="1"/>
      <p:bldP spid="1984599" grpId="0" animBg="1"/>
      <p:bldP spid="1984665" grpId="0" animBg="1"/>
      <p:bldP spid="1984681" grpId="0" animBg="1"/>
      <p:bldP spid="1984756" grpId="0" animBg="1"/>
      <p:bldP spid="1984756" grpId="1" animBg="1"/>
      <p:bldP spid="1984756" grpId="2" animBg="1"/>
      <p:bldP spid="1984756" grpId="3" animBg="1"/>
      <p:bldP spid="1984756" grpId="4" animBg="1"/>
      <p:bldP spid="1984757" grpId="0" animBg="1"/>
      <p:bldP spid="1984758" grpId="0" animBg="1"/>
      <p:bldP spid="1984764" grpId="0"/>
      <p:bldP spid="1984766" grpId="0"/>
      <p:bldP spid="1984767" grpId="0"/>
      <p:bldP spid="1984768" grpId="0"/>
      <p:bldP spid="1984773" grpId="0" animBg="1"/>
      <p:bldP spid="1984774" grpId="0"/>
      <p:bldP spid="1984776" grpId="0" animBg="1"/>
      <p:bldP spid="1984777" grpId="0"/>
      <p:bldP spid="1984778" grpId="0" animBg="1"/>
      <p:bldP spid="1984778" grpId="1" animBg="1"/>
      <p:bldP spid="1984778" grpId="2" animBg="1"/>
      <p:bldP spid="1984778" grpId="3" animBg="1"/>
      <p:bldP spid="1984791" grpId="0" animBg="1"/>
      <p:bldP spid="1984598" grpId="0" animBg="1"/>
      <p:bldP spid="19847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82" name="Rectangle 2"/>
          <p:cNvSpPr>
            <a:spLocks noGrp="1" noChangeArrowheads="1"/>
          </p:cNvSpPr>
          <p:nvPr>
            <p:ph type="title"/>
          </p:nvPr>
        </p:nvSpPr>
        <p:spPr/>
        <p:txBody>
          <a:bodyPr/>
          <a:lstStyle/>
          <a:p>
            <a:r>
              <a:rPr lang="en-US" b="1"/>
              <a:t>RGB</a:t>
            </a:r>
            <a:r>
              <a:rPr lang="en-US"/>
              <a:t> versus </a:t>
            </a:r>
            <a:r>
              <a:rPr lang="en-US" b="1"/>
              <a:t>3D</a:t>
            </a:r>
            <a:r>
              <a:rPr lang="en-US"/>
              <a:t> appearance space</a:t>
            </a:r>
          </a:p>
        </p:txBody>
      </p:sp>
      <p:sp>
        <p:nvSpPr>
          <p:cNvPr id="1966097" name="Line 17"/>
          <p:cNvSpPr>
            <a:spLocks noChangeShapeType="1"/>
          </p:cNvSpPr>
          <p:nvPr/>
        </p:nvSpPr>
        <p:spPr bwMode="blackGray">
          <a:xfrm flipV="1">
            <a:off x="228600" y="3781425"/>
            <a:ext cx="8763000"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66098" name="Text Box 18"/>
          <p:cNvSpPr txBox="1">
            <a:spLocks noChangeArrowheads="1"/>
          </p:cNvSpPr>
          <p:nvPr/>
        </p:nvSpPr>
        <p:spPr bwMode="blackGray">
          <a:xfrm>
            <a:off x="228600" y="3200400"/>
            <a:ext cx="73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RGB</a:t>
            </a:r>
          </a:p>
        </p:txBody>
      </p:sp>
      <p:sp>
        <p:nvSpPr>
          <p:cNvPr id="1966099" name="Text Box 19"/>
          <p:cNvSpPr txBox="1">
            <a:spLocks noChangeArrowheads="1"/>
          </p:cNvSpPr>
          <p:nvPr/>
        </p:nvSpPr>
        <p:spPr bwMode="blackGray">
          <a:xfrm>
            <a:off x="192088" y="3962400"/>
            <a:ext cx="199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sz="2000" b="1">
                <a:effectLst>
                  <a:outerShdw blurRad="38100" dist="38100" dir="2700000" algn="tl">
                    <a:srgbClr val="C0C0C0"/>
                  </a:outerShdw>
                </a:effectLst>
              </a:rPr>
              <a:t>3D</a:t>
            </a:r>
            <a:r>
              <a:rPr lang="en-US" sz="2000">
                <a:effectLst>
                  <a:outerShdw blurRad="38100" dist="38100" dir="2700000" algn="tl">
                    <a:srgbClr val="C0C0C0"/>
                  </a:outerShdw>
                </a:effectLst>
              </a:rPr>
              <a:t> appearance </a:t>
            </a:r>
          </a:p>
          <a:p>
            <a:pPr algn="l"/>
            <a:r>
              <a:rPr lang="en-US" sz="2000">
                <a:effectLst>
                  <a:outerShdw blurRad="38100" dist="38100" dir="2700000" algn="tl">
                    <a:srgbClr val="C0C0C0"/>
                  </a:outerShdw>
                </a:effectLst>
              </a:rPr>
              <a:t> space</a:t>
            </a:r>
          </a:p>
        </p:txBody>
      </p:sp>
      <p:pic>
        <p:nvPicPr>
          <p:cNvPr id="1966085" name="Picture 5" descr="compare_trsf_9_rgb"/>
          <p:cNvPicPr>
            <a:picLocks noChangeAspect="1" noChangeArrowheads="1"/>
          </p:cNvPicPr>
          <p:nvPr/>
        </p:nvPicPr>
        <p:blipFill>
          <a:blip r:embed="rId3">
            <a:extLst>
              <a:ext uri="{28A0092B-C50C-407E-A947-70E740481C1C}">
                <a14:useLocalDpi xmlns:a14="http://schemas.microsoft.com/office/drawing/2010/main" val="0"/>
              </a:ext>
            </a:extLst>
          </a:blip>
          <a:srcRect r="45633" b="45633"/>
          <a:stretch>
            <a:fillRect/>
          </a:stretch>
        </p:blipFill>
        <p:spPr bwMode="auto">
          <a:xfrm>
            <a:off x="2814638" y="1023938"/>
            <a:ext cx="2671762" cy="2671762"/>
          </a:xfrm>
          <a:prstGeom prst="rect">
            <a:avLst/>
          </a:prstGeom>
          <a:noFill/>
          <a:extLst>
            <a:ext uri="{909E8E84-426E-40DD-AFC4-6F175D3DCCD1}">
              <a14:hiddenFill xmlns:a14="http://schemas.microsoft.com/office/drawing/2010/main">
                <a:solidFill>
                  <a:srgbClr val="FFFFFF"/>
                </a:solidFill>
              </a14:hiddenFill>
            </a:ext>
          </a:extLst>
        </p:spPr>
      </p:pic>
      <p:pic>
        <p:nvPicPr>
          <p:cNvPr id="1966088" name="Picture 8" descr="compare_trsf_64truc_rgb"/>
          <p:cNvPicPr>
            <a:picLocks noChangeAspect="1" noChangeArrowheads="1"/>
          </p:cNvPicPr>
          <p:nvPr/>
        </p:nvPicPr>
        <p:blipFill>
          <a:blip r:embed="rId4">
            <a:extLst>
              <a:ext uri="{28A0092B-C50C-407E-A947-70E740481C1C}">
                <a14:useLocalDpi xmlns:a14="http://schemas.microsoft.com/office/drawing/2010/main" val="0"/>
              </a:ext>
            </a:extLst>
          </a:blip>
          <a:srcRect r="25668" b="25668"/>
          <a:stretch>
            <a:fillRect/>
          </a:stretch>
        </p:blipFill>
        <p:spPr bwMode="auto">
          <a:xfrm>
            <a:off x="6319838" y="1023938"/>
            <a:ext cx="2671762"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hlink"/>
                </a:solidFill>
                <a:miter lim="800000"/>
                <a:headEnd/>
                <a:tailEnd/>
              </a14:hiddenLine>
            </a:ext>
          </a:extLst>
        </p:spPr>
      </p:pic>
      <p:pic>
        <p:nvPicPr>
          <p:cNvPr id="1966087" name="Picture 7" descr="compare_trsf_9_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275" y="819150"/>
            <a:ext cx="1127125" cy="1127125"/>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66089" name="Picture 9" descr="compare_trsf_64truc_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613" y="819150"/>
            <a:ext cx="819150" cy="81915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66090" name="Picture 10" descr="compare_trsf_64truc_3D"/>
          <p:cNvPicPr>
            <a:picLocks noChangeAspect="1" noChangeArrowheads="1"/>
          </p:cNvPicPr>
          <p:nvPr/>
        </p:nvPicPr>
        <p:blipFill>
          <a:blip r:embed="rId7">
            <a:extLst>
              <a:ext uri="{28A0092B-C50C-407E-A947-70E740481C1C}">
                <a14:useLocalDpi xmlns:a14="http://schemas.microsoft.com/office/drawing/2010/main" val="0"/>
              </a:ext>
            </a:extLst>
          </a:blip>
          <a:srcRect r="25337" b="25337"/>
          <a:stretch>
            <a:fillRect/>
          </a:stretch>
        </p:blipFill>
        <p:spPr bwMode="auto">
          <a:xfrm>
            <a:off x="6284913" y="4056063"/>
            <a:ext cx="2706687" cy="2706687"/>
          </a:xfrm>
          <a:prstGeom prst="rect">
            <a:avLst/>
          </a:prstGeom>
          <a:noFill/>
          <a:extLst>
            <a:ext uri="{909E8E84-426E-40DD-AFC4-6F175D3DCCD1}">
              <a14:hiddenFill xmlns:a14="http://schemas.microsoft.com/office/drawing/2010/main">
                <a:solidFill>
                  <a:srgbClr val="FFFFFF"/>
                </a:solidFill>
              </a14:hiddenFill>
            </a:ext>
          </a:extLst>
        </p:spPr>
      </p:pic>
      <p:pic>
        <p:nvPicPr>
          <p:cNvPr id="1966091" name="Picture 11" descr="compare_trsf_64truc_3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886200"/>
            <a:ext cx="830263" cy="830263"/>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1966192" name="Group 112"/>
          <p:cNvGrpSpPr>
            <a:grpSpLocks/>
          </p:cNvGrpSpPr>
          <p:nvPr/>
        </p:nvGrpSpPr>
        <p:grpSpPr bwMode="auto">
          <a:xfrm>
            <a:off x="228600" y="5073650"/>
            <a:ext cx="1190625" cy="1555750"/>
            <a:chOff x="209" y="3120"/>
            <a:chExt cx="564" cy="737"/>
          </a:xfrm>
        </p:grpSpPr>
        <p:sp>
          <p:nvSpPr>
            <p:cNvPr id="1966105" name="Line 25"/>
            <p:cNvSpPr>
              <a:spLocks noChangeShapeType="1"/>
            </p:cNvSpPr>
            <p:nvPr/>
          </p:nvSpPr>
          <p:spPr bwMode="blackGray">
            <a:xfrm>
              <a:off x="495" y="3411"/>
              <a:ext cx="11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07" name="Rectangle 27"/>
            <p:cNvSpPr>
              <a:spLocks noChangeArrowheads="1"/>
            </p:cNvSpPr>
            <p:nvPr/>
          </p:nvSpPr>
          <p:spPr bwMode="blackGray">
            <a:xfrm>
              <a:off x="663" y="3315"/>
              <a:ext cx="58" cy="5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08" name="Rectangle 28"/>
            <p:cNvSpPr>
              <a:spLocks noChangeArrowheads="1"/>
            </p:cNvSpPr>
            <p:nvPr/>
          </p:nvSpPr>
          <p:spPr bwMode="blackGray">
            <a:xfrm>
              <a:off x="663" y="3373"/>
              <a:ext cx="58" cy="59"/>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09" name="Rectangle 29"/>
            <p:cNvSpPr>
              <a:spLocks noChangeArrowheads="1"/>
            </p:cNvSpPr>
            <p:nvPr/>
          </p:nvSpPr>
          <p:spPr bwMode="blackGray">
            <a:xfrm>
              <a:off x="663" y="3432"/>
              <a:ext cx="58" cy="5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66179" name="Group 99"/>
            <p:cNvGrpSpPr>
              <a:grpSpLocks/>
            </p:cNvGrpSpPr>
            <p:nvPr/>
          </p:nvGrpSpPr>
          <p:grpSpPr bwMode="auto">
            <a:xfrm>
              <a:off x="383" y="3120"/>
              <a:ext cx="59" cy="584"/>
              <a:chOff x="4818" y="41"/>
              <a:chExt cx="59" cy="584"/>
            </a:xfrm>
          </p:grpSpPr>
          <p:sp>
            <p:nvSpPr>
              <p:cNvPr id="1966180" name="Rectangle 100"/>
              <p:cNvSpPr>
                <a:spLocks noChangeArrowheads="1"/>
              </p:cNvSpPr>
              <p:nvPr/>
            </p:nvSpPr>
            <p:spPr bwMode="blackGray">
              <a:xfrm>
                <a:off x="4818" y="41"/>
                <a:ext cx="59" cy="58"/>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1" name="Rectangle 101"/>
              <p:cNvSpPr>
                <a:spLocks noChangeArrowheads="1"/>
              </p:cNvSpPr>
              <p:nvPr/>
            </p:nvSpPr>
            <p:spPr bwMode="blackGray">
              <a:xfrm>
                <a:off x="4818" y="99"/>
                <a:ext cx="59" cy="59"/>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2" name="Rectangle 102"/>
              <p:cNvSpPr>
                <a:spLocks noChangeArrowheads="1"/>
              </p:cNvSpPr>
              <p:nvPr/>
            </p:nvSpPr>
            <p:spPr bwMode="blackGray">
              <a:xfrm>
                <a:off x="4818" y="158"/>
                <a:ext cx="59" cy="58"/>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3" name="Rectangle 103"/>
              <p:cNvSpPr>
                <a:spLocks noChangeArrowheads="1"/>
              </p:cNvSpPr>
              <p:nvPr/>
            </p:nvSpPr>
            <p:spPr bwMode="blackGray">
              <a:xfrm>
                <a:off x="4818" y="216"/>
                <a:ext cx="59" cy="58"/>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4" name="Rectangle 104"/>
              <p:cNvSpPr>
                <a:spLocks noChangeArrowheads="1"/>
              </p:cNvSpPr>
              <p:nvPr/>
            </p:nvSpPr>
            <p:spPr bwMode="blackGray">
              <a:xfrm>
                <a:off x="4818" y="509"/>
                <a:ext cx="59" cy="58"/>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5" name="Rectangle 105"/>
              <p:cNvSpPr>
                <a:spLocks noChangeArrowheads="1"/>
              </p:cNvSpPr>
              <p:nvPr/>
            </p:nvSpPr>
            <p:spPr bwMode="blackGray">
              <a:xfrm>
                <a:off x="4818" y="567"/>
                <a:ext cx="59" cy="58"/>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6" name="Line 106"/>
              <p:cNvSpPr>
                <a:spLocks noChangeShapeType="1"/>
              </p:cNvSpPr>
              <p:nvPr/>
            </p:nvSpPr>
            <p:spPr bwMode="blackGray">
              <a:xfrm>
                <a:off x="4848" y="411"/>
                <a:ext cx="0" cy="7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66187" name="Rectangle 107"/>
              <p:cNvSpPr>
                <a:spLocks noChangeArrowheads="1"/>
              </p:cNvSpPr>
              <p:nvPr/>
            </p:nvSpPr>
            <p:spPr bwMode="blackGray">
              <a:xfrm>
                <a:off x="4818" y="276"/>
                <a:ext cx="59" cy="58"/>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6188" name="Rectangle 108"/>
              <p:cNvSpPr>
                <a:spLocks noChangeArrowheads="1"/>
              </p:cNvSpPr>
              <p:nvPr/>
            </p:nvSpPr>
            <p:spPr bwMode="blackGray">
              <a:xfrm>
                <a:off x="4818" y="334"/>
                <a:ext cx="59" cy="58"/>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66189" name="Text Box 109"/>
            <p:cNvSpPr txBox="1">
              <a:spLocks noChangeArrowheads="1"/>
            </p:cNvSpPr>
            <p:nvPr/>
          </p:nvSpPr>
          <p:spPr bwMode="blackGray">
            <a:xfrm>
              <a:off x="209" y="3684"/>
              <a:ext cx="39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900" b="1">
                  <a:effectLst>
                    <a:outerShdw blurRad="38100" dist="38100" dir="2700000" algn="tl">
                      <a:srgbClr val="C0C0C0"/>
                    </a:outerShdw>
                  </a:effectLst>
                </a:rPr>
                <a:t>Appearance</a:t>
              </a:r>
            </a:p>
            <a:p>
              <a:r>
                <a:rPr lang="en-US" sz="900" b="1">
                  <a:effectLst>
                    <a:outerShdw blurRad="38100" dist="38100" dir="2700000" algn="tl">
                      <a:srgbClr val="C0C0C0"/>
                    </a:outerShdw>
                  </a:effectLst>
                </a:rPr>
                <a:t>Vector</a:t>
              </a:r>
            </a:p>
          </p:txBody>
        </p:sp>
        <p:sp>
          <p:nvSpPr>
            <p:cNvPr id="1966190" name="Text Box 110"/>
            <p:cNvSpPr txBox="1">
              <a:spLocks noChangeArrowheads="1"/>
            </p:cNvSpPr>
            <p:nvPr/>
          </p:nvSpPr>
          <p:spPr bwMode="blackGray">
            <a:xfrm>
              <a:off x="452" y="3247"/>
              <a:ext cx="198"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900">
                  <a:effectLst>
                    <a:outerShdw blurRad="38100" dist="38100" dir="2700000" algn="tl">
                      <a:srgbClr val="C0C0C0"/>
                    </a:outerShdw>
                  </a:effectLst>
                </a:rPr>
                <a:t>PCA</a:t>
              </a:r>
            </a:p>
          </p:txBody>
        </p:sp>
        <p:sp>
          <p:nvSpPr>
            <p:cNvPr id="1966191" name="Text Box 111"/>
            <p:cNvSpPr txBox="1">
              <a:spLocks noChangeArrowheads="1"/>
            </p:cNvSpPr>
            <p:nvPr/>
          </p:nvSpPr>
          <p:spPr bwMode="blackGray">
            <a:xfrm>
              <a:off x="609" y="3494"/>
              <a:ext cx="164"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000" b="1">
                  <a:effectLst>
                    <a:outerShdw blurRad="38100" dist="38100" dir="2700000" algn="tl">
                      <a:srgbClr val="C0C0C0"/>
                    </a:outerShdw>
                  </a:effectLst>
                </a:rPr>
                <a:t>3D</a:t>
              </a:r>
            </a:p>
          </p:txBody>
        </p:sp>
      </p:grpSp>
      <p:pic>
        <p:nvPicPr>
          <p:cNvPr id="1966194" name="Picture 114" descr="compare_trsf_9_3D"/>
          <p:cNvPicPr>
            <a:picLocks noChangeAspect="1" noChangeArrowheads="1"/>
          </p:cNvPicPr>
          <p:nvPr/>
        </p:nvPicPr>
        <p:blipFill>
          <a:blip r:embed="rId9">
            <a:extLst>
              <a:ext uri="{28A0092B-C50C-407E-A947-70E740481C1C}">
                <a14:useLocalDpi xmlns:a14="http://schemas.microsoft.com/office/drawing/2010/main" val="0"/>
              </a:ext>
            </a:extLst>
          </a:blip>
          <a:srcRect l="15872" t="16081" r="39684" b="38895"/>
          <a:stretch>
            <a:fillRect/>
          </a:stretch>
        </p:blipFill>
        <p:spPr bwMode="auto">
          <a:xfrm>
            <a:off x="2819400" y="409575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4" name="Picture 4" descr="compare_trsf_9_3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3886200"/>
            <a:ext cx="1141413" cy="1141413"/>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09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96608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196609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66192"/>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19660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660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6619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660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660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609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660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66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098" grpId="0"/>
      <p:bldP spid="196609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43" name="Rectangle 3"/>
          <p:cNvSpPr>
            <a:spLocks noGrp="1" noChangeArrowheads="1"/>
          </p:cNvSpPr>
          <p:nvPr>
            <p:ph type="body" idx="1"/>
          </p:nvPr>
        </p:nvSpPr>
        <p:spPr/>
        <p:txBody>
          <a:bodyPr/>
          <a:lstStyle/>
          <a:p>
            <a:r>
              <a:rPr lang="en-US"/>
              <a:t>Feature distance  	5x5x</a:t>
            </a:r>
            <a:r>
              <a:rPr lang="en-US">
                <a:solidFill>
                  <a:schemeClr val="folHlink"/>
                </a:solidFill>
              </a:rPr>
              <a:t>4D</a:t>
            </a:r>
            <a:r>
              <a:rPr lang="en-US">
                <a:solidFill>
                  <a:schemeClr val="tx2"/>
                </a:solidFill>
              </a:rPr>
              <a:t> </a:t>
            </a:r>
            <a:r>
              <a:rPr lang="en-US" sz="2600"/>
              <a:t>(</a:t>
            </a:r>
            <a:r>
              <a:rPr lang="en-US" sz="2600">
                <a:sym typeface="Wingdings" pitchFamily="2" charset="2"/>
              </a:rPr>
              <a:t> 100D)</a:t>
            </a:r>
            <a:endParaRPr lang="en-US" sz="2600"/>
          </a:p>
          <a:p>
            <a:pPr lvl="1"/>
            <a:endParaRPr lang="en-US" sz="2400"/>
          </a:p>
          <a:p>
            <a:pPr lvl="1"/>
            <a:endParaRPr lang="en-US"/>
          </a:p>
          <a:p>
            <a:pPr lvl="1"/>
            <a:endParaRPr lang="en-US"/>
          </a:p>
          <a:p>
            <a:pPr lvl="1"/>
            <a:endParaRPr lang="en-US" sz="1100"/>
          </a:p>
          <a:p>
            <a:endParaRPr lang="en-US" sz="1800"/>
          </a:p>
          <a:p>
            <a:endParaRPr lang="en-US" sz="2400"/>
          </a:p>
          <a:p>
            <a:r>
              <a:rPr lang="en-US"/>
              <a:t>Radiance transfer	5x5x</a:t>
            </a:r>
            <a:r>
              <a:rPr lang="en-US">
                <a:solidFill>
                  <a:schemeClr val="folHlink"/>
                </a:solidFill>
              </a:rPr>
              <a:t>36D</a:t>
            </a:r>
            <a:r>
              <a:rPr lang="en-US">
                <a:solidFill>
                  <a:schemeClr val="tx2"/>
                </a:solidFill>
              </a:rPr>
              <a:t> </a:t>
            </a:r>
            <a:r>
              <a:rPr lang="en-US" sz="2600"/>
              <a:t>(</a:t>
            </a:r>
            <a:r>
              <a:rPr lang="en-US" sz="2600">
                <a:sym typeface="Wingdings" pitchFamily="2" charset="2"/>
              </a:rPr>
              <a:t> 900D)</a:t>
            </a:r>
            <a:endParaRPr lang="en-US" sz="2600"/>
          </a:p>
          <a:p>
            <a:endParaRPr lang="en-US"/>
          </a:p>
        </p:txBody>
      </p:sp>
      <p:sp>
        <p:nvSpPr>
          <p:cNvPr id="2007042" name="Rectangle 2"/>
          <p:cNvSpPr>
            <a:spLocks noGrp="1" noChangeArrowheads="1"/>
          </p:cNvSpPr>
          <p:nvPr>
            <p:ph type="title"/>
          </p:nvPr>
        </p:nvSpPr>
        <p:spPr/>
        <p:txBody>
          <a:bodyPr/>
          <a:lstStyle/>
          <a:p>
            <a:r>
              <a:rPr lang="en-US"/>
              <a:t>Nonlocal information</a:t>
            </a:r>
          </a:p>
        </p:txBody>
      </p:sp>
      <p:sp>
        <p:nvSpPr>
          <p:cNvPr id="2007044" name="Rectangle 4"/>
          <p:cNvSpPr>
            <a:spLocks noChangeArrowheads="1"/>
          </p:cNvSpPr>
          <p:nvPr/>
        </p:nvSpPr>
        <p:spPr bwMode="auto">
          <a:xfrm>
            <a:off x="685800" y="4495800"/>
            <a:ext cx="8305800" cy="10668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endParaRPr lang="en-US" sz="3000">
              <a:solidFill>
                <a:schemeClr val="folHlink"/>
              </a:solidFill>
              <a:effectLst>
                <a:outerShdw blurRad="38100" dist="38100" dir="2700000" algn="tl">
                  <a:srgbClr val="C0C0C0"/>
                </a:outerShdw>
              </a:effectLst>
            </a:endParaRPr>
          </a:p>
        </p:txBody>
      </p:sp>
      <p:pic>
        <p:nvPicPr>
          <p:cNvPr id="2007049" name="Picture 9" descr="compare_fmap_S19_fmap_d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2141538"/>
            <a:ext cx="1020762" cy="1020762"/>
          </a:xfrm>
          <a:prstGeom prst="rect">
            <a:avLst/>
          </a:prstGeom>
          <a:noFill/>
          <a:extLst>
            <a:ext uri="{909E8E84-426E-40DD-AFC4-6F175D3DCCD1}">
              <a14:hiddenFill xmlns:a14="http://schemas.microsoft.com/office/drawing/2010/main">
                <a:solidFill>
                  <a:srgbClr val="FFFFFF"/>
                </a:solidFill>
              </a14:hiddenFill>
            </a:ext>
          </a:extLst>
        </p:spPr>
      </p:pic>
      <p:pic>
        <p:nvPicPr>
          <p:cNvPr id="2007050" name="Picture 10" descr="compare_fmap_S19_fmap_d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1616075"/>
            <a:ext cx="2041525" cy="2041525"/>
          </a:xfrm>
          <a:prstGeom prst="rect">
            <a:avLst/>
          </a:prstGeom>
          <a:noFill/>
          <a:extLst>
            <a:ext uri="{909E8E84-426E-40DD-AFC4-6F175D3DCCD1}">
              <a14:hiddenFill xmlns:a14="http://schemas.microsoft.com/office/drawing/2010/main">
                <a:solidFill>
                  <a:srgbClr val="FFFFFF"/>
                </a:solidFill>
              </a14:hiddenFill>
            </a:ext>
          </a:extLst>
        </p:spPr>
      </p:pic>
      <p:pic>
        <p:nvPicPr>
          <p:cNvPr id="2007052" name="Picture 12" descr="compare_fmap_S19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141538"/>
            <a:ext cx="1020763" cy="1020762"/>
          </a:xfrm>
          <a:prstGeom prst="rect">
            <a:avLst/>
          </a:prstGeom>
          <a:noFill/>
          <a:extLst>
            <a:ext uri="{909E8E84-426E-40DD-AFC4-6F175D3DCCD1}">
              <a14:hiddenFill xmlns:a14="http://schemas.microsoft.com/office/drawing/2010/main">
                <a:solidFill>
                  <a:srgbClr val="FFFFFF"/>
                </a:solidFill>
              </a14:hiddenFill>
            </a:ext>
          </a:extLst>
        </p:spPr>
      </p:pic>
      <p:pic>
        <p:nvPicPr>
          <p:cNvPr id="2007053" name="Picture 13" descr="S19_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2136775"/>
            <a:ext cx="1016000" cy="1012825"/>
          </a:xfrm>
          <a:prstGeom prst="rect">
            <a:avLst/>
          </a:prstGeom>
          <a:noFill/>
          <a:extLst>
            <a:ext uri="{909E8E84-426E-40DD-AFC4-6F175D3DCCD1}">
              <a14:hiddenFill xmlns:a14="http://schemas.microsoft.com/office/drawing/2010/main">
                <a:solidFill>
                  <a:srgbClr val="FFFFFF"/>
                </a:solidFill>
              </a14:hiddenFill>
            </a:ext>
          </a:extLst>
        </p:spPr>
      </p:pic>
      <p:grpSp>
        <p:nvGrpSpPr>
          <p:cNvPr id="2007056" name="Group 16"/>
          <p:cNvGrpSpPr>
            <a:grpSpLocks/>
          </p:cNvGrpSpPr>
          <p:nvPr/>
        </p:nvGrpSpPr>
        <p:grpSpPr bwMode="auto">
          <a:xfrm>
            <a:off x="2081213" y="2489200"/>
            <a:ext cx="280987" cy="325438"/>
            <a:chOff x="1200" y="3504"/>
            <a:chExt cx="192" cy="192"/>
          </a:xfrm>
        </p:grpSpPr>
        <p:sp>
          <p:nvSpPr>
            <p:cNvPr id="2007054" name="Line 14"/>
            <p:cNvSpPr>
              <a:spLocks noChangeShapeType="1"/>
            </p:cNvSpPr>
            <p:nvPr/>
          </p:nvSpPr>
          <p:spPr bwMode="blackGray">
            <a:xfrm>
              <a:off x="1296" y="3504"/>
              <a:ext cx="0" cy="19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7055" name="Line 15"/>
            <p:cNvSpPr>
              <a:spLocks noChangeShapeType="1"/>
            </p:cNvSpPr>
            <p:nvPr/>
          </p:nvSpPr>
          <p:spPr bwMode="blackGray">
            <a:xfrm>
              <a:off x="1200" y="3600"/>
              <a:ext cx="19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
        <p:nvSpPr>
          <p:cNvPr id="2007058" name="Line 18"/>
          <p:cNvSpPr>
            <a:spLocks noChangeShapeType="1"/>
          </p:cNvSpPr>
          <p:nvPr/>
        </p:nvSpPr>
        <p:spPr bwMode="blackGray">
          <a:xfrm>
            <a:off x="3810000" y="2651125"/>
            <a:ext cx="533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7059" name="Line 19"/>
          <p:cNvSpPr>
            <a:spLocks noChangeShapeType="1"/>
          </p:cNvSpPr>
          <p:nvPr/>
        </p:nvSpPr>
        <p:spPr bwMode="blackGray">
          <a:xfrm>
            <a:off x="5638800" y="2651125"/>
            <a:ext cx="533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2007062" name="Picture 22" descr="crop_prt_coffe_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45720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007071" name="Line 31"/>
          <p:cNvSpPr>
            <a:spLocks noChangeShapeType="1"/>
          </p:cNvSpPr>
          <p:nvPr/>
        </p:nvSpPr>
        <p:spPr bwMode="blackGray">
          <a:xfrm>
            <a:off x="5638800" y="5618163"/>
            <a:ext cx="533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7072" name="Line 32"/>
          <p:cNvSpPr>
            <a:spLocks noChangeShapeType="1"/>
          </p:cNvSpPr>
          <p:nvPr/>
        </p:nvSpPr>
        <p:spPr bwMode="blackGray">
          <a:xfrm>
            <a:off x="3886200" y="5618163"/>
            <a:ext cx="533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2007073" name="Picture 33" descr="prt_coffe_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1525" y="5199063"/>
            <a:ext cx="838200" cy="838200"/>
          </a:xfrm>
          <a:prstGeom prst="rect">
            <a:avLst/>
          </a:prstGeom>
          <a:noFill/>
          <a:extLst>
            <a:ext uri="{909E8E84-426E-40DD-AFC4-6F175D3DCCD1}">
              <a14:hiddenFill xmlns:a14="http://schemas.microsoft.com/office/drawing/2010/main">
                <a:solidFill>
                  <a:srgbClr val="FFFFFF"/>
                </a:solidFill>
              </a14:hiddenFill>
            </a:ext>
          </a:extLst>
        </p:spPr>
      </p:pic>
      <p:grpSp>
        <p:nvGrpSpPr>
          <p:cNvPr id="2007171" name="Group 131"/>
          <p:cNvGrpSpPr>
            <a:grpSpLocks/>
          </p:cNvGrpSpPr>
          <p:nvPr/>
        </p:nvGrpSpPr>
        <p:grpSpPr bwMode="auto">
          <a:xfrm>
            <a:off x="7269163" y="65088"/>
            <a:ext cx="1798637" cy="1260475"/>
            <a:chOff x="4579" y="41"/>
            <a:chExt cx="1133" cy="794"/>
          </a:xfrm>
        </p:grpSpPr>
        <p:sp>
          <p:nvSpPr>
            <p:cNvPr id="2007077" name="Line 37"/>
            <p:cNvSpPr>
              <a:spLocks noChangeShapeType="1"/>
            </p:cNvSpPr>
            <p:nvPr/>
          </p:nvSpPr>
          <p:spPr bwMode="blackGray">
            <a:xfrm>
              <a:off x="4930" y="332"/>
              <a:ext cx="11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007170" name="Group 130"/>
            <p:cNvGrpSpPr>
              <a:grpSpLocks/>
            </p:cNvGrpSpPr>
            <p:nvPr/>
          </p:nvGrpSpPr>
          <p:grpSpPr bwMode="auto">
            <a:xfrm>
              <a:off x="5098" y="144"/>
              <a:ext cx="58" cy="351"/>
              <a:chOff x="5098" y="144"/>
              <a:chExt cx="58" cy="351"/>
            </a:xfrm>
          </p:grpSpPr>
          <p:sp>
            <p:nvSpPr>
              <p:cNvPr id="2007079" name="Rectangle 39"/>
              <p:cNvSpPr>
                <a:spLocks noChangeArrowheads="1"/>
              </p:cNvSpPr>
              <p:nvPr/>
            </p:nvSpPr>
            <p:spPr bwMode="blackGray">
              <a:xfrm>
                <a:off x="5098" y="144"/>
                <a:ext cx="58" cy="5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80" name="Rectangle 40"/>
              <p:cNvSpPr>
                <a:spLocks noChangeArrowheads="1"/>
              </p:cNvSpPr>
              <p:nvPr/>
            </p:nvSpPr>
            <p:spPr bwMode="blackGray">
              <a:xfrm>
                <a:off x="5098" y="202"/>
                <a:ext cx="58" cy="59"/>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81" name="Rectangle 41"/>
              <p:cNvSpPr>
                <a:spLocks noChangeArrowheads="1"/>
              </p:cNvSpPr>
              <p:nvPr/>
            </p:nvSpPr>
            <p:spPr bwMode="blackGray">
              <a:xfrm>
                <a:off x="5098" y="261"/>
                <a:ext cx="58" cy="5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82" name="Rectangle 42"/>
              <p:cNvSpPr>
                <a:spLocks noChangeArrowheads="1"/>
              </p:cNvSpPr>
              <p:nvPr/>
            </p:nvSpPr>
            <p:spPr bwMode="blackGray">
              <a:xfrm>
                <a:off x="5098" y="319"/>
                <a:ext cx="58" cy="59"/>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85" name="Rectangle 45"/>
              <p:cNvSpPr>
                <a:spLocks noChangeArrowheads="1"/>
              </p:cNvSpPr>
              <p:nvPr/>
            </p:nvSpPr>
            <p:spPr bwMode="blackGray">
              <a:xfrm>
                <a:off x="5098" y="378"/>
                <a:ext cx="58" cy="59"/>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86" name="Rectangle 46"/>
              <p:cNvSpPr>
                <a:spLocks noChangeArrowheads="1"/>
              </p:cNvSpPr>
              <p:nvPr/>
            </p:nvSpPr>
            <p:spPr bwMode="blackGray">
              <a:xfrm>
                <a:off x="5098" y="437"/>
                <a:ext cx="58" cy="58"/>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087" name="Group 47"/>
            <p:cNvGrpSpPr>
              <a:grpSpLocks/>
            </p:cNvGrpSpPr>
            <p:nvPr/>
          </p:nvGrpSpPr>
          <p:grpSpPr bwMode="auto">
            <a:xfrm>
              <a:off x="5304" y="119"/>
              <a:ext cx="408" cy="466"/>
              <a:chOff x="384" y="1440"/>
              <a:chExt cx="1008" cy="1152"/>
            </a:xfrm>
          </p:grpSpPr>
          <p:grpSp>
            <p:nvGrpSpPr>
              <p:cNvPr id="2007088" name="Group 48"/>
              <p:cNvGrpSpPr>
                <a:grpSpLocks/>
              </p:cNvGrpSpPr>
              <p:nvPr/>
            </p:nvGrpSpPr>
            <p:grpSpPr bwMode="auto">
              <a:xfrm>
                <a:off x="384" y="1440"/>
                <a:ext cx="144" cy="1152"/>
                <a:chOff x="384" y="1440"/>
                <a:chExt cx="144" cy="1152"/>
              </a:xfrm>
            </p:grpSpPr>
            <p:sp>
              <p:nvSpPr>
                <p:cNvPr id="2007089" name="Rectangle 49"/>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0" name="Rectangle 50"/>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1" name="Rectangle 51"/>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2" name="Rectangle 52"/>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3" name="Rectangle 53"/>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4" name="Rectangle 54"/>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5" name="Rectangle 55"/>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6" name="Rectangle 56"/>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097" name="Group 57"/>
              <p:cNvGrpSpPr>
                <a:grpSpLocks/>
              </p:cNvGrpSpPr>
              <p:nvPr/>
            </p:nvGrpSpPr>
            <p:grpSpPr bwMode="auto">
              <a:xfrm>
                <a:off x="528" y="1440"/>
                <a:ext cx="144" cy="1152"/>
                <a:chOff x="384" y="1440"/>
                <a:chExt cx="144" cy="1152"/>
              </a:xfrm>
            </p:grpSpPr>
            <p:sp>
              <p:nvSpPr>
                <p:cNvPr id="2007098" name="Rectangle 58"/>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099" name="Rectangle 59"/>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0" name="Rectangle 60"/>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1" name="Rectangle 61"/>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2" name="Rectangle 62"/>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3" name="Rectangle 63"/>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4" name="Rectangle 64"/>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5" name="Rectangle 65"/>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106" name="Group 66"/>
              <p:cNvGrpSpPr>
                <a:grpSpLocks/>
              </p:cNvGrpSpPr>
              <p:nvPr/>
            </p:nvGrpSpPr>
            <p:grpSpPr bwMode="auto">
              <a:xfrm>
                <a:off x="672" y="1440"/>
                <a:ext cx="144" cy="1152"/>
                <a:chOff x="384" y="1440"/>
                <a:chExt cx="144" cy="1152"/>
              </a:xfrm>
            </p:grpSpPr>
            <p:sp>
              <p:nvSpPr>
                <p:cNvPr id="2007107" name="Rectangle 67"/>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8" name="Rectangle 68"/>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09" name="Rectangle 69"/>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0" name="Rectangle 70"/>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1" name="Rectangle 71"/>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2" name="Rectangle 72"/>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3" name="Rectangle 73"/>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4" name="Rectangle 74"/>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115" name="Group 75"/>
              <p:cNvGrpSpPr>
                <a:grpSpLocks/>
              </p:cNvGrpSpPr>
              <p:nvPr/>
            </p:nvGrpSpPr>
            <p:grpSpPr bwMode="auto">
              <a:xfrm>
                <a:off x="816" y="1440"/>
                <a:ext cx="144" cy="1152"/>
                <a:chOff x="384" y="1440"/>
                <a:chExt cx="144" cy="1152"/>
              </a:xfrm>
            </p:grpSpPr>
            <p:sp>
              <p:nvSpPr>
                <p:cNvPr id="2007116" name="Rectangle 76"/>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7" name="Rectangle 77"/>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8" name="Rectangle 78"/>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19" name="Rectangle 79"/>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0" name="Rectangle 80"/>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1" name="Rectangle 81"/>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2" name="Rectangle 82"/>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3" name="Rectangle 83"/>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124" name="Group 84"/>
              <p:cNvGrpSpPr>
                <a:grpSpLocks/>
              </p:cNvGrpSpPr>
              <p:nvPr/>
            </p:nvGrpSpPr>
            <p:grpSpPr bwMode="auto">
              <a:xfrm>
                <a:off x="960" y="1440"/>
                <a:ext cx="144" cy="1152"/>
                <a:chOff x="384" y="1440"/>
                <a:chExt cx="144" cy="1152"/>
              </a:xfrm>
            </p:grpSpPr>
            <p:sp>
              <p:nvSpPr>
                <p:cNvPr id="2007125" name="Rectangle 85"/>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6" name="Rectangle 86"/>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7" name="Rectangle 87"/>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8" name="Rectangle 88"/>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29" name="Rectangle 89"/>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0" name="Rectangle 90"/>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1" name="Rectangle 91"/>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2" name="Rectangle 92"/>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133" name="Group 93"/>
              <p:cNvGrpSpPr>
                <a:grpSpLocks/>
              </p:cNvGrpSpPr>
              <p:nvPr/>
            </p:nvGrpSpPr>
            <p:grpSpPr bwMode="auto">
              <a:xfrm>
                <a:off x="1104" y="1440"/>
                <a:ext cx="144" cy="1152"/>
                <a:chOff x="384" y="1440"/>
                <a:chExt cx="144" cy="1152"/>
              </a:xfrm>
            </p:grpSpPr>
            <p:sp>
              <p:nvSpPr>
                <p:cNvPr id="2007134" name="Rectangle 94"/>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5" name="Rectangle 95"/>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6" name="Rectangle 96"/>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7" name="Rectangle 97"/>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8" name="Rectangle 98"/>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39" name="Rectangle 99"/>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0" name="Rectangle 100"/>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1" name="Rectangle 101"/>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07142" name="Group 102"/>
              <p:cNvGrpSpPr>
                <a:grpSpLocks/>
              </p:cNvGrpSpPr>
              <p:nvPr/>
            </p:nvGrpSpPr>
            <p:grpSpPr bwMode="auto">
              <a:xfrm>
                <a:off x="1248" y="1440"/>
                <a:ext cx="144" cy="1152"/>
                <a:chOff x="384" y="1440"/>
                <a:chExt cx="144" cy="1152"/>
              </a:xfrm>
            </p:grpSpPr>
            <p:sp>
              <p:nvSpPr>
                <p:cNvPr id="2007143" name="Rectangle 103"/>
                <p:cNvSpPr>
                  <a:spLocks noChangeArrowheads="1"/>
                </p:cNvSpPr>
                <p:nvPr/>
              </p:nvSpPr>
              <p:spPr bwMode="blackGray">
                <a:xfrm>
                  <a:off x="384" y="144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4" name="Rectangle 104"/>
                <p:cNvSpPr>
                  <a:spLocks noChangeArrowheads="1"/>
                </p:cNvSpPr>
                <p:nvPr/>
              </p:nvSpPr>
              <p:spPr bwMode="blackGray">
                <a:xfrm>
                  <a:off x="384" y="158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5" name="Rectangle 105"/>
                <p:cNvSpPr>
                  <a:spLocks noChangeArrowheads="1"/>
                </p:cNvSpPr>
                <p:nvPr/>
              </p:nvSpPr>
              <p:spPr bwMode="blackGray">
                <a:xfrm>
                  <a:off x="384" y="172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6" name="Rectangle 106"/>
                <p:cNvSpPr>
                  <a:spLocks noChangeArrowheads="1"/>
                </p:cNvSpPr>
                <p:nvPr/>
              </p:nvSpPr>
              <p:spPr bwMode="blackGray">
                <a:xfrm>
                  <a:off x="384" y="187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7" name="Rectangle 107"/>
                <p:cNvSpPr>
                  <a:spLocks noChangeArrowheads="1"/>
                </p:cNvSpPr>
                <p:nvPr/>
              </p:nvSpPr>
              <p:spPr bwMode="blackGray">
                <a:xfrm>
                  <a:off x="384" y="201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8" name="Rectangle 108"/>
                <p:cNvSpPr>
                  <a:spLocks noChangeArrowheads="1"/>
                </p:cNvSpPr>
                <p:nvPr/>
              </p:nvSpPr>
              <p:spPr bwMode="blackGray">
                <a:xfrm>
                  <a:off x="384" y="216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49" name="Rectangle 109"/>
                <p:cNvSpPr>
                  <a:spLocks noChangeArrowheads="1"/>
                </p:cNvSpPr>
                <p:nvPr/>
              </p:nvSpPr>
              <p:spPr bwMode="blackGray">
                <a:xfrm>
                  <a:off x="384" y="230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50" name="Rectangle 110"/>
                <p:cNvSpPr>
                  <a:spLocks noChangeArrowheads="1"/>
                </p:cNvSpPr>
                <p:nvPr/>
              </p:nvSpPr>
              <p:spPr bwMode="blackGray">
                <a:xfrm>
                  <a:off x="384" y="244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
          <p:nvSpPr>
            <p:cNvPr id="2007151" name="Rectangle 111"/>
            <p:cNvSpPr>
              <a:spLocks noChangeArrowheads="1"/>
            </p:cNvSpPr>
            <p:nvPr/>
          </p:nvSpPr>
          <p:spPr bwMode="blackGray">
            <a:xfrm>
              <a:off x="5479" y="294"/>
              <a:ext cx="58" cy="58"/>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52" name="Freeform 112"/>
            <p:cNvSpPr>
              <a:spLocks/>
            </p:cNvSpPr>
            <p:nvPr/>
          </p:nvSpPr>
          <p:spPr bwMode="blackGray">
            <a:xfrm>
              <a:off x="5202" y="248"/>
              <a:ext cx="260" cy="41"/>
            </a:xfrm>
            <a:custGeom>
              <a:avLst/>
              <a:gdLst>
                <a:gd name="T0" fmla="*/ 0 w 642"/>
                <a:gd name="T1" fmla="*/ 101 h 101"/>
                <a:gd name="T2" fmla="*/ 336 w 642"/>
                <a:gd name="T3" fmla="*/ 5 h 101"/>
                <a:gd name="T4" fmla="*/ 642 w 642"/>
                <a:gd name="T5" fmla="*/ 71 h 101"/>
              </a:gdLst>
              <a:ahLst/>
              <a:cxnLst>
                <a:cxn ang="0">
                  <a:pos x="T0" y="T1"/>
                </a:cxn>
                <a:cxn ang="0">
                  <a:pos x="T2" y="T3"/>
                </a:cxn>
                <a:cxn ang="0">
                  <a:pos x="T4" y="T5"/>
                </a:cxn>
              </a:cxnLst>
              <a:rect l="0" t="0" r="r" b="b"/>
              <a:pathLst>
                <a:path w="642" h="101">
                  <a:moveTo>
                    <a:pt x="0" y="101"/>
                  </a:moveTo>
                  <a:cubicBezTo>
                    <a:pt x="55" y="85"/>
                    <a:pt x="229" y="10"/>
                    <a:pt x="336" y="5"/>
                  </a:cubicBezTo>
                  <a:cubicBezTo>
                    <a:pt x="443" y="0"/>
                    <a:pt x="578" y="57"/>
                    <a:pt x="642" y="71"/>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007169" name="Group 129"/>
            <p:cNvGrpSpPr>
              <a:grpSpLocks/>
            </p:cNvGrpSpPr>
            <p:nvPr/>
          </p:nvGrpSpPr>
          <p:grpSpPr bwMode="auto">
            <a:xfrm>
              <a:off x="4818" y="41"/>
              <a:ext cx="59" cy="584"/>
              <a:chOff x="4818" y="41"/>
              <a:chExt cx="59" cy="584"/>
            </a:xfrm>
          </p:grpSpPr>
          <p:sp>
            <p:nvSpPr>
              <p:cNvPr id="2007154" name="Rectangle 114"/>
              <p:cNvSpPr>
                <a:spLocks noChangeArrowheads="1"/>
              </p:cNvSpPr>
              <p:nvPr/>
            </p:nvSpPr>
            <p:spPr bwMode="blackGray">
              <a:xfrm>
                <a:off x="4818" y="41"/>
                <a:ext cx="59" cy="58"/>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55" name="Rectangle 115"/>
              <p:cNvSpPr>
                <a:spLocks noChangeArrowheads="1"/>
              </p:cNvSpPr>
              <p:nvPr/>
            </p:nvSpPr>
            <p:spPr bwMode="blackGray">
              <a:xfrm>
                <a:off x="4818" y="99"/>
                <a:ext cx="59" cy="59"/>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56" name="Rectangle 116"/>
              <p:cNvSpPr>
                <a:spLocks noChangeArrowheads="1"/>
              </p:cNvSpPr>
              <p:nvPr/>
            </p:nvSpPr>
            <p:spPr bwMode="blackGray">
              <a:xfrm>
                <a:off x="4818" y="158"/>
                <a:ext cx="59" cy="58"/>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57" name="Rectangle 117"/>
              <p:cNvSpPr>
                <a:spLocks noChangeArrowheads="1"/>
              </p:cNvSpPr>
              <p:nvPr/>
            </p:nvSpPr>
            <p:spPr bwMode="blackGray">
              <a:xfrm>
                <a:off x="4818" y="216"/>
                <a:ext cx="59" cy="58"/>
              </a:xfrm>
              <a:prstGeom prst="rect">
                <a:avLst/>
              </a:prstGeom>
              <a:solidFill>
                <a:srgbClr val="99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60" name="Rectangle 120"/>
              <p:cNvSpPr>
                <a:spLocks noChangeArrowheads="1"/>
              </p:cNvSpPr>
              <p:nvPr/>
            </p:nvSpPr>
            <p:spPr bwMode="blackGray">
              <a:xfrm>
                <a:off x="4818" y="509"/>
                <a:ext cx="59" cy="58"/>
              </a:xfrm>
              <a:prstGeom prst="rect">
                <a:avLst/>
              </a:prstGeom>
              <a:solidFill>
                <a:srgbClr val="FFFF9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61" name="Rectangle 121"/>
              <p:cNvSpPr>
                <a:spLocks noChangeArrowheads="1"/>
              </p:cNvSpPr>
              <p:nvPr/>
            </p:nvSpPr>
            <p:spPr bwMode="blackGray">
              <a:xfrm>
                <a:off x="4818" y="567"/>
                <a:ext cx="59" cy="58"/>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62" name="Line 122"/>
              <p:cNvSpPr>
                <a:spLocks noChangeShapeType="1"/>
              </p:cNvSpPr>
              <p:nvPr/>
            </p:nvSpPr>
            <p:spPr bwMode="blackGray">
              <a:xfrm>
                <a:off x="4848" y="411"/>
                <a:ext cx="0" cy="7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7163" name="Rectangle 123"/>
              <p:cNvSpPr>
                <a:spLocks noChangeArrowheads="1"/>
              </p:cNvSpPr>
              <p:nvPr/>
            </p:nvSpPr>
            <p:spPr bwMode="blackGray">
              <a:xfrm>
                <a:off x="4818" y="276"/>
                <a:ext cx="59" cy="58"/>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7164" name="Rectangle 124"/>
              <p:cNvSpPr>
                <a:spLocks noChangeArrowheads="1"/>
              </p:cNvSpPr>
              <p:nvPr/>
            </p:nvSpPr>
            <p:spPr bwMode="blackGray">
              <a:xfrm>
                <a:off x="4818" y="334"/>
                <a:ext cx="59" cy="58"/>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07165" name="Text Box 125"/>
            <p:cNvSpPr txBox="1">
              <a:spLocks noChangeArrowheads="1"/>
            </p:cNvSpPr>
            <p:nvPr/>
          </p:nvSpPr>
          <p:spPr bwMode="blackGray">
            <a:xfrm>
              <a:off x="4579" y="605"/>
              <a:ext cx="528"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900" b="1">
                  <a:effectLst>
                    <a:outerShdw blurRad="38100" dist="38100" dir="2700000" algn="tl">
                      <a:srgbClr val="C0C0C0"/>
                    </a:outerShdw>
                  </a:effectLst>
                </a:rPr>
                <a:t>Appearance</a:t>
              </a:r>
            </a:p>
            <a:p>
              <a:r>
                <a:rPr lang="en-US" sz="900" b="1">
                  <a:effectLst>
                    <a:outerShdw blurRad="38100" dist="38100" dir="2700000" algn="tl">
                      <a:srgbClr val="C0C0C0"/>
                    </a:outerShdw>
                  </a:effectLst>
                </a:rPr>
                <a:t>Vector</a:t>
              </a:r>
            </a:p>
          </p:txBody>
        </p:sp>
        <p:sp>
          <p:nvSpPr>
            <p:cNvPr id="2007167" name="Text Box 127"/>
            <p:cNvSpPr txBox="1">
              <a:spLocks noChangeArrowheads="1"/>
            </p:cNvSpPr>
            <p:nvPr/>
          </p:nvSpPr>
          <p:spPr bwMode="blackGray">
            <a:xfrm>
              <a:off x="4854" y="168"/>
              <a:ext cx="26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900">
                  <a:effectLst>
                    <a:outerShdw blurRad="38100" dist="38100" dir="2700000" algn="tl">
                      <a:srgbClr val="C0C0C0"/>
                    </a:outerShdw>
                  </a:effectLst>
                </a:rPr>
                <a:t>PCA</a:t>
              </a:r>
            </a:p>
          </p:txBody>
        </p:sp>
      </p:grpSp>
      <p:sp>
        <p:nvSpPr>
          <p:cNvPr id="2007172" name="Text Box 132"/>
          <p:cNvSpPr txBox="1">
            <a:spLocks noChangeArrowheads="1"/>
          </p:cNvSpPr>
          <p:nvPr/>
        </p:nvSpPr>
        <p:spPr bwMode="blackGray">
          <a:xfrm>
            <a:off x="2209800" y="3143250"/>
            <a:ext cx="173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Feature mask</a:t>
            </a:r>
          </a:p>
        </p:txBody>
      </p:sp>
      <p:sp>
        <p:nvSpPr>
          <p:cNvPr id="2007173" name="Text Box 133"/>
          <p:cNvSpPr txBox="1">
            <a:spLocks noChangeArrowheads="1"/>
          </p:cNvSpPr>
          <p:nvPr/>
        </p:nvSpPr>
        <p:spPr bwMode="blackGray">
          <a:xfrm>
            <a:off x="1981200" y="3133725"/>
            <a:ext cx="2074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Feature distance</a:t>
            </a:r>
          </a:p>
        </p:txBody>
      </p:sp>
      <p:grpSp>
        <p:nvGrpSpPr>
          <p:cNvPr id="2007198" name="Group 158"/>
          <p:cNvGrpSpPr>
            <a:grpSpLocks/>
          </p:cNvGrpSpPr>
          <p:nvPr/>
        </p:nvGrpSpPr>
        <p:grpSpPr bwMode="auto">
          <a:xfrm>
            <a:off x="1981200" y="5199063"/>
            <a:ext cx="1771650" cy="838200"/>
            <a:chOff x="1248" y="3333"/>
            <a:chExt cx="1116" cy="528"/>
          </a:xfrm>
        </p:grpSpPr>
        <p:grpSp>
          <p:nvGrpSpPr>
            <p:cNvPr id="2007074" name="Group 34"/>
            <p:cNvGrpSpPr>
              <a:grpSpLocks/>
            </p:cNvGrpSpPr>
            <p:nvPr/>
          </p:nvGrpSpPr>
          <p:grpSpPr bwMode="auto">
            <a:xfrm>
              <a:off x="1248" y="3333"/>
              <a:ext cx="1056" cy="528"/>
              <a:chOff x="576" y="3408"/>
              <a:chExt cx="1056" cy="528"/>
            </a:xfrm>
          </p:grpSpPr>
          <p:pic>
            <p:nvPicPr>
              <p:cNvPr id="2007061" name="Picture 21" descr="crop_prt_ex_coffe_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4" y="3408"/>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007066" name="Picture 26" descr="crop_prt_ex_coffe_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 y="3408"/>
                <a:ext cx="528" cy="5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07174" name="Group 134"/>
            <p:cNvGrpSpPr>
              <a:grpSpLocks/>
            </p:cNvGrpSpPr>
            <p:nvPr/>
          </p:nvGrpSpPr>
          <p:grpSpPr bwMode="auto">
            <a:xfrm>
              <a:off x="1428" y="3539"/>
              <a:ext cx="156" cy="157"/>
              <a:chOff x="960" y="3456"/>
              <a:chExt cx="481" cy="480"/>
            </a:xfrm>
          </p:grpSpPr>
          <p:sp>
            <p:nvSpPr>
              <p:cNvPr id="2007175" name="Oval 135"/>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07176" name="Group 136"/>
              <p:cNvGrpSpPr>
                <a:grpSpLocks/>
              </p:cNvGrpSpPr>
              <p:nvPr/>
            </p:nvGrpSpPr>
            <p:grpSpPr bwMode="auto">
              <a:xfrm>
                <a:off x="1200" y="3456"/>
                <a:ext cx="0" cy="480"/>
                <a:chOff x="1200" y="3456"/>
                <a:chExt cx="0" cy="480"/>
              </a:xfrm>
            </p:grpSpPr>
            <p:sp>
              <p:nvSpPr>
                <p:cNvPr id="2007177" name="Line 137"/>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178" name="Line 138"/>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7179" name="Group 139"/>
              <p:cNvGrpSpPr>
                <a:grpSpLocks/>
              </p:cNvGrpSpPr>
              <p:nvPr/>
            </p:nvGrpSpPr>
            <p:grpSpPr bwMode="auto">
              <a:xfrm rot="2760660">
                <a:off x="1200" y="3456"/>
                <a:ext cx="1" cy="480"/>
                <a:chOff x="1200" y="3456"/>
                <a:chExt cx="0" cy="480"/>
              </a:xfrm>
            </p:grpSpPr>
            <p:sp>
              <p:nvSpPr>
                <p:cNvPr id="2007180" name="Line 140"/>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181" name="Line 141"/>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7182" name="Group 142"/>
              <p:cNvGrpSpPr>
                <a:grpSpLocks/>
              </p:cNvGrpSpPr>
              <p:nvPr/>
            </p:nvGrpSpPr>
            <p:grpSpPr bwMode="auto">
              <a:xfrm rot="-13510082">
                <a:off x="1199" y="3457"/>
                <a:ext cx="1" cy="480"/>
                <a:chOff x="1200" y="3456"/>
                <a:chExt cx="0" cy="480"/>
              </a:xfrm>
            </p:grpSpPr>
            <p:sp>
              <p:nvSpPr>
                <p:cNvPr id="2007183" name="Line 143"/>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184" name="Line 144"/>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07185" name="Line 145"/>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7186" name="Group 146"/>
            <p:cNvGrpSpPr>
              <a:grpSpLocks/>
            </p:cNvGrpSpPr>
            <p:nvPr/>
          </p:nvGrpSpPr>
          <p:grpSpPr bwMode="auto">
            <a:xfrm>
              <a:off x="2208" y="3539"/>
              <a:ext cx="156" cy="157"/>
              <a:chOff x="960" y="3456"/>
              <a:chExt cx="481" cy="480"/>
            </a:xfrm>
          </p:grpSpPr>
          <p:sp>
            <p:nvSpPr>
              <p:cNvPr id="2007187" name="Oval 147"/>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07188" name="Group 148"/>
              <p:cNvGrpSpPr>
                <a:grpSpLocks/>
              </p:cNvGrpSpPr>
              <p:nvPr/>
            </p:nvGrpSpPr>
            <p:grpSpPr bwMode="auto">
              <a:xfrm>
                <a:off x="1200" y="3456"/>
                <a:ext cx="0" cy="480"/>
                <a:chOff x="1200" y="3456"/>
                <a:chExt cx="0" cy="480"/>
              </a:xfrm>
            </p:grpSpPr>
            <p:sp>
              <p:nvSpPr>
                <p:cNvPr id="2007189" name="Line 149"/>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190" name="Line 150"/>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7191" name="Group 151"/>
              <p:cNvGrpSpPr>
                <a:grpSpLocks/>
              </p:cNvGrpSpPr>
              <p:nvPr/>
            </p:nvGrpSpPr>
            <p:grpSpPr bwMode="auto">
              <a:xfrm rot="2760660">
                <a:off x="1200" y="3456"/>
                <a:ext cx="1" cy="480"/>
                <a:chOff x="1200" y="3456"/>
                <a:chExt cx="0" cy="480"/>
              </a:xfrm>
            </p:grpSpPr>
            <p:sp>
              <p:nvSpPr>
                <p:cNvPr id="2007192" name="Line 152"/>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193" name="Line 153"/>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7194" name="Group 154"/>
              <p:cNvGrpSpPr>
                <a:grpSpLocks/>
              </p:cNvGrpSpPr>
              <p:nvPr/>
            </p:nvGrpSpPr>
            <p:grpSpPr bwMode="auto">
              <a:xfrm rot="-13510082">
                <a:off x="1199" y="3457"/>
                <a:ext cx="1" cy="480"/>
                <a:chOff x="1200" y="3456"/>
                <a:chExt cx="0" cy="480"/>
              </a:xfrm>
            </p:grpSpPr>
            <p:sp>
              <p:nvSpPr>
                <p:cNvPr id="2007195" name="Line 155"/>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196" name="Line 156"/>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07197" name="Line 157"/>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07199" name="Text Box 159"/>
          <p:cNvSpPr txBox="1">
            <a:spLocks noChangeArrowheads="1"/>
          </p:cNvSpPr>
          <p:nvPr/>
        </p:nvSpPr>
        <p:spPr bwMode="blackGray">
          <a:xfrm>
            <a:off x="4757738" y="3159125"/>
            <a:ext cx="509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4D</a:t>
            </a:r>
          </a:p>
        </p:txBody>
      </p:sp>
      <p:sp>
        <p:nvSpPr>
          <p:cNvPr id="2007200" name="Text Box 160"/>
          <p:cNvSpPr txBox="1">
            <a:spLocks noChangeArrowheads="1"/>
          </p:cNvSpPr>
          <p:nvPr/>
        </p:nvSpPr>
        <p:spPr bwMode="blackGray">
          <a:xfrm>
            <a:off x="4724400" y="6003925"/>
            <a:ext cx="50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8D</a:t>
            </a:r>
          </a:p>
        </p:txBody>
      </p:sp>
      <p:pic>
        <p:nvPicPr>
          <p:cNvPr id="2007203" name="Picture 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blackGray">
          <a:xfrm>
            <a:off x="2565400" y="2133600"/>
            <a:ext cx="1016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705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07172"/>
                                        </p:tgtEl>
                                        <p:attrNameLst>
                                          <p:attrName>style.visibility</p:attrName>
                                        </p:attrNameLst>
                                      </p:cBhvr>
                                      <p:to>
                                        <p:strVal val="visible"/>
                                      </p:to>
                                    </p:set>
                                  </p:childTnLst>
                                  <p:subTnLst>
                                    <p:set>
                                      <p:cBhvr override="childStyle">
                                        <p:cTn dur="1" fill="hold" display="0" masterRel="nextClick" afterEffect="1"/>
                                        <p:tgtEl>
                                          <p:spTgt spid="2007172"/>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2007053"/>
                                        </p:tgtEl>
                                        <p:attrNameLst>
                                          <p:attrName>style.visibility</p:attrName>
                                        </p:attrNameLst>
                                      </p:cBhvr>
                                      <p:to>
                                        <p:strVal val="visible"/>
                                      </p:to>
                                    </p:set>
                                  </p:childTnLst>
                                  <p:subTnLst>
                                    <p:set>
                                      <p:cBhvr override="childStyle">
                                        <p:cTn dur="1" fill="hold" display="0" masterRel="nextClick" afterEffect="1"/>
                                        <p:tgtEl>
                                          <p:spTgt spid="200705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71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72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070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070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070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07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070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0705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00704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071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07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070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070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070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07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58" grpId="0" animBg="1"/>
      <p:bldP spid="2007059" grpId="0" animBg="1"/>
      <p:bldP spid="2007071" grpId="0" animBg="1"/>
      <p:bldP spid="2007072" grpId="0" animBg="1"/>
      <p:bldP spid="2007172" grpId="0"/>
      <p:bldP spid="2007173" grpId="0"/>
      <p:bldP spid="2007199" grpId="0"/>
      <p:bldP spid="20072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186" name="Rectangle 2"/>
          <p:cNvSpPr>
            <a:spLocks noGrp="1" noChangeArrowheads="1"/>
          </p:cNvSpPr>
          <p:nvPr>
            <p:ph type="title"/>
          </p:nvPr>
        </p:nvSpPr>
        <p:spPr/>
        <p:txBody>
          <a:bodyPr/>
          <a:lstStyle/>
          <a:p>
            <a:r>
              <a:rPr lang="en-US"/>
              <a:t>Synthesis pipeline</a:t>
            </a:r>
          </a:p>
        </p:txBody>
      </p:sp>
      <p:grpSp>
        <p:nvGrpSpPr>
          <p:cNvPr id="2013216" name="Group 32"/>
          <p:cNvGrpSpPr>
            <a:grpSpLocks/>
          </p:cNvGrpSpPr>
          <p:nvPr/>
        </p:nvGrpSpPr>
        <p:grpSpPr bwMode="auto">
          <a:xfrm>
            <a:off x="719138" y="1981200"/>
            <a:ext cx="17568862" cy="2971800"/>
            <a:chOff x="453" y="1248"/>
            <a:chExt cx="11067" cy="1872"/>
          </a:xfrm>
        </p:grpSpPr>
        <p:grpSp>
          <p:nvGrpSpPr>
            <p:cNvPr id="2013215" name="Group 31"/>
            <p:cNvGrpSpPr>
              <a:grpSpLocks/>
            </p:cNvGrpSpPr>
            <p:nvPr/>
          </p:nvGrpSpPr>
          <p:grpSpPr bwMode="auto">
            <a:xfrm>
              <a:off x="453" y="1248"/>
              <a:ext cx="11067" cy="1872"/>
              <a:chOff x="453" y="1248"/>
              <a:chExt cx="11067" cy="1872"/>
            </a:xfrm>
          </p:grpSpPr>
          <p:pic>
            <p:nvPicPr>
              <p:cNvPr id="2013187" name="Picture 3" descr="advect_stones_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 y="1623"/>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013188" name="Picture 4" descr="advect_stones_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 y="1623"/>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013189" name="Picture 5" descr="compare_fmap_largestones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 y="1248"/>
                <a:ext cx="1536" cy="1536"/>
              </a:xfrm>
              <a:prstGeom prst="rect">
                <a:avLst/>
              </a:prstGeom>
              <a:noFill/>
              <a:extLst>
                <a:ext uri="{909E8E84-426E-40DD-AFC4-6F175D3DCCD1}">
                  <a14:hiddenFill xmlns:a14="http://schemas.microsoft.com/office/drawing/2010/main">
                    <a:solidFill>
                      <a:srgbClr val="FFFFFF"/>
                    </a:solidFill>
                  </a14:hiddenFill>
                </a:ext>
              </a:extLst>
            </p:spPr>
          </p:pic>
          <p:sp>
            <p:nvSpPr>
              <p:cNvPr id="2013191" name="Text Box 7"/>
              <p:cNvSpPr txBox="1">
                <a:spLocks noChangeArrowheads="1"/>
              </p:cNvSpPr>
              <p:nvPr/>
            </p:nvSpPr>
            <p:spPr bwMode="blackGray">
              <a:xfrm>
                <a:off x="453" y="1280"/>
                <a:ext cx="110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Exemplar E</a:t>
                </a:r>
              </a:p>
            </p:txBody>
          </p:sp>
          <p:sp>
            <p:nvSpPr>
              <p:cNvPr id="2013192" name="Text Box 8"/>
              <p:cNvSpPr txBox="1">
                <a:spLocks noChangeArrowheads="1"/>
              </p:cNvSpPr>
              <p:nvPr/>
            </p:nvSpPr>
            <p:spPr bwMode="blackGray">
              <a:xfrm>
                <a:off x="1786" y="1280"/>
                <a:ext cx="227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Transformed exemplar E’</a:t>
                </a:r>
              </a:p>
            </p:txBody>
          </p:sp>
          <p:sp>
            <p:nvSpPr>
              <p:cNvPr id="2013193" name="Line 9"/>
              <p:cNvSpPr>
                <a:spLocks noChangeShapeType="1"/>
              </p:cNvSpPr>
              <p:nvPr/>
            </p:nvSpPr>
            <p:spPr bwMode="blackGray">
              <a:xfrm>
                <a:off x="1665" y="2016"/>
                <a:ext cx="57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13194" name="Line 10"/>
              <p:cNvSpPr>
                <a:spLocks noChangeShapeType="1"/>
              </p:cNvSpPr>
              <p:nvPr/>
            </p:nvSpPr>
            <p:spPr bwMode="blackGray">
              <a:xfrm>
                <a:off x="8160" y="2016"/>
                <a:ext cx="129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13195" name="Text Box 11"/>
              <p:cNvSpPr txBox="1">
                <a:spLocks noChangeArrowheads="1"/>
              </p:cNvSpPr>
              <p:nvPr/>
            </p:nvSpPr>
            <p:spPr bwMode="blackGray">
              <a:xfrm>
                <a:off x="9302" y="2832"/>
                <a:ext cx="22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Synthesized texture E[S]</a:t>
                </a:r>
              </a:p>
            </p:txBody>
          </p:sp>
          <p:sp>
            <p:nvSpPr>
              <p:cNvPr id="2013196" name="Text Box 12"/>
              <p:cNvSpPr txBox="1">
                <a:spLocks noChangeArrowheads="1"/>
              </p:cNvSpPr>
              <p:nvPr/>
            </p:nvSpPr>
            <p:spPr bwMode="blackGray">
              <a:xfrm>
                <a:off x="5985" y="2832"/>
                <a:ext cx="23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Synthesized coordinates S</a:t>
                </a:r>
              </a:p>
            </p:txBody>
          </p:sp>
          <p:sp>
            <p:nvSpPr>
              <p:cNvPr id="2013199" name="Text Box 15"/>
              <p:cNvSpPr txBox="1">
                <a:spLocks noChangeArrowheads="1"/>
              </p:cNvSpPr>
              <p:nvPr/>
            </p:nvSpPr>
            <p:spPr bwMode="blackGray">
              <a:xfrm>
                <a:off x="721" y="2391"/>
                <a:ext cx="5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color</a:t>
                </a:r>
              </a:p>
            </p:txBody>
          </p:sp>
          <p:sp>
            <p:nvSpPr>
              <p:cNvPr id="2013200" name="Text Box 16"/>
              <p:cNvSpPr txBox="1">
                <a:spLocks noChangeArrowheads="1"/>
              </p:cNvSpPr>
              <p:nvPr/>
            </p:nvSpPr>
            <p:spPr bwMode="blackGray">
              <a:xfrm>
                <a:off x="2048" y="2391"/>
                <a:ext cx="169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appearance space</a:t>
                </a:r>
                <a:endParaRPr lang="en-US" sz="2400">
                  <a:effectLst>
                    <a:outerShdw blurRad="38100" dist="38100" dir="2700000" algn="tl">
                      <a:srgbClr val="C0C0C0"/>
                    </a:outerShdw>
                  </a:effectLst>
                </a:endParaRPr>
              </a:p>
            </p:txBody>
          </p:sp>
          <p:sp>
            <p:nvSpPr>
              <p:cNvPr id="2013201" name="Line 17"/>
              <p:cNvSpPr>
                <a:spLocks noChangeShapeType="1"/>
              </p:cNvSpPr>
              <p:nvPr/>
            </p:nvSpPr>
            <p:spPr bwMode="blackGray">
              <a:xfrm flipV="1">
                <a:off x="3441" y="2016"/>
                <a:ext cx="62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13203" name="Text Box 19"/>
              <p:cNvSpPr txBox="1">
                <a:spLocks noChangeArrowheads="1"/>
              </p:cNvSpPr>
              <p:nvPr/>
            </p:nvSpPr>
            <p:spPr bwMode="blackGray">
              <a:xfrm>
                <a:off x="4305" y="1584"/>
                <a:ext cx="1104" cy="76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sz="2400">
                    <a:effectLst>
                      <a:outerShdw blurRad="38100" dist="38100" dir="2700000" algn="tl">
                        <a:srgbClr val="C0C0C0"/>
                      </a:outerShdw>
                    </a:effectLst>
                  </a:rPr>
                  <a:t>Per-pixel</a:t>
                </a:r>
              </a:p>
              <a:p>
                <a:r>
                  <a:rPr lang="en-US" sz="2400">
                    <a:effectLst>
                      <a:outerShdw blurRad="38100" dist="38100" dir="2700000" algn="tl">
                        <a:srgbClr val="C0C0C0"/>
                      </a:outerShdw>
                    </a:effectLst>
                  </a:rPr>
                  <a:t>synthesis</a:t>
                </a:r>
              </a:p>
              <a:p>
                <a:r>
                  <a:rPr lang="en-US" sz="2400">
                    <a:effectLst>
                      <a:outerShdw blurRad="38100" dist="38100" dir="2700000" algn="tl">
                        <a:srgbClr val="C0C0C0"/>
                      </a:outerShdw>
                    </a:effectLst>
                  </a:rPr>
                  <a:t>algorithm</a:t>
                </a:r>
              </a:p>
            </p:txBody>
          </p:sp>
          <p:pic>
            <p:nvPicPr>
              <p:cNvPr id="2013204" name="Picture 20" descr="compare_fmap_largestones_fmap_dist"/>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9600" y="1248"/>
                <a:ext cx="1536" cy="1536"/>
              </a:xfrm>
              <a:prstGeom prst="rect">
                <a:avLst/>
              </a:prstGeom>
              <a:noFill/>
              <a:extLst>
                <a:ext uri="{909E8E84-426E-40DD-AFC4-6F175D3DCCD1}">
                  <a14:hiddenFill xmlns:a14="http://schemas.microsoft.com/office/drawing/2010/main">
                    <a:solidFill>
                      <a:srgbClr val="FFFFFF"/>
                    </a:solidFill>
                  </a14:hiddenFill>
                </a:ext>
              </a:extLst>
            </p:spPr>
          </p:pic>
          <p:sp>
            <p:nvSpPr>
              <p:cNvPr id="2013206" name="Line 22"/>
              <p:cNvSpPr>
                <a:spLocks noChangeShapeType="1"/>
              </p:cNvSpPr>
              <p:nvPr/>
            </p:nvSpPr>
            <p:spPr bwMode="blackGray">
              <a:xfrm flipV="1">
                <a:off x="5601" y="2016"/>
                <a:ext cx="62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pic>
          <p:nvPicPr>
            <p:cNvPr id="2013210" name="Picture 26" descr="advect_stones_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 y="1440"/>
              <a:ext cx="384" cy="384"/>
            </a:xfrm>
            <a:prstGeom prst="rect">
              <a:avLst/>
            </a:prstGeom>
            <a:noFill/>
            <a:extLst>
              <a:ext uri="{909E8E84-426E-40DD-AFC4-6F175D3DCCD1}">
                <a14:hiddenFill xmlns:a14="http://schemas.microsoft.com/office/drawing/2010/main">
                  <a:solidFill>
                    <a:srgbClr val="FFFFFF"/>
                  </a:solidFill>
                </a14:hiddenFill>
              </a:ext>
            </a:extLst>
          </p:spPr>
        </p:pic>
        <p:pic>
          <p:nvPicPr>
            <p:cNvPr id="201321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blackGray">
            <a:xfrm>
              <a:off x="8640" y="1440"/>
              <a:ext cx="38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grpSp>
      <p:sp>
        <p:nvSpPr>
          <p:cNvPr id="2013237" name="Text Box 53"/>
          <p:cNvSpPr txBox="1">
            <a:spLocks noChangeArrowheads="1"/>
          </p:cNvSpPr>
          <p:nvPr/>
        </p:nvSpPr>
        <p:spPr bwMode="blackGray">
          <a:xfrm>
            <a:off x="476250" y="4800600"/>
            <a:ext cx="264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Or </a:t>
            </a:r>
            <a:r>
              <a:rPr lang="en-US" sz="2400">
                <a:solidFill>
                  <a:schemeClr val="tx2"/>
                </a:solidFill>
                <a:effectLst>
                  <a:outerShdw blurRad="38100" dist="38100" dir="2700000" algn="tl">
                    <a:srgbClr val="C0C0C0"/>
                  </a:outerShdw>
                </a:effectLst>
              </a:rPr>
              <a:t>color + feature</a:t>
            </a:r>
            <a:r>
              <a:rPr lang="en-US" sz="2400">
                <a:effectLst>
                  <a:outerShdw blurRad="38100" dist="38100" dir="2700000" algn="tl">
                    <a:srgbClr val="C0C0C0"/>
                  </a:outerShdw>
                </a:effectLst>
              </a:rPr>
              <a:t>:</a:t>
            </a:r>
          </a:p>
        </p:txBody>
      </p:sp>
      <p:grpSp>
        <p:nvGrpSpPr>
          <p:cNvPr id="2013277" name="Group 93"/>
          <p:cNvGrpSpPr>
            <a:grpSpLocks/>
          </p:cNvGrpSpPr>
          <p:nvPr/>
        </p:nvGrpSpPr>
        <p:grpSpPr bwMode="auto">
          <a:xfrm>
            <a:off x="3200400" y="5364163"/>
            <a:ext cx="2362200" cy="808037"/>
            <a:chOff x="624" y="3744"/>
            <a:chExt cx="1824" cy="624"/>
          </a:xfrm>
        </p:grpSpPr>
        <p:pic>
          <p:nvPicPr>
            <p:cNvPr id="2013238" name="Picture 54" descr="vidseq0117"/>
            <p:cNvPicPr>
              <a:picLocks noChangeAspect="1" noChangeArrowheads="1"/>
            </p:cNvPicPr>
            <p:nvPr/>
          </p:nvPicPr>
          <p:blipFill>
            <a:blip r:embed="rId8" cstate="print">
              <a:extLst>
                <a:ext uri="{28A0092B-C50C-407E-A947-70E740481C1C}">
                  <a14:useLocalDpi xmlns:a14="http://schemas.microsoft.com/office/drawing/2010/main" val="0"/>
                </a:ext>
              </a:extLst>
            </a:blip>
            <a:srcRect l="36249" t="31667" r="36250" b="31667"/>
            <a:stretch>
              <a:fillRect/>
            </a:stretch>
          </p:blipFill>
          <p:spPr bwMode="auto">
            <a:xfrm>
              <a:off x="624" y="3744"/>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013239" name="Picture 55" descr="vidseq0000"/>
            <p:cNvPicPr>
              <a:picLocks noChangeAspect="1" noChangeArrowheads="1"/>
            </p:cNvPicPr>
            <p:nvPr/>
          </p:nvPicPr>
          <p:blipFill>
            <a:blip r:embed="rId9" cstate="print">
              <a:extLst>
                <a:ext uri="{28A0092B-C50C-407E-A947-70E740481C1C}">
                  <a14:useLocalDpi xmlns:a14="http://schemas.microsoft.com/office/drawing/2010/main" val="0"/>
                </a:ext>
              </a:extLst>
            </a:blip>
            <a:srcRect l="36250" t="31667" r="36250" b="31667"/>
            <a:stretch>
              <a:fillRect/>
            </a:stretch>
          </p:blipFill>
          <p:spPr bwMode="auto">
            <a:xfrm>
              <a:off x="1920" y="3744"/>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013240" name="Picture 56" descr="vidseq0024"/>
            <p:cNvPicPr>
              <a:picLocks noChangeAspect="1" noChangeArrowheads="1"/>
            </p:cNvPicPr>
            <p:nvPr/>
          </p:nvPicPr>
          <p:blipFill>
            <a:blip r:embed="rId10" cstate="print">
              <a:extLst>
                <a:ext uri="{28A0092B-C50C-407E-A947-70E740481C1C}">
                  <a14:useLocalDpi xmlns:a14="http://schemas.microsoft.com/office/drawing/2010/main" val="0"/>
                </a:ext>
              </a:extLst>
            </a:blip>
            <a:srcRect l="36250" t="31667" r="36250" b="31667"/>
            <a:stretch>
              <a:fillRect/>
            </a:stretch>
          </p:blipFill>
          <p:spPr bwMode="auto">
            <a:xfrm>
              <a:off x="1296" y="3744"/>
              <a:ext cx="528" cy="528"/>
            </a:xfrm>
            <a:prstGeom prst="rect">
              <a:avLst/>
            </a:prstGeom>
            <a:noFill/>
            <a:extLst>
              <a:ext uri="{909E8E84-426E-40DD-AFC4-6F175D3DCCD1}">
                <a14:hiddenFill xmlns:a14="http://schemas.microsoft.com/office/drawing/2010/main">
                  <a:solidFill>
                    <a:srgbClr val="FFFFFF"/>
                  </a:solidFill>
                </a14:hiddenFill>
              </a:ext>
            </a:extLst>
          </p:spPr>
        </p:pic>
        <p:grpSp>
          <p:nvGrpSpPr>
            <p:cNvPr id="2013241" name="Group 57"/>
            <p:cNvGrpSpPr>
              <a:grpSpLocks/>
            </p:cNvGrpSpPr>
            <p:nvPr/>
          </p:nvGrpSpPr>
          <p:grpSpPr bwMode="auto">
            <a:xfrm>
              <a:off x="2096" y="3928"/>
              <a:ext cx="192" cy="192"/>
              <a:chOff x="960" y="3456"/>
              <a:chExt cx="481" cy="480"/>
            </a:xfrm>
          </p:grpSpPr>
          <p:sp>
            <p:nvSpPr>
              <p:cNvPr id="2013242" name="Oval 58"/>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3243" name="Group 59"/>
              <p:cNvGrpSpPr>
                <a:grpSpLocks/>
              </p:cNvGrpSpPr>
              <p:nvPr/>
            </p:nvGrpSpPr>
            <p:grpSpPr bwMode="auto">
              <a:xfrm>
                <a:off x="1200" y="3456"/>
                <a:ext cx="0" cy="480"/>
                <a:chOff x="1200" y="3456"/>
                <a:chExt cx="0" cy="480"/>
              </a:xfrm>
            </p:grpSpPr>
            <p:sp>
              <p:nvSpPr>
                <p:cNvPr id="2013244" name="Line 60"/>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45" name="Line 61"/>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46" name="Group 62"/>
              <p:cNvGrpSpPr>
                <a:grpSpLocks/>
              </p:cNvGrpSpPr>
              <p:nvPr/>
            </p:nvGrpSpPr>
            <p:grpSpPr bwMode="auto">
              <a:xfrm rot="2760660">
                <a:off x="1200" y="3456"/>
                <a:ext cx="1" cy="480"/>
                <a:chOff x="1200" y="3456"/>
                <a:chExt cx="0" cy="480"/>
              </a:xfrm>
            </p:grpSpPr>
            <p:sp>
              <p:nvSpPr>
                <p:cNvPr id="2013247" name="Line 63"/>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48" name="Line 64"/>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49" name="Group 65"/>
              <p:cNvGrpSpPr>
                <a:grpSpLocks/>
              </p:cNvGrpSpPr>
              <p:nvPr/>
            </p:nvGrpSpPr>
            <p:grpSpPr bwMode="auto">
              <a:xfrm rot="-13510082">
                <a:off x="1199" y="3457"/>
                <a:ext cx="1" cy="480"/>
                <a:chOff x="1200" y="3456"/>
                <a:chExt cx="0" cy="480"/>
              </a:xfrm>
            </p:grpSpPr>
            <p:sp>
              <p:nvSpPr>
                <p:cNvPr id="2013250" name="Line 66"/>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51" name="Line 67"/>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13252" name="Line 68"/>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53" name="Group 69"/>
            <p:cNvGrpSpPr>
              <a:grpSpLocks/>
            </p:cNvGrpSpPr>
            <p:nvPr/>
          </p:nvGrpSpPr>
          <p:grpSpPr bwMode="auto">
            <a:xfrm>
              <a:off x="768" y="4176"/>
              <a:ext cx="192" cy="192"/>
              <a:chOff x="960" y="3456"/>
              <a:chExt cx="481" cy="480"/>
            </a:xfrm>
          </p:grpSpPr>
          <p:sp>
            <p:nvSpPr>
              <p:cNvPr id="2013254" name="Oval 70"/>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3255" name="Group 71"/>
              <p:cNvGrpSpPr>
                <a:grpSpLocks/>
              </p:cNvGrpSpPr>
              <p:nvPr/>
            </p:nvGrpSpPr>
            <p:grpSpPr bwMode="auto">
              <a:xfrm>
                <a:off x="1200" y="3456"/>
                <a:ext cx="0" cy="480"/>
                <a:chOff x="1200" y="3456"/>
                <a:chExt cx="0" cy="480"/>
              </a:xfrm>
            </p:grpSpPr>
            <p:sp>
              <p:nvSpPr>
                <p:cNvPr id="2013256" name="Line 72"/>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57" name="Line 73"/>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58" name="Group 74"/>
              <p:cNvGrpSpPr>
                <a:grpSpLocks/>
              </p:cNvGrpSpPr>
              <p:nvPr/>
            </p:nvGrpSpPr>
            <p:grpSpPr bwMode="auto">
              <a:xfrm rot="2760660">
                <a:off x="1200" y="3456"/>
                <a:ext cx="1" cy="480"/>
                <a:chOff x="1200" y="3456"/>
                <a:chExt cx="0" cy="480"/>
              </a:xfrm>
            </p:grpSpPr>
            <p:sp>
              <p:nvSpPr>
                <p:cNvPr id="2013259" name="Line 75"/>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60" name="Line 76"/>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61" name="Group 77"/>
              <p:cNvGrpSpPr>
                <a:grpSpLocks/>
              </p:cNvGrpSpPr>
              <p:nvPr/>
            </p:nvGrpSpPr>
            <p:grpSpPr bwMode="auto">
              <a:xfrm rot="-13510082">
                <a:off x="1199" y="3457"/>
                <a:ext cx="1" cy="480"/>
                <a:chOff x="1200" y="3456"/>
                <a:chExt cx="0" cy="480"/>
              </a:xfrm>
            </p:grpSpPr>
            <p:sp>
              <p:nvSpPr>
                <p:cNvPr id="2013262" name="Line 78"/>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63" name="Line 79"/>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13264" name="Line 80"/>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65" name="Group 81"/>
            <p:cNvGrpSpPr>
              <a:grpSpLocks/>
            </p:cNvGrpSpPr>
            <p:nvPr/>
          </p:nvGrpSpPr>
          <p:grpSpPr bwMode="auto">
            <a:xfrm>
              <a:off x="1200" y="3936"/>
              <a:ext cx="192" cy="192"/>
              <a:chOff x="960" y="3456"/>
              <a:chExt cx="481" cy="480"/>
            </a:xfrm>
          </p:grpSpPr>
          <p:sp>
            <p:nvSpPr>
              <p:cNvPr id="2013266" name="Oval 82"/>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3267" name="Group 83"/>
              <p:cNvGrpSpPr>
                <a:grpSpLocks/>
              </p:cNvGrpSpPr>
              <p:nvPr/>
            </p:nvGrpSpPr>
            <p:grpSpPr bwMode="auto">
              <a:xfrm>
                <a:off x="1200" y="3456"/>
                <a:ext cx="0" cy="480"/>
                <a:chOff x="1200" y="3456"/>
                <a:chExt cx="0" cy="480"/>
              </a:xfrm>
            </p:grpSpPr>
            <p:sp>
              <p:nvSpPr>
                <p:cNvPr id="2013268" name="Line 84"/>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69" name="Line 85"/>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70" name="Group 86"/>
              <p:cNvGrpSpPr>
                <a:grpSpLocks/>
              </p:cNvGrpSpPr>
              <p:nvPr/>
            </p:nvGrpSpPr>
            <p:grpSpPr bwMode="auto">
              <a:xfrm rot="2760660">
                <a:off x="1200" y="3456"/>
                <a:ext cx="1" cy="480"/>
                <a:chOff x="1200" y="3456"/>
                <a:chExt cx="0" cy="480"/>
              </a:xfrm>
            </p:grpSpPr>
            <p:sp>
              <p:nvSpPr>
                <p:cNvPr id="2013271" name="Line 87"/>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72" name="Line 88"/>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13273" name="Group 89"/>
              <p:cNvGrpSpPr>
                <a:grpSpLocks/>
              </p:cNvGrpSpPr>
              <p:nvPr/>
            </p:nvGrpSpPr>
            <p:grpSpPr bwMode="auto">
              <a:xfrm rot="-13510082">
                <a:off x="1199" y="3457"/>
                <a:ext cx="1" cy="480"/>
                <a:chOff x="1200" y="3456"/>
                <a:chExt cx="0" cy="480"/>
              </a:xfrm>
            </p:grpSpPr>
            <p:sp>
              <p:nvSpPr>
                <p:cNvPr id="2013274" name="Line 90"/>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3275" name="Line 91"/>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13276" name="Line 92"/>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13278" name="Text Box 94"/>
          <p:cNvSpPr txBox="1">
            <a:spLocks noChangeArrowheads="1"/>
          </p:cNvSpPr>
          <p:nvPr/>
        </p:nvSpPr>
        <p:spPr bwMode="blackGray">
          <a:xfrm>
            <a:off x="152400" y="5562600"/>
            <a:ext cx="2979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effectLst>
                  <a:outerShdw blurRad="38100" dist="38100" dir="2700000" algn="tl">
                    <a:srgbClr val="C0C0C0"/>
                  </a:outerShdw>
                </a:effectLst>
              </a:rPr>
              <a:t>Or </a:t>
            </a:r>
            <a:r>
              <a:rPr lang="en-US" sz="2400">
                <a:solidFill>
                  <a:schemeClr val="tx2"/>
                </a:solidFill>
                <a:effectLst>
                  <a:outerShdw blurRad="38100" dist="38100" dir="2700000" algn="tl">
                    <a:srgbClr val="C0C0C0"/>
                  </a:outerShdw>
                </a:effectLst>
              </a:rPr>
              <a:t>radiance transfer</a:t>
            </a:r>
            <a:r>
              <a:rPr lang="en-US" sz="2400">
                <a:effectLst>
                  <a:outerShdw blurRad="38100" dist="38100" dir="2700000" algn="tl">
                    <a:srgbClr val="C0C0C0"/>
                  </a:outerShdw>
                </a:effectLst>
              </a:rPr>
              <a:t>:</a:t>
            </a:r>
          </a:p>
        </p:txBody>
      </p:sp>
      <p:grpSp>
        <p:nvGrpSpPr>
          <p:cNvPr id="2013280" name="Group 96"/>
          <p:cNvGrpSpPr>
            <a:grpSpLocks/>
          </p:cNvGrpSpPr>
          <p:nvPr/>
        </p:nvGrpSpPr>
        <p:grpSpPr bwMode="auto">
          <a:xfrm>
            <a:off x="3200400" y="4572000"/>
            <a:ext cx="1524000" cy="704850"/>
            <a:chOff x="1920" y="2688"/>
            <a:chExt cx="960" cy="444"/>
          </a:xfrm>
        </p:grpSpPr>
        <p:pic>
          <p:nvPicPr>
            <p:cNvPr id="2013236" name="Picture 52" descr="compare_fmap_largestones_fmap_di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6" y="2688"/>
              <a:ext cx="444" cy="444"/>
            </a:xfrm>
            <a:prstGeom prst="rect">
              <a:avLst/>
            </a:prstGeom>
            <a:noFill/>
            <a:extLst>
              <a:ext uri="{909E8E84-426E-40DD-AFC4-6F175D3DCCD1}">
                <a14:hiddenFill xmlns:a14="http://schemas.microsoft.com/office/drawing/2010/main">
                  <a:solidFill>
                    <a:srgbClr val="FFFFFF"/>
                  </a:solidFill>
                </a14:hiddenFill>
              </a:ext>
            </a:extLst>
          </p:spPr>
        </p:pic>
        <p:pic>
          <p:nvPicPr>
            <p:cNvPr id="2013279" name="Picture 95" descr="advect_stones_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2688"/>
              <a:ext cx="432" cy="432"/>
            </a:xfrm>
            <a:prstGeom prst="rect">
              <a:avLst/>
            </a:prstGeom>
            <a:noFill/>
            <a:extLst>
              <a:ext uri="{909E8E84-426E-40DD-AFC4-6F175D3DCCD1}">
                <a14:hiddenFill xmlns:a14="http://schemas.microsoft.com/office/drawing/2010/main">
                  <a:solidFill>
                    <a:srgbClr val="FFFFFF"/>
                  </a:solidFill>
                </a14:hiddenFill>
              </a:ext>
            </a:extLst>
          </p:spPr>
        </p:pic>
      </p:grpSp>
      <p:sp>
        <p:nvSpPr>
          <p:cNvPr id="2013283" name="Rectangle 99"/>
          <p:cNvSpPr>
            <a:spLocks noChangeArrowheads="1"/>
          </p:cNvSpPr>
          <p:nvPr/>
        </p:nvSpPr>
        <p:spPr bwMode="blackGray">
          <a:xfrm>
            <a:off x="3048000" y="2133600"/>
            <a:ext cx="1076325" cy="8382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13209" name="Rectangle 25"/>
          <p:cNvSpPr>
            <a:spLocks noChangeArrowheads="1"/>
          </p:cNvSpPr>
          <p:nvPr/>
        </p:nvSpPr>
        <p:spPr bwMode="blackGray">
          <a:xfrm>
            <a:off x="6553200" y="2057400"/>
            <a:ext cx="2590800" cy="2590800"/>
          </a:xfrm>
          <a:prstGeom prst="rect">
            <a:avLst/>
          </a:prstGeom>
          <a:solidFill>
            <a:schemeClr val="bg1"/>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effectLst>
                <a:outerShdw blurRad="38100" dist="38100" dir="2700000" algn="tl">
                  <a:srgbClr val="C0C0C0"/>
                </a:outerShdw>
              </a:effectLst>
            </a:endParaRPr>
          </a:p>
        </p:txBody>
      </p:sp>
      <p:sp>
        <p:nvSpPr>
          <p:cNvPr id="2013208" name="Rectangle 24"/>
          <p:cNvSpPr>
            <a:spLocks noChangeArrowheads="1"/>
          </p:cNvSpPr>
          <p:nvPr/>
        </p:nvSpPr>
        <p:spPr bwMode="blackGray">
          <a:xfrm>
            <a:off x="2590800" y="1676400"/>
            <a:ext cx="4038600" cy="2590800"/>
          </a:xfrm>
          <a:prstGeom prst="rect">
            <a:avLst/>
          </a:prstGeom>
          <a:solidFill>
            <a:schemeClr val="bg1"/>
          </a:solidFill>
          <a:ln w="19050" algn="ctr">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32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328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132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132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013208"/>
                                        </p:tgtEl>
                                      </p:cBhvr>
                                    </p:animEffect>
                                    <p:set>
                                      <p:cBhvr>
                                        <p:cTn id="19" dur="1" fill="hold">
                                          <p:stCondLst>
                                            <p:cond delay="499"/>
                                          </p:stCondLst>
                                        </p:cTn>
                                        <p:tgtEl>
                                          <p:spTgt spid="2013208"/>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0" nodeType="clickEffect">
                                  <p:stCondLst>
                                    <p:cond delay="0"/>
                                  </p:stCondLst>
                                  <p:childTnLst>
                                    <p:animEffect transition="out" filter="fade">
                                      <p:cBhvr>
                                        <p:cTn id="23" dur="500"/>
                                        <p:tgtEl>
                                          <p:spTgt spid="2013209"/>
                                        </p:tgtEl>
                                      </p:cBhvr>
                                    </p:animEffect>
                                    <p:set>
                                      <p:cBhvr>
                                        <p:cTn id="24" dur="1" fill="hold">
                                          <p:stCondLst>
                                            <p:cond delay="499"/>
                                          </p:stCondLst>
                                        </p:cTn>
                                        <p:tgtEl>
                                          <p:spTgt spid="2013209"/>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5" presetClass="path" presetSubtype="0" accel="50000" decel="50000" fill="hold" nodeType="clickEffect">
                                  <p:stCondLst>
                                    <p:cond delay="0"/>
                                  </p:stCondLst>
                                  <p:childTnLst>
                                    <p:animMotion origin="layout" path="M -2.22045E-16 4.44444E-6 L -0.47083 4.44444E-6 " pathEditMode="relative" rAng="0" ptsTypes="AA">
                                      <p:cBhvr>
                                        <p:cTn id="28" dur="1000" fill="hold"/>
                                        <p:tgtEl>
                                          <p:spTgt spid="2013216"/>
                                        </p:tgtEl>
                                        <p:attrNameLst>
                                          <p:attrName>ppt_x</p:attrName>
                                          <p:attrName>ppt_y</p:attrName>
                                        </p:attrNameLst>
                                      </p:cBhvr>
                                      <p:rCtr x="-23542" y="0"/>
                                    </p:animMotion>
                                  </p:childTnLst>
                                </p:cTn>
                              </p:par>
                              <p:par>
                                <p:cTn id="29" presetID="10" presetClass="exit" presetSubtype="0" fill="hold" grpId="1" nodeType="withEffect">
                                  <p:stCondLst>
                                    <p:cond delay="0"/>
                                  </p:stCondLst>
                                  <p:childTnLst>
                                    <p:animEffect transition="out" filter="fade">
                                      <p:cBhvr>
                                        <p:cTn id="30" dur="500"/>
                                        <p:tgtEl>
                                          <p:spTgt spid="2013237"/>
                                        </p:tgtEl>
                                      </p:cBhvr>
                                    </p:animEffect>
                                    <p:set>
                                      <p:cBhvr>
                                        <p:cTn id="31" dur="1" fill="hold">
                                          <p:stCondLst>
                                            <p:cond delay="499"/>
                                          </p:stCondLst>
                                        </p:cTn>
                                        <p:tgtEl>
                                          <p:spTgt spid="201323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13280"/>
                                        </p:tgtEl>
                                      </p:cBhvr>
                                    </p:animEffect>
                                    <p:set>
                                      <p:cBhvr>
                                        <p:cTn id="34" dur="1" fill="hold">
                                          <p:stCondLst>
                                            <p:cond delay="499"/>
                                          </p:stCondLst>
                                        </p:cTn>
                                        <p:tgtEl>
                                          <p:spTgt spid="201328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013278"/>
                                        </p:tgtEl>
                                      </p:cBhvr>
                                    </p:animEffect>
                                    <p:set>
                                      <p:cBhvr>
                                        <p:cTn id="37" dur="1" fill="hold">
                                          <p:stCondLst>
                                            <p:cond delay="499"/>
                                          </p:stCondLst>
                                        </p:cTn>
                                        <p:tgtEl>
                                          <p:spTgt spid="201327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013277"/>
                                        </p:tgtEl>
                                      </p:cBhvr>
                                    </p:animEffect>
                                    <p:set>
                                      <p:cBhvr>
                                        <p:cTn id="40" dur="1" fill="hold">
                                          <p:stCondLst>
                                            <p:cond delay="499"/>
                                          </p:stCondLst>
                                        </p:cTn>
                                        <p:tgtEl>
                                          <p:spTgt spid="2013277"/>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35" presetClass="path" presetSubtype="0" accel="50000" decel="50000" fill="hold" nodeType="clickEffect">
                                  <p:stCondLst>
                                    <p:cond delay="0"/>
                                  </p:stCondLst>
                                  <p:childTnLst>
                                    <p:animMotion origin="layout" path="M -0.47083 4.44444E-6 L -1.0125 4.44444E-6 " pathEditMode="relative" rAng="0" ptsTypes="AA">
                                      <p:cBhvr>
                                        <p:cTn id="44" dur="1000" fill="hold"/>
                                        <p:tgtEl>
                                          <p:spTgt spid="2013216"/>
                                        </p:tgtEl>
                                        <p:attrNameLst>
                                          <p:attrName>ppt_x</p:attrName>
                                          <p:attrName>ppt_y</p:attrName>
                                        </p:attrNameLst>
                                      </p:cBhvr>
                                      <p:rCtr x="-27083" y="0"/>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mph" presetSubtype="0" fill="hold" nodeType="clickEffect">
                                  <p:stCondLst>
                                    <p:cond delay="0"/>
                                  </p:stCondLst>
                                  <p:childTnLst>
                                    <p:animScale>
                                      <p:cBhvr>
                                        <p:cTn id="48" dur="1000" fill="hold"/>
                                        <p:tgtEl>
                                          <p:spTgt spid="2013216"/>
                                        </p:tgtEl>
                                      </p:cBhvr>
                                      <p:by x="50000" y="50000"/>
                                    </p:animScale>
                                  </p:childTnLst>
                                </p:cTn>
                              </p:par>
                              <p:par>
                                <p:cTn id="49" presetID="56" presetClass="path" presetSubtype="0" accel="50000" decel="50000" fill="hold" nodeType="withEffect">
                                  <p:stCondLst>
                                    <p:cond delay="0"/>
                                  </p:stCondLst>
                                  <p:childTnLst>
                                    <p:animMotion origin="layout" path="M -1.0125 4.44444E-6 L -0.54757 -0.10556 " pathEditMode="relative" rAng="0" ptsTypes="AA">
                                      <p:cBhvr>
                                        <p:cTn id="50" dur="1000" fill="hold"/>
                                        <p:tgtEl>
                                          <p:spTgt spid="2013216"/>
                                        </p:tgtEl>
                                        <p:attrNameLst>
                                          <p:attrName>ppt_x</p:attrName>
                                          <p:attrName>ppt_y</p:attrName>
                                        </p:attrNameLst>
                                      </p:cBhvr>
                                      <p:rCtr x="23247" y="-5278"/>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13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3237" grpId="0"/>
      <p:bldP spid="2013237" grpId="1"/>
      <p:bldP spid="2013278" grpId="0"/>
      <p:bldP spid="2013278" grpId="1"/>
      <p:bldP spid="2013283" grpId="0" animBg="1"/>
      <p:bldP spid="2013209" grpId="0" animBg="1"/>
      <p:bldP spid="20132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5193" name="Rectangle 201"/>
          <p:cNvSpPr>
            <a:spLocks noGrp="1" noChangeArrowheads="1"/>
          </p:cNvSpPr>
          <p:nvPr>
            <p:ph type="body" idx="1"/>
          </p:nvPr>
        </p:nvSpPr>
        <p:spPr>
          <a:xfrm>
            <a:off x="533400" y="990600"/>
            <a:ext cx="8610600" cy="762000"/>
          </a:xfrm>
          <a:noFill/>
          <a:ln/>
        </p:spPr>
        <p:txBody>
          <a:bodyPr/>
          <a:lstStyle/>
          <a:p>
            <a:r>
              <a:rPr lang="en-US" sz="2600"/>
              <a:t>Parallel controllable texture synthesis </a:t>
            </a:r>
            <a:r>
              <a:rPr lang="en-US" sz="1600">
                <a:solidFill>
                  <a:schemeClr val="tx2"/>
                </a:solidFill>
              </a:rPr>
              <a:t>[Lefebvre and Hoppe 2005]</a:t>
            </a:r>
          </a:p>
          <a:p>
            <a:pPr lvl="1"/>
            <a:r>
              <a:rPr lang="en-US" sz="2400"/>
              <a:t>Multiresolution scheme. </a:t>
            </a:r>
          </a:p>
          <a:p>
            <a:pPr lvl="1"/>
            <a:r>
              <a:rPr lang="en-US" sz="2400"/>
              <a:t>At each level:</a:t>
            </a:r>
          </a:p>
          <a:p>
            <a:endParaRPr lang="en-US" sz="2600"/>
          </a:p>
          <a:p>
            <a:endParaRPr lang="en-US" sz="2600"/>
          </a:p>
          <a:p>
            <a:endParaRPr lang="en-US" sz="2600"/>
          </a:p>
          <a:p>
            <a:endParaRPr lang="en-US" sz="2600"/>
          </a:p>
          <a:p>
            <a:endParaRPr lang="en-US" sz="900"/>
          </a:p>
          <a:p>
            <a:endParaRPr lang="en-US" sz="900"/>
          </a:p>
          <a:p>
            <a:endParaRPr lang="en-US" sz="900"/>
          </a:p>
          <a:p>
            <a:r>
              <a:rPr lang="en-US" sz="2600"/>
              <a:t>Simplified correction neighborhood:</a:t>
            </a:r>
            <a:endParaRPr lang="en-US" sz="3100"/>
          </a:p>
        </p:txBody>
      </p:sp>
      <p:sp>
        <p:nvSpPr>
          <p:cNvPr id="2004994" name="Rectangle 2"/>
          <p:cNvSpPr>
            <a:spLocks noGrp="1" noChangeArrowheads="1"/>
          </p:cNvSpPr>
          <p:nvPr>
            <p:ph type="title"/>
          </p:nvPr>
        </p:nvSpPr>
        <p:spPr/>
        <p:txBody>
          <a:bodyPr/>
          <a:lstStyle/>
          <a:p>
            <a:r>
              <a:rPr lang="en-US"/>
              <a:t>Texture synthesis algorithm</a:t>
            </a:r>
          </a:p>
        </p:txBody>
      </p:sp>
      <p:grpSp>
        <p:nvGrpSpPr>
          <p:cNvPr id="2005168" name="Group 176"/>
          <p:cNvGrpSpPr>
            <a:grpSpLocks/>
          </p:cNvGrpSpPr>
          <p:nvPr/>
        </p:nvGrpSpPr>
        <p:grpSpPr bwMode="auto">
          <a:xfrm>
            <a:off x="993775" y="3089275"/>
            <a:ext cx="1492250" cy="455613"/>
            <a:chOff x="571" y="2940"/>
            <a:chExt cx="1120" cy="342"/>
          </a:xfrm>
        </p:grpSpPr>
        <p:sp>
          <p:nvSpPr>
            <p:cNvPr id="2005169" name="Line 177"/>
            <p:cNvSpPr>
              <a:spLocks noChangeShapeType="1"/>
            </p:cNvSpPr>
            <p:nvPr/>
          </p:nvSpPr>
          <p:spPr bwMode="blackGray">
            <a:xfrm>
              <a:off x="672" y="2940"/>
              <a:ext cx="91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5170" name="Text Box 178"/>
            <p:cNvSpPr txBox="1">
              <a:spLocks noChangeArrowheads="1"/>
            </p:cNvSpPr>
            <p:nvPr/>
          </p:nvSpPr>
          <p:spPr bwMode="blackGray">
            <a:xfrm>
              <a:off x="571" y="3007"/>
              <a:ext cx="1120"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b="1">
                  <a:effectLst/>
                </a:rPr>
                <a:t>Upsampling</a:t>
              </a:r>
            </a:p>
          </p:txBody>
        </p:sp>
      </p:grpSp>
      <p:grpSp>
        <p:nvGrpSpPr>
          <p:cNvPr id="2005171" name="Group 179"/>
          <p:cNvGrpSpPr>
            <a:grpSpLocks/>
          </p:cNvGrpSpPr>
          <p:nvPr/>
        </p:nvGrpSpPr>
        <p:grpSpPr bwMode="auto">
          <a:xfrm>
            <a:off x="4038600" y="3089275"/>
            <a:ext cx="895350" cy="455613"/>
            <a:chOff x="2496" y="2940"/>
            <a:chExt cx="672" cy="342"/>
          </a:xfrm>
        </p:grpSpPr>
        <p:sp>
          <p:nvSpPr>
            <p:cNvPr id="2005172" name="Line 180"/>
            <p:cNvSpPr>
              <a:spLocks noChangeShapeType="1"/>
            </p:cNvSpPr>
            <p:nvPr/>
          </p:nvSpPr>
          <p:spPr bwMode="blackGray">
            <a:xfrm>
              <a:off x="2496" y="2940"/>
              <a:ext cx="67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5173" name="Text Box 181"/>
            <p:cNvSpPr txBox="1">
              <a:spLocks noChangeArrowheads="1"/>
            </p:cNvSpPr>
            <p:nvPr/>
          </p:nvSpPr>
          <p:spPr bwMode="blackGray">
            <a:xfrm>
              <a:off x="2552" y="3007"/>
              <a:ext cx="558"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b="1">
                  <a:effectLst/>
                </a:rPr>
                <a:t>Jitter</a:t>
              </a:r>
            </a:p>
          </p:txBody>
        </p:sp>
      </p:grpSp>
      <p:grpSp>
        <p:nvGrpSpPr>
          <p:cNvPr id="2005174" name="Group 182"/>
          <p:cNvGrpSpPr>
            <a:grpSpLocks/>
          </p:cNvGrpSpPr>
          <p:nvPr/>
        </p:nvGrpSpPr>
        <p:grpSpPr bwMode="auto">
          <a:xfrm>
            <a:off x="6286500" y="3089275"/>
            <a:ext cx="1409700" cy="735013"/>
            <a:chOff x="3828" y="2940"/>
            <a:chExt cx="1056" cy="550"/>
          </a:xfrm>
        </p:grpSpPr>
        <p:sp>
          <p:nvSpPr>
            <p:cNvPr id="2005175" name="Line 183"/>
            <p:cNvSpPr>
              <a:spLocks noChangeShapeType="1"/>
            </p:cNvSpPr>
            <p:nvPr/>
          </p:nvSpPr>
          <p:spPr bwMode="blackGray">
            <a:xfrm>
              <a:off x="4032" y="2940"/>
              <a:ext cx="81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005176" name="Text Box 184"/>
            <p:cNvSpPr txBox="1">
              <a:spLocks noChangeArrowheads="1"/>
            </p:cNvSpPr>
            <p:nvPr/>
          </p:nvSpPr>
          <p:spPr bwMode="blackGray">
            <a:xfrm>
              <a:off x="3828" y="2988"/>
              <a:ext cx="1056" cy="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2000" b="1">
                  <a:effectLst/>
                </a:rPr>
                <a:t> </a:t>
              </a:r>
              <a:r>
                <a:rPr lang="en-US" sz="1800" b="1">
                  <a:effectLst/>
                </a:rPr>
                <a:t>Correction</a:t>
              </a:r>
            </a:p>
            <a:p>
              <a:pPr algn="r"/>
              <a:endParaRPr lang="en-US" sz="1800" b="1">
                <a:effectLst/>
              </a:endParaRPr>
            </a:p>
          </p:txBody>
        </p:sp>
      </p:grpSp>
      <p:grpSp>
        <p:nvGrpSpPr>
          <p:cNvPr id="2005177" name="Group 185"/>
          <p:cNvGrpSpPr>
            <a:grpSpLocks/>
          </p:cNvGrpSpPr>
          <p:nvPr/>
        </p:nvGrpSpPr>
        <p:grpSpPr bwMode="auto">
          <a:xfrm>
            <a:off x="7848600" y="1905000"/>
            <a:ext cx="1035050" cy="2667000"/>
            <a:chOff x="4896" y="2121"/>
            <a:chExt cx="776" cy="1999"/>
          </a:xfrm>
        </p:grpSpPr>
        <p:sp>
          <p:nvSpPr>
            <p:cNvPr id="2005178" name="Text Box 186"/>
            <p:cNvSpPr txBox="1">
              <a:spLocks noChangeArrowheads="1"/>
            </p:cNvSpPr>
            <p:nvPr/>
          </p:nvSpPr>
          <p:spPr bwMode="blackGray">
            <a:xfrm>
              <a:off x="5204" y="2121"/>
              <a:ext cx="198"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rPr>
                <a:t>l</a:t>
              </a:r>
            </a:p>
          </p:txBody>
        </p:sp>
        <p:pic>
          <p:nvPicPr>
            <p:cNvPr id="2005179" name="Picture 187" descr="step_corr_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 y="2528"/>
              <a:ext cx="776" cy="776"/>
            </a:xfrm>
            <a:prstGeom prst="rect">
              <a:avLst/>
            </a:prstGeom>
            <a:noFill/>
            <a:extLst>
              <a:ext uri="{909E8E84-426E-40DD-AFC4-6F175D3DCCD1}">
                <a14:hiddenFill xmlns:a14="http://schemas.microsoft.com/office/drawing/2010/main">
                  <a:solidFill>
                    <a:srgbClr val="FFFFFF"/>
                  </a:solidFill>
                </a14:hiddenFill>
              </a:ext>
            </a:extLst>
          </p:spPr>
        </p:pic>
        <p:pic>
          <p:nvPicPr>
            <p:cNvPr id="2005180" name="Picture 188" descr="step_co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 y="3352"/>
              <a:ext cx="768" cy="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05181" name="Group 189"/>
          <p:cNvGrpSpPr>
            <a:grpSpLocks/>
          </p:cNvGrpSpPr>
          <p:nvPr/>
        </p:nvGrpSpPr>
        <p:grpSpPr bwMode="auto">
          <a:xfrm>
            <a:off x="5181600" y="2447925"/>
            <a:ext cx="1035050" cy="2124075"/>
            <a:chOff x="3208" y="2536"/>
            <a:chExt cx="776" cy="1592"/>
          </a:xfrm>
        </p:grpSpPr>
        <p:pic>
          <p:nvPicPr>
            <p:cNvPr id="2005182" name="Picture 190" descr="step_jit_i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2536"/>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005183" name="Picture 191" descr="step_j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 y="3352"/>
              <a:ext cx="776" cy="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05184" name="Group 192"/>
          <p:cNvGrpSpPr>
            <a:grpSpLocks/>
          </p:cNvGrpSpPr>
          <p:nvPr/>
        </p:nvGrpSpPr>
        <p:grpSpPr bwMode="auto">
          <a:xfrm>
            <a:off x="2743200" y="2459038"/>
            <a:ext cx="1023938" cy="2112962"/>
            <a:chOff x="1680" y="2536"/>
            <a:chExt cx="768" cy="1584"/>
          </a:xfrm>
        </p:grpSpPr>
        <p:pic>
          <p:nvPicPr>
            <p:cNvPr id="2005185" name="Picture 193" descr="step_up_i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0" y="2536"/>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005186" name="Picture 194" descr="step_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3352"/>
              <a:ext cx="768" cy="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05187" name="Group 195"/>
          <p:cNvGrpSpPr>
            <a:grpSpLocks/>
          </p:cNvGrpSpPr>
          <p:nvPr/>
        </p:nvGrpSpPr>
        <p:grpSpPr bwMode="auto">
          <a:xfrm>
            <a:off x="265113" y="2170113"/>
            <a:ext cx="581025" cy="1581150"/>
            <a:chOff x="115" y="2361"/>
            <a:chExt cx="436" cy="1185"/>
          </a:xfrm>
        </p:grpSpPr>
        <p:sp>
          <p:nvSpPr>
            <p:cNvPr id="2005188" name="Text Box 196"/>
            <p:cNvSpPr txBox="1">
              <a:spLocks noChangeArrowheads="1"/>
            </p:cNvSpPr>
            <p:nvPr/>
          </p:nvSpPr>
          <p:spPr bwMode="blackGray">
            <a:xfrm>
              <a:off x="115" y="2361"/>
              <a:ext cx="436"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rPr>
                <a:t>l</a:t>
              </a:r>
              <a:r>
                <a:rPr lang="en-US">
                  <a:effectLst/>
                </a:rPr>
                <a:t>-1</a:t>
              </a:r>
            </a:p>
          </p:txBody>
        </p:sp>
        <p:pic>
          <p:nvPicPr>
            <p:cNvPr id="2005189" name="Picture 197" descr="pre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 y="3160"/>
              <a:ext cx="386" cy="386"/>
            </a:xfrm>
            <a:prstGeom prst="rect">
              <a:avLst/>
            </a:prstGeom>
            <a:noFill/>
            <a:extLst>
              <a:ext uri="{909E8E84-426E-40DD-AFC4-6F175D3DCCD1}">
                <a14:hiddenFill xmlns:a14="http://schemas.microsoft.com/office/drawing/2010/main">
                  <a:solidFill>
                    <a:srgbClr val="FFFFFF"/>
                  </a:solidFill>
                </a14:hiddenFill>
              </a:ext>
            </a:extLst>
          </p:spPr>
        </p:pic>
        <p:pic>
          <p:nvPicPr>
            <p:cNvPr id="2005190" name="Picture 198" descr="prev_id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 y="2728"/>
              <a:ext cx="386" cy="3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05195" name="Group 203"/>
          <p:cNvGrpSpPr>
            <a:grpSpLocks/>
          </p:cNvGrpSpPr>
          <p:nvPr/>
        </p:nvGrpSpPr>
        <p:grpSpPr bwMode="auto">
          <a:xfrm>
            <a:off x="5638800" y="5410200"/>
            <a:ext cx="1143000" cy="1143000"/>
            <a:chOff x="3504" y="3408"/>
            <a:chExt cx="720" cy="720"/>
          </a:xfrm>
        </p:grpSpPr>
        <p:grpSp>
          <p:nvGrpSpPr>
            <p:cNvPr id="2005008" name="Group 16"/>
            <p:cNvGrpSpPr>
              <a:grpSpLocks/>
            </p:cNvGrpSpPr>
            <p:nvPr/>
          </p:nvGrpSpPr>
          <p:grpSpPr bwMode="auto">
            <a:xfrm>
              <a:off x="3504" y="3408"/>
              <a:ext cx="720" cy="720"/>
              <a:chOff x="576" y="2880"/>
              <a:chExt cx="720" cy="720"/>
            </a:xfrm>
          </p:grpSpPr>
          <p:sp>
            <p:nvSpPr>
              <p:cNvPr id="2005009" name="Rectangle 17"/>
              <p:cNvSpPr>
                <a:spLocks noChangeArrowheads="1"/>
              </p:cNvSpPr>
              <p:nvPr/>
            </p:nvSpPr>
            <p:spPr bwMode="blackGray">
              <a:xfrm>
                <a:off x="720"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0" name="Rectangle 18"/>
              <p:cNvSpPr>
                <a:spLocks noChangeArrowheads="1"/>
              </p:cNvSpPr>
              <p:nvPr/>
            </p:nvSpPr>
            <p:spPr bwMode="blackGray">
              <a:xfrm>
                <a:off x="864"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1" name="Rectangle 19"/>
              <p:cNvSpPr>
                <a:spLocks noChangeArrowheads="1"/>
              </p:cNvSpPr>
              <p:nvPr/>
            </p:nvSpPr>
            <p:spPr bwMode="blackGray">
              <a:xfrm>
                <a:off x="720"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2" name="Rectangle 20"/>
              <p:cNvSpPr>
                <a:spLocks noChangeArrowheads="1"/>
              </p:cNvSpPr>
              <p:nvPr/>
            </p:nvSpPr>
            <p:spPr bwMode="blackGray">
              <a:xfrm>
                <a:off x="864"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3" name="Rectangle 21"/>
              <p:cNvSpPr>
                <a:spLocks noChangeArrowheads="1"/>
              </p:cNvSpPr>
              <p:nvPr/>
            </p:nvSpPr>
            <p:spPr bwMode="blackGray">
              <a:xfrm>
                <a:off x="1008"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4" name="Rectangle 22"/>
              <p:cNvSpPr>
                <a:spLocks noChangeArrowheads="1"/>
              </p:cNvSpPr>
              <p:nvPr/>
            </p:nvSpPr>
            <p:spPr bwMode="blackGray">
              <a:xfrm>
                <a:off x="1008"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5" name="Rectangle 23"/>
              <p:cNvSpPr>
                <a:spLocks noChangeArrowheads="1"/>
              </p:cNvSpPr>
              <p:nvPr/>
            </p:nvSpPr>
            <p:spPr bwMode="blackGray">
              <a:xfrm>
                <a:off x="864"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6" name="Rectangle 24"/>
              <p:cNvSpPr>
                <a:spLocks noChangeArrowheads="1"/>
              </p:cNvSpPr>
              <p:nvPr/>
            </p:nvSpPr>
            <p:spPr bwMode="blackGray">
              <a:xfrm>
                <a:off x="720"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7" name="Rectangle 25"/>
              <p:cNvSpPr>
                <a:spLocks noChangeArrowheads="1"/>
              </p:cNvSpPr>
              <p:nvPr/>
            </p:nvSpPr>
            <p:spPr bwMode="blackGray">
              <a:xfrm>
                <a:off x="1008"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8" name="Rectangle 26"/>
              <p:cNvSpPr>
                <a:spLocks noChangeArrowheads="1"/>
              </p:cNvSpPr>
              <p:nvPr/>
            </p:nvSpPr>
            <p:spPr bwMode="blackGray">
              <a:xfrm>
                <a:off x="1008"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19" name="Rectangle 27"/>
              <p:cNvSpPr>
                <a:spLocks noChangeArrowheads="1"/>
              </p:cNvSpPr>
              <p:nvPr/>
            </p:nvSpPr>
            <p:spPr bwMode="blackGray">
              <a:xfrm>
                <a:off x="1152"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0" name="Rectangle 28"/>
              <p:cNvSpPr>
                <a:spLocks noChangeArrowheads="1"/>
              </p:cNvSpPr>
              <p:nvPr/>
            </p:nvSpPr>
            <p:spPr bwMode="blackGray">
              <a:xfrm>
                <a:off x="1152"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1" name="Rectangle 29"/>
              <p:cNvSpPr>
                <a:spLocks noChangeArrowheads="1"/>
              </p:cNvSpPr>
              <p:nvPr/>
            </p:nvSpPr>
            <p:spPr bwMode="blackGray">
              <a:xfrm>
                <a:off x="1152"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2" name="Rectangle 30"/>
              <p:cNvSpPr>
                <a:spLocks noChangeArrowheads="1"/>
              </p:cNvSpPr>
              <p:nvPr/>
            </p:nvSpPr>
            <p:spPr bwMode="blackGray">
              <a:xfrm>
                <a:off x="1152"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3" name="Rectangle 31"/>
              <p:cNvSpPr>
                <a:spLocks noChangeArrowheads="1"/>
              </p:cNvSpPr>
              <p:nvPr/>
            </p:nvSpPr>
            <p:spPr bwMode="blackGray">
              <a:xfrm>
                <a:off x="576"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4" name="Rectangle 32"/>
              <p:cNvSpPr>
                <a:spLocks noChangeArrowheads="1"/>
              </p:cNvSpPr>
              <p:nvPr/>
            </p:nvSpPr>
            <p:spPr bwMode="blackGray">
              <a:xfrm>
                <a:off x="720"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5" name="Rectangle 33"/>
              <p:cNvSpPr>
                <a:spLocks noChangeArrowheads="1"/>
              </p:cNvSpPr>
              <p:nvPr/>
            </p:nvSpPr>
            <p:spPr bwMode="blackGray">
              <a:xfrm>
                <a:off x="864"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6" name="Rectangle 34"/>
              <p:cNvSpPr>
                <a:spLocks noChangeArrowheads="1"/>
              </p:cNvSpPr>
              <p:nvPr/>
            </p:nvSpPr>
            <p:spPr bwMode="blackGray">
              <a:xfrm>
                <a:off x="1008"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7" name="Rectangle 35"/>
              <p:cNvSpPr>
                <a:spLocks noChangeArrowheads="1"/>
              </p:cNvSpPr>
              <p:nvPr/>
            </p:nvSpPr>
            <p:spPr bwMode="blackGray">
              <a:xfrm>
                <a:off x="1152"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8" name="Rectangle 36"/>
              <p:cNvSpPr>
                <a:spLocks noChangeArrowheads="1"/>
              </p:cNvSpPr>
              <p:nvPr/>
            </p:nvSpPr>
            <p:spPr bwMode="blackGray">
              <a:xfrm>
                <a:off x="576"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29" name="Rectangle 37"/>
              <p:cNvSpPr>
                <a:spLocks noChangeArrowheads="1"/>
              </p:cNvSpPr>
              <p:nvPr/>
            </p:nvSpPr>
            <p:spPr bwMode="blackGray">
              <a:xfrm>
                <a:off x="720"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30" name="Rectangle 38"/>
              <p:cNvSpPr>
                <a:spLocks noChangeArrowheads="1"/>
              </p:cNvSpPr>
              <p:nvPr/>
            </p:nvSpPr>
            <p:spPr bwMode="blackGray">
              <a:xfrm>
                <a:off x="864"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31" name="Rectangle 39"/>
              <p:cNvSpPr>
                <a:spLocks noChangeArrowheads="1"/>
              </p:cNvSpPr>
              <p:nvPr/>
            </p:nvSpPr>
            <p:spPr bwMode="blackGray">
              <a:xfrm>
                <a:off x="576"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32" name="Rectangle 40"/>
              <p:cNvSpPr>
                <a:spLocks noChangeArrowheads="1"/>
              </p:cNvSpPr>
              <p:nvPr/>
            </p:nvSpPr>
            <p:spPr bwMode="blackGray">
              <a:xfrm>
                <a:off x="576"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033" name="Rectangle 41"/>
              <p:cNvSpPr>
                <a:spLocks noChangeArrowheads="1"/>
              </p:cNvSpPr>
              <p:nvPr/>
            </p:nvSpPr>
            <p:spPr bwMode="blackGray">
              <a:xfrm>
                <a:off x="576"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05192" name="Oval 200"/>
            <p:cNvSpPr>
              <a:spLocks noChangeArrowheads="1"/>
            </p:cNvSpPr>
            <p:nvPr/>
          </p:nvSpPr>
          <p:spPr bwMode="blackGray">
            <a:xfrm>
              <a:off x="3840" y="37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05194" name="Line 202"/>
          <p:cNvSpPr>
            <a:spLocks noChangeShapeType="1"/>
          </p:cNvSpPr>
          <p:nvPr/>
        </p:nvSpPr>
        <p:spPr bwMode="blackGray">
          <a:xfrm>
            <a:off x="7086600" y="5943600"/>
            <a:ext cx="457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005154" name="Group 162"/>
          <p:cNvGrpSpPr>
            <a:grpSpLocks/>
          </p:cNvGrpSpPr>
          <p:nvPr/>
        </p:nvGrpSpPr>
        <p:grpSpPr bwMode="auto">
          <a:xfrm>
            <a:off x="7924800" y="5638800"/>
            <a:ext cx="685800" cy="685800"/>
            <a:chOff x="720" y="3052"/>
            <a:chExt cx="432" cy="432"/>
          </a:xfrm>
        </p:grpSpPr>
        <p:sp>
          <p:nvSpPr>
            <p:cNvPr id="2005107" name="Rectangle 115"/>
            <p:cNvSpPr>
              <a:spLocks noChangeArrowheads="1"/>
            </p:cNvSpPr>
            <p:nvPr/>
          </p:nvSpPr>
          <p:spPr bwMode="blackGray">
            <a:xfrm>
              <a:off x="720"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108" name="Rectangle 116"/>
            <p:cNvSpPr>
              <a:spLocks noChangeArrowheads="1"/>
            </p:cNvSpPr>
            <p:nvPr/>
          </p:nvSpPr>
          <p:spPr bwMode="blackGray">
            <a:xfrm>
              <a:off x="1008"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109" name="Rectangle 117"/>
            <p:cNvSpPr>
              <a:spLocks noChangeArrowheads="1"/>
            </p:cNvSpPr>
            <p:nvPr/>
          </p:nvSpPr>
          <p:spPr bwMode="blackGray">
            <a:xfrm>
              <a:off x="864" y="319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110" name="Rectangle 118"/>
            <p:cNvSpPr>
              <a:spLocks noChangeArrowheads="1"/>
            </p:cNvSpPr>
            <p:nvPr/>
          </p:nvSpPr>
          <p:spPr bwMode="blackGray">
            <a:xfrm>
              <a:off x="1008"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111" name="Rectangle 119"/>
            <p:cNvSpPr>
              <a:spLocks noChangeArrowheads="1"/>
            </p:cNvSpPr>
            <p:nvPr/>
          </p:nvSpPr>
          <p:spPr bwMode="blackGray">
            <a:xfrm>
              <a:off x="720"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05140" name="Oval 148"/>
            <p:cNvSpPr>
              <a:spLocks noChangeArrowheads="1"/>
            </p:cNvSpPr>
            <p:nvPr/>
          </p:nvSpPr>
          <p:spPr bwMode="blackGray">
            <a:xfrm>
              <a:off x="912" y="32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05197" name="Rectangle 205"/>
          <p:cNvSpPr>
            <a:spLocks noChangeArrowheads="1"/>
          </p:cNvSpPr>
          <p:nvPr/>
        </p:nvSpPr>
        <p:spPr bwMode="blackGray">
          <a:xfrm>
            <a:off x="5029200" y="2362200"/>
            <a:ext cx="3962400" cy="22860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519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0519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051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051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051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051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051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51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051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0519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051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051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051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05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194" grpId="0" animBg="1"/>
      <p:bldP spid="20051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490" name="Rectangle 2"/>
          <p:cNvSpPr>
            <a:spLocks noGrp="1" noChangeArrowheads="1"/>
          </p:cNvSpPr>
          <p:nvPr>
            <p:ph type="title"/>
          </p:nvPr>
        </p:nvSpPr>
        <p:spPr/>
        <p:txBody>
          <a:bodyPr/>
          <a:lstStyle/>
          <a:p>
            <a:r>
              <a:rPr lang="en-US"/>
              <a:t>Synthesis pipeline</a:t>
            </a:r>
          </a:p>
        </p:txBody>
      </p:sp>
      <p:pic>
        <p:nvPicPr>
          <p:cNvPr id="2111492" name="Picture 4" descr="advect_stones_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2293938"/>
            <a:ext cx="638175" cy="638175"/>
          </a:xfrm>
          <a:prstGeom prst="rect">
            <a:avLst/>
          </a:prstGeom>
          <a:noFill/>
          <a:extLst>
            <a:ext uri="{909E8E84-426E-40DD-AFC4-6F175D3DCCD1}">
              <a14:hiddenFill xmlns:a14="http://schemas.microsoft.com/office/drawing/2010/main">
                <a:solidFill>
                  <a:srgbClr val="FFFFFF"/>
                </a:solidFill>
              </a14:hiddenFill>
            </a:ext>
          </a:extLst>
        </p:spPr>
      </p:pic>
      <p:pic>
        <p:nvPicPr>
          <p:cNvPr id="2111493" name="Picture 5" descr="advect_stones_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2293938"/>
            <a:ext cx="639762" cy="638175"/>
          </a:xfrm>
          <a:prstGeom prst="rect">
            <a:avLst/>
          </a:prstGeom>
          <a:noFill/>
          <a:extLst>
            <a:ext uri="{909E8E84-426E-40DD-AFC4-6F175D3DCCD1}">
              <a14:hiddenFill xmlns:a14="http://schemas.microsoft.com/office/drawing/2010/main">
                <a:solidFill>
                  <a:srgbClr val="FFFFFF"/>
                </a:solidFill>
              </a14:hiddenFill>
            </a:ext>
          </a:extLst>
        </p:spPr>
      </p:pic>
      <p:pic>
        <p:nvPicPr>
          <p:cNvPr id="2111494" name="Picture 6" descr="compare_fmap_largestones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9038" y="1981200"/>
            <a:ext cx="1277937" cy="1277938"/>
          </a:xfrm>
          <a:prstGeom prst="rect">
            <a:avLst/>
          </a:prstGeom>
          <a:noFill/>
          <a:extLst>
            <a:ext uri="{909E8E84-426E-40DD-AFC4-6F175D3DCCD1}">
              <a14:hiddenFill xmlns:a14="http://schemas.microsoft.com/office/drawing/2010/main">
                <a:solidFill>
                  <a:srgbClr val="FFFFFF"/>
                </a:solidFill>
              </a14:hiddenFill>
            </a:ext>
          </a:extLst>
        </p:spPr>
      </p:pic>
      <p:sp>
        <p:nvSpPr>
          <p:cNvPr id="2111495" name="Text Box 7"/>
          <p:cNvSpPr txBox="1">
            <a:spLocks noChangeArrowheads="1"/>
          </p:cNvSpPr>
          <p:nvPr/>
        </p:nvSpPr>
        <p:spPr bwMode="blackGray">
          <a:xfrm>
            <a:off x="-22225" y="1970088"/>
            <a:ext cx="1038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300">
                <a:effectLst>
                  <a:outerShdw blurRad="38100" dist="38100" dir="2700000" algn="tl">
                    <a:srgbClr val="C0C0C0"/>
                  </a:outerShdw>
                </a:effectLst>
              </a:rPr>
              <a:t>Exemplar E</a:t>
            </a:r>
          </a:p>
        </p:txBody>
      </p:sp>
      <p:sp>
        <p:nvSpPr>
          <p:cNvPr id="2111496" name="Text Box 8"/>
          <p:cNvSpPr txBox="1">
            <a:spLocks noChangeArrowheads="1"/>
          </p:cNvSpPr>
          <p:nvPr/>
        </p:nvSpPr>
        <p:spPr bwMode="blackGray">
          <a:xfrm>
            <a:off x="1068388" y="1970088"/>
            <a:ext cx="2043112"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300">
                <a:effectLst>
                  <a:outerShdw blurRad="38100" dist="38100" dir="2700000" algn="tl">
                    <a:srgbClr val="C0C0C0"/>
                  </a:outerShdw>
                </a:effectLst>
              </a:rPr>
              <a:t>Transformed exemplar E’</a:t>
            </a:r>
          </a:p>
        </p:txBody>
      </p:sp>
      <p:sp>
        <p:nvSpPr>
          <p:cNvPr id="2111497" name="Line 9"/>
          <p:cNvSpPr>
            <a:spLocks noChangeShapeType="1"/>
          </p:cNvSpPr>
          <p:nvPr/>
        </p:nvSpPr>
        <p:spPr bwMode="blackGray">
          <a:xfrm>
            <a:off x="1047750" y="2620963"/>
            <a:ext cx="4794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11498" name="Line 10"/>
          <p:cNvSpPr>
            <a:spLocks noChangeShapeType="1"/>
          </p:cNvSpPr>
          <p:nvPr/>
        </p:nvSpPr>
        <p:spPr bwMode="blackGray">
          <a:xfrm>
            <a:off x="6448425" y="2620963"/>
            <a:ext cx="107791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11499" name="Text Box 11"/>
          <p:cNvSpPr txBox="1">
            <a:spLocks noChangeArrowheads="1"/>
          </p:cNvSpPr>
          <p:nvPr/>
        </p:nvSpPr>
        <p:spPr bwMode="blackGray">
          <a:xfrm>
            <a:off x="7086600" y="3265488"/>
            <a:ext cx="19939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300">
                <a:effectLst>
                  <a:outerShdw blurRad="38100" dist="38100" dir="2700000" algn="tl">
                    <a:srgbClr val="C0C0C0"/>
                  </a:outerShdw>
                </a:effectLst>
              </a:rPr>
              <a:t>Synthesized texture E[S]</a:t>
            </a:r>
          </a:p>
        </p:txBody>
      </p:sp>
      <p:sp>
        <p:nvSpPr>
          <p:cNvPr id="2111500" name="Text Box 12"/>
          <p:cNvSpPr txBox="1">
            <a:spLocks noChangeArrowheads="1"/>
          </p:cNvSpPr>
          <p:nvPr/>
        </p:nvSpPr>
        <p:spPr bwMode="blackGray">
          <a:xfrm>
            <a:off x="4564063" y="3295650"/>
            <a:ext cx="2141537"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300">
                <a:effectLst>
                  <a:outerShdw blurRad="38100" dist="38100" dir="2700000" algn="tl">
                    <a:srgbClr val="C0C0C0"/>
                  </a:outerShdw>
                </a:effectLst>
              </a:rPr>
              <a:t>Synthesized coordinates S</a:t>
            </a:r>
          </a:p>
        </p:txBody>
      </p:sp>
      <p:sp>
        <p:nvSpPr>
          <p:cNvPr id="2111501" name="Text Box 13"/>
          <p:cNvSpPr txBox="1">
            <a:spLocks noChangeArrowheads="1"/>
          </p:cNvSpPr>
          <p:nvPr/>
        </p:nvSpPr>
        <p:spPr bwMode="blackGray">
          <a:xfrm>
            <a:off x="214313" y="2884488"/>
            <a:ext cx="5429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300">
                <a:solidFill>
                  <a:schemeClr val="tx2"/>
                </a:solidFill>
                <a:effectLst>
                  <a:outerShdw blurRad="38100" dist="38100" dir="2700000" algn="tl">
                    <a:srgbClr val="C0C0C0"/>
                  </a:outerShdw>
                </a:effectLst>
              </a:rPr>
              <a:t>color</a:t>
            </a:r>
          </a:p>
        </p:txBody>
      </p:sp>
      <p:sp>
        <p:nvSpPr>
          <p:cNvPr id="2111502" name="Text Box 14"/>
          <p:cNvSpPr txBox="1">
            <a:spLocks noChangeArrowheads="1"/>
          </p:cNvSpPr>
          <p:nvPr/>
        </p:nvSpPr>
        <p:spPr bwMode="blackGray">
          <a:xfrm>
            <a:off x="1300163" y="2914650"/>
            <a:ext cx="154622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300">
                <a:solidFill>
                  <a:schemeClr val="tx2"/>
                </a:solidFill>
                <a:effectLst>
                  <a:outerShdw blurRad="38100" dist="38100" dir="2700000" algn="tl">
                    <a:srgbClr val="C0C0C0"/>
                  </a:outerShdw>
                </a:effectLst>
              </a:rPr>
              <a:t>appearance space</a:t>
            </a:r>
            <a:endParaRPr lang="en-US" sz="1300">
              <a:effectLst>
                <a:outerShdw blurRad="38100" dist="38100" dir="2700000" algn="tl">
                  <a:srgbClr val="C0C0C0"/>
                </a:outerShdw>
              </a:effectLst>
            </a:endParaRPr>
          </a:p>
        </p:txBody>
      </p:sp>
      <p:sp>
        <p:nvSpPr>
          <p:cNvPr id="2111503" name="Line 15"/>
          <p:cNvSpPr>
            <a:spLocks noChangeShapeType="1"/>
          </p:cNvSpPr>
          <p:nvPr/>
        </p:nvSpPr>
        <p:spPr bwMode="blackGray">
          <a:xfrm flipV="1">
            <a:off x="2524125" y="2620963"/>
            <a:ext cx="51911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11504" name="Text Box 16"/>
          <p:cNvSpPr txBox="1">
            <a:spLocks noChangeArrowheads="1"/>
          </p:cNvSpPr>
          <p:nvPr/>
        </p:nvSpPr>
        <p:spPr bwMode="blackGray">
          <a:xfrm>
            <a:off x="3241675" y="2262188"/>
            <a:ext cx="919163" cy="65881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en-US" sz="1200">
                <a:effectLst>
                  <a:outerShdw blurRad="38100" dist="38100" dir="2700000" algn="tl">
                    <a:srgbClr val="C0C0C0"/>
                  </a:outerShdw>
                </a:effectLst>
              </a:rPr>
              <a:t>Per-pixel</a:t>
            </a:r>
          </a:p>
          <a:p>
            <a:r>
              <a:rPr lang="en-US" sz="1200">
                <a:effectLst>
                  <a:outerShdw blurRad="38100" dist="38100" dir="2700000" algn="tl">
                    <a:srgbClr val="C0C0C0"/>
                  </a:outerShdw>
                </a:effectLst>
              </a:rPr>
              <a:t>synthesis</a:t>
            </a:r>
          </a:p>
          <a:p>
            <a:r>
              <a:rPr lang="en-US" sz="1200">
                <a:effectLst>
                  <a:outerShdw blurRad="38100" dist="38100" dir="2700000" algn="tl">
                    <a:srgbClr val="C0C0C0"/>
                  </a:outerShdw>
                </a:effectLst>
              </a:rPr>
              <a:t>algorithm</a:t>
            </a:r>
          </a:p>
        </p:txBody>
      </p:sp>
      <p:pic>
        <p:nvPicPr>
          <p:cNvPr id="2111505" name="Picture 17" descr="compare_fmap_largestones_fmap_dist"/>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7645400" y="1981200"/>
            <a:ext cx="1277938" cy="1277938"/>
          </a:xfrm>
          <a:prstGeom prst="rect">
            <a:avLst/>
          </a:prstGeom>
          <a:noFill/>
          <a:extLst>
            <a:ext uri="{909E8E84-426E-40DD-AFC4-6F175D3DCCD1}">
              <a14:hiddenFill xmlns:a14="http://schemas.microsoft.com/office/drawing/2010/main">
                <a:solidFill>
                  <a:srgbClr val="FFFFFF"/>
                </a:solidFill>
              </a14:hiddenFill>
            </a:ext>
          </a:extLst>
        </p:spPr>
      </p:pic>
      <p:sp>
        <p:nvSpPr>
          <p:cNvPr id="2111506" name="Line 18"/>
          <p:cNvSpPr>
            <a:spLocks noChangeShapeType="1"/>
          </p:cNvSpPr>
          <p:nvPr/>
        </p:nvSpPr>
        <p:spPr bwMode="blackGray">
          <a:xfrm flipV="1">
            <a:off x="4321175" y="2620963"/>
            <a:ext cx="51911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pic>
        <p:nvPicPr>
          <p:cNvPr id="2111507" name="Picture 19" descr="advect_stones_sour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7250" y="2141538"/>
            <a:ext cx="319088" cy="319087"/>
          </a:xfrm>
          <a:prstGeom prst="rect">
            <a:avLst/>
          </a:prstGeom>
          <a:noFill/>
          <a:extLst>
            <a:ext uri="{909E8E84-426E-40DD-AFC4-6F175D3DCCD1}">
              <a14:hiddenFill xmlns:a14="http://schemas.microsoft.com/office/drawing/2010/main">
                <a:solidFill>
                  <a:srgbClr val="FFFFFF"/>
                </a:solidFill>
              </a14:hiddenFill>
            </a:ext>
          </a:extLst>
        </p:spPr>
      </p:pic>
      <p:pic>
        <p:nvPicPr>
          <p:cNvPr id="211150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blackGray">
          <a:xfrm>
            <a:off x="6846888" y="2141538"/>
            <a:ext cx="319087"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11509" name="Rectangle 21"/>
          <p:cNvSpPr>
            <a:spLocks noChangeArrowheads="1"/>
          </p:cNvSpPr>
          <p:nvPr/>
        </p:nvSpPr>
        <p:spPr bwMode="blackGray">
          <a:xfrm>
            <a:off x="6781800" y="1905000"/>
            <a:ext cx="2286000" cy="16764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15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Rectangle 2"/>
          <p:cNvSpPr>
            <a:spLocks noGrp="1" noChangeArrowheads="1"/>
          </p:cNvSpPr>
          <p:nvPr>
            <p:ph type="title"/>
          </p:nvPr>
        </p:nvSpPr>
        <p:spPr/>
        <p:txBody>
          <a:bodyPr/>
          <a:lstStyle/>
          <a:p>
            <a:r>
              <a:rPr lang="en-US"/>
              <a:t>Results: Feature preservation</a:t>
            </a:r>
          </a:p>
        </p:txBody>
      </p:sp>
      <p:sp>
        <p:nvSpPr>
          <p:cNvPr id="1968131" name="Rectangle 3"/>
          <p:cNvSpPr>
            <a:spLocks noGrp="1" noChangeArrowheads="1"/>
          </p:cNvSpPr>
          <p:nvPr>
            <p:ph type="body" idx="1"/>
          </p:nvPr>
        </p:nvSpPr>
        <p:spPr/>
        <p:txBody>
          <a:bodyPr/>
          <a:lstStyle/>
          <a:p>
            <a:r>
              <a:rPr lang="en-US"/>
              <a:t>Add feature distance to appearance vector</a:t>
            </a:r>
          </a:p>
          <a:p>
            <a:pPr>
              <a:buFont typeface="Monotype Sorts" pitchFamily="2" charset="2"/>
              <a:buNone/>
            </a:pPr>
            <a:r>
              <a:rPr lang="en-US"/>
              <a:t>	(100D </a:t>
            </a:r>
            <a:r>
              <a:rPr lang="en-US">
                <a:sym typeface="Wingdings" pitchFamily="2" charset="2"/>
              </a:rPr>
              <a:t> 4D</a:t>
            </a:r>
            <a:r>
              <a:rPr lang="en-US"/>
              <a:t>)</a:t>
            </a:r>
          </a:p>
        </p:txBody>
      </p:sp>
      <p:sp>
        <p:nvSpPr>
          <p:cNvPr id="1968132" name="Line 4"/>
          <p:cNvSpPr>
            <a:spLocks noChangeShapeType="1"/>
          </p:cNvSpPr>
          <p:nvPr/>
        </p:nvSpPr>
        <p:spPr bwMode="blackGray">
          <a:xfrm>
            <a:off x="6553200" y="1905000"/>
            <a:ext cx="0" cy="4800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8134" name="Text Box 6"/>
          <p:cNvSpPr txBox="1">
            <a:spLocks noChangeArrowheads="1"/>
          </p:cNvSpPr>
          <p:nvPr/>
        </p:nvSpPr>
        <p:spPr bwMode="blackGray">
          <a:xfrm>
            <a:off x="7115175" y="6186488"/>
            <a:ext cx="1390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Without</a:t>
            </a:r>
          </a:p>
        </p:txBody>
      </p:sp>
      <p:pic>
        <p:nvPicPr>
          <p:cNvPr id="1968135" name="Picture 7" descr="compare_fmap_leopard_nof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09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68136" name="Picture 8" descr="compare_fmap_leopard_fmap_d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09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68137" name="Picture 9" descr="compare_fmap_leopard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0" y="26670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968138" name="Picture 10" descr="compare_fmap_leopard_fmap_d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6670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968139" name="Picture 11" descr="compare_fmap_7_w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4191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68140" name="Picture 12" descr="compare_fmap_7_fmap_d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7425" y="4695825"/>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1968141" name="Picture 13" descr="compare_fmap_7_fmap_di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4695825"/>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1968142" name="Picture 14" descr="compare_fmap_7_nofm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1910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968143" name="Line 15"/>
          <p:cNvSpPr>
            <a:spLocks noChangeShapeType="1"/>
          </p:cNvSpPr>
          <p:nvPr/>
        </p:nvSpPr>
        <p:spPr bwMode="blackGray">
          <a:xfrm>
            <a:off x="3352800" y="3124200"/>
            <a:ext cx="762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8144" name="Line 16"/>
          <p:cNvSpPr>
            <a:spLocks noChangeShapeType="1"/>
          </p:cNvSpPr>
          <p:nvPr/>
        </p:nvSpPr>
        <p:spPr bwMode="blackGray">
          <a:xfrm>
            <a:off x="3352800" y="5181600"/>
            <a:ext cx="762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68145" name="Text Box 17"/>
          <p:cNvSpPr txBox="1">
            <a:spLocks noChangeArrowheads="1"/>
          </p:cNvSpPr>
          <p:nvPr/>
        </p:nvSpPr>
        <p:spPr bwMode="blackGray">
          <a:xfrm>
            <a:off x="1111250" y="5943600"/>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solidFill>
                  <a:schemeClr val="tx2"/>
                </a:solidFill>
                <a:effectLst>
                  <a:outerShdw blurRad="38100" dist="38100" dir="2700000" algn="tl">
                    <a:srgbClr val="C0C0C0"/>
                  </a:outerShdw>
                </a:effectLst>
              </a:rPr>
              <a:t>[Zhang et al 2003, </a:t>
            </a:r>
          </a:p>
          <a:p>
            <a:r>
              <a:rPr lang="en-US" sz="1800">
                <a:solidFill>
                  <a:schemeClr val="tx2"/>
                </a:solidFill>
                <a:effectLst>
                  <a:outerShdw blurRad="38100" dist="38100" dir="2700000" algn="tl">
                    <a:srgbClr val="C0C0C0"/>
                  </a:outerShdw>
                </a:effectLst>
              </a:rPr>
              <a:t>Wu and Yu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8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81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7106" name="Rectangle 2"/>
          <p:cNvSpPr>
            <a:spLocks noGrp="1" noChangeArrowheads="1"/>
          </p:cNvSpPr>
          <p:nvPr>
            <p:ph type="title"/>
          </p:nvPr>
        </p:nvSpPr>
        <p:spPr/>
        <p:txBody>
          <a:bodyPr/>
          <a:lstStyle/>
          <a:p>
            <a:r>
              <a:rPr lang="en-US"/>
              <a:t>Results: RTT synthesis</a:t>
            </a:r>
          </a:p>
        </p:txBody>
      </p:sp>
      <p:sp>
        <p:nvSpPr>
          <p:cNvPr id="1967107" name="Rectangle 3"/>
          <p:cNvSpPr>
            <a:spLocks noGrp="1" noChangeArrowheads="1"/>
          </p:cNvSpPr>
          <p:nvPr>
            <p:ph type="body" sz="half" idx="1"/>
          </p:nvPr>
        </p:nvSpPr>
        <p:spPr>
          <a:xfrm>
            <a:off x="685800" y="990600"/>
            <a:ext cx="8458200" cy="5410200"/>
          </a:xfrm>
        </p:spPr>
        <p:txBody>
          <a:bodyPr/>
          <a:lstStyle/>
          <a:p>
            <a:r>
              <a:rPr lang="en-US"/>
              <a:t>Synthesize radiance transfer SH coefficients</a:t>
            </a:r>
          </a:p>
          <a:p>
            <a:pPr>
              <a:buFont typeface="Monotype Sorts" pitchFamily="2" charset="2"/>
              <a:buNone/>
            </a:pPr>
            <a:r>
              <a:rPr lang="en-US"/>
              <a:t>	(900D </a:t>
            </a:r>
            <a:r>
              <a:rPr lang="en-US">
                <a:sym typeface="Wingdings" pitchFamily="2" charset="2"/>
              </a:rPr>
              <a:t> 8D</a:t>
            </a:r>
            <a:r>
              <a:rPr lang="en-US"/>
              <a:t>)</a:t>
            </a:r>
          </a:p>
        </p:txBody>
      </p:sp>
      <p:pic>
        <p:nvPicPr>
          <p:cNvPr id="1967120" name="rttwith.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318000" y="2743200"/>
            <a:ext cx="4826000" cy="36195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67122" name="Group 18"/>
          <p:cNvGrpSpPr>
            <a:grpSpLocks/>
          </p:cNvGrpSpPr>
          <p:nvPr/>
        </p:nvGrpSpPr>
        <p:grpSpPr bwMode="auto">
          <a:xfrm rot="10800000">
            <a:off x="3733800" y="1524000"/>
            <a:ext cx="2362200" cy="808038"/>
            <a:chOff x="624" y="3744"/>
            <a:chExt cx="1824" cy="624"/>
          </a:xfrm>
        </p:grpSpPr>
        <p:pic>
          <p:nvPicPr>
            <p:cNvPr id="1967123" name="Picture 19" descr="vidseq0117"/>
            <p:cNvPicPr>
              <a:picLocks noChangeAspect="1" noChangeArrowheads="1"/>
            </p:cNvPicPr>
            <p:nvPr/>
          </p:nvPicPr>
          <p:blipFill>
            <a:blip r:embed="rId8" cstate="print">
              <a:extLst>
                <a:ext uri="{28A0092B-C50C-407E-A947-70E740481C1C}">
                  <a14:useLocalDpi xmlns:a14="http://schemas.microsoft.com/office/drawing/2010/main" val="0"/>
                </a:ext>
              </a:extLst>
            </a:blip>
            <a:srcRect l="36249" t="31667" r="36250" b="31667"/>
            <a:stretch>
              <a:fillRect/>
            </a:stretch>
          </p:blipFill>
          <p:spPr bwMode="auto">
            <a:xfrm>
              <a:off x="624" y="3744"/>
              <a:ext cx="528" cy="52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67124" name="Picture 20" descr="vidseq0000"/>
            <p:cNvPicPr>
              <a:picLocks noChangeAspect="1" noChangeArrowheads="1"/>
            </p:cNvPicPr>
            <p:nvPr/>
          </p:nvPicPr>
          <p:blipFill>
            <a:blip r:embed="rId9" cstate="print">
              <a:extLst>
                <a:ext uri="{28A0092B-C50C-407E-A947-70E740481C1C}">
                  <a14:useLocalDpi xmlns:a14="http://schemas.microsoft.com/office/drawing/2010/main" val="0"/>
                </a:ext>
              </a:extLst>
            </a:blip>
            <a:srcRect l="36250" t="31667" r="36250" b="31667"/>
            <a:stretch>
              <a:fillRect/>
            </a:stretch>
          </p:blipFill>
          <p:spPr bwMode="auto">
            <a:xfrm>
              <a:off x="1920" y="3744"/>
              <a:ext cx="528" cy="52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67125" name="Picture 21" descr="vidseq0024"/>
            <p:cNvPicPr>
              <a:picLocks noChangeAspect="1" noChangeArrowheads="1"/>
            </p:cNvPicPr>
            <p:nvPr/>
          </p:nvPicPr>
          <p:blipFill>
            <a:blip r:embed="rId10" cstate="print">
              <a:extLst>
                <a:ext uri="{28A0092B-C50C-407E-A947-70E740481C1C}">
                  <a14:useLocalDpi xmlns:a14="http://schemas.microsoft.com/office/drawing/2010/main" val="0"/>
                </a:ext>
              </a:extLst>
            </a:blip>
            <a:srcRect l="36250" t="31667" r="36250" b="31667"/>
            <a:stretch>
              <a:fillRect/>
            </a:stretch>
          </p:blipFill>
          <p:spPr bwMode="auto">
            <a:xfrm>
              <a:off x="1296" y="3744"/>
              <a:ext cx="528" cy="52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1967126" name="Group 22"/>
            <p:cNvGrpSpPr>
              <a:grpSpLocks/>
            </p:cNvGrpSpPr>
            <p:nvPr/>
          </p:nvGrpSpPr>
          <p:grpSpPr bwMode="auto">
            <a:xfrm>
              <a:off x="2096" y="3928"/>
              <a:ext cx="192" cy="192"/>
              <a:chOff x="960" y="3456"/>
              <a:chExt cx="481" cy="480"/>
            </a:xfrm>
          </p:grpSpPr>
          <p:sp>
            <p:nvSpPr>
              <p:cNvPr id="1967127" name="Oval 23"/>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67128" name="Group 24"/>
              <p:cNvGrpSpPr>
                <a:grpSpLocks/>
              </p:cNvGrpSpPr>
              <p:nvPr/>
            </p:nvGrpSpPr>
            <p:grpSpPr bwMode="auto">
              <a:xfrm>
                <a:off x="1200" y="3456"/>
                <a:ext cx="0" cy="480"/>
                <a:chOff x="1200" y="3456"/>
                <a:chExt cx="0" cy="480"/>
              </a:xfrm>
            </p:grpSpPr>
            <p:sp>
              <p:nvSpPr>
                <p:cNvPr id="1967129" name="Line 25"/>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30" name="Line 26"/>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31" name="Group 27"/>
              <p:cNvGrpSpPr>
                <a:grpSpLocks/>
              </p:cNvGrpSpPr>
              <p:nvPr/>
            </p:nvGrpSpPr>
            <p:grpSpPr bwMode="auto">
              <a:xfrm rot="2760660">
                <a:off x="1200" y="3456"/>
                <a:ext cx="1" cy="480"/>
                <a:chOff x="1200" y="3456"/>
                <a:chExt cx="0" cy="480"/>
              </a:xfrm>
            </p:grpSpPr>
            <p:sp>
              <p:nvSpPr>
                <p:cNvPr id="1967132" name="Line 28"/>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33" name="Line 29"/>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34" name="Group 30"/>
              <p:cNvGrpSpPr>
                <a:grpSpLocks/>
              </p:cNvGrpSpPr>
              <p:nvPr/>
            </p:nvGrpSpPr>
            <p:grpSpPr bwMode="auto">
              <a:xfrm rot="-13510082">
                <a:off x="1199" y="3457"/>
                <a:ext cx="1" cy="480"/>
                <a:chOff x="1200" y="3456"/>
                <a:chExt cx="0" cy="480"/>
              </a:xfrm>
            </p:grpSpPr>
            <p:sp>
              <p:nvSpPr>
                <p:cNvPr id="1967135" name="Line 31"/>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36" name="Line 32"/>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7137" name="Line 33"/>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38" name="Group 34"/>
            <p:cNvGrpSpPr>
              <a:grpSpLocks/>
            </p:cNvGrpSpPr>
            <p:nvPr/>
          </p:nvGrpSpPr>
          <p:grpSpPr bwMode="auto">
            <a:xfrm>
              <a:off x="768" y="4176"/>
              <a:ext cx="192" cy="192"/>
              <a:chOff x="960" y="3456"/>
              <a:chExt cx="481" cy="480"/>
            </a:xfrm>
          </p:grpSpPr>
          <p:sp>
            <p:nvSpPr>
              <p:cNvPr id="1967139" name="Oval 35"/>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67140" name="Group 36"/>
              <p:cNvGrpSpPr>
                <a:grpSpLocks/>
              </p:cNvGrpSpPr>
              <p:nvPr/>
            </p:nvGrpSpPr>
            <p:grpSpPr bwMode="auto">
              <a:xfrm>
                <a:off x="1200" y="3456"/>
                <a:ext cx="0" cy="480"/>
                <a:chOff x="1200" y="3456"/>
                <a:chExt cx="0" cy="480"/>
              </a:xfrm>
            </p:grpSpPr>
            <p:sp>
              <p:nvSpPr>
                <p:cNvPr id="1967141" name="Line 37"/>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42" name="Line 38"/>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43" name="Group 39"/>
              <p:cNvGrpSpPr>
                <a:grpSpLocks/>
              </p:cNvGrpSpPr>
              <p:nvPr/>
            </p:nvGrpSpPr>
            <p:grpSpPr bwMode="auto">
              <a:xfrm rot="2760660">
                <a:off x="1200" y="3456"/>
                <a:ext cx="1" cy="480"/>
                <a:chOff x="1200" y="3456"/>
                <a:chExt cx="0" cy="480"/>
              </a:xfrm>
            </p:grpSpPr>
            <p:sp>
              <p:nvSpPr>
                <p:cNvPr id="1967144" name="Line 40"/>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45" name="Line 41"/>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46" name="Group 42"/>
              <p:cNvGrpSpPr>
                <a:grpSpLocks/>
              </p:cNvGrpSpPr>
              <p:nvPr/>
            </p:nvGrpSpPr>
            <p:grpSpPr bwMode="auto">
              <a:xfrm rot="-13510082">
                <a:off x="1199" y="3457"/>
                <a:ext cx="1" cy="480"/>
                <a:chOff x="1200" y="3456"/>
                <a:chExt cx="0" cy="480"/>
              </a:xfrm>
            </p:grpSpPr>
            <p:sp>
              <p:nvSpPr>
                <p:cNvPr id="1967147" name="Line 43"/>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48" name="Line 44"/>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7149" name="Line 45"/>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50" name="Group 46"/>
            <p:cNvGrpSpPr>
              <a:grpSpLocks/>
            </p:cNvGrpSpPr>
            <p:nvPr/>
          </p:nvGrpSpPr>
          <p:grpSpPr bwMode="auto">
            <a:xfrm>
              <a:off x="1200" y="3936"/>
              <a:ext cx="192" cy="192"/>
              <a:chOff x="960" y="3456"/>
              <a:chExt cx="481" cy="480"/>
            </a:xfrm>
          </p:grpSpPr>
          <p:sp>
            <p:nvSpPr>
              <p:cNvPr id="1967151" name="Oval 47"/>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67152" name="Group 48"/>
              <p:cNvGrpSpPr>
                <a:grpSpLocks/>
              </p:cNvGrpSpPr>
              <p:nvPr/>
            </p:nvGrpSpPr>
            <p:grpSpPr bwMode="auto">
              <a:xfrm>
                <a:off x="1200" y="3456"/>
                <a:ext cx="0" cy="480"/>
                <a:chOff x="1200" y="3456"/>
                <a:chExt cx="0" cy="480"/>
              </a:xfrm>
            </p:grpSpPr>
            <p:sp>
              <p:nvSpPr>
                <p:cNvPr id="1967153" name="Line 49"/>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54" name="Line 50"/>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55" name="Group 51"/>
              <p:cNvGrpSpPr>
                <a:grpSpLocks/>
              </p:cNvGrpSpPr>
              <p:nvPr/>
            </p:nvGrpSpPr>
            <p:grpSpPr bwMode="auto">
              <a:xfrm rot="2760660">
                <a:off x="1200" y="3456"/>
                <a:ext cx="1" cy="480"/>
                <a:chOff x="1200" y="3456"/>
                <a:chExt cx="0" cy="480"/>
              </a:xfrm>
            </p:grpSpPr>
            <p:sp>
              <p:nvSpPr>
                <p:cNvPr id="1967156" name="Line 52"/>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57" name="Line 53"/>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7158" name="Group 54"/>
              <p:cNvGrpSpPr>
                <a:grpSpLocks/>
              </p:cNvGrpSpPr>
              <p:nvPr/>
            </p:nvGrpSpPr>
            <p:grpSpPr bwMode="auto">
              <a:xfrm rot="-13510082">
                <a:off x="1199" y="3457"/>
                <a:ext cx="1" cy="480"/>
                <a:chOff x="1200" y="3456"/>
                <a:chExt cx="0" cy="480"/>
              </a:xfrm>
            </p:grpSpPr>
            <p:sp>
              <p:nvSpPr>
                <p:cNvPr id="1967159" name="Line 55"/>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7160" name="Line 56"/>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7161" name="Line 57"/>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967167" name="rttex.wmv">
            <a:hlinkClick r:id="" action="ppaction://media"/>
          </p:cNvPr>
          <p:cNvPicPr>
            <a:picLocks noChangeAspect="1" noChangeArrowheads="1"/>
          </p:cNvPicPr>
          <p:nvPr>
            <p:ph sz="half" idx="2"/>
            <a:vide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a:xfrm>
            <a:off x="76200" y="2743200"/>
            <a:ext cx="4800600" cy="36004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720" fill="hold"/>
                                        <p:tgtEl>
                                          <p:spTgt spid="196716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67120"/>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20" fill="hold"/>
                                        <p:tgtEl>
                                          <p:spTgt spid="19671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1967120"/>
                </p:tgtEl>
              </p:cMediaNode>
            </p:video>
            <p:video>
              <p:cMediaNode>
                <p:cTn id="14" fill="hold" display="0">
                  <p:stCondLst>
                    <p:cond delay="indefinite"/>
                  </p:stCondLst>
                  <p:endCondLst>
                    <p:cond evt="onNext" delay="0">
                      <p:tgtEl>
                        <p:sldTgt/>
                      </p:tgtEl>
                    </p:cond>
                    <p:cond evt="onPrev" delay="0">
                      <p:tgtEl>
                        <p:sldTgt/>
                      </p:tgtEl>
                    </p:cond>
                  </p:endCondLst>
                </p:cTn>
                <p:tgtEl>
                  <p:spTgt spid="1967167"/>
                </p:tgtEl>
              </p:cMediaNode>
            </p:video>
            <p:seq concurrent="1" nextAc="seek">
              <p:cTn id="15" restart="whenNotActive" fill="hold" evtFilter="cancelBubble" nodeType="interactiveSeq">
                <p:stCondLst>
                  <p:cond evt="onClick" delay="0">
                    <p:tgtEl>
                      <p:spTgt spid="196716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1967167"/>
                                        </p:tgtEl>
                                      </p:cBhvr>
                                    </p:cmd>
                                  </p:childTnLst>
                                </p:cTn>
                              </p:par>
                            </p:childTnLst>
                          </p:cTn>
                        </p:par>
                      </p:childTnLst>
                    </p:cTn>
                  </p:par>
                </p:childTnLst>
              </p:cTn>
              <p:nextCondLst>
                <p:cond evt="onClick" delay="0">
                  <p:tgtEl>
                    <p:spTgt spid="196716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p:txBody>
          <a:bodyPr/>
          <a:lstStyle/>
          <a:p>
            <a:r>
              <a:rPr lang="en-US"/>
              <a:t>Texture synthesis from example</a:t>
            </a:r>
          </a:p>
        </p:txBody>
      </p:sp>
      <p:pic>
        <p:nvPicPr>
          <p:cNvPr id="2182152" name="Picture 8" descr="scrshot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182153" name="Picture 9" descr="sscrshot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9624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182156" name="Picture 12" descr="scrshot0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9624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182157" name="Picture 13" descr="scrshot0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0668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182158" name="Picture 14" descr="sscrshot0002"/>
          <p:cNvPicPr>
            <a:picLocks noChangeAspect="1" noChangeArrowheads="1"/>
          </p:cNvPicPr>
          <p:nvPr/>
        </p:nvPicPr>
        <p:blipFill>
          <a:blip r:embed="rId4">
            <a:extLst>
              <a:ext uri="{28A0092B-C50C-407E-A947-70E740481C1C}">
                <a14:useLocalDpi xmlns:a14="http://schemas.microsoft.com/office/drawing/2010/main" val="0"/>
              </a:ext>
            </a:extLst>
          </a:blip>
          <a:srcRect r="86250" b="86250"/>
          <a:stretch>
            <a:fillRect/>
          </a:stretch>
        </p:blipFill>
        <p:spPr bwMode="auto">
          <a:xfrm>
            <a:off x="638175" y="1981200"/>
            <a:ext cx="496888" cy="496888"/>
          </a:xfrm>
          <a:prstGeom prst="rect">
            <a:avLst/>
          </a:prstGeom>
          <a:noFill/>
          <a:extLst>
            <a:ext uri="{909E8E84-426E-40DD-AFC4-6F175D3DCCD1}">
              <a14:hiddenFill xmlns:a14="http://schemas.microsoft.com/office/drawing/2010/main">
                <a:solidFill>
                  <a:srgbClr val="FFFFFF"/>
                </a:solidFill>
              </a14:hiddenFill>
            </a:ext>
          </a:extLst>
        </p:spPr>
      </p:pic>
      <p:pic>
        <p:nvPicPr>
          <p:cNvPr id="2182160" name="Picture 16" descr="scrshot0015"/>
          <p:cNvPicPr>
            <a:picLocks noChangeAspect="1" noChangeArrowheads="1"/>
          </p:cNvPicPr>
          <p:nvPr/>
        </p:nvPicPr>
        <p:blipFill>
          <a:blip r:embed="rId5">
            <a:extLst>
              <a:ext uri="{28A0092B-C50C-407E-A947-70E740481C1C}">
                <a14:useLocalDpi xmlns:a14="http://schemas.microsoft.com/office/drawing/2010/main" val="0"/>
              </a:ext>
            </a:extLst>
          </a:blip>
          <a:srcRect r="73334" b="73334"/>
          <a:stretch>
            <a:fillRect/>
          </a:stretch>
        </p:blipFill>
        <p:spPr bwMode="auto">
          <a:xfrm>
            <a:off x="4953000" y="1905000"/>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182166" name="Text Box 22"/>
          <p:cNvSpPr txBox="1">
            <a:spLocks noChangeArrowheads="1"/>
          </p:cNvSpPr>
          <p:nvPr/>
        </p:nvSpPr>
        <p:spPr bwMode="blackGray">
          <a:xfrm>
            <a:off x="2606675" y="6327775"/>
            <a:ext cx="957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Tiled</a:t>
            </a:r>
          </a:p>
        </p:txBody>
      </p:sp>
      <p:sp>
        <p:nvSpPr>
          <p:cNvPr id="2182167" name="Text Box 23"/>
          <p:cNvSpPr txBox="1">
            <a:spLocks noChangeArrowheads="1"/>
          </p:cNvSpPr>
          <p:nvPr/>
        </p:nvSpPr>
        <p:spPr bwMode="blackGray">
          <a:xfrm>
            <a:off x="2024063" y="3367088"/>
            <a:ext cx="2124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Synthesized</a:t>
            </a:r>
          </a:p>
        </p:txBody>
      </p:sp>
      <p:sp>
        <p:nvSpPr>
          <p:cNvPr id="2182168" name="Text Box 24"/>
          <p:cNvSpPr txBox="1">
            <a:spLocks noChangeArrowheads="1"/>
          </p:cNvSpPr>
          <p:nvPr/>
        </p:nvSpPr>
        <p:spPr bwMode="blackGray">
          <a:xfrm>
            <a:off x="6519863" y="3367088"/>
            <a:ext cx="2124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Synthesized</a:t>
            </a:r>
          </a:p>
        </p:txBody>
      </p:sp>
      <p:sp>
        <p:nvSpPr>
          <p:cNvPr id="2182169" name="Text Box 25"/>
          <p:cNvSpPr txBox="1">
            <a:spLocks noChangeArrowheads="1"/>
          </p:cNvSpPr>
          <p:nvPr/>
        </p:nvSpPr>
        <p:spPr bwMode="blackGray">
          <a:xfrm>
            <a:off x="7102475" y="6338888"/>
            <a:ext cx="9572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Tiled</a:t>
            </a:r>
          </a:p>
        </p:txBody>
      </p:sp>
      <p:sp>
        <p:nvSpPr>
          <p:cNvPr id="2182170" name="Line 26"/>
          <p:cNvSpPr>
            <a:spLocks noChangeShapeType="1"/>
          </p:cNvSpPr>
          <p:nvPr/>
        </p:nvSpPr>
        <p:spPr bwMode="blackGray">
          <a:xfrm>
            <a:off x="1247775" y="2209800"/>
            <a:ext cx="5810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82172" name="Text Box 28"/>
          <p:cNvSpPr txBox="1">
            <a:spLocks noChangeArrowheads="1"/>
          </p:cNvSpPr>
          <p:nvPr/>
        </p:nvSpPr>
        <p:spPr bwMode="blackGray">
          <a:xfrm>
            <a:off x="76200" y="25034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2182173" name="Text Box 29"/>
          <p:cNvSpPr txBox="1">
            <a:spLocks noChangeArrowheads="1"/>
          </p:cNvSpPr>
          <p:nvPr/>
        </p:nvSpPr>
        <p:spPr bwMode="blackGray">
          <a:xfrm>
            <a:off x="4495800" y="2514600"/>
            <a:ext cx="1689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2182174" name="Line 30"/>
          <p:cNvSpPr>
            <a:spLocks noChangeShapeType="1"/>
          </p:cNvSpPr>
          <p:nvPr/>
        </p:nvSpPr>
        <p:spPr bwMode="blackGray">
          <a:xfrm>
            <a:off x="5715000" y="2209800"/>
            <a:ext cx="5810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821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21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821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82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66" grpId="0"/>
      <p:bldP spid="21821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6258"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Novel synthesis techniques</a:t>
            </a:r>
          </a:p>
        </p:txBody>
      </p:sp>
      <p:sp>
        <p:nvSpPr>
          <p:cNvPr id="2016259" name="Rectangle 3"/>
          <p:cNvSpPr>
            <a:spLocks noGrp="1" noChangeArrowheads="1"/>
          </p:cNvSpPr>
          <p:nvPr>
            <p:ph type="body" idx="1"/>
          </p:nvPr>
        </p:nvSpPr>
        <p:spPr>
          <a:xfrm>
            <a:off x="457200" y="990600"/>
            <a:ext cx="8458200" cy="5410200"/>
          </a:xfrm>
        </p:spPr>
        <p:txBody>
          <a:bodyPr/>
          <a:lstStyle/>
          <a:p>
            <a:endParaRPr lang="en-US"/>
          </a:p>
          <a:p>
            <a:r>
              <a:rPr lang="en-US"/>
              <a:t>Coherent anisometric synthesis</a:t>
            </a:r>
          </a:p>
          <a:p>
            <a:endParaRPr lang="en-US"/>
          </a:p>
          <a:p>
            <a:endParaRPr lang="en-US"/>
          </a:p>
          <a:p>
            <a:r>
              <a:rPr lang="en-US"/>
              <a:t>Surface texture synthesis in parametric domain</a:t>
            </a:r>
          </a:p>
          <a:p>
            <a:endParaRPr lang="en-US"/>
          </a:p>
          <a:p>
            <a:endParaRPr lang="en-US"/>
          </a:p>
          <a:p>
            <a:r>
              <a:rPr lang="en-US"/>
              <a:t>Real-time advection</a:t>
            </a:r>
          </a:p>
          <a:p>
            <a:pPr>
              <a:buFont typeface="Monotype Sorts" pitchFamily="2" charset="2"/>
              <a:buNone/>
            </a:pPr>
            <a:endParaRPr lang="en-US"/>
          </a:p>
        </p:txBody>
      </p:sp>
      <p:sp>
        <p:nvSpPr>
          <p:cNvPr id="2016260" name="Rectangle 4"/>
          <p:cNvSpPr>
            <a:spLocks noChangeArrowheads="1"/>
          </p:cNvSpPr>
          <p:nvPr/>
        </p:nvSpPr>
        <p:spPr bwMode="blackGray">
          <a:xfrm>
            <a:off x="228600" y="1524000"/>
            <a:ext cx="8686800" cy="6096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6260"/>
                                        </p:tgtEl>
                                        <p:attrNameLst>
                                          <p:attrName>style.visibility</p:attrName>
                                        </p:attrNameLst>
                                      </p:cBhvr>
                                      <p:to>
                                        <p:strVal val="visible"/>
                                      </p:to>
                                    </p:set>
                                    <p:animEffect transition="in" filter="fade">
                                      <p:cBhvr>
                                        <p:cTn id="7" dur="500"/>
                                        <p:tgtEl>
                                          <p:spTgt spid="201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62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866" name="Rectangle 2"/>
          <p:cNvSpPr>
            <a:spLocks noGrp="1" noChangeArrowheads="1"/>
          </p:cNvSpPr>
          <p:nvPr>
            <p:ph type="title"/>
          </p:nvPr>
        </p:nvSpPr>
        <p:spPr/>
        <p:txBody>
          <a:bodyPr/>
          <a:lstStyle/>
          <a:p>
            <a:r>
              <a:rPr lang="en-US"/>
              <a:t>Coherent anisometric synthesis</a:t>
            </a:r>
          </a:p>
        </p:txBody>
      </p:sp>
      <p:sp>
        <p:nvSpPr>
          <p:cNvPr id="1956867" name="Rectangle 3"/>
          <p:cNvSpPr>
            <a:spLocks noGrp="1" noChangeArrowheads="1"/>
          </p:cNvSpPr>
          <p:nvPr>
            <p:ph type="body" idx="1"/>
          </p:nvPr>
        </p:nvSpPr>
        <p:spPr>
          <a:xfrm>
            <a:off x="685800" y="990600"/>
            <a:ext cx="8305800" cy="762000"/>
          </a:xfrm>
        </p:spPr>
        <p:txBody>
          <a:bodyPr/>
          <a:lstStyle/>
          <a:p>
            <a:r>
              <a:rPr lang="en-US"/>
              <a:t>Overview:</a:t>
            </a:r>
          </a:p>
        </p:txBody>
      </p:sp>
      <p:pic>
        <p:nvPicPr>
          <p:cNvPr id="1956869" name="Picture 5" descr="aniso_7_ro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1866900"/>
            <a:ext cx="42291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1956870" name="Picture 6" descr="j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1857375"/>
            <a:ext cx="4238625" cy="4238625"/>
          </a:xfrm>
          <a:prstGeom prst="rect">
            <a:avLst/>
          </a:prstGeom>
          <a:noFill/>
          <a:extLst>
            <a:ext uri="{909E8E84-426E-40DD-AFC4-6F175D3DCCD1}">
              <a14:hiddenFill xmlns:a14="http://schemas.microsoft.com/office/drawing/2010/main">
                <a:solidFill>
                  <a:srgbClr val="FFFFFF"/>
                </a:solidFill>
              </a14:hiddenFill>
            </a:ext>
          </a:extLst>
        </p:spPr>
      </p:pic>
      <p:pic>
        <p:nvPicPr>
          <p:cNvPr id="1956871" name="Picture 7" descr="aniso_7_ro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3528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956872" name="Line 8"/>
          <p:cNvSpPr>
            <a:spLocks noChangeShapeType="1"/>
          </p:cNvSpPr>
          <p:nvPr/>
        </p:nvSpPr>
        <p:spPr bwMode="blackGray">
          <a:xfrm>
            <a:off x="2743200" y="3810000"/>
            <a:ext cx="1295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56873" name="Text Box 9"/>
          <p:cNvSpPr txBox="1">
            <a:spLocks noChangeArrowheads="1"/>
          </p:cNvSpPr>
          <p:nvPr/>
        </p:nvSpPr>
        <p:spPr bwMode="blackGray">
          <a:xfrm>
            <a:off x="4559300" y="6172200"/>
            <a:ext cx="3789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Target Jacobian field </a:t>
            </a:r>
            <a:r>
              <a:rPr lang="en-US" b="1" i="1">
                <a:effectLst>
                  <a:outerShdw blurRad="38100" dist="38100" dir="2700000" algn="tl">
                    <a:srgbClr val="C0C0C0"/>
                  </a:outerShdw>
                </a:effectLst>
              </a:rPr>
              <a:t>J</a:t>
            </a:r>
          </a:p>
        </p:txBody>
      </p:sp>
      <p:sp>
        <p:nvSpPr>
          <p:cNvPr id="1956874" name="Text Box 10"/>
          <p:cNvSpPr txBox="1">
            <a:spLocks noChangeArrowheads="1"/>
          </p:cNvSpPr>
          <p:nvPr/>
        </p:nvSpPr>
        <p:spPr bwMode="blackGray">
          <a:xfrm>
            <a:off x="1130300" y="43322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grpSp>
        <p:nvGrpSpPr>
          <p:cNvPr id="1956879" name="Group 15"/>
          <p:cNvGrpSpPr>
            <a:grpSpLocks/>
          </p:cNvGrpSpPr>
          <p:nvPr/>
        </p:nvGrpSpPr>
        <p:grpSpPr bwMode="auto">
          <a:xfrm>
            <a:off x="5257800" y="3886200"/>
            <a:ext cx="228600" cy="228600"/>
            <a:chOff x="3312" y="2496"/>
            <a:chExt cx="144" cy="144"/>
          </a:xfrm>
        </p:grpSpPr>
        <p:sp>
          <p:nvSpPr>
            <p:cNvPr id="1956877" name="Line 13"/>
            <p:cNvSpPr>
              <a:spLocks noChangeShapeType="1"/>
            </p:cNvSpPr>
            <p:nvPr/>
          </p:nvSpPr>
          <p:spPr bwMode="blackGray">
            <a:xfrm>
              <a:off x="3312" y="2640"/>
              <a:ext cx="144" cy="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56878" name="Line 14"/>
            <p:cNvSpPr>
              <a:spLocks noChangeShapeType="1"/>
            </p:cNvSpPr>
            <p:nvPr/>
          </p:nvSpPr>
          <p:spPr bwMode="blackGray">
            <a:xfrm flipV="1">
              <a:off x="3312" y="2496"/>
              <a:ext cx="0" cy="144"/>
            </a:xfrm>
            <a:prstGeom prst="line">
              <a:avLst/>
            </a:prstGeom>
            <a:noFill/>
            <a:ln w="190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956880" name="Group 16"/>
          <p:cNvGrpSpPr>
            <a:grpSpLocks/>
          </p:cNvGrpSpPr>
          <p:nvPr/>
        </p:nvGrpSpPr>
        <p:grpSpPr bwMode="auto">
          <a:xfrm rot="-2847137">
            <a:off x="6096000" y="3352800"/>
            <a:ext cx="228600" cy="228600"/>
            <a:chOff x="3312" y="2496"/>
            <a:chExt cx="144" cy="144"/>
          </a:xfrm>
        </p:grpSpPr>
        <p:sp>
          <p:nvSpPr>
            <p:cNvPr id="1956881" name="Line 17"/>
            <p:cNvSpPr>
              <a:spLocks noChangeShapeType="1"/>
            </p:cNvSpPr>
            <p:nvPr/>
          </p:nvSpPr>
          <p:spPr bwMode="blackGray">
            <a:xfrm>
              <a:off x="3312" y="2640"/>
              <a:ext cx="144" cy="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56882" name="Line 18"/>
            <p:cNvSpPr>
              <a:spLocks noChangeShapeType="1"/>
            </p:cNvSpPr>
            <p:nvPr/>
          </p:nvSpPr>
          <p:spPr bwMode="blackGray">
            <a:xfrm flipV="1">
              <a:off x="3312" y="2496"/>
              <a:ext cx="0" cy="144"/>
            </a:xfrm>
            <a:prstGeom prst="line">
              <a:avLst/>
            </a:prstGeom>
            <a:noFill/>
            <a:ln w="190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956883" name="Group 19"/>
          <p:cNvGrpSpPr>
            <a:grpSpLocks/>
          </p:cNvGrpSpPr>
          <p:nvPr/>
        </p:nvGrpSpPr>
        <p:grpSpPr bwMode="auto">
          <a:xfrm rot="16200000">
            <a:off x="6553200" y="2667000"/>
            <a:ext cx="228600" cy="228600"/>
            <a:chOff x="3312" y="2496"/>
            <a:chExt cx="144" cy="144"/>
          </a:xfrm>
        </p:grpSpPr>
        <p:sp>
          <p:nvSpPr>
            <p:cNvPr id="1956884" name="Line 20"/>
            <p:cNvSpPr>
              <a:spLocks noChangeShapeType="1"/>
            </p:cNvSpPr>
            <p:nvPr/>
          </p:nvSpPr>
          <p:spPr bwMode="blackGray">
            <a:xfrm>
              <a:off x="3312" y="2640"/>
              <a:ext cx="144" cy="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56885" name="Line 21"/>
            <p:cNvSpPr>
              <a:spLocks noChangeShapeType="1"/>
            </p:cNvSpPr>
            <p:nvPr/>
          </p:nvSpPr>
          <p:spPr bwMode="blackGray">
            <a:xfrm flipV="1">
              <a:off x="3312" y="2496"/>
              <a:ext cx="0" cy="144"/>
            </a:xfrm>
            <a:prstGeom prst="line">
              <a:avLst/>
            </a:prstGeom>
            <a:noFill/>
            <a:ln w="190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956886" name="Group 22"/>
          <p:cNvGrpSpPr>
            <a:grpSpLocks/>
          </p:cNvGrpSpPr>
          <p:nvPr/>
        </p:nvGrpSpPr>
        <p:grpSpPr bwMode="auto">
          <a:xfrm rot="-18323115" flipH="1" flipV="1">
            <a:off x="7467600" y="3276600"/>
            <a:ext cx="228600" cy="228600"/>
            <a:chOff x="3312" y="2496"/>
            <a:chExt cx="144" cy="144"/>
          </a:xfrm>
        </p:grpSpPr>
        <p:sp>
          <p:nvSpPr>
            <p:cNvPr id="1956887" name="Line 23"/>
            <p:cNvSpPr>
              <a:spLocks noChangeShapeType="1"/>
            </p:cNvSpPr>
            <p:nvPr/>
          </p:nvSpPr>
          <p:spPr bwMode="blackGray">
            <a:xfrm>
              <a:off x="3312" y="2640"/>
              <a:ext cx="144" cy="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56888" name="Line 24"/>
            <p:cNvSpPr>
              <a:spLocks noChangeShapeType="1"/>
            </p:cNvSpPr>
            <p:nvPr/>
          </p:nvSpPr>
          <p:spPr bwMode="blackGray">
            <a:xfrm flipV="1">
              <a:off x="3312" y="2496"/>
              <a:ext cx="0" cy="144"/>
            </a:xfrm>
            <a:prstGeom prst="line">
              <a:avLst/>
            </a:prstGeom>
            <a:noFill/>
            <a:ln w="190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pSp>
        <p:nvGrpSpPr>
          <p:cNvPr id="1956889" name="Group 25"/>
          <p:cNvGrpSpPr>
            <a:grpSpLocks/>
          </p:cNvGrpSpPr>
          <p:nvPr/>
        </p:nvGrpSpPr>
        <p:grpSpPr bwMode="auto">
          <a:xfrm rot="738901" flipH="1" flipV="1">
            <a:off x="8153400" y="3886200"/>
            <a:ext cx="228600" cy="228600"/>
            <a:chOff x="3312" y="2496"/>
            <a:chExt cx="144" cy="144"/>
          </a:xfrm>
        </p:grpSpPr>
        <p:sp>
          <p:nvSpPr>
            <p:cNvPr id="1956890" name="Line 26"/>
            <p:cNvSpPr>
              <a:spLocks noChangeShapeType="1"/>
            </p:cNvSpPr>
            <p:nvPr/>
          </p:nvSpPr>
          <p:spPr bwMode="blackGray">
            <a:xfrm>
              <a:off x="3312" y="2640"/>
              <a:ext cx="144" cy="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56891" name="Line 27"/>
            <p:cNvSpPr>
              <a:spLocks noChangeShapeType="1"/>
            </p:cNvSpPr>
            <p:nvPr/>
          </p:nvSpPr>
          <p:spPr bwMode="blackGray">
            <a:xfrm flipV="1">
              <a:off x="3312" y="2496"/>
              <a:ext cx="0" cy="144"/>
            </a:xfrm>
            <a:prstGeom prst="line">
              <a:avLst/>
            </a:prstGeom>
            <a:noFill/>
            <a:ln w="190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5687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5688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5688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5688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95688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9568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4365" name="Group 93"/>
          <p:cNvGrpSpPr>
            <a:grpSpLocks/>
          </p:cNvGrpSpPr>
          <p:nvPr/>
        </p:nvGrpSpPr>
        <p:grpSpPr bwMode="auto">
          <a:xfrm>
            <a:off x="6254750" y="4219575"/>
            <a:ext cx="1076325" cy="1076325"/>
            <a:chOff x="3940" y="2658"/>
            <a:chExt cx="678" cy="678"/>
          </a:xfrm>
        </p:grpSpPr>
        <p:sp>
          <p:nvSpPr>
            <p:cNvPr id="1974345" name="Rectangle 73"/>
            <p:cNvSpPr>
              <a:spLocks noChangeArrowheads="1"/>
            </p:cNvSpPr>
            <p:nvPr/>
          </p:nvSpPr>
          <p:spPr bwMode="blackGray">
            <a:xfrm>
              <a:off x="4210" y="2794"/>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47" name="Rectangle 75"/>
            <p:cNvSpPr>
              <a:spLocks noChangeArrowheads="1"/>
            </p:cNvSpPr>
            <p:nvPr/>
          </p:nvSpPr>
          <p:spPr bwMode="blackGray">
            <a:xfrm>
              <a:off x="4346" y="2794"/>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48" name="Rectangle 76"/>
            <p:cNvSpPr>
              <a:spLocks noChangeArrowheads="1"/>
            </p:cNvSpPr>
            <p:nvPr/>
          </p:nvSpPr>
          <p:spPr bwMode="blackGray">
            <a:xfrm>
              <a:off x="4210" y="3066"/>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49" name="Rectangle 77"/>
            <p:cNvSpPr>
              <a:spLocks noChangeArrowheads="1"/>
            </p:cNvSpPr>
            <p:nvPr/>
          </p:nvSpPr>
          <p:spPr bwMode="blackGray">
            <a:xfrm>
              <a:off x="4346" y="3066"/>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0" name="Rectangle 78"/>
            <p:cNvSpPr>
              <a:spLocks noChangeArrowheads="1"/>
            </p:cNvSpPr>
            <p:nvPr/>
          </p:nvSpPr>
          <p:spPr bwMode="blackGray">
            <a:xfrm>
              <a:off x="4346" y="2930"/>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1" name="Rectangle 79"/>
            <p:cNvSpPr>
              <a:spLocks noChangeArrowheads="1"/>
            </p:cNvSpPr>
            <p:nvPr/>
          </p:nvSpPr>
          <p:spPr bwMode="blackGray">
            <a:xfrm>
              <a:off x="4076" y="2930"/>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3" name="Rectangle 81"/>
            <p:cNvSpPr>
              <a:spLocks noChangeArrowheads="1"/>
            </p:cNvSpPr>
            <p:nvPr/>
          </p:nvSpPr>
          <p:spPr bwMode="blackGray">
            <a:xfrm>
              <a:off x="4074" y="3066"/>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4" name="Rectangle 82"/>
            <p:cNvSpPr>
              <a:spLocks noChangeArrowheads="1"/>
            </p:cNvSpPr>
            <p:nvPr/>
          </p:nvSpPr>
          <p:spPr bwMode="blackGray">
            <a:xfrm>
              <a:off x="3940" y="2930"/>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5" name="Rectangle 83"/>
            <p:cNvSpPr>
              <a:spLocks noChangeArrowheads="1"/>
            </p:cNvSpPr>
            <p:nvPr/>
          </p:nvSpPr>
          <p:spPr bwMode="blackGray">
            <a:xfrm>
              <a:off x="4074" y="2794"/>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6" name="Rectangle 84"/>
            <p:cNvSpPr>
              <a:spLocks noChangeArrowheads="1"/>
            </p:cNvSpPr>
            <p:nvPr/>
          </p:nvSpPr>
          <p:spPr bwMode="blackGray">
            <a:xfrm>
              <a:off x="4208" y="2658"/>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7" name="Rectangle 85"/>
            <p:cNvSpPr>
              <a:spLocks noChangeArrowheads="1"/>
            </p:cNvSpPr>
            <p:nvPr/>
          </p:nvSpPr>
          <p:spPr bwMode="blackGray">
            <a:xfrm>
              <a:off x="4346" y="2658"/>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58" name="Rectangle 86"/>
            <p:cNvSpPr>
              <a:spLocks noChangeArrowheads="1"/>
            </p:cNvSpPr>
            <p:nvPr/>
          </p:nvSpPr>
          <p:spPr bwMode="blackGray">
            <a:xfrm>
              <a:off x="4482" y="2930"/>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60" name="Rectangle 88"/>
            <p:cNvSpPr>
              <a:spLocks noChangeArrowheads="1"/>
            </p:cNvSpPr>
            <p:nvPr/>
          </p:nvSpPr>
          <p:spPr bwMode="blackGray">
            <a:xfrm>
              <a:off x="4210" y="3200"/>
              <a:ext cx="136" cy="136"/>
            </a:xfrm>
            <a:prstGeom prst="rect">
              <a:avLst/>
            </a:prstGeom>
            <a:solidFill>
              <a:srgbClr val="FFFF99"/>
            </a:solidFill>
            <a:ln w="1270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74301" name="Rectangle 29"/>
          <p:cNvSpPr>
            <a:spLocks noGrp="1" noChangeArrowheads="1"/>
          </p:cNvSpPr>
          <p:nvPr>
            <p:ph type="title"/>
          </p:nvPr>
        </p:nvSpPr>
        <p:spPr/>
        <p:txBody>
          <a:bodyPr/>
          <a:lstStyle/>
          <a:p>
            <a:r>
              <a:rPr lang="en-US"/>
              <a:t>Anisometric synthesis</a:t>
            </a:r>
          </a:p>
        </p:txBody>
      </p:sp>
      <p:sp>
        <p:nvSpPr>
          <p:cNvPr id="1974302" name="Rectangle 30"/>
          <p:cNvSpPr>
            <a:spLocks noGrp="1" noChangeArrowheads="1"/>
          </p:cNvSpPr>
          <p:nvPr>
            <p:ph type="body" idx="1"/>
          </p:nvPr>
        </p:nvSpPr>
        <p:spPr>
          <a:xfrm>
            <a:off x="685800" y="990600"/>
            <a:ext cx="8305800" cy="2798763"/>
          </a:xfrm>
        </p:spPr>
        <p:txBody>
          <a:bodyPr/>
          <a:lstStyle/>
          <a:p>
            <a:r>
              <a:rPr lang="en-US"/>
              <a:t>A first approach:  </a:t>
            </a:r>
            <a:r>
              <a:rPr lang="en-US" sz="2200">
                <a:solidFill>
                  <a:schemeClr val="tx2"/>
                </a:solidFill>
              </a:rPr>
              <a:t>[Ying et al. 2001]</a:t>
            </a:r>
          </a:p>
          <a:p>
            <a:pPr lvl="1"/>
            <a:r>
              <a:rPr lang="en-US"/>
              <a:t>Exemplar: </a:t>
            </a:r>
            <a:r>
              <a:rPr lang="en-US" i="1"/>
              <a:t>Undistorted</a:t>
            </a:r>
          </a:p>
          <a:p>
            <a:pPr lvl="1"/>
            <a:r>
              <a:rPr lang="en-US"/>
              <a:t>Synthesized: </a:t>
            </a:r>
            <a:r>
              <a:rPr lang="en-US" i="1"/>
              <a:t>Distorted</a:t>
            </a:r>
          </a:p>
        </p:txBody>
      </p:sp>
      <p:sp>
        <p:nvSpPr>
          <p:cNvPr id="1974303" name="Rectangle 31"/>
          <p:cNvSpPr>
            <a:spLocks noChangeArrowheads="1"/>
          </p:cNvSpPr>
          <p:nvPr/>
        </p:nvSpPr>
        <p:spPr bwMode="blackGray">
          <a:xfrm>
            <a:off x="5029200" y="3862388"/>
            <a:ext cx="2735263" cy="20161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74304" name="Text Box 32"/>
          <p:cNvSpPr txBox="1">
            <a:spLocks noChangeArrowheads="1"/>
          </p:cNvSpPr>
          <p:nvPr/>
        </p:nvSpPr>
        <p:spPr bwMode="blackGray">
          <a:xfrm>
            <a:off x="5356225" y="5880100"/>
            <a:ext cx="212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Synthesized</a:t>
            </a:r>
          </a:p>
        </p:txBody>
      </p:sp>
      <p:sp>
        <p:nvSpPr>
          <p:cNvPr id="1974305" name="Rectangle 33"/>
          <p:cNvSpPr>
            <a:spLocks noChangeArrowheads="1"/>
          </p:cNvSpPr>
          <p:nvPr/>
        </p:nvSpPr>
        <p:spPr bwMode="blackGray">
          <a:xfrm>
            <a:off x="1447800" y="3865563"/>
            <a:ext cx="1655763" cy="165576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74306" name="Text Box 34"/>
          <p:cNvSpPr txBox="1">
            <a:spLocks noChangeArrowheads="1"/>
          </p:cNvSpPr>
          <p:nvPr/>
        </p:nvSpPr>
        <p:spPr bwMode="blackGray">
          <a:xfrm>
            <a:off x="1435100" y="55006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1974290" name="Rectangle 18"/>
          <p:cNvSpPr>
            <a:spLocks noChangeArrowheads="1"/>
          </p:cNvSpPr>
          <p:nvPr/>
        </p:nvSpPr>
        <p:spPr bwMode="blackGray">
          <a:xfrm>
            <a:off x="6684963" y="4654550"/>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07" name="Oval 35"/>
          <p:cNvSpPr>
            <a:spLocks noChangeArrowheads="1"/>
          </p:cNvSpPr>
          <p:nvPr/>
        </p:nvSpPr>
        <p:spPr bwMode="blackGray">
          <a:xfrm rot="-2700000">
            <a:off x="6740525" y="4710113"/>
            <a:ext cx="101600" cy="101600"/>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75" name="Rectangle 3"/>
          <p:cNvSpPr>
            <a:spLocks noChangeArrowheads="1"/>
          </p:cNvSpPr>
          <p:nvPr/>
        </p:nvSpPr>
        <p:spPr bwMode="blackGray">
          <a:xfrm>
            <a:off x="1879600" y="4314825"/>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77" name="Rectangle 5"/>
          <p:cNvSpPr>
            <a:spLocks noChangeArrowheads="1"/>
          </p:cNvSpPr>
          <p:nvPr/>
        </p:nvSpPr>
        <p:spPr bwMode="blackGray">
          <a:xfrm>
            <a:off x="1663700" y="40973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80" name="Rectangle 8"/>
          <p:cNvSpPr>
            <a:spLocks noChangeArrowheads="1"/>
          </p:cNvSpPr>
          <p:nvPr/>
        </p:nvSpPr>
        <p:spPr bwMode="blackGray">
          <a:xfrm>
            <a:off x="2095500" y="40973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82" name="Rectangle 10"/>
          <p:cNvSpPr>
            <a:spLocks noChangeArrowheads="1"/>
          </p:cNvSpPr>
          <p:nvPr/>
        </p:nvSpPr>
        <p:spPr bwMode="blackGray">
          <a:xfrm>
            <a:off x="2095500" y="45291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84" name="Rectangle 12"/>
          <p:cNvSpPr>
            <a:spLocks noChangeArrowheads="1"/>
          </p:cNvSpPr>
          <p:nvPr/>
        </p:nvSpPr>
        <p:spPr bwMode="blackGray">
          <a:xfrm>
            <a:off x="1663700" y="45291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85" name="Rectangle 13"/>
          <p:cNvSpPr>
            <a:spLocks noChangeArrowheads="1"/>
          </p:cNvSpPr>
          <p:nvPr/>
        </p:nvSpPr>
        <p:spPr bwMode="blackGray">
          <a:xfrm>
            <a:off x="1763713" y="4213225"/>
            <a:ext cx="442912" cy="431800"/>
          </a:xfrm>
          <a:prstGeom prst="rect">
            <a:avLst/>
          </a:prstGeom>
          <a:noFill/>
          <a:ln w="19050" algn="ctr">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74317" name="Oval 45"/>
          <p:cNvSpPr>
            <a:spLocks noChangeArrowheads="1"/>
          </p:cNvSpPr>
          <p:nvPr/>
        </p:nvSpPr>
        <p:spPr bwMode="blackGray">
          <a:xfrm rot="-2700000">
            <a:off x="2147888" y="41608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18" name="Oval 46"/>
          <p:cNvSpPr>
            <a:spLocks noChangeArrowheads="1"/>
          </p:cNvSpPr>
          <p:nvPr/>
        </p:nvSpPr>
        <p:spPr bwMode="blackGray">
          <a:xfrm rot="-2700000">
            <a:off x="1714500" y="41608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19" name="Oval 47"/>
          <p:cNvSpPr>
            <a:spLocks noChangeArrowheads="1"/>
          </p:cNvSpPr>
          <p:nvPr/>
        </p:nvSpPr>
        <p:spPr bwMode="blackGray">
          <a:xfrm rot="-2700000">
            <a:off x="1930400" y="4376738"/>
            <a:ext cx="101600" cy="101600"/>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23" name="Oval 51"/>
          <p:cNvSpPr>
            <a:spLocks noChangeArrowheads="1"/>
          </p:cNvSpPr>
          <p:nvPr/>
        </p:nvSpPr>
        <p:spPr bwMode="blackGray">
          <a:xfrm rot="-2700000">
            <a:off x="2147888" y="45926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24" name="Oval 52"/>
          <p:cNvSpPr>
            <a:spLocks noChangeArrowheads="1"/>
          </p:cNvSpPr>
          <p:nvPr/>
        </p:nvSpPr>
        <p:spPr bwMode="blackGray">
          <a:xfrm rot="-2700000">
            <a:off x="1714500" y="45926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25" name="Text Box 53"/>
          <p:cNvSpPr txBox="1">
            <a:spLocks noChangeArrowheads="1"/>
          </p:cNvSpPr>
          <p:nvPr/>
        </p:nvSpPr>
        <p:spPr bwMode="blackGray">
          <a:xfrm>
            <a:off x="1524000" y="2636838"/>
            <a:ext cx="4681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solidFill>
                  <a:srgbClr val="FF0000"/>
                </a:solidFill>
                <a:effectLst>
                  <a:outerShdw blurRad="38100" dist="38100" dir="2700000" algn="tl">
                    <a:srgbClr val="C0C0C0"/>
                  </a:outerShdw>
                </a:effectLst>
                <a:sym typeface="Wingdings" pitchFamily="2" charset="2"/>
              </a:rPr>
              <a:t> </a:t>
            </a:r>
            <a:r>
              <a:rPr lang="en-US">
                <a:solidFill>
                  <a:srgbClr val="FF0000"/>
                </a:solidFill>
                <a:effectLst>
                  <a:outerShdw blurRad="38100" dist="38100" dir="2700000" algn="tl">
                    <a:srgbClr val="C0C0C0"/>
                  </a:outerShdw>
                </a:effectLst>
              </a:rPr>
              <a:t>Sampling issues</a:t>
            </a:r>
          </a:p>
          <a:p>
            <a:pPr algn="l"/>
            <a:r>
              <a:rPr lang="en-US">
                <a:solidFill>
                  <a:srgbClr val="FF0000"/>
                </a:solidFill>
                <a:effectLst>
                  <a:outerShdw blurRad="38100" dist="38100" dir="2700000" algn="tl">
                    <a:srgbClr val="C0C0C0"/>
                  </a:outerShdw>
                </a:effectLst>
                <a:sym typeface="Wingdings" pitchFamily="2" charset="2"/>
              </a:rPr>
              <a:t> </a:t>
            </a:r>
            <a:r>
              <a:rPr lang="en-US">
                <a:solidFill>
                  <a:srgbClr val="FF0000"/>
                </a:solidFill>
                <a:effectLst>
                  <a:outerShdw blurRad="38100" dist="38100" dir="2700000" algn="tl">
                    <a:srgbClr val="C0C0C0"/>
                  </a:outerShdw>
                </a:effectLst>
              </a:rPr>
              <a:t>Loss of texture coherence</a:t>
            </a:r>
            <a:endParaRPr lang="en-US">
              <a:effectLst>
                <a:outerShdw blurRad="38100" dist="38100" dir="2700000" algn="tl">
                  <a:srgbClr val="C0C0C0"/>
                </a:outerShdw>
              </a:effectLst>
            </a:endParaRPr>
          </a:p>
        </p:txBody>
      </p:sp>
      <p:sp>
        <p:nvSpPr>
          <p:cNvPr id="1974326" name="Line 54"/>
          <p:cNvSpPr>
            <a:spLocks noChangeShapeType="1"/>
          </p:cNvSpPr>
          <p:nvPr/>
        </p:nvSpPr>
        <p:spPr bwMode="blackGray">
          <a:xfrm>
            <a:off x="3581400" y="4703763"/>
            <a:ext cx="11430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27" name="Text Box 55"/>
          <p:cNvSpPr txBox="1">
            <a:spLocks noChangeArrowheads="1"/>
          </p:cNvSpPr>
          <p:nvPr/>
        </p:nvSpPr>
        <p:spPr bwMode="blackGray">
          <a:xfrm>
            <a:off x="3854450" y="4108450"/>
            <a:ext cx="598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b="1" i="1">
                <a:effectLst>
                  <a:outerShdw blurRad="38100" dist="38100" dir="2700000" algn="tl">
                    <a:srgbClr val="C0C0C0"/>
                  </a:outerShdw>
                </a:effectLst>
              </a:rPr>
              <a:t>J</a:t>
            </a:r>
            <a:r>
              <a:rPr lang="en-US" b="1" i="1" baseline="30000">
                <a:effectLst>
                  <a:outerShdw blurRad="38100" dist="38100" dir="2700000" algn="tl">
                    <a:srgbClr val="C0C0C0"/>
                  </a:outerShdw>
                </a:effectLst>
              </a:rPr>
              <a:t>-1</a:t>
            </a:r>
          </a:p>
        </p:txBody>
      </p:sp>
      <p:grpSp>
        <p:nvGrpSpPr>
          <p:cNvPr id="1974342" name="Group 70"/>
          <p:cNvGrpSpPr>
            <a:grpSpLocks/>
          </p:cNvGrpSpPr>
          <p:nvPr/>
        </p:nvGrpSpPr>
        <p:grpSpPr bwMode="auto">
          <a:xfrm>
            <a:off x="6037263" y="4002088"/>
            <a:ext cx="1308100" cy="1298575"/>
            <a:chOff x="1472" y="2510"/>
            <a:chExt cx="824" cy="818"/>
          </a:xfrm>
        </p:grpSpPr>
        <p:sp>
          <p:nvSpPr>
            <p:cNvPr id="1974339" name="Rectangle 67"/>
            <p:cNvSpPr>
              <a:spLocks noChangeArrowheads="1"/>
            </p:cNvSpPr>
            <p:nvPr/>
          </p:nvSpPr>
          <p:spPr bwMode="blackGray">
            <a:xfrm>
              <a:off x="2016" y="2510"/>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40" name="Rectangle 68"/>
            <p:cNvSpPr>
              <a:spLocks noChangeArrowheads="1"/>
            </p:cNvSpPr>
            <p:nvPr/>
          </p:nvSpPr>
          <p:spPr bwMode="blackGray">
            <a:xfrm>
              <a:off x="1472" y="2920"/>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92" name="Rectangle 20"/>
            <p:cNvSpPr>
              <a:spLocks noChangeArrowheads="1"/>
            </p:cNvSpPr>
            <p:nvPr/>
          </p:nvSpPr>
          <p:spPr bwMode="blackGray">
            <a:xfrm>
              <a:off x="2152" y="3056"/>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293" name="Rectangle 21"/>
            <p:cNvSpPr>
              <a:spLocks noChangeArrowheads="1"/>
            </p:cNvSpPr>
            <p:nvPr/>
          </p:nvSpPr>
          <p:spPr bwMode="blackGray">
            <a:xfrm>
              <a:off x="2016" y="3192"/>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74341" name="Group 69"/>
            <p:cNvGrpSpPr>
              <a:grpSpLocks/>
            </p:cNvGrpSpPr>
            <p:nvPr/>
          </p:nvGrpSpPr>
          <p:grpSpPr bwMode="auto">
            <a:xfrm>
              <a:off x="1548" y="2574"/>
              <a:ext cx="748" cy="748"/>
              <a:chOff x="1512" y="2574"/>
              <a:chExt cx="748" cy="748"/>
            </a:xfrm>
          </p:grpSpPr>
          <p:grpSp>
            <p:nvGrpSpPr>
              <p:cNvPr id="1974334" name="Group 62"/>
              <p:cNvGrpSpPr>
                <a:grpSpLocks/>
              </p:cNvGrpSpPr>
              <p:nvPr/>
            </p:nvGrpSpPr>
            <p:grpSpPr bwMode="auto">
              <a:xfrm>
                <a:off x="1536" y="2602"/>
                <a:ext cx="698" cy="698"/>
                <a:chOff x="1654" y="2695"/>
                <a:chExt cx="453" cy="453"/>
              </a:xfrm>
            </p:grpSpPr>
            <p:sp>
              <p:nvSpPr>
                <p:cNvPr id="1974335" name="Line 63"/>
                <p:cNvSpPr>
                  <a:spLocks noChangeShapeType="1"/>
                </p:cNvSpPr>
                <p:nvPr/>
              </p:nvSpPr>
              <p:spPr bwMode="blackGray">
                <a:xfrm>
                  <a:off x="1654" y="2967"/>
                  <a:ext cx="317" cy="181"/>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36" name="Line 64"/>
                <p:cNvSpPr>
                  <a:spLocks noChangeShapeType="1"/>
                </p:cNvSpPr>
                <p:nvPr/>
              </p:nvSpPr>
              <p:spPr bwMode="blackGray">
                <a:xfrm>
                  <a:off x="1971" y="2695"/>
                  <a:ext cx="136" cy="317"/>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37" name="Line 65"/>
                <p:cNvSpPr>
                  <a:spLocks noChangeShapeType="1"/>
                </p:cNvSpPr>
                <p:nvPr/>
              </p:nvSpPr>
              <p:spPr bwMode="blackGray">
                <a:xfrm flipV="1">
                  <a:off x="1971" y="3012"/>
                  <a:ext cx="136" cy="13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38" name="Line 66"/>
                <p:cNvSpPr>
                  <a:spLocks noChangeShapeType="1"/>
                </p:cNvSpPr>
                <p:nvPr/>
              </p:nvSpPr>
              <p:spPr bwMode="blackGray">
                <a:xfrm flipH="1">
                  <a:off x="1654" y="2695"/>
                  <a:ext cx="317" cy="27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74311" name="Oval 39"/>
              <p:cNvSpPr>
                <a:spLocks noChangeArrowheads="1"/>
              </p:cNvSpPr>
              <p:nvPr/>
            </p:nvSpPr>
            <p:spPr bwMode="blackGray">
              <a:xfrm rot="-2700000">
                <a:off x="2000" y="3258"/>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09" name="Oval 37"/>
              <p:cNvSpPr>
                <a:spLocks noChangeArrowheads="1"/>
              </p:cNvSpPr>
              <p:nvPr/>
            </p:nvSpPr>
            <p:spPr bwMode="blackGray">
              <a:xfrm rot="-2700000">
                <a:off x="2196" y="3060"/>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13" name="Oval 41"/>
              <p:cNvSpPr>
                <a:spLocks noChangeArrowheads="1"/>
              </p:cNvSpPr>
              <p:nvPr/>
            </p:nvSpPr>
            <p:spPr bwMode="blackGray">
              <a:xfrm rot="-2700000">
                <a:off x="1994" y="2574"/>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4315" name="Oval 43"/>
              <p:cNvSpPr>
                <a:spLocks noChangeArrowheads="1"/>
              </p:cNvSpPr>
              <p:nvPr/>
            </p:nvSpPr>
            <p:spPr bwMode="blackGray">
              <a:xfrm rot="-2700000">
                <a:off x="1512" y="2984"/>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7430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43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43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7430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743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743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7429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74325">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74325">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974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90" grpId="0" animBg="1"/>
      <p:bldP spid="1974307" grpId="0" animBg="1"/>
      <p:bldP spid="1974326" grpId="0" animBg="1"/>
      <p:bldP spid="19743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298" name="Rectangle 2"/>
          <p:cNvSpPr>
            <a:spLocks noGrp="1" noChangeArrowheads="1"/>
          </p:cNvSpPr>
          <p:nvPr>
            <p:ph type="title"/>
          </p:nvPr>
        </p:nvSpPr>
        <p:spPr/>
        <p:txBody>
          <a:bodyPr/>
          <a:lstStyle/>
          <a:p>
            <a:r>
              <a:rPr lang="en-US"/>
              <a:t>Coherent anisometric synthesis</a:t>
            </a:r>
          </a:p>
        </p:txBody>
      </p:sp>
      <p:sp>
        <p:nvSpPr>
          <p:cNvPr id="1975299" name="Rectangle 3"/>
          <p:cNvSpPr>
            <a:spLocks noGrp="1" noChangeArrowheads="1"/>
          </p:cNvSpPr>
          <p:nvPr>
            <p:ph type="body" idx="1"/>
          </p:nvPr>
        </p:nvSpPr>
        <p:spPr>
          <a:xfrm>
            <a:off x="685800" y="990600"/>
            <a:ext cx="8305800" cy="3048000"/>
          </a:xfrm>
        </p:spPr>
        <p:txBody>
          <a:bodyPr/>
          <a:lstStyle/>
          <a:p>
            <a:r>
              <a:rPr lang="en-US"/>
              <a:t>Our approach:</a:t>
            </a:r>
          </a:p>
          <a:p>
            <a:pPr lvl="1"/>
            <a:r>
              <a:rPr lang="en-US"/>
              <a:t>Exemplar: </a:t>
            </a:r>
            <a:r>
              <a:rPr lang="en-US" i="1"/>
              <a:t>Undistorted</a:t>
            </a:r>
          </a:p>
          <a:p>
            <a:pPr lvl="1"/>
            <a:r>
              <a:rPr lang="en-US"/>
              <a:t>Synthesized: </a:t>
            </a:r>
          </a:p>
          <a:p>
            <a:pPr lvl="2"/>
            <a:r>
              <a:rPr lang="en-US"/>
              <a:t>Access</a:t>
            </a:r>
            <a:r>
              <a:rPr lang="en-US" b="1"/>
              <a:t> </a:t>
            </a:r>
            <a:r>
              <a:rPr lang="en-US" b="1" i="1"/>
              <a:t>immediate</a:t>
            </a:r>
            <a:r>
              <a:rPr lang="en-US" b="1"/>
              <a:t> </a:t>
            </a:r>
            <a:r>
              <a:rPr lang="en-US"/>
              <a:t>neighbors only</a:t>
            </a:r>
          </a:p>
          <a:p>
            <a:pPr lvl="2"/>
            <a:r>
              <a:rPr lang="en-US"/>
              <a:t>Estimate distorted neighborhood</a:t>
            </a:r>
          </a:p>
        </p:txBody>
      </p:sp>
      <p:grpSp>
        <p:nvGrpSpPr>
          <p:cNvPr id="1975439" name="Group 143"/>
          <p:cNvGrpSpPr>
            <a:grpSpLocks/>
          </p:cNvGrpSpPr>
          <p:nvPr/>
        </p:nvGrpSpPr>
        <p:grpSpPr bwMode="auto">
          <a:xfrm>
            <a:off x="6467475" y="4438650"/>
            <a:ext cx="647700" cy="647700"/>
            <a:chOff x="4125" y="2906"/>
            <a:chExt cx="408" cy="408"/>
          </a:xfrm>
        </p:grpSpPr>
        <p:sp>
          <p:nvSpPr>
            <p:cNvPr id="1975340" name="Oval 44"/>
            <p:cNvSpPr>
              <a:spLocks noChangeArrowheads="1"/>
            </p:cNvSpPr>
            <p:nvPr/>
          </p:nvSpPr>
          <p:spPr bwMode="blackGray">
            <a:xfrm rot="-2700000">
              <a:off x="4295" y="3085"/>
              <a:ext cx="64" cy="64"/>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77" name="Rectangle 81"/>
            <p:cNvSpPr>
              <a:spLocks noChangeArrowheads="1"/>
            </p:cNvSpPr>
            <p:nvPr/>
          </p:nvSpPr>
          <p:spPr bwMode="blackGray">
            <a:xfrm>
              <a:off x="4261" y="3043"/>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79" name="Rectangle 83"/>
            <p:cNvSpPr>
              <a:spLocks noChangeArrowheads="1"/>
            </p:cNvSpPr>
            <p:nvPr/>
          </p:nvSpPr>
          <p:spPr bwMode="blackGray">
            <a:xfrm>
              <a:off x="4125" y="2906"/>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82" name="Rectangle 86"/>
            <p:cNvSpPr>
              <a:spLocks noChangeArrowheads="1"/>
            </p:cNvSpPr>
            <p:nvPr/>
          </p:nvSpPr>
          <p:spPr bwMode="blackGray">
            <a:xfrm>
              <a:off x="4397" y="2906"/>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84" name="Rectangle 88"/>
            <p:cNvSpPr>
              <a:spLocks noChangeArrowheads="1"/>
            </p:cNvSpPr>
            <p:nvPr/>
          </p:nvSpPr>
          <p:spPr bwMode="blackGray">
            <a:xfrm>
              <a:off x="4397" y="3178"/>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86" name="Rectangle 90"/>
            <p:cNvSpPr>
              <a:spLocks noChangeArrowheads="1"/>
            </p:cNvSpPr>
            <p:nvPr/>
          </p:nvSpPr>
          <p:spPr bwMode="blackGray">
            <a:xfrm>
              <a:off x="4125" y="3178"/>
              <a:ext cx="136" cy="136"/>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89" name="Oval 93"/>
            <p:cNvSpPr>
              <a:spLocks noChangeArrowheads="1"/>
            </p:cNvSpPr>
            <p:nvPr/>
          </p:nvSpPr>
          <p:spPr bwMode="blackGray">
            <a:xfrm rot="-2700000">
              <a:off x="4430" y="2946"/>
              <a:ext cx="64" cy="64"/>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90" name="Oval 94"/>
            <p:cNvSpPr>
              <a:spLocks noChangeArrowheads="1"/>
            </p:cNvSpPr>
            <p:nvPr/>
          </p:nvSpPr>
          <p:spPr bwMode="blackGray">
            <a:xfrm rot="-2700000">
              <a:off x="4157" y="2946"/>
              <a:ext cx="64" cy="64"/>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91" name="Oval 95"/>
            <p:cNvSpPr>
              <a:spLocks noChangeArrowheads="1"/>
            </p:cNvSpPr>
            <p:nvPr/>
          </p:nvSpPr>
          <p:spPr bwMode="blackGray">
            <a:xfrm rot="-2700000">
              <a:off x="4293" y="3082"/>
              <a:ext cx="64" cy="64"/>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95" name="Oval 99"/>
            <p:cNvSpPr>
              <a:spLocks noChangeArrowheads="1"/>
            </p:cNvSpPr>
            <p:nvPr/>
          </p:nvSpPr>
          <p:spPr bwMode="blackGray">
            <a:xfrm rot="-2700000">
              <a:off x="4430" y="3218"/>
              <a:ext cx="64" cy="64"/>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396" name="Oval 100"/>
            <p:cNvSpPr>
              <a:spLocks noChangeArrowheads="1"/>
            </p:cNvSpPr>
            <p:nvPr/>
          </p:nvSpPr>
          <p:spPr bwMode="blackGray">
            <a:xfrm rot="-2700000">
              <a:off x="4157" y="3218"/>
              <a:ext cx="64" cy="64"/>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75426" name="Rectangle 130"/>
          <p:cNvSpPr>
            <a:spLocks noChangeArrowheads="1"/>
          </p:cNvSpPr>
          <p:nvPr/>
        </p:nvSpPr>
        <p:spPr bwMode="blackGray">
          <a:xfrm>
            <a:off x="1447800" y="3865563"/>
            <a:ext cx="1655763" cy="165576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75427" name="Text Box 131"/>
          <p:cNvSpPr txBox="1">
            <a:spLocks noChangeArrowheads="1"/>
          </p:cNvSpPr>
          <p:nvPr/>
        </p:nvSpPr>
        <p:spPr bwMode="blackGray">
          <a:xfrm>
            <a:off x="1435100" y="55006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1975428" name="Rectangle 132"/>
          <p:cNvSpPr>
            <a:spLocks noChangeArrowheads="1"/>
          </p:cNvSpPr>
          <p:nvPr/>
        </p:nvSpPr>
        <p:spPr bwMode="blackGray">
          <a:xfrm>
            <a:off x="1879600" y="4314825"/>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29" name="Rectangle 133"/>
          <p:cNvSpPr>
            <a:spLocks noChangeArrowheads="1"/>
          </p:cNvSpPr>
          <p:nvPr/>
        </p:nvSpPr>
        <p:spPr bwMode="blackGray">
          <a:xfrm>
            <a:off x="1663700" y="40973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0" name="Rectangle 134"/>
          <p:cNvSpPr>
            <a:spLocks noChangeArrowheads="1"/>
          </p:cNvSpPr>
          <p:nvPr/>
        </p:nvSpPr>
        <p:spPr bwMode="blackGray">
          <a:xfrm>
            <a:off x="2095500" y="40973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1" name="Rectangle 135"/>
          <p:cNvSpPr>
            <a:spLocks noChangeArrowheads="1"/>
          </p:cNvSpPr>
          <p:nvPr/>
        </p:nvSpPr>
        <p:spPr bwMode="blackGray">
          <a:xfrm>
            <a:off x="2095500" y="45291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2" name="Rectangle 136"/>
          <p:cNvSpPr>
            <a:spLocks noChangeArrowheads="1"/>
          </p:cNvSpPr>
          <p:nvPr/>
        </p:nvSpPr>
        <p:spPr bwMode="blackGray">
          <a:xfrm>
            <a:off x="1663700" y="4529138"/>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3" name="Rectangle 137"/>
          <p:cNvSpPr>
            <a:spLocks noChangeArrowheads="1"/>
          </p:cNvSpPr>
          <p:nvPr/>
        </p:nvSpPr>
        <p:spPr bwMode="blackGray">
          <a:xfrm>
            <a:off x="1763713" y="4213225"/>
            <a:ext cx="442912" cy="431800"/>
          </a:xfrm>
          <a:prstGeom prst="rect">
            <a:avLst/>
          </a:prstGeom>
          <a:noFill/>
          <a:ln w="19050" algn="ctr">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75434" name="Oval 138"/>
          <p:cNvSpPr>
            <a:spLocks noChangeArrowheads="1"/>
          </p:cNvSpPr>
          <p:nvPr/>
        </p:nvSpPr>
        <p:spPr bwMode="blackGray">
          <a:xfrm rot="-2700000">
            <a:off x="2147888" y="41608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5" name="Oval 139"/>
          <p:cNvSpPr>
            <a:spLocks noChangeArrowheads="1"/>
          </p:cNvSpPr>
          <p:nvPr/>
        </p:nvSpPr>
        <p:spPr bwMode="blackGray">
          <a:xfrm rot="-2700000">
            <a:off x="1714500" y="41608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6" name="Oval 140"/>
          <p:cNvSpPr>
            <a:spLocks noChangeArrowheads="1"/>
          </p:cNvSpPr>
          <p:nvPr/>
        </p:nvSpPr>
        <p:spPr bwMode="blackGray">
          <a:xfrm rot="-2700000">
            <a:off x="1930400" y="4376738"/>
            <a:ext cx="101600" cy="101600"/>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7" name="Oval 141"/>
          <p:cNvSpPr>
            <a:spLocks noChangeArrowheads="1"/>
          </p:cNvSpPr>
          <p:nvPr/>
        </p:nvSpPr>
        <p:spPr bwMode="blackGray">
          <a:xfrm rot="-2700000">
            <a:off x="2147888" y="45926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38" name="Oval 142"/>
          <p:cNvSpPr>
            <a:spLocks noChangeArrowheads="1"/>
          </p:cNvSpPr>
          <p:nvPr/>
        </p:nvSpPr>
        <p:spPr bwMode="blackGray">
          <a:xfrm rot="-2700000">
            <a:off x="1714500" y="4592638"/>
            <a:ext cx="101600" cy="101600"/>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40" name="Rectangle 144"/>
          <p:cNvSpPr>
            <a:spLocks noChangeArrowheads="1"/>
          </p:cNvSpPr>
          <p:nvPr/>
        </p:nvSpPr>
        <p:spPr bwMode="blackGray">
          <a:xfrm>
            <a:off x="5029200" y="3862388"/>
            <a:ext cx="2735263" cy="201612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1975441" name="Text Box 145"/>
          <p:cNvSpPr txBox="1">
            <a:spLocks noChangeArrowheads="1"/>
          </p:cNvSpPr>
          <p:nvPr/>
        </p:nvSpPr>
        <p:spPr bwMode="blackGray">
          <a:xfrm>
            <a:off x="5356225" y="5880100"/>
            <a:ext cx="212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Synthesized</a:t>
            </a:r>
          </a:p>
        </p:txBody>
      </p:sp>
      <p:sp>
        <p:nvSpPr>
          <p:cNvPr id="1975442" name="Rectangle 146"/>
          <p:cNvSpPr>
            <a:spLocks noChangeArrowheads="1"/>
          </p:cNvSpPr>
          <p:nvPr/>
        </p:nvSpPr>
        <p:spPr bwMode="blackGray">
          <a:xfrm>
            <a:off x="6684963" y="4654550"/>
            <a:ext cx="215900" cy="2159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43" name="Oval 147"/>
          <p:cNvSpPr>
            <a:spLocks noChangeArrowheads="1"/>
          </p:cNvSpPr>
          <p:nvPr/>
        </p:nvSpPr>
        <p:spPr bwMode="blackGray">
          <a:xfrm rot="-2700000">
            <a:off x="6740525" y="4710113"/>
            <a:ext cx="101600" cy="101600"/>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1975449" name="Group 153"/>
          <p:cNvGrpSpPr>
            <a:grpSpLocks/>
          </p:cNvGrpSpPr>
          <p:nvPr/>
        </p:nvGrpSpPr>
        <p:grpSpPr bwMode="auto">
          <a:xfrm>
            <a:off x="6157913" y="4103688"/>
            <a:ext cx="1187450" cy="1187450"/>
            <a:chOff x="1512" y="2574"/>
            <a:chExt cx="748" cy="748"/>
          </a:xfrm>
        </p:grpSpPr>
        <p:grpSp>
          <p:nvGrpSpPr>
            <p:cNvPr id="1975450" name="Group 154"/>
            <p:cNvGrpSpPr>
              <a:grpSpLocks/>
            </p:cNvGrpSpPr>
            <p:nvPr/>
          </p:nvGrpSpPr>
          <p:grpSpPr bwMode="auto">
            <a:xfrm>
              <a:off x="1536" y="2602"/>
              <a:ext cx="698" cy="698"/>
              <a:chOff x="1654" y="2695"/>
              <a:chExt cx="453" cy="453"/>
            </a:xfrm>
          </p:grpSpPr>
          <p:sp>
            <p:nvSpPr>
              <p:cNvPr id="1975451" name="Line 155"/>
              <p:cNvSpPr>
                <a:spLocks noChangeShapeType="1"/>
              </p:cNvSpPr>
              <p:nvPr/>
            </p:nvSpPr>
            <p:spPr bwMode="blackGray">
              <a:xfrm>
                <a:off x="1654" y="2967"/>
                <a:ext cx="317" cy="181"/>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52" name="Line 156"/>
              <p:cNvSpPr>
                <a:spLocks noChangeShapeType="1"/>
              </p:cNvSpPr>
              <p:nvPr/>
            </p:nvSpPr>
            <p:spPr bwMode="blackGray">
              <a:xfrm>
                <a:off x="1971" y="2695"/>
                <a:ext cx="136" cy="317"/>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53" name="Line 157"/>
              <p:cNvSpPr>
                <a:spLocks noChangeShapeType="1"/>
              </p:cNvSpPr>
              <p:nvPr/>
            </p:nvSpPr>
            <p:spPr bwMode="blackGray">
              <a:xfrm flipV="1">
                <a:off x="1971" y="3012"/>
                <a:ext cx="136" cy="136"/>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54" name="Line 158"/>
              <p:cNvSpPr>
                <a:spLocks noChangeShapeType="1"/>
              </p:cNvSpPr>
              <p:nvPr/>
            </p:nvSpPr>
            <p:spPr bwMode="blackGray">
              <a:xfrm flipH="1">
                <a:off x="1654" y="2695"/>
                <a:ext cx="317" cy="272"/>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1975455" name="Oval 159"/>
            <p:cNvSpPr>
              <a:spLocks noChangeArrowheads="1"/>
            </p:cNvSpPr>
            <p:nvPr/>
          </p:nvSpPr>
          <p:spPr bwMode="blackGray">
            <a:xfrm rot="-2700000">
              <a:off x="2000" y="3258"/>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56" name="Oval 160"/>
            <p:cNvSpPr>
              <a:spLocks noChangeArrowheads="1"/>
            </p:cNvSpPr>
            <p:nvPr/>
          </p:nvSpPr>
          <p:spPr bwMode="blackGray">
            <a:xfrm rot="-2700000">
              <a:off x="2196" y="3060"/>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57" name="Oval 161"/>
            <p:cNvSpPr>
              <a:spLocks noChangeArrowheads="1"/>
            </p:cNvSpPr>
            <p:nvPr/>
          </p:nvSpPr>
          <p:spPr bwMode="blackGray">
            <a:xfrm rot="-2700000">
              <a:off x="1994" y="2574"/>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1975458" name="Oval 162"/>
            <p:cNvSpPr>
              <a:spLocks noChangeArrowheads="1"/>
            </p:cNvSpPr>
            <p:nvPr/>
          </p:nvSpPr>
          <p:spPr bwMode="blackGray">
            <a:xfrm rot="-2700000">
              <a:off x="1512" y="2984"/>
              <a:ext cx="64" cy="64"/>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7858" name="Group 2"/>
          <p:cNvGrpSpPr>
            <a:grpSpLocks/>
          </p:cNvGrpSpPr>
          <p:nvPr/>
        </p:nvGrpSpPr>
        <p:grpSpPr bwMode="auto">
          <a:xfrm>
            <a:off x="4668838" y="1525588"/>
            <a:ext cx="1196975" cy="1196975"/>
            <a:chOff x="748" y="1117"/>
            <a:chExt cx="754" cy="754"/>
          </a:xfrm>
        </p:grpSpPr>
        <p:sp>
          <p:nvSpPr>
            <p:cNvPr id="2297859" name="Rectangle 3"/>
            <p:cNvSpPr>
              <a:spLocks noChangeArrowheads="1"/>
            </p:cNvSpPr>
            <p:nvPr/>
          </p:nvSpPr>
          <p:spPr bwMode="blackGray">
            <a:xfrm>
              <a:off x="748"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60" name="Rectangle 4"/>
            <p:cNvSpPr>
              <a:spLocks noChangeArrowheads="1"/>
            </p:cNvSpPr>
            <p:nvPr/>
          </p:nvSpPr>
          <p:spPr bwMode="blackGray">
            <a:xfrm>
              <a:off x="749" y="1119"/>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61" name="Rectangle 5"/>
            <p:cNvSpPr>
              <a:spLocks noChangeArrowheads="1"/>
            </p:cNvSpPr>
            <p:nvPr/>
          </p:nvSpPr>
          <p:spPr bwMode="blackGray">
            <a:xfrm>
              <a:off x="1251" y="1117"/>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62" name="Rectangle 6"/>
            <p:cNvSpPr>
              <a:spLocks noChangeArrowheads="1"/>
            </p:cNvSpPr>
            <p:nvPr/>
          </p:nvSpPr>
          <p:spPr bwMode="blackGray">
            <a:xfrm>
              <a:off x="1251"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63" name="Group 7"/>
          <p:cNvGrpSpPr>
            <a:grpSpLocks/>
          </p:cNvGrpSpPr>
          <p:nvPr/>
        </p:nvGrpSpPr>
        <p:grpSpPr bwMode="auto">
          <a:xfrm>
            <a:off x="1096963" y="2438400"/>
            <a:ext cx="398462" cy="398463"/>
            <a:chOff x="3619" y="1536"/>
            <a:chExt cx="251" cy="251"/>
          </a:xfrm>
        </p:grpSpPr>
        <p:sp>
          <p:nvSpPr>
            <p:cNvPr id="2297864" name="Rectangle 8"/>
            <p:cNvSpPr>
              <a:spLocks noChangeArrowheads="1"/>
            </p:cNvSpPr>
            <p:nvPr/>
          </p:nvSpPr>
          <p:spPr bwMode="blackGray">
            <a:xfrm>
              <a:off x="3619" y="1536"/>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65" name="Oval 9"/>
            <p:cNvSpPr>
              <a:spLocks noChangeArrowheads="1"/>
            </p:cNvSpPr>
            <p:nvPr/>
          </p:nvSpPr>
          <p:spPr bwMode="blackGray">
            <a:xfrm rot="-2700000">
              <a:off x="3684" y="1602"/>
              <a:ext cx="118" cy="118"/>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66" name="Group 10"/>
          <p:cNvGrpSpPr>
            <a:grpSpLocks/>
          </p:cNvGrpSpPr>
          <p:nvPr/>
        </p:nvGrpSpPr>
        <p:grpSpPr bwMode="auto">
          <a:xfrm>
            <a:off x="3659188" y="2495550"/>
            <a:ext cx="398462" cy="398463"/>
            <a:chOff x="5221" y="1584"/>
            <a:chExt cx="251" cy="251"/>
          </a:xfrm>
        </p:grpSpPr>
        <p:sp>
          <p:nvSpPr>
            <p:cNvPr id="2297867" name="Rectangle 11"/>
            <p:cNvSpPr>
              <a:spLocks noChangeArrowheads="1"/>
            </p:cNvSpPr>
            <p:nvPr/>
          </p:nvSpPr>
          <p:spPr bwMode="blackGray">
            <a:xfrm>
              <a:off x="5221" y="1584"/>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68" name="Oval 12"/>
            <p:cNvSpPr>
              <a:spLocks noChangeArrowheads="1"/>
            </p:cNvSpPr>
            <p:nvPr/>
          </p:nvSpPr>
          <p:spPr bwMode="blackGray">
            <a:xfrm rot="-2700000">
              <a:off x="5286" y="1650"/>
              <a:ext cx="118" cy="118"/>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69" name="Group 13"/>
          <p:cNvGrpSpPr>
            <a:grpSpLocks/>
          </p:cNvGrpSpPr>
          <p:nvPr/>
        </p:nvGrpSpPr>
        <p:grpSpPr bwMode="auto">
          <a:xfrm>
            <a:off x="3640138" y="5392738"/>
            <a:ext cx="398462" cy="398462"/>
            <a:chOff x="5221" y="3397"/>
            <a:chExt cx="251" cy="251"/>
          </a:xfrm>
        </p:grpSpPr>
        <p:sp>
          <p:nvSpPr>
            <p:cNvPr id="2297870" name="Rectangle 14"/>
            <p:cNvSpPr>
              <a:spLocks noChangeArrowheads="1"/>
            </p:cNvSpPr>
            <p:nvPr/>
          </p:nvSpPr>
          <p:spPr bwMode="blackGray">
            <a:xfrm>
              <a:off x="5221" y="3397"/>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71" name="Oval 15"/>
            <p:cNvSpPr>
              <a:spLocks noChangeArrowheads="1"/>
            </p:cNvSpPr>
            <p:nvPr/>
          </p:nvSpPr>
          <p:spPr bwMode="blackGray">
            <a:xfrm rot="-2700000">
              <a:off x="5286" y="3462"/>
              <a:ext cx="118" cy="118"/>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72" name="Group 16"/>
          <p:cNvGrpSpPr>
            <a:grpSpLocks/>
          </p:cNvGrpSpPr>
          <p:nvPr/>
        </p:nvGrpSpPr>
        <p:grpSpPr bwMode="auto">
          <a:xfrm>
            <a:off x="828675" y="4581525"/>
            <a:ext cx="398463" cy="398463"/>
            <a:chOff x="3456" y="2880"/>
            <a:chExt cx="251" cy="251"/>
          </a:xfrm>
        </p:grpSpPr>
        <p:sp>
          <p:nvSpPr>
            <p:cNvPr id="2297873" name="Rectangle 17"/>
            <p:cNvSpPr>
              <a:spLocks noChangeArrowheads="1"/>
            </p:cNvSpPr>
            <p:nvPr/>
          </p:nvSpPr>
          <p:spPr bwMode="blackGray">
            <a:xfrm>
              <a:off x="3456" y="2880"/>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74" name="Oval 18"/>
            <p:cNvSpPr>
              <a:spLocks noChangeArrowheads="1"/>
            </p:cNvSpPr>
            <p:nvPr/>
          </p:nvSpPr>
          <p:spPr bwMode="blackGray">
            <a:xfrm rot="-2700000">
              <a:off x="3522" y="2946"/>
              <a:ext cx="118" cy="118"/>
            </a:xfrm>
            <a:prstGeom prst="ellipse">
              <a:avLst/>
            </a:prstGeom>
            <a:solidFill>
              <a:srgbClr val="CC66FF"/>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75" name="Group 19"/>
          <p:cNvGrpSpPr>
            <a:grpSpLocks/>
          </p:cNvGrpSpPr>
          <p:nvPr/>
        </p:nvGrpSpPr>
        <p:grpSpPr bwMode="auto">
          <a:xfrm>
            <a:off x="6248400" y="4267200"/>
            <a:ext cx="1196975" cy="1196975"/>
            <a:chOff x="748" y="1117"/>
            <a:chExt cx="754" cy="754"/>
          </a:xfrm>
        </p:grpSpPr>
        <p:sp>
          <p:nvSpPr>
            <p:cNvPr id="2297876" name="Rectangle 20"/>
            <p:cNvSpPr>
              <a:spLocks noChangeArrowheads="1"/>
            </p:cNvSpPr>
            <p:nvPr/>
          </p:nvSpPr>
          <p:spPr bwMode="blackGray">
            <a:xfrm>
              <a:off x="748"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77" name="Rectangle 21"/>
            <p:cNvSpPr>
              <a:spLocks noChangeArrowheads="1"/>
            </p:cNvSpPr>
            <p:nvPr/>
          </p:nvSpPr>
          <p:spPr bwMode="blackGray">
            <a:xfrm>
              <a:off x="749" y="1119"/>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78" name="Rectangle 22"/>
            <p:cNvSpPr>
              <a:spLocks noChangeArrowheads="1"/>
            </p:cNvSpPr>
            <p:nvPr/>
          </p:nvSpPr>
          <p:spPr bwMode="blackGray">
            <a:xfrm>
              <a:off x="1251" y="1117"/>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79" name="Rectangle 23"/>
            <p:cNvSpPr>
              <a:spLocks noChangeArrowheads="1"/>
            </p:cNvSpPr>
            <p:nvPr/>
          </p:nvSpPr>
          <p:spPr bwMode="blackGray">
            <a:xfrm>
              <a:off x="1251"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97880" name="Rectangle 24"/>
          <p:cNvSpPr>
            <a:spLocks noGrp="1" noChangeArrowheads="1"/>
          </p:cNvSpPr>
          <p:nvPr>
            <p:ph type="title"/>
          </p:nvPr>
        </p:nvSpPr>
        <p:spPr/>
        <p:txBody>
          <a:bodyPr/>
          <a:lstStyle/>
          <a:p>
            <a:endParaRPr lang="en-US"/>
          </a:p>
        </p:txBody>
      </p:sp>
      <p:sp>
        <p:nvSpPr>
          <p:cNvPr id="2297881" name="Rectangle 25"/>
          <p:cNvSpPr>
            <a:spLocks noChangeArrowheads="1"/>
          </p:cNvSpPr>
          <p:nvPr/>
        </p:nvSpPr>
        <p:spPr bwMode="blackGray">
          <a:xfrm>
            <a:off x="457200" y="2286000"/>
            <a:ext cx="3886200" cy="38100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82" name="Rectangle 26"/>
          <p:cNvSpPr>
            <a:spLocks noChangeArrowheads="1"/>
          </p:cNvSpPr>
          <p:nvPr/>
        </p:nvSpPr>
        <p:spPr bwMode="blackGray">
          <a:xfrm>
            <a:off x="4953000" y="3581400"/>
            <a:ext cx="3733800" cy="2514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883" name="Text Box 27"/>
          <p:cNvSpPr txBox="1">
            <a:spLocks noChangeArrowheads="1"/>
          </p:cNvSpPr>
          <p:nvPr/>
        </p:nvSpPr>
        <p:spPr bwMode="blackGray">
          <a:xfrm>
            <a:off x="4572000" y="6084888"/>
            <a:ext cx="434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Texture being synthesized</a:t>
            </a:r>
          </a:p>
        </p:txBody>
      </p:sp>
      <p:sp>
        <p:nvSpPr>
          <p:cNvPr id="2297884" name="Text Box 28"/>
          <p:cNvSpPr txBox="1">
            <a:spLocks noChangeArrowheads="1"/>
          </p:cNvSpPr>
          <p:nvPr/>
        </p:nvSpPr>
        <p:spPr bwMode="blackGray">
          <a:xfrm>
            <a:off x="1600200" y="60848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2297885" name="Oval 29"/>
          <p:cNvSpPr>
            <a:spLocks noChangeArrowheads="1"/>
          </p:cNvSpPr>
          <p:nvPr/>
        </p:nvSpPr>
        <p:spPr bwMode="blackGray">
          <a:xfrm rot="-2700000">
            <a:off x="6740525" y="4783138"/>
            <a:ext cx="188913" cy="188912"/>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86" name="Rectangle 30"/>
          <p:cNvSpPr>
            <a:spLocks noChangeArrowheads="1"/>
          </p:cNvSpPr>
          <p:nvPr/>
        </p:nvSpPr>
        <p:spPr bwMode="blackGray">
          <a:xfrm>
            <a:off x="6642100" y="4673600"/>
            <a:ext cx="398463" cy="398463"/>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87" name="Oval 31"/>
          <p:cNvSpPr>
            <a:spLocks noChangeArrowheads="1"/>
          </p:cNvSpPr>
          <p:nvPr/>
        </p:nvSpPr>
        <p:spPr bwMode="blackGray">
          <a:xfrm rot="-2700000">
            <a:off x="6745288" y="4779963"/>
            <a:ext cx="187325" cy="187325"/>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88" name="Text Box 32"/>
          <p:cNvSpPr txBox="1">
            <a:spLocks noChangeArrowheads="1"/>
          </p:cNvSpPr>
          <p:nvPr/>
        </p:nvSpPr>
        <p:spPr bwMode="blackGray">
          <a:xfrm>
            <a:off x="6280150" y="4627563"/>
            <a:ext cx="382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a:t>
            </a:r>
          </a:p>
        </p:txBody>
      </p:sp>
      <p:grpSp>
        <p:nvGrpSpPr>
          <p:cNvPr id="2297889" name="Group 33"/>
          <p:cNvGrpSpPr>
            <a:grpSpLocks/>
          </p:cNvGrpSpPr>
          <p:nvPr/>
        </p:nvGrpSpPr>
        <p:grpSpPr bwMode="auto">
          <a:xfrm>
            <a:off x="1487488" y="2836863"/>
            <a:ext cx="398462" cy="398462"/>
            <a:chOff x="4464" y="2304"/>
            <a:chExt cx="251" cy="251"/>
          </a:xfrm>
        </p:grpSpPr>
        <p:sp>
          <p:nvSpPr>
            <p:cNvPr id="2297890" name="Rectangle 34"/>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91" name="Oval 35"/>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92" name="Group 36"/>
          <p:cNvGrpSpPr>
            <a:grpSpLocks/>
          </p:cNvGrpSpPr>
          <p:nvPr/>
        </p:nvGrpSpPr>
        <p:grpSpPr bwMode="auto">
          <a:xfrm>
            <a:off x="3259138" y="2895600"/>
            <a:ext cx="398462" cy="398463"/>
            <a:chOff x="4464" y="2304"/>
            <a:chExt cx="251" cy="251"/>
          </a:xfrm>
        </p:grpSpPr>
        <p:sp>
          <p:nvSpPr>
            <p:cNvPr id="2297893" name="Rectangle 37"/>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94" name="Oval 38"/>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95" name="Group 39"/>
          <p:cNvGrpSpPr>
            <a:grpSpLocks/>
          </p:cNvGrpSpPr>
          <p:nvPr/>
        </p:nvGrpSpPr>
        <p:grpSpPr bwMode="auto">
          <a:xfrm>
            <a:off x="3259138" y="5011738"/>
            <a:ext cx="398462" cy="398462"/>
            <a:chOff x="4464" y="2304"/>
            <a:chExt cx="251" cy="251"/>
          </a:xfrm>
        </p:grpSpPr>
        <p:sp>
          <p:nvSpPr>
            <p:cNvPr id="2297896" name="Rectangle 40"/>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897" name="Oval 41"/>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898" name="Group 42"/>
          <p:cNvGrpSpPr>
            <a:grpSpLocks/>
          </p:cNvGrpSpPr>
          <p:nvPr/>
        </p:nvGrpSpPr>
        <p:grpSpPr bwMode="auto">
          <a:xfrm>
            <a:off x="1219200" y="4189413"/>
            <a:ext cx="398463" cy="398462"/>
            <a:chOff x="4464" y="2304"/>
            <a:chExt cx="251" cy="251"/>
          </a:xfrm>
        </p:grpSpPr>
        <p:sp>
          <p:nvSpPr>
            <p:cNvPr id="2297899" name="Rectangle 43"/>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00" name="Oval 44"/>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97901" name="Line 45"/>
          <p:cNvSpPr>
            <a:spLocks noChangeShapeType="1"/>
          </p:cNvSpPr>
          <p:nvPr/>
        </p:nvSpPr>
        <p:spPr bwMode="blackGray">
          <a:xfrm flipH="1" flipV="1">
            <a:off x="3421063" y="5173663"/>
            <a:ext cx="398462" cy="396875"/>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02" name="Line 46"/>
          <p:cNvSpPr>
            <a:spLocks noChangeShapeType="1"/>
          </p:cNvSpPr>
          <p:nvPr/>
        </p:nvSpPr>
        <p:spPr bwMode="blackGray">
          <a:xfrm flipV="1">
            <a:off x="1000125" y="4389438"/>
            <a:ext cx="415925" cy="409575"/>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03" name="Line 47"/>
          <p:cNvSpPr>
            <a:spLocks noChangeShapeType="1"/>
          </p:cNvSpPr>
          <p:nvPr/>
        </p:nvSpPr>
        <p:spPr bwMode="blackGray">
          <a:xfrm flipH="1">
            <a:off x="3440113" y="2695575"/>
            <a:ext cx="400050" cy="42545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04" name="Line 48"/>
          <p:cNvSpPr>
            <a:spLocks noChangeShapeType="1"/>
          </p:cNvSpPr>
          <p:nvPr/>
        </p:nvSpPr>
        <p:spPr bwMode="blackGray">
          <a:xfrm>
            <a:off x="1296988" y="2655888"/>
            <a:ext cx="412750" cy="403225"/>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06" name="Text Box 50"/>
          <p:cNvSpPr txBox="1">
            <a:spLocks noChangeArrowheads="1"/>
          </p:cNvSpPr>
          <p:nvPr/>
        </p:nvSpPr>
        <p:spPr bwMode="blackGray">
          <a:xfrm>
            <a:off x="647700" y="990600"/>
            <a:ext cx="1647825" cy="538163"/>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tx2"/>
                </a:solidFill>
                <a:effectLst>
                  <a:outerShdw blurRad="38100" dist="38100" dir="2700000" algn="tl">
                    <a:srgbClr val="C0C0C0"/>
                  </a:outerShdw>
                </a:effectLst>
              </a:rPr>
              <a:t>Isometric</a:t>
            </a:r>
          </a:p>
        </p:txBody>
      </p:sp>
      <p:sp>
        <p:nvSpPr>
          <p:cNvPr id="2297907" name="Line 51"/>
          <p:cNvSpPr>
            <a:spLocks noChangeShapeType="1"/>
          </p:cNvSpPr>
          <p:nvPr/>
        </p:nvSpPr>
        <p:spPr bwMode="blackGray">
          <a:xfrm flipH="1" flipV="1">
            <a:off x="1287463" y="2638425"/>
            <a:ext cx="398462"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08" name="Line 52"/>
          <p:cNvSpPr>
            <a:spLocks noChangeShapeType="1"/>
          </p:cNvSpPr>
          <p:nvPr/>
        </p:nvSpPr>
        <p:spPr bwMode="blackGray">
          <a:xfrm flipV="1">
            <a:off x="3438525" y="2695575"/>
            <a:ext cx="415925" cy="4095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09" name="Line 53"/>
          <p:cNvSpPr>
            <a:spLocks noChangeShapeType="1"/>
          </p:cNvSpPr>
          <p:nvPr/>
        </p:nvSpPr>
        <p:spPr bwMode="blackGray">
          <a:xfrm flipH="1">
            <a:off x="990600" y="4400550"/>
            <a:ext cx="400050" cy="4254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10" name="Line 54"/>
          <p:cNvSpPr>
            <a:spLocks noChangeShapeType="1"/>
          </p:cNvSpPr>
          <p:nvPr/>
        </p:nvSpPr>
        <p:spPr bwMode="blackGray">
          <a:xfrm>
            <a:off x="3416300" y="5172075"/>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97911" name="Group 55"/>
          <p:cNvGrpSpPr>
            <a:grpSpLocks/>
          </p:cNvGrpSpPr>
          <p:nvPr/>
        </p:nvGrpSpPr>
        <p:grpSpPr bwMode="auto">
          <a:xfrm>
            <a:off x="6248400" y="4276725"/>
            <a:ext cx="398463" cy="398463"/>
            <a:chOff x="1200" y="2688"/>
            <a:chExt cx="251" cy="251"/>
          </a:xfrm>
        </p:grpSpPr>
        <p:sp>
          <p:nvSpPr>
            <p:cNvPr id="2297912" name="Rectangle 56"/>
            <p:cNvSpPr>
              <a:spLocks noChangeArrowheads="1"/>
            </p:cNvSpPr>
            <p:nvPr/>
          </p:nvSpPr>
          <p:spPr bwMode="blackGray">
            <a:xfrm>
              <a:off x="1200" y="2688"/>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13" name="Oval 57"/>
            <p:cNvSpPr>
              <a:spLocks noChangeArrowheads="1"/>
            </p:cNvSpPr>
            <p:nvPr/>
          </p:nvSpPr>
          <p:spPr bwMode="blackGray">
            <a:xfrm rot="-2700000">
              <a:off x="1267" y="2761"/>
              <a:ext cx="118" cy="118"/>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14" name="Group 58"/>
          <p:cNvGrpSpPr>
            <a:grpSpLocks/>
          </p:cNvGrpSpPr>
          <p:nvPr/>
        </p:nvGrpSpPr>
        <p:grpSpPr bwMode="auto">
          <a:xfrm>
            <a:off x="7040563" y="4276725"/>
            <a:ext cx="398462" cy="398463"/>
            <a:chOff x="1705" y="2688"/>
            <a:chExt cx="251" cy="251"/>
          </a:xfrm>
        </p:grpSpPr>
        <p:sp>
          <p:nvSpPr>
            <p:cNvPr id="2297915" name="Rectangle 59"/>
            <p:cNvSpPr>
              <a:spLocks noChangeArrowheads="1"/>
            </p:cNvSpPr>
            <p:nvPr/>
          </p:nvSpPr>
          <p:spPr bwMode="blackGray">
            <a:xfrm>
              <a:off x="1705" y="2688"/>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16" name="Oval 60"/>
            <p:cNvSpPr>
              <a:spLocks noChangeArrowheads="1"/>
            </p:cNvSpPr>
            <p:nvPr/>
          </p:nvSpPr>
          <p:spPr bwMode="blackGray">
            <a:xfrm rot="-2700000">
              <a:off x="1768" y="2753"/>
              <a:ext cx="118" cy="118"/>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17" name="Group 61"/>
          <p:cNvGrpSpPr>
            <a:grpSpLocks/>
          </p:cNvGrpSpPr>
          <p:nvPr/>
        </p:nvGrpSpPr>
        <p:grpSpPr bwMode="auto">
          <a:xfrm>
            <a:off x="7038975" y="5067300"/>
            <a:ext cx="398463" cy="398463"/>
            <a:chOff x="1704" y="3192"/>
            <a:chExt cx="251" cy="251"/>
          </a:xfrm>
        </p:grpSpPr>
        <p:sp>
          <p:nvSpPr>
            <p:cNvPr id="2297918" name="Rectangle 62"/>
            <p:cNvSpPr>
              <a:spLocks noChangeArrowheads="1"/>
            </p:cNvSpPr>
            <p:nvPr/>
          </p:nvSpPr>
          <p:spPr bwMode="blackGray">
            <a:xfrm>
              <a:off x="1704" y="3192"/>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19" name="Oval 63"/>
            <p:cNvSpPr>
              <a:spLocks noChangeArrowheads="1"/>
            </p:cNvSpPr>
            <p:nvPr/>
          </p:nvSpPr>
          <p:spPr bwMode="blackGray">
            <a:xfrm rot="-2700000">
              <a:off x="1774" y="3257"/>
              <a:ext cx="118" cy="118"/>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20" name="Group 64"/>
          <p:cNvGrpSpPr>
            <a:grpSpLocks/>
          </p:cNvGrpSpPr>
          <p:nvPr/>
        </p:nvGrpSpPr>
        <p:grpSpPr bwMode="auto">
          <a:xfrm>
            <a:off x="6248400" y="5067300"/>
            <a:ext cx="398463" cy="398463"/>
            <a:chOff x="1200" y="3192"/>
            <a:chExt cx="251" cy="251"/>
          </a:xfrm>
        </p:grpSpPr>
        <p:sp>
          <p:nvSpPr>
            <p:cNvPr id="2297921" name="Rectangle 65"/>
            <p:cNvSpPr>
              <a:spLocks noChangeArrowheads="1"/>
            </p:cNvSpPr>
            <p:nvPr/>
          </p:nvSpPr>
          <p:spPr bwMode="blackGray">
            <a:xfrm>
              <a:off x="1200" y="3192"/>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22" name="Oval 66"/>
            <p:cNvSpPr>
              <a:spLocks noChangeArrowheads="1"/>
            </p:cNvSpPr>
            <p:nvPr/>
          </p:nvSpPr>
          <p:spPr bwMode="blackGray">
            <a:xfrm rot="-2700000">
              <a:off x="1260" y="3263"/>
              <a:ext cx="118" cy="118"/>
            </a:xfrm>
            <a:prstGeom prst="ellipse">
              <a:avLst/>
            </a:prstGeom>
            <a:solidFill>
              <a:srgbClr val="CC66FF"/>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97923" name="Line 67"/>
          <p:cNvSpPr>
            <a:spLocks noChangeShapeType="1"/>
          </p:cNvSpPr>
          <p:nvPr/>
        </p:nvSpPr>
        <p:spPr bwMode="blackGray">
          <a:xfrm flipH="1" flipV="1">
            <a:off x="6448425" y="4475163"/>
            <a:ext cx="398463"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24" name="Line 68"/>
          <p:cNvSpPr>
            <a:spLocks noChangeShapeType="1"/>
          </p:cNvSpPr>
          <p:nvPr/>
        </p:nvSpPr>
        <p:spPr bwMode="blackGray">
          <a:xfrm flipV="1">
            <a:off x="6838950" y="4459288"/>
            <a:ext cx="415925" cy="4095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25" name="Line 69"/>
          <p:cNvSpPr>
            <a:spLocks noChangeShapeType="1"/>
          </p:cNvSpPr>
          <p:nvPr/>
        </p:nvSpPr>
        <p:spPr bwMode="blackGray">
          <a:xfrm>
            <a:off x="6845300" y="4862513"/>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26" name="Line 70"/>
          <p:cNvSpPr>
            <a:spLocks noChangeShapeType="1"/>
          </p:cNvSpPr>
          <p:nvPr/>
        </p:nvSpPr>
        <p:spPr bwMode="blackGray">
          <a:xfrm flipH="1">
            <a:off x="6445250" y="4849813"/>
            <a:ext cx="400050" cy="4254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97927" name="Group 71"/>
          <p:cNvGrpSpPr>
            <a:grpSpLocks/>
          </p:cNvGrpSpPr>
          <p:nvPr/>
        </p:nvGrpSpPr>
        <p:grpSpPr bwMode="auto">
          <a:xfrm>
            <a:off x="5070475" y="1930400"/>
            <a:ext cx="398463" cy="398463"/>
            <a:chOff x="2287" y="1277"/>
            <a:chExt cx="251" cy="251"/>
          </a:xfrm>
        </p:grpSpPr>
        <p:sp>
          <p:nvSpPr>
            <p:cNvPr id="2297928" name="Rectangle 72"/>
            <p:cNvSpPr>
              <a:spLocks noChangeArrowheads="1"/>
            </p:cNvSpPr>
            <p:nvPr/>
          </p:nvSpPr>
          <p:spPr bwMode="blackGray">
            <a:xfrm>
              <a:off x="2287" y="1277"/>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29" name="Oval 73"/>
            <p:cNvSpPr>
              <a:spLocks noChangeArrowheads="1"/>
            </p:cNvSpPr>
            <p:nvPr/>
          </p:nvSpPr>
          <p:spPr bwMode="blackGray">
            <a:xfrm rot="-2700000">
              <a:off x="2352" y="1344"/>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30" name="Group 74"/>
          <p:cNvGrpSpPr>
            <a:grpSpLocks/>
          </p:cNvGrpSpPr>
          <p:nvPr/>
        </p:nvGrpSpPr>
        <p:grpSpPr bwMode="auto">
          <a:xfrm>
            <a:off x="4667250" y="1524000"/>
            <a:ext cx="398463" cy="398463"/>
            <a:chOff x="1200" y="2688"/>
            <a:chExt cx="251" cy="251"/>
          </a:xfrm>
        </p:grpSpPr>
        <p:sp>
          <p:nvSpPr>
            <p:cNvPr id="2297931" name="Rectangle 75"/>
            <p:cNvSpPr>
              <a:spLocks noChangeArrowheads="1"/>
            </p:cNvSpPr>
            <p:nvPr/>
          </p:nvSpPr>
          <p:spPr bwMode="blackGray">
            <a:xfrm>
              <a:off x="1200" y="2688"/>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32" name="Oval 76"/>
            <p:cNvSpPr>
              <a:spLocks noChangeArrowheads="1"/>
            </p:cNvSpPr>
            <p:nvPr/>
          </p:nvSpPr>
          <p:spPr bwMode="blackGray">
            <a:xfrm rot="-2700000">
              <a:off x="1267" y="2761"/>
              <a:ext cx="118" cy="118"/>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33" name="Group 77"/>
          <p:cNvGrpSpPr>
            <a:grpSpLocks/>
          </p:cNvGrpSpPr>
          <p:nvPr/>
        </p:nvGrpSpPr>
        <p:grpSpPr bwMode="auto">
          <a:xfrm>
            <a:off x="5468938" y="1524000"/>
            <a:ext cx="398462" cy="398463"/>
            <a:chOff x="1705" y="2688"/>
            <a:chExt cx="251" cy="251"/>
          </a:xfrm>
        </p:grpSpPr>
        <p:sp>
          <p:nvSpPr>
            <p:cNvPr id="2297934" name="Rectangle 78"/>
            <p:cNvSpPr>
              <a:spLocks noChangeArrowheads="1"/>
            </p:cNvSpPr>
            <p:nvPr/>
          </p:nvSpPr>
          <p:spPr bwMode="blackGray">
            <a:xfrm>
              <a:off x="1705" y="2688"/>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35" name="Oval 79"/>
            <p:cNvSpPr>
              <a:spLocks noChangeArrowheads="1"/>
            </p:cNvSpPr>
            <p:nvPr/>
          </p:nvSpPr>
          <p:spPr bwMode="blackGray">
            <a:xfrm rot="-2700000">
              <a:off x="1768" y="2753"/>
              <a:ext cx="118" cy="118"/>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36" name="Group 80"/>
          <p:cNvGrpSpPr>
            <a:grpSpLocks/>
          </p:cNvGrpSpPr>
          <p:nvPr/>
        </p:nvGrpSpPr>
        <p:grpSpPr bwMode="auto">
          <a:xfrm>
            <a:off x="5467350" y="2324100"/>
            <a:ext cx="398463" cy="398463"/>
            <a:chOff x="1704" y="3192"/>
            <a:chExt cx="251" cy="251"/>
          </a:xfrm>
        </p:grpSpPr>
        <p:sp>
          <p:nvSpPr>
            <p:cNvPr id="2297937" name="Rectangle 81"/>
            <p:cNvSpPr>
              <a:spLocks noChangeArrowheads="1"/>
            </p:cNvSpPr>
            <p:nvPr/>
          </p:nvSpPr>
          <p:spPr bwMode="blackGray">
            <a:xfrm>
              <a:off x="1704" y="3192"/>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38" name="Oval 82"/>
            <p:cNvSpPr>
              <a:spLocks noChangeArrowheads="1"/>
            </p:cNvSpPr>
            <p:nvPr/>
          </p:nvSpPr>
          <p:spPr bwMode="blackGray">
            <a:xfrm rot="-2700000">
              <a:off x="1774" y="3257"/>
              <a:ext cx="118" cy="118"/>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97939" name="Group 83"/>
          <p:cNvGrpSpPr>
            <a:grpSpLocks/>
          </p:cNvGrpSpPr>
          <p:nvPr/>
        </p:nvGrpSpPr>
        <p:grpSpPr bwMode="auto">
          <a:xfrm>
            <a:off x="4667250" y="2324100"/>
            <a:ext cx="398463" cy="398463"/>
            <a:chOff x="1200" y="3192"/>
            <a:chExt cx="251" cy="251"/>
          </a:xfrm>
        </p:grpSpPr>
        <p:sp>
          <p:nvSpPr>
            <p:cNvPr id="2297940" name="Rectangle 84"/>
            <p:cNvSpPr>
              <a:spLocks noChangeArrowheads="1"/>
            </p:cNvSpPr>
            <p:nvPr/>
          </p:nvSpPr>
          <p:spPr bwMode="blackGray">
            <a:xfrm>
              <a:off x="1200" y="3192"/>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97941" name="Oval 85"/>
            <p:cNvSpPr>
              <a:spLocks noChangeArrowheads="1"/>
            </p:cNvSpPr>
            <p:nvPr/>
          </p:nvSpPr>
          <p:spPr bwMode="blackGray">
            <a:xfrm rot="-2700000">
              <a:off x="1260" y="3263"/>
              <a:ext cx="118" cy="118"/>
            </a:xfrm>
            <a:prstGeom prst="ellipse">
              <a:avLst/>
            </a:prstGeom>
            <a:solidFill>
              <a:srgbClr val="CC66FF"/>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97942" name="Line 86"/>
          <p:cNvSpPr>
            <a:spLocks noChangeShapeType="1"/>
          </p:cNvSpPr>
          <p:nvPr/>
        </p:nvSpPr>
        <p:spPr bwMode="blackGray">
          <a:xfrm flipH="1" flipV="1">
            <a:off x="4867275" y="1731963"/>
            <a:ext cx="398463"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43" name="Line 87"/>
          <p:cNvSpPr>
            <a:spLocks noChangeShapeType="1"/>
          </p:cNvSpPr>
          <p:nvPr/>
        </p:nvSpPr>
        <p:spPr bwMode="blackGray">
          <a:xfrm flipV="1">
            <a:off x="5257800" y="1716088"/>
            <a:ext cx="415925" cy="4095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44" name="Line 88"/>
          <p:cNvSpPr>
            <a:spLocks noChangeShapeType="1"/>
          </p:cNvSpPr>
          <p:nvPr/>
        </p:nvSpPr>
        <p:spPr bwMode="blackGray">
          <a:xfrm>
            <a:off x="5264150" y="2119313"/>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45" name="Line 89"/>
          <p:cNvSpPr>
            <a:spLocks noChangeShapeType="1"/>
          </p:cNvSpPr>
          <p:nvPr/>
        </p:nvSpPr>
        <p:spPr bwMode="blackGray">
          <a:xfrm flipH="1">
            <a:off x="4864100" y="2106613"/>
            <a:ext cx="400050" cy="4254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97946" name="Text Box 90"/>
          <p:cNvSpPr txBox="1">
            <a:spLocks noChangeArrowheads="1"/>
          </p:cNvSpPr>
          <p:nvPr/>
        </p:nvSpPr>
        <p:spPr bwMode="blackGray">
          <a:xfrm>
            <a:off x="4819650" y="2711450"/>
            <a:ext cx="877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N(p)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78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78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78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978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97923"/>
                                        </p:tgtEl>
                                        <p:attrNameLst>
                                          <p:attrName>style.visibility</p:attrName>
                                        </p:attrNameLst>
                                      </p:cBhvr>
                                      <p:to>
                                        <p:strVal val="visible"/>
                                      </p:to>
                                    </p:set>
                                  </p:childTnLst>
                                  <p:subTnLst>
                                    <p:set>
                                      <p:cBhvr override="childStyle">
                                        <p:cTn dur="1" fill="hold" display="0" masterRel="nextClick" afterEffect="1"/>
                                        <p:tgtEl>
                                          <p:spTgt spid="2297923"/>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297904"/>
                                        </p:tgtEl>
                                        <p:attrNameLst>
                                          <p:attrName>style.visibility</p:attrName>
                                        </p:attrNameLst>
                                      </p:cBhvr>
                                      <p:to>
                                        <p:strVal val="visible"/>
                                      </p:to>
                                    </p:set>
                                  </p:childTnLst>
                                  <p:subTnLst>
                                    <p:set>
                                      <p:cBhvr override="childStyle">
                                        <p:cTn dur="1" fill="hold" display="0" masterRel="nextClick" afterEffect="1"/>
                                        <p:tgtEl>
                                          <p:spTgt spid="2297904"/>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29788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97924"/>
                                        </p:tgtEl>
                                        <p:attrNameLst>
                                          <p:attrName>style.visibility</p:attrName>
                                        </p:attrNameLst>
                                      </p:cBhvr>
                                      <p:to>
                                        <p:strVal val="visible"/>
                                      </p:to>
                                    </p:set>
                                  </p:childTnLst>
                                  <p:subTnLst>
                                    <p:set>
                                      <p:cBhvr override="childStyle">
                                        <p:cTn dur="1" fill="hold" display="0" masterRel="nextClick" afterEffect="1"/>
                                        <p:tgtEl>
                                          <p:spTgt spid="229792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297903"/>
                                        </p:tgtEl>
                                        <p:attrNameLst>
                                          <p:attrName>style.visibility</p:attrName>
                                        </p:attrNameLst>
                                      </p:cBhvr>
                                      <p:to>
                                        <p:strVal val="visible"/>
                                      </p:to>
                                    </p:set>
                                  </p:childTnLst>
                                  <p:subTnLst>
                                    <p:set>
                                      <p:cBhvr override="childStyle">
                                        <p:cTn dur="1" fill="hold" display="0" masterRel="nextClick" afterEffect="1"/>
                                        <p:tgtEl>
                                          <p:spTgt spid="229790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229789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97925"/>
                                        </p:tgtEl>
                                        <p:attrNameLst>
                                          <p:attrName>style.visibility</p:attrName>
                                        </p:attrNameLst>
                                      </p:cBhvr>
                                      <p:to>
                                        <p:strVal val="visible"/>
                                      </p:to>
                                    </p:set>
                                  </p:childTnLst>
                                  <p:subTnLst>
                                    <p:set>
                                      <p:cBhvr override="childStyle">
                                        <p:cTn dur="1" fill="hold" display="0" masterRel="nextClick" afterEffect="1"/>
                                        <p:tgtEl>
                                          <p:spTgt spid="2297925"/>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297901"/>
                                        </p:tgtEl>
                                        <p:attrNameLst>
                                          <p:attrName>style.visibility</p:attrName>
                                        </p:attrNameLst>
                                      </p:cBhvr>
                                      <p:to>
                                        <p:strVal val="visible"/>
                                      </p:to>
                                    </p:set>
                                  </p:childTnLst>
                                  <p:subTnLst>
                                    <p:set>
                                      <p:cBhvr override="childStyle">
                                        <p:cTn dur="1" fill="hold" display="0" masterRel="nextClick" afterEffect="1"/>
                                        <p:tgtEl>
                                          <p:spTgt spid="2297901"/>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229789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97902"/>
                                        </p:tgtEl>
                                        <p:attrNameLst>
                                          <p:attrName>style.visibility</p:attrName>
                                        </p:attrNameLst>
                                      </p:cBhvr>
                                      <p:to>
                                        <p:strVal val="visible"/>
                                      </p:to>
                                    </p:set>
                                  </p:childTnLst>
                                  <p:subTnLst>
                                    <p:set>
                                      <p:cBhvr override="childStyle">
                                        <p:cTn dur="1" fill="hold" display="0" masterRel="nextClick" afterEffect="1"/>
                                        <p:tgtEl>
                                          <p:spTgt spid="2297902"/>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2297926"/>
                                        </p:tgtEl>
                                        <p:attrNameLst>
                                          <p:attrName>style.visibility</p:attrName>
                                        </p:attrNameLst>
                                      </p:cBhvr>
                                      <p:to>
                                        <p:strVal val="visible"/>
                                      </p:to>
                                    </p:set>
                                  </p:childTnLst>
                                  <p:subTnLst>
                                    <p:set>
                                      <p:cBhvr override="childStyle">
                                        <p:cTn dur="1" fill="hold" display="0" masterRel="nextClick" afterEffect="1"/>
                                        <p:tgtEl>
                                          <p:spTgt spid="2297926"/>
                                        </p:tgtEl>
                                        <p:attrNameLst>
                                          <p:attrName>style.visibility</p:attrName>
                                        </p:attrNameLst>
                                      </p:cBhvr>
                                      <p:to>
                                        <p:strVal val="hidden"/>
                                      </p:to>
                                    </p:set>
                                  </p:subTnLst>
                                </p:cTn>
                              </p:par>
                              <p:par>
                                <p:cTn id="43" presetID="1" presetClass="entr" presetSubtype="0" fill="hold" nodeType="withEffect">
                                  <p:stCondLst>
                                    <p:cond delay="0"/>
                                  </p:stCondLst>
                                  <p:childTnLst>
                                    <p:set>
                                      <p:cBhvr>
                                        <p:cTn id="44" dur="1" fill="hold">
                                          <p:stCondLst>
                                            <p:cond delay="0"/>
                                          </p:stCondLst>
                                        </p:cTn>
                                        <p:tgtEl>
                                          <p:spTgt spid="229789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nodeType="clickEffect">
                                  <p:stCondLst>
                                    <p:cond delay="0"/>
                                  </p:stCondLst>
                                  <p:childTnLst>
                                    <p:set>
                                      <p:cBhvr>
                                        <p:cTn id="48" dur="1" fill="hold">
                                          <p:stCondLst>
                                            <p:cond delay="0"/>
                                          </p:stCondLst>
                                        </p:cTn>
                                        <p:tgtEl>
                                          <p:spTgt spid="229786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29786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29786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29787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2979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979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9785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97907"/>
                                        </p:tgtEl>
                                        <p:attrNameLst>
                                          <p:attrName>style.visibility</p:attrName>
                                        </p:attrNameLst>
                                      </p:cBhvr>
                                      <p:to>
                                        <p:strVal val="visible"/>
                                      </p:to>
                                    </p:set>
                                  </p:childTnLst>
                                  <p:subTnLst>
                                    <p:set>
                                      <p:cBhvr override="childStyle">
                                        <p:cTn dur="1" fill="hold" display="0" masterRel="nextClick" afterEffect="1"/>
                                        <p:tgtEl>
                                          <p:spTgt spid="2297907"/>
                                        </p:tgtEl>
                                        <p:attrNameLst>
                                          <p:attrName>style.visibility</p:attrName>
                                        </p:attrNameLst>
                                      </p:cBhvr>
                                      <p:to>
                                        <p:strVal val="hidden"/>
                                      </p:to>
                                    </p:set>
                                  </p:subTnLst>
                                </p:cTn>
                              </p:par>
                              <p:par>
                                <p:cTn id="67" presetID="1" presetClass="entr" presetSubtype="0" fill="hold" nodeType="withEffect">
                                  <p:stCondLst>
                                    <p:cond delay="0"/>
                                  </p:stCondLst>
                                  <p:childTnLst>
                                    <p:set>
                                      <p:cBhvr>
                                        <p:cTn id="68" dur="1" fill="hold">
                                          <p:stCondLst>
                                            <p:cond delay="0"/>
                                          </p:stCondLst>
                                        </p:cTn>
                                        <p:tgtEl>
                                          <p:spTgt spid="22978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979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97942"/>
                                        </p:tgtEl>
                                        <p:attrNameLst>
                                          <p:attrName>style.visibility</p:attrName>
                                        </p:attrNameLst>
                                      </p:cBhvr>
                                      <p:to>
                                        <p:strVal val="visible"/>
                                      </p:to>
                                    </p:set>
                                  </p:childTnLst>
                                  <p:subTnLst>
                                    <p:set>
                                      <p:cBhvr override="childStyle">
                                        <p:cTn dur="1" fill="hold" display="0" masterRel="nextClick" afterEffect="1"/>
                                        <p:tgtEl>
                                          <p:spTgt spid="2297942"/>
                                        </p:tgtEl>
                                        <p:attrNameLst>
                                          <p:attrName>style.visibility</p:attrName>
                                        </p:attrNameLst>
                                      </p:cBhvr>
                                      <p:to>
                                        <p:strVal val="hidden"/>
                                      </p:to>
                                    </p:set>
                                  </p:sub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97908"/>
                                        </p:tgtEl>
                                        <p:attrNameLst>
                                          <p:attrName>style.visibility</p:attrName>
                                        </p:attrNameLst>
                                      </p:cBhvr>
                                      <p:to>
                                        <p:strVal val="visible"/>
                                      </p:to>
                                    </p:set>
                                  </p:childTnLst>
                                  <p:subTnLst>
                                    <p:set>
                                      <p:cBhvr override="childStyle">
                                        <p:cTn dur="1" fill="hold" display="0" masterRel="nextClick" afterEffect="1"/>
                                        <p:tgtEl>
                                          <p:spTgt spid="2297908"/>
                                        </p:tgtEl>
                                        <p:attrNameLst>
                                          <p:attrName>style.visibility</p:attrName>
                                        </p:attrNameLst>
                                      </p:cBhvr>
                                      <p:to>
                                        <p:strVal val="hidden"/>
                                      </p:to>
                                    </p:set>
                                  </p:subTnLst>
                                </p:cTn>
                              </p:par>
                              <p:par>
                                <p:cTn id="77" presetID="1" presetClass="entr" presetSubtype="0" fill="hold" nodeType="withEffect">
                                  <p:stCondLst>
                                    <p:cond delay="0"/>
                                  </p:stCondLst>
                                  <p:childTnLst>
                                    <p:set>
                                      <p:cBhvr>
                                        <p:cTn id="78" dur="1" fill="hold">
                                          <p:stCondLst>
                                            <p:cond delay="0"/>
                                          </p:stCondLst>
                                        </p:cTn>
                                        <p:tgtEl>
                                          <p:spTgt spid="22978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9793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97943"/>
                                        </p:tgtEl>
                                        <p:attrNameLst>
                                          <p:attrName>style.visibility</p:attrName>
                                        </p:attrNameLst>
                                      </p:cBhvr>
                                      <p:to>
                                        <p:strVal val="visible"/>
                                      </p:to>
                                    </p:set>
                                  </p:childTnLst>
                                  <p:subTnLst>
                                    <p:set>
                                      <p:cBhvr override="childStyle">
                                        <p:cTn dur="1" fill="hold" display="0" masterRel="nextClick" afterEffect="1"/>
                                        <p:tgtEl>
                                          <p:spTgt spid="2297943"/>
                                        </p:tgtEl>
                                        <p:attrNameLst>
                                          <p:attrName>style.visibility</p:attrName>
                                        </p:attrNameLst>
                                      </p:cBhvr>
                                      <p:to>
                                        <p:strVal val="hidden"/>
                                      </p:to>
                                    </p:set>
                                  </p:sub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97910"/>
                                        </p:tgtEl>
                                        <p:attrNameLst>
                                          <p:attrName>style.visibility</p:attrName>
                                        </p:attrNameLst>
                                      </p:cBhvr>
                                      <p:to>
                                        <p:strVal val="visible"/>
                                      </p:to>
                                    </p:set>
                                  </p:childTnLst>
                                  <p:subTnLst>
                                    <p:set>
                                      <p:cBhvr override="childStyle">
                                        <p:cTn dur="1" fill="hold" display="0" masterRel="nextClick" afterEffect="1"/>
                                        <p:tgtEl>
                                          <p:spTgt spid="2297910"/>
                                        </p:tgtEl>
                                        <p:attrNameLst>
                                          <p:attrName>style.visibility</p:attrName>
                                        </p:attrNameLst>
                                      </p:cBhvr>
                                      <p:to>
                                        <p:strVal val="hidden"/>
                                      </p:to>
                                    </p:set>
                                  </p:subTnLst>
                                </p:cTn>
                              </p:par>
                              <p:par>
                                <p:cTn id="87" presetID="1" presetClass="entr" presetSubtype="0" fill="hold" nodeType="withEffect">
                                  <p:stCondLst>
                                    <p:cond delay="0"/>
                                  </p:stCondLst>
                                  <p:childTnLst>
                                    <p:set>
                                      <p:cBhvr>
                                        <p:cTn id="88" dur="1" fill="hold">
                                          <p:stCondLst>
                                            <p:cond delay="0"/>
                                          </p:stCondLst>
                                        </p:cTn>
                                        <p:tgtEl>
                                          <p:spTgt spid="229786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29793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97944"/>
                                        </p:tgtEl>
                                        <p:attrNameLst>
                                          <p:attrName>style.visibility</p:attrName>
                                        </p:attrNameLst>
                                      </p:cBhvr>
                                      <p:to>
                                        <p:strVal val="visible"/>
                                      </p:to>
                                    </p:set>
                                  </p:childTnLst>
                                  <p:subTnLst>
                                    <p:set>
                                      <p:cBhvr override="childStyle">
                                        <p:cTn dur="1" fill="hold" display="0" masterRel="nextClick" afterEffect="1"/>
                                        <p:tgtEl>
                                          <p:spTgt spid="2297944"/>
                                        </p:tgtEl>
                                        <p:attrNameLst>
                                          <p:attrName>style.visibility</p:attrName>
                                        </p:attrNameLst>
                                      </p:cBhvr>
                                      <p:to>
                                        <p:strVal val="hidden"/>
                                      </p:to>
                                    </p:set>
                                  </p:sub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29790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979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9794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297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7901" grpId="0" animBg="1"/>
      <p:bldP spid="2297902" grpId="0" animBg="1"/>
      <p:bldP spid="2297903" grpId="0" animBg="1"/>
      <p:bldP spid="2297904" grpId="0" animBg="1"/>
      <p:bldP spid="2297907" grpId="0" animBg="1"/>
      <p:bldP spid="2297908" grpId="0" animBg="1"/>
      <p:bldP spid="2297909" grpId="0" animBg="1"/>
      <p:bldP spid="2297910" grpId="0" animBg="1"/>
      <p:bldP spid="2297923" grpId="0" animBg="1"/>
      <p:bldP spid="2297924" grpId="0" animBg="1"/>
      <p:bldP spid="2297925" grpId="0" animBg="1"/>
      <p:bldP spid="2297926" grpId="0" animBg="1"/>
      <p:bldP spid="2297942" grpId="0" animBg="1"/>
      <p:bldP spid="2297943" grpId="0" animBg="1"/>
      <p:bldP spid="2297944" grpId="0" animBg="1"/>
      <p:bldP spid="2297945" grpId="0" animBg="1"/>
      <p:bldP spid="22979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3439" name="Group 95"/>
          <p:cNvGrpSpPr>
            <a:grpSpLocks/>
          </p:cNvGrpSpPr>
          <p:nvPr/>
        </p:nvGrpSpPr>
        <p:grpSpPr bwMode="auto">
          <a:xfrm>
            <a:off x="4667250" y="1527175"/>
            <a:ext cx="1196975" cy="1196975"/>
            <a:chOff x="748" y="1117"/>
            <a:chExt cx="754" cy="754"/>
          </a:xfrm>
        </p:grpSpPr>
        <p:sp>
          <p:nvSpPr>
            <p:cNvPr id="2233440" name="Rectangle 96"/>
            <p:cNvSpPr>
              <a:spLocks noChangeArrowheads="1"/>
            </p:cNvSpPr>
            <p:nvPr/>
          </p:nvSpPr>
          <p:spPr bwMode="blackGray">
            <a:xfrm>
              <a:off x="748"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41" name="Rectangle 97"/>
            <p:cNvSpPr>
              <a:spLocks noChangeArrowheads="1"/>
            </p:cNvSpPr>
            <p:nvPr/>
          </p:nvSpPr>
          <p:spPr bwMode="blackGray">
            <a:xfrm>
              <a:off x="749" y="1119"/>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42" name="Rectangle 98"/>
            <p:cNvSpPr>
              <a:spLocks noChangeArrowheads="1"/>
            </p:cNvSpPr>
            <p:nvPr/>
          </p:nvSpPr>
          <p:spPr bwMode="blackGray">
            <a:xfrm>
              <a:off x="1251" y="1117"/>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43" name="Rectangle 99"/>
            <p:cNvSpPr>
              <a:spLocks noChangeArrowheads="1"/>
            </p:cNvSpPr>
            <p:nvPr/>
          </p:nvSpPr>
          <p:spPr bwMode="blackGray">
            <a:xfrm>
              <a:off x="1251"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33383" name="Rectangle 39"/>
          <p:cNvSpPr>
            <a:spLocks noChangeArrowheads="1"/>
          </p:cNvSpPr>
          <p:nvPr/>
        </p:nvSpPr>
        <p:spPr bwMode="blackGray">
          <a:xfrm>
            <a:off x="3259138" y="2895600"/>
            <a:ext cx="398462" cy="398463"/>
          </a:xfrm>
          <a:prstGeom prst="rect">
            <a:avLst/>
          </a:prstGeom>
          <a:solidFill>
            <a:srgbClr val="FFC5D0"/>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80" name="Rectangle 36"/>
          <p:cNvSpPr>
            <a:spLocks noChangeArrowheads="1"/>
          </p:cNvSpPr>
          <p:nvPr/>
        </p:nvSpPr>
        <p:spPr bwMode="blackGray">
          <a:xfrm>
            <a:off x="1487488" y="2836863"/>
            <a:ext cx="398462" cy="398462"/>
          </a:xfrm>
          <a:prstGeom prst="rect">
            <a:avLst/>
          </a:prstGeom>
          <a:solidFill>
            <a:srgbClr val="C9FFC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86" name="Rectangle 42"/>
          <p:cNvSpPr>
            <a:spLocks noChangeArrowheads="1"/>
          </p:cNvSpPr>
          <p:nvPr/>
        </p:nvSpPr>
        <p:spPr bwMode="blackGray">
          <a:xfrm>
            <a:off x="3249613" y="5002213"/>
            <a:ext cx="398462" cy="398462"/>
          </a:xfrm>
          <a:prstGeom prst="rect">
            <a:avLst/>
          </a:prstGeom>
          <a:solidFill>
            <a:srgbClr val="D9E8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89" name="Rectangle 45"/>
          <p:cNvSpPr>
            <a:spLocks noChangeArrowheads="1"/>
          </p:cNvSpPr>
          <p:nvPr/>
        </p:nvSpPr>
        <p:spPr bwMode="blackGray">
          <a:xfrm>
            <a:off x="1219200" y="4189413"/>
            <a:ext cx="398463" cy="398462"/>
          </a:xfrm>
          <a:prstGeom prst="rect">
            <a:avLst/>
          </a:prstGeom>
          <a:solidFill>
            <a:srgbClr val="F0D1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233396" name="Group 52"/>
          <p:cNvGrpSpPr>
            <a:grpSpLocks/>
          </p:cNvGrpSpPr>
          <p:nvPr/>
        </p:nvGrpSpPr>
        <p:grpSpPr bwMode="auto">
          <a:xfrm>
            <a:off x="1619250" y="3790950"/>
            <a:ext cx="398463" cy="398463"/>
            <a:chOff x="4464" y="2304"/>
            <a:chExt cx="251" cy="251"/>
          </a:xfrm>
        </p:grpSpPr>
        <p:sp>
          <p:nvSpPr>
            <p:cNvPr id="2233397" name="Rectangle 53"/>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98" name="Oval 54"/>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399" name="Group 55"/>
          <p:cNvGrpSpPr>
            <a:grpSpLocks/>
          </p:cNvGrpSpPr>
          <p:nvPr/>
        </p:nvGrpSpPr>
        <p:grpSpPr bwMode="auto">
          <a:xfrm>
            <a:off x="1887538" y="3238500"/>
            <a:ext cx="398462" cy="398463"/>
            <a:chOff x="4464" y="2304"/>
            <a:chExt cx="251" cy="251"/>
          </a:xfrm>
        </p:grpSpPr>
        <p:sp>
          <p:nvSpPr>
            <p:cNvPr id="2233400" name="Rectangle 56"/>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01" name="Oval 57"/>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402" name="Group 58"/>
          <p:cNvGrpSpPr>
            <a:grpSpLocks/>
          </p:cNvGrpSpPr>
          <p:nvPr/>
        </p:nvGrpSpPr>
        <p:grpSpPr bwMode="auto">
          <a:xfrm>
            <a:off x="2857500" y="3295650"/>
            <a:ext cx="398463" cy="398463"/>
            <a:chOff x="4464" y="2304"/>
            <a:chExt cx="251" cy="251"/>
          </a:xfrm>
        </p:grpSpPr>
        <p:sp>
          <p:nvSpPr>
            <p:cNvPr id="2233403" name="Rectangle 59"/>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04" name="Oval 60"/>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405" name="Group 61"/>
          <p:cNvGrpSpPr>
            <a:grpSpLocks/>
          </p:cNvGrpSpPr>
          <p:nvPr/>
        </p:nvGrpSpPr>
        <p:grpSpPr bwMode="auto">
          <a:xfrm>
            <a:off x="2857500" y="4610100"/>
            <a:ext cx="398463" cy="398463"/>
            <a:chOff x="4464" y="2304"/>
            <a:chExt cx="251" cy="251"/>
          </a:xfrm>
        </p:grpSpPr>
        <p:sp>
          <p:nvSpPr>
            <p:cNvPr id="2233406" name="Rectangle 62"/>
            <p:cNvSpPr>
              <a:spLocks noChangeArrowheads="1"/>
            </p:cNvSpPr>
            <p:nvPr/>
          </p:nvSpPr>
          <p:spPr bwMode="blackGray">
            <a:xfrm>
              <a:off x="4464" y="2304"/>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07" name="Oval 63"/>
            <p:cNvSpPr>
              <a:spLocks noChangeArrowheads="1"/>
            </p:cNvSpPr>
            <p:nvPr/>
          </p:nvSpPr>
          <p:spPr bwMode="blackGray">
            <a:xfrm rot="-2700000">
              <a:off x="4529" y="2371"/>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346" name="Group 2"/>
          <p:cNvGrpSpPr>
            <a:grpSpLocks/>
          </p:cNvGrpSpPr>
          <p:nvPr/>
        </p:nvGrpSpPr>
        <p:grpSpPr bwMode="auto">
          <a:xfrm>
            <a:off x="6248400" y="4267200"/>
            <a:ext cx="1196975" cy="1196975"/>
            <a:chOff x="748" y="1117"/>
            <a:chExt cx="754" cy="754"/>
          </a:xfrm>
        </p:grpSpPr>
        <p:sp>
          <p:nvSpPr>
            <p:cNvPr id="2233347" name="Rectangle 3"/>
            <p:cNvSpPr>
              <a:spLocks noChangeArrowheads="1"/>
            </p:cNvSpPr>
            <p:nvPr/>
          </p:nvSpPr>
          <p:spPr bwMode="blackGray">
            <a:xfrm>
              <a:off x="748"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48" name="Rectangle 4"/>
            <p:cNvSpPr>
              <a:spLocks noChangeArrowheads="1"/>
            </p:cNvSpPr>
            <p:nvPr/>
          </p:nvSpPr>
          <p:spPr bwMode="blackGray">
            <a:xfrm>
              <a:off x="749" y="1119"/>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49" name="Rectangle 5"/>
            <p:cNvSpPr>
              <a:spLocks noChangeArrowheads="1"/>
            </p:cNvSpPr>
            <p:nvPr/>
          </p:nvSpPr>
          <p:spPr bwMode="blackGray">
            <a:xfrm>
              <a:off x="1251" y="1117"/>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50" name="Rectangle 6"/>
            <p:cNvSpPr>
              <a:spLocks noChangeArrowheads="1"/>
            </p:cNvSpPr>
            <p:nvPr/>
          </p:nvSpPr>
          <p:spPr bwMode="blackGray">
            <a:xfrm>
              <a:off x="1251"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33352" name="Rectangle 8"/>
          <p:cNvSpPr>
            <a:spLocks noChangeArrowheads="1"/>
          </p:cNvSpPr>
          <p:nvPr/>
        </p:nvSpPr>
        <p:spPr bwMode="blackGray">
          <a:xfrm>
            <a:off x="457200" y="2286000"/>
            <a:ext cx="3886200" cy="38100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53" name="Rectangle 9"/>
          <p:cNvSpPr>
            <a:spLocks noChangeArrowheads="1"/>
          </p:cNvSpPr>
          <p:nvPr/>
        </p:nvSpPr>
        <p:spPr bwMode="blackGray">
          <a:xfrm>
            <a:off x="4953000" y="3581400"/>
            <a:ext cx="3733800" cy="25146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54" name="Text Box 10"/>
          <p:cNvSpPr txBox="1">
            <a:spLocks noChangeArrowheads="1"/>
          </p:cNvSpPr>
          <p:nvPr/>
        </p:nvSpPr>
        <p:spPr bwMode="blackGray">
          <a:xfrm>
            <a:off x="4572000" y="6084888"/>
            <a:ext cx="4343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Texture being synthesized</a:t>
            </a:r>
          </a:p>
        </p:txBody>
      </p:sp>
      <p:sp>
        <p:nvSpPr>
          <p:cNvPr id="2233355" name="Text Box 11"/>
          <p:cNvSpPr txBox="1">
            <a:spLocks noChangeArrowheads="1"/>
          </p:cNvSpPr>
          <p:nvPr/>
        </p:nvSpPr>
        <p:spPr bwMode="blackGray">
          <a:xfrm>
            <a:off x="1600200" y="60848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2233356" name="Rectangle 12"/>
          <p:cNvSpPr>
            <a:spLocks noChangeArrowheads="1"/>
          </p:cNvSpPr>
          <p:nvPr/>
        </p:nvSpPr>
        <p:spPr bwMode="blackGray">
          <a:xfrm>
            <a:off x="6248400" y="4276725"/>
            <a:ext cx="398463" cy="39846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57" name="Rectangle 13"/>
          <p:cNvSpPr>
            <a:spLocks noChangeArrowheads="1"/>
          </p:cNvSpPr>
          <p:nvPr/>
        </p:nvSpPr>
        <p:spPr bwMode="blackGray">
          <a:xfrm>
            <a:off x="6248400" y="5067300"/>
            <a:ext cx="398463" cy="39846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58" name="Rectangle 14"/>
          <p:cNvSpPr>
            <a:spLocks noChangeArrowheads="1"/>
          </p:cNvSpPr>
          <p:nvPr/>
        </p:nvSpPr>
        <p:spPr bwMode="blackGray">
          <a:xfrm>
            <a:off x="7038975" y="5067300"/>
            <a:ext cx="398463" cy="39846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59" name="Rectangle 15"/>
          <p:cNvSpPr>
            <a:spLocks noChangeArrowheads="1"/>
          </p:cNvSpPr>
          <p:nvPr/>
        </p:nvSpPr>
        <p:spPr bwMode="blackGray">
          <a:xfrm>
            <a:off x="7040563" y="4276725"/>
            <a:ext cx="398462" cy="39846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0" name="Oval 16"/>
          <p:cNvSpPr>
            <a:spLocks noChangeArrowheads="1"/>
          </p:cNvSpPr>
          <p:nvPr/>
        </p:nvSpPr>
        <p:spPr bwMode="blackGray">
          <a:xfrm rot="-2700000">
            <a:off x="6740525" y="4783138"/>
            <a:ext cx="188913" cy="188912"/>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1" name="Rectangle 17"/>
          <p:cNvSpPr>
            <a:spLocks noChangeArrowheads="1"/>
          </p:cNvSpPr>
          <p:nvPr/>
        </p:nvSpPr>
        <p:spPr bwMode="blackGray">
          <a:xfrm>
            <a:off x="6642100" y="4673600"/>
            <a:ext cx="398463" cy="398463"/>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2" name="Oval 18"/>
          <p:cNvSpPr>
            <a:spLocks noChangeArrowheads="1"/>
          </p:cNvSpPr>
          <p:nvPr/>
        </p:nvSpPr>
        <p:spPr bwMode="blackGray">
          <a:xfrm rot="-2700000">
            <a:off x="6745288" y="4779963"/>
            <a:ext cx="187325" cy="187325"/>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3" name="Oval 19"/>
          <p:cNvSpPr>
            <a:spLocks noChangeArrowheads="1"/>
          </p:cNvSpPr>
          <p:nvPr/>
        </p:nvSpPr>
        <p:spPr bwMode="blackGray">
          <a:xfrm rot="-2700000">
            <a:off x="6354763" y="4383088"/>
            <a:ext cx="187325" cy="187325"/>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5" name="Oval 21"/>
          <p:cNvSpPr>
            <a:spLocks noChangeArrowheads="1"/>
          </p:cNvSpPr>
          <p:nvPr/>
        </p:nvSpPr>
        <p:spPr bwMode="blackGray">
          <a:xfrm rot="-2700000">
            <a:off x="7150100" y="4370388"/>
            <a:ext cx="187325" cy="187325"/>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6" name="Oval 22"/>
          <p:cNvSpPr>
            <a:spLocks noChangeArrowheads="1"/>
          </p:cNvSpPr>
          <p:nvPr/>
        </p:nvSpPr>
        <p:spPr bwMode="blackGray">
          <a:xfrm rot="-2700000">
            <a:off x="7159625" y="5170488"/>
            <a:ext cx="187325" cy="187325"/>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7" name="Oval 23"/>
          <p:cNvSpPr>
            <a:spLocks noChangeArrowheads="1"/>
          </p:cNvSpPr>
          <p:nvPr/>
        </p:nvSpPr>
        <p:spPr bwMode="blackGray">
          <a:xfrm rot="-2700000">
            <a:off x="6343650" y="5180013"/>
            <a:ext cx="187325" cy="187325"/>
          </a:xfrm>
          <a:prstGeom prst="ellipse">
            <a:avLst/>
          </a:prstGeom>
          <a:solidFill>
            <a:srgbClr val="CC66FF"/>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91" name="Line 47"/>
          <p:cNvSpPr>
            <a:spLocks noChangeShapeType="1"/>
          </p:cNvSpPr>
          <p:nvPr/>
        </p:nvSpPr>
        <p:spPr bwMode="blackGray">
          <a:xfrm flipH="1" flipV="1">
            <a:off x="3048000" y="4802188"/>
            <a:ext cx="771525" cy="76835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92" name="Line 48"/>
          <p:cNvSpPr>
            <a:spLocks noChangeShapeType="1"/>
          </p:cNvSpPr>
          <p:nvPr/>
        </p:nvSpPr>
        <p:spPr bwMode="blackGray">
          <a:xfrm flipV="1">
            <a:off x="1000125" y="3983038"/>
            <a:ext cx="828675" cy="815975"/>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93" name="Line 49"/>
          <p:cNvSpPr>
            <a:spLocks noChangeShapeType="1"/>
          </p:cNvSpPr>
          <p:nvPr/>
        </p:nvSpPr>
        <p:spPr bwMode="blackGray">
          <a:xfrm flipH="1">
            <a:off x="3078163" y="2695575"/>
            <a:ext cx="762000" cy="809625"/>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94" name="Line 50"/>
          <p:cNvSpPr>
            <a:spLocks noChangeShapeType="1"/>
          </p:cNvSpPr>
          <p:nvPr/>
        </p:nvSpPr>
        <p:spPr bwMode="blackGray">
          <a:xfrm>
            <a:off x="1296988" y="2655888"/>
            <a:ext cx="760412" cy="74295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10" name="Text Box 66"/>
          <p:cNvSpPr txBox="1">
            <a:spLocks noChangeArrowheads="1"/>
          </p:cNvSpPr>
          <p:nvPr/>
        </p:nvSpPr>
        <p:spPr bwMode="blackGray">
          <a:xfrm>
            <a:off x="676275" y="990600"/>
            <a:ext cx="2063750" cy="538163"/>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solidFill>
                  <a:schemeClr val="tx2"/>
                </a:solidFill>
                <a:effectLst>
                  <a:outerShdw blurRad="38100" dist="38100" dir="2700000" algn="tl">
                    <a:srgbClr val="C0C0C0"/>
                  </a:outerShdw>
                </a:effectLst>
              </a:rPr>
              <a:t>Anisometric</a:t>
            </a:r>
          </a:p>
        </p:txBody>
      </p:sp>
      <p:sp>
        <p:nvSpPr>
          <p:cNvPr id="2233411" name="Line 67"/>
          <p:cNvSpPr>
            <a:spLocks noChangeShapeType="1"/>
          </p:cNvSpPr>
          <p:nvPr/>
        </p:nvSpPr>
        <p:spPr bwMode="blackGray">
          <a:xfrm flipH="1" flipV="1">
            <a:off x="1666875" y="2990850"/>
            <a:ext cx="398463"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12" name="Line 68"/>
          <p:cNvSpPr>
            <a:spLocks noChangeShapeType="1"/>
          </p:cNvSpPr>
          <p:nvPr/>
        </p:nvSpPr>
        <p:spPr bwMode="blackGray">
          <a:xfrm flipV="1">
            <a:off x="3070225" y="3057525"/>
            <a:ext cx="396875" cy="4286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13" name="Line 69"/>
          <p:cNvSpPr>
            <a:spLocks noChangeShapeType="1"/>
          </p:cNvSpPr>
          <p:nvPr/>
        </p:nvSpPr>
        <p:spPr bwMode="blackGray">
          <a:xfrm flipH="1">
            <a:off x="1419225" y="3990975"/>
            <a:ext cx="371475" cy="3587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14" name="Line 70"/>
          <p:cNvSpPr>
            <a:spLocks noChangeShapeType="1"/>
          </p:cNvSpPr>
          <p:nvPr/>
        </p:nvSpPr>
        <p:spPr bwMode="blackGray">
          <a:xfrm>
            <a:off x="3086100" y="4810125"/>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33424" name="Group 80"/>
          <p:cNvGrpSpPr>
            <a:grpSpLocks/>
          </p:cNvGrpSpPr>
          <p:nvPr/>
        </p:nvGrpSpPr>
        <p:grpSpPr bwMode="auto">
          <a:xfrm>
            <a:off x="1096963" y="2438400"/>
            <a:ext cx="398462" cy="398463"/>
            <a:chOff x="3619" y="1536"/>
            <a:chExt cx="251" cy="251"/>
          </a:xfrm>
        </p:grpSpPr>
        <p:sp>
          <p:nvSpPr>
            <p:cNvPr id="2233372" name="Rectangle 28"/>
            <p:cNvSpPr>
              <a:spLocks noChangeArrowheads="1"/>
            </p:cNvSpPr>
            <p:nvPr/>
          </p:nvSpPr>
          <p:spPr bwMode="blackGray">
            <a:xfrm>
              <a:off x="3619" y="1536"/>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15" name="Oval 71"/>
            <p:cNvSpPr>
              <a:spLocks noChangeArrowheads="1"/>
            </p:cNvSpPr>
            <p:nvPr/>
          </p:nvSpPr>
          <p:spPr bwMode="blackGray">
            <a:xfrm rot="-2700000">
              <a:off x="3684" y="1602"/>
              <a:ext cx="118" cy="118"/>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423" name="Group 79"/>
          <p:cNvGrpSpPr>
            <a:grpSpLocks/>
          </p:cNvGrpSpPr>
          <p:nvPr/>
        </p:nvGrpSpPr>
        <p:grpSpPr bwMode="auto">
          <a:xfrm>
            <a:off x="3659188" y="2495550"/>
            <a:ext cx="398462" cy="398463"/>
            <a:chOff x="5221" y="1584"/>
            <a:chExt cx="251" cy="251"/>
          </a:xfrm>
        </p:grpSpPr>
        <p:sp>
          <p:nvSpPr>
            <p:cNvPr id="2233375" name="Rectangle 31"/>
            <p:cNvSpPr>
              <a:spLocks noChangeArrowheads="1"/>
            </p:cNvSpPr>
            <p:nvPr/>
          </p:nvSpPr>
          <p:spPr bwMode="blackGray">
            <a:xfrm>
              <a:off x="5221" y="1584"/>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66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16" name="Oval 72"/>
            <p:cNvSpPr>
              <a:spLocks noChangeArrowheads="1"/>
            </p:cNvSpPr>
            <p:nvPr/>
          </p:nvSpPr>
          <p:spPr bwMode="blackGray">
            <a:xfrm rot="-2700000">
              <a:off x="5286" y="1650"/>
              <a:ext cx="118" cy="118"/>
            </a:xfrm>
            <a:prstGeom prst="ellipse">
              <a:avLst/>
            </a:prstGeom>
            <a:solidFill>
              <a:schemeClr va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422" name="Group 78"/>
          <p:cNvGrpSpPr>
            <a:grpSpLocks/>
          </p:cNvGrpSpPr>
          <p:nvPr/>
        </p:nvGrpSpPr>
        <p:grpSpPr bwMode="auto">
          <a:xfrm>
            <a:off x="3640138" y="5392738"/>
            <a:ext cx="398462" cy="398462"/>
            <a:chOff x="5221" y="3397"/>
            <a:chExt cx="251" cy="251"/>
          </a:xfrm>
        </p:grpSpPr>
        <p:sp>
          <p:nvSpPr>
            <p:cNvPr id="2233374" name="Rectangle 30"/>
            <p:cNvSpPr>
              <a:spLocks noChangeArrowheads="1"/>
            </p:cNvSpPr>
            <p:nvPr/>
          </p:nvSpPr>
          <p:spPr bwMode="blackGray">
            <a:xfrm>
              <a:off x="5221" y="3397"/>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17" name="Oval 73"/>
            <p:cNvSpPr>
              <a:spLocks noChangeArrowheads="1"/>
            </p:cNvSpPr>
            <p:nvPr/>
          </p:nvSpPr>
          <p:spPr bwMode="blackGray">
            <a:xfrm rot="-2700000">
              <a:off x="5286" y="3462"/>
              <a:ext cx="118" cy="118"/>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33425" name="Group 81"/>
          <p:cNvGrpSpPr>
            <a:grpSpLocks/>
          </p:cNvGrpSpPr>
          <p:nvPr/>
        </p:nvGrpSpPr>
        <p:grpSpPr bwMode="auto">
          <a:xfrm>
            <a:off x="828675" y="4581525"/>
            <a:ext cx="398463" cy="398463"/>
            <a:chOff x="3456" y="2880"/>
            <a:chExt cx="251" cy="251"/>
          </a:xfrm>
        </p:grpSpPr>
        <p:sp>
          <p:nvSpPr>
            <p:cNvPr id="2233373" name="Rectangle 29"/>
            <p:cNvSpPr>
              <a:spLocks noChangeArrowheads="1"/>
            </p:cNvSpPr>
            <p:nvPr/>
          </p:nvSpPr>
          <p:spPr bwMode="blackGray">
            <a:xfrm>
              <a:off x="3456" y="2880"/>
              <a:ext cx="251" cy="251"/>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19" name="Oval 75"/>
            <p:cNvSpPr>
              <a:spLocks noChangeArrowheads="1"/>
            </p:cNvSpPr>
            <p:nvPr/>
          </p:nvSpPr>
          <p:spPr bwMode="blackGray">
            <a:xfrm rot="-2700000">
              <a:off x="3522" y="2946"/>
              <a:ext cx="118" cy="118"/>
            </a:xfrm>
            <a:prstGeom prst="ellipse">
              <a:avLst/>
            </a:prstGeom>
            <a:solidFill>
              <a:srgbClr val="CC66FF"/>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33427" name="Rectangle 83"/>
          <p:cNvSpPr>
            <a:spLocks noChangeArrowheads="1"/>
          </p:cNvSpPr>
          <p:nvPr/>
        </p:nvSpPr>
        <p:spPr bwMode="blackGray">
          <a:xfrm>
            <a:off x="4668838" y="1524000"/>
            <a:ext cx="398462" cy="398463"/>
          </a:xfrm>
          <a:prstGeom prst="rect">
            <a:avLst/>
          </a:prstGeom>
          <a:solidFill>
            <a:srgbClr val="C9FFC9"/>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28" name="Rectangle 84"/>
          <p:cNvSpPr>
            <a:spLocks noChangeArrowheads="1"/>
          </p:cNvSpPr>
          <p:nvPr/>
        </p:nvSpPr>
        <p:spPr bwMode="blackGray">
          <a:xfrm>
            <a:off x="5468938" y="1524000"/>
            <a:ext cx="398462" cy="398463"/>
          </a:xfrm>
          <a:prstGeom prst="rect">
            <a:avLst/>
          </a:prstGeom>
          <a:solidFill>
            <a:srgbClr val="FFC5D0"/>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29" name="Rectangle 85"/>
          <p:cNvSpPr>
            <a:spLocks noChangeArrowheads="1"/>
          </p:cNvSpPr>
          <p:nvPr/>
        </p:nvSpPr>
        <p:spPr bwMode="blackGray">
          <a:xfrm>
            <a:off x="5468938" y="2324100"/>
            <a:ext cx="398462" cy="398463"/>
          </a:xfrm>
          <a:prstGeom prst="rect">
            <a:avLst/>
          </a:prstGeom>
          <a:solidFill>
            <a:srgbClr val="D9E8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30" name="Rectangle 86"/>
          <p:cNvSpPr>
            <a:spLocks noChangeArrowheads="1"/>
          </p:cNvSpPr>
          <p:nvPr/>
        </p:nvSpPr>
        <p:spPr bwMode="blackGray">
          <a:xfrm>
            <a:off x="4668838" y="2324100"/>
            <a:ext cx="398462" cy="398463"/>
          </a:xfrm>
          <a:prstGeom prst="rect">
            <a:avLst/>
          </a:prstGeom>
          <a:solidFill>
            <a:srgbClr val="F0D1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364" name="Text Box 20"/>
          <p:cNvSpPr txBox="1">
            <a:spLocks noChangeArrowheads="1"/>
          </p:cNvSpPr>
          <p:nvPr/>
        </p:nvSpPr>
        <p:spPr bwMode="blackGray">
          <a:xfrm>
            <a:off x="6280150" y="4627563"/>
            <a:ext cx="382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a:t>
            </a:r>
          </a:p>
        </p:txBody>
      </p:sp>
      <p:grpSp>
        <p:nvGrpSpPr>
          <p:cNvPr id="2233431" name="Group 87"/>
          <p:cNvGrpSpPr>
            <a:grpSpLocks/>
          </p:cNvGrpSpPr>
          <p:nvPr/>
        </p:nvGrpSpPr>
        <p:grpSpPr bwMode="auto">
          <a:xfrm>
            <a:off x="5070475" y="1922463"/>
            <a:ext cx="398463" cy="398462"/>
            <a:chOff x="2287" y="1277"/>
            <a:chExt cx="251" cy="251"/>
          </a:xfrm>
        </p:grpSpPr>
        <p:sp>
          <p:nvSpPr>
            <p:cNvPr id="2233432" name="Rectangle 88"/>
            <p:cNvSpPr>
              <a:spLocks noChangeArrowheads="1"/>
            </p:cNvSpPr>
            <p:nvPr/>
          </p:nvSpPr>
          <p:spPr bwMode="blackGray">
            <a:xfrm>
              <a:off x="2287" y="1277"/>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33" name="Oval 89"/>
            <p:cNvSpPr>
              <a:spLocks noChangeArrowheads="1"/>
            </p:cNvSpPr>
            <p:nvPr/>
          </p:nvSpPr>
          <p:spPr bwMode="blackGray">
            <a:xfrm rot="-2700000">
              <a:off x="2352" y="1344"/>
              <a:ext cx="118"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33434" name="Text Box 90"/>
          <p:cNvSpPr txBox="1">
            <a:spLocks noChangeArrowheads="1"/>
          </p:cNvSpPr>
          <p:nvPr/>
        </p:nvSpPr>
        <p:spPr bwMode="blackGray">
          <a:xfrm>
            <a:off x="4819650" y="2703513"/>
            <a:ext cx="8778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outerShdw blurRad="38100" dist="38100" dir="2700000" algn="tl">
                    <a:srgbClr val="C0C0C0"/>
                  </a:outerShdw>
                </a:effectLst>
              </a:rPr>
              <a:t>N</a:t>
            </a:r>
            <a:r>
              <a:rPr lang="en-US">
                <a:effectLst>
                  <a:outerShdw blurRad="38100" dist="38100" dir="2700000" algn="tl">
                    <a:srgbClr val="C0C0C0"/>
                  </a:outerShdw>
                </a:effectLst>
              </a:rPr>
              <a:t>(</a:t>
            </a:r>
            <a:r>
              <a:rPr lang="en-US" i="1">
                <a:effectLst>
                  <a:outerShdw blurRad="38100" dist="38100" dir="2700000" algn="tl">
                    <a:srgbClr val="C0C0C0"/>
                  </a:outerShdw>
                </a:effectLst>
              </a:rPr>
              <a:t>p</a:t>
            </a:r>
            <a:r>
              <a:rPr lang="en-US">
                <a:effectLst>
                  <a:outerShdw blurRad="38100" dist="38100" dir="2700000" algn="tl">
                    <a:srgbClr val="C0C0C0"/>
                  </a:outerShdw>
                </a:effectLst>
              </a:rPr>
              <a:t>)</a:t>
            </a:r>
          </a:p>
        </p:txBody>
      </p:sp>
      <p:sp>
        <p:nvSpPr>
          <p:cNvPr id="2233435" name="Line 91"/>
          <p:cNvSpPr>
            <a:spLocks noChangeShapeType="1"/>
          </p:cNvSpPr>
          <p:nvPr/>
        </p:nvSpPr>
        <p:spPr bwMode="blackGray">
          <a:xfrm flipH="1" flipV="1">
            <a:off x="4865688" y="1733550"/>
            <a:ext cx="398462"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36" name="Line 92"/>
          <p:cNvSpPr>
            <a:spLocks noChangeShapeType="1"/>
          </p:cNvSpPr>
          <p:nvPr/>
        </p:nvSpPr>
        <p:spPr bwMode="blackGray">
          <a:xfrm flipV="1">
            <a:off x="5256213" y="1717675"/>
            <a:ext cx="415925" cy="4095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37" name="Line 93"/>
          <p:cNvSpPr>
            <a:spLocks noChangeShapeType="1"/>
          </p:cNvSpPr>
          <p:nvPr/>
        </p:nvSpPr>
        <p:spPr bwMode="blackGray">
          <a:xfrm>
            <a:off x="5262563" y="2120900"/>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38" name="Line 94"/>
          <p:cNvSpPr>
            <a:spLocks noChangeShapeType="1"/>
          </p:cNvSpPr>
          <p:nvPr/>
        </p:nvSpPr>
        <p:spPr bwMode="blackGray">
          <a:xfrm flipH="1">
            <a:off x="4862513" y="2108200"/>
            <a:ext cx="400050" cy="4254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33448" name="Group 104"/>
          <p:cNvGrpSpPr>
            <a:grpSpLocks/>
          </p:cNvGrpSpPr>
          <p:nvPr/>
        </p:nvGrpSpPr>
        <p:grpSpPr bwMode="auto">
          <a:xfrm>
            <a:off x="7747000" y="1600200"/>
            <a:ext cx="939800" cy="1143000"/>
            <a:chOff x="736" y="1149"/>
            <a:chExt cx="592" cy="720"/>
          </a:xfrm>
        </p:grpSpPr>
        <p:sp>
          <p:nvSpPr>
            <p:cNvPr id="2233444" name="Line 100"/>
            <p:cNvSpPr>
              <a:spLocks noChangeShapeType="1"/>
            </p:cNvSpPr>
            <p:nvPr/>
          </p:nvSpPr>
          <p:spPr bwMode="blackGray">
            <a:xfrm>
              <a:off x="752" y="1152"/>
              <a:ext cx="576" cy="0"/>
            </a:xfrm>
            <a:prstGeom prst="line">
              <a:avLst/>
            </a:prstGeom>
            <a:noFill/>
            <a:ln w="38100">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45" name="Text Box 101"/>
            <p:cNvSpPr txBox="1">
              <a:spLocks noChangeArrowheads="1"/>
            </p:cNvSpPr>
            <p:nvPr/>
          </p:nvSpPr>
          <p:spPr bwMode="blackGray">
            <a:xfrm>
              <a:off x="865" y="1149"/>
              <a:ext cx="3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sym typeface="Symbol" pitchFamily="18" charset="2"/>
                </a:rPr>
                <a:t></a:t>
              </a:r>
              <a:r>
                <a:rPr lang="en-US">
                  <a:solidFill>
                    <a:schemeClr val="tx2"/>
                  </a:solidFill>
                  <a:effectLst>
                    <a:outerShdw blurRad="38100" dist="38100" dir="2700000" algn="tl">
                      <a:srgbClr val="C0C0C0"/>
                    </a:outerShdw>
                  </a:effectLst>
                </a:rPr>
                <a:t>2</a:t>
              </a:r>
            </a:p>
          </p:txBody>
        </p:sp>
        <p:sp>
          <p:nvSpPr>
            <p:cNvPr id="2233446" name="Line 102"/>
            <p:cNvSpPr>
              <a:spLocks noChangeShapeType="1"/>
            </p:cNvSpPr>
            <p:nvPr/>
          </p:nvSpPr>
          <p:spPr bwMode="blackGray">
            <a:xfrm>
              <a:off x="736" y="1545"/>
              <a:ext cx="576" cy="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47" name="Text Box 103"/>
            <p:cNvSpPr txBox="1">
              <a:spLocks noChangeArrowheads="1"/>
            </p:cNvSpPr>
            <p:nvPr/>
          </p:nvSpPr>
          <p:spPr bwMode="blackGray">
            <a:xfrm>
              <a:off x="843" y="1542"/>
              <a:ext cx="3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sym typeface="Symbol" pitchFamily="18" charset="2"/>
                </a:rPr>
                <a:t></a:t>
              </a:r>
              <a:r>
                <a:rPr lang="en-US">
                  <a:solidFill>
                    <a:schemeClr val="tx2"/>
                  </a:solidFill>
                  <a:effectLst>
                    <a:outerShdw blurRad="38100" dist="38100" dir="2700000" algn="tl">
                      <a:srgbClr val="C0C0C0"/>
                    </a:outerShdw>
                  </a:effectLst>
                </a:rPr>
                <a:t>2</a:t>
              </a:r>
            </a:p>
          </p:txBody>
        </p:sp>
      </p:grpSp>
      <p:grpSp>
        <p:nvGrpSpPr>
          <p:cNvPr id="2233457" name="Group 113"/>
          <p:cNvGrpSpPr>
            <a:grpSpLocks/>
          </p:cNvGrpSpPr>
          <p:nvPr/>
        </p:nvGrpSpPr>
        <p:grpSpPr bwMode="auto">
          <a:xfrm>
            <a:off x="6572250" y="4600575"/>
            <a:ext cx="533400" cy="533400"/>
            <a:chOff x="288" y="1872"/>
            <a:chExt cx="336" cy="336"/>
          </a:xfrm>
        </p:grpSpPr>
        <p:sp>
          <p:nvSpPr>
            <p:cNvPr id="2233455" name="Line 111"/>
            <p:cNvSpPr>
              <a:spLocks noChangeShapeType="1"/>
            </p:cNvSpPr>
            <p:nvPr/>
          </p:nvSpPr>
          <p:spPr bwMode="blackGray">
            <a:xfrm>
              <a:off x="336" y="1920"/>
              <a:ext cx="240" cy="24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56" name="Line 112"/>
            <p:cNvSpPr>
              <a:spLocks noChangeShapeType="1"/>
            </p:cNvSpPr>
            <p:nvPr/>
          </p:nvSpPr>
          <p:spPr bwMode="blackGray">
            <a:xfrm flipH="1">
              <a:off x="336" y="1920"/>
              <a:ext cx="240" cy="24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33450" name="Oval 106"/>
            <p:cNvSpPr>
              <a:spLocks noChangeArrowheads="1"/>
            </p:cNvSpPr>
            <p:nvPr/>
          </p:nvSpPr>
          <p:spPr bwMode="blackGray">
            <a:xfrm>
              <a:off x="288" y="1872"/>
              <a:ext cx="96" cy="96"/>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52" name="Oval 108"/>
            <p:cNvSpPr>
              <a:spLocks noChangeArrowheads="1"/>
            </p:cNvSpPr>
            <p:nvPr/>
          </p:nvSpPr>
          <p:spPr bwMode="blackGray">
            <a:xfrm>
              <a:off x="528" y="1872"/>
              <a:ext cx="96" cy="96"/>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53" name="Oval 109"/>
            <p:cNvSpPr>
              <a:spLocks noChangeArrowheads="1"/>
            </p:cNvSpPr>
            <p:nvPr/>
          </p:nvSpPr>
          <p:spPr bwMode="blackGray">
            <a:xfrm>
              <a:off x="528" y="2112"/>
              <a:ext cx="96" cy="96"/>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454" name="Oval 110"/>
            <p:cNvSpPr>
              <a:spLocks noChangeArrowheads="1"/>
            </p:cNvSpPr>
            <p:nvPr/>
          </p:nvSpPr>
          <p:spPr bwMode="blackGray">
            <a:xfrm>
              <a:off x="288" y="2112"/>
              <a:ext cx="96" cy="96"/>
            </a:xfrm>
            <a:prstGeom prst="ellipse">
              <a:avLst/>
            </a:prstGeom>
            <a:solidFill>
              <a:srgbClr val="336600"/>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graphicFrame>
        <p:nvGraphicFramePr>
          <p:cNvPr id="2233459" name="Object 115"/>
          <p:cNvGraphicFramePr>
            <a:graphicFrameLocks noChangeAspect="1"/>
          </p:cNvGraphicFramePr>
          <p:nvPr/>
        </p:nvGraphicFramePr>
        <p:xfrm>
          <a:off x="7340600" y="1681163"/>
          <a:ext cx="609600" cy="406400"/>
        </p:xfrm>
        <a:graphic>
          <a:graphicData uri="http://schemas.openxmlformats.org/presentationml/2006/ole">
            <mc:AlternateContent xmlns:mc="http://schemas.openxmlformats.org/markup-compatibility/2006">
              <mc:Choice xmlns:v="urn:schemas-microsoft-com:vml" Requires="v">
                <p:oleObj spid="_x0000_s2233463" name="Equation" r:id="rId4" imgW="266400" imgH="177480" progId="Equation.3">
                  <p:embed/>
                </p:oleObj>
              </mc:Choice>
              <mc:Fallback>
                <p:oleObj name="Equation" r:id="rId4" imgW="266400" imgH="177480" progId="Equation.3">
                  <p:embed/>
                  <p:pic>
                    <p:nvPicPr>
                      <p:cNvPr id="0" name="Object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600" y="1681163"/>
                        <a:ext cx="6096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33460" name="Object 116"/>
          <p:cNvGraphicFramePr>
            <a:graphicFrameLocks noChangeAspect="1"/>
          </p:cNvGraphicFramePr>
          <p:nvPr/>
        </p:nvGraphicFramePr>
        <p:xfrm>
          <a:off x="7108825" y="2263775"/>
          <a:ext cx="841375" cy="465138"/>
        </p:xfrm>
        <a:graphic>
          <a:graphicData uri="http://schemas.openxmlformats.org/presentationml/2006/ole">
            <mc:AlternateContent xmlns:mc="http://schemas.openxmlformats.org/markup-compatibility/2006">
              <mc:Choice xmlns:v="urn:schemas-microsoft-com:vml" Requires="v">
                <p:oleObj spid="_x0000_s2233464" name="Equation" r:id="rId6" imgW="368280" imgH="203040" progId="Equation.3">
                  <p:embed/>
                </p:oleObj>
              </mc:Choice>
              <mc:Fallback>
                <p:oleObj name="Equation" r:id="rId6" imgW="368280" imgH="203040" progId="Equation.3">
                  <p:embed/>
                  <p:pic>
                    <p:nvPicPr>
                      <p:cNvPr id="0" name="Object 1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8825" y="2263775"/>
                        <a:ext cx="8413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33369" name="Line 25"/>
          <p:cNvSpPr>
            <a:spLocks noChangeShapeType="1"/>
          </p:cNvSpPr>
          <p:nvPr/>
        </p:nvSpPr>
        <p:spPr bwMode="blackGray">
          <a:xfrm flipV="1">
            <a:off x="6838950" y="4459288"/>
            <a:ext cx="415925" cy="4095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70" name="Line 26"/>
          <p:cNvSpPr>
            <a:spLocks noChangeShapeType="1"/>
          </p:cNvSpPr>
          <p:nvPr/>
        </p:nvSpPr>
        <p:spPr bwMode="blackGray">
          <a:xfrm>
            <a:off x="6845300" y="4862513"/>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68" name="Line 24"/>
          <p:cNvSpPr>
            <a:spLocks noChangeShapeType="1"/>
          </p:cNvSpPr>
          <p:nvPr/>
        </p:nvSpPr>
        <p:spPr bwMode="blackGray">
          <a:xfrm flipH="1" flipV="1">
            <a:off x="6448425" y="4475163"/>
            <a:ext cx="398463"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33371" name="Line 27"/>
          <p:cNvSpPr>
            <a:spLocks noChangeShapeType="1"/>
          </p:cNvSpPr>
          <p:nvPr/>
        </p:nvSpPr>
        <p:spPr bwMode="blackGray">
          <a:xfrm flipH="1">
            <a:off x="6445250" y="4849813"/>
            <a:ext cx="400050" cy="4254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34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33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334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334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33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333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333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333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333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333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333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3336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2334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334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334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334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33368"/>
                                        </p:tgtEl>
                                        <p:attrNameLst>
                                          <p:attrName>style.visibility</p:attrName>
                                        </p:attrNameLst>
                                      </p:cBhvr>
                                      <p:to>
                                        <p:strVal val="visible"/>
                                      </p:to>
                                    </p:set>
                                  </p:childTnLst>
                                  <p:subTnLst>
                                    <p:set>
                                      <p:cBhvr override="childStyle">
                                        <p:cTn dur="1" fill="hold" display="0" masterRel="nextClick" afterEffect="1"/>
                                        <p:tgtEl>
                                          <p:spTgt spid="2233368"/>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2233394"/>
                                        </p:tgtEl>
                                        <p:attrNameLst>
                                          <p:attrName>style.visibility</p:attrName>
                                        </p:attrNameLst>
                                      </p:cBhvr>
                                      <p:to>
                                        <p:strVal val="visible"/>
                                      </p:to>
                                    </p:set>
                                  </p:childTnLst>
                                  <p:subTnLst>
                                    <p:set>
                                      <p:cBhvr override="childStyle">
                                        <p:cTn dur="1" fill="hold" display="0" masterRel="nextClick" afterEffect="1"/>
                                        <p:tgtEl>
                                          <p:spTgt spid="2233394"/>
                                        </p:tgtEl>
                                        <p:attrNameLst>
                                          <p:attrName>style.visibility</p:attrName>
                                        </p:attrNameLst>
                                      </p:cBhvr>
                                      <p:to>
                                        <p:strVal val="hidden"/>
                                      </p:to>
                                    </p:set>
                                  </p:subTnLst>
                                </p:cTn>
                              </p:par>
                              <p:par>
                                <p:cTn id="49" presetID="1" presetClass="entr" presetSubtype="0" fill="hold" nodeType="withEffect">
                                  <p:stCondLst>
                                    <p:cond delay="0"/>
                                  </p:stCondLst>
                                  <p:childTnLst>
                                    <p:set>
                                      <p:cBhvr>
                                        <p:cTn id="50" dur="1" fill="hold">
                                          <p:stCondLst>
                                            <p:cond delay="0"/>
                                          </p:stCondLst>
                                        </p:cTn>
                                        <p:tgtEl>
                                          <p:spTgt spid="223339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33369"/>
                                        </p:tgtEl>
                                        <p:attrNameLst>
                                          <p:attrName>style.visibility</p:attrName>
                                        </p:attrNameLst>
                                      </p:cBhvr>
                                      <p:to>
                                        <p:strVal val="visible"/>
                                      </p:to>
                                    </p:set>
                                  </p:childTnLst>
                                  <p:subTnLst>
                                    <p:set>
                                      <p:cBhvr override="childStyle">
                                        <p:cTn dur="1" fill="hold" display="0" masterRel="nextClick" afterEffect="1"/>
                                        <p:tgtEl>
                                          <p:spTgt spid="2233369"/>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2233393"/>
                                        </p:tgtEl>
                                        <p:attrNameLst>
                                          <p:attrName>style.visibility</p:attrName>
                                        </p:attrNameLst>
                                      </p:cBhvr>
                                      <p:to>
                                        <p:strVal val="visible"/>
                                      </p:to>
                                    </p:set>
                                  </p:childTnLst>
                                  <p:subTnLst>
                                    <p:set>
                                      <p:cBhvr override="childStyle">
                                        <p:cTn dur="1" fill="hold" display="0" masterRel="nextClick" afterEffect="1"/>
                                        <p:tgtEl>
                                          <p:spTgt spid="2233393"/>
                                        </p:tgtEl>
                                        <p:attrNameLst>
                                          <p:attrName>style.visibility</p:attrName>
                                        </p:attrNameLst>
                                      </p:cBhvr>
                                      <p:to>
                                        <p:strVal val="hidden"/>
                                      </p:to>
                                    </p:set>
                                  </p:subTnLst>
                                </p:cTn>
                              </p:par>
                              <p:par>
                                <p:cTn id="57" presetID="1" presetClass="entr" presetSubtype="0" fill="hold" nodeType="withEffect">
                                  <p:stCondLst>
                                    <p:cond delay="0"/>
                                  </p:stCondLst>
                                  <p:childTnLst>
                                    <p:set>
                                      <p:cBhvr>
                                        <p:cTn id="58" dur="1" fill="hold">
                                          <p:stCondLst>
                                            <p:cond delay="0"/>
                                          </p:stCondLst>
                                        </p:cTn>
                                        <p:tgtEl>
                                          <p:spTgt spid="223340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33370"/>
                                        </p:tgtEl>
                                        <p:attrNameLst>
                                          <p:attrName>style.visibility</p:attrName>
                                        </p:attrNameLst>
                                      </p:cBhvr>
                                      <p:to>
                                        <p:strVal val="visible"/>
                                      </p:to>
                                    </p:set>
                                  </p:childTnLst>
                                  <p:subTnLst>
                                    <p:set>
                                      <p:cBhvr override="childStyle">
                                        <p:cTn dur="1" fill="hold" display="0" masterRel="nextClick" afterEffect="1"/>
                                        <p:tgtEl>
                                          <p:spTgt spid="223337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2233391"/>
                                        </p:tgtEl>
                                        <p:attrNameLst>
                                          <p:attrName>style.visibility</p:attrName>
                                        </p:attrNameLst>
                                      </p:cBhvr>
                                      <p:to>
                                        <p:strVal val="visible"/>
                                      </p:to>
                                    </p:set>
                                  </p:childTnLst>
                                  <p:subTnLst>
                                    <p:set>
                                      <p:cBhvr override="childStyle">
                                        <p:cTn dur="1" fill="hold" display="0" masterRel="nextClick" afterEffect="1"/>
                                        <p:tgtEl>
                                          <p:spTgt spid="2233391"/>
                                        </p:tgtEl>
                                        <p:attrNameLst>
                                          <p:attrName>style.visibility</p:attrName>
                                        </p:attrNameLst>
                                      </p:cBhvr>
                                      <p:to>
                                        <p:strVal val="hidden"/>
                                      </p:to>
                                    </p:set>
                                  </p:subTnLst>
                                </p:cTn>
                              </p:par>
                              <p:par>
                                <p:cTn id="65" presetID="1" presetClass="entr" presetSubtype="0" fill="hold" nodeType="withEffect">
                                  <p:stCondLst>
                                    <p:cond delay="0"/>
                                  </p:stCondLst>
                                  <p:childTnLst>
                                    <p:set>
                                      <p:cBhvr>
                                        <p:cTn id="66" dur="1" fill="hold">
                                          <p:stCondLst>
                                            <p:cond delay="0"/>
                                          </p:stCondLst>
                                        </p:cTn>
                                        <p:tgtEl>
                                          <p:spTgt spid="223340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33371"/>
                                        </p:tgtEl>
                                        <p:attrNameLst>
                                          <p:attrName>style.visibility</p:attrName>
                                        </p:attrNameLst>
                                      </p:cBhvr>
                                      <p:to>
                                        <p:strVal val="visible"/>
                                      </p:to>
                                    </p:set>
                                  </p:childTnLst>
                                  <p:subTnLst>
                                    <p:set>
                                      <p:cBhvr override="childStyle">
                                        <p:cTn dur="1" fill="hold" display="0" masterRel="nextClick" afterEffect="1"/>
                                        <p:tgtEl>
                                          <p:spTgt spid="2233371"/>
                                        </p:tgtEl>
                                        <p:attrNameLst>
                                          <p:attrName>style.visibility</p:attrName>
                                        </p:attrNameLst>
                                      </p:cBhvr>
                                      <p:to>
                                        <p:strVal val="hidden"/>
                                      </p:to>
                                    </p:set>
                                  </p:subTnLst>
                                </p:cTn>
                              </p:par>
                              <p:par>
                                <p:cTn id="71" presetID="1" presetClass="entr" presetSubtype="0" fill="hold" grpId="0" nodeType="withEffect">
                                  <p:stCondLst>
                                    <p:cond delay="0"/>
                                  </p:stCondLst>
                                  <p:childTnLst>
                                    <p:set>
                                      <p:cBhvr>
                                        <p:cTn id="72" dur="1" fill="hold">
                                          <p:stCondLst>
                                            <p:cond delay="0"/>
                                          </p:stCondLst>
                                        </p:cTn>
                                        <p:tgtEl>
                                          <p:spTgt spid="2233392"/>
                                        </p:tgtEl>
                                        <p:attrNameLst>
                                          <p:attrName>style.visibility</p:attrName>
                                        </p:attrNameLst>
                                      </p:cBhvr>
                                      <p:to>
                                        <p:strVal val="visible"/>
                                      </p:to>
                                    </p:set>
                                  </p:childTnLst>
                                  <p:subTnLst>
                                    <p:set>
                                      <p:cBhvr override="childStyle">
                                        <p:cTn dur="1" fill="hold" display="0" masterRel="nextClick" afterEffect="1"/>
                                        <p:tgtEl>
                                          <p:spTgt spid="2233392"/>
                                        </p:tgtEl>
                                        <p:attrNameLst>
                                          <p:attrName>style.visibility</p:attrName>
                                        </p:attrNameLst>
                                      </p:cBhvr>
                                      <p:to>
                                        <p:strVal val="hidden"/>
                                      </p:to>
                                    </p:set>
                                  </p:subTnLst>
                                </p:cTn>
                              </p:par>
                              <p:par>
                                <p:cTn id="73" presetID="1" presetClass="entr" presetSubtype="0" fill="hold" nodeType="withEffect">
                                  <p:stCondLst>
                                    <p:cond delay="0"/>
                                  </p:stCondLst>
                                  <p:childTnLst>
                                    <p:set>
                                      <p:cBhvr>
                                        <p:cTn id="74" dur="1" fill="hold">
                                          <p:stCondLst>
                                            <p:cond delay="0"/>
                                          </p:stCondLst>
                                        </p:cTn>
                                        <p:tgtEl>
                                          <p:spTgt spid="223339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22334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334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33439"/>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33411"/>
                                        </p:tgtEl>
                                        <p:attrNameLst>
                                          <p:attrName>style.visibility</p:attrName>
                                        </p:attrNameLst>
                                      </p:cBhvr>
                                      <p:to>
                                        <p:strVal val="visible"/>
                                      </p:to>
                                    </p:set>
                                  </p:childTnLst>
                                  <p:subTnLst>
                                    <p:set>
                                      <p:cBhvr override="childStyle">
                                        <p:cTn dur="1" fill="hold" display="0" masterRel="nextClick" afterEffect="1"/>
                                        <p:tgtEl>
                                          <p:spTgt spid="2233411"/>
                                        </p:tgtEl>
                                        <p:attrNameLst>
                                          <p:attrName>style.visibility</p:attrName>
                                        </p:attrNameLst>
                                      </p:cBhvr>
                                      <p:to>
                                        <p:strVal val="hidden"/>
                                      </p:to>
                                    </p:set>
                                  </p:subTnLst>
                                </p:cTn>
                              </p:par>
                              <p:par>
                                <p:cTn id="87" presetID="1" presetClass="entr" presetSubtype="0" fill="hold" grpId="0" nodeType="withEffect">
                                  <p:stCondLst>
                                    <p:cond delay="0"/>
                                  </p:stCondLst>
                                  <p:childTnLst>
                                    <p:set>
                                      <p:cBhvr>
                                        <p:cTn id="88" dur="1" fill="hold">
                                          <p:stCondLst>
                                            <p:cond delay="0"/>
                                          </p:stCondLst>
                                        </p:cTn>
                                        <p:tgtEl>
                                          <p:spTgt spid="223338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334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33435"/>
                                        </p:tgtEl>
                                        <p:attrNameLst>
                                          <p:attrName>style.visibility</p:attrName>
                                        </p:attrNameLst>
                                      </p:cBhvr>
                                      <p:to>
                                        <p:strVal val="visible"/>
                                      </p:to>
                                    </p:set>
                                  </p:childTnLst>
                                  <p:subTnLst>
                                    <p:set>
                                      <p:cBhvr override="childStyle">
                                        <p:cTn dur="1" fill="hold" display="0" masterRel="nextClick" afterEffect="1"/>
                                        <p:tgtEl>
                                          <p:spTgt spid="2233435"/>
                                        </p:tgtEl>
                                        <p:attrNameLst>
                                          <p:attrName>style.visibility</p:attrName>
                                        </p:attrNameLst>
                                      </p:cBhvr>
                                      <p:to>
                                        <p:strVal val="hidden"/>
                                      </p:to>
                                    </p:set>
                                  </p:sub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233412"/>
                                        </p:tgtEl>
                                        <p:attrNameLst>
                                          <p:attrName>style.visibility</p:attrName>
                                        </p:attrNameLst>
                                      </p:cBhvr>
                                      <p:to>
                                        <p:strVal val="visible"/>
                                      </p:to>
                                    </p:set>
                                  </p:childTnLst>
                                  <p:subTnLst>
                                    <p:set>
                                      <p:cBhvr override="childStyle">
                                        <p:cTn dur="1" fill="hold" display="0" masterRel="nextClick" afterEffect="1"/>
                                        <p:tgtEl>
                                          <p:spTgt spid="2233412"/>
                                        </p:tgtEl>
                                        <p:attrNameLst>
                                          <p:attrName>style.visibility</p:attrName>
                                        </p:attrNameLst>
                                      </p:cBhvr>
                                      <p:to>
                                        <p:strVal val="hidden"/>
                                      </p:to>
                                    </p:set>
                                  </p:subTnLst>
                                </p:cTn>
                              </p:par>
                              <p:par>
                                <p:cTn id="97" presetID="1" presetClass="entr" presetSubtype="0" fill="hold" grpId="0" nodeType="withEffect">
                                  <p:stCondLst>
                                    <p:cond delay="0"/>
                                  </p:stCondLst>
                                  <p:childTnLst>
                                    <p:set>
                                      <p:cBhvr>
                                        <p:cTn id="98" dur="1" fill="hold">
                                          <p:stCondLst>
                                            <p:cond delay="0"/>
                                          </p:stCondLst>
                                        </p:cTn>
                                        <p:tgtEl>
                                          <p:spTgt spid="223338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3342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233436"/>
                                        </p:tgtEl>
                                        <p:attrNameLst>
                                          <p:attrName>style.visibility</p:attrName>
                                        </p:attrNameLst>
                                      </p:cBhvr>
                                      <p:to>
                                        <p:strVal val="visible"/>
                                      </p:to>
                                    </p:set>
                                  </p:childTnLst>
                                  <p:subTnLst>
                                    <p:set>
                                      <p:cBhvr override="childStyle">
                                        <p:cTn dur="1" fill="hold" display="0" masterRel="nextClick" afterEffect="1"/>
                                        <p:tgtEl>
                                          <p:spTgt spid="2233436"/>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3338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233414"/>
                                        </p:tgtEl>
                                        <p:attrNameLst>
                                          <p:attrName>style.visibility</p:attrName>
                                        </p:attrNameLst>
                                      </p:cBhvr>
                                      <p:to>
                                        <p:strVal val="visible"/>
                                      </p:to>
                                    </p:set>
                                  </p:childTnLst>
                                  <p:subTnLst>
                                    <p:set>
                                      <p:cBhvr override="childStyle">
                                        <p:cTn dur="1" fill="hold" display="0" masterRel="nextClick" afterEffect="1"/>
                                        <p:tgtEl>
                                          <p:spTgt spid="2233414"/>
                                        </p:tgtEl>
                                        <p:attrNameLst>
                                          <p:attrName>style.visibility</p:attrName>
                                        </p:attrNameLst>
                                      </p:cBhvr>
                                      <p:to>
                                        <p:strVal val="hidden"/>
                                      </p:to>
                                    </p:set>
                                  </p:subTnLst>
                                </p:cTn>
                              </p:par>
                              <p:par>
                                <p:cTn id="109" presetID="1" presetClass="entr" presetSubtype="0" fill="hold" grpId="0" nodeType="withEffect">
                                  <p:stCondLst>
                                    <p:cond delay="0"/>
                                  </p:stCondLst>
                                  <p:childTnLst>
                                    <p:set>
                                      <p:cBhvr>
                                        <p:cTn id="110" dur="1" fill="hold">
                                          <p:stCondLst>
                                            <p:cond delay="0"/>
                                          </p:stCondLst>
                                        </p:cTn>
                                        <p:tgtEl>
                                          <p:spTgt spid="22334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233437"/>
                                        </p:tgtEl>
                                        <p:attrNameLst>
                                          <p:attrName>style.visibility</p:attrName>
                                        </p:attrNameLst>
                                      </p:cBhvr>
                                      <p:to>
                                        <p:strVal val="visible"/>
                                      </p:to>
                                    </p:set>
                                  </p:childTnLst>
                                  <p:subTnLst>
                                    <p:set>
                                      <p:cBhvr override="childStyle">
                                        <p:cTn dur="1" fill="hold" display="0" masterRel="nextClick" afterEffect="1"/>
                                        <p:tgtEl>
                                          <p:spTgt spid="2233437"/>
                                        </p:tgtEl>
                                        <p:attrNameLst>
                                          <p:attrName>style.visibility</p:attrName>
                                        </p:attrNameLst>
                                      </p:cBhvr>
                                      <p:to>
                                        <p:strVal val="hidden"/>
                                      </p:to>
                                    </p:set>
                                  </p:sub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233413"/>
                                        </p:tgtEl>
                                        <p:attrNameLst>
                                          <p:attrName>style.visibility</p:attrName>
                                        </p:attrNameLst>
                                      </p:cBhvr>
                                      <p:to>
                                        <p:strVal val="visible"/>
                                      </p:to>
                                    </p:set>
                                  </p:childTnLst>
                                  <p:subTnLst>
                                    <p:set>
                                      <p:cBhvr override="childStyle">
                                        <p:cTn dur="1" fill="hold" display="0" masterRel="nextClick" afterEffect="1"/>
                                        <p:tgtEl>
                                          <p:spTgt spid="2233413"/>
                                        </p:tgtEl>
                                        <p:attrNameLst>
                                          <p:attrName>style.visibility</p:attrName>
                                        </p:attrNameLst>
                                      </p:cBhvr>
                                      <p:to>
                                        <p:strVal val="hidden"/>
                                      </p:to>
                                    </p:set>
                                  </p:subTnLst>
                                </p:cTn>
                              </p:par>
                              <p:par>
                                <p:cTn id="117" presetID="1" presetClass="entr" presetSubtype="0" fill="hold" grpId="0" nodeType="withEffect">
                                  <p:stCondLst>
                                    <p:cond delay="0"/>
                                  </p:stCondLst>
                                  <p:childTnLst>
                                    <p:set>
                                      <p:cBhvr>
                                        <p:cTn id="118" dur="1" fill="hold">
                                          <p:stCondLst>
                                            <p:cond delay="0"/>
                                          </p:stCondLst>
                                        </p:cTn>
                                        <p:tgtEl>
                                          <p:spTgt spid="223338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23343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233438"/>
                                        </p:tgtEl>
                                        <p:attrNameLst>
                                          <p:attrName>style.visibility</p:attrName>
                                        </p:attrNameLst>
                                      </p:cBhvr>
                                      <p:to>
                                        <p:strVal val="visible"/>
                                      </p:to>
                                    </p:set>
                                  </p:childTnLst>
                                  <p:subTnLst>
                                    <p:set>
                                      <p:cBhvr override="childStyle">
                                        <p:cTn dur="1" fill="hold" display="0" masterRel="nextClick" afterEffect="1"/>
                                        <p:tgtEl>
                                          <p:spTgt spid="2233438"/>
                                        </p:tgtEl>
                                        <p:attrNameLst>
                                          <p:attrName>style.visibility</p:attrName>
                                        </p:attrNameLst>
                                      </p:cBhvr>
                                      <p:to>
                                        <p:strVal val="hidden"/>
                                      </p:to>
                                    </p:set>
                                  </p:sub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22334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383" grpId="0" animBg="1"/>
      <p:bldP spid="2233380" grpId="0" animBg="1"/>
      <p:bldP spid="2233386" grpId="0" animBg="1"/>
      <p:bldP spid="2233389" grpId="0" animBg="1"/>
      <p:bldP spid="2233356" grpId="0" animBg="1"/>
      <p:bldP spid="2233357" grpId="0" animBg="1"/>
      <p:bldP spid="2233358" grpId="0" animBg="1"/>
      <p:bldP spid="2233359" grpId="0" animBg="1"/>
      <p:bldP spid="2233363" grpId="0" animBg="1"/>
      <p:bldP spid="2233365" grpId="0" animBg="1"/>
      <p:bldP spid="2233366" grpId="0" animBg="1"/>
      <p:bldP spid="2233367" grpId="0" animBg="1"/>
      <p:bldP spid="2233391" grpId="0" animBg="1"/>
      <p:bldP spid="2233392" grpId="0" animBg="1"/>
      <p:bldP spid="2233393" grpId="0" animBg="1"/>
      <p:bldP spid="2233394" grpId="0" animBg="1"/>
      <p:bldP spid="2233411" grpId="0" animBg="1"/>
      <p:bldP spid="2233412" grpId="0" animBg="1"/>
      <p:bldP spid="2233413" grpId="0" animBg="1"/>
      <p:bldP spid="2233414" grpId="0" animBg="1"/>
      <p:bldP spid="2233427" grpId="0" animBg="1"/>
      <p:bldP spid="2233428" grpId="0" animBg="1"/>
      <p:bldP spid="2233429" grpId="0" animBg="1"/>
      <p:bldP spid="2233430" grpId="0" animBg="1"/>
      <p:bldP spid="2233434" grpId="0"/>
      <p:bldP spid="2233435" grpId="0" animBg="1"/>
      <p:bldP spid="2233436" grpId="0" animBg="1"/>
      <p:bldP spid="2233437" grpId="0" animBg="1"/>
      <p:bldP spid="2233438" grpId="0" animBg="1"/>
      <p:bldP spid="2233438" grpId="1" animBg="1"/>
      <p:bldP spid="2233369" grpId="0" animBg="1"/>
      <p:bldP spid="2233370" grpId="0" animBg="1"/>
      <p:bldP spid="2233368" grpId="0" animBg="1"/>
      <p:bldP spid="22333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658" name="Rectangle 2"/>
          <p:cNvSpPr>
            <a:spLocks noGrp="1" noChangeArrowheads="1"/>
          </p:cNvSpPr>
          <p:nvPr>
            <p:ph type="title"/>
          </p:nvPr>
        </p:nvSpPr>
        <p:spPr/>
        <p:txBody>
          <a:bodyPr/>
          <a:lstStyle/>
          <a:p>
            <a:r>
              <a:rPr lang="en-US"/>
              <a:t>Results</a:t>
            </a:r>
          </a:p>
        </p:txBody>
      </p:sp>
      <p:pic>
        <p:nvPicPr>
          <p:cNvPr id="1990661" name="Picture 5" descr="aniso_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4864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990662" name="Picture 6" descr="aniso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990663" name="Picture 7" descr="aniso_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668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9635" name="Rectangle 3"/>
          <p:cNvSpPr>
            <a:spLocks noGrp="1" noChangeArrowheads="1"/>
          </p:cNvSpPr>
          <p:nvPr>
            <p:ph type="title"/>
          </p:nvPr>
        </p:nvSpPr>
        <p:spPr/>
        <p:txBody>
          <a:bodyPr/>
          <a:lstStyle/>
          <a:p>
            <a:r>
              <a:rPr lang="en-US"/>
              <a:t>Results</a:t>
            </a:r>
          </a:p>
        </p:txBody>
      </p:sp>
      <p:pic>
        <p:nvPicPr>
          <p:cNvPr id="1989657" name="Picture 25" descr="aniso_eggs_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4864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989659" name="Picture 27" descr="aniso_eggs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989660" name="Picture 28" descr="aniso_eggs_sc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668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0594" name="Rectangle 2"/>
          <p:cNvSpPr>
            <a:spLocks noGrp="1" noChangeArrowheads="1"/>
          </p:cNvSpPr>
          <p:nvPr>
            <p:ph type="title"/>
          </p:nvPr>
        </p:nvSpPr>
        <p:spPr/>
        <p:txBody>
          <a:bodyPr/>
          <a:lstStyle/>
          <a:p>
            <a:r>
              <a:rPr lang="en-US"/>
              <a:t>Results</a:t>
            </a:r>
          </a:p>
        </p:txBody>
      </p:sp>
      <p:pic>
        <p:nvPicPr>
          <p:cNvPr id="2030597" name="Picture 5" descr="rebuttal_aniso_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384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30598" name="Picture 6" descr="rebuttal_aniso_cha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668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30599" name="Picture 7" descr="rebuttal_aniso_cha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0668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1690" name="anisopaint_results.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752600" y="150495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91682" name="Rectangle 2"/>
          <p:cNvSpPr>
            <a:spLocks noGrp="1" noChangeArrowheads="1"/>
          </p:cNvSpPr>
          <p:nvPr>
            <p:ph type="title"/>
          </p:nvPr>
        </p:nvSpPr>
        <p:spPr/>
        <p:txBody>
          <a:bodyPr/>
          <a:lstStyle/>
          <a:p>
            <a:r>
              <a:rPr lang="en-US"/>
              <a:t>Results</a:t>
            </a:r>
          </a:p>
        </p:txBody>
      </p:sp>
      <p:sp>
        <p:nvSpPr>
          <p:cNvPr id="1991692" name="Text Box 12"/>
          <p:cNvSpPr txBox="1">
            <a:spLocks noChangeArrowheads="1"/>
          </p:cNvSpPr>
          <p:nvPr/>
        </p:nvSpPr>
        <p:spPr bwMode="blackGray">
          <a:xfrm>
            <a:off x="1641475" y="5759450"/>
            <a:ext cx="2339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600">
                <a:effectLst>
                  <a:outerShdw blurRad="38100" dist="38100" dir="2700000" algn="tl">
                    <a:srgbClr val="C0C0C0"/>
                  </a:outerShdw>
                </a:effectLst>
              </a:rPr>
              <a:t>[Captured in Real-Time]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720" fill="hold"/>
                                        <p:tgtEl>
                                          <p:spTgt spid="19916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91690"/>
                </p:tgtEl>
              </p:cMediaNode>
            </p:video>
            <p:seq concurrent="1" nextAc="seek">
              <p:cTn id="8" restart="whenNotActive" fill="hold" evtFilter="cancelBubble" nodeType="interactiveSeq">
                <p:stCondLst>
                  <p:cond evt="onClick" delay="0">
                    <p:tgtEl>
                      <p:spTgt spid="19916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91690"/>
                                        </p:tgtEl>
                                      </p:cBhvr>
                                    </p:cmd>
                                  </p:childTnLst>
                                </p:cTn>
                              </p:par>
                            </p:childTnLst>
                          </p:cTn>
                        </p:par>
                      </p:childTnLst>
                    </p:cTn>
                  </p:par>
                </p:childTnLst>
              </p:cTn>
              <p:nextCondLst>
                <p:cond evt="onClick" delay="0">
                  <p:tgtEl>
                    <p:spTgt spid="199169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183" name="Rectangle 23"/>
          <p:cNvSpPr>
            <a:spLocks noGrp="1" noChangeArrowheads="1"/>
          </p:cNvSpPr>
          <p:nvPr>
            <p:ph type="title"/>
          </p:nvPr>
        </p:nvSpPr>
        <p:spPr>
          <a:noFill/>
          <a:ln/>
          <a:effectLst>
            <a:outerShdw dist="17961" dir="2700000" algn="ctr" rotWithShape="0">
              <a:schemeClr val="bg2"/>
            </a:outerShdw>
          </a:effectLst>
        </p:spPr>
        <p:txBody>
          <a:bodyPr anchorCtr="0"/>
          <a:lstStyle/>
          <a:p>
            <a:r>
              <a:rPr lang="en-US"/>
              <a:t>Recent extensions</a:t>
            </a:r>
          </a:p>
        </p:txBody>
      </p:sp>
      <p:pic>
        <p:nvPicPr>
          <p:cNvPr id="2012241" name="Picture 81" descr="dimred_lle_hooks_64_4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28688"/>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12242" name="Picture 8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blackGray">
          <a:xfrm>
            <a:off x="1524000" y="776288"/>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012243" name="Text Box 83"/>
          <p:cNvSpPr txBox="1">
            <a:spLocks noChangeArrowheads="1"/>
          </p:cNvSpPr>
          <p:nvPr/>
        </p:nvSpPr>
        <p:spPr bwMode="blackGray">
          <a:xfrm>
            <a:off x="0" y="2928938"/>
            <a:ext cx="169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solidFill>
                  <a:schemeClr val="tx2"/>
                </a:solidFill>
                <a:effectLst>
                  <a:outerShdw blurRad="38100" dist="38100" dir="2700000" algn="tl">
                    <a:srgbClr val="C0C0C0"/>
                  </a:outerShdw>
                </a:effectLst>
              </a:rPr>
              <a:t>[Turk 2001, …]</a:t>
            </a:r>
          </a:p>
        </p:txBody>
      </p:sp>
      <p:sp>
        <p:nvSpPr>
          <p:cNvPr id="2012244" name="Text Box 84"/>
          <p:cNvSpPr txBox="1">
            <a:spLocks noChangeArrowheads="1"/>
          </p:cNvSpPr>
          <p:nvPr/>
        </p:nvSpPr>
        <p:spPr bwMode="blackGray">
          <a:xfrm>
            <a:off x="4606925" y="286385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solidFill>
                  <a:schemeClr val="tx2"/>
                </a:solidFill>
                <a:effectLst>
                  <a:outerShdw blurRad="38100" dist="38100" dir="2700000" algn="tl">
                    <a:srgbClr val="C0C0C0"/>
                  </a:outerShdw>
                </a:effectLst>
              </a:rPr>
              <a:t>[Kwatra 2005]</a:t>
            </a:r>
          </a:p>
        </p:txBody>
      </p:sp>
      <p:pic>
        <p:nvPicPr>
          <p:cNvPr id="2012245" name="Kwatra_vidGrn_flowSink_01_30fps.mpg">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6400800" y="1066800"/>
            <a:ext cx="2133600" cy="213360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2247" name="Text Box 87"/>
          <p:cNvSpPr txBox="1">
            <a:spLocks noChangeArrowheads="1"/>
          </p:cNvSpPr>
          <p:nvPr/>
        </p:nvSpPr>
        <p:spPr bwMode="blackGray">
          <a:xfrm>
            <a:off x="0" y="3214688"/>
            <a:ext cx="41814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Surface texture synthesis</a:t>
            </a:r>
          </a:p>
        </p:txBody>
      </p:sp>
      <p:sp>
        <p:nvSpPr>
          <p:cNvPr id="2012248" name="Text Box 88"/>
          <p:cNvSpPr txBox="1">
            <a:spLocks noChangeArrowheads="1"/>
          </p:cNvSpPr>
          <p:nvPr/>
        </p:nvSpPr>
        <p:spPr bwMode="blackGray">
          <a:xfrm>
            <a:off x="4613275" y="3138488"/>
            <a:ext cx="27781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Flowing textures</a:t>
            </a:r>
          </a:p>
        </p:txBody>
      </p:sp>
      <p:pic>
        <p:nvPicPr>
          <p:cNvPr id="2012249" name="Picture 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blackGray">
          <a:xfrm>
            <a:off x="4000500" y="3824288"/>
            <a:ext cx="45339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012250" name="Text Box 90"/>
          <p:cNvSpPr txBox="1">
            <a:spLocks noChangeArrowheads="1"/>
          </p:cNvSpPr>
          <p:nvPr/>
        </p:nvSpPr>
        <p:spPr bwMode="blackGray">
          <a:xfrm>
            <a:off x="2552700" y="601503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a:solidFill>
                  <a:schemeClr val="tx2"/>
                </a:solidFill>
                <a:effectLst>
                  <a:outerShdw blurRad="38100" dist="38100" dir="2700000" algn="tl">
                    <a:srgbClr val="C0C0C0"/>
                  </a:outerShdw>
                </a:effectLst>
              </a:rPr>
              <a:t>[Tong 2002, …]</a:t>
            </a:r>
          </a:p>
        </p:txBody>
      </p:sp>
      <p:sp>
        <p:nvSpPr>
          <p:cNvPr id="2012251" name="Text Box 91"/>
          <p:cNvSpPr txBox="1">
            <a:spLocks noChangeArrowheads="1"/>
          </p:cNvSpPr>
          <p:nvPr/>
        </p:nvSpPr>
        <p:spPr bwMode="blackGray">
          <a:xfrm>
            <a:off x="2541588" y="6262688"/>
            <a:ext cx="5927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High-dimensional texture data (BTF)</a:t>
            </a:r>
          </a:p>
        </p:txBody>
      </p:sp>
      <p:sp>
        <p:nvSpPr>
          <p:cNvPr id="2012252" name="Text Box 92"/>
          <p:cNvSpPr txBox="1">
            <a:spLocks noChangeArrowheads="1"/>
          </p:cNvSpPr>
          <p:nvPr/>
        </p:nvSpPr>
        <p:spPr bwMode="blackGray">
          <a:xfrm>
            <a:off x="152400" y="4567238"/>
            <a:ext cx="3736975" cy="538162"/>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solidFill>
                  <a:schemeClr val="hlink"/>
                </a:solidFill>
                <a:effectLst>
                  <a:outerShdw blurRad="38100" dist="38100" dir="2700000" algn="tl">
                    <a:srgbClr val="C0C0C0"/>
                  </a:outerShdw>
                </a:effectLst>
              </a:rPr>
              <a:t>Slow </a:t>
            </a:r>
            <a:r>
              <a:rPr lang="en-US">
                <a:solidFill>
                  <a:schemeClr val="hlink"/>
                </a:solidFill>
                <a:effectLst>
                  <a:outerShdw blurRad="38100" dist="38100" dir="2700000" algn="tl">
                    <a:srgbClr val="C0C0C0"/>
                  </a:outerShdw>
                </a:effectLst>
                <a:sym typeface="Wingdings" pitchFamily="2" charset="2"/>
              </a:rPr>
              <a:t> not interactive</a:t>
            </a:r>
          </a:p>
        </p:txBody>
      </p:sp>
      <p:sp>
        <p:nvSpPr>
          <p:cNvPr id="2012253" name="Text Box 93"/>
          <p:cNvSpPr txBox="1">
            <a:spLocks noChangeArrowheads="1"/>
          </p:cNvSpPr>
          <p:nvPr/>
        </p:nvSpPr>
        <p:spPr bwMode="blackGray">
          <a:xfrm>
            <a:off x="152400" y="5338763"/>
            <a:ext cx="1906588" cy="538162"/>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solidFill>
                  <a:schemeClr val="hlink"/>
                </a:solidFill>
                <a:effectLst>
                  <a:outerShdw blurRad="38100" dist="38100" dir="2700000" algn="tl">
                    <a:srgbClr val="C0C0C0"/>
                  </a:outerShdw>
                </a:effectLst>
              </a:rPr>
              <a:t>Not unified</a:t>
            </a:r>
          </a:p>
        </p:txBody>
      </p:sp>
      <p:sp>
        <p:nvSpPr>
          <p:cNvPr id="2012254" name="Text Box 94"/>
          <p:cNvSpPr txBox="1">
            <a:spLocks noChangeArrowheads="1"/>
          </p:cNvSpPr>
          <p:nvPr/>
        </p:nvSpPr>
        <p:spPr bwMode="blackGray">
          <a:xfrm>
            <a:off x="152400" y="3775075"/>
            <a:ext cx="3113088" cy="538163"/>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solidFill>
                  <a:schemeClr val="hlink"/>
                </a:solidFill>
                <a:effectLst>
                  <a:outerShdw blurRad="38100" dist="38100" dir="2700000" algn="tl">
                    <a:srgbClr val="C0C0C0"/>
                  </a:outerShdw>
                </a:effectLst>
              </a:rPr>
              <a:t>Millions of vertices</a:t>
            </a:r>
          </a:p>
        </p:txBody>
      </p:sp>
    </p:spTree>
  </p:cSld>
  <p:clrMapOvr>
    <a:masterClrMapping/>
  </p:clrMapOvr>
  <p:transition advClick="0" advTm="1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0122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12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122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122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122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122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1225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12245"/>
                                        </p:tgtEl>
                                        <p:attrNameLst>
                                          <p:attrName>style.visibility</p:attrName>
                                        </p:attrNameLst>
                                      </p:cBhvr>
                                      <p:to>
                                        <p:strVal val="visible"/>
                                      </p:to>
                                    </p:set>
                                  </p:childTnLst>
                                </p:cTn>
                              </p:par>
                            </p:childTnLst>
                          </p:cTn>
                        </p:par>
                        <p:par>
                          <p:cTn id="25" fill="hold" nodeType="afterGroup">
                            <p:stCondLst>
                              <p:cond delay="0"/>
                            </p:stCondLst>
                            <p:childTnLst>
                              <p:par>
                                <p:cTn id="26" presetID="1" presetClass="mediacall" presetSubtype="0" fill="hold" nodeType="afterEffect">
                                  <p:stCondLst>
                                    <p:cond delay="0"/>
                                  </p:stCondLst>
                                  <p:childTnLst>
                                    <p:cmd type="call" cmd="playFrom(0.0)">
                                      <p:cBhvr>
                                        <p:cTn id="27" dur="4916" fill="hold"/>
                                        <p:tgtEl>
                                          <p:spTgt spid="2012245"/>
                                        </p:tgtEl>
                                      </p:cBhvr>
                                    </p:cmd>
                                  </p:childTnLst>
                                </p:cTn>
                              </p:par>
                              <p:par>
                                <p:cTn id="28" presetID="1" presetClass="entr" presetSubtype="0" fill="hold" grpId="0" nodeType="withEffect">
                                  <p:stCondLst>
                                    <p:cond delay="0"/>
                                  </p:stCondLst>
                                  <p:childTnLst>
                                    <p:set>
                                      <p:cBhvr>
                                        <p:cTn id="29" dur="1" fill="hold">
                                          <p:stCondLst>
                                            <p:cond delay="0"/>
                                          </p:stCondLst>
                                        </p:cTn>
                                        <p:tgtEl>
                                          <p:spTgt spid="20122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12248"/>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1225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1225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12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44" fill="hold" display="0">
                  <p:stCondLst>
                    <p:cond delay="indefinite"/>
                  </p:stCondLst>
                  <p:endCondLst>
                    <p:cond evt="onNext" delay="0">
                      <p:tgtEl>
                        <p:sldTgt/>
                      </p:tgtEl>
                    </p:cond>
                    <p:cond evt="onPrev" delay="0">
                      <p:tgtEl>
                        <p:sldTgt/>
                      </p:tgtEl>
                    </p:cond>
                  </p:endCondLst>
                </p:cTn>
                <p:tgtEl>
                  <p:spTgt spid="2012245"/>
                </p:tgtEl>
              </p:cMediaNode>
            </p:video>
            <p:seq concurrent="1" nextAc="seek">
              <p:cTn id="45" restart="whenNotActive" fill="hold" evtFilter="cancelBubble" nodeType="interactiveSeq">
                <p:stCondLst>
                  <p:cond evt="onClick" delay="0">
                    <p:tgtEl>
                      <p:spTgt spid="2012245"/>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 presetClass="mediacall" presetSubtype="0" fill="hold" nodeType="clickEffect">
                                  <p:stCondLst>
                                    <p:cond delay="0"/>
                                  </p:stCondLst>
                                  <p:childTnLst>
                                    <p:cmd type="call" cmd="togglePause">
                                      <p:cBhvr>
                                        <p:cTn id="49" dur="1" fill="hold"/>
                                        <p:tgtEl>
                                          <p:spTgt spid="2012245"/>
                                        </p:tgtEl>
                                      </p:cBhvr>
                                    </p:cmd>
                                  </p:childTnLst>
                                </p:cTn>
                              </p:par>
                            </p:childTnLst>
                          </p:cTn>
                        </p:par>
                      </p:childTnLst>
                    </p:cTn>
                  </p:par>
                </p:childTnLst>
              </p:cTn>
              <p:nextCondLst>
                <p:cond evt="onClick" delay="0">
                  <p:tgtEl>
                    <p:spTgt spid="2012245"/>
                  </p:tgtEl>
                </p:cond>
              </p:nextCondLst>
            </p:seq>
          </p:childTnLst>
        </p:cTn>
      </p:par>
    </p:tnLst>
    <p:bldLst>
      <p:bldP spid="2012243" grpId="0"/>
      <p:bldP spid="2012244" grpId="0"/>
      <p:bldP spid="2012247" grpId="0"/>
      <p:bldP spid="2012248" grpId="0"/>
      <p:bldP spid="2012250" grpId="0"/>
      <p:bldP spid="2012251" grpId="0"/>
      <p:bldP spid="2012252" grpId="0" animBg="1"/>
      <p:bldP spid="2012253" grpId="0" animBg="1"/>
      <p:bldP spid="201225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586"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Novel synthesis techniques</a:t>
            </a:r>
          </a:p>
        </p:txBody>
      </p:sp>
      <p:sp>
        <p:nvSpPr>
          <p:cNvPr id="2115587" name="Rectangle 3"/>
          <p:cNvSpPr>
            <a:spLocks noGrp="1" noChangeArrowheads="1"/>
          </p:cNvSpPr>
          <p:nvPr>
            <p:ph type="body" idx="1"/>
          </p:nvPr>
        </p:nvSpPr>
        <p:spPr>
          <a:xfrm>
            <a:off x="457200" y="990600"/>
            <a:ext cx="8458200" cy="5410200"/>
          </a:xfrm>
        </p:spPr>
        <p:txBody>
          <a:bodyPr/>
          <a:lstStyle/>
          <a:p>
            <a:endParaRPr lang="en-US"/>
          </a:p>
          <a:p>
            <a:r>
              <a:rPr lang="en-US"/>
              <a:t>Coherent anisometric synthesis</a:t>
            </a:r>
          </a:p>
          <a:p>
            <a:endParaRPr lang="en-US"/>
          </a:p>
          <a:p>
            <a:endParaRPr lang="en-US"/>
          </a:p>
          <a:p>
            <a:r>
              <a:rPr lang="en-US"/>
              <a:t>Surface texture synthesis in parametric domain</a:t>
            </a:r>
          </a:p>
          <a:p>
            <a:endParaRPr lang="en-US"/>
          </a:p>
          <a:p>
            <a:endParaRPr lang="en-US"/>
          </a:p>
          <a:p>
            <a:r>
              <a:rPr lang="en-US"/>
              <a:t>Real-time advection</a:t>
            </a:r>
          </a:p>
          <a:p>
            <a:pPr>
              <a:buFont typeface="Monotype Sorts" pitchFamily="2" charset="2"/>
              <a:buNone/>
            </a:pPr>
            <a:endParaRPr lang="en-US"/>
          </a:p>
        </p:txBody>
      </p:sp>
      <p:sp>
        <p:nvSpPr>
          <p:cNvPr id="2115588" name="Rectangle 4"/>
          <p:cNvSpPr>
            <a:spLocks noChangeArrowheads="1"/>
          </p:cNvSpPr>
          <p:nvPr/>
        </p:nvSpPr>
        <p:spPr bwMode="blackGray">
          <a:xfrm>
            <a:off x="228600" y="1524000"/>
            <a:ext cx="8686800" cy="6096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 1.6185E-6 L 0 0.24416 " pathEditMode="relative" rAng="0" ptsTypes="AA">
                                      <p:cBhvr>
                                        <p:cTn id="6" dur="500" fill="hold"/>
                                        <p:tgtEl>
                                          <p:spTgt spid="2115588"/>
                                        </p:tgtEl>
                                        <p:attrNameLst>
                                          <p:attrName>ppt_x</p:attrName>
                                          <p:attrName>ppt_y</p:attrName>
                                        </p:attrNameLst>
                                      </p:cBhvr>
                                      <p:rCtr x="0" y="12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5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306" name="Rectangle 2"/>
          <p:cNvSpPr>
            <a:spLocks noGrp="1" noChangeArrowheads="1"/>
          </p:cNvSpPr>
          <p:nvPr>
            <p:ph type="title"/>
          </p:nvPr>
        </p:nvSpPr>
        <p:spPr/>
        <p:txBody>
          <a:bodyPr/>
          <a:lstStyle/>
          <a:p>
            <a:r>
              <a:rPr lang="en-US"/>
              <a:t>Surface texture synthesis</a:t>
            </a:r>
          </a:p>
        </p:txBody>
      </p:sp>
      <p:sp>
        <p:nvSpPr>
          <p:cNvPr id="2018307" name="Rectangle 3"/>
          <p:cNvSpPr>
            <a:spLocks noGrp="1" noChangeArrowheads="1"/>
          </p:cNvSpPr>
          <p:nvPr>
            <p:ph type="body" idx="1"/>
          </p:nvPr>
        </p:nvSpPr>
        <p:spPr/>
        <p:txBody>
          <a:bodyPr/>
          <a:lstStyle/>
          <a:p>
            <a:r>
              <a:rPr lang="en-US"/>
              <a:t>Overview:</a:t>
            </a:r>
          </a:p>
        </p:txBody>
      </p:sp>
      <p:sp>
        <p:nvSpPr>
          <p:cNvPr id="2018308" name="Line 4"/>
          <p:cNvSpPr>
            <a:spLocks noChangeShapeType="1"/>
          </p:cNvSpPr>
          <p:nvPr/>
        </p:nvSpPr>
        <p:spPr bwMode="blackGray">
          <a:xfrm>
            <a:off x="2743200" y="3810000"/>
            <a:ext cx="1295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8309" name="Text Box 5"/>
          <p:cNvSpPr txBox="1">
            <a:spLocks noChangeArrowheads="1"/>
          </p:cNvSpPr>
          <p:nvPr/>
        </p:nvSpPr>
        <p:spPr bwMode="blackGray">
          <a:xfrm>
            <a:off x="1130300" y="4332288"/>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pic>
        <p:nvPicPr>
          <p:cNvPr id="2018310" name="Picture 6" descr="srf_bunny_fauxf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526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18311" name="Picture 7" descr="srf_bunny_fauxf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847850"/>
            <a:ext cx="4248150" cy="424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18312" name="Picture 8" descr="srf_bunny_fauxf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3528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183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9450" name="Group 122"/>
          <p:cNvGrpSpPr>
            <a:grpSpLocks/>
          </p:cNvGrpSpPr>
          <p:nvPr/>
        </p:nvGrpSpPr>
        <p:grpSpPr bwMode="auto">
          <a:xfrm>
            <a:off x="7391400" y="4419600"/>
            <a:ext cx="1066800" cy="1066800"/>
            <a:chOff x="4656" y="2784"/>
            <a:chExt cx="672" cy="672"/>
          </a:xfrm>
        </p:grpSpPr>
        <p:sp>
          <p:nvSpPr>
            <p:cNvPr id="2019445" name="Rectangle 117"/>
            <p:cNvSpPr>
              <a:spLocks noChangeArrowheads="1"/>
            </p:cNvSpPr>
            <p:nvPr/>
          </p:nvSpPr>
          <p:spPr bwMode="blackGray">
            <a:xfrm>
              <a:off x="5040" y="278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3" name="Rectangle 45"/>
            <p:cNvSpPr>
              <a:spLocks noChangeArrowheads="1"/>
            </p:cNvSpPr>
            <p:nvPr/>
          </p:nvSpPr>
          <p:spPr bwMode="blackGray">
            <a:xfrm>
              <a:off x="4656" y="307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4" name="Rectangle 46"/>
            <p:cNvSpPr>
              <a:spLocks noChangeArrowheads="1"/>
            </p:cNvSpPr>
            <p:nvPr/>
          </p:nvSpPr>
          <p:spPr bwMode="blackGray">
            <a:xfrm>
              <a:off x="4752" y="297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5" name="Rectangle 47"/>
            <p:cNvSpPr>
              <a:spLocks noChangeArrowheads="1"/>
            </p:cNvSpPr>
            <p:nvPr/>
          </p:nvSpPr>
          <p:spPr bwMode="blackGray">
            <a:xfrm>
              <a:off x="4656" y="297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6" name="Rectangle 48"/>
            <p:cNvSpPr>
              <a:spLocks noChangeArrowheads="1"/>
            </p:cNvSpPr>
            <p:nvPr/>
          </p:nvSpPr>
          <p:spPr bwMode="blackGray">
            <a:xfrm>
              <a:off x="4752" y="288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8" name="Rectangle 50"/>
            <p:cNvSpPr>
              <a:spLocks noChangeArrowheads="1"/>
            </p:cNvSpPr>
            <p:nvPr/>
          </p:nvSpPr>
          <p:spPr bwMode="blackGray">
            <a:xfrm>
              <a:off x="4848" y="278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9" name="Rectangle 51"/>
            <p:cNvSpPr>
              <a:spLocks noChangeArrowheads="1"/>
            </p:cNvSpPr>
            <p:nvPr/>
          </p:nvSpPr>
          <p:spPr bwMode="blackGray">
            <a:xfrm>
              <a:off x="4656" y="316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0" name="Rectangle 52"/>
            <p:cNvSpPr>
              <a:spLocks noChangeArrowheads="1"/>
            </p:cNvSpPr>
            <p:nvPr/>
          </p:nvSpPr>
          <p:spPr bwMode="blackGray">
            <a:xfrm>
              <a:off x="4656" y="326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1" name="Rectangle 53"/>
            <p:cNvSpPr>
              <a:spLocks noChangeArrowheads="1"/>
            </p:cNvSpPr>
            <p:nvPr/>
          </p:nvSpPr>
          <p:spPr bwMode="blackGray">
            <a:xfrm>
              <a:off x="4656" y="336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7" name="Rectangle 49"/>
            <p:cNvSpPr>
              <a:spLocks noChangeArrowheads="1"/>
            </p:cNvSpPr>
            <p:nvPr/>
          </p:nvSpPr>
          <p:spPr bwMode="blackGray">
            <a:xfrm>
              <a:off x="4848" y="288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2" name="Rectangle 54"/>
            <p:cNvSpPr>
              <a:spLocks noChangeArrowheads="1"/>
            </p:cNvSpPr>
            <p:nvPr/>
          </p:nvSpPr>
          <p:spPr bwMode="blackGray">
            <a:xfrm>
              <a:off x="4752" y="336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3" name="Rectangle 55"/>
            <p:cNvSpPr>
              <a:spLocks noChangeArrowheads="1"/>
            </p:cNvSpPr>
            <p:nvPr/>
          </p:nvSpPr>
          <p:spPr bwMode="blackGray">
            <a:xfrm>
              <a:off x="4848" y="336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4" name="Rectangle 56"/>
            <p:cNvSpPr>
              <a:spLocks noChangeArrowheads="1"/>
            </p:cNvSpPr>
            <p:nvPr/>
          </p:nvSpPr>
          <p:spPr bwMode="blackGray">
            <a:xfrm>
              <a:off x="4944" y="336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5" name="Rectangle 57"/>
            <p:cNvSpPr>
              <a:spLocks noChangeArrowheads="1"/>
            </p:cNvSpPr>
            <p:nvPr/>
          </p:nvSpPr>
          <p:spPr bwMode="blackGray">
            <a:xfrm>
              <a:off x="5040" y="336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6" name="Rectangle 58"/>
            <p:cNvSpPr>
              <a:spLocks noChangeArrowheads="1"/>
            </p:cNvSpPr>
            <p:nvPr/>
          </p:nvSpPr>
          <p:spPr bwMode="blackGray">
            <a:xfrm>
              <a:off x="5136" y="326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87" name="Rectangle 59"/>
            <p:cNvSpPr>
              <a:spLocks noChangeArrowheads="1"/>
            </p:cNvSpPr>
            <p:nvPr/>
          </p:nvSpPr>
          <p:spPr bwMode="blackGray">
            <a:xfrm>
              <a:off x="5136" y="336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90" name="Rectangle 62"/>
            <p:cNvSpPr>
              <a:spLocks noChangeArrowheads="1"/>
            </p:cNvSpPr>
            <p:nvPr/>
          </p:nvSpPr>
          <p:spPr bwMode="blackGray">
            <a:xfrm>
              <a:off x="5136" y="297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91" name="Rectangle 63"/>
            <p:cNvSpPr>
              <a:spLocks noChangeArrowheads="1"/>
            </p:cNvSpPr>
            <p:nvPr/>
          </p:nvSpPr>
          <p:spPr bwMode="blackGray">
            <a:xfrm>
              <a:off x="5136" y="288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92" name="Rectangle 64"/>
            <p:cNvSpPr>
              <a:spLocks noChangeArrowheads="1"/>
            </p:cNvSpPr>
            <p:nvPr/>
          </p:nvSpPr>
          <p:spPr bwMode="blackGray">
            <a:xfrm>
              <a:off x="5232" y="326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93" name="Rectangle 65"/>
            <p:cNvSpPr>
              <a:spLocks noChangeArrowheads="1"/>
            </p:cNvSpPr>
            <p:nvPr/>
          </p:nvSpPr>
          <p:spPr bwMode="blackGray">
            <a:xfrm>
              <a:off x="5232" y="316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94" name="Rectangle 66"/>
            <p:cNvSpPr>
              <a:spLocks noChangeArrowheads="1"/>
            </p:cNvSpPr>
            <p:nvPr/>
          </p:nvSpPr>
          <p:spPr bwMode="blackGray">
            <a:xfrm>
              <a:off x="5232" y="307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95" name="Rectangle 67"/>
            <p:cNvSpPr>
              <a:spLocks noChangeArrowheads="1"/>
            </p:cNvSpPr>
            <p:nvPr/>
          </p:nvSpPr>
          <p:spPr bwMode="blackGray">
            <a:xfrm>
              <a:off x="5232" y="297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38" name="Rectangle 110"/>
            <p:cNvSpPr>
              <a:spLocks noChangeArrowheads="1"/>
            </p:cNvSpPr>
            <p:nvPr/>
          </p:nvSpPr>
          <p:spPr bwMode="blackGray">
            <a:xfrm>
              <a:off x="4944" y="278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46" name="Rectangle 118"/>
            <p:cNvSpPr>
              <a:spLocks noChangeArrowheads="1"/>
            </p:cNvSpPr>
            <p:nvPr/>
          </p:nvSpPr>
          <p:spPr bwMode="blackGray">
            <a:xfrm>
              <a:off x="5136" y="278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19331" name="Rectangle 3"/>
          <p:cNvSpPr>
            <a:spLocks noGrp="1" noChangeArrowheads="1"/>
          </p:cNvSpPr>
          <p:nvPr>
            <p:ph type="body" idx="1"/>
          </p:nvPr>
        </p:nvSpPr>
        <p:spPr>
          <a:xfrm>
            <a:off x="228600" y="1143000"/>
            <a:ext cx="8305800" cy="5257800"/>
          </a:xfrm>
        </p:spPr>
        <p:txBody>
          <a:bodyPr/>
          <a:lstStyle/>
          <a:p>
            <a:r>
              <a:rPr lang="en-US"/>
              <a:t>Similar to anisometric synthesis</a:t>
            </a:r>
          </a:p>
          <a:p>
            <a:pPr lvl="1">
              <a:spcBef>
                <a:spcPct val="60000"/>
              </a:spcBef>
            </a:pPr>
            <a:r>
              <a:rPr lang="en-US"/>
              <a:t>Jacobian field:</a:t>
            </a:r>
          </a:p>
          <a:p>
            <a:pPr lvl="2"/>
            <a:r>
              <a:rPr lang="en-US"/>
              <a:t>Cancel mapping distortion</a:t>
            </a:r>
          </a:p>
          <a:p>
            <a:pPr lvl="2"/>
            <a:r>
              <a:rPr lang="en-US"/>
              <a:t>Orient along user-defined tangential field</a:t>
            </a:r>
          </a:p>
          <a:p>
            <a:pPr lvl="1">
              <a:spcBef>
                <a:spcPct val="80000"/>
              </a:spcBef>
            </a:pPr>
            <a:r>
              <a:rPr lang="en-US"/>
              <a:t>Seamless charts:</a:t>
            </a:r>
          </a:p>
          <a:p>
            <a:pPr lvl="2"/>
            <a:r>
              <a:rPr lang="en-US"/>
              <a:t>Use indirection maps</a:t>
            </a:r>
          </a:p>
          <a:p>
            <a:pPr lvl="2"/>
            <a:r>
              <a:rPr lang="en-US"/>
              <a:t>Possible because:</a:t>
            </a:r>
          </a:p>
          <a:p>
            <a:pPr lvl="2">
              <a:buFontTx/>
              <a:buNone/>
            </a:pPr>
            <a:r>
              <a:rPr lang="en-US"/>
              <a:t>     </a:t>
            </a:r>
            <a:r>
              <a:rPr lang="en-US" i="1">
                <a:solidFill>
                  <a:schemeClr val="accent2"/>
                </a:solidFill>
              </a:rPr>
              <a:t>synthesis accesses only</a:t>
            </a:r>
            <a:br>
              <a:rPr lang="en-US" i="1">
                <a:solidFill>
                  <a:schemeClr val="accent2"/>
                </a:solidFill>
              </a:rPr>
            </a:br>
            <a:r>
              <a:rPr lang="en-US" i="1">
                <a:solidFill>
                  <a:schemeClr val="accent2"/>
                </a:solidFill>
              </a:rPr>
              <a:t>  </a:t>
            </a:r>
            <a:r>
              <a:rPr lang="en-US" b="1" i="1">
                <a:solidFill>
                  <a:schemeClr val="accent2"/>
                </a:solidFill>
              </a:rPr>
              <a:t>immediate</a:t>
            </a:r>
            <a:r>
              <a:rPr lang="en-US" i="1">
                <a:solidFill>
                  <a:schemeClr val="accent2"/>
                </a:solidFill>
              </a:rPr>
              <a:t> neighbors</a:t>
            </a:r>
            <a:r>
              <a:rPr lang="en-US">
                <a:solidFill>
                  <a:schemeClr val="accent2"/>
                </a:solidFill>
              </a:rPr>
              <a:t>.</a:t>
            </a:r>
          </a:p>
        </p:txBody>
      </p:sp>
      <p:sp>
        <p:nvSpPr>
          <p:cNvPr id="2019330" name="Rectangle 2"/>
          <p:cNvSpPr>
            <a:spLocks noGrp="1" noChangeArrowheads="1"/>
          </p:cNvSpPr>
          <p:nvPr>
            <p:ph type="title"/>
          </p:nvPr>
        </p:nvSpPr>
        <p:spPr/>
        <p:txBody>
          <a:bodyPr/>
          <a:lstStyle/>
          <a:p>
            <a:r>
              <a:rPr lang="en-US"/>
              <a:t>Surface texture synthesis</a:t>
            </a:r>
          </a:p>
        </p:txBody>
      </p:sp>
      <p:sp>
        <p:nvSpPr>
          <p:cNvPr id="2019332" name="Rectangle 4"/>
          <p:cNvSpPr>
            <a:spLocks noChangeArrowheads="1"/>
          </p:cNvSpPr>
          <p:nvPr/>
        </p:nvSpPr>
        <p:spPr bwMode="blackGray">
          <a:xfrm>
            <a:off x="5638800" y="3657600"/>
            <a:ext cx="3200400" cy="22860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019426" name="Group 98"/>
          <p:cNvGrpSpPr>
            <a:grpSpLocks/>
          </p:cNvGrpSpPr>
          <p:nvPr/>
        </p:nvGrpSpPr>
        <p:grpSpPr bwMode="auto">
          <a:xfrm>
            <a:off x="6096000" y="3810000"/>
            <a:ext cx="1066800" cy="1219200"/>
            <a:chOff x="2304" y="2736"/>
            <a:chExt cx="672" cy="768"/>
          </a:xfrm>
        </p:grpSpPr>
        <p:sp>
          <p:nvSpPr>
            <p:cNvPr id="2019400" name="Rectangle 72"/>
            <p:cNvSpPr>
              <a:spLocks noChangeArrowheads="1"/>
            </p:cNvSpPr>
            <p:nvPr/>
          </p:nvSpPr>
          <p:spPr bwMode="blackGray">
            <a:xfrm>
              <a:off x="2688" y="331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1" name="Rectangle 73"/>
            <p:cNvSpPr>
              <a:spLocks noChangeArrowheads="1"/>
            </p:cNvSpPr>
            <p:nvPr/>
          </p:nvSpPr>
          <p:spPr bwMode="blackGray">
            <a:xfrm>
              <a:off x="2784" y="331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2" name="Rectangle 74"/>
            <p:cNvSpPr>
              <a:spLocks noChangeArrowheads="1"/>
            </p:cNvSpPr>
            <p:nvPr/>
          </p:nvSpPr>
          <p:spPr bwMode="blackGray">
            <a:xfrm>
              <a:off x="2784" y="321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3" name="Rectangle 75"/>
            <p:cNvSpPr>
              <a:spLocks noChangeArrowheads="1"/>
            </p:cNvSpPr>
            <p:nvPr/>
          </p:nvSpPr>
          <p:spPr bwMode="blackGray">
            <a:xfrm>
              <a:off x="2880" y="321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4" name="Rectangle 76"/>
            <p:cNvSpPr>
              <a:spLocks noChangeArrowheads="1"/>
            </p:cNvSpPr>
            <p:nvPr/>
          </p:nvSpPr>
          <p:spPr bwMode="blackGray">
            <a:xfrm>
              <a:off x="2880" y="312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5" name="Rectangle 77"/>
            <p:cNvSpPr>
              <a:spLocks noChangeArrowheads="1"/>
            </p:cNvSpPr>
            <p:nvPr/>
          </p:nvSpPr>
          <p:spPr bwMode="blackGray">
            <a:xfrm>
              <a:off x="2880" y="302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6" name="Rectangle 78"/>
            <p:cNvSpPr>
              <a:spLocks noChangeArrowheads="1"/>
            </p:cNvSpPr>
            <p:nvPr/>
          </p:nvSpPr>
          <p:spPr bwMode="blackGray">
            <a:xfrm>
              <a:off x="2784" y="292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7" name="Rectangle 79"/>
            <p:cNvSpPr>
              <a:spLocks noChangeArrowheads="1"/>
            </p:cNvSpPr>
            <p:nvPr/>
          </p:nvSpPr>
          <p:spPr bwMode="blackGray">
            <a:xfrm>
              <a:off x="2880" y="292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8" name="Rectangle 80"/>
            <p:cNvSpPr>
              <a:spLocks noChangeArrowheads="1"/>
            </p:cNvSpPr>
            <p:nvPr/>
          </p:nvSpPr>
          <p:spPr bwMode="blackGray">
            <a:xfrm>
              <a:off x="2784" y="283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09" name="Rectangle 81"/>
            <p:cNvSpPr>
              <a:spLocks noChangeArrowheads="1"/>
            </p:cNvSpPr>
            <p:nvPr/>
          </p:nvSpPr>
          <p:spPr bwMode="blackGray">
            <a:xfrm>
              <a:off x="2688" y="283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0" name="Rectangle 82"/>
            <p:cNvSpPr>
              <a:spLocks noChangeArrowheads="1"/>
            </p:cNvSpPr>
            <p:nvPr/>
          </p:nvSpPr>
          <p:spPr bwMode="blackGray">
            <a:xfrm>
              <a:off x="2688" y="273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1" name="Rectangle 83"/>
            <p:cNvSpPr>
              <a:spLocks noChangeArrowheads="1"/>
            </p:cNvSpPr>
            <p:nvPr/>
          </p:nvSpPr>
          <p:spPr bwMode="blackGray">
            <a:xfrm>
              <a:off x="2688" y="340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2" name="Rectangle 84"/>
            <p:cNvSpPr>
              <a:spLocks noChangeArrowheads="1"/>
            </p:cNvSpPr>
            <p:nvPr/>
          </p:nvSpPr>
          <p:spPr bwMode="blackGray">
            <a:xfrm>
              <a:off x="2592" y="340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3" name="Rectangle 85"/>
            <p:cNvSpPr>
              <a:spLocks noChangeArrowheads="1"/>
            </p:cNvSpPr>
            <p:nvPr/>
          </p:nvSpPr>
          <p:spPr bwMode="blackGray">
            <a:xfrm>
              <a:off x="2496" y="340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4" name="Rectangle 86"/>
            <p:cNvSpPr>
              <a:spLocks noChangeArrowheads="1"/>
            </p:cNvSpPr>
            <p:nvPr/>
          </p:nvSpPr>
          <p:spPr bwMode="blackGray">
            <a:xfrm>
              <a:off x="2400" y="340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5" name="Rectangle 87"/>
            <p:cNvSpPr>
              <a:spLocks noChangeArrowheads="1"/>
            </p:cNvSpPr>
            <p:nvPr/>
          </p:nvSpPr>
          <p:spPr bwMode="blackGray">
            <a:xfrm>
              <a:off x="2304" y="340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6" name="Rectangle 88"/>
            <p:cNvSpPr>
              <a:spLocks noChangeArrowheads="1"/>
            </p:cNvSpPr>
            <p:nvPr/>
          </p:nvSpPr>
          <p:spPr bwMode="blackGray">
            <a:xfrm>
              <a:off x="2304" y="331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7" name="Rectangle 89"/>
            <p:cNvSpPr>
              <a:spLocks noChangeArrowheads="1"/>
            </p:cNvSpPr>
            <p:nvPr/>
          </p:nvSpPr>
          <p:spPr bwMode="blackGray">
            <a:xfrm>
              <a:off x="2304" y="321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8" name="Rectangle 90"/>
            <p:cNvSpPr>
              <a:spLocks noChangeArrowheads="1"/>
            </p:cNvSpPr>
            <p:nvPr/>
          </p:nvSpPr>
          <p:spPr bwMode="blackGray">
            <a:xfrm>
              <a:off x="2304" y="3120"/>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19" name="Rectangle 91"/>
            <p:cNvSpPr>
              <a:spLocks noChangeArrowheads="1"/>
            </p:cNvSpPr>
            <p:nvPr/>
          </p:nvSpPr>
          <p:spPr bwMode="blackGray">
            <a:xfrm>
              <a:off x="2304" y="3024"/>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0" name="Rectangle 92"/>
            <p:cNvSpPr>
              <a:spLocks noChangeArrowheads="1"/>
            </p:cNvSpPr>
            <p:nvPr/>
          </p:nvSpPr>
          <p:spPr bwMode="blackGray">
            <a:xfrm>
              <a:off x="2400" y="292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1" name="Rectangle 93"/>
            <p:cNvSpPr>
              <a:spLocks noChangeArrowheads="1"/>
            </p:cNvSpPr>
            <p:nvPr/>
          </p:nvSpPr>
          <p:spPr bwMode="blackGray">
            <a:xfrm>
              <a:off x="2496" y="283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2" name="Rectangle 94"/>
            <p:cNvSpPr>
              <a:spLocks noChangeArrowheads="1"/>
            </p:cNvSpPr>
            <p:nvPr/>
          </p:nvSpPr>
          <p:spPr bwMode="blackGray">
            <a:xfrm>
              <a:off x="2592" y="273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3" name="Rectangle 95"/>
            <p:cNvSpPr>
              <a:spLocks noChangeArrowheads="1"/>
            </p:cNvSpPr>
            <p:nvPr/>
          </p:nvSpPr>
          <p:spPr bwMode="blackGray">
            <a:xfrm>
              <a:off x="2400" y="2832"/>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4" name="Rectangle 96"/>
            <p:cNvSpPr>
              <a:spLocks noChangeArrowheads="1"/>
            </p:cNvSpPr>
            <p:nvPr/>
          </p:nvSpPr>
          <p:spPr bwMode="blackGray">
            <a:xfrm>
              <a:off x="2304" y="2928"/>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5" name="Rectangle 97"/>
            <p:cNvSpPr>
              <a:spLocks noChangeArrowheads="1"/>
            </p:cNvSpPr>
            <p:nvPr/>
          </p:nvSpPr>
          <p:spPr bwMode="blackGray">
            <a:xfrm>
              <a:off x="2496" y="2736"/>
              <a:ext cx="96" cy="96"/>
            </a:xfrm>
            <a:prstGeom prst="rect">
              <a:avLst/>
            </a:prstGeom>
            <a:noFill/>
            <a:ln w="19050" algn="ctr">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19399" name="Group 71"/>
          <p:cNvGrpSpPr>
            <a:grpSpLocks/>
          </p:cNvGrpSpPr>
          <p:nvPr/>
        </p:nvGrpSpPr>
        <p:grpSpPr bwMode="auto">
          <a:xfrm>
            <a:off x="6248400" y="3962400"/>
            <a:ext cx="762000" cy="914400"/>
            <a:chOff x="2400" y="2832"/>
            <a:chExt cx="480" cy="576"/>
          </a:xfrm>
        </p:grpSpPr>
        <p:sp>
          <p:nvSpPr>
            <p:cNvPr id="2019351" name="Rectangle 23"/>
            <p:cNvSpPr>
              <a:spLocks noChangeArrowheads="1"/>
            </p:cNvSpPr>
            <p:nvPr/>
          </p:nvSpPr>
          <p:spPr bwMode="blackGray">
            <a:xfrm>
              <a:off x="2592" y="283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2" name="Rectangle 24"/>
            <p:cNvSpPr>
              <a:spLocks noChangeArrowheads="1"/>
            </p:cNvSpPr>
            <p:nvPr/>
          </p:nvSpPr>
          <p:spPr bwMode="blackGray">
            <a:xfrm>
              <a:off x="2592" y="292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3" name="Rectangle 25"/>
            <p:cNvSpPr>
              <a:spLocks noChangeArrowheads="1"/>
            </p:cNvSpPr>
            <p:nvPr/>
          </p:nvSpPr>
          <p:spPr bwMode="blackGray">
            <a:xfrm>
              <a:off x="2688" y="292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4" name="Rectangle 26"/>
            <p:cNvSpPr>
              <a:spLocks noChangeArrowheads="1"/>
            </p:cNvSpPr>
            <p:nvPr/>
          </p:nvSpPr>
          <p:spPr bwMode="blackGray">
            <a:xfrm>
              <a:off x="2592"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5" name="Rectangle 27"/>
            <p:cNvSpPr>
              <a:spLocks noChangeArrowheads="1"/>
            </p:cNvSpPr>
            <p:nvPr/>
          </p:nvSpPr>
          <p:spPr bwMode="blackGray">
            <a:xfrm>
              <a:off x="2688"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6" name="Rectangle 28"/>
            <p:cNvSpPr>
              <a:spLocks noChangeArrowheads="1"/>
            </p:cNvSpPr>
            <p:nvPr/>
          </p:nvSpPr>
          <p:spPr bwMode="blackGray">
            <a:xfrm>
              <a:off x="2592"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7" name="Rectangle 29"/>
            <p:cNvSpPr>
              <a:spLocks noChangeArrowheads="1"/>
            </p:cNvSpPr>
            <p:nvPr/>
          </p:nvSpPr>
          <p:spPr bwMode="blackGray">
            <a:xfrm>
              <a:off x="2496" y="292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8" name="Rectangle 30"/>
            <p:cNvSpPr>
              <a:spLocks noChangeArrowheads="1"/>
            </p:cNvSpPr>
            <p:nvPr/>
          </p:nvSpPr>
          <p:spPr bwMode="blackGray">
            <a:xfrm>
              <a:off x="2496"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9" name="Rectangle 31"/>
            <p:cNvSpPr>
              <a:spLocks noChangeArrowheads="1"/>
            </p:cNvSpPr>
            <p:nvPr/>
          </p:nvSpPr>
          <p:spPr bwMode="blackGray">
            <a:xfrm>
              <a:off x="2496"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0" name="Rectangle 32"/>
            <p:cNvSpPr>
              <a:spLocks noChangeArrowheads="1"/>
            </p:cNvSpPr>
            <p:nvPr/>
          </p:nvSpPr>
          <p:spPr bwMode="blackGray">
            <a:xfrm>
              <a:off x="2688"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1" name="Rectangle 33"/>
            <p:cNvSpPr>
              <a:spLocks noChangeArrowheads="1"/>
            </p:cNvSpPr>
            <p:nvPr/>
          </p:nvSpPr>
          <p:spPr bwMode="blackGray">
            <a:xfrm>
              <a:off x="2784"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2" name="Rectangle 34"/>
            <p:cNvSpPr>
              <a:spLocks noChangeArrowheads="1"/>
            </p:cNvSpPr>
            <p:nvPr/>
          </p:nvSpPr>
          <p:spPr bwMode="blackGray">
            <a:xfrm>
              <a:off x="2688" y="321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3" name="Rectangle 35"/>
            <p:cNvSpPr>
              <a:spLocks noChangeArrowheads="1"/>
            </p:cNvSpPr>
            <p:nvPr/>
          </p:nvSpPr>
          <p:spPr bwMode="blackGray">
            <a:xfrm>
              <a:off x="2592" y="321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4" name="Rectangle 36"/>
            <p:cNvSpPr>
              <a:spLocks noChangeArrowheads="1"/>
            </p:cNvSpPr>
            <p:nvPr/>
          </p:nvSpPr>
          <p:spPr bwMode="blackGray">
            <a:xfrm>
              <a:off x="2496" y="321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5" name="Rectangle 37"/>
            <p:cNvSpPr>
              <a:spLocks noChangeArrowheads="1"/>
            </p:cNvSpPr>
            <p:nvPr/>
          </p:nvSpPr>
          <p:spPr bwMode="blackGray">
            <a:xfrm>
              <a:off x="2400"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6" name="Rectangle 38"/>
            <p:cNvSpPr>
              <a:spLocks noChangeArrowheads="1"/>
            </p:cNvSpPr>
            <p:nvPr/>
          </p:nvSpPr>
          <p:spPr bwMode="blackGray">
            <a:xfrm>
              <a:off x="2400"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7" name="Rectangle 39"/>
            <p:cNvSpPr>
              <a:spLocks noChangeArrowheads="1"/>
            </p:cNvSpPr>
            <p:nvPr/>
          </p:nvSpPr>
          <p:spPr bwMode="blackGray">
            <a:xfrm>
              <a:off x="2400" y="321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8" name="Rectangle 40"/>
            <p:cNvSpPr>
              <a:spLocks noChangeArrowheads="1"/>
            </p:cNvSpPr>
            <p:nvPr/>
          </p:nvSpPr>
          <p:spPr bwMode="blackGray">
            <a:xfrm>
              <a:off x="2784"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69" name="Rectangle 41"/>
            <p:cNvSpPr>
              <a:spLocks noChangeArrowheads="1"/>
            </p:cNvSpPr>
            <p:nvPr/>
          </p:nvSpPr>
          <p:spPr bwMode="blackGray">
            <a:xfrm>
              <a:off x="2592" y="331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0" name="Rectangle 42"/>
            <p:cNvSpPr>
              <a:spLocks noChangeArrowheads="1"/>
            </p:cNvSpPr>
            <p:nvPr/>
          </p:nvSpPr>
          <p:spPr bwMode="blackGray">
            <a:xfrm>
              <a:off x="2496" y="331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71" name="Rectangle 43"/>
            <p:cNvSpPr>
              <a:spLocks noChangeArrowheads="1"/>
            </p:cNvSpPr>
            <p:nvPr/>
          </p:nvSpPr>
          <p:spPr bwMode="blackGray">
            <a:xfrm>
              <a:off x="2400" y="331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19434" name="Rectangle 106"/>
          <p:cNvSpPr>
            <a:spLocks noChangeArrowheads="1"/>
          </p:cNvSpPr>
          <p:nvPr/>
        </p:nvSpPr>
        <p:spPr bwMode="blackGray">
          <a:xfrm>
            <a:off x="6705600" y="4267200"/>
            <a:ext cx="457200" cy="457200"/>
          </a:xfrm>
          <a:prstGeom prst="rect">
            <a:avLst/>
          </a:prstGeom>
          <a:noFill/>
          <a:ln w="28575"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28" name="Freeform 100"/>
          <p:cNvSpPr>
            <a:spLocks/>
          </p:cNvSpPr>
          <p:nvPr/>
        </p:nvSpPr>
        <p:spPr bwMode="blackGray">
          <a:xfrm>
            <a:off x="7086600" y="4394200"/>
            <a:ext cx="838200" cy="406400"/>
          </a:xfrm>
          <a:custGeom>
            <a:avLst/>
            <a:gdLst>
              <a:gd name="T0" fmla="*/ 0 w 528"/>
              <a:gd name="T1" fmla="*/ 160 h 256"/>
              <a:gd name="T2" fmla="*/ 240 w 528"/>
              <a:gd name="T3" fmla="*/ 16 h 256"/>
              <a:gd name="T4" fmla="*/ 528 w 528"/>
              <a:gd name="T5" fmla="*/ 256 h 256"/>
            </a:gdLst>
            <a:ahLst/>
            <a:cxnLst>
              <a:cxn ang="0">
                <a:pos x="T0" y="T1"/>
              </a:cxn>
              <a:cxn ang="0">
                <a:pos x="T2" y="T3"/>
              </a:cxn>
              <a:cxn ang="0">
                <a:pos x="T4" y="T5"/>
              </a:cxn>
            </a:cxnLst>
            <a:rect l="0" t="0" r="r" b="b"/>
            <a:pathLst>
              <a:path w="528" h="256">
                <a:moveTo>
                  <a:pt x="0" y="160"/>
                </a:moveTo>
                <a:cubicBezTo>
                  <a:pt x="76" y="80"/>
                  <a:pt x="152" y="0"/>
                  <a:pt x="240" y="16"/>
                </a:cubicBezTo>
                <a:cubicBezTo>
                  <a:pt x="328" y="32"/>
                  <a:pt x="428" y="144"/>
                  <a:pt x="528" y="256"/>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32" name="Freeform 104"/>
          <p:cNvSpPr>
            <a:spLocks/>
          </p:cNvSpPr>
          <p:nvPr/>
        </p:nvSpPr>
        <p:spPr bwMode="blackGray">
          <a:xfrm>
            <a:off x="6934200" y="4419600"/>
            <a:ext cx="838200" cy="406400"/>
          </a:xfrm>
          <a:custGeom>
            <a:avLst/>
            <a:gdLst>
              <a:gd name="T0" fmla="*/ 0 w 528"/>
              <a:gd name="T1" fmla="*/ 160 h 256"/>
              <a:gd name="T2" fmla="*/ 240 w 528"/>
              <a:gd name="T3" fmla="*/ 16 h 256"/>
              <a:gd name="T4" fmla="*/ 528 w 528"/>
              <a:gd name="T5" fmla="*/ 256 h 256"/>
            </a:gdLst>
            <a:ahLst/>
            <a:cxnLst>
              <a:cxn ang="0">
                <a:pos x="T0" y="T1"/>
              </a:cxn>
              <a:cxn ang="0">
                <a:pos x="T2" y="T3"/>
              </a:cxn>
              <a:cxn ang="0">
                <a:pos x="T4" y="T5"/>
              </a:cxn>
            </a:cxnLst>
            <a:rect l="0" t="0" r="r" b="b"/>
            <a:pathLst>
              <a:path w="528" h="256">
                <a:moveTo>
                  <a:pt x="0" y="160"/>
                </a:moveTo>
                <a:cubicBezTo>
                  <a:pt x="76" y="80"/>
                  <a:pt x="152" y="0"/>
                  <a:pt x="240" y="16"/>
                </a:cubicBezTo>
                <a:cubicBezTo>
                  <a:pt x="328" y="32"/>
                  <a:pt x="428" y="144"/>
                  <a:pt x="528" y="256"/>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436" name="Oval 108"/>
          <p:cNvSpPr>
            <a:spLocks noChangeArrowheads="1"/>
          </p:cNvSpPr>
          <p:nvPr/>
        </p:nvSpPr>
        <p:spPr bwMode="blackGray">
          <a:xfrm>
            <a:off x="6896100" y="4457700"/>
            <a:ext cx="76200" cy="76200"/>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019449" name="Group 121"/>
          <p:cNvGrpSpPr>
            <a:grpSpLocks/>
          </p:cNvGrpSpPr>
          <p:nvPr/>
        </p:nvGrpSpPr>
        <p:grpSpPr bwMode="auto">
          <a:xfrm>
            <a:off x="7543800" y="4572000"/>
            <a:ext cx="762000" cy="762000"/>
            <a:chOff x="4752" y="2880"/>
            <a:chExt cx="480" cy="480"/>
          </a:xfrm>
        </p:grpSpPr>
        <p:grpSp>
          <p:nvGrpSpPr>
            <p:cNvPr id="2019448" name="Group 120"/>
            <p:cNvGrpSpPr>
              <a:grpSpLocks/>
            </p:cNvGrpSpPr>
            <p:nvPr/>
          </p:nvGrpSpPr>
          <p:grpSpPr bwMode="auto">
            <a:xfrm>
              <a:off x="4752" y="2880"/>
              <a:ext cx="480" cy="480"/>
              <a:chOff x="4752" y="2880"/>
              <a:chExt cx="480" cy="480"/>
            </a:xfrm>
          </p:grpSpPr>
          <p:grpSp>
            <p:nvGrpSpPr>
              <p:cNvPr id="2019447" name="Group 119"/>
              <p:cNvGrpSpPr>
                <a:grpSpLocks/>
              </p:cNvGrpSpPr>
              <p:nvPr/>
            </p:nvGrpSpPr>
            <p:grpSpPr bwMode="auto">
              <a:xfrm>
                <a:off x="4752" y="2880"/>
                <a:ext cx="480" cy="480"/>
                <a:chOff x="4752" y="2880"/>
                <a:chExt cx="480" cy="480"/>
              </a:xfrm>
            </p:grpSpPr>
            <p:sp>
              <p:nvSpPr>
                <p:cNvPr id="2019338" name="Rectangle 10"/>
                <p:cNvSpPr>
                  <a:spLocks noChangeArrowheads="1"/>
                </p:cNvSpPr>
                <p:nvPr/>
              </p:nvSpPr>
              <p:spPr bwMode="blackGray">
                <a:xfrm>
                  <a:off x="4944" y="316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0" name="Rectangle 12"/>
                <p:cNvSpPr>
                  <a:spLocks noChangeArrowheads="1"/>
                </p:cNvSpPr>
                <p:nvPr/>
              </p:nvSpPr>
              <p:spPr bwMode="blackGray">
                <a:xfrm>
                  <a:off x="4848" y="307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2" name="Rectangle 14"/>
                <p:cNvSpPr>
                  <a:spLocks noChangeArrowheads="1"/>
                </p:cNvSpPr>
                <p:nvPr/>
              </p:nvSpPr>
              <p:spPr bwMode="blackGray">
                <a:xfrm>
                  <a:off x="5040" y="316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7" name="Rectangle 19"/>
                <p:cNvSpPr>
                  <a:spLocks noChangeArrowheads="1"/>
                </p:cNvSpPr>
                <p:nvPr/>
              </p:nvSpPr>
              <p:spPr bwMode="blackGray">
                <a:xfrm>
                  <a:off x="4752" y="307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8" name="Rectangle 20"/>
                <p:cNvSpPr>
                  <a:spLocks noChangeArrowheads="1"/>
                </p:cNvSpPr>
                <p:nvPr/>
              </p:nvSpPr>
              <p:spPr bwMode="blackGray">
                <a:xfrm>
                  <a:off x="4752" y="316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6" name="Rectangle 18"/>
                <p:cNvSpPr>
                  <a:spLocks noChangeArrowheads="1"/>
                </p:cNvSpPr>
                <p:nvPr/>
              </p:nvSpPr>
              <p:spPr bwMode="blackGray">
                <a:xfrm>
                  <a:off x="4848" y="326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5" name="Rectangle 17"/>
                <p:cNvSpPr>
                  <a:spLocks noChangeArrowheads="1"/>
                </p:cNvSpPr>
                <p:nvPr/>
              </p:nvSpPr>
              <p:spPr bwMode="blackGray">
                <a:xfrm>
                  <a:off x="4944" y="326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4" name="Rectangle 16"/>
                <p:cNvSpPr>
                  <a:spLocks noChangeArrowheads="1"/>
                </p:cNvSpPr>
                <p:nvPr/>
              </p:nvSpPr>
              <p:spPr bwMode="blackGray">
                <a:xfrm>
                  <a:off x="5040" y="326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3" name="Rectangle 15"/>
                <p:cNvSpPr>
                  <a:spLocks noChangeArrowheads="1"/>
                </p:cNvSpPr>
                <p:nvPr/>
              </p:nvSpPr>
              <p:spPr bwMode="blackGray">
                <a:xfrm>
                  <a:off x="5136" y="316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50" name="Rectangle 22"/>
                <p:cNvSpPr>
                  <a:spLocks noChangeArrowheads="1"/>
                </p:cNvSpPr>
                <p:nvPr/>
              </p:nvSpPr>
              <p:spPr bwMode="blackGray">
                <a:xfrm>
                  <a:off x="5136" y="307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34" name="Rectangle 6"/>
                <p:cNvSpPr>
                  <a:spLocks noChangeArrowheads="1"/>
                </p:cNvSpPr>
                <p:nvPr/>
              </p:nvSpPr>
              <p:spPr bwMode="blackGray">
                <a:xfrm>
                  <a:off x="4944" y="297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35" name="Rectangle 7"/>
                <p:cNvSpPr>
                  <a:spLocks noChangeArrowheads="1"/>
                </p:cNvSpPr>
                <p:nvPr/>
              </p:nvSpPr>
              <p:spPr bwMode="blackGray">
                <a:xfrm>
                  <a:off x="5040" y="297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33" name="Rectangle 5"/>
                <p:cNvSpPr>
                  <a:spLocks noChangeArrowheads="1"/>
                </p:cNvSpPr>
                <p:nvPr/>
              </p:nvSpPr>
              <p:spPr bwMode="blackGray">
                <a:xfrm>
                  <a:off x="4944" y="288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39" name="Rectangle 11"/>
                <p:cNvSpPr>
                  <a:spLocks noChangeArrowheads="1"/>
                </p:cNvSpPr>
                <p:nvPr/>
              </p:nvSpPr>
              <p:spPr bwMode="blackGray">
                <a:xfrm>
                  <a:off x="4848" y="2976"/>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9" name="Rectangle 21"/>
                <p:cNvSpPr>
                  <a:spLocks noChangeArrowheads="1"/>
                </p:cNvSpPr>
                <p:nvPr/>
              </p:nvSpPr>
              <p:spPr bwMode="blackGray">
                <a:xfrm>
                  <a:off x="4752" y="326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19389" name="Rectangle 61"/>
              <p:cNvSpPr>
                <a:spLocks noChangeArrowheads="1"/>
              </p:cNvSpPr>
              <p:nvPr/>
            </p:nvSpPr>
            <p:spPr bwMode="blackGray">
              <a:xfrm>
                <a:off x="5040" y="288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19336" name="Rectangle 8"/>
            <p:cNvSpPr>
              <a:spLocks noChangeArrowheads="1"/>
            </p:cNvSpPr>
            <p:nvPr/>
          </p:nvSpPr>
          <p:spPr bwMode="blackGray">
            <a:xfrm>
              <a:off x="4944" y="307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37" name="Rectangle 9"/>
            <p:cNvSpPr>
              <a:spLocks noChangeArrowheads="1"/>
            </p:cNvSpPr>
            <p:nvPr/>
          </p:nvSpPr>
          <p:spPr bwMode="blackGray">
            <a:xfrm>
              <a:off x="5040" y="3072"/>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19341" name="Rectangle 13"/>
            <p:cNvSpPr>
              <a:spLocks noChangeArrowheads="1"/>
            </p:cNvSpPr>
            <p:nvPr/>
          </p:nvSpPr>
          <p:spPr bwMode="blackGray">
            <a:xfrm>
              <a:off x="4848" y="3168"/>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19431" name="Freeform 103"/>
          <p:cNvSpPr>
            <a:spLocks/>
          </p:cNvSpPr>
          <p:nvPr/>
        </p:nvSpPr>
        <p:spPr bwMode="blackGray">
          <a:xfrm>
            <a:off x="7086600" y="4241800"/>
            <a:ext cx="838200" cy="406400"/>
          </a:xfrm>
          <a:custGeom>
            <a:avLst/>
            <a:gdLst>
              <a:gd name="T0" fmla="*/ 0 w 528"/>
              <a:gd name="T1" fmla="*/ 160 h 256"/>
              <a:gd name="T2" fmla="*/ 240 w 528"/>
              <a:gd name="T3" fmla="*/ 16 h 256"/>
              <a:gd name="T4" fmla="*/ 528 w 528"/>
              <a:gd name="T5" fmla="*/ 256 h 256"/>
            </a:gdLst>
            <a:ahLst/>
            <a:cxnLst>
              <a:cxn ang="0">
                <a:pos x="T0" y="T1"/>
              </a:cxn>
              <a:cxn ang="0">
                <a:pos x="T2" y="T3"/>
              </a:cxn>
              <a:cxn ang="0">
                <a:pos x="T4" y="T5"/>
              </a:cxn>
            </a:cxnLst>
            <a:rect l="0" t="0" r="r" b="b"/>
            <a:pathLst>
              <a:path w="528" h="256">
                <a:moveTo>
                  <a:pt x="0" y="160"/>
                </a:moveTo>
                <a:cubicBezTo>
                  <a:pt x="76" y="80"/>
                  <a:pt x="152" y="0"/>
                  <a:pt x="240" y="16"/>
                </a:cubicBezTo>
                <a:cubicBezTo>
                  <a:pt x="328" y="32"/>
                  <a:pt x="428" y="144"/>
                  <a:pt x="528" y="256"/>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pic>
        <p:nvPicPr>
          <p:cNvPr id="2019451" name="Picture 123" descr="bunn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09563"/>
            <a:ext cx="2895600" cy="2738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93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933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1933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194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193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193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193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194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194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1943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019331">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194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1945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1943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1942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1943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019331">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93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9332" grpId="0" animBg="1"/>
      <p:bldP spid="2019434" grpId="0" animBg="1"/>
      <p:bldP spid="2019428" grpId="0" animBg="1"/>
      <p:bldP spid="2019432" grpId="0" animBg="1"/>
      <p:bldP spid="2019436" grpId="0" animBg="1"/>
      <p:bldP spid="20194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Surface synthesis results</a:t>
            </a:r>
          </a:p>
        </p:txBody>
      </p:sp>
      <p:sp>
        <p:nvSpPr>
          <p:cNvPr id="2021379" name="Rectangle 3"/>
          <p:cNvSpPr>
            <a:spLocks noGrp="1" noChangeArrowheads="1"/>
          </p:cNvSpPr>
          <p:nvPr>
            <p:ph type="body" idx="1"/>
          </p:nvPr>
        </p:nvSpPr>
        <p:spPr/>
        <p:txBody>
          <a:bodyPr/>
          <a:lstStyle/>
          <a:p>
            <a:r>
              <a:rPr lang="en-US"/>
              <a:t>Interactive control</a:t>
            </a:r>
          </a:p>
        </p:txBody>
      </p:sp>
      <p:pic>
        <p:nvPicPr>
          <p:cNvPr id="2021386" name="srfinteract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828800" y="1809750"/>
            <a:ext cx="5715000" cy="4286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69" fill="hold"/>
                                        <p:tgtEl>
                                          <p:spTgt spid="20213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021386"/>
                </p:tgtEl>
              </p:cMediaNode>
            </p:video>
            <p:seq concurrent="1" nextAc="seek">
              <p:cTn id="8" restart="whenNotActive" fill="hold" evtFilter="cancelBubble" nodeType="interactiveSeq">
                <p:stCondLst>
                  <p:cond evt="onClick" delay="0">
                    <p:tgtEl>
                      <p:spTgt spid="20213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21386"/>
                                        </p:tgtEl>
                                      </p:cBhvr>
                                    </p:cmd>
                                  </p:childTnLst>
                                </p:cTn>
                              </p:par>
                            </p:childTnLst>
                          </p:cTn>
                        </p:par>
                      </p:childTnLst>
                    </p:cTn>
                  </p:par>
                </p:childTnLst>
              </p:cTn>
              <p:nextCondLst>
                <p:cond evt="onClick" delay="0">
                  <p:tgtEl>
                    <p:spTgt spid="202138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3458"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Surface synthesis results</a:t>
            </a:r>
          </a:p>
        </p:txBody>
      </p:sp>
      <p:sp>
        <p:nvSpPr>
          <p:cNvPr id="2323459" name="Rectangle 3"/>
          <p:cNvSpPr>
            <a:spLocks noGrp="1" noChangeArrowheads="1"/>
          </p:cNvSpPr>
          <p:nvPr>
            <p:ph type="body" idx="1"/>
          </p:nvPr>
        </p:nvSpPr>
        <p:spPr/>
        <p:txBody>
          <a:bodyPr/>
          <a:lstStyle/>
          <a:p>
            <a:r>
              <a:rPr lang="en-US"/>
              <a:t>Interactive control</a:t>
            </a:r>
          </a:p>
        </p:txBody>
      </p:sp>
      <p:pic>
        <p:nvPicPr>
          <p:cNvPr id="2323460" name="srfinteract2.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828800" y="1809750"/>
            <a:ext cx="5715000" cy="4286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05" fill="hold"/>
                                        <p:tgtEl>
                                          <p:spTgt spid="23234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23460"/>
                </p:tgtEl>
              </p:cMediaNode>
            </p:video>
            <p:seq concurrent="1" nextAc="seek">
              <p:cTn id="8" restart="whenNotActive" fill="hold" evtFilter="cancelBubble" nodeType="interactiveSeq">
                <p:stCondLst>
                  <p:cond evt="onClick" delay="0">
                    <p:tgtEl>
                      <p:spTgt spid="232346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23460"/>
                                        </p:tgtEl>
                                      </p:cBhvr>
                                    </p:cmd>
                                  </p:childTnLst>
                                </p:cTn>
                              </p:par>
                            </p:childTnLst>
                          </p:cTn>
                        </p:par>
                      </p:childTnLst>
                    </p:cTn>
                  </p:par>
                </p:childTnLst>
              </p:cTn>
              <p:nextCondLst>
                <p:cond evt="onClick" delay="0">
                  <p:tgtEl>
                    <p:spTgt spid="232346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506"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Surface synthesis results</a:t>
            </a:r>
          </a:p>
        </p:txBody>
      </p:sp>
      <p:sp>
        <p:nvSpPr>
          <p:cNvPr id="2325507" name="Rectangle 3"/>
          <p:cNvSpPr>
            <a:spLocks noGrp="1" noChangeArrowheads="1"/>
          </p:cNvSpPr>
          <p:nvPr>
            <p:ph type="body" idx="1"/>
          </p:nvPr>
        </p:nvSpPr>
        <p:spPr/>
        <p:txBody>
          <a:bodyPr/>
          <a:lstStyle/>
          <a:p>
            <a:r>
              <a:rPr lang="en-US"/>
              <a:t>Interactive control</a:t>
            </a:r>
          </a:p>
        </p:txBody>
      </p:sp>
      <p:pic>
        <p:nvPicPr>
          <p:cNvPr id="2325508" name="srfinteract3.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828800" y="1809750"/>
            <a:ext cx="5715000" cy="4286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37" fill="hold"/>
                                        <p:tgtEl>
                                          <p:spTgt spid="23255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25508"/>
                </p:tgtEl>
              </p:cMediaNode>
            </p:video>
            <p:seq concurrent="1" nextAc="seek">
              <p:cTn id="8" restart="whenNotActive" fill="hold" evtFilter="cancelBubble" nodeType="interactiveSeq">
                <p:stCondLst>
                  <p:cond evt="onClick" delay="0">
                    <p:tgtEl>
                      <p:spTgt spid="232550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25508"/>
                                        </p:tgtEl>
                                      </p:cBhvr>
                                    </p:cmd>
                                  </p:childTnLst>
                                </p:cTn>
                              </p:par>
                            </p:childTnLst>
                          </p:cTn>
                        </p:par>
                      </p:childTnLst>
                    </p:cTn>
                  </p:par>
                </p:childTnLst>
              </p:cTn>
              <p:nextCondLst>
                <p:cond evt="onClick" delay="0">
                  <p:tgtEl>
                    <p:spTgt spid="232550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2402" name="Rectangle 2"/>
          <p:cNvSpPr>
            <a:spLocks noGrp="1" noChangeArrowheads="1"/>
          </p:cNvSpPr>
          <p:nvPr>
            <p:ph type="title"/>
          </p:nvPr>
        </p:nvSpPr>
        <p:spPr/>
        <p:txBody>
          <a:bodyPr/>
          <a:lstStyle/>
          <a:p>
            <a:r>
              <a:rPr lang="en-US"/>
              <a:t>Surface synthesis results</a:t>
            </a:r>
          </a:p>
        </p:txBody>
      </p:sp>
      <p:sp>
        <p:nvSpPr>
          <p:cNvPr id="2022403" name="Rectangle 3"/>
          <p:cNvSpPr>
            <a:spLocks noGrp="1" noChangeArrowheads="1"/>
          </p:cNvSpPr>
          <p:nvPr>
            <p:ph type="body" idx="1"/>
          </p:nvPr>
        </p:nvSpPr>
        <p:spPr/>
        <p:txBody>
          <a:bodyPr/>
          <a:lstStyle/>
          <a:p>
            <a:r>
              <a:rPr lang="en-US"/>
              <a:t>RTT synthesis on surface</a:t>
            </a:r>
          </a:p>
        </p:txBody>
      </p:sp>
      <p:pic>
        <p:nvPicPr>
          <p:cNvPr id="2022408" name="rttsrf2.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1809750"/>
            <a:ext cx="5715000" cy="428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659" fill="hold"/>
                                        <p:tgtEl>
                                          <p:spTgt spid="20224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22408"/>
                </p:tgtEl>
              </p:cMediaNode>
            </p:video>
            <p:seq concurrent="1" nextAc="seek">
              <p:cTn id="8" restart="whenNotActive" fill="hold" evtFilter="cancelBubble" nodeType="interactiveSeq">
                <p:stCondLst>
                  <p:cond evt="onClick" delay="0">
                    <p:tgtEl>
                      <p:spTgt spid="202240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22408"/>
                                        </p:tgtEl>
                                      </p:cBhvr>
                                    </p:cmd>
                                  </p:childTnLst>
                                </p:cTn>
                              </p:par>
                            </p:childTnLst>
                          </p:cTn>
                        </p:par>
                      </p:childTnLst>
                    </p:cTn>
                  </p:par>
                </p:childTnLst>
              </p:cTn>
              <p:nextCondLst>
                <p:cond evt="onClick" delay="0">
                  <p:tgtEl>
                    <p:spTgt spid="202240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7634"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Novel synthesis techniques</a:t>
            </a:r>
          </a:p>
        </p:txBody>
      </p:sp>
      <p:sp>
        <p:nvSpPr>
          <p:cNvPr id="2117635" name="Rectangle 3"/>
          <p:cNvSpPr>
            <a:spLocks noGrp="1" noChangeArrowheads="1"/>
          </p:cNvSpPr>
          <p:nvPr>
            <p:ph type="body" idx="1"/>
          </p:nvPr>
        </p:nvSpPr>
        <p:spPr>
          <a:xfrm>
            <a:off x="457200" y="990600"/>
            <a:ext cx="8458200" cy="5410200"/>
          </a:xfrm>
        </p:spPr>
        <p:txBody>
          <a:bodyPr/>
          <a:lstStyle/>
          <a:p>
            <a:endParaRPr lang="en-US"/>
          </a:p>
          <a:p>
            <a:r>
              <a:rPr lang="en-US"/>
              <a:t>Coherent anisometric synthesis</a:t>
            </a:r>
          </a:p>
          <a:p>
            <a:endParaRPr lang="en-US"/>
          </a:p>
          <a:p>
            <a:endParaRPr lang="en-US"/>
          </a:p>
          <a:p>
            <a:r>
              <a:rPr lang="en-US"/>
              <a:t>Surface texture synthesis in parametric domain</a:t>
            </a:r>
          </a:p>
          <a:p>
            <a:endParaRPr lang="en-US"/>
          </a:p>
          <a:p>
            <a:endParaRPr lang="en-US"/>
          </a:p>
          <a:p>
            <a:r>
              <a:rPr lang="en-US"/>
              <a:t>Real-time advection</a:t>
            </a:r>
          </a:p>
          <a:p>
            <a:pPr>
              <a:buFont typeface="Monotype Sorts" pitchFamily="2" charset="2"/>
              <a:buNone/>
            </a:pPr>
            <a:endParaRPr lang="en-US"/>
          </a:p>
        </p:txBody>
      </p:sp>
      <p:sp>
        <p:nvSpPr>
          <p:cNvPr id="2117636" name="Rectangle 4"/>
          <p:cNvSpPr>
            <a:spLocks noChangeArrowheads="1"/>
          </p:cNvSpPr>
          <p:nvPr/>
        </p:nvSpPr>
        <p:spPr bwMode="blackGray">
          <a:xfrm>
            <a:off x="228600" y="3200400"/>
            <a:ext cx="8686800" cy="6096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 -2.31214E-7 L 0 0.23306 " pathEditMode="relative" rAng="0" ptsTypes="AA">
                                      <p:cBhvr>
                                        <p:cTn id="6" dur="500" fill="hold"/>
                                        <p:tgtEl>
                                          <p:spTgt spid="2117636"/>
                                        </p:tgtEl>
                                        <p:attrNameLst>
                                          <p:attrName>ppt_x</p:attrName>
                                          <p:attrName>ppt_y</p:attrName>
                                        </p:attrNameLst>
                                      </p:cBhvr>
                                      <p:rCtr x="0" y="11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76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034" name="Rectangle 2"/>
          <p:cNvSpPr>
            <a:spLocks noGrp="1" noChangeArrowheads="1"/>
          </p:cNvSpPr>
          <p:nvPr>
            <p:ph type="title"/>
          </p:nvPr>
        </p:nvSpPr>
        <p:spPr/>
        <p:txBody>
          <a:bodyPr/>
          <a:lstStyle/>
          <a:p>
            <a:r>
              <a:rPr lang="en-US"/>
              <a:t>Real-time advection</a:t>
            </a:r>
          </a:p>
        </p:txBody>
      </p:sp>
      <p:sp>
        <p:nvSpPr>
          <p:cNvPr id="2092044" name="Rectangle 12"/>
          <p:cNvSpPr>
            <a:spLocks noChangeArrowheads="1"/>
          </p:cNvSpPr>
          <p:nvPr/>
        </p:nvSpPr>
        <p:spPr bwMode="auto">
          <a:xfrm>
            <a:off x="685800" y="990600"/>
            <a:ext cx="8305800" cy="7620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Overview:</a:t>
            </a:r>
          </a:p>
        </p:txBody>
      </p:sp>
      <p:pic>
        <p:nvPicPr>
          <p:cNvPr id="2092047" name="Picture 15" descr="compare_fmap_largestones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2004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092048" name="Line 16"/>
          <p:cNvSpPr>
            <a:spLocks noChangeShapeType="1"/>
          </p:cNvSpPr>
          <p:nvPr/>
        </p:nvSpPr>
        <p:spPr bwMode="blackGray">
          <a:xfrm>
            <a:off x="2286000" y="3810000"/>
            <a:ext cx="1066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2049" name="Text Box 17"/>
          <p:cNvSpPr txBox="1">
            <a:spLocks noChangeArrowheads="1"/>
          </p:cNvSpPr>
          <p:nvPr/>
        </p:nvSpPr>
        <p:spPr bwMode="blackGray">
          <a:xfrm>
            <a:off x="4953000" y="5943600"/>
            <a:ext cx="21828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Velocity field</a:t>
            </a:r>
          </a:p>
        </p:txBody>
      </p:sp>
      <p:pic>
        <p:nvPicPr>
          <p:cNvPr id="2092045" name="Picture 13" descr="sou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7150" y="1657350"/>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92050" name="advsource.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3867150" y="1657350"/>
            <a:ext cx="428625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2050"/>
                                        </p:tgtEl>
                                        <p:attrNameLst>
                                          <p:attrName>style.visibility</p:attrName>
                                        </p:attrNameLst>
                                      </p:cBhvr>
                                      <p:to>
                                        <p:strVal val="visible"/>
                                      </p:to>
                                    </p:set>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5353" fill="hold"/>
                                        <p:tgtEl>
                                          <p:spTgt spid="20920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092050"/>
                </p:tgtEl>
              </p:cMediaNode>
            </p:video>
            <p:seq concurrent="1" nextAc="seek">
              <p:cTn id="11" restart="whenNotActive" fill="hold" evtFilter="cancelBubble" nodeType="interactiveSeq">
                <p:stCondLst>
                  <p:cond evt="onClick" delay="0">
                    <p:tgtEl>
                      <p:spTgt spid="209205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092050"/>
                                        </p:tgtEl>
                                      </p:cBhvr>
                                    </p:cmd>
                                  </p:childTnLst>
                                </p:cTn>
                              </p:par>
                            </p:childTnLst>
                          </p:cTn>
                        </p:par>
                      </p:childTnLst>
                    </p:cTn>
                  </p:par>
                </p:childTnLst>
              </p:cTn>
              <p:nextCondLst>
                <p:cond evt="onClick" delay="0">
                  <p:tgtEl>
                    <p:spTgt spid="209205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46" name="Picture 6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blackGray">
          <a:xfrm>
            <a:off x="228600" y="4559300"/>
            <a:ext cx="51816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119683" name="Rectangle 3"/>
          <p:cNvSpPr>
            <a:spLocks noGrp="1" noChangeArrowheads="1"/>
          </p:cNvSpPr>
          <p:nvPr>
            <p:ph type="title"/>
          </p:nvPr>
        </p:nvSpPr>
        <p:spPr/>
        <p:txBody>
          <a:bodyPr/>
          <a:lstStyle/>
          <a:p>
            <a:r>
              <a:rPr lang="en-US"/>
              <a:t>Real-time advection</a:t>
            </a:r>
          </a:p>
        </p:txBody>
      </p:sp>
      <p:grpSp>
        <p:nvGrpSpPr>
          <p:cNvPr id="2119684" name="Group 4"/>
          <p:cNvGrpSpPr>
            <a:grpSpLocks/>
          </p:cNvGrpSpPr>
          <p:nvPr/>
        </p:nvGrpSpPr>
        <p:grpSpPr bwMode="auto">
          <a:xfrm>
            <a:off x="993775" y="2735263"/>
            <a:ext cx="1492250" cy="455612"/>
            <a:chOff x="571" y="2940"/>
            <a:chExt cx="1120" cy="342"/>
          </a:xfrm>
        </p:grpSpPr>
        <p:sp>
          <p:nvSpPr>
            <p:cNvPr id="2119685" name="Line 5"/>
            <p:cNvSpPr>
              <a:spLocks noChangeShapeType="1"/>
            </p:cNvSpPr>
            <p:nvPr/>
          </p:nvSpPr>
          <p:spPr bwMode="blackGray">
            <a:xfrm>
              <a:off x="672" y="2940"/>
              <a:ext cx="91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19686" name="Text Box 6"/>
            <p:cNvSpPr txBox="1">
              <a:spLocks noChangeArrowheads="1"/>
            </p:cNvSpPr>
            <p:nvPr/>
          </p:nvSpPr>
          <p:spPr bwMode="blackGray">
            <a:xfrm>
              <a:off x="571" y="3007"/>
              <a:ext cx="1120"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b="1">
                  <a:effectLst/>
                </a:rPr>
                <a:t>Upsampling</a:t>
              </a:r>
            </a:p>
          </p:txBody>
        </p:sp>
      </p:grpSp>
      <p:grpSp>
        <p:nvGrpSpPr>
          <p:cNvPr id="2119687" name="Group 7"/>
          <p:cNvGrpSpPr>
            <a:grpSpLocks/>
          </p:cNvGrpSpPr>
          <p:nvPr/>
        </p:nvGrpSpPr>
        <p:grpSpPr bwMode="auto">
          <a:xfrm>
            <a:off x="4038600" y="2735263"/>
            <a:ext cx="895350" cy="455612"/>
            <a:chOff x="2496" y="2940"/>
            <a:chExt cx="672" cy="342"/>
          </a:xfrm>
        </p:grpSpPr>
        <p:sp>
          <p:nvSpPr>
            <p:cNvPr id="2119688" name="Line 8"/>
            <p:cNvSpPr>
              <a:spLocks noChangeShapeType="1"/>
            </p:cNvSpPr>
            <p:nvPr/>
          </p:nvSpPr>
          <p:spPr bwMode="blackGray">
            <a:xfrm>
              <a:off x="2496" y="2940"/>
              <a:ext cx="67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19689" name="Text Box 9"/>
            <p:cNvSpPr txBox="1">
              <a:spLocks noChangeArrowheads="1"/>
            </p:cNvSpPr>
            <p:nvPr/>
          </p:nvSpPr>
          <p:spPr bwMode="blackGray">
            <a:xfrm>
              <a:off x="2552" y="3007"/>
              <a:ext cx="558"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800" b="1">
                  <a:effectLst/>
                </a:rPr>
                <a:t>Jitter</a:t>
              </a:r>
            </a:p>
          </p:txBody>
        </p:sp>
      </p:grpSp>
      <p:grpSp>
        <p:nvGrpSpPr>
          <p:cNvPr id="2119690" name="Group 10"/>
          <p:cNvGrpSpPr>
            <a:grpSpLocks/>
          </p:cNvGrpSpPr>
          <p:nvPr/>
        </p:nvGrpSpPr>
        <p:grpSpPr bwMode="auto">
          <a:xfrm>
            <a:off x="6286500" y="2735263"/>
            <a:ext cx="1409700" cy="735012"/>
            <a:chOff x="3828" y="2940"/>
            <a:chExt cx="1056" cy="550"/>
          </a:xfrm>
        </p:grpSpPr>
        <p:sp>
          <p:nvSpPr>
            <p:cNvPr id="2119691" name="Line 11"/>
            <p:cNvSpPr>
              <a:spLocks noChangeShapeType="1"/>
            </p:cNvSpPr>
            <p:nvPr/>
          </p:nvSpPr>
          <p:spPr bwMode="blackGray">
            <a:xfrm>
              <a:off x="4032" y="2940"/>
              <a:ext cx="81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119692" name="Text Box 12"/>
            <p:cNvSpPr txBox="1">
              <a:spLocks noChangeArrowheads="1"/>
            </p:cNvSpPr>
            <p:nvPr/>
          </p:nvSpPr>
          <p:spPr bwMode="blackGray">
            <a:xfrm>
              <a:off x="3828" y="2988"/>
              <a:ext cx="1056" cy="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r>
                <a:rPr lang="en-US" sz="2000" b="1">
                  <a:effectLst/>
                </a:rPr>
                <a:t> </a:t>
              </a:r>
              <a:r>
                <a:rPr lang="en-US" sz="1800" b="1">
                  <a:effectLst/>
                </a:rPr>
                <a:t>Correction</a:t>
              </a:r>
            </a:p>
            <a:p>
              <a:pPr algn="r"/>
              <a:endParaRPr lang="en-US" sz="1800" b="1">
                <a:effectLst/>
              </a:endParaRPr>
            </a:p>
          </p:txBody>
        </p:sp>
      </p:grpSp>
      <p:grpSp>
        <p:nvGrpSpPr>
          <p:cNvPr id="2119693" name="Group 13"/>
          <p:cNvGrpSpPr>
            <a:grpSpLocks/>
          </p:cNvGrpSpPr>
          <p:nvPr/>
        </p:nvGrpSpPr>
        <p:grpSpPr bwMode="auto">
          <a:xfrm>
            <a:off x="7850188" y="1524000"/>
            <a:ext cx="1035050" cy="2667000"/>
            <a:chOff x="4896" y="2121"/>
            <a:chExt cx="776" cy="1999"/>
          </a:xfrm>
        </p:grpSpPr>
        <p:sp>
          <p:nvSpPr>
            <p:cNvPr id="2119694" name="Text Box 14"/>
            <p:cNvSpPr txBox="1">
              <a:spLocks noChangeArrowheads="1"/>
            </p:cNvSpPr>
            <p:nvPr/>
          </p:nvSpPr>
          <p:spPr bwMode="blackGray">
            <a:xfrm>
              <a:off x="5204" y="2121"/>
              <a:ext cx="198"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rPr>
                <a:t>l</a:t>
              </a:r>
            </a:p>
          </p:txBody>
        </p:sp>
        <p:pic>
          <p:nvPicPr>
            <p:cNvPr id="2119695" name="Picture 15" descr="step_corr_id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 y="2528"/>
              <a:ext cx="776" cy="776"/>
            </a:xfrm>
            <a:prstGeom prst="rect">
              <a:avLst/>
            </a:prstGeom>
            <a:noFill/>
            <a:extLst>
              <a:ext uri="{909E8E84-426E-40DD-AFC4-6F175D3DCCD1}">
                <a14:hiddenFill xmlns:a14="http://schemas.microsoft.com/office/drawing/2010/main">
                  <a:solidFill>
                    <a:srgbClr val="FFFFFF"/>
                  </a:solidFill>
                </a14:hiddenFill>
              </a:ext>
            </a:extLst>
          </p:spPr>
        </p:pic>
        <p:pic>
          <p:nvPicPr>
            <p:cNvPr id="2119696" name="Picture 16" descr="step_co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 y="3352"/>
              <a:ext cx="768" cy="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9697" name="Group 17"/>
          <p:cNvGrpSpPr>
            <a:grpSpLocks/>
          </p:cNvGrpSpPr>
          <p:nvPr/>
        </p:nvGrpSpPr>
        <p:grpSpPr bwMode="auto">
          <a:xfrm>
            <a:off x="5181600" y="2093913"/>
            <a:ext cx="1035050" cy="2124075"/>
            <a:chOff x="3208" y="2536"/>
            <a:chExt cx="776" cy="1592"/>
          </a:xfrm>
        </p:grpSpPr>
        <p:pic>
          <p:nvPicPr>
            <p:cNvPr id="2119698" name="Picture 18" descr="step_jit_id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 y="2536"/>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119699" name="Picture 19" descr="step_j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8" y="3352"/>
              <a:ext cx="776" cy="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9700" name="Group 20"/>
          <p:cNvGrpSpPr>
            <a:grpSpLocks/>
          </p:cNvGrpSpPr>
          <p:nvPr/>
        </p:nvGrpSpPr>
        <p:grpSpPr bwMode="auto">
          <a:xfrm>
            <a:off x="2743200" y="2093913"/>
            <a:ext cx="1023938" cy="2112962"/>
            <a:chOff x="1680" y="2536"/>
            <a:chExt cx="768" cy="1584"/>
          </a:xfrm>
        </p:grpSpPr>
        <p:pic>
          <p:nvPicPr>
            <p:cNvPr id="2119701" name="Picture 21" descr="step_up_id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0" y="2536"/>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119702" name="Picture 22" descr="step_u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0" y="3352"/>
              <a:ext cx="768" cy="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9703" name="Group 23"/>
          <p:cNvGrpSpPr>
            <a:grpSpLocks/>
          </p:cNvGrpSpPr>
          <p:nvPr/>
        </p:nvGrpSpPr>
        <p:grpSpPr bwMode="auto">
          <a:xfrm>
            <a:off x="265113" y="1816100"/>
            <a:ext cx="581025" cy="1581150"/>
            <a:chOff x="115" y="2361"/>
            <a:chExt cx="436" cy="1185"/>
          </a:xfrm>
        </p:grpSpPr>
        <p:sp>
          <p:nvSpPr>
            <p:cNvPr id="2119704" name="Text Box 24"/>
            <p:cNvSpPr txBox="1">
              <a:spLocks noChangeArrowheads="1"/>
            </p:cNvSpPr>
            <p:nvPr/>
          </p:nvSpPr>
          <p:spPr bwMode="blackGray">
            <a:xfrm>
              <a:off x="115" y="2361"/>
              <a:ext cx="436"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i="1">
                  <a:effectLst/>
                </a:rPr>
                <a:t>l</a:t>
              </a:r>
              <a:r>
                <a:rPr lang="en-US">
                  <a:effectLst/>
                </a:rPr>
                <a:t>-1</a:t>
              </a:r>
            </a:p>
          </p:txBody>
        </p:sp>
        <p:pic>
          <p:nvPicPr>
            <p:cNvPr id="2119705" name="Picture 25" descr="pre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 y="3160"/>
              <a:ext cx="386" cy="386"/>
            </a:xfrm>
            <a:prstGeom prst="rect">
              <a:avLst/>
            </a:prstGeom>
            <a:noFill/>
            <a:extLst>
              <a:ext uri="{909E8E84-426E-40DD-AFC4-6F175D3DCCD1}">
                <a14:hiddenFill xmlns:a14="http://schemas.microsoft.com/office/drawing/2010/main">
                  <a:solidFill>
                    <a:srgbClr val="FFFFFF"/>
                  </a:solidFill>
                </a14:hiddenFill>
              </a:ext>
            </a:extLst>
          </p:spPr>
        </p:pic>
        <p:pic>
          <p:nvPicPr>
            <p:cNvPr id="2119706" name="Picture 26" descr="prev_id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 y="2728"/>
              <a:ext cx="386" cy="386"/>
            </a:xfrm>
            <a:prstGeom prst="rect">
              <a:avLst/>
            </a:prstGeom>
            <a:noFill/>
            <a:extLst>
              <a:ext uri="{909E8E84-426E-40DD-AFC4-6F175D3DCCD1}">
                <a14:hiddenFill xmlns:a14="http://schemas.microsoft.com/office/drawing/2010/main">
                  <a:solidFill>
                    <a:srgbClr val="FFFFFF"/>
                  </a:solidFill>
                </a14:hiddenFill>
              </a:ext>
            </a:extLst>
          </p:spPr>
        </p:pic>
      </p:grpSp>
      <p:sp>
        <p:nvSpPr>
          <p:cNvPr id="2119744" name="Rectangle 64"/>
          <p:cNvSpPr>
            <a:spLocks noChangeArrowheads="1"/>
          </p:cNvSpPr>
          <p:nvPr/>
        </p:nvSpPr>
        <p:spPr bwMode="blackGray">
          <a:xfrm>
            <a:off x="228600" y="1752600"/>
            <a:ext cx="3657600" cy="2590800"/>
          </a:xfrm>
          <a:prstGeom prst="rect">
            <a:avLst/>
          </a:prstGeom>
          <a:noFill/>
          <a:ln w="3810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7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9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194" name="Rectangle 2"/>
          <p:cNvSpPr>
            <a:spLocks noGrp="1" noChangeArrowheads="1"/>
          </p:cNvSpPr>
          <p:nvPr>
            <p:ph type="title"/>
          </p:nvPr>
        </p:nvSpPr>
        <p:spPr/>
        <p:txBody>
          <a:bodyPr/>
          <a:lstStyle/>
          <a:p>
            <a:r>
              <a:rPr lang="en-US"/>
              <a:t>Fast, controllable synthesis</a:t>
            </a:r>
          </a:p>
        </p:txBody>
      </p:sp>
      <p:grpSp>
        <p:nvGrpSpPr>
          <p:cNvPr id="2184196" name="Group 4"/>
          <p:cNvGrpSpPr>
            <a:grpSpLocks/>
          </p:cNvGrpSpPr>
          <p:nvPr/>
        </p:nvGrpSpPr>
        <p:grpSpPr bwMode="auto">
          <a:xfrm>
            <a:off x="4419600" y="1905000"/>
            <a:ext cx="2057400" cy="2055813"/>
            <a:chOff x="384" y="1347"/>
            <a:chExt cx="1150" cy="1149"/>
          </a:xfrm>
        </p:grpSpPr>
        <p:pic>
          <p:nvPicPr>
            <p:cNvPr id="2184197" name="Picture 5" descr="limits_stone"/>
            <p:cNvPicPr>
              <a:picLocks noChangeAspect="1" noChangeArrowheads="1"/>
            </p:cNvPicPr>
            <p:nvPr/>
          </p:nvPicPr>
          <p:blipFill>
            <a:blip r:embed="rId5">
              <a:extLst>
                <a:ext uri="{28A0092B-C50C-407E-A947-70E740481C1C}">
                  <a14:useLocalDpi xmlns:a14="http://schemas.microsoft.com/office/drawing/2010/main" val="0"/>
                </a:ext>
              </a:extLst>
            </a:blip>
            <a:srcRect l="73438" t="1563" b="71875"/>
            <a:stretch>
              <a:fillRect/>
            </a:stretch>
          </p:blipFill>
          <p:spPr bwMode="auto">
            <a:xfrm>
              <a:off x="526" y="1488"/>
              <a:ext cx="1008" cy="10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84198" name="Picture 6" descr="large_stones"/>
            <p:cNvPicPr>
              <a:picLocks noChangeAspect="1" noChangeArrowheads="1"/>
            </p:cNvPicPr>
            <p:nvPr/>
          </p:nvPicPr>
          <p:blipFill>
            <a:blip r:embed="rId6">
              <a:extLst>
                <a:ext uri="{28A0092B-C50C-407E-A947-70E740481C1C}">
                  <a14:useLocalDpi xmlns:a14="http://schemas.microsoft.com/office/drawing/2010/main" val="0"/>
                </a:ext>
              </a:extLst>
            </a:blip>
            <a:srcRect l="32742" t="32985"/>
            <a:stretch>
              <a:fillRect/>
            </a:stretch>
          </p:blipFill>
          <p:spPr bwMode="auto">
            <a:xfrm>
              <a:off x="384" y="1347"/>
              <a:ext cx="478" cy="477"/>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
        <p:nvSpPr>
          <p:cNvPr id="2184229" name="Text Box 37"/>
          <p:cNvSpPr txBox="1">
            <a:spLocks noChangeArrowheads="1"/>
          </p:cNvSpPr>
          <p:nvPr/>
        </p:nvSpPr>
        <p:spPr bwMode="blackGray">
          <a:xfrm>
            <a:off x="4724400" y="4491038"/>
            <a:ext cx="2994025" cy="538162"/>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hlink"/>
                </a:solidFill>
                <a:effectLst>
                  <a:outerShdw blurRad="38100" dist="38100" dir="2700000" algn="tl">
                    <a:srgbClr val="C0C0C0"/>
                  </a:outerShdw>
                </a:effectLst>
              </a:rPr>
              <a:t>Quality limitations</a:t>
            </a:r>
          </a:p>
        </p:txBody>
      </p:sp>
      <p:grpSp>
        <p:nvGrpSpPr>
          <p:cNvPr id="2184236" name="Group 44"/>
          <p:cNvGrpSpPr>
            <a:grpSpLocks/>
          </p:cNvGrpSpPr>
          <p:nvPr/>
        </p:nvGrpSpPr>
        <p:grpSpPr bwMode="auto">
          <a:xfrm>
            <a:off x="6629400" y="1908175"/>
            <a:ext cx="2133600" cy="2057400"/>
            <a:chOff x="4176" y="1197"/>
            <a:chExt cx="1344" cy="1296"/>
          </a:xfrm>
        </p:grpSpPr>
        <p:pic>
          <p:nvPicPr>
            <p:cNvPr id="2184231" name="Picture 39" descr="res_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 y="1341"/>
              <a:ext cx="1152" cy="1152"/>
            </a:xfrm>
            <a:prstGeom prst="rect">
              <a:avLst/>
            </a:prstGeom>
            <a:noFill/>
            <a:extLst>
              <a:ext uri="{909E8E84-426E-40DD-AFC4-6F175D3DCCD1}">
                <a14:hiddenFill xmlns:a14="http://schemas.microsoft.com/office/drawing/2010/main">
                  <a:solidFill>
                    <a:srgbClr val="FFFFFF"/>
                  </a:solidFill>
                </a14:hiddenFill>
              </a:ext>
            </a:extLst>
          </p:spPr>
        </p:pic>
        <p:pic>
          <p:nvPicPr>
            <p:cNvPr id="2184232" name="Picture 40" descr="7_e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6" y="1197"/>
              <a:ext cx="576" cy="576"/>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pic>
        <p:nvPicPr>
          <p:cNvPr id="2184233" name="sig05_dragdrop_teaser.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a:xfrm>
            <a:off x="609600" y="1295400"/>
            <a:ext cx="3581400" cy="26860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4235" name="Text Box 43"/>
          <p:cNvSpPr txBox="1">
            <a:spLocks noChangeArrowheads="1"/>
          </p:cNvSpPr>
          <p:nvPr/>
        </p:nvSpPr>
        <p:spPr bwMode="blackGray">
          <a:xfrm>
            <a:off x="533400" y="4022725"/>
            <a:ext cx="325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solidFill>
                  <a:schemeClr val="tx2"/>
                </a:solidFill>
                <a:effectLst>
                  <a:outerShdw blurRad="38100" dist="38100" dir="2700000" algn="tl">
                    <a:srgbClr val="C0C0C0"/>
                  </a:outerShdw>
                </a:effectLst>
              </a:rPr>
              <a:t>[Lefebvre and Hoppe 2005]</a:t>
            </a:r>
          </a:p>
        </p:txBody>
      </p:sp>
      <p:sp>
        <p:nvSpPr>
          <p:cNvPr id="2184237" name="Text Box 45"/>
          <p:cNvSpPr txBox="1">
            <a:spLocks noChangeArrowheads="1"/>
          </p:cNvSpPr>
          <p:nvPr/>
        </p:nvSpPr>
        <p:spPr bwMode="blackGray">
          <a:xfrm>
            <a:off x="655638" y="4495800"/>
            <a:ext cx="3508375" cy="538163"/>
          </a:xfrm>
          <a:prstGeom prst="rect">
            <a:avLst/>
          </a:prstGeom>
          <a:noFill/>
          <a:ln w="190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solidFill>
                  <a:schemeClr val="hlink"/>
                </a:solidFill>
                <a:effectLst>
                  <a:outerShdw blurRad="38100" dist="38100" dir="2700000" algn="tl">
                    <a:srgbClr val="C0C0C0"/>
                  </a:outerShdw>
                </a:effectLst>
              </a:rPr>
              <a:t>Only “flat” (isometric)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65" fill="hold"/>
                                        <p:tgtEl>
                                          <p:spTgt spid="218423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842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842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841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84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delay="0">
                      <p:tgtEl>
                        <p:sldTgt/>
                      </p:tgtEl>
                    </p:cond>
                    <p:cond evt="onPrev" delay="0">
                      <p:tgtEl>
                        <p:sldTgt/>
                      </p:tgtEl>
                    </p:cond>
                  </p:endCondLst>
                </p:cTn>
                <p:tgtEl>
                  <p:spTgt spid="2184233"/>
                </p:tgtEl>
              </p:cMediaNode>
            </p:video>
            <p:seq concurrent="1" nextAc="seek">
              <p:cTn id="20" restart="whenNotActive" fill="hold" evtFilter="cancelBubble" nodeType="interactiveSeq">
                <p:stCondLst>
                  <p:cond evt="onClick" delay="0">
                    <p:tgtEl>
                      <p:spTgt spid="218423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2184233"/>
                                        </p:tgtEl>
                                      </p:cBhvr>
                                    </p:cmd>
                                  </p:childTnLst>
                                </p:cTn>
                              </p:par>
                            </p:childTnLst>
                          </p:cTn>
                        </p:par>
                      </p:childTnLst>
                    </p:cTn>
                  </p:par>
                </p:childTnLst>
              </p:cTn>
              <p:nextCondLst>
                <p:cond evt="onClick" delay="0">
                  <p:tgtEl>
                    <p:spTgt spid="2184233"/>
                  </p:tgtEl>
                </p:cond>
              </p:nextCondLst>
            </p:seq>
          </p:childTnLst>
        </p:cTn>
      </p:par>
    </p:tnLst>
    <p:bldLst>
      <p:bldP spid="2184229" grpId="0" animBg="1"/>
      <p:bldP spid="21842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130" name="Rectangle 2"/>
          <p:cNvSpPr>
            <a:spLocks noGrp="1" noChangeArrowheads="1"/>
          </p:cNvSpPr>
          <p:nvPr>
            <p:ph type="title"/>
          </p:nvPr>
        </p:nvSpPr>
        <p:spPr/>
        <p:txBody>
          <a:bodyPr/>
          <a:lstStyle/>
          <a:p>
            <a:r>
              <a:rPr lang="en-US"/>
              <a:t>Advection results</a:t>
            </a:r>
          </a:p>
        </p:txBody>
      </p:sp>
      <p:pic>
        <p:nvPicPr>
          <p:cNvPr id="2096132" name="advinteract.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790700" y="1409700"/>
            <a:ext cx="5715000" cy="428625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200" fill="hold"/>
                                        <p:tgtEl>
                                          <p:spTgt spid="20961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96132"/>
                </p:tgtEl>
              </p:cMediaNode>
            </p:video>
            <p:seq concurrent="1" nextAc="seek">
              <p:cTn id="8" restart="whenNotActive" fill="hold" evtFilter="cancelBubble" nodeType="interactiveSeq">
                <p:stCondLst>
                  <p:cond evt="onClick" delay="0">
                    <p:tgtEl>
                      <p:spTgt spid="209613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96132"/>
                                        </p:tgtEl>
                                      </p:cBhvr>
                                    </p:cmd>
                                  </p:childTnLst>
                                </p:cTn>
                              </p:par>
                            </p:childTnLst>
                          </p:cTn>
                        </p:par>
                      </p:childTnLst>
                    </p:cTn>
                  </p:par>
                </p:childTnLst>
              </p:cTn>
              <p:nextCondLst>
                <p:cond evt="onClick" delay="0">
                  <p:tgtEl>
                    <p:spTgt spid="209613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178" name="Rectangle 2"/>
          <p:cNvSpPr>
            <a:spLocks noGrp="1" noChangeArrowheads="1"/>
          </p:cNvSpPr>
          <p:nvPr>
            <p:ph type="title"/>
          </p:nvPr>
        </p:nvSpPr>
        <p:spPr/>
        <p:txBody>
          <a:bodyPr/>
          <a:lstStyle/>
          <a:p>
            <a:r>
              <a:rPr lang="en-US"/>
              <a:t>Summary</a:t>
            </a:r>
          </a:p>
        </p:txBody>
      </p:sp>
      <p:sp>
        <p:nvSpPr>
          <p:cNvPr id="2098179" name="Rectangle 3"/>
          <p:cNvSpPr>
            <a:spLocks noGrp="1" noChangeArrowheads="1"/>
          </p:cNvSpPr>
          <p:nvPr>
            <p:ph type="body" idx="1"/>
          </p:nvPr>
        </p:nvSpPr>
        <p:spPr>
          <a:xfrm>
            <a:off x="304800" y="990600"/>
            <a:ext cx="8305800" cy="5410200"/>
          </a:xfrm>
        </p:spPr>
        <p:txBody>
          <a:bodyPr/>
          <a:lstStyle/>
          <a:p>
            <a:pPr marL="571500" indent="-571500"/>
            <a:r>
              <a:rPr lang="en-US"/>
              <a:t>Appearance-space synthesis</a:t>
            </a:r>
          </a:p>
          <a:p>
            <a:pPr marL="990600" lvl="1" indent="-533400"/>
            <a:r>
              <a:rPr lang="en-US"/>
              <a:t>Transformation as preprocess</a:t>
            </a:r>
          </a:p>
          <a:p>
            <a:pPr marL="990600" lvl="1" indent="-533400"/>
            <a:r>
              <a:rPr lang="en-US"/>
              <a:t>Nonlocal information</a:t>
            </a:r>
          </a:p>
          <a:p>
            <a:pPr marL="990600" lvl="1" indent="-533400"/>
            <a:r>
              <a:rPr lang="en-US"/>
              <a:t>Improved efficiency</a:t>
            </a:r>
          </a:p>
          <a:p>
            <a:pPr marL="990600" lvl="1" indent="-533400"/>
            <a:endParaRPr lang="en-US"/>
          </a:p>
          <a:p>
            <a:pPr marL="571500" indent="-571500"/>
            <a:r>
              <a:rPr lang="en-US"/>
              <a:t>Novel synthesis techniques</a:t>
            </a:r>
          </a:p>
          <a:p>
            <a:pPr marL="990600" lvl="1" indent="-533400"/>
            <a:r>
              <a:rPr lang="en-US"/>
              <a:t>Anisometric synthesis</a:t>
            </a:r>
          </a:p>
          <a:p>
            <a:pPr marL="990600" lvl="1" indent="-533400"/>
            <a:r>
              <a:rPr lang="en-US"/>
              <a:t>Surface texture synthesis</a:t>
            </a:r>
          </a:p>
        </p:txBody>
      </p:sp>
      <p:grpSp>
        <p:nvGrpSpPr>
          <p:cNvPr id="2098180" name="Group 4"/>
          <p:cNvGrpSpPr>
            <a:grpSpLocks/>
          </p:cNvGrpSpPr>
          <p:nvPr/>
        </p:nvGrpSpPr>
        <p:grpSpPr bwMode="auto">
          <a:xfrm>
            <a:off x="7010400" y="914400"/>
            <a:ext cx="1905000" cy="747713"/>
            <a:chOff x="4272" y="576"/>
            <a:chExt cx="1344" cy="528"/>
          </a:xfrm>
        </p:grpSpPr>
        <p:pic>
          <p:nvPicPr>
            <p:cNvPr id="2098181" name="Picture 5" descr="advect_stones_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576"/>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098182" name="Picture 6" descr="advect_stones_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 y="576"/>
              <a:ext cx="528" cy="528"/>
            </a:xfrm>
            <a:prstGeom prst="rect">
              <a:avLst/>
            </a:prstGeom>
            <a:noFill/>
            <a:extLst>
              <a:ext uri="{909E8E84-426E-40DD-AFC4-6F175D3DCCD1}">
                <a14:hiddenFill xmlns:a14="http://schemas.microsoft.com/office/drawing/2010/main">
                  <a:solidFill>
                    <a:srgbClr val="FFFFFF"/>
                  </a:solidFill>
                </a14:hiddenFill>
              </a:ext>
            </a:extLst>
          </p:spPr>
        </p:pic>
        <p:sp>
          <p:nvSpPr>
            <p:cNvPr id="2098183" name="Line 7"/>
            <p:cNvSpPr>
              <a:spLocks noChangeShapeType="1"/>
            </p:cNvSpPr>
            <p:nvPr/>
          </p:nvSpPr>
          <p:spPr bwMode="blackGray">
            <a:xfrm>
              <a:off x="4848" y="864"/>
              <a:ext cx="19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098192" name="Group 16"/>
          <p:cNvGrpSpPr>
            <a:grpSpLocks/>
          </p:cNvGrpSpPr>
          <p:nvPr/>
        </p:nvGrpSpPr>
        <p:grpSpPr bwMode="auto">
          <a:xfrm>
            <a:off x="7010400" y="1752600"/>
            <a:ext cx="2014538" cy="1357313"/>
            <a:chOff x="4032" y="1344"/>
            <a:chExt cx="1611" cy="1085"/>
          </a:xfrm>
        </p:grpSpPr>
        <p:pic>
          <p:nvPicPr>
            <p:cNvPr id="2098188" name="Picture 12" descr="compare_fmap_floorstones_fmap_dist"/>
            <p:cNvPicPr>
              <a:picLocks noChangeAspect="1" noChangeArrowheads="1"/>
            </p:cNvPicPr>
            <p:nvPr/>
          </p:nvPicPr>
          <p:blipFill>
            <a:blip r:embed="rId5" cstate="print">
              <a:lum contrast="18000"/>
              <a:extLst>
                <a:ext uri="{28A0092B-C50C-407E-A947-70E740481C1C}">
                  <a14:useLocalDpi xmlns:a14="http://schemas.microsoft.com/office/drawing/2010/main" val="0"/>
                </a:ext>
              </a:extLst>
            </a:blip>
            <a:srcRect/>
            <a:stretch>
              <a:fillRect/>
            </a:stretch>
          </p:blipFill>
          <p:spPr bwMode="auto">
            <a:xfrm>
              <a:off x="4032" y="1344"/>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098189" name="Picture 13" descr="compare_fmap_floorstones_nofmap"/>
            <p:cNvPicPr>
              <a:picLocks noChangeAspect="1" noChangeArrowheads="1"/>
            </p:cNvPicPr>
            <p:nvPr/>
          </p:nvPicPr>
          <p:blipFill>
            <a:blip r:embed="rId6" cstate="print">
              <a:lum contrast="18000"/>
              <a:extLst>
                <a:ext uri="{28A0092B-C50C-407E-A947-70E740481C1C}">
                  <a14:useLocalDpi xmlns:a14="http://schemas.microsoft.com/office/drawing/2010/main" val="0"/>
                </a:ext>
              </a:extLst>
            </a:blip>
            <a:srcRect/>
            <a:stretch>
              <a:fillRect/>
            </a:stretch>
          </p:blipFill>
          <p:spPr bwMode="auto">
            <a:xfrm>
              <a:off x="4848" y="1344"/>
              <a:ext cx="768" cy="768"/>
            </a:xfrm>
            <a:prstGeom prst="rect">
              <a:avLst/>
            </a:prstGeom>
            <a:noFill/>
            <a:extLst>
              <a:ext uri="{909E8E84-426E-40DD-AFC4-6F175D3DCCD1}">
                <a14:hiddenFill xmlns:a14="http://schemas.microsoft.com/office/drawing/2010/main">
                  <a:solidFill>
                    <a:srgbClr val="FFFFFF"/>
                  </a:solidFill>
                </a14:hiddenFill>
              </a:ext>
            </a:extLst>
          </p:spPr>
        </p:pic>
        <p:sp>
          <p:nvSpPr>
            <p:cNvPr id="2098190" name="Text Box 14"/>
            <p:cNvSpPr txBox="1">
              <a:spLocks noChangeArrowheads="1"/>
            </p:cNvSpPr>
            <p:nvPr/>
          </p:nvSpPr>
          <p:spPr bwMode="blackGray">
            <a:xfrm>
              <a:off x="4145" y="2112"/>
              <a:ext cx="553"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With</a:t>
              </a:r>
            </a:p>
          </p:txBody>
        </p:sp>
        <p:sp>
          <p:nvSpPr>
            <p:cNvPr id="2098191" name="Text Box 15"/>
            <p:cNvSpPr txBox="1">
              <a:spLocks noChangeArrowheads="1"/>
            </p:cNvSpPr>
            <p:nvPr/>
          </p:nvSpPr>
          <p:spPr bwMode="blackGray">
            <a:xfrm>
              <a:off x="4808" y="2112"/>
              <a:ext cx="835"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Without</a:t>
              </a:r>
            </a:p>
          </p:txBody>
        </p:sp>
      </p:grpSp>
      <p:grpSp>
        <p:nvGrpSpPr>
          <p:cNvPr id="2098229" name="Group 53"/>
          <p:cNvGrpSpPr>
            <a:grpSpLocks/>
          </p:cNvGrpSpPr>
          <p:nvPr/>
        </p:nvGrpSpPr>
        <p:grpSpPr bwMode="auto">
          <a:xfrm>
            <a:off x="5562600" y="2895600"/>
            <a:ext cx="1219200" cy="571500"/>
            <a:chOff x="3552" y="3456"/>
            <a:chExt cx="1536" cy="720"/>
          </a:xfrm>
        </p:grpSpPr>
        <p:grpSp>
          <p:nvGrpSpPr>
            <p:cNvPr id="2098193" name="Group 17"/>
            <p:cNvGrpSpPr>
              <a:grpSpLocks/>
            </p:cNvGrpSpPr>
            <p:nvPr/>
          </p:nvGrpSpPr>
          <p:grpSpPr bwMode="auto">
            <a:xfrm>
              <a:off x="3552" y="3456"/>
              <a:ext cx="720" cy="720"/>
              <a:chOff x="3504" y="3408"/>
              <a:chExt cx="720" cy="720"/>
            </a:xfrm>
          </p:grpSpPr>
          <p:grpSp>
            <p:nvGrpSpPr>
              <p:cNvPr id="2098194" name="Group 18"/>
              <p:cNvGrpSpPr>
                <a:grpSpLocks/>
              </p:cNvGrpSpPr>
              <p:nvPr/>
            </p:nvGrpSpPr>
            <p:grpSpPr bwMode="auto">
              <a:xfrm>
                <a:off x="3504" y="3408"/>
                <a:ext cx="720" cy="720"/>
                <a:chOff x="576" y="2880"/>
                <a:chExt cx="720" cy="720"/>
              </a:xfrm>
            </p:grpSpPr>
            <p:sp>
              <p:nvSpPr>
                <p:cNvPr id="2098195" name="Rectangle 19"/>
                <p:cNvSpPr>
                  <a:spLocks noChangeArrowheads="1"/>
                </p:cNvSpPr>
                <p:nvPr/>
              </p:nvSpPr>
              <p:spPr bwMode="blackGray">
                <a:xfrm>
                  <a:off x="720"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196" name="Rectangle 20"/>
                <p:cNvSpPr>
                  <a:spLocks noChangeArrowheads="1"/>
                </p:cNvSpPr>
                <p:nvPr/>
              </p:nvSpPr>
              <p:spPr bwMode="blackGray">
                <a:xfrm>
                  <a:off x="864"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197" name="Rectangle 21"/>
                <p:cNvSpPr>
                  <a:spLocks noChangeArrowheads="1"/>
                </p:cNvSpPr>
                <p:nvPr/>
              </p:nvSpPr>
              <p:spPr bwMode="blackGray">
                <a:xfrm>
                  <a:off x="720"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198" name="Rectangle 22"/>
                <p:cNvSpPr>
                  <a:spLocks noChangeArrowheads="1"/>
                </p:cNvSpPr>
                <p:nvPr/>
              </p:nvSpPr>
              <p:spPr bwMode="blackGray">
                <a:xfrm>
                  <a:off x="864"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199" name="Rectangle 23"/>
                <p:cNvSpPr>
                  <a:spLocks noChangeArrowheads="1"/>
                </p:cNvSpPr>
                <p:nvPr/>
              </p:nvSpPr>
              <p:spPr bwMode="blackGray">
                <a:xfrm>
                  <a:off x="1008"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0" name="Rectangle 24"/>
                <p:cNvSpPr>
                  <a:spLocks noChangeArrowheads="1"/>
                </p:cNvSpPr>
                <p:nvPr/>
              </p:nvSpPr>
              <p:spPr bwMode="blackGray">
                <a:xfrm>
                  <a:off x="1008"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1" name="Rectangle 25"/>
                <p:cNvSpPr>
                  <a:spLocks noChangeArrowheads="1"/>
                </p:cNvSpPr>
                <p:nvPr/>
              </p:nvSpPr>
              <p:spPr bwMode="blackGray">
                <a:xfrm>
                  <a:off x="864"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2" name="Rectangle 26"/>
                <p:cNvSpPr>
                  <a:spLocks noChangeArrowheads="1"/>
                </p:cNvSpPr>
                <p:nvPr/>
              </p:nvSpPr>
              <p:spPr bwMode="blackGray">
                <a:xfrm>
                  <a:off x="720"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3" name="Rectangle 27"/>
                <p:cNvSpPr>
                  <a:spLocks noChangeArrowheads="1"/>
                </p:cNvSpPr>
                <p:nvPr/>
              </p:nvSpPr>
              <p:spPr bwMode="blackGray">
                <a:xfrm>
                  <a:off x="1008"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4" name="Rectangle 28"/>
                <p:cNvSpPr>
                  <a:spLocks noChangeArrowheads="1"/>
                </p:cNvSpPr>
                <p:nvPr/>
              </p:nvSpPr>
              <p:spPr bwMode="blackGray">
                <a:xfrm>
                  <a:off x="1008"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5" name="Rectangle 29"/>
                <p:cNvSpPr>
                  <a:spLocks noChangeArrowheads="1"/>
                </p:cNvSpPr>
                <p:nvPr/>
              </p:nvSpPr>
              <p:spPr bwMode="blackGray">
                <a:xfrm>
                  <a:off x="1152"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6" name="Rectangle 30"/>
                <p:cNvSpPr>
                  <a:spLocks noChangeArrowheads="1"/>
                </p:cNvSpPr>
                <p:nvPr/>
              </p:nvSpPr>
              <p:spPr bwMode="blackGray">
                <a:xfrm>
                  <a:off x="1152"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7" name="Rectangle 31"/>
                <p:cNvSpPr>
                  <a:spLocks noChangeArrowheads="1"/>
                </p:cNvSpPr>
                <p:nvPr/>
              </p:nvSpPr>
              <p:spPr bwMode="blackGray">
                <a:xfrm>
                  <a:off x="1152"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8" name="Rectangle 32"/>
                <p:cNvSpPr>
                  <a:spLocks noChangeArrowheads="1"/>
                </p:cNvSpPr>
                <p:nvPr/>
              </p:nvSpPr>
              <p:spPr bwMode="blackGray">
                <a:xfrm>
                  <a:off x="1152"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09" name="Rectangle 33"/>
                <p:cNvSpPr>
                  <a:spLocks noChangeArrowheads="1"/>
                </p:cNvSpPr>
                <p:nvPr/>
              </p:nvSpPr>
              <p:spPr bwMode="blackGray">
                <a:xfrm>
                  <a:off x="576"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0" name="Rectangle 34"/>
                <p:cNvSpPr>
                  <a:spLocks noChangeArrowheads="1"/>
                </p:cNvSpPr>
                <p:nvPr/>
              </p:nvSpPr>
              <p:spPr bwMode="blackGray">
                <a:xfrm>
                  <a:off x="720"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1" name="Rectangle 35"/>
                <p:cNvSpPr>
                  <a:spLocks noChangeArrowheads="1"/>
                </p:cNvSpPr>
                <p:nvPr/>
              </p:nvSpPr>
              <p:spPr bwMode="blackGray">
                <a:xfrm>
                  <a:off x="864"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2" name="Rectangle 36"/>
                <p:cNvSpPr>
                  <a:spLocks noChangeArrowheads="1"/>
                </p:cNvSpPr>
                <p:nvPr/>
              </p:nvSpPr>
              <p:spPr bwMode="blackGray">
                <a:xfrm>
                  <a:off x="1008"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3" name="Rectangle 37"/>
                <p:cNvSpPr>
                  <a:spLocks noChangeArrowheads="1"/>
                </p:cNvSpPr>
                <p:nvPr/>
              </p:nvSpPr>
              <p:spPr bwMode="blackGray">
                <a:xfrm>
                  <a:off x="1152"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4" name="Rectangle 38"/>
                <p:cNvSpPr>
                  <a:spLocks noChangeArrowheads="1"/>
                </p:cNvSpPr>
                <p:nvPr/>
              </p:nvSpPr>
              <p:spPr bwMode="blackGray">
                <a:xfrm>
                  <a:off x="576"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5" name="Rectangle 39"/>
                <p:cNvSpPr>
                  <a:spLocks noChangeArrowheads="1"/>
                </p:cNvSpPr>
                <p:nvPr/>
              </p:nvSpPr>
              <p:spPr bwMode="blackGray">
                <a:xfrm>
                  <a:off x="720"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6" name="Rectangle 40"/>
                <p:cNvSpPr>
                  <a:spLocks noChangeArrowheads="1"/>
                </p:cNvSpPr>
                <p:nvPr/>
              </p:nvSpPr>
              <p:spPr bwMode="blackGray">
                <a:xfrm>
                  <a:off x="864"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7" name="Rectangle 41"/>
                <p:cNvSpPr>
                  <a:spLocks noChangeArrowheads="1"/>
                </p:cNvSpPr>
                <p:nvPr/>
              </p:nvSpPr>
              <p:spPr bwMode="blackGray">
                <a:xfrm>
                  <a:off x="576"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8" name="Rectangle 42"/>
                <p:cNvSpPr>
                  <a:spLocks noChangeArrowheads="1"/>
                </p:cNvSpPr>
                <p:nvPr/>
              </p:nvSpPr>
              <p:spPr bwMode="blackGray">
                <a:xfrm>
                  <a:off x="576"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19" name="Rectangle 43"/>
                <p:cNvSpPr>
                  <a:spLocks noChangeArrowheads="1"/>
                </p:cNvSpPr>
                <p:nvPr/>
              </p:nvSpPr>
              <p:spPr bwMode="blackGray">
                <a:xfrm>
                  <a:off x="576"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98220" name="Oval 44"/>
              <p:cNvSpPr>
                <a:spLocks noChangeArrowheads="1"/>
              </p:cNvSpPr>
              <p:nvPr/>
            </p:nvSpPr>
            <p:spPr bwMode="blackGray">
              <a:xfrm>
                <a:off x="3840" y="37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098221" name="Line 45"/>
            <p:cNvSpPr>
              <a:spLocks noChangeShapeType="1"/>
            </p:cNvSpPr>
            <p:nvPr/>
          </p:nvSpPr>
          <p:spPr bwMode="blackGray">
            <a:xfrm>
              <a:off x="4320" y="3840"/>
              <a:ext cx="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098222" name="Group 46"/>
            <p:cNvGrpSpPr>
              <a:grpSpLocks/>
            </p:cNvGrpSpPr>
            <p:nvPr/>
          </p:nvGrpSpPr>
          <p:grpSpPr bwMode="auto">
            <a:xfrm>
              <a:off x="4656" y="3600"/>
              <a:ext cx="432" cy="432"/>
              <a:chOff x="720" y="3052"/>
              <a:chExt cx="432" cy="432"/>
            </a:xfrm>
          </p:grpSpPr>
          <p:sp>
            <p:nvSpPr>
              <p:cNvPr id="2098223" name="Rectangle 47"/>
              <p:cNvSpPr>
                <a:spLocks noChangeArrowheads="1"/>
              </p:cNvSpPr>
              <p:nvPr/>
            </p:nvSpPr>
            <p:spPr bwMode="blackGray">
              <a:xfrm>
                <a:off x="720"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24" name="Rectangle 48"/>
              <p:cNvSpPr>
                <a:spLocks noChangeArrowheads="1"/>
              </p:cNvSpPr>
              <p:nvPr/>
            </p:nvSpPr>
            <p:spPr bwMode="blackGray">
              <a:xfrm>
                <a:off x="1008"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25" name="Rectangle 49"/>
              <p:cNvSpPr>
                <a:spLocks noChangeArrowheads="1"/>
              </p:cNvSpPr>
              <p:nvPr/>
            </p:nvSpPr>
            <p:spPr bwMode="blackGray">
              <a:xfrm>
                <a:off x="864" y="319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26" name="Rectangle 50"/>
              <p:cNvSpPr>
                <a:spLocks noChangeArrowheads="1"/>
              </p:cNvSpPr>
              <p:nvPr/>
            </p:nvSpPr>
            <p:spPr bwMode="blackGray">
              <a:xfrm>
                <a:off x="1008"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27" name="Rectangle 51"/>
              <p:cNvSpPr>
                <a:spLocks noChangeArrowheads="1"/>
              </p:cNvSpPr>
              <p:nvPr/>
            </p:nvSpPr>
            <p:spPr bwMode="blackGray">
              <a:xfrm>
                <a:off x="720"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098228" name="Oval 52"/>
              <p:cNvSpPr>
                <a:spLocks noChangeArrowheads="1"/>
              </p:cNvSpPr>
              <p:nvPr/>
            </p:nvSpPr>
            <p:spPr bwMode="blackGray">
              <a:xfrm>
                <a:off x="912" y="32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pic>
        <p:nvPicPr>
          <p:cNvPr id="2098235" name="Picture 59" descr="aniso_zeb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39497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98238" name="Picture 62" descr="horse_rtt_zebra"/>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52" t="10159" r="2191" b="8566"/>
          <a:stretch>
            <a:fillRect/>
          </a:stretch>
        </p:blipFill>
        <p:spPr bwMode="auto">
          <a:xfrm>
            <a:off x="5486400" y="3416300"/>
            <a:ext cx="25146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2098240" name="Picture 64" descr="horse_rtt_zebr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1400" y="4254500"/>
            <a:ext cx="13716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98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981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98179">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981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9817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982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9817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9817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982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98179">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0982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982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98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074" name="Rectangle 2"/>
          <p:cNvSpPr>
            <a:spLocks noGrp="1" noChangeArrowheads="1"/>
          </p:cNvSpPr>
          <p:nvPr>
            <p:ph type="title"/>
          </p:nvPr>
        </p:nvSpPr>
        <p:spPr/>
        <p:txBody>
          <a:bodyPr/>
          <a:lstStyle/>
          <a:p>
            <a:r>
              <a:rPr lang="en-US"/>
              <a:t>Summary</a:t>
            </a:r>
          </a:p>
        </p:txBody>
      </p:sp>
      <p:sp>
        <p:nvSpPr>
          <p:cNvPr id="2307075" name="Rectangle 3"/>
          <p:cNvSpPr>
            <a:spLocks noGrp="1" noChangeArrowheads="1"/>
          </p:cNvSpPr>
          <p:nvPr>
            <p:ph type="body" idx="1"/>
          </p:nvPr>
        </p:nvSpPr>
        <p:spPr>
          <a:xfrm>
            <a:off x="304800" y="990600"/>
            <a:ext cx="8305800" cy="5410200"/>
          </a:xfrm>
        </p:spPr>
        <p:txBody>
          <a:bodyPr/>
          <a:lstStyle/>
          <a:p>
            <a:pPr marL="571500" indent="-571500"/>
            <a:r>
              <a:rPr lang="en-US"/>
              <a:t>Appearance-space synthesis</a:t>
            </a:r>
          </a:p>
          <a:p>
            <a:pPr marL="990600" lvl="1" indent="-533400"/>
            <a:r>
              <a:rPr lang="en-US"/>
              <a:t>Transformation as preprocess</a:t>
            </a:r>
          </a:p>
          <a:p>
            <a:pPr marL="990600" lvl="1" indent="-533400"/>
            <a:r>
              <a:rPr lang="en-US"/>
              <a:t>Nonlocal information</a:t>
            </a:r>
          </a:p>
          <a:p>
            <a:pPr marL="990600" lvl="1" indent="-533400"/>
            <a:r>
              <a:rPr lang="en-US"/>
              <a:t>Improved efficiency</a:t>
            </a:r>
          </a:p>
          <a:p>
            <a:pPr marL="990600" lvl="1" indent="-533400"/>
            <a:endParaRPr lang="en-US"/>
          </a:p>
          <a:p>
            <a:pPr marL="571500" indent="-571500"/>
            <a:r>
              <a:rPr lang="en-US"/>
              <a:t>Novel synthesis techniques</a:t>
            </a:r>
          </a:p>
          <a:p>
            <a:pPr marL="990600" lvl="1" indent="-533400"/>
            <a:r>
              <a:rPr lang="en-US"/>
              <a:t>Anisometric synthesis</a:t>
            </a:r>
          </a:p>
          <a:p>
            <a:pPr marL="990600" lvl="1" indent="-533400"/>
            <a:r>
              <a:rPr lang="en-US"/>
              <a:t>Surface texture synthesis</a:t>
            </a:r>
          </a:p>
          <a:p>
            <a:pPr marL="990600" lvl="1" indent="-533400"/>
            <a:r>
              <a:rPr lang="en-US"/>
              <a:t>Coherent advection</a:t>
            </a:r>
          </a:p>
        </p:txBody>
      </p:sp>
      <p:grpSp>
        <p:nvGrpSpPr>
          <p:cNvPr id="2307076" name="Group 4"/>
          <p:cNvGrpSpPr>
            <a:grpSpLocks/>
          </p:cNvGrpSpPr>
          <p:nvPr/>
        </p:nvGrpSpPr>
        <p:grpSpPr bwMode="auto">
          <a:xfrm>
            <a:off x="7010400" y="914400"/>
            <a:ext cx="1905000" cy="747713"/>
            <a:chOff x="4272" y="576"/>
            <a:chExt cx="1344" cy="528"/>
          </a:xfrm>
        </p:grpSpPr>
        <p:pic>
          <p:nvPicPr>
            <p:cNvPr id="2307077" name="Picture 5" descr="advect_stones_sou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576"/>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307078" name="Picture 6" descr="advect_stones_sou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 y="576"/>
              <a:ext cx="528" cy="528"/>
            </a:xfrm>
            <a:prstGeom prst="rect">
              <a:avLst/>
            </a:prstGeom>
            <a:noFill/>
            <a:extLst>
              <a:ext uri="{909E8E84-426E-40DD-AFC4-6F175D3DCCD1}">
                <a14:hiddenFill xmlns:a14="http://schemas.microsoft.com/office/drawing/2010/main">
                  <a:solidFill>
                    <a:srgbClr val="FFFFFF"/>
                  </a:solidFill>
                </a14:hiddenFill>
              </a:ext>
            </a:extLst>
          </p:spPr>
        </p:pic>
        <p:sp>
          <p:nvSpPr>
            <p:cNvPr id="2307079" name="Line 7"/>
            <p:cNvSpPr>
              <a:spLocks noChangeShapeType="1"/>
            </p:cNvSpPr>
            <p:nvPr/>
          </p:nvSpPr>
          <p:spPr bwMode="blackGray">
            <a:xfrm>
              <a:off x="4848" y="864"/>
              <a:ext cx="19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307080" name="Group 8"/>
          <p:cNvGrpSpPr>
            <a:grpSpLocks/>
          </p:cNvGrpSpPr>
          <p:nvPr/>
        </p:nvGrpSpPr>
        <p:grpSpPr bwMode="auto">
          <a:xfrm>
            <a:off x="7010400" y="1752600"/>
            <a:ext cx="2014538" cy="1357313"/>
            <a:chOff x="4032" y="1344"/>
            <a:chExt cx="1611" cy="1085"/>
          </a:xfrm>
        </p:grpSpPr>
        <p:pic>
          <p:nvPicPr>
            <p:cNvPr id="2307081" name="Picture 9" descr="compare_fmap_floorstones_fmap_dist"/>
            <p:cNvPicPr>
              <a:picLocks noChangeAspect="1" noChangeArrowheads="1"/>
            </p:cNvPicPr>
            <p:nvPr/>
          </p:nvPicPr>
          <p:blipFill>
            <a:blip r:embed="rId7" cstate="print">
              <a:lum contrast="18000"/>
              <a:extLst>
                <a:ext uri="{28A0092B-C50C-407E-A947-70E740481C1C}">
                  <a14:useLocalDpi xmlns:a14="http://schemas.microsoft.com/office/drawing/2010/main" val="0"/>
                </a:ext>
              </a:extLst>
            </a:blip>
            <a:srcRect/>
            <a:stretch>
              <a:fillRect/>
            </a:stretch>
          </p:blipFill>
          <p:spPr bwMode="auto">
            <a:xfrm>
              <a:off x="4032" y="1344"/>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307082" name="Picture 10" descr="compare_fmap_floorstones_nofmap"/>
            <p:cNvPicPr>
              <a:picLocks noChangeAspect="1" noChangeArrowheads="1"/>
            </p:cNvPicPr>
            <p:nvPr/>
          </p:nvPicPr>
          <p:blipFill>
            <a:blip r:embed="rId8" cstate="print">
              <a:lum contrast="18000"/>
              <a:extLst>
                <a:ext uri="{28A0092B-C50C-407E-A947-70E740481C1C}">
                  <a14:useLocalDpi xmlns:a14="http://schemas.microsoft.com/office/drawing/2010/main" val="0"/>
                </a:ext>
              </a:extLst>
            </a:blip>
            <a:srcRect/>
            <a:stretch>
              <a:fillRect/>
            </a:stretch>
          </p:blipFill>
          <p:spPr bwMode="auto">
            <a:xfrm>
              <a:off x="4848" y="1344"/>
              <a:ext cx="768" cy="768"/>
            </a:xfrm>
            <a:prstGeom prst="rect">
              <a:avLst/>
            </a:prstGeom>
            <a:noFill/>
            <a:extLst>
              <a:ext uri="{909E8E84-426E-40DD-AFC4-6F175D3DCCD1}">
                <a14:hiddenFill xmlns:a14="http://schemas.microsoft.com/office/drawing/2010/main">
                  <a:solidFill>
                    <a:srgbClr val="FFFFFF"/>
                  </a:solidFill>
                </a14:hiddenFill>
              </a:ext>
            </a:extLst>
          </p:spPr>
        </p:pic>
        <p:sp>
          <p:nvSpPr>
            <p:cNvPr id="2307083" name="Text Box 11"/>
            <p:cNvSpPr txBox="1">
              <a:spLocks noChangeArrowheads="1"/>
            </p:cNvSpPr>
            <p:nvPr/>
          </p:nvSpPr>
          <p:spPr bwMode="blackGray">
            <a:xfrm>
              <a:off x="4145" y="2112"/>
              <a:ext cx="553"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With</a:t>
              </a:r>
            </a:p>
          </p:txBody>
        </p:sp>
        <p:sp>
          <p:nvSpPr>
            <p:cNvPr id="2307084" name="Text Box 12"/>
            <p:cNvSpPr txBox="1">
              <a:spLocks noChangeArrowheads="1"/>
            </p:cNvSpPr>
            <p:nvPr/>
          </p:nvSpPr>
          <p:spPr bwMode="blackGray">
            <a:xfrm>
              <a:off x="4808" y="2112"/>
              <a:ext cx="835"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Without</a:t>
              </a:r>
            </a:p>
          </p:txBody>
        </p:sp>
      </p:grpSp>
      <p:grpSp>
        <p:nvGrpSpPr>
          <p:cNvPr id="2307085" name="Group 13"/>
          <p:cNvGrpSpPr>
            <a:grpSpLocks/>
          </p:cNvGrpSpPr>
          <p:nvPr/>
        </p:nvGrpSpPr>
        <p:grpSpPr bwMode="auto">
          <a:xfrm>
            <a:off x="5562600" y="2895600"/>
            <a:ext cx="1219200" cy="571500"/>
            <a:chOff x="3552" y="3456"/>
            <a:chExt cx="1536" cy="720"/>
          </a:xfrm>
        </p:grpSpPr>
        <p:grpSp>
          <p:nvGrpSpPr>
            <p:cNvPr id="2307086" name="Group 14"/>
            <p:cNvGrpSpPr>
              <a:grpSpLocks/>
            </p:cNvGrpSpPr>
            <p:nvPr/>
          </p:nvGrpSpPr>
          <p:grpSpPr bwMode="auto">
            <a:xfrm>
              <a:off x="3552" y="3456"/>
              <a:ext cx="720" cy="720"/>
              <a:chOff x="3504" y="3408"/>
              <a:chExt cx="720" cy="720"/>
            </a:xfrm>
          </p:grpSpPr>
          <p:grpSp>
            <p:nvGrpSpPr>
              <p:cNvPr id="2307087" name="Group 15"/>
              <p:cNvGrpSpPr>
                <a:grpSpLocks/>
              </p:cNvGrpSpPr>
              <p:nvPr/>
            </p:nvGrpSpPr>
            <p:grpSpPr bwMode="auto">
              <a:xfrm>
                <a:off x="3504" y="3408"/>
                <a:ext cx="720" cy="720"/>
                <a:chOff x="576" y="2880"/>
                <a:chExt cx="720" cy="720"/>
              </a:xfrm>
            </p:grpSpPr>
            <p:sp>
              <p:nvSpPr>
                <p:cNvPr id="2307088" name="Rectangle 16"/>
                <p:cNvSpPr>
                  <a:spLocks noChangeArrowheads="1"/>
                </p:cNvSpPr>
                <p:nvPr/>
              </p:nvSpPr>
              <p:spPr bwMode="blackGray">
                <a:xfrm>
                  <a:off x="720"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89" name="Rectangle 17"/>
                <p:cNvSpPr>
                  <a:spLocks noChangeArrowheads="1"/>
                </p:cNvSpPr>
                <p:nvPr/>
              </p:nvSpPr>
              <p:spPr bwMode="blackGray">
                <a:xfrm>
                  <a:off x="864"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0" name="Rectangle 18"/>
                <p:cNvSpPr>
                  <a:spLocks noChangeArrowheads="1"/>
                </p:cNvSpPr>
                <p:nvPr/>
              </p:nvSpPr>
              <p:spPr bwMode="blackGray">
                <a:xfrm>
                  <a:off x="720"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1" name="Rectangle 19"/>
                <p:cNvSpPr>
                  <a:spLocks noChangeArrowheads="1"/>
                </p:cNvSpPr>
                <p:nvPr/>
              </p:nvSpPr>
              <p:spPr bwMode="blackGray">
                <a:xfrm>
                  <a:off x="864"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2" name="Rectangle 20"/>
                <p:cNvSpPr>
                  <a:spLocks noChangeArrowheads="1"/>
                </p:cNvSpPr>
                <p:nvPr/>
              </p:nvSpPr>
              <p:spPr bwMode="blackGray">
                <a:xfrm>
                  <a:off x="1008"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3" name="Rectangle 21"/>
                <p:cNvSpPr>
                  <a:spLocks noChangeArrowheads="1"/>
                </p:cNvSpPr>
                <p:nvPr/>
              </p:nvSpPr>
              <p:spPr bwMode="blackGray">
                <a:xfrm>
                  <a:off x="1008"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4" name="Rectangle 22"/>
                <p:cNvSpPr>
                  <a:spLocks noChangeArrowheads="1"/>
                </p:cNvSpPr>
                <p:nvPr/>
              </p:nvSpPr>
              <p:spPr bwMode="blackGray">
                <a:xfrm>
                  <a:off x="864"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5" name="Rectangle 23"/>
                <p:cNvSpPr>
                  <a:spLocks noChangeArrowheads="1"/>
                </p:cNvSpPr>
                <p:nvPr/>
              </p:nvSpPr>
              <p:spPr bwMode="blackGray">
                <a:xfrm>
                  <a:off x="720"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6" name="Rectangle 24"/>
                <p:cNvSpPr>
                  <a:spLocks noChangeArrowheads="1"/>
                </p:cNvSpPr>
                <p:nvPr/>
              </p:nvSpPr>
              <p:spPr bwMode="blackGray">
                <a:xfrm>
                  <a:off x="1008"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7" name="Rectangle 25"/>
                <p:cNvSpPr>
                  <a:spLocks noChangeArrowheads="1"/>
                </p:cNvSpPr>
                <p:nvPr/>
              </p:nvSpPr>
              <p:spPr bwMode="blackGray">
                <a:xfrm>
                  <a:off x="1008"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8" name="Rectangle 26"/>
                <p:cNvSpPr>
                  <a:spLocks noChangeArrowheads="1"/>
                </p:cNvSpPr>
                <p:nvPr/>
              </p:nvSpPr>
              <p:spPr bwMode="blackGray">
                <a:xfrm>
                  <a:off x="1152"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099" name="Rectangle 27"/>
                <p:cNvSpPr>
                  <a:spLocks noChangeArrowheads="1"/>
                </p:cNvSpPr>
                <p:nvPr/>
              </p:nvSpPr>
              <p:spPr bwMode="blackGray">
                <a:xfrm>
                  <a:off x="1152"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0" name="Rectangle 28"/>
                <p:cNvSpPr>
                  <a:spLocks noChangeArrowheads="1"/>
                </p:cNvSpPr>
                <p:nvPr/>
              </p:nvSpPr>
              <p:spPr bwMode="blackGray">
                <a:xfrm>
                  <a:off x="1152"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1" name="Rectangle 29"/>
                <p:cNvSpPr>
                  <a:spLocks noChangeArrowheads="1"/>
                </p:cNvSpPr>
                <p:nvPr/>
              </p:nvSpPr>
              <p:spPr bwMode="blackGray">
                <a:xfrm>
                  <a:off x="1152"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2" name="Rectangle 30"/>
                <p:cNvSpPr>
                  <a:spLocks noChangeArrowheads="1"/>
                </p:cNvSpPr>
                <p:nvPr/>
              </p:nvSpPr>
              <p:spPr bwMode="blackGray">
                <a:xfrm>
                  <a:off x="576"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3" name="Rectangle 31"/>
                <p:cNvSpPr>
                  <a:spLocks noChangeArrowheads="1"/>
                </p:cNvSpPr>
                <p:nvPr/>
              </p:nvSpPr>
              <p:spPr bwMode="blackGray">
                <a:xfrm>
                  <a:off x="720"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4" name="Rectangle 32"/>
                <p:cNvSpPr>
                  <a:spLocks noChangeArrowheads="1"/>
                </p:cNvSpPr>
                <p:nvPr/>
              </p:nvSpPr>
              <p:spPr bwMode="blackGray">
                <a:xfrm>
                  <a:off x="864"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5" name="Rectangle 33"/>
                <p:cNvSpPr>
                  <a:spLocks noChangeArrowheads="1"/>
                </p:cNvSpPr>
                <p:nvPr/>
              </p:nvSpPr>
              <p:spPr bwMode="blackGray">
                <a:xfrm>
                  <a:off x="1008"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6" name="Rectangle 34"/>
                <p:cNvSpPr>
                  <a:spLocks noChangeArrowheads="1"/>
                </p:cNvSpPr>
                <p:nvPr/>
              </p:nvSpPr>
              <p:spPr bwMode="blackGray">
                <a:xfrm>
                  <a:off x="1152"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7" name="Rectangle 35"/>
                <p:cNvSpPr>
                  <a:spLocks noChangeArrowheads="1"/>
                </p:cNvSpPr>
                <p:nvPr/>
              </p:nvSpPr>
              <p:spPr bwMode="blackGray">
                <a:xfrm>
                  <a:off x="576"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8" name="Rectangle 36"/>
                <p:cNvSpPr>
                  <a:spLocks noChangeArrowheads="1"/>
                </p:cNvSpPr>
                <p:nvPr/>
              </p:nvSpPr>
              <p:spPr bwMode="blackGray">
                <a:xfrm>
                  <a:off x="720"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09" name="Rectangle 37"/>
                <p:cNvSpPr>
                  <a:spLocks noChangeArrowheads="1"/>
                </p:cNvSpPr>
                <p:nvPr/>
              </p:nvSpPr>
              <p:spPr bwMode="blackGray">
                <a:xfrm>
                  <a:off x="864"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10" name="Rectangle 38"/>
                <p:cNvSpPr>
                  <a:spLocks noChangeArrowheads="1"/>
                </p:cNvSpPr>
                <p:nvPr/>
              </p:nvSpPr>
              <p:spPr bwMode="blackGray">
                <a:xfrm>
                  <a:off x="576"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11" name="Rectangle 39"/>
                <p:cNvSpPr>
                  <a:spLocks noChangeArrowheads="1"/>
                </p:cNvSpPr>
                <p:nvPr/>
              </p:nvSpPr>
              <p:spPr bwMode="blackGray">
                <a:xfrm>
                  <a:off x="576"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12" name="Rectangle 40"/>
                <p:cNvSpPr>
                  <a:spLocks noChangeArrowheads="1"/>
                </p:cNvSpPr>
                <p:nvPr/>
              </p:nvSpPr>
              <p:spPr bwMode="blackGray">
                <a:xfrm>
                  <a:off x="576"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307113" name="Oval 41"/>
              <p:cNvSpPr>
                <a:spLocks noChangeArrowheads="1"/>
              </p:cNvSpPr>
              <p:nvPr/>
            </p:nvSpPr>
            <p:spPr bwMode="blackGray">
              <a:xfrm>
                <a:off x="3840" y="37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307114" name="Line 42"/>
            <p:cNvSpPr>
              <a:spLocks noChangeShapeType="1"/>
            </p:cNvSpPr>
            <p:nvPr/>
          </p:nvSpPr>
          <p:spPr bwMode="blackGray">
            <a:xfrm>
              <a:off x="4320" y="3840"/>
              <a:ext cx="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307115" name="Group 43"/>
            <p:cNvGrpSpPr>
              <a:grpSpLocks/>
            </p:cNvGrpSpPr>
            <p:nvPr/>
          </p:nvGrpSpPr>
          <p:grpSpPr bwMode="auto">
            <a:xfrm>
              <a:off x="4656" y="3600"/>
              <a:ext cx="432" cy="432"/>
              <a:chOff x="720" y="3052"/>
              <a:chExt cx="432" cy="432"/>
            </a:xfrm>
          </p:grpSpPr>
          <p:sp>
            <p:nvSpPr>
              <p:cNvPr id="2307116" name="Rectangle 44"/>
              <p:cNvSpPr>
                <a:spLocks noChangeArrowheads="1"/>
              </p:cNvSpPr>
              <p:nvPr/>
            </p:nvSpPr>
            <p:spPr bwMode="blackGray">
              <a:xfrm>
                <a:off x="720"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17" name="Rectangle 45"/>
              <p:cNvSpPr>
                <a:spLocks noChangeArrowheads="1"/>
              </p:cNvSpPr>
              <p:nvPr/>
            </p:nvSpPr>
            <p:spPr bwMode="blackGray">
              <a:xfrm>
                <a:off x="1008"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18" name="Rectangle 46"/>
              <p:cNvSpPr>
                <a:spLocks noChangeArrowheads="1"/>
              </p:cNvSpPr>
              <p:nvPr/>
            </p:nvSpPr>
            <p:spPr bwMode="blackGray">
              <a:xfrm>
                <a:off x="864" y="319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19" name="Rectangle 47"/>
              <p:cNvSpPr>
                <a:spLocks noChangeArrowheads="1"/>
              </p:cNvSpPr>
              <p:nvPr/>
            </p:nvSpPr>
            <p:spPr bwMode="blackGray">
              <a:xfrm>
                <a:off x="1008"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20" name="Rectangle 48"/>
              <p:cNvSpPr>
                <a:spLocks noChangeArrowheads="1"/>
              </p:cNvSpPr>
              <p:nvPr/>
            </p:nvSpPr>
            <p:spPr bwMode="blackGray">
              <a:xfrm>
                <a:off x="720"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7121" name="Oval 49"/>
              <p:cNvSpPr>
                <a:spLocks noChangeArrowheads="1"/>
              </p:cNvSpPr>
              <p:nvPr/>
            </p:nvSpPr>
            <p:spPr bwMode="blackGray">
              <a:xfrm>
                <a:off x="912" y="32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pic>
        <p:nvPicPr>
          <p:cNvPr id="2307122" name="Picture 50" descr="aniso_zebr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0" y="39497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307123" name="Picture 51" descr="horse_rtt_zebra"/>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52" t="10159" r="2191" b="8566"/>
          <a:stretch>
            <a:fillRect/>
          </a:stretch>
        </p:blipFill>
        <p:spPr bwMode="auto">
          <a:xfrm>
            <a:off x="5486400" y="3416300"/>
            <a:ext cx="25146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2307124" name="Picture 52" descr="horse_rtt_zebr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1400" y="4254500"/>
            <a:ext cx="13716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07125" name="advsum.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5943600" y="4572000"/>
            <a:ext cx="2514600" cy="18859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596" fill="hold"/>
                                        <p:tgtEl>
                                          <p:spTgt spid="23071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0712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026" name="Rectangle 2"/>
          <p:cNvSpPr>
            <a:spLocks noGrp="1" noChangeArrowheads="1"/>
          </p:cNvSpPr>
          <p:nvPr>
            <p:ph type="title"/>
          </p:nvPr>
        </p:nvSpPr>
        <p:spPr/>
        <p:txBody>
          <a:bodyPr/>
          <a:lstStyle/>
          <a:p>
            <a:r>
              <a:rPr lang="en-US"/>
              <a:t>Summary</a:t>
            </a:r>
          </a:p>
        </p:txBody>
      </p:sp>
      <p:sp>
        <p:nvSpPr>
          <p:cNvPr id="2305027" name="Rectangle 3"/>
          <p:cNvSpPr>
            <a:spLocks noGrp="1" noChangeArrowheads="1"/>
          </p:cNvSpPr>
          <p:nvPr>
            <p:ph type="body" idx="1"/>
          </p:nvPr>
        </p:nvSpPr>
        <p:spPr>
          <a:xfrm>
            <a:off x="304800" y="990600"/>
            <a:ext cx="8305800" cy="5410200"/>
          </a:xfrm>
        </p:spPr>
        <p:txBody>
          <a:bodyPr/>
          <a:lstStyle/>
          <a:p>
            <a:pPr marL="571500" indent="-571500"/>
            <a:r>
              <a:rPr lang="en-US"/>
              <a:t>Appearance-space synthesis</a:t>
            </a:r>
          </a:p>
          <a:p>
            <a:pPr marL="990600" lvl="1" indent="-533400"/>
            <a:r>
              <a:rPr lang="en-US"/>
              <a:t>Transformation as preprocess</a:t>
            </a:r>
          </a:p>
          <a:p>
            <a:pPr marL="990600" lvl="1" indent="-533400"/>
            <a:r>
              <a:rPr lang="en-US"/>
              <a:t>Nonlocal information</a:t>
            </a:r>
          </a:p>
          <a:p>
            <a:pPr marL="990600" lvl="1" indent="-533400"/>
            <a:r>
              <a:rPr lang="en-US"/>
              <a:t>Improved efficiency</a:t>
            </a:r>
          </a:p>
          <a:p>
            <a:pPr marL="990600" lvl="1" indent="-533400"/>
            <a:endParaRPr lang="en-US"/>
          </a:p>
          <a:p>
            <a:pPr marL="571500" indent="-571500"/>
            <a:r>
              <a:rPr lang="en-US"/>
              <a:t>Novel synthesis techniques</a:t>
            </a:r>
          </a:p>
          <a:p>
            <a:pPr marL="990600" lvl="1" indent="-533400"/>
            <a:r>
              <a:rPr lang="en-US"/>
              <a:t>Anisometric synthesis</a:t>
            </a:r>
          </a:p>
          <a:p>
            <a:pPr marL="990600" lvl="1" indent="-533400"/>
            <a:r>
              <a:rPr lang="en-US"/>
              <a:t>Surface texture synthesis</a:t>
            </a:r>
          </a:p>
          <a:p>
            <a:pPr marL="990600" lvl="1" indent="-533400"/>
            <a:r>
              <a:rPr lang="en-US"/>
              <a:t>Coherent advection</a:t>
            </a:r>
          </a:p>
          <a:p>
            <a:pPr marL="990600" lvl="1" indent="-533400"/>
            <a:r>
              <a:rPr lang="en-US"/>
              <a:t>All together in real-time</a:t>
            </a:r>
          </a:p>
        </p:txBody>
      </p:sp>
      <p:grpSp>
        <p:nvGrpSpPr>
          <p:cNvPr id="2305028" name="Group 4"/>
          <p:cNvGrpSpPr>
            <a:grpSpLocks/>
          </p:cNvGrpSpPr>
          <p:nvPr/>
        </p:nvGrpSpPr>
        <p:grpSpPr bwMode="auto">
          <a:xfrm>
            <a:off x="7010400" y="914400"/>
            <a:ext cx="1905000" cy="747713"/>
            <a:chOff x="4272" y="576"/>
            <a:chExt cx="1344" cy="528"/>
          </a:xfrm>
        </p:grpSpPr>
        <p:pic>
          <p:nvPicPr>
            <p:cNvPr id="2305029" name="Picture 5" descr="advect_stones_sour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2" y="576"/>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305030" name="Picture 6" descr="advect_stones_sour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8" y="576"/>
              <a:ext cx="528" cy="528"/>
            </a:xfrm>
            <a:prstGeom prst="rect">
              <a:avLst/>
            </a:prstGeom>
            <a:noFill/>
            <a:extLst>
              <a:ext uri="{909E8E84-426E-40DD-AFC4-6F175D3DCCD1}">
                <a14:hiddenFill xmlns:a14="http://schemas.microsoft.com/office/drawing/2010/main">
                  <a:solidFill>
                    <a:srgbClr val="FFFFFF"/>
                  </a:solidFill>
                </a14:hiddenFill>
              </a:ext>
            </a:extLst>
          </p:spPr>
        </p:pic>
        <p:sp>
          <p:nvSpPr>
            <p:cNvPr id="2305031" name="Line 7"/>
            <p:cNvSpPr>
              <a:spLocks noChangeShapeType="1"/>
            </p:cNvSpPr>
            <p:nvPr/>
          </p:nvSpPr>
          <p:spPr bwMode="blackGray">
            <a:xfrm>
              <a:off x="4848" y="864"/>
              <a:ext cx="19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305032" name="Group 8"/>
          <p:cNvGrpSpPr>
            <a:grpSpLocks/>
          </p:cNvGrpSpPr>
          <p:nvPr/>
        </p:nvGrpSpPr>
        <p:grpSpPr bwMode="auto">
          <a:xfrm>
            <a:off x="7010400" y="1752600"/>
            <a:ext cx="2014538" cy="1357313"/>
            <a:chOff x="4032" y="1344"/>
            <a:chExt cx="1611" cy="1085"/>
          </a:xfrm>
        </p:grpSpPr>
        <p:pic>
          <p:nvPicPr>
            <p:cNvPr id="2305033" name="Picture 9" descr="compare_fmap_floorstones_fmap_dist"/>
            <p:cNvPicPr>
              <a:picLocks noChangeAspect="1" noChangeArrowheads="1"/>
            </p:cNvPicPr>
            <p:nvPr/>
          </p:nvPicPr>
          <p:blipFill>
            <a:blip r:embed="rId9" cstate="print">
              <a:lum contrast="18000"/>
              <a:extLst>
                <a:ext uri="{28A0092B-C50C-407E-A947-70E740481C1C}">
                  <a14:useLocalDpi xmlns:a14="http://schemas.microsoft.com/office/drawing/2010/main" val="0"/>
                </a:ext>
              </a:extLst>
            </a:blip>
            <a:srcRect/>
            <a:stretch>
              <a:fillRect/>
            </a:stretch>
          </p:blipFill>
          <p:spPr bwMode="auto">
            <a:xfrm>
              <a:off x="4032" y="1344"/>
              <a:ext cx="768" cy="768"/>
            </a:xfrm>
            <a:prstGeom prst="rect">
              <a:avLst/>
            </a:prstGeom>
            <a:noFill/>
            <a:extLst>
              <a:ext uri="{909E8E84-426E-40DD-AFC4-6F175D3DCCD1}">
                <a14:hiddenFill xmlns:a14="http://schemas.microsoft.com/office/drawing/2010/main">
                  <a:solidFill>
                    <a:srgbClr val="FFFFFF"/>
                  </a:solidFill>
                </a14:hiddenFill>
              </a:ext>
            </a:extLst>
          </p:spPr>
        </p:pic>
        <p:pic>
          <p:nvPicPr>
            <p:cNvPr id="2305034" name="Picture 10" descr="compare_fmap_floorstones_nofmap"/>
            <p:cNvPicPr>
              <a:picLocks noChangeAspect="1" noChangeArrowheads="1"/>
            </p:cNvPicPr>
            <p:nvPr/>
          </p:nvPicPr>
          <p:blipFill>
            <a:blip r:embed="rId10" cstate="print">
              <a:lum contrast="18000"/>
              <a:extLst>
                <a:ext uri="{28A0092B-C50C-407E-A947-70E740481C1C}">
                  <a14:useLocalDpi xmlns:a14="http://schemas.microsoft.com/office/drawing/2010/main" val="0"/>
                </a:ext>
              </a:extLst>
            </a:blip>
            <a:srcRect/>
            <a:stretch>
              <a:fillRect/>
            </a:stretch>
          </p:blipFill>
          <p:spPr bwMode="auto">
            <a:xfrm>
              <a:off x="4848" y="1344"/>
              <a:ext cx="768" cy="768"/>
            </a:xfrm>
            <a:prstGeom prst="rect">
              <a:avLst/>
            </a:prstGeom>
            <a:noFill/>
            <a:extLst>
              <a:ext uri="{909E8E84-426E-40DD-AFC4-6F175D3DCCD1}">
                <a14:hiddenFill xmlns:a14="http://schemas.microsoft.com/office/drawing/2010/main">
                  <a:solidFill>
                    <a:srgbClr val="FFFFFF"/>
                  </a:solidFill>
                </a14:hiddenFill>
              </a:ext>
            </a:extLst>
          </p:spPr>
        </p:pic>
        <p:sp>
          <p:nvSpPr>
            <p:cNvPr id="2305035" name="Text Box 11"/>
            <p:cNvSpPr txBox="1">
              <a:spLocks noChangeArrowheads="1"/>
            </p:cNvSpPr>
            <p:nvPr/>
          </p:nvSpPr>
          <p:spPr bwMode="blackGray">
            <a:xfrm>
              <a:off x="4145" y="2112"/>
              <a:ext cx="553"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With</a:t>
              </a:r>
            </a:p>
          </p:txBody>
        </p:sp>
        <p:sp>
          <p:nvSpPr>
            <p:cNvPr id="2305036" name="Text Box 12"/>
            <p:cNvSpPr txBox="1">
              <a:spLocks noChangeArrowheads="1"/>
            </p:cNvSpPr>
            <p:nvPr/>
          </p:nvSpPr>
          <p:spPr bwMode="blackGray">
            <a:xfrm>
              <a:off x="4808" y="2112"/>
              <a:ext cx="835"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a:effectLst>
                    <a:outerShdw blurRad="38100" dist="38100" dir="2700000" algn="tl">
                      <a:srgbClr val="C0C0C0"/>
                    </a:outerShdw>
                  </a:effectLst>
                </a:rPr>
                <a:t>Without</a:t>
              </a:r>
            </a:p>
          </p:txBody>
        </p:sp>
      </p:grpSp>
      <p:grpSp>
        <p:nvGrpSpPr>
          <p:cNvPr id="2305037" name="Group 13"/>
          <p:cNvGrpSpPr>
            <a:grpSpLocks/>
          </p:cNvGrpSpPr>
          <p:nvPr/>
        </p:nvGrpSpPr>
        <p:grpSpPr bwMode="auto">
          <a:xfrm>
            <a:off x="5562600" y="2895600"/>
            <a:ext cx="1219200" cy="571500"/>
            <a:chOff x="3552" y="3456"/>
            <a:chExt cx="1536" cy="720"/>
          </a:xfrm>
        </p:grpSpPr>
        <p:grpSp>
          <p:nvGrpSpPr>
            <p:cNvPr id="2305038" name="Group 14"/>
            <p:cNvGrpSpPr>
              <a:grpSpLocks/>
            </p:cNvGrpSpPr>
            <p:nvPr/>
          </p:nvGrpSpPr>
          <p:grpSpPr bwMode="auto">
            <a:xfrm>
              <a:off x="3552" y="3456"/>
              <a:ext cx="720" cy="720"/>
              <a:chOff x="3504" y="3408"/>
              <a:chExt cx="720" cy="720"/>
            </a:xfrm>
          </p:grpSpPr>
          <p:grpSp>
            <p:nvGrpSpPr>
              <p:cNvPr id="2305039" name="Group 15"/>
              <p:cNvGrpSpPr>
                <a:grpSpLocks/>
              </p:cNvGrpSpPr>
              <p:nvPr/>
            </p:nvGrpSpPr>
            <p:grpSpPr bwMode="auto">
              <a:xfrm>
                <a:off x="3504" y="3408"/>
                <a:ext cx="720" cy="720"/>
                <a:chOff x="576" y="2880"/>
                <a:chExt cx="720" cy="720"/>
              </a:xfrm>
            </p:grpSpPr>
            <p:sp>
              <p:nvSpPr>
                <p:cNvPr id="2305040" name="Rectangle 16"/>
                <p:cNvSpPr>
                  <a:spLocks noChangeArrowheads="1"/>
                </p:cNvSpPr>
                <p:nvPr/>
              </p:nvSpPr>
              <p:spPr bwMode="blackGray">
                <a:xfrm>
                  <a:off x="720"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1" name="Rectangle 17"/>
                <p:cNvSpPr>
                  <a:spLocks noChangeArrowheads="1"/>
                </p:cNvSpPr>
                <p:nvPr/>
              </p:nvSpPr>
              <p:spPr bwMode="blackGray">
                <a:xfrm>
                  <a:off x="864"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2" name="Rectangle 18"/>
                <p:cNvSpPr>
                  <a:spLocks noChangeArrowheads="1"/>
                </p:cNvSpPr>
                <p:nvPr/>
              </p:nvSpPr>
              <p:spPr bwMode="blackGray">
                <a:xfrm>
                  <a:off x="720"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3" name="Rectangle 19"/>
                <p:cNvSpPr>
                  <a:spLocks noChangeArrowheads="1"/>
                </p:cNvSpPr>
                <p:nvPr/>
              </p:nvSpPr>
              <p:spPr bwMode="blackGray">
                <a:xfrm>
                  <a:off x="864"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4" name="Rectangle 20"/>
                <p:cNvSpPr>
                  <a:spLocks noChangeArrowheads="1"/>
                </p:cNvSpPr>
                <p:nvPr/>
              </p:nvSpPr>
              <p:spPr bwMode="blackGray">
                <a:xfrm>
                  <a:off x="1008"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5" name="Rectangle 21"/>
                <p:cNvSpPr>
                  <a:spLocks noChangeArrowheads="1"/>
                </p:cNvSpPr>
                <p:nvPr/>
              </p:nvSpPr>
              <p:spPr bwMode="blackGray">
                <a:xfrm>
                  <a:off x="1008"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6" name="Rectangle 22"/>
                <p:cNvSpPr>
                  <a:spLocks noChangeArrowheads="1"/>
                </p:cNvSpPr>
                <p:nvPr/>
              </p:nvSpPr>
              <p:spPr bwMode="blackGray">
                <a:xfrm>
                  <a:off x="864"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7" name="Rectangle 23"/>
                <p:cNvSpPr>
                  <a:spLocks noChangeArrowheads="1"/>
                </p:cNvSpPr>
                <p:nvPr/>
              </p:nvSpPr>
              <p:spPr bwMode="blackGray">
                <a:xfrm>
                  <a:off x="720"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8" name="Rectangle 24"/>
                <p:cNvSpPr>
                  <a:spLocks noChangeArrowheads="1"/>
                </p:cNvSpPr>
                <p:nvPr/>
              </p:nvSpPr>
              <p:spPr bwMode="blackGray">
                <a:xfrm>
                  <a:off x="1008"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49" name="Rectangle 25"/>
                <p:cNvSpPr>
                  <a:spLocks noChangeArrowheads="1"/>
                </p:cNvSpPr>
                <p:nvPr/>
              </p:nvSpPr>
              <p:spPr bwMode="blackGray">
                <a:xfrm>
                  <a:off x="1008"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0" name="Rectangle 26"/>
                <p:cNvSpPr>
                  <a:spLocks noChangeArrowheads="1"/>
                </p:cNvSpPr>
                <p:nvPr/>
              </p:nvSpPr>
              <p:spPr bwMode="blackGray">
                <a:xfrm>
                  <a:off x="1152"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1" name="Rectangle 27"/>
                <p:cNvSpPr>
                  <a:spLocks noChangeArrowheads="1"/>
                </p:cNvSpPr>
                <p:nvPr/>
              </p:nvSpPr>
              <p:spPr bwMode="blackGray">
                <a:xfrm>
                  <a:off x="1152"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2" name="Rectangle 28"/>
                <p:cNvSpPr>
                  <a:spLocks noChangeArrowheads="1"/>
                </p:cNvSpPr>
                <p:nvPr/>
              </p:nvSpPr>
              <p:spPr bwMode="blackGray">
                <a:xfrm>
                  <a:off x="1152"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3" name="Rectangle 29"/>
                <p:cNvSpPr>
                  <a:spLocks noChangeArrowheads="1"/>
                </p:cNvSpPr>
                <p:nvPr/>
              </p:nvSpPr>
              <p:spPr bwMode="blackGray">
                <a:xfrm>
                  <a:off x="1152"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4" name="Rectangle 30"/>
                <p:cNvSpPr>
                  <a:spLocks noChangeArrowheads="1"/>
                </p:cNvSpPr>
                <p:nvPr/>
              </p:nvSpPr>
              <p:spPr bwMode="blackGray">
                <a:xfrm>
                  <a:off x="576" y="2880"/>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5" name="Rectangle 31"/>
                <p:cNvSpPr>
                  <a:spLocks noChangeArrowheads="1"/>
                </p:cNvSpPr>
                <p:nvPr/>
              </p:nvSpPr>
              <p:spPr bwMode="blackGray">
                <a:xfrm>
                  <a:off x="720"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6" name="Rectangle 32"/>
                <p:cNvSpPr>
                  <a:spLocks noChangeArrowheads="1"/>
                </p:cNvSpPr>
                <p:nvPr/>
              </p:nvSpPr>
              <p:spPr bwMode="blackGray">
                <a:xfrm>
                  <a:off x="864"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7" name="Rectangle 33"/>
                <p:cNvSpPr>
                  <a:spLocks noChangeArrowheads="1"/>
                </p:cNvSpPr>
                <p:nvPr/>
              </p:nvSpPr>
              <p:spPr bwMode="blackGray">
                <a:xfrm>
                  <a:off x="1008"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8" name="Rectangle 34"/>
                <p:cNvSpPr>
                  <a:spLocks noChangeArrowheads="1"/>
                </p:cNvSpPr>
                <p:nvPr/>
              </p:nvSpPr>
              <p:spPr bwMode="blackGray">
                <a:xfrm>
                  <a:off x="1152"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59" name="Rectangle 35"/>
                <p:cNvSpPr>
                  <a:spLocks noChangeArrowheads="1"/>
                </p:cNvSpPr>
                <p:nvPr/>
              </p:nvSpPr>
              <p:spPr bwMode="blackGray">
                <a:xfrm>
                  <a:off x="576" y="345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60" name="Rectangle 36"/>
                <p:cNvSpPr>
                  <a:spLocks noChangeArrowheads="1"/>
                </p:cNvSpPr>
                <p:nvPr/>
              </p:nvSpPr>
              <p:spPr bwMode="blackGray">
                <a:xfrm>
                  <a:off x="720"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61" name="Rectangle 37"/>
                <p:cNvSpPr>
                  <a:spLocks noChangeArrowheads="1"/>
                </p:cNvSpPr>
                <p:nvPr/>
              </p:nvSpPr>
              <p:spPr bwMode="blackGray">
                <a:xfrm>
                  <a:off x="864"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62" name="Rectangle 38"/>
                <p:cNvSpPr>
                  <a:spLocks noChangeArrowheads="1"/>
                </p:cNvSpPr>
                <p:nvPr/>
              </p:nvSpPr>
              <p:spPr bwMode="blackGray">
                <a:xfrm>
                  <a:off x="576" y="3312"/>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63" name="Rectangle 39"/>
                <p:cNvSpPr>
                  <a:spLocks noChangeArrowheads="1"/>
                </p:cNvSpPr>
                <p:nvPr/>
              </p:nvSpPr>
              <p:spPr bwMode="blackGray">
                <a:xfrm>
                  <a:off x="576" y="3168"/>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64" name="Rectangle 40"/>
                <p:cNvSpPr>
                  <a:spLocks noChangeArrowheads="1"/>
                </p:cNvSpPr>
                <p:nvPr/>
              </p:nvSpPr>
              <p:spPr bwMode="blackGray">
                <a:xfrm>
                  <a:off x="576" y="3024"/>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305065" name="Oval 41"/>
              <p:cNvSpPr>
                <a:spLocks noChangeArrowheads="1"/>
              </p:cNvSpPr>
              <p:nvPr/>
            </p:nvSpPr>
            <p:spPr bwMode="blackGray">
              <a:xfrm>
                <a:off x="3840" y="37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305066" name="Line 42"/>
            <p:cNvSpPr>
              <a:spLocks noChangeShapeType="1"/>
            </p:cNvSpPr>
            <p:nvPr/>
          </p:nvSpPr>
          <p:spPr bwMode="blackGray">
            <a:xfrm>
              <a:off x="4320" y="3840"/>
              <a:ext cx="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305067" name="Group 43"/>
            <p:cNvGrpSpPr>
              <a:grpSpLocks/>
            </p:cNvGrpSpPr>
            <p:nvPr/>
          </p:nvGrpSpPr>
          <p:grpSpPr bwMode="auto">
            <a:xfrm>
              <a:off x="4656" y="3600"/>
              <a:ext cx="432" cy="432"/>
              <a:chOff x="720" y="3052"/>
              <a:chExt cx="432" cy="432"/>
            </a:xfrm>
          </p:grpSpPr>
          <p:sp>
            <p:nvSpPr>
              <p:cNvPr id="2305068" name="Rectangle 44"/>
              <p:cNvSpPr>
                <a:spLocks noChangeArrowheads="1"/>
              </p:cNvSpPr>
              <p:nvPr/>
            </p:nvSpPr>
            <p:spPr bwMode="blackGray">
              <a:xfrm>
                <a:off x="720"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69" name="Rectangle 45"/>
              <p:cNvSpPr>
                <a:spLocks noChangeArrowheads="1"/>
              </p:cNvSpPr>
              <p:nvPr/>
            </p:nvSpPr>
            <p:spPr bwMode="blackGray">
              <a:xfrm>
                <a:off x="1008" y="3052"/>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70" name="Rectangle 46"/>
              <p:cNvSpPr>
                <a:spLocks noChangeArrowheads="1"/>
              </p:cNvSpPr>
              <p:nvPr/>
            </p:nvSpPr>
            <p:spPr bwMode="blackGray">
              <a:xfrm>
                <a:off x="864" y="3196"/>
                <a:ext cx="144" cy="14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71" name="Rectangle 47"/>
              <p:cNvSpPr>
                <a:spLocks noChangeArrowheads="1"/>
              </p:cNvSpPr>
              <p:nvPr/>
            </p:nvSpPr>
            <p:spPr bwMode="blackGray">
              <a:xfrm>
                <a:off x="1008"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72" name="Rectangle 48"/>
              <p:cNvSpPr>
                <a:spLocks noChangeArrowheads="1"/>
              </p:cNvSpPr>
              <p:nvPr/>
            </p:nvSpPr>
            <p:spPr bwMode="blackGray">
              <a:xfrm>
                <a:off x="720" y="3340"/>
                <a:ext cx="144" cy="144"/>
              </a:xfrm>
              <a:prstGeom prst="rect">
                <a:avLst/>
              </a:prstGeom>
              <a:noFill/>
              <a:ln w="19050"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05073" name="Oval 49"/>
              <p:cNvSpPr>
                <a:spLocks noChangeArrowheads="1"/>
              </p:cNvSpPr>
              <p:nvPr/>
            </p:nvSpPr>
            <p:spPr bwMode="blackGray">
              <a:xfrm>
                <a:off x="912" y="3244"/>
                <a:ext cx="48" cy="4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pic>
        <p:nvPicPr>
          <p:cNvPr id="2305074" name="Picture 50" descr="aniso_zebr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00" y="39497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305075" name="Picture 51" descr="horse_rtt_zebra"/>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52" t="10159" r="2191" b="8566"/>
          <a:stretch>
            <a:fillRect/>
          </a:stretch>
        </p:blipFill>
        <p:spPr bwMode="auto">
          <a:xfrm>
            <a:off x="5486400" y="3416300"/>
            <a:ext cx="25146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2305076" name="Picture 52" descr="horse_rtt_zebr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1400" y="4254500"/>
            <a:ext cx="13716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05077" name="advsum.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14">
            <a:extLst>
              <a:ext uri="{28A0092B-C50C-407E-A947-70E740481C1C}">
                <a14:useLocalDpi xmlns:a14="http://schemas.microsoft.com/office/drawing/2010/main" val="0"/>
              </a:ext>
            </a:extLst>
          </a:blip>
          <a:srcRect/>
          <a:stretch>
            <a:fillRect/>
          </a:stretch>
        </p:blipFill>
        <p:spPr bwMode="auto">
          <a:xfrm>
            <a:off x="5943600" y="4572000"/>
            <a:ext cx="2514600" cy="18859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05078" name="unified.wmv">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15">
            <a:extLst>
              <a:ext uri="{28A0092B-C50C-407E-A947-70E740481C1C}">
                <a14:useLocalDpi xmlns:a14="http://schemas.microsoft.com/office/drawing/2010/main" val="0"/>
              </a:ext>
            </a:extLst>
          </a:blip>
          <a:srcRect/>
          <a:stretch>
            <a:fillRect/>
          </a:stretch>
        </p:blipFill>
        <p:spPr bwMode="auto">
          <a:xfrm>
            <a:off x="5638800" y="4514850"/>
            <a:ext cx="2819400" cy="211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8320" fill="hold"/>
                                        <p:tgtEl>
                                          <p:spTgt spid="23050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 repeatCount="indefinite" fill="hold" display="0">
                  <p:stCondLst>
                    <p:cond delay="indefinite"/>
                  </p:stCondLst>
                  <p:endCondLst>
                    <p:cond evt="onNext" delay="0">
                      <p:tgtEl>
                        <p:sldTgt/>
                      </p:tgtEl>
                    </p:cond>
                    <p:cond evt="onPrev" delay="0">
                      <p:tgtEl>
                        <p:sldTgt/>
                      </p:tgtEl>
                    </p:cond>
                  </p:endCondLst>
                </p:cTn>
                <p:tgtEl>
                  <p:spTgt spid="2305077"/>
                </p:tgtEl>
              </p:cMediaNode>
            </p:video>
            <p:video>
              <p:cMediaNode>
                <p:cTn id="8" repeatCount="indefinite" fill="hold" display="0">
                  <p:stCondLst>
                    <p:cond delay="indefinite"/>
                  </p:stCondLst>
                  <p:endCondLst>
                    <p:cond evt="onNext" delay="0">
                      <p:tgtEl>
                        <p:sldTgt/>
                      </p:tgtEl>
                    </p:cond>
                    <p:cond evt="onPrev" delay="0">
                      <p:tgtEl>
                        <p:sldTgt/>
                      </p:tgtEl>
                    </p:cond>
                  </p:endCondLst>
                </p:cTn>
                <p:tgtEl>
                  <p:spTgt spid="230507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9122"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Future work</a:t>
            </a:r>
          </a:p>
        </p:txBody>
      </p:sp>
      <p:sp>
        <p:nvSpPr>
          <p:cNvPr id="2309124" name="Rectangle 4"/>
          <p:cNvSpPr>
            <a:spLocks noChangeArrowheads="1"/>
          </p:cNvSpPr>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Multi-layer textures</a:t>
            </a:r>
          </a:p>
          <a:p>
            <a:pPr marL="342900" indent="-342900" algn="l">
              <a:spcBef>
                <a:spcPct val="20000"/>
              </a:spcBef>
              <a:buClr>
                <a:schemeClr val="accent2"/>
              </a:buClr>
              <a:buSzPct val="55000"/>
              <a:buFont typeface="Monotype Sorts" pitchFamily="2" charset="2"/>
              <a:buNone/>
            </a:pPr>
            <a:endParaRPr lang="en-US" sz="3000">
              <a:effectLst>
                <a:outerShdw blurRad="38100" dist="38100" dir="2700000" algn="tl">
                  <a:srgbClr val="C0C0C0"/>
                </a:outerShdw>
              </a:effectLst>
            </a:endParaRPr>
          </a:p>
        </p:txBody>
      </p:sp>
      <p:pic>
        <p:nvPicPr>
          <p:cNvPr id="2309125" name="Picture 5" descr="foliage"/>
          <p:cNvPicPr>
            <a:picLocks noChangeAspect="1" noChangeArrowheads="1"/>
          </p:cNvPicPr>
          <p:nvPr/>
        </p:nvPicPr>
        <p:blipFill>
          <a:blip r:embed="rId3">
            <a:extLst>
              <a:ext uri="{28A0092B-C50C-407E-A947-70E740481C1C}">
                <a14:useLocalDpi xmlns:a14="http://schemas.microsoft.com/office/drawing/2010/main" val="0"/>
              </a:ext>
            </a:extLst>
          </a:blip>
          <a:srcRect l="526"/>
          <a:stretch>
            <a:fillRect/>
          </a:stretch>
        </p:blipFill>
        <p:spPr bwMode="auto">
          <a:xfrm>
            <a:off x="6172200" y="1168400"/>
            <a:ext cx="2400300" cy="241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9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09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2978"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Future work</a:t>
            </a:r>
          </a:p>
        </p:txBody>
      </p:sp>
      <p:pic>
        <p:nvPicPr>
          <p:cNvPr id="2302979" name="advsource.wmv">
            <a:hlinkClick r:id="" action="ppaction://media"/>
          </p:cNvPr>
          <p:cNvPicPr>
            <a:picLocks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6172200" y="1171575"/>
            <a:ext cx="2667000" cy="2667000"/>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02980" name="Rectangle 4"/>
          <p:cNvSpPr>
            <a:spLocks noChangeArrowheads="1"/>
          </p:cNvSpPr>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Multi-layer textures</a:t>
            </a: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Advection popping</a:t>
            </a: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353" fill="hold"/>
                                        <p:tgtEl>
                                          <p:spTgt spid="23029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0297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ChangeArrowheads="1"/>
          </p:cNvSpPr>
          <p:nvPr>
            <p:ph type="title"/>
          </p:nvPr>
        </p:nvSpPr>
        <p:spPr>
          <a:noFill/>
          <a:extLst>
            <a:ext uri="{909E8E84-426E-40DD-AFC4-6F175D3DCCD1}">
              <a14:hiddenFill xmlns:a14="http://schemas.microsoft.com/office/drawing/2010/main">
                <a:solidFill>
                  <a:schemeClr val="hlink"/>
                </a:solidFill>
              </a14:hiddenFill>
            </a:ext>
          </a:extLst>
        </p:spPr>
        <p:txBody>
          <a:bodyPr/>
          <a:lstStyle/>
          <a:p>
            <a:r>
              <a:rPr lang="en-US"/>
              <a:t>Future work</a:t>
            </a:r>
          </a:p>
        </p:txBody>
      </p:sp>
      <p:sp>
        <p:nvSpPr>
          <p:cNvPr id="2311172" name="Rectangle 4"/>
          <p:cNvSpPr>
            <a:spLocks noChangeArrowheads="1"/>
          </p:cNvSpPr>
          <p:nvPr/>
        </p:nvSpPr>
        <p:spPr bwMode="auto">
          <a:xfrm>
            <a:off x="685800" y="990600"/>
            <a:ext cx="8305800" cy="54102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lstStyle/>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Multi-layer textures</a:t>
            </a: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Advection popping</a:t>
            </a: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Nonlinear dimensionality reduction</a:t>
            </a: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a:p>
            <a:pPr marL="342900" indent="-342900" algn="l">
              <a:spcBef>
                <a:spcPct val="20000"/>
              </a:spcBef>
              <a:buClr>
                <a:schemeClr val="accent2"/>
              </a:buClr>
              <a:buSzPct val="55000"/>
              <a:buFont typeface="Monotype Sorts" pitchFamily="2" charset="2"/>
              <a:buChar char="l"/>
            </a:pPr>
            <a:r>
              <a:rPr lang="en-US" sz="3000">
                <a:effectLst>
                  <a:outerShdw blurRad="38100" dist="38100" dir="2700000" algn="tl">
                    <a:srgbClr val="C0C0C0"/>
                  </a:outerShdw>
                </a:effectLst>
              </a:rPr>
              <a:t>Video textures</a:t>
            </a:r>
          </a:p>
          <a:p>
            <a:pPr marL="342900" indent="-342900" algn="l">
              <a:spcBef>
                <a:spcPct val="20000"/>
              </a:spcBef>
              <a:buClr>
                <a:schemeClr val="accent2"/>
              </a:buClr>
              <a:buSzPct val="55000"/>
              <a:buFont typeface="Monotype Sorts" pitchFamily="2" charset="2"/>
              <a:buChar char="l"/>
            </a:pPr>
            <a:endParaRPr lang="en-US" sz="3000">
              <a:effectLst>
                <a:outerShdw blurRad="38100" dist="38100" dir="2700000" algn="tl">
                  <a:srgbClr val="C0C0C0"/>
                </a:outerShdw>
              </a:effectLst>
            </a:endParaRPr>
          </a:p>
        </p:txBody>
      </p:sp>
      <p:grpSp>
        <p:nvGrpSpPr>
          <p:cNvPr id="2311174" name="Group 6"/>
          <p:cNvGrpSpPr>
            <a:grpSpLocks/>
          </p:cNvGrpSpPr>
          <p:nvPr/>
        </p:nvGrpSpPr>
        <p:grpSpPr bwMode="auto">
          <a:xfrm>
            <a:off x="4191000" y="5002213"/>
            <a:ext cx="4648200" cy="1017587"/>
            <a:chOff x="1104" y="3013"/>
            <a:chExt cx="2928" cy="641"/>
          </a:xfrm>
        </p:grpSpPr>
        <p:pic>
          <p:nvPicPr>
            <p:cNvPr id="2311175" name="Picture 7"/>
            <p:cNvPicPr>
              <a:picLocks noChangeAspect="1" noChangeArrowheads="1"/>
            </p:cNvPicPr>
            <p:nvPr/>
          </p:nvPicPr>
          <p:blipFill>
            <a:blip r:embed="rId3">
              <a:extLst>
                <a:ext uri="{28A0092B-C50C-407E-A947-70E740481C1C}">
                  <a14:useLocalDpi xmlns:a14="http://schemas.microsoft.com/office/drawing/2010/main" val="0"/>
                </a:ext>
              </a:extLst>
            </a:blip>
            <a:srcRect l="1039"/>
            <a:stretch>
              <a:fillRect/>
            </a:stretch>
          </p:blipFill>
          <p:spPr bwMode="blackGray">
            <a:xfrm>
              <a:off x="2096" y="3013"/>
              <a:ext cx="1936"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311176" name="Text Box 8"/>
            <p:cNvSpPr txBox="1">
              <a:spLocks noChangeArrowheads="1"/>
            </p:cNvSpPr>
            <p:nvPr/>
          </p:nvSpPr>
          <p:spPr bwMode="blackGray">
            <a:xfrm>
              <a:off x="2161" y="3456"/>
              <a:ext cx="34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PCA</a:t>
              </a:r>
            </a:p>
          </p:txBody>
        </p:sp>
        <p:sp>
          <p:nvSpPr>
            <p:cNvPr id="2311177" name="Text Box 9"/>
            <p:cNvSpPr txBox="1">
              <a:spLocks noChangeArrowheads="1"/>
            </p:cNvSpPr>
            <p:nvPr/>
          </p:nvSpPr>
          <p:spPr bwMode="blackGray">
            <a:xfrm>
              <a:off x="2817" y="3462"/>
              <a:ext cx="48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Isomap</a:t>
              </a:r>
            </a:p>
          </p:txBody>
        </p:sp>
        <p:sp>
          <p:nvSpPr>
            <p:cNvPr id="2311178" name="Text Box 10"/>
            <p:cNvSpPr txBox="1">
              <a:spLocks noChangeArrowheads="1"/>
            </p:cNvSpPr>
            <p:nvPr/>
          </p:nvSpPr>
          <p:spPr bwMode="blackGray">
            <a:xfrm>
              <a:off x="3647" y="3462"/>
              <a:ext cx="31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1400">
                  <a:effectLst>
                    <a:outerShdw blurRad="38100" dist="38100" dir="2700000" algn="tl">
                      <a:srgbClr val="C0C0C0"/>
                    </a:outerShdw>
                  </a:effectLst>
                </a:rPr>
                <a:t>LLE</a:t>
              </a:r>
            </a:p>
          </p:txBody>
        </p:sp>
        <p:pic>
          <p:nvPicPr>
            <p:cNvPr id="2311179" name="Picture 11" descr="advect_hooks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3030"/>
              <a:ext cx="453" cy="454"/>
            </a:xfrm>
            <a:prstGeom prst="rect">
              <a:avLst/>
            </a:prstGeom>
            <a:noFill/>
            <a:extLst>
              <a:ext uri="{909E8E84-426E-40DD-AFC4-6F175D3DCCD1}">
                <a14:hiddenFill xmlns:a14="http://schemas.microsoft.com/office/drawing/2010/main">
                  <a:solidFill>
                    <a:srgbClr val="FFFFFF"/>
                  </a:solidFill>
                </a14:hiddenFill>
              </a:ext>
            </a:extLst>
          </p:spPr>
        </p:pic>
        <p:sp>
          <p:nvSpPr>
            <p:cNvPr id="2311180" name="Line 12"/>
            <p:cNvSpPr>
              <a:spLocks noChangeShapeType="1"/>
            </p:cNvSpPr>
            <p:nvPr/>
          </p:nvSpPr>
          <p:spPr bwMode="blackGray">
            <a:xfrm>
              <a:off x="1697" y="3257"/>
              <a:ext cx="27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117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1250" name="Rectangle 2"/>
          <p:cNvSpPr>
            <a:spLocks noGrp="1" noChangeArrowheads="1"/>
          </p:cNvSpPr>
          <p:nvPr>
            <p:ph type="title"/>
          </p:nvPr>
        </p:nvSpPr>
        <p:spPr/>
        <p:txBody>
          <a:bodyPr/>
          <a:lstStyle/>
          <a:p>
            <a:r>
              <a:rPr lang="en-US"/>
              <a:t>Acknowledgements</a:t>
            </a:r>
          </a:p>
        </p:txBody>
      </p:sp>
      <p:sp>
        <p:nvSpPr>
          <p:cNvPr id="2101251" name="Rectangle 3"/>
          <p:cNvSpPr>
            <a:spLocks noGrp="1" noChangeArrowheads="1"/>
          </p:cNvSpPr>
          <p:nvPr>
            <p:ph type="body" idx="1"/>
          </p:nvPr>
        </p:nvSpPr>
        <p:spPr/>
        <p:txBody>
          <a:bodyPr/>
          <a:lstStyle/>
          <a:p>
            <a:pPr marL="571500" indent="-571500"/>
            <a:endParaRPr lang="en-US"/>
          </a:p>
          <a:p>
            <a:pPr marL="571500" indent="-571500"/>
            <a:endParaRPr lang="en-US"/>
          </a:p>
          <a:p>
            <a:pPr marL="571500" indent="-571500"/>
            <a:r>
              <a:rPr lang="en-US"/>
              <a:t>Ben Luna, Peter Pike Sloan, John Snyder</a:t>
            </a:r>
          </a:p>
          <a:p>
            <a:pPr marL="571500" indent="-571500">
              <a:buFont typeface="Monotype Sorts" pitchFamily="2" charset="2"/>
              <a:buNone/>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6" name="Rectangle 2"/>
          <p:cNvSpPr>
            <a:spLocks noGrp="1" noChangeArrowheads="1"/>
          </p:cNvSpPr>
          <p:nvPr>
            <p:ph type="title"/>
          </p:nvPr>
        </p:nvSpPr>
        <p:spPr/>
        <p:txBody>
          <a:bodyPr/>
          <a:lstStyle/>
          <a:p>
            <a:r>
              <a:rPr lang="en-US"/>
              <a:t>The end</a:t>
            </a:r>
          </a:p>
        </p:txBody>
      </p:sp>
      <p:sp>
        <p:nvSpPr>
          <p:cNvPr id="2100227" name="Rectangle 3"/>
          <p:cNvSpPr>
            <a:spLocks noGrp="1" noChangeArrowheads="1"/>
          </p:cNvSpPr>
          <p:nvPr>
            <p:ph type="body" idx="1"/>
          </p:nvPr>
        </p:nvSpPr>
        <p:spPr>
          <a:xfrm>
            <a:off x="0" y="990600"/>
            <a:ext cx="9144000" cy="5410200"/>
          </a:xfrm>
        </p:spPr>
        <p:txBody>
          <a:bodyPr/>
          <a:lstStyle/>
          <a:p>
            <a:pPr marL="571500" indent="-571500" algn="ctr">
              <a:buFont typeface="Monotype Sorts" pitchFamily="2" charset="2"/>
              <a:buNone/>
            </a:pPr>
            <a:endParaRPr lang="en-US"/>
          </a:p>
          <a:p>
            <a:pPr marL="571500" indent="-571500" algn="ctr">
              <a:buFont typeface="Monotype Sorts" pitchFamily="2" charset="2"/>
              <a:buNone/>
            </a:pPr>
            <a:endParaRPr lang="en-US"/>
          </a:p>
          <a:p>
            <a:pPr marL="571500" indent="-571500" algn="ctr">
              <a:buFont typeface="Monotype Sorts" pitchFamily="2" charset="2"/>
              <a:buNone/>
            </a:pPr>
            <a:r>
              <a:rPr lang="en-US" sz="4600"/>
              <a:t>Thank you !!</a:t>
            </a:r>
          </a:p>
          <a:p>
            <a:pPr marL="571500" indent="-571500">
              <a:buFont typeface="Monotype Sorts" pitchFamily="2" charset="2"/>
              <a:buNone/>
            </a:pPr>
            <a:endParaRPr lang="en-US" sz="4600"/>
          </a:p>
          <a:p>
            <a:pPr marL="571500" indent="-571500" algn="ctr">
              <a:buFont typeface="Monotype Sorts" pitchFamily="2" charset="2"/>
              <a:buNone/>
            </a:pPr>
            <a:r>
              <a:rPr lang="en-US" sz="3800"/>
              <a:t>Questions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2018" name="Rectangle 2"/>
          <p:cNvSpPr>
            <a:spLocks noGrp="1" noChangeArrowheads="1"/>
          </p:cNvSpPr>
          <p:nvPr>
            <p:ph type="title"/>
          </p:nvPr>
        </p:nvSpPr>
        <p:spPr/>
        <p:txBody>
          <a:bodyPr/>
          <a:lstStyle/>
          <a:p>
            <a:r>
              <a:rPr lang="en-US"/>
              <a:t>Overview</a:t>
            </a:r>
          </a:p>
        </p:txBody>
      </p:sp>
      <p:sp>
        <p:nvSpPr>
          <p:cNvPr id="2262019" name="Rectangle 3"/>
          <p:cNvSpPr>
            <a:spLocks noGrp="1" noChangeArrowheads="1"/>
          </p:cNvSpPr>
          <p:nvPr>
            <p:ph type="body" sz="half" idx="1"/>
          </p:nvPr>
        </p:nvSpPr>
        <p:spPr>
          <a:xfrm>
            <a:off x="304800" y="990600"/>
            <a:ext cx="8229600" cy="5410200"/>
          </a:xfrm>
        </p:spPr>
        <p:txBody>
          <a:bodyPr/>
          <a:lstStyle/>
          <a:p>
            <a:r>
              <a:rPr lang="en-US" sz="2600"/>
              <a:t>Appearance-space transform</a:t>
            </a:r>
          </a:p>
          <a:p>
            <a:pPr lvl="1"/>
            <a:r>
              <a:rPr lang="en-US" sz="2400"/>
              <a:t>Improved efficiency</a:t>
            </a:r>
          </a:p>
          <a:p>
            <a:pPr lvl="1">
              <a:buFont typeface="Monotype Sorts" pitchFamily="2" charset="2"/>
              <a:buNone/>
            </a:pPr>
            <a:endParaRPr lang="en-US" sz="2400"/>
          </a:p>
        </p:txBody>
      </p:sp>
      <p:grpSp>
        <p:nvGrpSpPr>
          <p:cNvPr id="2262070" name="Group 54"/>
          <p:cNvGrpSpPr>
            <a:grpSpLocks/>
          </p:cNvGrpSpPr>
          <p:nvPr/>
        </p:nvGrpSpPr>
        <p:grpSpPr bwMode="auto">
          <a:xfrm>
            <a:off x="2036763" y="3138488"/>
            <a:ext cx="2928937" cy="1746250"/>
            <a:chOff x="1091" y="1584"/>
            <a:chExt cx="1845" cy="1100"/>
          </a:xfrm>
        </p:grpSpPr>
        <p:pic>
          <p:nvPicPr>
            <p:cNvPr id="2262071" name="Picture 55" descr="compare_fmap_leopard_fmap_d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 y="1584"/>
              <a:ext cx="768" cy="768"/>
            </a:xfrm>
            <a:prstGeom prst="rect">
              <a:avLst/>
            </a:prstGeom>
            <a:noFill/>
            <a:extLst>
              <a:ext uri="{909E8E84-426E-40DD-AFC4-6F175D3DCCD1}">
                <a14:hiddenFill xmlns:a14="http://schemas.microsoft.com/office/drawing/2010/main">
                  <a:solidFill>
                    <a:srgbClr val="FFFFFF"/>
                  </a:solidFill>
                </a14:hiddenFill>
              </a:ext>
            </a:extLst>
          </p:spPr>
        </p:pic>
        <p:sp>
          <p:nvSpPr>
            <p:cNvPr id="2262072" name="Line 56"/>
            <p:cNvSpPr>
              <a:spLocks noChangeShapeType="1"/>
            </p:cNvSpPr>
            <p:nvPr/>
          </p:nvSpPr>
          <p:spPr bwMode="blackGray">
            <a:xfrm>
              <a:off x="2120" y="1968"/>
              <a:ext cx="81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62073" name="Text Box 57"/>
            <p:cNvSpPr txBox="1">
              <a:spLocks noChangeArrowheads="1"/>
            </p:cNvSpPr>
            <p:nvPr/>
          </p:nvSpPr>
          <p:spPr bwMode="blackGray">
            <a:xfrm>
              <a:off x="1091" y="2376"/>
              <a:ext cx="995"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600">
                  <a:effectLst>
                    <a:outerShdw blurRad="38100" dist="38100" dir="2700000" algn="tl">
                      <a:srgbClr val="C0C0C0"/>
                    </a:outerShdw>
                  </a:effectLst>
                </a:rPr>
                <a:t>Exemplar</a:t>
              </a:r>
            </a:p>
          </p:txBody>
        </p:sp>
      </p:grpSp>
      <p:grpSp>
        <p:nvGrpSpPr>
          <p:cNvPr id="2262074" name="Group 58"/>
          <p:cNvGrpSpPr>
            <a:grpSpLocks/>
          </p:cNvGrpSpPr>
          <p:nvPr/>
        </p:nvGrpSpPr>
        <p:grpSpPr bwMode="auto">
          <a:xfrm>
            <a:off x="5270500" y="2452688"/>
            <a:ext cx="2438400" cy="2951162"/>
            <a:chOff x="3128" y="1152"/>
            <a:chExt cx="1536" cy="1859"/>
          </a:xfrm>
        </p:grpSpPr>
        <p:pic>
          <p:nvPicPr>
            <p:cNvPr id="2262075" name="Picture 59" descr="compare_fmap_leopard_fmap_d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 y="1152"/>
              <a:ext cx="1536" cy="1536"/>
            </a:xfrm>
            <a:prstGeom prst="rect">
              <a:avLst/>
            </a:prstGeom>
            <a:noFill/>
            <a:extLst>
              <a:ext uri="{909E8E84-426E-40DD-AFC4-6F175D3DCCD1}">
                <a14:hiddenFill xmlns:a14="http://schemas.microsoft.com/office/drawing/2010/main">
                  <a:solidFill>
                    <a:srgbClr val="FFFFFF"/>
                  </a:solidFill>
                </a14:hiddenFill>
              </a:ext>
            </a:extLst>
          </p:spPr>
        </p:pic>
        <p:sp>
          <p:nvSpPr>
            <p:cNvPr id="2262076" name="Text Box 60"/>
            <p:cNvSpPr txBox="1">
              <a:spLocks noChangeArrowheads="1"/>
            </p:cNvSpPr>
            <p:nvPr/>
          </p:nvSpPr>
          <p:spPr bwMode="blackGray">
            <a:xfrm>
              <a:off x="3265" y="2703"/>
              <a:ext cx="1251"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600">
                  <a:effectLst>
                    <a:outerShdw blurRad="38100" dist="38100" dir="2700000" algn="tl">
                      <a:srgbClr val="C0C0C0"/>
                    </a:outerShdw>
                  </a:effectLst>
                </a:rPr>
                <a:t>Synthesized</a:t>
              </a:r>
            </a:p>
          </p:txBody>
        </p:sp>
      </p:grpSp>
      <p:pic>
        <p:nvPicPr>
          <p:cNvPr id="2262078" name="Picture 62" descr="compare_fmap_leopard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313848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262079" name="Line 63"/>
          <p:cNvSpPr>
            <a:spLocks noChangeShapeType="1"/>
          </p:cNvSpPr>
          <p:nvPr/>
        </p:nvSpPr>
        <p:spPr bwMode="blackGray">
          <a:xfrm>
            <a:off x="5100638" y="3748088"/>
            <a:ext cx="1219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62080" name="Text Box 64"/>
          <p:cNvSpPr txBox="1">
            <a:spLocks noChangeArrowheads="1"/>
          </p:cNvSpPr>
          <p:nvPr/>
        </p:nvSpPr>
        <p:spPr bwMode="blackGray">
          <a:xfrm>
            <a:off x="2547938" y="4391025"/>
            <a:ext cx="3508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600">
                <a:effectLst>
                  <a:outerShdw blurRad="38100" dist="38100" dir="2700000" algn="tl">
                    <a:srgbClr val="C0C0C0"/>
                  </a:outerShdw>
                </a:effectLst>
              </a:rPr>
              <a:t>Transformed exemplar</a:t>
            </a:r>
          </a:p>
        </p:txBody>
      </p:sp>
      <p:sp>
        <p:nvSpPr>
          <p:cNvPr id="2262081" name="Text Box 65"/>
          <p:cNvSpPr txBox="1">
            <a:spLocks noChangeArrowheads="1"/>
          </p:cNvSpPr>
          <p:nvPr/>
        </p:nvSpPr>
        <p:spPr bwMode="blackGray">
          <a:xfrm>
            <a:off x="914400" y="25034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Color</a:t>
            </a:r>
          </a:p>
        </p:txBody>
      </p:sp>
      <p:sp>
        <p:nvSpPr>
          <p:cNvPr id="2262082" name="Text Box 66"/>
          <p:cNvSpPr txBox="1">
            <a:spLocks noChangeArrowheads="1"/>
          </p:cNvSpPr>
          <p:nvPr/>
        </p:nvSpPr>
        <p:spPr bwMode="blackGray">
          <a:xfrm>
            <a:off x="3048000" y="2503488"/>
            <a:ext cx="272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400">
                <a:solidFill>
                  <a:schemeClr val="tx2"/>
                </a:solidFill>
                <a:effectLst>
                  <a:outerShdw blurRad="38100" dist="38100" dir="2700000" algn="tl">
                    <a:srgbClr val="C0C0C0"/>
                  </a:outerShdw>
                </a:effectLst>
              </a:rPr>
              <a:t>Appearance space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22222E-6 -4.44444E-6 L -0.15486 -4.44444E-6 " pathEditMode="relative" rAng="0" ptsTypes="AA">
                                      <p:cBhvr>
                                        <p:cTn id="6" dur="500" fill="hold"/>
                                        <p:tgtEl>
                                          <p:spTgt spid="2262070"/>
                                        </p:tgtEl>
                                        <p:attrNameLst>
                                          <p:attrName>ppt_x</p:attrName>
                                          <p:attrName>ppt_y</p:attrName>
                                        </p:attrNameLst>
                                      </p:cBhvr>
                                      <p:rCtr x="-7743" y="0"/>
                                    </p:animMotion>
                                  </p:childTnLst>
                                </p:cTn>
                              </p:par>
                              <p:par>
                                <p:cTn id="7" presetID="63" presetClass="path" presetSubtype="0" accel="50000" decel="50000" fill="hold" nodeType="withEffect">
                                  <p:stCondLst>
                                    <p:cond delay="0"/>
                                  </p:stCondLst>
                                  <p:childTnLst>
                                    <p:animMotion origin="layout" path="M 1.11111E-6 4.07407E-6 L 0.14028 4.07407E-6 " pathEditMode="relative" rAng="0" ptsTypes="AA">
                                      <p:cBhvr>
                                        <p:cTn id="8" dur="500" fill="hold"/>
                                        <p:tgtEl>
                                          <p:spTgt spid="2262074"/>
                                        </p:tgtEl>
                                        <p:attrNameLst>
                                          <p:attrName>ppt_x</p:attrName>
                                          <p:attrName>ppt_y</p:attrName>
                                        </p:attrNameLst>
                                      </p:cBhvr>
                                      <p:rCtr x="7014" y="0"/>
                                    </p:animMotion>
                                  </p:childTnLst>
                                </p:cTn>
                              </p:par>
                              <p:par>
                                <p:cTn id="9" presetID="10" presetClass="entr" presetSubtype="0" fill="hold" grpId="0" nodeType="withEffect">
                                  <p:stCondLst>
                                    <p:cond delay="0"/>
                                  </p:stCondLst>
                                  <p:childTnLst>
                                    <p:set>
                                      <p:cBhvr>
                                        <p:cTn id="10" dur="1" fill="hold">
                                          <p:stCondLst>
                                            <p:cond delay="0"/>
                                          </p:stCondLst>
                                        </p:cTn>
                                        <p:tgtEl>
                                          <p:spTgt spid="2262081"/>
                                        </p:tgtEl>
                                        <p:attrNameLst>
                                          <p:attrName>style.visibility</p:attrName>
                                        </p:attrNameLst>
                                      </p:cBhvr>
                                      <p:to>
                                        <p:strVal val="visible"/>
                                      </p:to>
                                    </p:set>
                                    <p:animEffect transition="in" filter="fade">
                                      <p:cBhvr>
                                        <p:cTn id="11" dur="500"/>
                                        <p:tgtEl>
                                          <p:spTgt spid="2262081"/>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262082"/>
                                        </p:tgtEl>
                                        <p:attrNameLst>
                                          <p:attrName>style.visibility</p:attrName>
                                        </p:attrNameLst>
                                      </p:cBhvr>
                                      <p:to>
                                        <p:strVal val="visible"/>
                                      </p:to>
                                    </p:set>
                                    <p:animEffect transition="in" filter="fade">
                                      <p:cBhvr>
                                        <p:cTn id="15" dur="500"/>
                                        <p:tgtEl>
                                          <p:spTgt spid="226208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6208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6207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6207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2620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2079" grpId="0" animBg="1"/>
      <p:bldP spid="2262080" grpId="0"/>
      <p:bldP spid="2262081" grpId="0"/>
      <p:bldP spid="226208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2498" name="Rectangle 2"/>
          <p:cNvSpPr>
            <a:spLocks noChangeArrowheads="1"/>
          </p:cNvSpPr>
          <p:nvPr/>
        </p:nvSpPr>
        <p:spPr bwMode="blackGray">
          <a:xfrm>
            <a:off x="1187450" y="1773238"/>
            <a:ext cx="398463" cy="398462"/>
          </a:xfrm>
          <a:prstGeom prst="rect">
            <a:avLst/>
          </a:prstGeom>
          <a:solidFill>
            <a:srgbClr val="FFFFCC"/>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499" name="Rectangle 3"/>
          <p:cNvSpPr>
            <a:spLocks noChangeArrowheads="1"/>
          </p:cNvSpPr>
          <p:nvPr/>
        </p:nvSpPr>
        <p:spPr bwMode="blackGray">
          <a:xfrm>
            <a:off x="1187450" y="2573338"/>
            <a:ext cx="398463" cy="398462"/>
          </a:xfrm>
          <a:prstGeom prst="rect">
            <a:avLst/>
          </a:prstGeom>
          <a:solidFill>
            <a:srgbClr val="CCECFF"/>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0" name="Rectangle 4"/>
          <p:cNvSpPr>
            <a:spLocks noChangeArrowheads="1"/>
          </p:cNvSpPr>
          <p:nvPr/>
        </p:nvSpPr>
        <p:spPr bwMode="blackGray">
          <a:xfrm>
            <a:off x="1987550" y="2573338"/>
            <a:ext cx="398463" cy="398462"/>
          </a:xfrm>
          <a:prstGeom prst="rect">
            <a:avLst/>
          </a:prstGeom>
          <a:solidFill>
            <a:srgbClr val="FF9933"/>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1" name="Rectangle 5"/>
          <p:cNvSpPr>
            <a:spLocks noChangeArrowheads="1"/>
          </p:cNvSpPr>
          <p:nvPr/>
        </p:nvSpPr>
        <p:spPr bwMode="blackGray">
          <a:xfrm>
            <a:off x="1989138" y="1778000"/>
            <a:ext cx="398462" cy="398463"/>
          </a:xfrm>
          <a:prstGeom prst="rect">
            <a:avLst/>
          </a:prstGeom>
          <a:solidFill>
            <a:srgbClr val="CCECFF"/>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2" name="Rectangle 6"/>
          <p:cNvSpPr>
            <a:spLocks noGrp="1" noChangeArrowheads="1"/>
          </p:cNvSpPr>
          <p:nvPr>
            <p:ph type="title"/>
          </p:nvPr>
        </p:nvSpPr>
        <p:spPr/>
        <p:txBody>
          <a:bodyPr/>
          <a:lstStyle/>
          <a:p>
            <a:r>
              <a:rPr lang="en-US"/>
              <a:t>Anisometric synthesis</a:t>
            </a:r>
          </a:p>
        </p:txBody>
      </p:sp>
      <p:grpSp>
        <p:nvGrpSpPr>
          <p:cNvPr id="2282503" name="Group 7"/>
          <p:cNvGrpSpPr>
            <a:grpSpLocks/>
          </p:cNvGrpSpPr>
          <p:nvPr/>
        </p:nvGrpSpPr>
        <p:grpSpPr bwMode="auto">
          <a:xfrm>
            <a:off x="1187450" y="1773238"/>
            <a:ext cx="1196975" cy="1196975"/>
            <a:chOff x="748" y="1117"/>
            <a:chExt cx="754" cy="754"/>
          </a:xfrm>
        </p:grpSpPr>
        <p:sp>
          <p:nvSpPr>
            <p:cNvPr id="2282504" name="Rectangle 8"/>
            <p:cNvSpPr>
              <a:spLocks noChangeArrowheads="1"/>
            </p:cNvSpPr>
            <p:nvPr/>
          </p:nvSpPr>
          <p:spPr bwMode="blackGray">
            <a:xfrm>
              <a:off x="748"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5" name="Rectangle 9"/>
            <p:cNvSpPr>
              <a:spLocks noChangeArrowheads="1"/>
            </p:cNvSpPr>
            <p:nvPr/>
          </p:nvSpPr>
          <p:spPr bwMode="blackGray">
            <a:xfrm>
              <a:off x="749" y="1119"/>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6" name="Rectangle 10"/>
            <p:cNvSpPr>
              <a:spLocks noChangeArrowheads="1"/>
            </p:cNvSpPr>
            <p:nvPr/>
          </p:nvSpPr>
          <p:spPr bwMode="blackGray">
            <a:xfrm>
              <a:off x="1251" y="1117"/>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7" name="Rectangle 11"/>
            <p:cNvSpPr>
              <a:spLocks noChangeArrowheads="1"/>
            </p:cNvSpPr>
            <p:nvPr/>
          </p:nvSpPr>
          <p:spPr bwMode="blackGray">
            <a:xfrm>
              <a:off x="1251" y="1620"/>
              <a:ext cx="251" cy="251"/>
            </a:xfrm>
            <a:prstGeom prst="rect">
              <a:avLst/>
            </a:prstGeom>
            <a:noFill/>
            <a:ln w="19050" algn="ctr">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2508" name="Oval 12"/>
          <p:cNvSpPr>
            <a:spLocks noChangeArrowheads="1"/>
          </p:cNvSpPr>
          <p:nvPr/>
        </p:nvSpPr>
        <p:spPr bwMode="blackGray">
          <a:xfrm rot="-2700000">
            <a:off x="1679575" y="2289175"/>
            <a:ext cx="188913" cy="188913"/>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09" name="Rectangle 13"/>
          <p:cNvSpPr>
            <a:spLocks noChangeArrowheads="1"/>
          </p:cNvSpPr>
          <p:nvPr/>
        </p:nvSpPr>
        <p:spPr bwMode="blackGray">
          <a:xfrm>
            <a:off x="1581150" y="2179638"/>
            <a:ext cx="398463" cy="398462"/>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10" name="Oval 14"/>
          <p:cNvSpPr>
            <a:spLocks noChangeArrowheads="1"/>
          </p:cNvSpPr>
          <p:nvPr/>
        </p:nvSpPr>
        <p:spPr bwMode="blackGray">
          <a:xfrm rot="-2700000">
            <a:off x="1684338" y="2286000"/>
            <a:ext cx="187325" cy="187325"/>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11" name="Text Box 15"/>
          <p:cNvSpPr txBox="1">
            <a:spLocks noChangeArrowheads="1"/>
          </p:cNvSpPr>
          <p:nvPr/>
        </p:nvSpPr>
        <p:spPr bwMode="blackGray">
          <a:xfrm>
            <a:off x="385763" y="3276600"/>
            <a:ext cx="27384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N(p)</a:t>
            </a:r>
          </a:p>
          <a:p>
            <a:r>
              <a:rPr lang="en-US" i="1">
                <a:effectLst>
                  <a:outerShdw blurRad="38100" dist="38100" dir="2700000" algn="tl">
                    <a:srgbClr val="C0C0C0"/>
                  </a:outerShdw>
                </a:effectLst>
              </a:rPr>
              <a:t>Exemplar space</a:t>
            </a:r>
          </a:p>
        </p:txBody>
      </p:sp>
      <p:sp>
        <p:nvSpPr>
          <p:cNvPr id="2282512" name="Text Box 16"/>
          <p:cNvSpPr txBox="1">
            <a:spLocks noChangeArrowheads="1"/>
          </p:cNvSpPr>
          <p:nvPr/>
        </p:nvSpPr>
        <p:spPr bwMode="blackGray">
          <a:xfrm>
            <a:off x="1524000" y="1690688"/>
            <a:ext cx="4016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accent2"/>
                </a:solidFill>
                <a:effectLst>
                  <a:outerShdw blurRad="38100" dist="38100" dir="2700000" algn="tl">
                    <a:srgbClr val="C0C0C0"/>
                  </a:outerShdw>
                </a:effectLst>
                <a:cs typeface="Arial" charset="0"/>
              </a:rPr>
              <a:t>∆</a:t>
            </a:r>
          </a:p>
        </p:txBody>
      </p:sp>
      <p:sp>
        <p:nvSpPr>
          <p:cNvPr id="2282513" name="Oval 17"/>
          <p:cNvSpPr>
            <a:spLocks noChangeArrowheads="1"/>
          </p:cNvSpPr>
          <p:nvPr/>
        </p:nvSpPr>
        <p:spPr bwMode="blackGray">
          <a:xfrm rot="-2700000">
            <a:off x="1293813" y="1889125"/>
            <a:ext cx="187325" cy="187325"/>
          </a:xfrm>
          <a:prstGeom prst="ellipse">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14" name="Text Box 18"/>
          <p:cNvSpPr txBox="1">
            <a:spLocks noChangeArrowheads="1"/>
          </p:cNvSpPr>
          <p:nvPr/>
        </p:nvSpPr>
        <p:spPr bwMode="blackGray">
          <a:xfrm>
            <a:off x="1219200" y="2133600"/>
            <a:ext cx="382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a:t>
            </a:r>
          </a:p>
        </p:txBody>
      </p:sp>
      <p:sp>
        <p:nvSpPr>
          <p:cNvPr id="2282515" name="Oval 19"/>
          <p:cNvSpPr>
            <a:spLocks noChangeArrowheads="1"/>
          </p:cNvSpPr>
          <p:nvPr/>
        </p:nvSpPr>
        <p:spPr bwMode="blackGray">
          <a:xfrm rot="-2700000">
            <a:off x="2089150" y="1876425"/>
            <a:ext cx="187325" cy="187325"/>
          </a:xfrm>
          <a:prstGeom prst="ellipse">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16" name="Oval 20"/>
          <p:cNvSpPr>
            <a:spLocks noChangeArrowheads="1"/>
          </p:cNvSpPr>
          <p:nvPr/>
        </p:nvSpPr>
        <p:spPr bwMode="blackGray">
          <a:xfrm rot="-2700000">
            <a:off x="2098675" y="2676525"/>
            <a:ext cx="187325" cy="187325"/>
          </a:xfrm>
          <a:prstGeom prst="ellipse">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17" name="Oval 21"/>
          <p:cNvSpPr>
            <a:spLocks noChangeArrowheads="1"/>
          </p:cNvSpPr>
          <p:nvPr/>
        </p:nvSpPr>
        <p:spPr bwMode="blackGray">
          <a:xfrm rot="-2700000">
            <a:off x="1282700" y="2686050"/>
            <a:ext cx="187325" cy="187325"/>
          </a:xfrm>
          <a:prstGeom prst="ellipse">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18" name="Line 22"/>
          <p:cNvSpPr>
            <a:spLocks noChangeShapeType="1"/>
          </p:cNvSpPr>
          <p:nvPr/>
        </p:nvSpPr>
        <p:spPr bwMode="blackGray">
          <a:xfrm flipH="1" flipV="1">
            <a:off x="1387475" y="1981200"/>
            <a:ext cx="398463" cy="3968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19" name="Line 23"/>
          <p:cNvSpPr>
            <a:spLocks noChangeShapeType="1"/>
          </p:cNvSpPr>
          <p:nvPr/>
        </p:nvSpPr>
        <p:spPr bwMode="blackGray">
          <a:xfrm flipV="1">
            <a:off x="1778000" y="1965325"/>
            <a:ext cx="415925" cy="4095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20" name="Line 24"/>
          <p:cNvSpPr>
            <a:spLocks noChangeShapeType="1"/>
          </p:cNvSpPr>
          <p:nvPr/>
        </p:nvSpPr>
        <p:spPr bwMode="blackGray">
          <a:xfrm>
            <a:off x="1784350" y="2368550"/>
            <a:ext cx="412750" cy="4032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21" name="Line 25"/>
          <p:cNvSpPr>
            <a:spLocks noChangeShapeType="1"/>
          </p:cNvSpPr>
          <p:nvPr/>
        </p:nvSpPr>
        <p:spPr bwMode="blackGray">
          <a:xfrm flipH="1">
            <a:off x="1384300" y="2355850"/>
            <a:ext cx="400050" cy="4254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22" name="Rectangle 26"/>
          <p:cNvSpPr>
            <a:spLocks noChangeArrowheads="1"/>
          </p:cNvSpPr>
          <p:nvPr/>
        </p:nvSpPr>
        <p:spPr bwMode="blackGray">
          <a:xfrm>
            <a:off x="3471863" y="3505200"/>
            <a:ext cx="3081337" cy="2209800"/>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82523" name="Group 27"/>
          <p:cNvGrpSpPr>
            <a:grpSpLocks/>
          </p:cNvGrpSpPr>
          <p:nvPr/>
        </p:nvGrpSpPr>
        <p:grpSpPr bwMode="auto">
          <a:xfrm>
            <a:off x="4840288" y="3925888"/>
            <a:ext cx="1196975" cy="1196975"/>
            <a:chOff x="3049" y="2473"/>
            <a:chExt cx="754" cy="754"/>
          </a:xfrm>
        </p:grpSpPr>
        <p:sp>
          <p:nvSpPr>
            <p:cNvPr id="2282524" name="Rectangle 28"/>
            <p:cNvSpPr>
              <a:spLocks noChangeArrowheads="1"/>
            </p:cNvSpPr>
            <p:nvPr/>
          </p:nvSpPr>
          <p:spPr bwMode="blackGray">
            <a:xfrm>
              <a:off x="3050" y="2475"/>
              <a:ext cx="251" cy="251"/>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25" name="Rectangle 29"/>
            <p:cNvSpPr>
              <a:spLocks noChangeArrowheads="1"/>
            </p:cNvSpPr>
            <p:nvPr/>
          </p:nvSpPr>
          <p:spPr bwMode="blackGray">
            <a:xfrm>
              <a:off x="3049" y="2724"/>
              <a:ext cx="251" cy="252"/>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effectLst>
                  <a:outerShdw blurRad="38100" dist="38100" dir="2700000" algn="tl">
                    <a:srgbClr val="C0C0C0"/>
                  </a:outerShdw>
                </a:effectLst>
              </a:endParaRPr>
            </a:p>
          </p:txBody>
        </p:sp>
        <p:sp>
          <p:nvSpPr>
            <p:cNvPr id="2282526" name="Rectangle 30"/>
            <p:cNvSpPr>
              <a:spLocks noChangeArrowheads="1"/>
            </p:cNvSpPr>
            <p:nvPr/>
          </p:nvSpPr>
          <p:spPr bwMode="blackGray">
            <a:xfrm>
              <a:off x="3300" y="2473"/>
              <a:ext cx="252" cy="251"/>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27" name="Rectangle 31"/>
            <p:cNvSpPr>
              <a:spLocks noChangeArrowheads="1"/>
            </p:cNvSpPr>
            <p:nvPr/>
          </p:nvSpPr>
          <p:spPr bwMode="blackGray">
            <a:xfrm>
              <a:off x="3552" y="2473"/>
              <a:ext cx="251" cy="251"/>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28" name="Rectangle 32"/>
            <p:cNvSpPr>
              <a:spLocks noChangeArrowheads="1"/>
            </p:cNvSpPr>
            <p:nvPr/>
          </p:nvSpPr>
          <p:spPr bwMode="blackGray">
            <a:xfrm>
              <a:off x="3552" y="2724"/>
              <a:ext cx="251" cy="252"/>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29" name="Rectangle 33"/>
            <p:cNvSpPr>
              <a:spLocks noChangeArrowheads="1"/>
            </p:cNvSpPr>
            <p:nvPr/>
          </p:nvSpPr>
          <p:spPr bwMode="blackGray">
            <a:xfrm>
              <a:off x="3552" y="2976"/>
              <a:ext cx="251" cy="251"/>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30" name="Rectangle 34"/>
            <p:cNvSpPr>
              <a:spLocks noChangeArrowheads="1"/>
            </p:cNvSpPr>
            <p:nvPr/>
          </p:nvSpPr>
          <p:spPr bwMode="blackGray">
            <a:xfrm>
              <a:off x="3300" y="2976"/>
              <a:ext cx="252" cy="251"/>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31" name="Rectangle 35"/>
            <p:cNvSpPr>
              <a:spLocks noChangeArrowheads="1"/>
            </p:cNvSpPr>
            <p:nvPr/>
          </p:nvSpPr>
          <p:spPr bwMode="blackGray">
            <a:xfrm>
              <a:off x="3049" y="2976"/>
              <a:ext cx="251" cy="251"/>
            </a:xfrm>
            <a:prstGeom prst="rect">
              <a:avLst/>
            </a:prstGeom>
            <a:solidFill>
              <a:schemeClr val="bg1"/>
            </a:solidFill>
            <a:ln w="19050" algn="ctr">
              <a:solidFill>
                <a:schemeClr val="accent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32" name="Rectangle 36"/>
            <p:cNvSpPr>
              <a:spLocks noChangeArrowheads="1"/>
            </p:cNvSpPr>
            <p:nvPr/>
          </p:nvSpPr>
          <p:spPr bwMode="blackGray">
            <a:xfrm>
              <a:off x="3300" y="2726"/>
              <a:ext cx="252" cy="252"/>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33" name="Oval 37"/>
            <p:cNvSpPr>
              <a:spLocks noChangeArrowheads="1"/>
            </p:cNvSpPr>
            <p:nvPr/>
          </p:nvSpPr>
          <p:spPr bwMode="blackGray">
            <a:xfrm rot="-2700000">
              <a:off x="3359" y="2798"/>
              <a:ext cx="119" cy="119"/>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82534" name="Group 38"/>
          <p:cNvGrpSpPr>
            <a:grpSpLocks/>
          </p:cNvGrpSpPr>
          <p:nvPr/>
        </p:nvGrpSpPr>
        <p:grpSpPr bwMode="auto">
          <a:xfrm>
            <a:off x="5634038" y="3925888"/>
            <a:ext cx="398462" cy="398462"/>
            <a:chOff x="1313" y="2385"/>
            <a:chExt cx="251" cy="251"/>
          </a:xfrm>
        </p:grpSpPr>
        <p:sp>
          <p:nvSpPr>
            <p:cNvPr id="2282535" name="Rectangle 39"/>
            <p:cNvSpPr>
              <a:spLocks noChangeArrowheads="1"/>
            </p:cNvSpPr>
            <p:nvPr/>
          </p:nvSpPr>
          <p:spPr bwMode="blackGray">
            <a:xfrm>
              <a:off x="1313" y="2385"/>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36" name="Oval 40"/>
            <p:cNvSpPr>
              <a:spLocks noChangeArrowheads="1"/>
            </p:cNvSpPr>
            <p:nvPr/>
          </p:nvSpPr>
          <p:spPr bwMode="blackGray">
            <a:xfrm rot="-2700000">
              <a:off x="1372" y="2457"/>
              <a:ext cx="118" cy="118"/>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2537" name="Line 41"/>
          <p:cNvSpPr>
            <a:spLocks noChangeShapeType="1"/>
          </p:cNvSpPr>
          <p:nvPr/>
        </p:nvSpPr>
        <p:spPr bwMode="blackGray">
          <a:xfrm flipV="1">
            <a:off x="5419725" y="4108450"/>
            <a:ext cx="396875" cy="3810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38" name="Rectangle 42"/>
          <p:cNvSpPr>
            <a:spLocks noChangeArrowheads="1"/>
          </p:cNvSpPr>
          <p:nvPr/>
        </p:nvSpPr>
        <p:spPr bwMode="blackGray">
          <a:xfrm>
            <a:off x="6954838" y="3830638"/>
            <a:ext cx="1960562" cy="188436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82539" name="Group 43"/>
          <p:cNvGrpSpPr>
            <a:grpSpLocks/>
          </p:cNvGrpSpPr>
          <p:nvPr/>
        </p:nvGrpSpPr>
        <p:grpSpPr bwMode="auto">
          <a:xfrm>
            <a:off x="7602538" y="4325938"/>
            <a:ext cx="398462" cy="398462"/>
            <a:chOff x="5040" y="2725"/>
            <a:chExt cx="251" cy="251"/>
          </a:xfrm>
        </p:grpSpPr>
        <p:sp>
          <p:nvSpPr>
            <p:cNvPr id="2282540" name="Rectangle 44"/>
            <p:cNvSpPr>
              <a:spLocks noChangeArrowheads="1"/>
            </p:cNvSpPr>
            <p:nvPr/>
          </p:nvSpPr>
          <p:spPr bwMode="blackGray">
            <a:xfrm>
              <a:off x="5040" y="2725"/>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41" name="Oval 45"/>
            <p:cNvSpPr>
              <a:spLocks noChangeArrowheads="1"/>
            </p:cNvSpPr>
            <p:nvPr/>
          </p:nvSpPr>
          <p:spPr bwMode="blackGray">
            <a:xfrm rot="-2700000">
              <a:off x="5110" y="2793"/>
              <a:ext cx="118" cy="118"/>
            </a:xfrm>
            <a:prstGeom prst="ellipse">
              <a:avLst/>
            </a:prstGeom>
            <a:solidFill>
              <a:schemeClr val="folHlink"/>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grpSp>
        <p:nvGrpSpPr>
          <p:cNvPr id="2282542" name="Group 46"/>
          <p:cNvGrpSpPr>
            <a:grpSpLocks/>
          </p:cNvGrpSpPr>
          <p:nvPr/>
        </p:nvGrpSpPr>
        <p:grpSpPr bwMode="auto">
          <a:xfrm>
            <a:off x="8402638" y="5124450"/>
            <a:ext cx="398462" cy="398463"/>
            <a:chOff x="4766" y="2725"/>
            <a:chExt cx="251" cy="251"/>
          </a:xfrm>
        </p:grpSpPr>
        <p:sp>
          <p:nvSpPr>
            <p:cNvPr id="2282543" name="Rectangle 47"/>
            <p:cNvSpPr>
              <a:spLocks noChangeArrowheads="1"/>
            </p:cNvSpPr>
            <p:nvPr/>
          </p:nvSpPr>
          <p:spPr bwMode="blackGray">
            <a:xfrm>
              <a:off x="4766" y="2725"/>
              <a:ext cx="251" cy="251"/>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44" name="Oval 48"/>
            <p:cNvSpPr>
              <a:spLocks noChangeArrowheads="1"/>
            </p:cNvSpPr>
            <p:nvPr/>
          </p:nvSpPr>
          <p:spPr bwMode="blackGray">
            <a:xfrm rot="-2700000">
              <a:off x="4832" y="2788"/>
              <a:ext cx="119" cy="11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2545" name="Line 49"/>
          <p:cNvSpPr>
            <a:spLocks noChangeShapeType="1"/>
          </p:cNvSpPr>
          <p:nvPr/>
        </p:nvSpPr>
        <p:spPr bwMode="blackGray">
          <a:xfrm flipV="1">
            <a:off x="5461000" y="4343400"/>
            <a:ext cx="173038" cy="1809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46" name="Text Box 50"/>
          <p:cNvSpPr txBox="1">
            <a:spLocks noChangeArrowheads="1"/>
          </p:cNvSpPr>
          <p:nvPr/>
        </p:nvSpPr>
        <p:spPr bwMode="blackGray">
          <a:xfrm>
            <a:off x="5605463" y="4343400"/>
            <a:ext cx="795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accent2"/>
                </a:solidFill>
                <a:effectLst>
                  <a:outerShdw blurRad="38100" dist="38100" dir="2700000" algn="tl">
                    <a:srgbClr val="C0C0C0"/>
                  </a:outerShdw>
                </a:effectLst>
              </a:rPr>
              <a:t>J</a:t>
            </a:r>
            <a:r>
              <a:rPr lang="en-US" baseline="30000">
                <a:solidFill>
                  <a:schemeClr val="accent2"/>
                </a:solidFill>
                <a:effectLst>
                  <a:outerShdw blurRad="38100" dist="38100" dir="2700000" algn="tl">
                    <a:srgbClr val="C0C0C0"/>
                  </a:outerShdw>
                </a:effectLst>
              </a:rPr>
              <a:t>-1</a:t>
            </a:r>
            <a:r>
              <a:rPr lang="en-US">
                <a:solidFill>
                  <a:schemeClr val="accent2"/>
                </a:solidFill>
                <a:effectLst>
                  <a:outerShdw blurRad="38100" dist="38100" dir="2700000" algn="tl">
                    <a:srgbClr val="C0C0C0"/>
                  </a:outerShdw>
                </a:effectLst>
              </a:rPr>
              <a:t>∆</a:t>
            </a:r>
          </a:p>
        </p:txBody>
      </p:sp>
      <p:sp>
        <p:nvSpPr>
          <p:cNvPr id="2282547" name="Text Box 51"/>
          <p:cNvSpPr txBox="1">
            <a:spLocks noChangeArrowheads="1"/>
          </p:cNvSpPr>
          <p:nvPr/>
        </p:nvSpPr>
        <p:spPr bwMode="blackGray">
          <a:xfrm>
            <a:off x="4875213" y="4357688"/>
            <a:ext cx="382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p</a:t>
            </a:r>
          </a:p>
        </p:txBody>
      </p:sp>
      <p:sp>
        <p:nvSpPr>
          <p:cNvPr id="2282548" name="Freeform 52"/>
          <p:cNvSpPr>
            <a:spLocks/>
          </p:cNvSpPr>
          <p:nvPr/>
        </p:nvSpPr>
        <p:spPr bwMode="blackGray">
          <a:xfrm>
            <a:off x="6019800" y="3517900"/>
            <a:ext cx="1574800" cy="787400"/>
          </a:xfrm>
          <a:custGeom>
            <a:avLst/>
            <a:gdLst>
              <a:gd name="T0" fmla="*/ 0 w 992"/>
              <a:gd name="T1" fmla="*/ 263 h 496"/>
              <a:gd name="T2" fmla="*/ 216 w 992"/>
              <a:gd name="T3" fmla="*/ 111 h 496"/>
              <a:gd name="T4" fmla="*/ 672 w 992"/>
              <a:gd name="T5" fmla="*/ 64 h 496"/>
              <a:gd name="T6" fmla="*/ 992 w 992"/>
              <a:gd name="T7" fmla="*/ 496 h 496"/>
            </a:gdLst>
            <a:ahLst/>
            <a:cxnLst>
              <a:cxn ang="0">
                <a:pos x="T0" y="T1"/>
              </a:cxn>
              <a:cxn ang="0">
                <a:pos x="T2" y="T3"/>
              </a:cxn>
              <a:cxn ang="0">
                <a:pos x="T4" y="T5"/>
              </a:cxn>
              <a:cxn ang="0">
                <a:pos x="T6" y="T7"/>
              </a:cxn>
            </a:cxnLst>
            <a:rect l="0" t="0" r="r" b="b"/>
            <a:pathLst>
              <a:path w="992" h="496">
                <a:moveTo>
                  <a:pt x="0" y="263"/>
                </a:moveTo>
                <a:cubicBezTo>
                  <a:pt x="35" y="238"/>
                  <a:pt x="104" y="144"/>
                  <a:pt x="216" y="111"/>
                </a:cubicBezTo>
                <a:cubicBezTo>
                  <a:pt x="328" y="78"/>
                  <a:pt x="543" y="0"/>
                  <a:pt x="672" y="64"/>
                </a:cubicBezTo>
                <a:cubicBezTo>
                  <a:pt x="801" y="128"/>
                  <a:pt x="925" y="406"/>
                  <a:pt x="992" y="496"/>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282549" name="Group 53"/>
          <p:cNvGrpSpPr>
            <a:grpSpLocks/>
          </p:cNvGrpSpPr>
          <p:nvPr/>
        </p:nvGrpSpPr>
        <p:grpSpPr bwMode="auto">
          <a:xfrm>
            <a:off x="8001000" y="4267200"/>
            <a:ext cx="822325" cy="519113"/>
            <a:chOff x="4712" y="2889"/>
            <a:chExt cx="518" cy="327"/>
          </a:xfrm>
        </p:grpSpPr>
        <p:sp>
          <p:nvSpPr>
            <p:cNvPr id="2282550" name="Text Box 54"/>
            <p:cNvSpPr txBox="1">
              <a:spLocks noChangeArrowheads="1"/>
            </p:cNvSpPr>
            <p:nvPr/>
          </p:nvSpPr>
          <p:spPr bwMode="blackGray">
            <a:xfrm>
              <a:off x="4712" y="2889"/>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hlink"/>
                  </a:solidFill>
                  <a:effectLst>
                    <a:outerShdw blurRad="38100" dist="38100" dir="2700000" algn="tl">
                      <a:srgbClr val="C0C0C0"/>
                    </a:outerShdw>
                  </a:effectLst>
                </a:rPr>
                <a:t>- </a:t>
              </a:r>
              <a:r>
                <a:rPr lang="en-US" b="1" i="1">
                  <a:solidFill>
                    <a:schemeClr val="hlink"/>
                  </a:solidFill>
                  <a:effectLst>
                    <a:outerShdw blurRad="38100" dist="38100" dir="2700000" algn="tl">
                      <a:srgbClr val="C0C0C0"/>
                    </a:outerShdw>
                  </a:effectLst>
                </a:rPr>
                <a:t>J</a:t>
              </a:r>
              <a:endParaRPr lang="en-US">
                <a:solidFill>
                  <a:schemeClr val="hlink"/>
                </a:solidFill>
                <a:effectLst>
                  <a:outerShdw blurRad="38100" dist="38100" dir="2700000" algn="tl">
                    <a:srgbClr val="C0C0C0"/>
                  </a:outerShdw>
                </a:effectLst>
              </a:endParaRPr>
            </a:p>
          </p:txBody>
        </p:sp>
        <p:graphicFrame>
          <p:nvGraphicFramePr>
            <p:cNvPr id="2282551" name="Object 55"/>
            <p:cNvGraphicFramePr>
              <a:graphicFrameLocks noChangeAspect="1"/>
            </p:cNvGraphicFramePr>
            <p:nvPr/>
          </p:nvGraphicFramePr>
          <p:xfrm>
            <a:off x="5028" y="2928"/>
            <a:ext cx="202" cy="258"/>
          </p:xfrm>
          <a:graphic>
            <a:graphicData uri="http://schemas.openxmlformats.org/presentationml/2006/ole">
              <mc:AlternateContent xmlns:mc="http://schemas.openxmlformats.org/markup-compatibility/2006">
                <mc:Choice xmlns:v="urn:schemas-microsoft-com:vml" Requires="v">
                  <p:oleObj spid="_x0000_s2282571" name="Equation" r:id="rId4" imgW="139680" imgH="177480" progId="Equation.3">
                    <p:embed/>
                  </p:oleObj>
                </mc:Choice>
                <mc:Fallback>
                  <p:oleObj name="Equation" r:id="rId4" imgW="139680" imgH="177480" progId="Equation.3">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8" y="2928"/>
                          <a:ext cx="202"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282552" name="Group 56"/>
          <p:cNvGrpSpPr>
            <a:grpSpLocks/>
          </p:cNvGrpSpPr>
          <p:nvPr/>
        </p:nvGrpSpPr>
        <p:grpSpPr bwMode="auto">
          <a:xfrm>
            <a:off x="6553200" y="2909888"/>
            <a:ext cx="1220788" cy="519112"/>
            <a:chOff x="4159" y="1584"/>
            <a:chExt cx="769" cy="327"/>
          </a:xfrm>
        </p:grpSpPr>
        <p:sp>
          <p:nvSpPr>
            <p:cNvPr id="2282553" name="Text Box 57"/>
            <p:cNvSpPr txBox="1">
              <a:spLocks noChangeArrowheads="1"/>
            </p:cNvSpPr>
            <p:nvPr/>
          </p:nvSpPr>
          <p:spPr bwMode="blackGray">
            <a:xfrm>
              <a:off x="4159" y="1584"/>
              <a:ext cx="76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S[p+  ]</a:t>
              </a:r>
            </a:p>
          </p:txBody>
        </p:sp>
        <p:graphicFrame>
          <p:nvGraphicFramePr>
            <p:cNvPr id="2282554" name="Object 58"/>
            <p:cNvGraphicFramePr>
              <a:graphicFrameLocks noChangeAspect="1"/>
            </p:cNvGraphicFramePr>
            <p:nvPr/>
          </p:nvGraphicFramePr>
          <p:xfrm>
            <a:off x="4646" y="1632"/>
            <a:ext cx="202" cy="258"/>
          </p:xfrm>
          <a:graphic>
            <a:graphicData uri="http://schemas.openxmlformats.org/presentationml/2006/ole">
              <mc:AlternateContent xmlns:mc="http://schemas.openxmlformats.org/markup-compatibility/2006">
                <mc:Choice xmlns:v="urn:schemas-microsoft-com:vml" Requires="v">
                  <p:oleObj spid="_x0000_s2282572" name="Equation" r:id="rId6" imgW="139680" imgH="177480" progId="Equation.3">
                    <p:embed/>
                  </p:oleObj>
                </mc:Choice>
                <mc:Fallback>
                  <p:oleObj name="Equation" r:id="rId6" imgW="139680" imgH="177480" progId="Equation.3">
                    <p:embed/>
                    <p:pic>
                      <p:nvPicPr>
                        <p:cNvPr id="0" name="Object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 y="1632"/>
                          <a:ext cx="202"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282555" name="Object 59"/>
          <p:cNvGraphicFramePr>
            <a:graphicFrameLocks noChangeAspect="1"/>
          </p:cNvGraphicFramePr>
          <p:nvPr/>
        </p:nvGraphicFramePr>
        <p:xfrm>
          <a:off x="5318125" y="3933825"/>
          <a:ext cx="320675" cy="409575"/>
        </p:xfrm>
        <a:graphic>
          <a:graphicData uri="http://schemas.openxmlformats.org/presentationml/2006/ole">
            <mc:AlternateContent xmlns:mc="http://schemas.openxmlformats.org/markup-compatibility/2006">
              <mc:Choice xmlns:v="urn:schemas-microsoft-com:vml" Requires="v">
                <p:oleObj spid="_x0000_s2282573" name="Equation" r:id="rId8" imgW="139680" imgH="177480" progId="Equation.3">
                  <p:embed/>
                </p:oleObj>
              </mc:Choice>
              <mc:Fallback>
                <p:oleObj name="Equation" r:id="rId8" imgW="139680" imgH="177480" progId="Equation.3">
                  <p:embed/>
                  <p:pic>
                    <p:nvPicPr>
                      <p:cNvPr id="0" name="Object 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8125" y="3933825"/>
                        <a:ext cx="32067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82556" name="Text Box 60"/>
          <p:cNvSpPr txBox="1">
            <a:spLocks noChangeArrowheads="1"/>
          </p:cNvSpPr>
          <p:nvPr/>
        </p:nvSpPr>
        <p:spPr bwMode="blackGray">
          <a:xfrm>
            <a:off x="8001000" y="5043488"/>
            <a:ext cx="4016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accent2"/>
                </a:solidFill>
                <a:effectLst>
                  <a:outerShdw blurRad="38100" dist="38100" dir="2700000" algn="tl">
                    <a:srgbClr val="C0C0C0"/>
                  </a:outerShdw>
                </a:effectLst>
                <a:cs typeface="Arial" charset="0"/>
              </a:rPr>
              <a:t>∆</a:t>
            </a:r>
          </a:p>
        </p:txBody>
      </p:sp>
      <p:grpSp>
        <p:nvGrpSpPr>
          <p:cNvPr id="2282557" name="Group 61"/>
          <p:cNvGrpSpPr>
            <a:grpSpLocks/>
          </p:cNvGrpSpPr>
          <p:nvPr/>
        </p:nvGrpSpPr>
        <p:grpSpPr bwMode="auto">
          <a:xfrm>
            <a:off x="8001000" y="4725988"/>
            <a:ext cx="398463" cy="398462"/>
            <a:chOff x="4513" y="2724"/>
            <a:chExt cx="251" cy="251"/>
          </a:xfrm>
        </p:grpSpPr>
        <p:sp>
          <p:nvSpPr>
            <p:cNvPr id="2282558" name="Rectangle 62"/>
            <p:cNvSpPr>
              <a:spLocks noChangeArrowheads="1"/>
            </p:cNvSpPr>
            <p:nvPr/>
          </p:nvSpPr>
          <p:spPr bwMode="blackGray">
            <a:xfrm>
              <a:off x="4513" y="2724"/>
              <a:ext cx="251" cy="251"/>
            </a:xfrm>
            <a:prstGeom prst="rect">
              <a:avLst/>
            </a:prstGeom>
            <a:solidFill>
              <a:srgbClr val="FFFFCC"/>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2559" name="Oval 63"/>
            <p:cNvSpPr>
              <a:spLocks noChangeArrowheads="1"/>
            </p:cNvSpPr>
            <p:nvPr/>
          </p:nvSpPr>
          <p:spPr bwMode="blackGray">
            <a:xfrm rot="-2700000">
              <a:off x="4578" y="2790"/>
              <a:ext cx="118" cy="118"/>
            </a:xfrm>
            <a:prstGeom prst="ellipse">
              <a:avLst/>
            </a:prstGeom>
            <a:solidFill>
              <a:srgbClr val="FFFFCC"/>
            </a:solidFill>
            <a:ln w="19050" algn="ctr">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2560" name="Line 64"/>
          <p:cNvSpPr>
            <a:spLocks noChangeShapeType="1"/>
          </p:cNvSpPr>
          <p:nvPr/>
        </p:nvSpPr>
        <p:spPr bwMode="blackGray">
          <a:xfrm flipH="1" flipV="1">
            <a:off x="8153400" y="4946650"/>
            <a:ext cx="387350" cy="39370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61" name="Line 65"/>
          <p:cNvSpPr>
            <a:spLocks noChangeShapeType="1"/>
          </p:cNvSpPr>
          <p:nvPr/>
        </p:nvSpPr>
        <p:spPr bwMode="blackGray">
          <a:xfrm flipH="1" flipV="1">
            <a:off x="7800975" y="4521200"/>
            <a:ext cx="809625" cy="812800"/>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2562" name="Freeform 66"/>
          <p:cNvSpPr>
            <a:spLocks/>
          </p:cNvSpPr>
          <p:nvPr/>
        </p:nvSpPr>
        <p:spPr bwMode="blackGray">
          <a:xfrm>
            <a:off x="1600200" y="1373188"/>
            <a:ext cx="6737350" cy="3325812"/>
          </a:xfrm>
          <a:custGeom>
            <a:avLst/>
            <a:gdLst>
              <a:gd name="T0" fmla="*/ 4216 w 4244"/>
              <a:gd name="T1" fmla="*/ 2095 h 2095"/>
              <a:gd name="T2" fmla="*/ 3786 w 4244"/>
              <a:gd name="T3" fmla="*/ 701 h 2095"/>
              <a:gd name="T4" fmla="*/ 1470 w 4244"/>
              <a:gd name="T5" fmla="*/ 77 h 2095"/>
              <a:gd name="T6" fmla="*/ 0 w 4244"/>
              <a:gd name="T7" fmla="*/ 239 h 2095"/>
            </a:gdLst>
            <a:ahLst/>
            <a:cxnLst>
              <a:cxn ang="0">
                <a:pos x="T0" y="T1"/>
              </a:cxn>
              <a:cxn ang="0">
                <a:pos x="T2" y="T3"/>
              </a:cxn>
              <a:cxn ang="0">
                <a:pos x="T4" y="T5"/>
              </a:cxn>
              <a:cxn ang="0">
                <a:pos x="T6" y="T7"/>
              </a:cxn>
            </a:cxnLst>
            <a:rect l="0" t="0" r="r" b="b"/>
            <a:pathLst>
              <a:path w="4244" h="2095">
                <a:moveTo>
                  <a:pt x="4216" y="2095"/>
                </a:moveTo>
                <a:cubicBezTo>
                  <a:pt x="4145" y="1863"/>
                  <a:pt x="4244" y="1037"/>
                  <a:pt x="3786" y="701"/>
                </a:cubicBezTo>
                <a:cubicBezTo>
                  <a:pt x="3328" y="365"/>
                  <a:pt x="2101" y="154"/>
                  <a:pt x="1470" y="77"/>
                </a:cubicBezTo>
                <a:cubicBezTo>
                  <a:pt x="839" y="0"/>
                  <a:pt x="306" y="205"/>
                  <a:pt x="0" y="239"/>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2282563" name="Object 67"/>
          <p:cNvGraphicFramePr>
            <a:graphicFrameLocks noChangeAspect="1"/>
          </p:cNvGraphicFramePr>
          <p:nvPr>
            <p:ph sz="half" idx="2"/>
          </p:nvPr>
        </p:nvGraphicFramePr>
        <p:xfrm>
          <a:off x="3962400" y="2057400"/>
          <a:ext cx="1905000" cy="1039813"/>
        </p:xfrm>
        <a:graphic>
          <a:graphicData uri="http://schemas.openxmlformats.org/presentationml/2006/ole">
            <mc:AlternateContent xmlns:mc="http://schemas.openxmlformats.org/markup-compatibility/2006">
              <mc:Choice xmlns:v="urn:schemas-microsoft-com:vml" Requires="v">
                <p:oleObj spid="_x0000_s2282574" name="Equation" r:id="rId10" imgW="838080" imgH="457200" progId="Equation.3">
                  <p:embed/>
                </p:oleObj>
              </mc:Choice>
              <mc:Fallback>
                <p:oleObj name="Equation" r:id="rId10" imgW="838080" imgH="457200" progId="Equation.3">
                  <p:embed/>
                  <p:pic>
                    <p:nvPicPr>
                      <p:cNvPr id="0" name="Object 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2057400"/>
                        <a:ext cx="1905000"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82564" name="Text Box 68"/>
          <p:cNvSpPr txBox="1">
            <a:spLocks noChangeArrowheads="1"/>
          </p:cNvSpPr>
          <p:nvPr/>
        </p:nvSpPr>
        <p:spPr bwMode="blackGray">
          <a:xfrm>
            <a:off x="3624263" y="5759450"/>
            <a:ext cx="27765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Synthesis space</a:t>
            </a:r>
          </a:p>
          <a:p>
            <a:r>
              <a:rPr lang="en-US">
                <a:effectLst>
                  <a:outerShdw blurRad="38100" dist="38100" dir="2700000" algn="tl">
                    <a:srgbClr val="C0C0C0"/>
                  </a:outerShdw>
                </a:effectLst>
              </a:rPr>
              <a:t>(coordinates)</a:t>
            </a:r>
          </a:p>
        </p:txBody>
      </p:sp>
      <p:sp>
        <p:nvSpPr>
          <p:cNvPr id="2282565" name="Text Box 69"/>
          <p:cNvSpPr txBox="1">
            <a:spLocks noChangeArrowheads="1"/>
          </p:cNvSpPr>
          <p:nvPr/>
        </p:nvSpPr>
        <p:spPr bwMode="blackGray">
          <a:xfrm>
            <a:off x="7156450" y="5743575"/>
            <a:ext cx="1689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Exemplar</a:t>
            </a:r>
          </a:p>
        </p:txBody>
      </p:sp>
      <p:sp>
        <p:nvSpPr>
          <p:cNvPr id="2282566" name="Text Box 70"/>
          <p:cNvSpPr txBox="1">
            <a:spLocks noChangeArrowheads="1"/>
          </p:cNvSpPr>
          <p:nvPr/>
        </p:nvSpPr>
        <p:spPr bwMode="blackGray">
          <a:xfrm>
            <a:off x="425450" y="4953000"/>
            <a:ext cx="8185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sym typeface="Wingdings" pitchFamily="2" charset="2"/>
              </a:rPr>
              <a:t></a:t>
            </a:r>
            <a:r>
              <a:rPr lang="en-US">
                <a:effectLst>
                  <a:outerShdw blurRad="38100" dist="38100" dir="2700000" algn="tl">
                    <a:srgbClr val="C0C0C0"/>
                  </a:outerShdw>
                </a:effectLst>
                <a:sym typeface="Wingdings" pitchFamily="2" charset="2"/>
              </a:rPr>
              <a:t> Practical thanks to appearance space synthesis</a:t>
            </a:r>
            <a:endParaRPr lang="en-US">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2518"/>
                                        </p:tgtEl>
                                        <p:attrNameLst>
                                          <p:attrName>style.visibility</p:attrName>
                                        </p:attrNameLst>
                                      </p:cBhvr>
                                      <p:to>
                                        <p:strVal val="visible"/>
                                      </p:to>
                                    </p:set>
                                  </p:childTnLst>
                                  <p:subTnLst>
                                    <p:set>
                                      <p:cBhvr override="childStyle">
                                        <p:cTn dur="1" fill="hold" display="0" masterRel="nextClick" afterEffect="1"/>
                                        <p:tgtEl>
                                          <p:spTgt spid="228251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282513"/>
                                        </p:tgtEl>
                                        <p:attrNameLst>
                                          <p:attrName>style.visibility</p:attrName>
                                        </p:attrNameLst>
                                      </p:cBhvr>
                                      <p:to>
                                        <p:strVal val="visible"/>
                                      </p:to>
                                    </p:set>
                                  </p:childTnLst>
                                  <p:subTnLst>
                                    <p:set>
                                      <p:cBhvr override="childStyle">
                                        <p:cTn dur="1" fill="hold" display="0" masterRel="nextClick" afterEffect="1"/>
                                        <p:tgtEl>
                                          <p:spTgt spid="2282513"/>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8249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82519"/>
                                        </p:tgtEl>
                                        <p:attrNameLst>
                                          <p:attrName>style.visibility</p:attrName>
                                        </p:attrNameLst>
                                      </p:cBhvr>
                                      <p:to>
                                        <p:strVal val="visible"/>
                                      </p:to>
                                    </p:set>
                                  </p:childTnLst>
                                  <p:subTnLst>
                                    <p:set>
                                      <p:cBhvr override="childStyle">
                                        <p:cTn dur="1" fill="hold" display="0" masterRel="nextClick" afterEffect="1"/>
                                        <p:tgtEl>
                                          <p:spTgt spid="2282519"/>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282515"/>
                                        </p:tgtEl>
                                        <p:attrNameLst>
                                          <p:attrName>style.visibility</p:attrName>
                                        </p:attrNameLst>
                                      </p:cBhvr>
                                      <p:to>
                                        <p:strVal val="visible"/>
                                      </p:to>
                                    </p:set>
                                  </p:childTnLst>
                                  <p:subTnLst>
                                    <p:set>
                                      <p:cBhvr override="childStyle">
                                        <p:cTn dur="1" fill="hold" display="0" masterRel="nextClick" afterEffect="1"/>
                                        <p:tgtEl>
                                          <p:spTgt spid="228251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825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82520"/>
                                        </p:tgtEl>
                                        <p:attrNameLst>
                                          <p:attrName>style.visibility</p:attrName>
                                        </p:attrNameLst>
                                      </p:cBhvr>
                                      <p:to>
                                        <p:strVal val="visible"/>
                                      </p:to>
                                    </p:set>
                                  </p:childTnLst>
                                  <p:subTnLst>
                                    <p:set>
                                      <p:cBhvr override="childStyle">
                                        <p:cTn dur="1" fill="hold" display="0" masterRel="nextClick" afterEffect="1"/>
                                        <p:tgtEl>
                                          <p:spTgt spid="2282520"/>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282516"/>
                                        </p:tgtEl>
                                        <p:attrNameLst>
                                          <p:attrName>style.visibility</p:attrName>
                                        </p:attrNameLst>
                                      </p:cBhvr>
                                      <p:to>
                                        <p:strVal val="visible"/>
                                      </p:to>
                                    </p:set>
                                  </p:childTnLst>
                                  <p:subTnLst>
                                    <p:set>
                                      <p:cBhvr override="childStyle">
                                        <p:cTn dur="1" fill="hold" display="0" masterRel="nextClick" afterEffect="1"/>
                                        <p:tgtEl>
                                          <p:spTgt spid="2282516"/>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8250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82521"/>
                                        </p:tgtEl>
                                        <p:attrNameLst>
                                          <p:attrName>style.visibility</p:attrName>
                                        </p:attrNameLst>
                                      </p:cBhvr>
                                      <p:to>
                                        <p:strVal val="visible"/>
                                      </p:to>
                                    </p:set>
                                  </p:childTnLst>
                                  <p:subTnLst>
                                    <p:set>
                                      <p:cBhvr override="childStyle">
                                        <p:cTn dur="1" fill="hold" display="0" masterRel="nextClick" afterEffect="1"/>
                                        <p:tgtEl>
                                          <p:spTgt spid="2282521"/>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2282517"/>
                                        </p:tgtEl>
                                        <p:attrNameLst>
                                          <p:attrName>style.visibility</p:attrName>
                                        </p:attrNameLst>
                                      </p:cBhvr>
                                      <p:to>
                                        <p:strVal val="visible"/>
                                      </p:to>
                                    </p:set>
                                  </p:childTnLst>
                                  <p:subTnLst>
                                    <p:set>
                                      <p:cBhvr override="childStyle">
                                        <p:cTn dur="1" fill="hold" display="0" masterRel="nextClick" afterEffect="1"/>
                                        <p:tgtEl>
                                          <p:spTgt spid="2282517"/>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8249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28251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22825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82512"/>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28250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28249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28250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28249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2825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825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825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8256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8256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8254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8252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8254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82545"/>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2825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8253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825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28254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28255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82539"/>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228254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28254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282561"/>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28255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28256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282557"/>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282562"/>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2282498"/>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282522"/>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28252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282534"/>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28253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282538"/>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282539"/>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82542"/>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2282545"/>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2282546"/>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282547"/>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282548"/>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28254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282552"/>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282555"/>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282556"/>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282557"/>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2282560"/>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2282561"/>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2282563"/>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2282564"/>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2282565"/>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2282562"/>
                                        </p:tgtEl>
                                        <p:attrNameLst>
                                          <p:attrName>style.visibility</p:attrName>
                                        </p:attrNameLst>
                                      </p:cBhvr>
                                      <p:to>
                                        <p:strVal val="hidden"/>
                                      </p:to>
                                    </p:set>
                                  </p:childTnLst>
                                </p:cTn>
                              </p:par>
                              <p:par>
                                <p:cTn id="165" presetID="1" presetClass="exit" presetSubtype="0" fill="hold" grpId="2" nodeType="withEffect">
                                  <p:stCondLst>
                                    <p:cond delay="0"/>
                                  </p:stCondLst>
                                  <p:childTnLst>
                                    <p:set>
                                      <p:cBhvr>
                                        <p:cTn id="166" dur="1" fill="hold">
                                          <p:stCondLst>
                                            <p:cond delay="0"/>
                                          </p:stCondLst>
                                        </p:cTn>
                                        <p:tgtEl>
                                          <p:spTgt spid="2282518"/>
                                        </p:tgtEl>
                                        <p:attrNameLst>
                                          <p:attrName>style.visibility</p:attrName>
                                        </p:attrNameLst>
                                      </p:cBhvr>
                                      <p:to>
                                        <p:strVal val="hidden"/>
                                      </p:to>
                                    </p:set>
                                  </p:childTnLst>
                                </p:cTn>
                              </p:par>
                              <p:par>
                                <p:cTn id="167" presetID="1" presetClass="exit" presetSubtype="0" fill="hold" grpId="2" nodeType="withEffect">
                                  <p:stCondLst>
                                    <p:cond delay="0"/>
                                  </p:stCondLst>
                                  <p:childTnLst>
                                    <p:set>
                                      <p:cBhvr>
                                        <p:cTn id="168" dur="1" fill="hold">
                                          <p:stCondLst>
                                            <p:cond delay="0"/>
                                          </p:stCondLst>
                                        </p:cTn>
                                        <p:tgtEl>
                                          <p:spTgt spid="2282513"/>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2282512"/>
                                        </p:tgtEl>
                                        <p:attrNameLst>
                                          <p:attrName>style.visibility</p:attrName>
                                        </p:attrNameLst>
                                      </p:cBhvr>
                                      <p:to>
                                        <p:strVal val="hidden"/>
                                      </p:to>
                                    </p:set>
                                  </p:childTnLst>
                                </p:cTn>
                              </p:par>
                              <p:par>
                                <p:cTn id="171" presetID="1" presetClass="entr" presetSubtype="0" fill="hold" grpId="2" nodeType="withEffect">
                                  <p:stCondLst>
                                    <p:cond delay="0"/>
                                  </p:stCondLst>
                                  <p:childTnLst>
                                    <p:set>
                                      <p:cBhvr>
                                        <p:cTn id="172" dur="1" fill="hold">
                                          <p:stCondLst>
                                            <p:cond delay="0"/>
                                          </p:stCondLst>
                                        </p:cTn>
                                        <p:tgtEl>
                                          <p:spTgt spid="2282501"/>
                                        </p:tgtEl>
                                        <p:attrNameLst>
                                          <p:attrName>style.visibility</p:attrName>
                                        </p:attrNameLst>
                                      </p:cBhvr>
                                      <p:to>
                                        <p:strVal val="visible"/>
                                      </p:to>
                                    </p:set>
                                  </p:childTnLst>
                                </p:cTn>
                              </p:par>
                              <p:par>
                                <p:cTn id="173" presetID="1" presetClass="entr" presetSubtype="0" fill="hold" grpId="2" nodeType="withEffect">
                                  <p:stCondLst>
                                    <p:cond delay="0"/>
                                  </p:stCondLst>
                                  <p:childTnLst>
                                    <p:set>
                                      <p:cBhvr>
                                        <p:cTn id="174" dur="1" fill="hold">
                                          <p:stCondLst>
                                            <p:cond delay="0"/>
                                          </p:stCondLst>
                                        </p:cTn>
                                        <p:tgtEl>
                                          <p:spTgt spid="2282500"/>
                                        </p:tgtEl>
                                        <p:attrNameLst>
                                          <p:attrName>style.visibility</p:attrName>
                                        </p:attrNameLst>
                                      </p:cBhvr>
                                      <p:to>
                                        <p:strVal val="visible"/>
                                      </p:to>
                                    </p:set>
                                  </p:childTnLst>
                                </p:cTn>
                              </p:par>
                              <p:par>
                                <p:cTn id="175" presetID="1" presetClass="entr" presetSubtype="0" fill="hold" grpId="2" nodeType="withEffect">
                                  <p:stCondLst>
                                    <p:cond delay="0"/>
                                  </p:stCondLst>
                                  <p:childTnLst>
                                    <p:set>
                                      <p:cBhvr>
                                        <p:cTn id="176" dur="1" fill="hold">
                                          <p:stCondLst>
                                            <p:cond delay="0"/>
                                          </p:stCondLst>
                                        </p:cTn>
                                        <p:tgtEl>
                                          <p:spTgt spid="2282499"/>
                                        </p:tgtEl>
                                        <p:attrNameLst>
                                          <p:attrName>style.visibility</p:attrName>
                                        </p:attrNameLst>
                                      </p:cBhvr>
                                      <p:to>
                                        <p:strVal val="visible"/>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2282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2498" grpId="0" animBg="1"/>
      <p:bldP spid="2282498" grpId="1" animBg="1"/>
      <p:bldP spid="2282498" grpId="2" animBg="1"/>
      <p:bldP spid="2282499" grpId="0" animBg="1"/>
      <p:bldP spid="2282499" grpId="1" animBg="1"/>
      <p:bldP spid="2282499" grpId="2" animBg="1"/>
      <p:bldP spid="2282500" grpId="0" animBg="1"/>
      <p:bldP spid="2282500" grpId="1" animBg="1"/>
      <p:bldP spid="2282500" grpId="2" animBg="1"/>
      <p:bldP spid="2282501" grpId="0" animBg="1"/>
      <p:bldP spid="2282501" grpId="1" animBg="1"/>
      <p:bldP spid="2282501" grpId="2" animBg="1"/>
      <p:bldP spid="2282512" grpId="0"/>
      <p:bldP spid="2282512" grpId="1"/>
      <p:bldP spid="2282513" grpId="0" animBg="1"/>
      <p:bldP spid="2282513" grpId="1" animBg="1"/>
      <p:bldP spid="2282513" grpId="2" animBg="1"/>
      <p:bldP spid="2282515" grpId="0" animBg="1"/>
      <p:bldP spid="2282516" grpId="0" animBg="1"/>
      <p:bldP spid="2282517" grpId="0" animBg="1"/>
      <p:bldP spid="2282518" grpId="0" animBg="1"/>
      <p:bldP spid="2282518" grpId="1" animBg="1"/>
      <p:bldP spid="2282518" grpId="2" animBg="1"/>
      <p:bldP spid="2282519" grpId="0" animBg="1"/>
      <p:bldP spid="2282520" grpId="0" animBg="1"/>
      <p:bldP spid="2282521" grpId="0" animBg="1"/>
      <p:bldP spid="2282522" grpId="0" animBg="1"/>
      <p:bldP spid="2282522" grpId="1" animBg="1"/>
      <p:bldP spid="2282537" grpId="0" animBg="1"/>
      <p:bldP spid="2282537" grpId="1" animBg="1"/>
      <p:bldP spid="2282538" grpId="0" animBg="1"/>
      <p:bldP spid="2282538" grpId="1" animBg="1"/>
      <p:bldP spid="2282545" grpId="0" animBg="1"/>
      <p:bldP spid="2282545" grpId="1" animBg="1"/>
      <p:bldP spid="2282546" grpId="0"/>
      <p:bldP spid="2282546" grpId="1"/>
      <p:bldP spid="2282547" grpId="0"/>
      <p:bldP spid="2282547" grpId="1"/>
      <p:bldP spid="2282548" grpId="0" animBg="1"/>
      <p:bldP spid="2282548" grpId="1" animBg="1"/>
      <p:bldP spid="2282556" grpId="0"/>
      <p:bldP spid="2282556" grpId="1"/>
      <p:bldP spid="2282560" grpId="0" animBg="1"/>
      <p:bldP spid="2282560" grpId="1" animBg="1"/>
      <p:bldP spid="2282561" grpId="0" animBg="1"/>
      <p:bldP spid="2282561" grpId="1" animBg="1"/>
      <p:bldP spid="2282562" grpId="0" animBg="1"/>
      <p:bldP spid="2282562" grpId="1" animBg="1"/>
      <p:bldP spid="2282564" grpId="0"/>
      <p:bldP spid="2282564" grpId="1"/>
      <p:bldP spid="2282565" grpId="0"/>
      <p:bldP spid="2282565" grpId="1"/>
      <p:bldP spid="22825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31" name="Rectangle 7"/>
          <p:cNvSpPr>
            <a:spLocks noGrp="1" noChangeArrowheads="1"/>
          </p:cNvSpPr>
          <p:nvPr>
            <p:ph type="title"/>
          </p:nvPr>
        </p:nvSpPr>
        <p:spPr/>
        <p:txBody>
          <a:bodyPr/>
          <a:lstStyle/>
          <a:p>
            <a:r>
              <a:rPr lang="en-US"/>
              <a:t>Textons vs. Appearance Space</a:t>
            </a:r>
          </a:p>
        </p:txBody>
      </p:sp>
      <p:sp>
        <p:nvSpPr>
          <p:cNvPr id="2330632" name="Text Box 8"/>
          <p:cNvSpPr txBox="1">
            <a:spLocks noChangeArrowheads="1"/>
          </p:cNvSpPr>
          <p:nvPr/>
        </p:nvSpPr>
        <p:spPr bwMode="blackGray">
          <a:xfrm>
            <a:off x="1514475" y="1295400"/>
            <a:ext cx="1550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b="1" i="1">
                <a:solidFill>
                  <a:schemeClr val="tx2"/>
                </a:solidFill>
                <a:effectLst>
                  <a:outerShdw blurRad="38100" dist="38100" dir="2700000" algn="tl">
                    <a:srgbClr val="C0C0C0"/>
                  </a:outerShdw>
                </a:effectLst>
              </a:rPr>
              <a:t>Textons</a:t>
            </a:r>
          </a:p>
        </p:txBody>
      </p:sp>
      <p:sp>
        <p:nvSpPr>
          <p:cNvPr id="2330633" name="Text Box 9"/>
          <p:cNvSpPr txBox="1">
            <a:spLocks noChangeArrowheads="1"/>
          </p:cNvSpPr>
          <p:nvPr/>
        </p:nvSpPr>
        <p:spPr bwMode="blackGray">
          <a:xfrm>
            <a:off x="5029200" y="1320800"/>
            <a:ext cx="3371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b="1" i="1">
                <a:solidFill>
                  <a:schemeClr val="tx2"/>
                </a:solidFill>
                <a:effectLst>
                  <a:outerShdw blurRad="38100" dist="38100" dir="2700000" algn="tl">
                    <a:srgbClr val="C0C0C0"/>
                  </a:outerShdw>
                </a:effectLst>
              </a:rPr>
              <a:t>Appearance Space</a:t>
            </a:r>
          </a:p>
        </p:txBody>
      </p:sp>
      <p:sp>
        <p:nvSpPr>
          <p:cNvPr id="2330634" name="Line 10"/>
          <p:cNvSpPr>
            <a:spLocks noChangeShapeType="1"/>
          </p:cNvSpPr>
          <p:nvPr/>
        </p:nvSpPr>
        <p:spPr bwMode="blackGray">
          <a:xfrm>
            <a:off x="4572000" y="1295400"/>
            <a:ext cx="0" cy="5105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330635" name="Text Box 11"/>
          <p:cNvSpPr txBox="1">
            <a:spLocks noChangeArrowheads="1"/>
          </p:cNvSpPr>
          <p:nvPr/>
        </p:nvSpPr>
        <p:spPr bwMode="blackGray">
          <a:xfrm>
            <a:off x="381000" y="2736850"/>
            <a:ext cx="14906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effectLst>
                  <a:outerShdw blurRad="38100" dist="38100" dir="2700000" algn="tl">
                    <a:srgbClr val="C0C0C0"/>
                  </a:outerShdw>
                </a:effectLst>
              </a:rPr>
              <a:t>Discrete</a:t>
            </a:r>
          </a:p>
        </p:txBody>
      </p:sp>
      <p:sp>
        <p:nvSpPr>
          <p:cNvPr id="2330636" name="Text Box 12"/>
          <p:cNvSpPr txBox="1">
            <a:spLocks noChangeArrowheads="1"/>
          </p:cNvSpPr>
          <p:nvPr/>
        </p:nvSpPr>
        <p:spPr bwMode="blackGray">
          <a:xfrm>
            <a:off x="5029200" y="2738438"/>
            <a:ext cx="1987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effectLst>
                  <a:outerShdw blurRad="38100" dist="38100" dir="2700000" algn="tl">
                    <a:srgbClr val="C0C0C0"/>
                  </a:outerShdw>
                </a:effectLst>
              </a:rPr>
              <a:t>Continuous</a:t>
            </a:r>
          </a:p>
        </p:txBody>
      </p:sp>
      <p:sp>
        <p:nvSpPr>
          <p:cNvPr id="2330637" name="Text Box 13"/>
          <p:cNvSpPr txBox="1">
            <a:spLocks noChangeArrowheads="1"/>
          </p:cNvSpPr>
          <p:nvPr/>
        </p:nvSpPr>
        <p:spPr bwMode="blackGray">
          <a:xfrm>
            <a:off x="423863" y="4191000"/>
            <a:ext cx="3805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effectLst>
                  <a:outerShdw blurRad="38100" dist="38100" dir="2700000" algn="tl">
                    <a:srgbClr val="C0C0C0"/>
                  </a:outerShdw>
                </a:effectLst>
              </a:rPr>
              <a:t>Explicit distance matrix</a:t>
            </a:r>
          </a:p>
        </p:txBody>
      </p:sp>
      <p:sp>
        <p:nvSpPr>
          <p:cNvPr id="2330638" name="Text Box 14"/>
          <p:cNvSpPr txBox="1">
            <a:spLocks noChangeArrowheads="1"/>
          </p:cNvSpPr>
          <p:nvPr/>
        </p:nvSpPr>
        <p:spPr bwMode="blackGray">
          <a:xfrm>
            <a:off x="5051425" y="41910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l"/>
            <a:r>
              <a:rPr lang="en-US">
                <a:effectLst>
                  <a:outerShdw blurRad="38100" dist="38100" dir="2700000" algn="tl">
                    <a:srgbClr val="C0C0C0"/>
                  </a:outerShdw>
                </a:effectLst>
              </a:rPr>
              <a:t>Simple euclidean norm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546" name="Rectangle 2"/>
          <p:cNvSpPr>
            <a:spLocks noGrp="1" noChangeArrowheads="1"/>
          </p:cNvSpPr>
          <p:nvPr>
            <p:ph type="title"/>
          </p:nvPr>
        </p:nvSpPr>
        <p:spPr/>
        <p:txBody>
          <a:bodyPr/>
          <a:lstStyle/>
          <a:p>
            <a:r>
              <a:rPr lang="en-US"/>
              <a:t>Appearance space synthesis</a:t>
            </a:r>
          </a:p>
        </p:txBody>
      </p:sp>
      <p:sp>
        <p:nvSpPr>
          <p:cNvPr id="2284547" name="Rectangle 3"/>
          <p:cNvSpPr>
            <a:spLocks noGrp="1" noChangeArrowheads="1"/>
          </p:cNvSpPr>
          <p:nvPr>
            <p:ph type="body" idx="1"/>
          </p:nvPr>
        </p:nvSpPr>
        <p:spPr>
          <a:xfrm>
            <a:off x="685800" y="990600"/>
            <a:ext cx="8458200" cy="5867400"/>
          </a:xfrm>
        </p:spPr>
        <p:txBody>
          <a:bodyPr/>
          <a:lstStyle/>
          <a:p>
            <a:pPr>
              <a:lnSpc>
                <a:spcPct val="80000"/>
              </a:lnSpc>
            </a:pPr>
            <a:r>
              <a:rPr lang="en-US" sz="2500"/>
              <a:t>Synthesize in information-rich space</a:t>
            </a:r>
          </a:p>
          <a:p>
            <a:pPr lvl="2">
              <a:lnSpc>
                <a:spcPct val="80000"/>
              </a:lnSpc>
              <a:buFont typeface="Wingdings" pitchFamily="2" charset="2"/>
              <a:buChar char="è"/>
            </a:pPr>
            <a:r>
              <a:rPr lang="en-US" sz="2300"/>
              <a:t> Exemplar-adapted</a:t>
            </a:r>
          </a:p>
          <a:p>
            <a:pPr lvl="2">
              <a:lnSpc>
                <a:spcPct val="80000"/>
              </a:lnSpc>
              <a:buFont typeface="Wingdings" pitchFamily="2" charset="2"/>
              <a:buChar char="è"/>
            </a:pPr>
            <a:r>
              <a:rPr lang="en-US" sz="2300">
                <a:sym typeface="Wingdings" pitchFamily="2" charset="2"/>
              </a:rPr>
              <a:t> Continuous low-dimensional space</a:t>
            </a:r>
          </a:p>
          <a:p>
            <a:pPr lvl="2">
              <a:lnSpc>
                <a:spcPct val="80000"/>
              </a:lnSpc>
              <a:buFont typeface="Wingdings" pitchFamily="2" charset="2"/>
              <a:buChar char="è"/>
            </a:pPr>
            <a:r>
              <a:rPr lang="en-US" sz="2300">
                <a:sym typeface="Wingdings" pitchFamily="2" charset="2"/>
              </a:rPr>
              <a:t> Euclidean metric</a:t>
            </a:r>
          </a:p>
          <a:p>
            <a:pPr>
              <a:lnSpc>
                <a:spcPct val="80000"/>
              </a:lnSpc>
            </a:pPr>
            <a:r>
              <a:rPr lang="en-US" sz="2500"/>
              <a:t>Transform exemplar </a:t>
            </a:r>
            <a:r>
              <a:rPr lang="en-US" sz="2500" i="1"/>
              <a:t>prior</a:t>
            </a:r>
            <a:r>
              <a:rPr lang="en-US" sz="2500"/>
              <a:t> to synthesis</a:t>
            </a:r>
          </a:p>
          <a:p>
            <a:pPr lvl="2">
              <a:lnSpc>
                <a:spcPct val="80000"/>
              </a:lnSpc>
              <a:buFont typeface="Wingdings" pitchFamily="2" charset="2"/>
              <a:buChar char="è"/>
            </a:pPr>
            <a:r>
              <a:rPr lang="en-US" sz="2300">
                <a:sym typeface="Wingdings" pitchFamily="2" charset="2"/>
              </a:rPr>
              <a:t> Run-time is not modified</a:t>
            </a:r>
          </a:p>
          <a:p>
            <a:pPr lvl="2">
              <a:lnSpc>
                <a:spcPct val="80000"/>
              </a:lnSpc>
              <a:buFont typeface="Wingdings" pitchFamily="2" charset="2"/>
              <a:buNone/>
            </a:pPr>
            <a:endParaRPr lang="en-US" sz="1600"/>
          </a:p>
          <a:p>
            <a:pPr lvl="2">
              <a:lnSpc>
                <a:spcPct val="80000"/>
              </a:lnSpc>
              <a:buFont typeface="Wingdings" pitchFamily="2" charset="2"/>
              <a:buNone/>
            </a:pPr>
            <a:endParaRPr lang="en-US" sz="1600"/>
          </a:p>
          <a:p>
            <a:pPr>
              <a:lnSpc>
                <a:spcPct val="80000"/>
              </a:lnSpc>
            </a:pPr>
            <a:r>
              <a:rPr lang="en-US" sz="2500"/>
              <a:t>Steerable filters </a:t>
            </a:r>
          </a:p>
          <a:p>
            <a:pPr>
              <a:lnSpc>
                <a:spcPct val="80000"/>
              </a:lnSpc>
              <a:buFont typeface="Monotype Sorts" pitchFamily="2" charset="2"/>
              <a:buNone/>
            </a:pPr>
            <a:r>
              <a:rPr lang="en-US" sz="1700">
                <a:solidFill>
                  <a:schemeClr val="tx2"/>
                </a:solidFill>
              </a:rPr>
              <a:t>	[Heeger and Bergen 1995, De Bonnet 1997, Portilla and Simoncelli 2000]</a:t>
            </a:r>
          </a:p>
          <a:p>
            <a:pPr lvl="2">
              <a:lnSpc>
                <a:spcPct val="80000"/>
              </a:lnSpc>
              <a:buFont typeface="Wingdings" pitchFamily="2" charset="2"/>
              <a:buNone/>
            </a:pPr>
            <a:r>
              <a:rPr lang="en-US" sz="2300">
                <a:solidFill>
                  <a:schemeClr val="hlink"/>
                </a:solidFill>
                <a:sym typeface="Wingdings" pitchFamily="2" charset="2"/>
              </a:rPr>
              <a:t>Generic filters</a:t>
            </a:r>
          </a:p>
          <a:p>
            <a:pPr lvl="2">
              <a:lnSpc>
                <a:spcPct val="80000"/>
              </a:lnSpc>
              <a:buFont typeface="Wingdings" pitchFamily="2" charset="2"/>
              <a:buNone/>
            </a:pPr>
            <a:r>
              <a:rPr lang="en-US" sz="2300">
                <a:solidFill>
                  <a:schemeClr val="hlink"/>
                </a:solidFill>
                <a:sym typeface="Wingdings" pitchFamily="2" charset="2"/>
              </a:rPr>
              <a:t>Applied at runtime</a:t>
            </a:r>
            <a:endParaRPr lang="en-US" sz="1500">
              <a:solidFill>
                <a:schemeClr val="hlink"/>
              </a:solidFill>
            </a:endParaRPr>
          </a:p>
          <a:p>
            <a:pPr>
              <a:lnSpc>
                <a:spcPct val="80000"/>
              </a:lnSpc>
            </a:pPr>
            <a:r>
              <a:rPr lang="en-US" sz="2500"/>
              <a:t>Textons</a:t>
            </a:r>
          </a:p>
          <a:p>
            <a:pPr>
              <a:lnSpc>
                <a:spcPct val="80000"/>
              </a:lnSpc>
              <a:buFont typeface="Monotype Sorts" pitchFamily="2" charset="2"/>
              <a:buNone/>
            </a:pPr>
            <a:r>
              <a:rPr lang="en-US" sz="1700">
                <a:solidFill>
                  <a:schemeClr val="tx2"/>
                </a:solidFill>
              </a:rPr>
              <a:t>	[Malik et al. 1999, Tong et al. 2002, Magda and Kriegman 2003]</a:t>
            </a:r>
            <a:endParaRPr lang="en-US" sz="2500"/>
          </a:p>
          <a:p>
            <a:pPr lvl="2">
              <a:lnSpc>
                <a:spcPct val="80000"/>
              </a:lnSpc>
              <a:buFont typeface="Wingdings" pitchFamily="2" charset="2"/>
              <a:buNone/>
            </a:pPr>
            <a:r>
              <a:rPr lang="en-US" sz="2300">
                <a:solidFill>
                  <a:schemeClr val="hlink"/>
                </a:solidFill>
                <a:sym typeface="Wingdings" pitchFamily="2" charset="2"/>
              </a:rPr>
              <a:t>Discretization</a:t>
            </a:r>
          </a:p>
          <a:p>
            <a:pPr lvl="2">
              <a:lnSpc>
                <a:spcPct val="80000"/>
              </a:lnSpc>
              <a:buFont typeface="Wingdings" pitchFamily="2" charset="2"/>
              <a:buNone/>
            </a:pPr>
            <a:r>
              <a:rPr lang="en-US" sz="2300">
                <a:solidFill>
                  <a:schemeClr val="hlink"/>
                </a:solidFill>
                <a:sym typeface="Wingdings" pitchFamily="2" charset="2"/>
              </a:rPr>
              <a:t>Distance metric  large inner-product matrix</a:t>
            </a:r>
            <a:endParaRPr lang="en-US" sz="1500">
              <a:solidFill>
                <a:schemeClr val="hlink"/>
              </a:solidFill>
            </a:endParaRPr>
          </a:p>
        </p:txBody>
      </p:sp>
      <p:sp>
        <p:nvSpPr>
          <p:cNvPr id="2284548" name="Rectangle 4"/>
          <p:cNvSpPr>
            <a:spLocks noChangeArrowheads="1"/>
          </p:cNvSpPr>
          <p:nvPr/>
        </p:nvSpPr>
        <p:spPr bwMode="blackGray">
          <a:xfrm>
            <a:off x="762000" y="1371600"/>
            <a:ext cx="5943600" cy="304800"/>
          </a:xfrm>
          <a:prstGeom prst="rect">
            <a:avLst/>
          </a:prstGeom>
          <a:noFill/>
          <a:ln w="28575"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4549" name="Rectangle 5"/>
          <p:cNvSpPr>
            <a:spLocks noChangeArrowheads="1"/>
          </p:cNvSpPr>
          <p:nvPr/>
        </p:nvSpPr>
        <p:spPr bwMode="blackGray">
          <a:xfrm>
            <a:off x="762000" y="1739900"/>
            <a:ext cx="5943600" cy="304800"/>
          </a:xfrm>
          <a:prstGeom prst="rect">
            <a:avLst/>
          </a:prstGeom>
          <a:noFill/>
          <a:ln w="28575"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grpSp>
        <p:nvGrpSpPr>
          <p:cNvPr id="2284550" name="Group 6"/>
          <p:cNvGrpSpPr>
            <a:grpSpLocks/>
          </p:cNvGrpSpPr>
          <p:nvPr/>
        </p:nvGrpSpPr>
        <p:grpSpPr bwMode="auto">
          <a:xfrm>
            <a:off x="7010400" y="1081088"/>
            <a:ext cx="1905000" cy="747712"/>
            <a:chOff x="4272" y="576"/>
            <a:chExt cx="1344" cy="528"/>
          </a:xfrm>
        </p:grpSpPr>
        <p:pic>
          <p:nvPicPr>
            <p:cNvPr id="2284551" name="Picture 7" descr="advect_stones_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576"/>
              <a:ext cx="528" cy="528"/>
            </a:xfrm>
            <a:prstGeom prst="rect">
              <a:avLst/>
            </a:prstGeom>
            <a:noFill/>
            <a:extLst>
              <a:ext uri="{909E8E84-426E-40DD-AFC4-6F175D3DCCD1}">
                <a14:hiddenFill xmlns:a14="http://schemas.microsoft.com/office/drawing/2010/main">
                  <a:solidFill>
                    <a:srgbClr val="FFFFFF"/>
                  </a:solidFill>
                </a14:hiddenFill>
              </a:ext>
            </a:extLst>
          </p:spPr>
        </p:pic>
        <p:pic>
          <p:nvPicPr>
            <p:cNvPr id="2284552" name="Picture 8" descr="advect_stones_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 y="576"/>
              <a:ext cx="528" cy="528"/>
            </a:xfrm>
            <a:prstGeom prst="rect">
              <a:avLst/>
            </a:prstGeom>
            <a:noFill/>
            <a:extLst>
              <a:ext uri="{909E8E84-426E-40DD-AFC4-6F175D3DCCD1}">
                <a14:hiddenFill xmlns:a14="http://schemas.microsoft.com/office/drawing/2010/main">
                  <a:solidFill>
                    <a:srgbClr val="FFFFFF"/>
                  </a:solidFill>
                </a14:hiddenFill>
              </a:ext>
            </a:extLst>
          </p:spPr>
        </p:pic>
        <p:sp>
          <p:nvSpPr>
            <p:cNvPr id="2284553" name="Line 9"/>
            <p:cNvSpPr>
              <a:spLocks noChangeShapeType="1"/>
            </p:cNvSpPr>
            <p:nvPr/>
          </p:nvSpPr>
          <p:spPr bwMode="blackGray">
            <a:xfrm>
              <a:off x="4848" y="864"/>
              <a:ext cx="19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4554" name="Rectangle 10"/>
          <p:cNvSpPr>
            <a:spLocks noChangeArrowheads="1"/>
          </p:cNvSpPr>
          <p:nvPr/>
        </p:nvSpPr>
        <p:spPr bwMode="blackGray">
          <a:xfrm>
            <a:off x="774700" y="2095500"/>
            <a:ext cx="5943600" cy="304800"/>
          </a:xfrm>
          <a:prstGeom prst="rect">
            <a:avLst/>
          </a:prstGeom>
          <a:noFill/>
          <a:ln w="28575"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4555" name="Rectangle 11"/>
          <p:cNvSpPr>
            <a:spLocks noChangeArrowheads="1"/>
          </p:cNvSpPr>
          <p:nvPr/>
        </p:nvSpPr>
        <p:spPr bwMode="blackGray">
          <a:xfrm>
            <a:off x="762000" y="2819400"/>
            <a:ext cx="5943600" cy="304800"/>
          </a:xfrm>
          <a:prstGeom prst="rect">
            <a:avLst/>
          </a:prstGeom>
          <a:noFill/>
          <a:ln w="28575" algn="ctr">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845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45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8454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8454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8454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84547">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84547">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8454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84547">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84547">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84548"/>
                                        </p:tgtEl>
                                        <p:attrNameLst>
                                          <p:attrName>style.visibility</p:attrName>
                                        </p:attrNameLst>
                                      </p:cBhvr>
                                      <p:to>
                                        <p:strVal val="visible"/>
                                      </p:to>
                                    </p:set>
                                  </p:childTnLst>
                                  <p:subTnLst>
                                    <p:set>
                                      <p:cBhvr override="childStyle">
                                        <p:cTn dur="1" fill="hold" display="0" masterRel="nextClick" afterEffect="1"/>
                                        <p:tgtEl>
                                          <p:spTgt spid="2284548"/>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84547">
                                            <p:txEl>
                                              <p:pRg st="11" end="1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84555"/>
                                        </p:tgtEl>
                                        <p:attrNameLst>
                                          <p:attrName>style.visibility</p:attrName>
                                        </p:attrNameLst>
                                      </p:cBhvr>
                                      <p:to>
                                        <p:strVal val="visible"/>
                                      </p:to>
                                    </p:set>
                                  </p:childTnLst>
                                  <p:subTnLst>
                                    <p:set>
                                      <p:cBhvr override="childStyle">
                                        <p:cTn dur="1" fill="hold" display="0" masterRel="nextClick" afterEffect="1"/>
                                        <p:tgtEl>
                                          <p:spTgt spid="2284555"/>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284547">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84547">
                                            <p:txEl>
                                              <p:pRg st="13" end="13"/>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284547">
                                            <p:txEl>
                                              <p:pRg st="14" end="14"/>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84549"/>
                                        </p:tgtEl>
                                        <p:attrNameLst>
                                          <p:attrName>style.visibility</p:attrName>
                                        </p:attrNameLst>
                                      </p:cBhvr>
                                      <p:to>
                                        <p:strVal val="visible"/>
                                      </p:to>
                                    </p:set>
                                  </p:childTnLst>
                                  <p:subTnLst>
                                    <p:set>
                                      <p:cBhvr override="childStyle">
                                        <p:cTn dur="1" fill="hold" display="0" masterRel="nextClick" afterEffect="1"/>
                                        <p:tgtEl>
                                          <p:spTgt spid="2284549"/>
                                        </p:tgtEl>
                                        <p:attrNameLst>
                                          <p:attrName>style.visibility</p:attrName>
                                        </p:attrNameLst>
                                      </p:cBhvr>
                                      <p:to>
                                        <p:strVal val="hidden"/>
                                      </p:to>
                                    </p:set>
                                  </p:sub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2284547">
                                            <p:txEl>
                                              <p:pRg st="15" end="15"/>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84554"/>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2284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4548" grpId="0" animBg="1"/>
      <p:bldP spid="2284549" grpId="0" animBg="1"/>
      <p:bldP spid="2284554" grpId="0" animBg="1"/>
      <p:bldP spid="2284555" grpId="0" animBg="1"/>
      <p:bldP spid="228455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594" name="Line 2"/>
          <p:cNvSpPr>
            <a:spLocks noChangeShapeType="1"/>
          </p:cNvSpPr>
          <p:nvPr/>
        </p:nvSpPr>
        <p:spPr bwMode="blackGray">
          <a:xfrm>
            <a:off x="4610100" y="1066800"/>
            <a:ext cx="0" cy="5638800"/>
          </a:xfrm>
          <a:prstGeom prst="line">
            <a:avLst/>
          </a:prstGeom>
          <a:noFill/>
          <a:ln w="19050">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6595" name="Line 3"/>
          <p:cNvSpPr>
            <a:spLocks noChangeShapeType="1"/>
          </p:cNvSpPr>
          <p:nvPr/>
        </p:nvSpPr>
        <p:spPr bwMode="blackGray">
          <a:xfrm>
            <a:off x="457200" y="6553200"/>
            <a:ext cx="8305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6596" name="Rectangle 4"/>
          <p:cNvSpPr>
            <a:spLocks noGrp="1" noChangeArrowheads="1"/>
          </p:cNvSpPr>
          <p:nvPr>
            <p:ph type="title"/>
          </p:nvPr>
        </p:nvSpPr>
        <p:spPr/>
        <p:txBody>
          <a:bodyPr/>
          <a:lstStyle/>
          <a:p>
            <a:r>
              <a:rPr lang="en-US"/>
              <a:t>Real-time advection</a:t>
            </a:r>
          </a:p>
        </p:txBody>
      </p:sp>
      <p:sp>
        <p:nvSpPr>
          <p:cNvPr id="2286597" name="Rectangle 5"/>
          <p:cNvSpPr>
            <a:spLocks noChangeArrowheads="1"/>
          </p:cNvSpPr>
          <p:nvPr/>
        </p:nvSpPr>
        <p:spPr bwMode="blackGray">
          <a:xfrm>
            <a:off x="2209800" y="1371600"/>
            <a:ext cx="609600" cy="609600"/>
          </a:xfrm>
          <a:prstGeom prst="rect">
            <a:avLst/>
          </a:prstGeom>
          <a:solidFill>
            <a:srgbClr val="FFFFCC"/>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6598" name="Rectangle 6"/>
          <p:cNvSpPr>
            <a:spLocks noChangeArrowheads="1"/>
          </p:cNvSpPr>
          <p:nvPr/>
        </p:nvSpPr>
        <p:spPr bwMode="blackGray">
          <a:xfrm>
            <a:off x="1905000" y="2286000"/>
            <a:ext cx="1219200" cy="1219200"/>
          </a:xfrm>
          <a:prstGeom prst="rect">
            <a:avLst/>
          </a:prstGeom>
          <a:solidFill>
            <a:srgbClr val="FFFFCC"/>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6599" name="Rectangle 7"/>
          <p:cNvSpPr>
            <a:spLocks noChangeArrowheads="1"/>
          </p:cNvSpPr>
          <p:nvPr/>
        </p:nvSpPr>
        <p:spPr bwMode="blackGray">
          <a:xfrm>
            <a:off x="6477000" y="1371600"/>
            <a:ext cx="609600" cy="609600"/>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6600" name="Text Box 8"/>
          <p:cNvSpPr txBox="1">
            <a:spLocks noChangeArrowheads="1"/>
          </p:cNvSpPr>
          <p:nvPr/>
        </p:nvSpPr>
        <p:spPr bwMode="blackGray">
          <a:xfrm>
            <a:off x="2219325" y="6237288"/>
            <a:ext cx="600075" cy="519112"/>
          </a:xfrm>
          <a:prstGeom prst="rect">
            <a:avLst/>
          </a:prstGeom>
          <a:solidFill>
            <a:srgbClr val="FFFFCC"/>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FFFFFF"/>
                  </a:outerShdw>
                </a:effectLst>
              </a:rPr>
              <a:t>t-1</a:t>
            </a:r>
          </a:p>
        </p:txBody>
      </p:sp>
      <p:sp>
        <p:nvSpPr>
          <p:cNvPr id="2286601" name="Text Box 9"/>
          <p:cNvSpPr txBox="1">
            <a:spLocks noChangeArrowheads="1"/>
          </p:cNvSpPr>
          <p:nvPr/>
        </p:nvSpPr>
        <p:spPr bwMode="blackGray">
          <a:xfrm>
            <a:off x="6796088" y="6248400"/>
            <a:ext cx="282575" cy="519113"/>
          </a:xfrm>
          <a:prstGeom prst="rect">
            <a:avLst/>
          </a:prstGeom>
          <a:solidFill>
            <a:srgbClr val="CCECFF"/>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FFFFFF"/>
                  </a:outerShdw>
                </a:effectLst>
              </a:rPr>
              <a:t>t</a:t>
            </a:r>
          </a:p>
        </p:txBody>
      </p:sp>
      <p:grpSp>
        <p:nvGrpSpPr>
          <p:cNvPr id="2286602" name="Group 10"/>
          <p:cNvGrpSpPr>
            <a:grpSpLocks/>
          </p:cNvGrpSpPr>
          <p:nvPr/>
        </p:nvGrpSpPr>
        <p:grpSpPr bwMode="auto">
          <a:xfrm>
            <a:off x="5562600" y="3733800"/>
            <a:ext cx="2438400" cy="2438400"/>
            <a:chOff x="3504" y="2352"/>
            <a:chExt cx="1536" cy="1536"/>
          </a:xfrm>
        </p:grpSpPr>
        <p:sp>
          <p:nvSpPr>
            <p:cNvPr id="2286603" name="Rectangle 11"/>
            <p:cNvSpPr>
              <a:spLocks noChangeArrowheads="1"/>
            </p:cNvSpPr>
            <p:nvPr/>
          </p:nvSpPr>
          <p:spPr bwMode="blackGray">
            <a:xfrm>
              <a:off x="3504" y="2352"/>
              <a:ext cx="1536" cy="153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6604" name="Rectangle 12"/>
            <p:cNvSpPr>
              <a:spLocks noChangeArrowheads="1"/>
            </p:cNvSpPr>
            <p:nvPr/>
          </p:nvSpPr>
          <p:spPr bwMode="blackGray">
            <a:xfrm>
              <a:off x="4176"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6605" name="Rectangle 13"/>
          <p:cNvSpPr>
            <a:spLocks noChangeArrowheads="1"/>
          </p:cNvSpPr>
          <p:nvPr/>
        </p:nvSpPr>
        <p:spPr bwMode="blackGray">
          <a:xfrm>
            <a:off x="1295400" y="3733800"/>
            <a:ext cx="2438400" cy="2438400"/>
          </a:xfrm>
          <a:prstGeom prst="rect">
            <a:avLst/>
          </a:prstGeom>
          <a:solidFill>
            <a:srgbClr val="FFFFCC"/>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6606" name="Rectangle 14"/>
          <p:cNvSpPr>
            <a:spLocks noChangeArrowheads="1"/>
          </p:cNvSpPr>
          <p:nvPr/>
        </p:nvSpPr>
        <p:spPr bwMode="blackGray">
          <a:xfrm>
            <a:off x="2362200" y="4800600"/>
            <a:ext cx="152400" cy="152400"/>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nvGrpSpPr>
          <p:cNvPr id="2286607" name="Group 15"/>
          <p:cNvGrpSpPr>
            <a:grpSpLocks/>
          </p:cNvGrpSpPr>
          <p:nvPr/>
        </p:nvGrpSpPr>
        <p:grpSpPr bwMode="auto">
          <a:xfrm>
            <a:off x="2362200" y="4800600"/>
            <a:ext cx="304800" cy="304800"/>
            <a:chOff x="1488" y="3024"/>
            <a:chExt cx="192" cy="192"/>
          </a:xfrm>
        </p:grpSpPr>
        <p:sp>
          <p:nvSpPr>
            <p:cNvPr id="2286608" name="Rectangle 16"/>
            <p:cNvSpPr>
              <a:spLocks noChangeArrowheads="1"/>
            </p:cNvSpPr>
            <p:nvPr/>
          </p:nvSpPr>
          <p:spPr bwMode="blackGray">
            <a:xfrm>
              <a:off x="1488"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6609" name="Rectangle 17"/>
            <p:cNvSpPr>
              <a:spLocks noChangeArrowheads="1"/>
            </p:cNvSpPr>
            <p:nvPr/>
          </p:nvSpPr>
          <p:spPr bwMode="blackGray">
            <a:xfrm>
              <a:off x="1584" y="3120"/>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6610" name="Rectangle 18"/>
            <p:cNvSpPr>
              <a:spLocks noChangeArrowheads="1"/>
            </p:cNvSpPr>
            <p:nvPr/>
          </p:nvSpPr>
          <p:spPr bwMode="blackGray">
            <a:xfrm>
              <a:off x="1584" y="3024"/>
              <a:ext cx="96" cy="96"/>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pSp>
      <p:sp>
        <p:nvSpPr>
          <p:cNvPr id="2286611" name="Rectangle 19"/>
          <p:cNvSpPr>
            <a:spLocks noChangeArrowheads="1"/>
          </p:cNvSpPr>
          <p:nvPr/>
        </p:nvSpPr>
        <p:spPr bwMode="blackGray">
          <a:xfrm>
            <a:off x="6172200" y="2286000"/>
            <a:ext cx="1219200" cy="1219200"/>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a:p>
        </p:txBody>
      </p:sp>
      <p:sp>
        <p:nvSpPr>
          <p:cNvPr id="2286612" name="Rectangle 20"/>
          <p:cNvSpPr>
            <a:spLocks noChangeArrowheads="1"/>
          </p:cNvSpPr>
          <p:nvPr/>
        </p:nvSpPr>
        <p:spPr bwMode="blackGray">
          <a:xfrm>
            <a:off x="6705600" y="2819400"/>
            <a:ext cx="76200" cy="76200"/>
          </a:xfrm>
          <a:prstGeom prst="rect">
            <a:avLst/>
          </a:prstGeom>
          <a:solidFill>
            <a:srgbClr val="CCECFF"/>
          </a:solidFill>
          <a:ln w="19050"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
        <p:nvSpPr>
          <p:cNvPr id="2286613" name="Freeform 21"/>
          <p:cNvSpPr>
            <a:spLocks/>
          </p:cNvSpPr>
          <p:nvPr/>
        </p:nvSpPr>
        <p:spPr bwMode="blackGray">
          <a:xfrm>
            <a:off x="2438400" y="3719513"/>
            <a:ext cx="4064000" cy="1068387"/>
          </a:xfrm>
          <a:custGeom>
            <a:avLst/>
            <a:gdLst>
              <a:gd name="T0" fmla="*/ 0 w 2560"/>
              <a:gd name="T1" fmla="*/ 633 h 673"/>
              <a:gd name="T2" fmla="*/ 656 w 2560"/>
              <a:gd name="T3" fmla="*/ 137 h 673"/>
              <a:gd name="T4" fmla="*/ 1640 w 2560"/>
              <a:gd name="T5" fmla="*/ 89 h 673"/>
              <a:gd name="T6" fmla="*/ 2560 w 2560"/>
              <a:gd name="T7" fmla="*/ 673 h 673"/>
            </a:gdLst>
            <a:ahLst/>
            <a:cxnLst>
              <a:cxn ang="0">
                <a:pos x="T0" y="T1"/>
              </a:cxn>
              <a:cxn ang="0">
                <a:pos x="T2" y="T3"/>
              </a:cxn>
              <a:cxn ang="0">
                <a:pos x="T4" y="T5"/>
              </a:cxn>
              <a:cxn ang="0">
                <a:pos x="T6" y="T7"/>
              </a:cxn>
            </a:cxnLst>
            <a:rect l="0" t="0" r="r" b="b"/>
            <a:pathLst>
              <a:path w="2560" h="673">
                <a:moveTo>
                  <a:pt x="0" y="633"/>
                </a:moveTo>
                <a:cubicBezTo>
                  <a:pt x="109" y="550"/>
                  <a:pt x="383" y="228"/>
                  <a:pt x="656" y="137"/>
                </a:cubicBezTo>
                <a:cubicBezTo>
                  <a:pt x="929" y="46"/>
                  <a:pt x="1323" y="0"/>
                  <a:pt x="1640" y="89"/>
                </a:cubicBezTo>
                <a:cubicBezTo>
                  <a:pt x="1957" y="178"/>
                  <a:pt x="2368" y="551"/>
                  <a:pt x="2560" y="673"/>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graphicFrame>
        <p:nvGraphicFramePr>
          <p:cNvPr id="2286614" name="Object 22"/>
          <p:cNvGraphicFramePr>
            <a:graphicFrameLocks noChangeAspect="1"/>
          </p:cNvGraphicFramePr>
          <p:nvPr>
            <p:ph idx="1"/>
          </p:nvPr>
        </p:nvGraphicFramePr>
        <p:xfrm>
          <a:off x="3484563" y="3230563"/>
          <a:ext cx="2105025" cy="444500"/>
        </p:xfrm>
        <a:graphic>
          <a:graphicData uri="http://schemas.openxmlformats.org/presentationml/2006/ole">
            <mc:AlternateContent xmlns:mc="http://schemas.openxmlformats.org/markup-compatibility/2006">
              <mc:Choice xmlns:v="urn:schemas-microsoft-com:vml" Requires="v">
                <p:oleObj spid="_x0000_s2286626" name="Equation" r:id="rId4" imgW="1143000" imgH="241200" progId="Equation.3">
                  <p:embed/>
                </p:oleObj>
              </mc:Choice>
              <mc:Fallback>
                <p:oleObj name="Equation" r:id="rId4" imgW="1143000" imgH="241200" progId="Equation.3">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3230563"/>
                        <a:ext cx="2105025"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86615" name="Text Box 23"/>
          <p:cNvSpPr txBox="1">
            <a:spLocks noChangeArrowheads="1"/>
          </p:cNvSpPr>
          <p:nvPr/>
        </p:nvSpPr>
        <p:spPr bwMode="blackGray">
          <a:xfrm>
            <a:off x="554038" y="4713288"/>
            <a:ext cx="263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a:t>
            </a:r>
          </a:p>
        </p:txBody>
      </p:sp>
      <p:sp>
        <p:nvSpPr>
          <p:cNvPr id="2286616" name="Text Box 24"/>
          <p:cNvSpPr txBox="1">
            <a:spLocks noChangeArrowheads="1"/>
          </p:cNvSpPr>
          <p:nvPr/>
        </p:nvSpPr>
        <p:spPr bwMode="blackGray">
          <a:xfrm>
            <a:off x="376238" y="2667000"/>
            <a:ext cx="581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l-1</a:t>
            </a:r>
          </a:p>
        </p:txBody>
      </p:sp>
      <p:sp>
        <p:nvSpPr>
          <p:cNvPr id="2286617" name="Text Box 25"/>
          <p:cNvSpPr txBox="1">
            <a:spLocks noChangeArrowheads="1"/>
          </p:cNvSpPr>
          <p:nvPr/>
        </p:nvSpPr>
        <p:spPr bwMode="blackGray">
          <a:xfrm>
            <a:off x="381000" y="1447800"/>
            <a:ext cx="581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effectLst>
                  <a:outerShdw blurRad="38100" dist="38100" dir="2700000" algn="tl">
                    <a:srgbClr val="C0C0C0"/>
                  </a:outerShdw>
                </a:effectLst>
              </a:rPr>
              <a:t>l-2</a:t>
            </a:r>
          </a:p>
        </p:txBody>
      </p:sp>
      <p:sp>
        <p:nvSpPr>
          <p:cNvPr id="2286618" name="Text Box 26"/>
          <p:cNvSpPr txBox="1">
            <a:spLocks noChangeArrowheads="1"/>
          </p:cNvSpPr>
          <p:nvPr/>
        </p:nvSpPr>
        <p:spPr bwMode="blackGray">
          <a:xfrm>
            <a:off x="6303963" y="3657600"/>
            <a:ext cx="2840037" cy="519113"/>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rPr>
              <a:t>upsample parent</a:t>
            </a:r>
          </a:p>
        </p:txBody>
      </p:sp>
      <p:sp>
        <p:nvSpPr>
          <p:cNvPr id="2286619" name="Text Box 27"/>
          <p:cNvSpPr txBox="1">
            <a:spLocks noChangeArrowheads="1"/>
          </p:cNvSpPr>
          <p:nvPr/>
        </p:nvSpPr>
        <p:spPr bwMode="blackGray">
          <a:xfrm>
            <a:off x="3203575" y="2714625"/>
            <a:ext cx="2740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tx2"/>
                </a:solidFill>
                <a:effectLst>
                  <a:outerShdw blurRad="38100" dist="38100" dir="2700000" algn="tl">
                    <a:srgbClr val="C0C0C0"/>
                  </a:outerShdw>
                </a:effectLst>
              </a:rPr>
              <a:t>advect ‘in-place’</a:t>
            </a:r>
          </a:p>
        </p:txBody>
      </p:sp>
      <p:sp>
        <p:nvSpPr>
          <p:cNvPr id="2286620" name="Text Box 28"/>
          <p:cNvSpPr txBox="1">
            <a:spLocks noChangeArrowheads="1"/>
          </p:cNvSpPr>
          <p:nvPr/>
        </p:nvSpPr>
        <p:spPr bwMode="blackGray">
          <a:xfrm>
            <a:off x="2209800" y="5181600"/>
            <a:ext cx="2838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chemeClr val="hlink"/>
                </a:solidFill>
                <a:effectLst>
                  <a:outerShdw blurRad="38100" dist="38100" dir="2700000" algn="tl">
                    <a:srgbClr val="C0C0C0"/>
                  </a:outerShdw>
                </a:effectLst>
              </a:rPr>
              <a:t>Local distortion </a:t>
            </a:r>
            <a:r>
              <a:rPr lang="el-GR">
                <a:solidFill>
                  <a:schemeClr val="hlink"/>
                </a:solidFill>
                <a:effectLst>
                  <a:outerShdw blurRad="38100" dist="38100" dir="2700000" algn="tl">
                    <a:srgbClr val="C0C0C0"/>
                  </a:outerShdw>
                </a:effectLst>
                <a:cs typeface="Arial" charset="0"/>
              </a:rPr>
              <a:t>ξ</a:t>
            </a:r>
            <a:endParaRPr lang="fr-FR">
              <a:solidFill>
                <a:schemeClr val="hlink"/>
              </a:solidFill>
              <a:effectLst>
                <a:outerShdw blurRad="38100" dist="38100" dir="2700000" algn="tl">
                  <a:srgbClr val="C0C0C0"/>
                </a:outerShdw>
              </a:effectLst>
              <a:cs typeface="Arial" charset="0"/>
            </a:endParaRPr>
          </a:p>
        </p:txBody>
      </p:sp>
      <p:sp>
        <p:nvSpPr>
          <p:cNvPr id="2286621" name="Text Box 29"/>
          <p:cNvSpPr txBox="1">
            <a:spLocks noChangeArrowheads="1"/>
          </p:cNvSpPr>
          <p:nvPr/>
        </p:nvSpPr>
        <p:spPr bwMode="blackGray">
          <a:xfrm>
            <a:off x="3200400" y="2198688"/>
            <a:ext cx="23129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l-GR">
                <a:solidFill>
                  <a:schemeClr val="hlink"/>
                </a:solidFill>
                <a:effectLst>
                  <a:outerShdw blurRad="38100" dist="38100" dir="2700000" algn="tl">
                    <a:srgbClr val="C0C0C0"/>
                  </a:outerShdw>
                </a:effectLst>
                <a:cs typeface="Arial" charset="0"/>
              </a:rPr>
              <a:t>ξ</a:t>
            </a:r>
            <a:r>
              <a:rPr lang="fr-FR">
                <a:solidFill>
                  <a:schemeClr val="hlink"/>
                </a:solidFill>
                <a:effectLst>
                  <a:outerShdw blurRad="38100" dist="38100" dir="2700000" algn="tl">
                    <a:srgbClr val="C0C0C0"/>
                  </a:outerShdw>
                </a:effectLst>
                <a:cs typeface="Arial" charset="0"/>
              </a:rPr>
              <a:t>  &lt; threshold</a:t>
            </a:r>
            <a:endParaRPr lang="el-GR">
              <a:solidFill>
                <a:schemeClr val="hlink"/>
              </a:solidFill>
              <a:effectLst>
                <a:outerShdw blurRad="38100" dist="38100" dir="2700000" algn="tl">
                  <a:srgbClr val="C0C0C0"/>
                </a:outerShdw>
              </a:effectLst>
              <a:cs typeface="Arial" charset="0"/>
            </a:endParaRPr>
          </a:p>
        </p:txBody>
      </p:sp>
      <p:sp>
        <p:nvSpPr>
          <p:cNvPr id="2286622" name="Text Box 30"/>
          <p:cNvSpPr txBox="1">
            <a:spLocks noChangeArrowheads="1"/>
          </p:cNvSpPr>
          <p:nvPr/>
        </p:nvSpPr>
        <p:spPr bwMode="blackGray">
          <a:xfrm>
            <a:off x="6289675" y="3200400"/>
            <a:ext cx="2312988" cy="519113"/>
          </a:xfrm>
          <a:prstGeom prst="rect">
            <a:avLst/>
          </a:prstGeom>
          <a:solidFill>
            <a:schemeClr val="bg1"/>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l-GR">
                <a:solidFill>
                  <a:schemeClr val="hlink"/>
                </a:solidFill>
                <a:effectLst>
                  <a:outerShdw blurRad="38100" dist="38100" dir="2700000" algn="tl">
                    <a:srgbClr val="C0C0C0"/>
                  </a:outerShdw>
                </a:effectLst>
                <a:cs typeface="Arial" charset="0"/>
              </a:rPr>
              <a:t>ξ</a:t>
            </a:r>
            <a:r>
              <a:rPr lang="fr-FR">
                <a:solidFill>
                  <a:schemeClr val="hlink"/>
                </a:solidFill>
                <a:effectLst>
                  <a:outerShdw blurRad="38100" dist="38100" dir="2700000" algn="tl">
                    <a:srgbClr val="C0C0C0"/>
                  </a:outerShdw>
                </a:effectLst>
                <a:cs typeface="Arial" charset="0"/>
              </a:rPr>
              <a:t>  &gt; threshold</a:t>
            </a:r>
            <a:endParaRPr lang="el-GR">
              <a:solidFill>
                <a:schemeClr val="hlink"/>
              </a:solidFill>
              <a:effectLst>
                <a:outerShdw blurRad="38100" dist="38100" dir="2700000" algn="tl">
                  <a:srgbClr val="C0C0C0"/>
                </a:outerShdw>
              </a:effectLst>
              <a:cs typeface="Arial" charset="0"/>
            </a:endParaRPr>
          </a:p>
        </p:txBody>
      </p:sp>
      <p:sp>
        <p:nvSpPr>
          <p:cNvPr id="2286623" name="Text Box 31"/>
          <p:cNvSpPr txBox="1">
            <a:spLocks noChangeArrowheads="1"/>
          </p:cNvSpPr>
          <p:nvPr/>
        </p:nvSpPr>
        <p:spPr bwMode="blackGray">
          <a:xfrm>
            <a:off x="6780213" y="4572000"/>
            <a:ext cx="382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a:solidFill>
                  <a:srgbClr val="CCECFF"/>
                </a:solidFill>
                <a:effectLst>
                  <a:outerShdw blurRad="38100" dist="38100" dir="2700000" algn="tl">
                    <a:srgbClr val="C0C0C0"/>
                  </a:outerShdw>
                </a:effectLst>
              </a:rPr>
              <a:t>?</a:t>
            </a:r>
          </a:p>
        </p:txBody>
      </p:sp>
      <p:sp>
        <p:nvSpPr>
          <p:cNvPr id="2286624" name="Freeform 32"/>
          <p:cNvSpPr>
            <a:spLocks/>
          </p:cNvSpPr>
          <p:nvPr/>
        </p:nvSpPr>
        <p:spPr bwMode="blackGray">
          <a:xfrm>
            <a:off x="6070600" y="2933700"/>
            <a:ext cx="596900" cy="1778000"/>
          </a:xfrm>
          <a:custGeom>
            <a:avLst/>
            <a:gdLst>
              <a:gd name="T0" fmla="*/ 376 w 376"/>
              <a:gd name="T1" fmla="*/ 0 h 1120"/>
              <a:gd name="T2" fmla="*/ 168 w 376"/>
              <a:gd name="T3" fmla="*/ 176 h 1120"/>
              <a:gd name="T4" fmla="*/ 24 w 376"/>
              <a:gd name="T5" fmla="*/ 712 h 1120"/>
              <a:gd name="T6" fmla="*/ 312 w 376"/>
              <a:gd name="T7" fmla="*/ 1120 h 1120"/>
            </a:gdLst>
            <a:ahLst/>
            <a:cxnLst>
              <a:cxn ang="0">
                <a:pos x="T0" y="T1"/>
              </a:cxn>
              <a:cxn ang="0">
                <a:pos x="T2" y="T3"/>
              </a:cxn>
              <a:cxn ang="0">
                <a:pos x="T4" y="T5"/>
              </a:cxn>
              <a:cxn ang="0">
                <a:pos x="T6" y="T7"/>
              </a:cxn>
            </a:cxnLst>
            <a:rect l="0" t="0" r="r" b="b"/>
            <a:pathLst>
              <a:path w="376" h="1120">
                <a:moveTo>
                  <a:pt x="376" y="0"/>
                </a:moveTo>
                <a:cubicBezTo>
                  <a:pt x="341" y="29"/>
                  <a:pt x="227" y="57"/>
                  <a:pt x="168" y="176"/>
                </a:cubicBezTo>
                <a:cubicBezTo>
                  <a:pt x="109" y="295"/>
                  <a:pt x="0" y="555"/>
                  <a:pt x="24" y="712"/>
                </a:cubicBezTo>
                <a:cubicBezTo>
                  <a:pt x="48" y="869"/>
                  <a:pt x="252" y="1035"/>
                  <a:pt x="312" y="1120"/>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66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66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866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866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866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866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866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866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28661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28661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86613"/>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866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866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866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86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6606" grpId="0" animBg="1"/>
      <p:bldP spid="2286612" grpId="0" animBg="1"/>
      <p:bldP spid="2286613" grpId="0" animBg="1"/>
      <p:bldP spid="2286613" grpId="1" animBg="1"/>
      <p:bldP spid="2286618" grpId="0" animBg="1"/>
      <p:bldP spid="2286619" grpId="0"/>
      <p:bldP spid="2286619" grpId="1"/>
      <p:bldP spid="2286620" grpId="0"/>
      <p:bldP spid="2286621" grpId="0"/>
      <p:bldP spid="2286621" grpId="1"/>
      <p:bldP spid="2286622" grpId="0" animBg="1"/>
      <p:bldP spid="22866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642" name="Rectangle 2"/>
          <p:cNvSpPr>
            <a:spLocks noGrp="1" noChangeArrowheads="1"/>
          </p:cNvSpPr>
          <p:nvPr>
            <p:ph type="title"/>
          </p:nvPr>
        </p:nvSpPr>
        <p:spPr/>
        <p:txBody>
          <a:bodyPr/>
          <a:lstStyle/>
          <a:p>
            <a:r>
              <a:rPr lang="en-US"/>
              <a:t>Anisometric synthesis magnification</a:t>
            </a:r>
          </a:p>
        </p:txBody>
      </p:sp>
      <p:sp>
        <p:nvSpPr>
          <p:cNvPr id="2288643" name="Rectangle 3"/>
          <p:cNvSpPr>
            <a:spLocks noGrp="1" noChangeArrowheads="1"/>
          </p:cNvSpPr>
          <p:nvPr>
            <p:ph type="body" idx="1"/>
          </p:nvPr>
        </p:nvSpPr>
        <p:spPr/>
        <p:txBody>
          <a:bodyPr/>
          <a:lstStyle/>
          <a:p>
            <a:r>
              <a:rPr lang="en-US"/>
              <a:t>Problems:</a:t>
            </a:r>
          </a:p>
          <a:p>
            <a:pPr lvl="1"/>
            <a:r>
              <a:rPr lang="en-US"/>
              <a:t>Limited resolution</a:t>
            </a:r>
          </a:p>
          <a:p>
            <a:pPr lvl="1"/>
            <a:r>
              <a:rPr lang="en-US"/>
              <a:t>Visible sampling patterns</a:t>
            </a:r>
          </a:p>
          <a:p>
            <a:r>
              <a:rPr lang="en-US"/>
              <a:t>Approach:  </a:t>
            </a:r>
            <a:r>
              <a:rPr lang="en-US" sz="2100">
                <a:solidFill>
                  <a:schemeClr val="tx2"/>
                </a:solidFill>
              </a:rPr>
              <a:t>[Lefebvre and Hoppe 2005]</a:t>
            </a:r>
            <a:endParaRPr lang="en-US"/>
          </a:p>
          <a:p>
            <a:pPr lvl="1"/>
            <a:r>
              <a:rPr lang="en-US"/>
              <a:t>Synthesized coordinates </a:t>
            </a:r>
            <a:r>
              <a:rPr lang="en-US">
                <a:sym typeface="Wingdings" pitchFamily="2" charset="2"/>
              </a:rPr>
              <a:t></a:t>
            </a:r>
            <a:r>
              <a:rPr lang="en-US"/>
              <a:t> parameterization</a:t>
            </a:r>
          </a:p>
        </p:txBody>
      </p:sp>
      <p:pic>
        <p:nvPicPr>
          <p:cNvPr id="2288644" name="Picture 4" descr="bufsho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29718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8645" name="Picture 5" descr="bufshot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733800"/>
            <a:ext cx="29718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8646" name="Picture 6" descr="scrshot0001"/>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3352800" y="39624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88647" name="Picture 7" descr="scrshot0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9624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88648" name="Picture 8" descr="scrshot0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9624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88649" name="Picture 9" descr="scrshot0004"/>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6248400" y="39624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88650" name="Picture 10" descr="scrshot0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886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8645"/>
                                        </p:tgtEl>
                                        <p:attrNameLst>
                                          <p:attrName>style.visibility</p:attrName>
                                        </p:attrNameLst>
                                      </p:cBhvr>
                                      <p:to>
                                        <p:strVal val="visible"/>
                                      </p:to>
                                    </p:set>
                                  </p:childTnLst>
                                  <p:subTnLst>
                                    <p:set>
                                      <p:cBhvr override="childStyle">
                                        <p:cTn dur="1" fill="hold" display="0" masterRel="nextClick" afterEffect="1"/>
                                        <p:tgtEl>
                                          <p:spTgt spid="2288645"/>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22886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8864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8864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886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88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7431" name="Group 55"/>
          <p:cNvGrpSpPr>
            <a:grpSpLocks/>
          </p:cNvGrpSpPr>
          <p:nvPr/>
        </p:nvGrpSpPr>
        <p:grpSpPr bwMode="auto">
          <a:xfrm>
            <a:off x="4727575" y="1897063"/>
            <a:ext cx="4035425" cy="2430462"/>
            <a:chOff x="1682" y="1195"/>
            <a:chExt cx="2542" cy="1531"/>
          </a:xfrm>
        </p:grpSpPr>
        <p:pic>
          <p:nvPicPr>
            <p:cNvPr id="2277432" name="Picture 56" descr="compare_fmap_S19_fmap_d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344"/>
              <a:ext cx="1131" cy="1132"/>
            </a:xfrm>
            <a:prstGeom prst="rect">
              <a:avLst/>
            </a:prstGeom>
            <a:noFill/>
            <a:extLst>
              <a:ext uri="{909E8E84-426E-40DD-AFC4-6F175D3DCCD1}">
                <a14:hiddenFill xmlns:a14="http://schemas.microsoft.com/office/drawing/2010/main">
                  <a:solidFill>
                    <a:srgbClr val="FFFFFF"/>
                  </a:solidFill>
                </a14:hiddenFill>
              </a:ext>
            </a:extLst>
          </p:spPr>
        </p:pic>
        <p:pic>
          <p:nvPicPr>
            <p:cNvPr id="2277433" name="Picture 57" descr="compare_fmap_S19_fmap_d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 y="1195"/>
              <a:ext cx="541" cy="54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77434" name="Picture 58" descr="compare_fmap_S19_nof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 y="1354"/>
              <a:ext cx="1126" cy="1125"/>
            </a:xfrm>
            <a:prstGeom prst="rect">
              <a:avLst/>
            </a:prstGeom>
            <a:noFill/>
            <a:extLst>
              <a:ext uri="{909E8E84-426E-40DD-AFC4-6F175D3DCCD1}">
                <a14:hiddenFill xmlns:a14="http://schemas.microsoft.com/office/drawing/2010/main">
                  <a:solidFill>
                    <a:srgbClr val="FFFFFF"/>
                  </a:solidFill>
                </a14:hiddenFill>
              </a:ext>
            </a:extLst>
          </p:spPr>
        </p:pic>
        <p:pic>
          <p:nvPicPr>
            <p:cNvPr id="2277435" name="Picture 59" descr="compare_fmap_S19_fmap_d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 y="1205"/>
              <a:ext cx="541" cy="54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77436" name="Picture 60" descr="compare_fmap_S19_fmap_d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 y="1195"/>
              <a:ext cx="540" cy="54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77437" name="Text Box 61"/>
            <p:cNvSpPr txBox="1">
              <a:spLocks noChangeArrowheads="1"/>
            </p:cNvSpPr>
            <p:nvPr/>
          </p:nvSpPr>
          <p:spPr bwMode="blackGray">
            <a:xfrm>
              <a:off x="3317" y="2475"/>
              <a:ext cx="6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Without</a:t>
              </a:r>
            </a:p>
          </p:txBody>
        </p:sp>
        <p:sp>
          <p:nvSpPr>
            <p:cNvPr id="2277438" name="Text Box 62"/>
            <p:cNvSpPr txBox="1">
              <a:spLocks noChangeArrowheads="1"/>
            </p:cNvSpPr>
            <p:nvPr/>
          </p:nvSpPr>
          <p:spPr bwMode="blackGray">
            <a:xfrm>
              <a:off x="2112" y="2476"/>
              <a:ext cx="4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With</a:t>
              </a:r>
            </a:p>
          </p:txBody>
        </p:sp>
      </p:grpSp>
      <p:sp>
        <p:nvSpPr>
          <p:cNvPr id="2277378" name="Rectangle 2"/>
          <p:cNvSpPr>
            <a:spLocks noGrp="1" noChangeArrowheads="1"/>
          </p:cNvSpPr>
          <p:nvPr>
            <p:ph type="title"/>
          </p:nvPr>
        </p:nvSpPr>
        <p:spPr/>
        <p:txBody>
          <a:bodyPr/>
          <a:lstStyle/>
          <a:p>
            <a:r>
              <a:rPr lang="en-US"/>
              <a:t>Overview</a:t>
            </a:r>
          </a:p>
        </p:txBody>
      </p:sp>
      <p:sp>
        <p:nvSpPr>
          <p:cNvPr id="2277379" name="Rectangle 3"/>
          <p:cNvSpPr>
            <a:spLocks noGrp="1" noChangeArrowheads="1"/>
          </p:cNvSpPr>
          <p:nvPr>
            <p:ph type="body" sz="half" idx="1"/>
          </p:nvPr>
        </p:nvSpPr>
        <p:spPr>
          <a:xfrm>
            <a:off x="304800" y="990600"/>
            <a:ext cx="8229600" cy="5410200"/>
          </a:xfrm>
        </p:spPr>
        <p:txBody>
          <a:bodyPr/>
          <a:lstStyle/>
          <a:p>
            <a:r>
              <a:rPr lang="en-US" sz="2600"/>
              <a:t>Appearance-space transform</a:t>
            </a:r>
          </a:p>
          <a:p>
            <a:pPr lvl="1"/>
            <a:r>
              <a:rPr lang="en-US" sz="2400"/>
              <a:t>Improved efficiency</a:t>
            </a:r>
          </a:p>
          <a:p>
            <a:pPr lvl="1"/>
            <a:r>
              <a:rPr lang="en-US" sz="2400"/>
              <a:t>Nonlocal features</a:t>
            </a:r>
          </a:p>
          <a:p>
            <a:pPr lvl="1"/>
            <a:r>
              <a:rPr lang="en-US" sz="2400"/>
              <a:t>Radiance transfer</a:t>
            </a:r>
          </a:p>
          <a:p>
            <a:pPr lvl="1">
              <a:buFont typeface="Monotype Sorts" pitchFamily="2" charset="2"/>
              <a:buNone/>
            </a:pPr>
            <a:endParaRPr lang="en-US" sz="2400"/>
          </a:p>
          <a:p>
            <a:pPr lvl="1">
              <a:buFont typeface="Monotype Sorts" pitchFamily="2" charset="2"/>
              <a:buNone/>
            </a:pPr>
            <a:endParaRPr lang="en-US" sz="2400"/>
          </a:p>
          <a:p>
            <a:r>
              <a:rPr lang="en-US" sz="2600"/>
              <a:t>Novel techniques</a:t>
            </a:r>
          </a:p>
          <a:p>
            <a:pPr lvl="1">
              <a:buFont typeface="Monotype Sorts" pitchFamily="2" charset="2"/>
              <a:buNone/>
            </a:pPr>
            <a:endParaRPr lang="en-US" sz="2400"/>
          </a:p>
        </p:txBody>
      </p:sp>
      <p:grpSp>
        <p:nvGrpSpPr>
          <p:cNvPr id="2277388" name="Group 12"/>
          <p:cNvGrpSpPr>
            <a:grpSpLocks/>
          </p:cNvGrpSpPr>
          <p:nvPr/>
        </p:nvGrpSpPr>
        <p:grpSpPr bwMode="auto">
          <a:xfrm>
            <a:off x="5029200" y="1524000"/>
            <a:ext cx="3352800" cy="3429000"/>
            <a:chOff x="3168" y="960"/>
            <a:chExt cx="2112" cy="2160"/>
          </a:xfrm>
        </p:grpSpPr>
        <p:pic>
          <p:nvPicPr>
            <p:cNvPr id="2277389" name="Picture 13" descr="crop_prt_128_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 y="1104"/>
              <a:ext cx="2016" cy="2016"/>
            </a:xfrm>
            <a:prstGeom prst="rect">
              <a:avLst/>
            </a:prstGeom>
            <a:noFill/>
            <a:extLst>
              <a:ext uri="{909E8E84-426E-40DD-AFC4-6F175D3DCCD1}">
                <a14:hiddenFill xmlns:a14="http://schemas.microsoft.com/office/drawing/2010/main">
                  <a:solidFill>
                    <a:srgbClr val="FFFFFF"/>
                  </a:solidFill>
                </a14:hiddenFill>
              </a:ext>
            </a:extLst>
          </p:spPr>
        </p:pic>
        <p:grpSp>
          <p:nvGrpSpPr>
            <p:cNvPr id="2277390" name="Group 14"/>
            <p:cNvGrpSpPr>
              <a:grpSpLocks/>
            </p:cNvGrpSpPr>
            <p:nvPr/>
          </p:nvGrpSpPr>
          <p:grpSpPr bwMode="auto">
            <a:xfrm rot="10800000">
              <a:off x="3168" y="960"/>
              <a:ext cx="1488" cy="509"/>
              <a:chOff x="624" y="3744"/>
              <a:chExt cx="1824" cy="624"/>
            </a:xfrm>
          </p:grpSpPr>
          <p:pic>
            <p:nvPicPr>
              <p:cNvPr id="2277391" name="Picture 15" descr="vidseq0117"/>
              <p:cNvPicPr>
                <a:picLocks noChangeAspect="1" noChangeArrowheads="1"/>
              </p:cNvPicPr>
              <p:nvPr/>
            </p:nvPicPr>
            <p:blipFill>
              <a:blip r:embed="rId8" cstate="print">
                <a:extLst>
                  <a:ext uri="{28A0092B-C50C-407E-A947-70E740481C1C}">
                    <a14:useLocalDpi xmlns:a14="http://schemas.microsoft.com/office/drawing/2010/main" val="0"/>
                  </a:ext>
                </a:extLst>
              </a:blip>
              <a:srcRect l="36249" t="31667" r="36250" b="31667"/>
              <a:stretch>
                <a:fillRect/>
              </a:stretch>
            </p:blipFill>
            <p:spPr bwMode="auto">
              <a:xfrm>
                <a:off x="624" y="3744"/>
                <a:ext cx="528" cy="52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277392" name="Picture 16" descr="vidseq0000"/>
              <p:cNvPicPr>
                <a:picLocks noChangeAspect="1" noChangeArrowheads="1"/>
              </p:cNvPicPr>
              <p:nvPr/>
            </p:nvPicPr>
            <p:blipFill>
              <a:blip r:embed="rId9" cstate="print">
                <a:extLst>
                  <a:ext uri="{28A0092B-C50C-407E-A947-70E740481C1C}">
                    <a14:useLocalDpi xmlns:a14="http://schemas.microsoft.com/office/drawing/2010/main" val="0"/>
                  </a:ext>
                </a:extLst>
              </a:blip>
              <a:srcRect l="36250" t="31667" r="36250" b="31667"/>
              <a:stretch>
                <a:fillRect/>
              </a:stretch>
            </p:blipFill>
            <p:spPr bwMode="auto">
              <a:xfrm>
                <a:off x="1920" y="3744"/>
                <a:ext cx="528" cy="52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277393" name="Picture 17" descr="vidseq0024"/>
              <p:cNvPicPr>
                <a:picLocks noChangeAspect="1" noChangeArrowheads="1"/>
              </p:cNvPicPr>
              <p:nvPr/>
            </p:nvPicPr>
            <p:blipFill>
              <a:blip r:embed="rId10" cstate="print">
                <a:extLst>
                  <a:ext uri="{28A0092B-C50C-407E-A947-70E740481C1C}">
                    <a14:useLocalDpi xmlns:a14="http://schemas.microsoft.com/office/drawing/2010/main" val="0"/>
                  </a:ext>
                </a:extLst>
              </a:blip>
              <a:srcRect l="36250" t="31667" r="36250" b="31667"/>
              <a:stretch>
                <a:fillRect/>
              </a:stretch>
            </p:blipFill>
            <p:spPr bwMode="auto">
              <a:xfrm>
                <a:off x="1296" y="3744"/>
                <a:ext cx="528" cy="52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2277394" name="Group 18"/>
              <p:cNvGrpSpPr>
                <a:grpSpLocks/>
              </p:cNvGrpSpPr>
              <p:nvPr/>
            </p:nvGrpSpPr>
            <p:grpSpPr bwMode="auto">
              <a:xfrm>
                <a:off x="2096" y="3928"/>
                <a:ext cx="192" cy="192"/>
                <a:chOff x="960" y="3456"/>
                <a:chExt cx="481" cy="480"/>
              </a:xfrm>
            </p:grpSpPr>
            <p:sp>
              <p:nvSpPr>
                <p:cNvPr id="2277395" name="Oval 19"/>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77396" name="Group 20"/>
                <p:cNvGrpSpPr>
                  <a:grpSpLocks/>
                </p:cNvGrpSpPr>
                <p:nvPr/>
              </p:nvGrpSpPr>
              <p:grpSpPr bwMode="auto">
                <a:xfrm>
                  <a:off x="1200" y="3456"/>
                  <a:ext cx="0" cy="480"/>
                  <a:chOff x="1200" y="3456"/>
                  <a:chExt cx="0" cy="480"/>
                </a:xfrm>
              </p:grpSpPr>
              <p:sp>
                <p:nvSpPr>
                  <p:cNvPr id="2277397" name="Line 21"/>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398" name="Line 22"/>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399" name="Group 23"/>
                <p:cNvGrpSpPr>
                  <a:grpSpLocks/>
                </p:cNvGrpSpPr>
                <p:nvPr/>
              </p:nvGrpSpPr>
              <p:grpSpPr bwMode="auto">
                <a:xfrm rot="2760660">
                  <a:off x="1200" y="3456"/>
                  <a:ext cx="1" cy="480"/>
                  <a:chOff x="1200" y="3456"/>
                  <a:chExt cx="0" cy="480"/>
                </a:xfrm>
              </p:grpSpPr>
              <p:sp>
                <p:nvSpPr>
                  <p:cNvPr id="2277400" name="Line 24"/>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01" name="Line 25"/>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02" name="Group 26"/>
                <p:cNvGrpSpPr>
                  <a:grpSpLocks/>
                </p:cNvGrpSpPr>
                <p:nvPr/>
              </p:nvGrpSpPr>
              <p:grpSpPr bwMode="auto">
                <a:xfrm rot="-13510082">
                  <a:off x="1199" y="3457"/>
                  <a:ext cx="1" cy="480"/>
                  <a:chOff x="1200" y="3456"/>
                  <a:chExt cx="0" cy="480"/>
                </a:xfrm>
              </p:grpSpPr>
              <p:sp>
                <p:nvSpPr>
                  <p:cNvPr id="2277403" name="Line 27"/>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04" name="Line 28"/>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77405" name="Line 29"/>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06" name="Group 30"/>
              <p:cNvGrpSpPr>
                <a:grpSpLocks/>
              </p:cNvGrpSpPr>
              <p:nvPr/>
            </p:nvGrpSpPr>
            <p:grpSpPr bwMode="auto">
              <a:xfrm>
                <a:off x="768" y="4176"/>
                <a:ext cx="192" cy="192"/>
                <a:chOff x="960" y="3456"/>
                <a:chExt cx="481" cy="480"/>
              </a:xfrm>
            </p:grpSpPr>
            <p:sp>
              <p:nvSpPr>
                <p:cNvPr id="2277407" name="Oval 31"/>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77408" name="Group 32"/>
                <p:cNvGrpSpPr>
                  <a:grpSpLocks/>
                </p:cNvGrpSpPr>
                <p:nvPr/>
              </p:nvGrpSpPr>
              <p:grpSpPr bwMode="auto">
                <a:xfrm>
                  <a:off x="1200" y="3456"/>
                  <a:ext cx="0" cy="480"/>
                  <a:chOff x="1200" y="3456"/>
                  <a:chExt cx="0" cy="480"/>
                </a:xfrm>
              </p:grpSpPr>
              <p:sp>
                <p:nvSpPr>
                  <p:cNvPr id="2277409" name="Line 33"/>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10" name="Line 34"/>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11" name="Group 35"/>
                <p:cNvGrpSpPr>
                  <a:grpSpLocks/>
                </p:cNvGrpSpPr>
                <p:nvPr/>
              </p:nvGrpSpPr>
              <p:grpSpPr bwMode="auto">
                <a:xfrm rot="2760660">
                  <a:off x="1200" y="3456"/>
                  <a:ext cx="1" cy="480"/>
                  <a:chOff x="1200" y="3456"/>
                  <a:chExt cx="0" cy="480"/>
                </a:xfrm>
              </p:grpSpPr>
              <p:sp>
                <p:nvSpPr>
                  <p:cNvPr id="2277412" name="Line 36"/>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13" name="Line 37"/>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14" name="Group 38"/>
                <p:cNvGrpSpPr>
                  <a:grpSpLocks/>
                </p:cNvGrpSpPr>
                <p:nvPr/>
              </p:nvGrpSpPr>
              <p:grpSpPr bwMode="auto">
                <a:xfrm rot="-13510082">
                  <a:off x="1199" y="3457"/>
                  <a:ext cx="1" cy="480"/>
                  <a:chOff x="1200" y="3456"/>
                  <a:chExt cx="0" cy="480"/>
                </a:xfrm>
              </p:grpSpPr>
              <p:sp>
                <p:nvSpPr>
                  <p:cNvPr id="2277415" name="Line 39"/>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16" name="Line 40"/>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77417" name="Line 41"/>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18" name="Group 42"/>
              <p:cNvGrpSpPr>
                <a:grpSpLocks/>
              </p:cNvGrpSpPr>
              <p:nvPr/>
            </p:nvGrpSpPr>
            <p:grpSpPr bwMode="auto">
              <a:xfrm>
                <a:off x="1200" y="3936"/>
                <a:ext cx="192" cy="192"/>
                <a:chOff x="960" y="3456"/>
                <a:chExt cx="481" cy="480"/>
              </a:xfrm>
            </p:grpSpPr>
            <p:sp>
              <p:nvSpPr>
                <p:cNvPr id="2277419" name="Oval 43"/>
                <p:cNvSpPr>
                  <a:spLocks noChangeArrowheads="1"/>
                </p:cNvSpPr>
                <p:nvPr/>
              </p:nvSpPr>
              <p:spPr bwMode="auto">
                <a:xfrm>
                  <a:off x="1104" y="3600"/>
                  <a:ext cx="192" cy="192"/>
                </a:xfrm>
                <a:prstGeom prst="ellipse">
                  <a:avLst/>
                </a:prstGeom>
                <a:solidFill>
                  <a:srgbClr val="FF9900"/>
                </a:solid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77420" name="Group 44"/>
                <p:cNvGrpSpPr>
                  <a:grpSpLocks/>
                </p:cNvGrpSpPr>
                <p:nvPr/>
              </p:nvGrpSpPr>
              <p:grpSpPr bwMode="auto">
                <a:xfrm>
                  <a:off x="1200" y="3456"/>
                  <a:ext cx="0" cy="480"/>
                  <a:chOff x="1200" y="3456"/>
                  <a:chExt cx="0" cy="480"/>
                </a:xfrm>
              </p:grpSpPr>
              <p:sp>
                <p:nvSpPr>
                  <p:cNvPr id="2277421" name="Line 45"/>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22" name="Line 46"/>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23" name="Group 47"/>
                <p:cNvGrpSpPr>
                  <a:grpSpLocks/>
                </p:cNvGrpSpPr>
                <p:nvPr/>
              </p:nvGrpSpPr>
              <p:grpSpPr bwMode="auto">
                <a:xfrm rot="2760660">
                  <a:off x="1200" y="3456"/>
                  <a:ext cx="1" cy="480"/>
                  <a:chOff x="1200" y="3456"/>
                  <a:chExt cx="0" cy="480"/>
                </a:xfrm>
              </p:grpSpPr>
              <p:sp>
                <p:nvSpPr>
                  <p:cNvPr id="2277424" name="Line 48"/>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25" name="Line 49"/>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7426" name="Group 50"/>
                <p:cNvGrpSpPr>
                  <a:grpSpLocks/>
                </p:cNvGrpSpPr>
                <p:nvPr/>
              </p:nvGrpSpPr>
              <p:grpSpPr bwMode="auto">
                <a:xfrm rot="-13510082">
                  <a:off x="1199" y="3457"/>
                  <a:ext cx="1" cy="480"/>
                  <a:chOff x="1200" y="3456"/>
                  <a:chExt cx="0" cy="480"/>
                </a:xfrm>
              </p:grpSpPr>
              <p:sp>
                <p:nvSpPr>
                  <p:cNvPr id="2277427" name="Line 51"/>
                  <p:cNvSpPr>
                    <a:spLocks noChangeShapeType="1"/>
                  </p:cNvSpPr>
                  <p:nvPr/>
                </p:nvSpPr>
                <p:spPr bwMode="auto">
                  <a:xfrm flipV="1">
                    <a:off x="1200" y="3456"/>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7428" name="Line 52"/>
                  <p:cNvSpPr>
                    <a:spLocks noChangeShapeType="1"/>
                  </p:cNvSpPr>
                  <p:nvPr/>
                </p:nvSpPr>
                <p:spPr bwMode="auto">
                  <a:xfrm>
                    <a:off x="1200" y="3792"/>
                    <a:ext cx="0" cy="144"/>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77429" name="Line 53"/>
                <p:cNvSpPr>
                  <a:spLocks noChangeShapeType="1"/>
                </p:cNvSpPr>
                <p:nvPr/>
              </p:nvSpPr>
              <p:spPr bwMode="auto">
                <a:xfrm>
                  <a:off x="960" y="3696"/>
                  <a:ext cx="480" cy="0"/>
                </a:xfrm>
                <a:prstGeom prst="line">
                  <a:avLst/>
                </a:prstGeom>
                <a:noFill/>
                <a:ln w="1905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773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7431"/>
                                        </p:tgtEl>
                                        <p:attrNameLst>
                                          <p:attrName>style.visibility</p:attrName>
                                        </p:attrNameLst>
                                      </p:cBhvr>
                                      <p:to>
                                        <p:strVal val="visible"/>
                                      </p:to>
                                    </p:set>
                                  </p:childTnLst>
                                  <p:subTnLst>
                                    <p:set>
                                      <p:cBhvr override="childStyle">
                                        <p:cTn dur="1" fill="hold" display="0" masterRel="nextClick" afterEffect="1"/>
                                        <p:tgtEl>
                                          <p:spTgt spid="2277431"/>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7737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77388"/>
                                        </p:tgtEl>
                                        <p:attrNameLst>
                                          <p:attrName>style.visibility</p:attrName>
                                        </p:attrNameLst>
                                      </p:cBhvr>
                                      <p:to>
                                        <p:strVal val="visible"/>
                                      </p:to>
                                    </p:set>
                                  </p:childTnLst>
                                  <p:subTnLst>
                                    <p:set>
                                      <p:cBhvr override="childStyle">
                                        <p:cTn dur="1" fill="hold" display="0" masterRel="nextClick" afterEffect="1"/>
                                        <p:tgtEl>
                                          <p:spTgt spid="2277388"/>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773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8050" name="Rectangle 2"/>
          <p:cNvSpPr>
            <a:spLocks noGrp="1" noChangeArrowheads="1"/>
          </p:cNvSpPr>
          <p:nvPr>
            <p:ph type="title"/>
          </p:nvPr>
        </p:nvSpPr>
        <p:spPr/>
        <p:txBody>
          <a:bodyPr/>
          <a:lstStyle/>
          <a:p>
            <a:r>
              <a:rPr lang="en-US"/>
              <a:t>Overview</a:t>
            </a:r>
          </a:p>
        </p:txBody>
      </p:sp>
      <p:sp>
        <p:nvSpPr>
          <p:cNvPr id="2178051" name="Rectangle 3"/>
          <p:cNvSpPr>
            <a:spLocks noGrp="1" noChangeArrowheads="1"/>
          </p:cNvSpPr>
          <p:nvPr>
            <p:ph type="body" sz="half" idx="1"/>
          </p:nvPr>
        </p:nvSpPr>
        <p:spPr>
          <a:xfrm>
            <a:off x="304800" y="990600"/>
            <a:ext cx="8229600" cy="5410200"/>
          </a:xfrm>
        </p:spPr>
        <p:txBody>
          <a:bodyPr/>
          <a:lstStyle/>
          <a:p>
            <a:r>
              <a:rPr lang="en-US" sz="2600"/>
              <a:t>Appearance-space transform</a:t>
            </a:r>
          </a:p>
          <a:p>
            <a:pPr lvl="1"/>
            <a:r>
              <a:rPr lang="en-US" sz="2400"/>
              <a:t>Improved efficiency</a:t>
            </a:r>
          </a:p>
          <a:p>
            <a:pPr lvl="1"/>
            <a:r>
              <a:rPr lang="en-US" sz="2400"/>
              <a:t>Nonlocal features</a:t>
            </a:r>
          </a:p>
          <a:p>
            <a:pPr lvl="1"/>
            <a:r>
              <a:rPr lang="en-US" sz="2400"/>
              <a:t>Radiance transfer</a:t>
            </a:r>
          </a:p>
          <a:p>
            <a:pPr lvl="1">
              <a:buFont typeface="Monotype Sorts" pitchFamily="2" charset="2"/>
              <a:buNone/>
            </a:pPr>
            <a:endParaRPr lang="en-US" sz="2400"/>
          </a:p>
          <a:p>
            <a:pPr lvl="1">
              <a:buFont typeface="Monotype Sorts" pitchFamily="2" charset="2"/>
              <a:buNone/>
            </a:pPr>
            <a:endParaRPr lang="en-US" sz="2400"/>
          </a:p>
          <a:p>
            <a:r>
              <a:rPr lang="en-US" sz="2600"/>
              <a:t>Novel techniques</a:t>
            </a:r>
          </a:p>
          <a:p>
            <a:pPr lvl="1"/>
            <a:r>
              <a:rPr lang="en-US" sz="2400"/>
              <a:t>Anisometric synthesis</a:t>
            </a:r>
          </a:p>
          <a:p>
            <a:pPr lvl="1">
              <a:buFont typeface="Monotype Sorts" pitchFamily="2" charset="2"/>
              <a:buNone/>
            </a:pPr>
            <a:endParaRPr lang="en-US" sz="2400"/>
          </a:p>
        </p:txBody>
      </p:sp>
      <p:pic>
        <p:nvPicPr>
          <p:cNvPr id="2178102" name="anisopaint.wmv">
            <a:hlinkClick r:id="" action="ppaction://media"/>
          </p:cNvPr>
          <p:cNvPicPr>
            <a:picLocks noChangeAspect="1" noChangeArrowheads="1"/>
          </p:cNvPicPr>
          <p:nvPr>
            <p:ph sz="half" idx="2"/>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4686300" y="1600200"/>
            <a:ext cx="4076700" cy="3057525"/>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00" fill="hold"/>
                                        <p:tgtEl>
                                          <p:spTgt spid="21781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7810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906" name="Rectangle 2"/>
          <p:cNvSpPr>
            <a:spLocks noGrp="1" noChangeArrowheads="1"/>
          </p:cNvSpPr>
          <p:nvPr>
            <p:ph type="title"/>
          </p:nvPr>
        </p:nvSpPr>
        <p:spPr/>
        <p:txBody>
          <a:bodyPr/>
          <a:lstStyle/>
          <a:p>
            <a:r>
              <a:rPr lang="en-US"/>
              <a:t>Overview</a:t>
            </a:r>
          </a:p>
        </p:txBody>
      </p:sp>
      <p:sp>
        <p:nvSpPr>
          <p:cNvPr id="2171907" name="Rectangle 3"/>
          <p:cNvSpPr>
            <a:spLocks noGrp="1" noChangeArrowheads="1"/>
          </p:cNvSpPr>
          <p:nvPr>
            <p:ph type="body" sz="half" idx="1"/>
          </p:nvPr>
        </p:nvSpPr>
        <p:spPr>
          <a:xfrm>
            <a:off x="304800" y="990600"/>
            <a:ext cx="8229600" cy="5410200"/>
          </a:xfrm>
        </p:spPr>
        <p:txBody>
          <a:bodyPr/>
          <a:lstStyle/>
          <a:p>
            <a:r>
              <a:rPr lang="en-US" sz="2600"/>
              <a:t>Appearance-space transform</a:t>
            </a:r>
          </a:p>
          <a:p>
            <a:pPr lvl="1"/>
            <a:r>
              <a:rPr lang="en-US" sz="2400"/>
              <a:t>Improved efficiency</a:t>
            </a:r>
          </a:p>
          <a:p>
            <a:pPr lvl="1"/>
            <a:r>
              <a:rPr lang="en-US" sz="2400"/>
              <a:t>Nonlocal features</a:t>
            </a:r>
          </a:p>
          <a:p>
            <a:pPr lvl="1"/>
            <a:r>
              <a:rPr lang="en-US" sz="2400"/>
              <a:t>Radiance transfer</a:t>
            </a:r>
          </a:p>
          <a:p>
            <a:pPr lvl="1">
              <a:buFont typeface="Monotype Sorts" pitchFamily="2" charset="2"/>
              <a:buNone/>
            </a:pPr>
            <a:endParaRPr lang="en-US" sz="2400"/>
          </a:p>
          <a:p>
            <a:pPr lvl="1">
              <a:buFont typeface="Monotype Sorts" pitchFamily="2" charset="2"/>
              <a:buNone/>
            </a:pPr>
            <a:endParaRPr lang="en-US" sz="2400"/>
          </a:p>
          <a:p>
            <a:r>
              <a:rPr lang="en-US" sz="2600"/>
              <a:t>Novel techniques</a:t>
            </a:r>
          </a:p>
          <a:p>
            <a:pPr lvl="1"/>
            <a:r>
              <a:rPr lang="en-US" sz="2400"/>
              <a:t>Anisometric synthesis</a:t>
            </a:r>
          </a:p>
          <a:p>
            <a:pPr lvl="1"/>
            <a:r>
              <a:rPr lang="en-US" sz="2400"/>
              <a:t>Surface texture synthesis</a:t>
            </a:r>
          </a:p>
          <a:p>
            <a:pPr lvl="1">
              <a:buFont typeface="Monotype Sorts" pitchFamily="2" charset="2"/>
              <a:buNone/>
            </a:pPr>
            <a:endParaRPr lang="en-US" sz="2400"/>
          </a:p>
        </p:txBody>
      </p:sp>
      <p:grpSp>
        <p:nvGrpSpPr>
          <p:cNvPr id="2171908" name="Group 4"/>
          <p:cNvGrpSpPr>
            <a:grpSpLocks/>
          </p:cNvGrpSpPr>
          <p:nvPr/>
        </p:nvGrpSpPr>
        <p:grpSpPr bwMode="auto">
          <a:xfrm>
            <a:off x="4724400" y="1912938"/>
            <a:ext cx="3962400" cy="2430462"/>
            <a:chOff x="3360" y="1003"/>
            <a:chExt cx="2256" cy="1383"/>
          </a:xfrm>
        </p:grpSpPr>
        <p:pic>
          <p:nvPicPr>
            <p:cNvPr id="2171909" name="Picture 5" descr="compare_fmap_S19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 y="1138"/>
              <a:ext cx="1022" cy="1022"/>
            </a:xfrm>
            <a:prstGeom prst="rect">
              <a:avLst/>
            </a:prstGeom>
            <a:noFill/>
            <a:extLst>
              <a:ext uri="{909E8E84-426E-40DD-AFC4-6F175D3DCCD1}">
                <a14:hiddenFill xmlns:a14="http://schemas.microsoft.com/office/drawing/2010/main">
                  <a:solidFill>
                    <a:srgbClr val="FFFFFF"/>
                  </a:solidFill>
                </a14:hiddenFill>
              </a:ext>
            </a:extLst>
          </p:spPr>
        </p:pic>
        <p:pic>
          <p:nvPicPr>
            <p:cNvPr id="2171910" name="Picture 6" descr="compare_fmap_S19_fmap_d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 y="1003"/>
              <a:ext cx="489" cy="48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71911" name="Picture 7" descr="compare_fmap_S19_nof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8" y="1138"/>
              <a:ext cx="1017" cy="1016"/>
            </a:xfrm>
            <a:prstGeom prst="rect">
              <a:avLst/>
            </a:prstGeom>
            <a:noFill/>
            <a:extLst>
              <a:ext uri="{909E8E84-426E-40DD-AFC4-6F175D3DCCD1}">
                <a14:hiddenFill xmlns:a14="http://schemas.microsoft.com/office/drawing/2010/main">
                  <a:solidFill>
                    <a:srgbClr val="FFFFFF"/>
                  </a:solidFill>
                </a14:hiddenFill>
              </a:ext>
            </a:extLst>
          </p:spPr>
        </p:pic>
        <p:pic>
          <p:nvPicPr>
            <p:cNvPr id="2171912" name="Picture 8" descr="compare_fmap_S19_fmap_d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0" y="1003"/>
              <a:ext cx="489" cy="48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71913" name="Picture 9" descr="compare_fmap_S19_fmap_d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9" y="1003"/>
              <a:ext cx="488" cy="48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71914" name="Text Box 10"/>
            <p:cNvSpPr txBox="1">
              <a:spLocks noChangeArrowheads="1"/>
            </p:cNvSpPr>
            <p:nvPr/>
          </p:nvSpPr>
          <p:spPr bwMode="blackGray">
            <a:xfrm>
              <a:off x="3646" y="2150"/>
              <a:ext cx="59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Without</a:t>
              </a:r>
            </a:p>
          </p:txBody>
        </p:sp>
        <p:sp>
          <p:nvSpPr>
            <p:cNvPr id="2171915" name="Text Box 11"/>
            <p:cNvSpPr txBox="1">
              <a:spLocks noChangeArrowheads="1"/>
            </p:cNvSpPr>
            <p:nvPr/>
          </p:nvSpPr>
          <p:spPr bwMode="blackGray">
            <a:xfrm>
              <a:off x="4897" y="2160"/>
              <a:ext cx="39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With</a:t>
              </a:r>
            </a:p>
          </p:txBody>
        </p:sp>
      </p:grpSp>
      <p:pic>
        <p:nvPicPr>
          <p:cNvPr id="2171959" name="srfsynth.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4686300" y="1600200"/>
            <a:ext cx="4076700" cy="30575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00" fill="hold"/>
                                        <p:tgtEl>
                                          <p:spTgt spid="21719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71959"/>
                </p:tgtEl>
              </p:cMediaNode>
            </p:video>
            <p:seq concurrent="1" nextAc="seek">
              <p:cTn id="8" restart="whenNotActive" fill="hold" evtFilter="cancelBubble" nodeType="interactiveSeq">
                <p:stCondLst>
                  <p:cond evt="onClick" delay="0">
                    <p:tgtEl>
                      <p:spTgt spid="217195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71959"/>
                                        </p:tgtEl>
                                      </p:cBhvr>
                                    </p:cmd>
                                  </p:childTnLst>
                                </p:cTn>
                              </p:par>
                            </p:childTnLst>
                          </p:cTn>
                        </p:par>
                      </p:childTnLst>
                    </p:cTn>
                  </p:par>
                </p:childTnLst>
              </p:cTn>
              <p:nextCondLst>
                <p:cond evt="onClick" delay="0">
                  <p:tgtEl>
                    <p:spTgt spid="217195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3954" name="Rectangle 2"/>
          <p:cNvSpPr>
            <a:spLocks noGrp="1" noChangeArrowheads="1"/>
          </p:cNvSpPr>
          <p:nvPr>
            <p:ph type="title"/>
          </p:nvPr>
        </p:nvSpPr>
        <p:spPr/>
        <p:txBody>
          <a:bodyPr/>
          <a:lstStyle/>
          <a:p>
            <a:r>
              <a:rPr lang="en-US"/>
              <a:t>Overview</a:t>
            </a:r>
          </a:p>
        </p:txBody>
      </p:sp>
      <p:sp>
        <p:nvSpPr>
          <p:cNvPr id="2173955" name="Rectangle 3"/>
          <p:cNvSpPr>
            <a:spLocks noGrp="1" noChangeArrowheads="1"/>
          </p:cNvSpPr>
          <p:nvPr>
            <p:ph type="body" sz="half" idx="1"/>
          </p:nvPr>
        </p:nvSpPr>
        <p:spPr>
          <a:xfrm>
            <a:off x="304800" y="990600"/>
            <a:ext cx="8229600" cy="5410200"/>
          </a:xfrm>
        </p:spPr>
        <p:txBody>
          <a:bodyPr/>
          <a:lstStyle/>
          <a:p>
            <a:r>
              <a:rPr lang="en-US" sz="2600"/>
              <a:t>Appearance-space transform</a:t>
            </a:r>
          </a:p>
          <a:p>
            <a:pPr lvl="1"/>
            <a:r>
              <a:rPr lang="en-US" sz="2400"/>
              <a:t>Improved efficiency</a:t>
            </a:r>
          </a:p>
          <a:p>
            <a:pPr lvl="1"/>
            <a:r>
              <a:rPr lang="en-US" sz="2400"/>
              <a:t>Nonlocal features</a:t>
            </a:r>
          </a:p>
          <a:p>
            <a:pPr lvl="1"/>
            <a:r>
              <a:rPr lang="en-US" sz="2400"/>
              <a:t>Radiance transfer</a:t>
            </a:r>
          </a:p>
          <a:p>
            <a:pPr lvl="1">
              <a:buFont typeface="Monotype Sorts" pitchFamily="2" charset="2"/>
              <a:buNone/>
            </a:pPr>
            <a:endParaRPr lang="en-US" sz="2400"/>
          </a:p>
          <a:p>
            <a:pPr lvl="1">
              <a:buFont typeface="Monotype Sorts" pitchFamily="2" charset="2"/>
              <a:buNone/>
            </a:pPr>
            <a:endParaRPr lang="en-US" sz="2400"/>
          </a:p>
          <a:p>
            <a:r>
              <a:rPr lang="en-US" sz="2600"/>
              <a:t>Novel techniques</a:t>
            </a:r>
          </a:p>
          <a:p>
            <a:pPr lvl="1"/>
            <a:r>
              <a:rPr lang="en-US" sz="2400"/>
              <a:t>Anisometric synthesis</a:t>
            </a:r>
          </a:p>
          <a:p>
            <a:pPr lvl="1"/>
            <a:r>
              <a:rPr lang="en-US" sz="2400"/>
              <a:t>Surface texture synthesis</a:t>
            </a:r>
          </a:p>
          <a:p>
            <a:pPr lvl="1"/>
            <a:r>
              <a:rPr lang="en-US" sz="2400"/>
              <a:t>Texture advection</a:t>
            </a:r>
          </a:p>
          <a:p>
            <a:pPr lvl="1">
              <a:buFont typeface="Monotype Sorts" pitchFamily="2" charset="2"/>
              <a:buNone/>
            </a:pPr>
            <a:endParaRPr lang="en-US" sz="2400"/>
          </a:p>
        </p:txBody>
      </p:sp>
      <p:grpSp>
        <p:nvGrpSpPr>
          <p:cNvPr id="2173956" name="Group 4"/>
          <p:cNvGrpSpPr>
            <a:grpSpLocks/>
          </p:cNvGrpSpPr>
          <p:nvPr/>
        </p:nvGrpSpPr>
        <p:grpSpPr bwMode="auto">
          <a:xfrm>
            <a:off x="4724400" y="1912938"/>
            <a:ext cx="3962400" cy="2430462"/>
            <a:chOff x="3360" y="1003"/>
            <a:chExt cx="2256" cy="1383"/>
          </a:xfrm>
        </p:grpSpPr>
        <p:pic>
          <p:nvPicPr>
            <p:cNvPr id="2173957" name="Picture 5" descr="compare_fmap_S19_fmap_d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 y="1138"/>
              <a:ext cx="1022" cy="1022"/>
            </a:xfrm>
            <a:prstGeom prst="rect">
              <a:avLst/>
            </a:prstGeom>
            <a:noFill/>
            <a:extLst>
              <a:ext uri="{909E8E84-426E-40DD-AFC4-6F175D3DCCD1}">
                <a14:hiddenFill xmlns:a14="http://schemas.microsoft.com/office/drawing/2010/main">
                  <a:solidFill>
                    <a:srgbClr val="FFFFFF"/>
                  </a:solidFill>
                </a14:hiddenFill>
              </a:ext>
            </a:extLst>
          </p:spPr>
        </p:pic>
        <p:pic>
          <p:nvPicPr>
            <p:cNvPr id="2173958" name="Picture 6" descr="compare_fmap_S19_fmap_d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 y="1003"/>
              <a:ext cx="489" cy="48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73959" name="Picture 7" descr="compare_fmap_S19_nof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8" y="1138"/>
              <a:ext cx="1017" cy="1016"/>
            </a:xfrm>
            <a:prstGeom prst="rect">
              <a:avLst/>
            </a:prstGeom>
            <a:noFill/>
            <a:extLst>
              <a:ext uri="{909E8E84-426E-40DD-AFC4-6F175D3DCCD1}">
                <a14:hiddenFill xmlns:a14="http://schemas.microsoft.com/office/drawing/2010/main">
                  <a:solidFill>
                    <a:srgbClr val="FFFFFF"/>
                  </a:solidFill>
                </a14:hiddenFill>
              </a:ext>
            </a:extLst>
          </p:spPr>
        </p:pic>
        <p:pic>
          <p:nvPicPr>
            <p:cNvPr id="2173960" name="Picture 8" descr="compare_fmap_S19_fmap_d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0" y="1003"/>
              <a:ext cx="489" cy="48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73961" name="Picture 9" descr="compare_fmap_S19_fmap_d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9" y="1003"/>
              <a:ext cx="488" cy="48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73962" name="Text Box 10"/>
            <p:cNvSpPr txBox="1">
              <a:spLocks noChangeArrowheads="1"/>
            </p:cNvSpPr>
            <p:nvPr/>
          </p:nvSpPr>
          <p:spPr bwMode="blackGray">
            <a:xfrm>
              <a:off x="3646" y="2150"/>
              <a:ext cx="59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Without</a:t>
              </a:r>
            </a:p>
          </p:txBody>
        </p:sp>
        <p:sp>
          <p:nvSpPr>
            <p:cNvPr id="2173963" name="Text Box 11"/>
            <p:cNvSpPr txBox="1">
              <a:spLocks noChangeArrowheads="1"/>
            </p:cNvSpPr>
            <p:nvPr/>
          </p:nvSpPr>
          <p:spPr bwMode="blackGray">
            <a:xfrm>
              <a:off x="4897" y="2160"/>
              <a:ext cx="39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r>
                <a:rPr lang="en-US" sz="2000" i="1">
                  <a:effectLst>
                    <a:outerShdw blurRad="38100" dist="38100" dir="2700000" algn="tl">
                      <a:srgbClr val="C0C0C0"/>
                    </a:outerShdw>
                  </a:effectLst>
                </a:rPr>
                <a:t>With</a:t>
              </a:r>
            </a:p>
          </p:txBody>
        </p:sp>
      </p:grpSp>
      <p:pic>
        <p:nvPicPr>
          <p:cNvPr id="2174008" name="advpaint.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4648200" y="1600200"/>
            <a:ext cx="4114800" cy="30861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80" fill="hold"/>
                                        <p:tgtEl>
                                          <p:spTgt spid="21740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74008"/>
                </p:tgtEl>
              </p:cMediaNode>
            </p:video>
            <p:seq concurrent="1" nextAc="seek">
              <p:cTn id="8" restart="whenNotActive" fill="hold" evtFilter="cancelBubble" nodeType="interactiveSeq">
                <p:stCondLst>
                  <p:cond evt="onClick" delay="0">
                    <p:tgtEl>
                      <p:spTgt spid="217400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74008"/>
                                        </p:tgtEl>
                                      </p:cBhvr>
                                    </p:cmd>
                                  </p:childTnLst>
                                </p:cTn>
                              </p:par>
                            </p:childTnLst>
                          </p:cTn>
                        </p:par>
                      </p:childTnLst>
                    </p:cTn>
                  </p:par>
                </p:childTnLst>
              </p:cTn>
              <p:nextCondLst>
                <p:cond evt="onClick" delay="0">
                  <p:tgtEl>
                    <p:spTgt spid="2174008"/>
                  </p:tgtEl>
                </p:cond>
              </p:nextCondLst>
            </p:seq>
          </p:childTnLst>
        </p:cTn>
      </p:par>
    </p:tnLst>
  </p:timing>
</p:sld>
</file>

<file path=ppt/theme/theme1.xml><?xml version="1.0" encoding="utf-8"?>
<a:theme xmlns:a="http://schemas.openxmlformats.org/drawingml/2006/main" name="qem_vis1999">
  <a:themeElements>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fontScheme name="qem_vis19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qem_vis199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em_vis199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em_vis199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em_vis1999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qem_vis1999 5">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qem_vis1999 6">
        <a:dk1>
          <a:srgbClr val="000000"/>
        </a:dk1>
        <a:lt1>
          <a:srgbClr val="FFFFFF"/>
        </a:lt1>
        <a:dk2>
          <a:srgbClr val="772655"/>
        </a:dk2>
        <a:lt2>
          <a:srgbClr val="5FFFF0"/>
        </a:lt2>
        <a:accent1>
          <a:srgbClr val="952CA7"/>
        </a:accent1>
        <a:accent2>
          <a:srgbClr val="FAFD00"/>
        </a:accent2>
        <a:accent3>
          <a:srgbClr val="BDACB4"/>
        </a:accent3>
        <a:accent4>
          <a:srgbClr val="DADADA"/>
        </a:accent4>
        <a:accent5>
          <a:srgbClr val="C8ACD0"/>
        </a:accent5>
        <a:accent6>
          <a:srgbClr val="E3E500"/>
        </a:accent6>
        <a:hlink>
          <a:srgbClr val="FEAA2E"/>
        </a:hlink>
        <a:folHlink>
          <a:srgbClr val="D989B8"/>
        </a:folHlink>
      </a:clrScheme>
      <a:clrMap bg1="dk2" tx1="lt1" bg2="dk1" tx2="lt2" accent1="accent1" accent2="accent2" accent3="accent3" accent4="accent4" accent5="accent5" accent6="accent6" hlink="hlink" folHlink="folHlink"/>
    </a:extraClrScheme>
    <a:extraClrScheme>
      <a:clrScheme name="qem_vis1999 7">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FF99"/>
        </a:folHlink>
      </a:clrScheme>
      <a:clrMap bg1="lt1" tx1="dk1" bg2="lt2" tx2="dk2" accent1="accent1" accent2="accent2" accent3="accent3" accent4="accent4" accent5="accent5" accent6="accent6" hlink="hlink" folHlink="folHlink"/>
    </a:extraClrScheme>
    <a:extraClrScheme>
      <a:clrScheme name="qem_vis1999 8">
        <a:dk1>
          <a:srgbClr val="000000"/>
        </a:dk1>
        <a:lt1>
          <a:srgbClr val="FFFFFF"/>
        </a:lt1>
        <a:dk2>
          <a:srgbClr val="000099"/>
        </a:dk2>
        <a:lt2>
          <a:srgbClr val="FFFFFF"/>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
      <a:clrScheme name="qem_vis1999 9">
        <a:dk1>
          <a:srgbClr val="000000"/>
        </a:dk1>
        <a:lt1>
          <a:srgbClr val="FFFFFF"/>
        </a:lt1>
        <a:dk2>
          <a:srgbClr val="000099"/>
        </a:dk2>
        <a:lt2>
          <a:srgbClr val="FFFFFF"/>
        </a:lt2>
        <a:accent1>
          <a:srgbClr val="DBDBDB"/>
        </a:accent1>
        <a:accent2>
          <a:srgbClr val="0066FF"/>
        </a:accent2>
        <a:accent3>
          <a:srgbClr val="FFFFFF"/>
        </a:accent3>
        <a:accent4>
          <a:srgbClr val="000000"/>
        </a:accent4>
        <a:accent5>
          <a:srgbClr val="EAEAEA"/>
        </a:accent5>
        <a:accent6>
          <a:srgbClr val="005CE7"/>
        </a:accent6>
        <a:hlink>
          <a:srgbClr val="FF0033"/>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37749</TotalTime>
  <Words>4971</Words>
  <Application>Microsoft Office PowerPoint</Application>
  <PresentationFormat>On-screen Show (4:3)</PresentationFormat>
  <Paragraphs>848</Paragraphs>
  <Slides>54</Slides>
  <Notes>50</Notes>
  <HiddenSlides>0</HiddenSlides>
  <MMClips>19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Times New Roman</vt:lpstr>
      <vt:lpstr>Arial</vt:lpstr>
      <vt:lpstr>Monotype Sorts</vt:lpstr>
      <vt:lpstr>Arial Special G1</vt:lpstr>
      <vt:lpstr>Wingdings</vt:lpstr>
      <vt:lpstr>Symbol</vt:lpstr>
      <vt:lpstr>qem_vis1999</vt:lpstr>
      <vt:lpstr>Microsoft Equation 3.0</vt:lpstr>
      <vt:lpstr>Appearance-Space Texture Synthesis </vt:lpstr>
      <vt:lpstr>Texture synthesis from example</vt:lpstr>
      <vt:lpstr>Recent extensions</vt:lpstr>
      <vt:lpstr>Fast, controllable synthesis</vt:lpstr>
      <vt:lpstr>Overview</vt:lpstr>
      <vt:lpstr>Overview</vt:lpstr>
      <vt:lpstr>Overview</vt:lpstr>
      <vt:lpstr>Overview</vt:lpstr>
      <vt:lpstr>Overview</vt:lpstr>
      <vt:lpstr>Overview</vt:lpstr>
      <vt:lpstr>Neighborhood matching</vt:lpstr>
      <vt:lpstr>Building the transformed exemplar</vt:lpstr>
      <vt:lpstr>RGB versus 3D appearance space</vt:lpstr>
      <vt:lpstr>Nonlocal information</vt:lpstr>
      <vt:lpstr>Synthesis pipeline</vt:lpstr>
      <vt:lpstr>Texture synthesis algorithm</vt:lpstr>
      <vt:lpstr>Synthesis pipeline</vt:lpstr>
      <vt:lpstr>Results: Feature preservation</vt:lpstr>
      <vt:lpstr>Results: RTT synthesis</vt:lpstr>
      <vt:lpstr>Novel synthesis techniques</vt:lpstr>
      <vt:lpstr>Coherent anisometric synthesis</vt:lpstr>
      <vt:lpstr>Anisometric synthesis</vt:lpstr>
      <vt:lpstr>Coherent anisometric synthesis</vt:lpstr>
      <vt:lpstr>PowerPoint Presentation</vt:lpstr>
      <vt:lpstr>PowerPoint Presentation</vt:lpstr>
      <vt:lpstr>Results</vt:lpstr>
      <vt:lpstr>Results</vt:lpstr>
      <vt:lpstr>Results</vt:lpstr>
      <vt:lpstr>Results</vt:lpstr>
      <vt:lpstr>Novel synthesis techniques</vt:lpstr>
      <vt:lpstr>Surface texture synthesis</vt:lpstr>
      <vt:lpstr>Surface texture synthesis</vt:lpstr>
      <vt:lpstr>Surface synthesis results</vt:lpstr>
      <vt:lpstr>Surface synthesis results</vt:lpstr>
      <vt:lpstr>Surface synthesis results</vt:lpstr>
      <vt:lpstr>Surface synthesis results</vt:lpstr>
      <vt:lpstr>Novel synthesis techniques</vt:lpstr>
      <vt:lpstr>Real-time advection</vt:lpstr>
      <vt:lpstr>Real-time advection</vt:lpstr>
      <vt:lpstr>Advection results</vt:lpstr>
      <vt:lpstr>Summary</vt:lpstr>
      <vt:lpstr>Summary</vt:lpstr>
      <vt:lpstr>Summary</vt:lpstr>
      <vt:lpstr>Future work</vt:lpstr>
      <vt:lpstr>Future work</vt:lpstr>
      <vt:lpstr>Future work</vt:lpstr>
      <vt:lpstr>Acknowledgements</vt:lpstr>
      <vt:lpstr>The end</vt:lpstr>
      <vt:lpstr>PowerPoint Presentation</vt:lpstr>
      <vt:lpstr>Anisometric synthesis</vt:lpstr>
      <vt:lpstr>Textons vs. Appearance Space</vt:lpstr>
      <vt:lpstr>Appearance space synthesis</vt:lpstr>
      <vt:lpstr>Real-time advection</vt:lpstr>
      <vt:lpstr>Anisometric synthesis magnification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Hugues Hoppe</dc:creator>
  <cp:lastModifiedBy>Hugues Hoppe</cp:lastModifiedBy>
  <cp:revision>1823</cp:revision>
  <dcterms:created xsi:type="dcterms:W3CDTF">1999-08-16T18:11:54Z</dcterms:created>
  <dcterms:modified xsi:type="dcterms:W3CDTF">2010-09-29T18:25:52Z</dcterms:modified>
</cp:coreProperties>
</file>