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60" r:id="rId5"/>
    <p:sldId id="261" r:id="rId6"/>
    <p:sldId id="259" r:id="rId7"/>
    <p:sldId id="296" r:id="rId8"/>
    <p:sldId id="264" r:id="rId9"/>
    <p:sldId id="294" r:id="rId10"/>
    <p:sldId id="263" r:id="rId11"/>
    <p:sldId id="266" r:id="rId12"/>
    <p:sldId id="267" r:id="rId13"/>
    <p:sldId id="270" r:id="rId14"/>
    <p:sldId id="272" r:id="rId15"/>
    <p:sldId id="271" r:id="rId16"/>
    <p:sldId id="273" r:id="rId17"/>
    <p:sldId id="274" r:id="rId18"/>
    <p:sldId id="293" r:id="rId19"/>
    <p:sldId id="276" r:id="rId20"/>
    <p:sldId id="269" r:id="rId21"/>
    <p:sldId id="277" r:id="rId22"/>
    <p:sldId id="278" r:id="rId23"/>
    <p:sldId id="279" r:id="rId24"/>
    <p:sldId id="280" r:id="rId25"/>
    <p:sldId id="288" r:id="rId26"/>
    <p:sldId id="292" r:id="rId27"/>
    <p:sldId id="290" r:id="rId28"/>
    <p:sldId id="291" r:id="rId29"/>
    <p:sldId id="281" r:id="rId30"/>
    <p:sldId id="282" r:id="rId31"/>
    <p:sldId id="283" r:id="rId32"/>
    <p:sldId id="295" r:id="rId3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0000"/>
    <a:srgbClr val="95B3D7"/>
    <a:srgbClr val="E17617"/>
    <a:srgbClr val="CFAF66"/>
    <a:srgbClr val="DE7F24"/>
    <a:srgbClr val="D59C4C"/>
    <a:srgbClr val="C9C381"/>
    <a:srgbClr val="C6CC8E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917" autoAdjust="0"/>
    <p:restoredTop sz="89749" autoAdjust="0"/>
  </p:normalViewPr>
  <p:slideViewPr>
    <p:cSldViewPr>
      <p:cViewPr>
        <p:scale>
          <a:sx n="200" d="100"/>
          <a:sy n="200" d="100"/>
        </p:scale>
        <p:origin x="-720" y="-6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A8E61-1283-4B7D-8F4F-F803C20D6511}" type="datetimeFigureOut">
              <a:rPr lang="zh-CN" altLang="en-US" smtClean="0"/>
              <a:pPr/>
              <a:t>2012/5/25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24BF8-B6CA-43C7-8472-306909DCF8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672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24BF8-B6CA-43C7-8472-306909DCF8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544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 smtClean="0"/>
              <a:t>A simple example in 1D.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altLang="zh-CN" baseline="0" dirty="0" smtClean="0"/>
              <a:t>In the underlying scene, there are two smooth regions of different colors meeting at an edge. The luminance plot also shows this sharp transition.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altLang="zh-CN" baseline="0" dirty="0" smtClean="0"/>
              <a:t>After rasterizing this scene with proper filtering, we can see a blended color at the edge pixel. The edge pixel is contributed by 60% of the left color and 40% of the right color.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altLang="zh-CN" baseline="0" dirty="0" smtClean="0"/>
              <a:t>After non-linear filtering, the edge pixel may become incorrect and show an abrupt color.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Both"/>
              <a:tabLst/>
              <a:defRPr/>
            </a:pPr>
            <a:r>
              <a:rPr lang="en-US" altLang="zh-CN" baseline="0" dirty="0" smtClean="0"/>
              <a:t>We can recover this pixel with a blended color using the percentages.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24BF8-B6CA-43C7-8472-306909DCF83A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9837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aseline="0" dirty="0" smtClean="0"/>
              <a:t>Here we assume that only two colors contribute to the edge pixel p, which applies for the majority of edges. 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Select two pixels </a:t>
            </a:r>
            <a:r>
              <a:rPr lang="en-US" altLang="zh-CN" baseline="0" dirty="0" err="1" smtClean="0"/>
              <a:t>p_a</a:t>
            </a:r>
            <a:r>
              <a:rPr lang="en-US" altLang="zh-CN" baseline="0" dirty="0" smtClean="0"/>
              <a:t> and </a:t>
            </a:r>
            <a:r>
              <a:rPr lang="en-US" altLang="zh-CN" baseline="0" dirty="0" err="1" smtClean="0"/>
              <a:t>p_b</a:t>
            </a:r>
            <a:r>
              <a:rPr lang="en-US" altLang="zh-CN" baseline="0" dirty="0" smtClean="0"/>
              <a:t> from the 8 neighboring pixels.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24BF8-B6CA-43C7-8472-306909DCF83A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3340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24BF8-B6CA-43C7-8472-306909DCF83A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3818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24BF8-B6CA-43C7-8472-306909DCF83A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92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24BF8-B6CA-43C7-8472-306909DCF83A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8662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24BF8-B6CA-43C7-8472-306909DCF83A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210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This is equivalent to computing a linear least-square system that minimizes the distance </a:t>
            </a:r>
            <a:r>
              <a:rPr lang="en-US" baseline="0" dirty="0" err="1" smtClean="0"/>
              <a:t>d_p</a:t>
            </a:r>
            <a:r>
              <a:rPr lang="en-US" baseline="0" dirty="0" smtClean="0"/>
              <a:t>, which is measured from the newly blended color to the center color C.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distance </a:t>
            </a:r>
            <a:r>
              <a:rPr lang="en-US" baseline="0" dirty="0" err="1" smtClean="0"/>
              <a:t>d_p</a:t>
            </a:r>
            <a:r>
              <a:rPr lang="en-US" baseline="0" dirty="0" smtClean="0"/>
              <a:t> represents </a:t>
            </a:r>
            <a:r>
              <a:rPr lang="en-US" baseline="0" smtClean="0"/>
              <a:t>the interpolation </a:t>
            </a:r>
            <a:r>
              <a:rPr lang="en-US" baseline="0" dirty="0" smtClean="0"/>
              <a:t>error which will later be used to evaluate the confidence of interpolation.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24BF8-B6CA-43C7-8472-306909DCF83A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1734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24BF8-B6CA-43C7-8472-306909DCF83A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532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Larger edge strength together with smaller interpolation error generally indicates higher confidence for blending.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combine two Gaussian functions here to control the sensitivity of these two factors, and so there are two associated parameters.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resulting confidence </a:t>
            </a:r>
            <a:r>
              <a:rPr lang="en-US" baseline="0" dirty="0" err="1" smtClean="0"/>
              <a:t>beta_p</a:t>
            </a:r>
            <a:r>
              <a:rPr lang="en-US" baseline="0" dirty="0" smtClean="0"/>
              <a:t> ranges from zero to one.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24BF8-B6CA-43C7-8472-306909DCF83A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7482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Finally: compute all pixels in the recovered image R.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pixel color R[p] is composed of a blended color using its two neighbors, and the unchanged color from the filtered image F.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pixels where the blending confidence is high, the blended color plays a larger role, otherwise the initial filtered color dominates the result.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24BF8-B6CA-43C7-8472-306909DCF83A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035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24BF8-B6CA-43C7-8472-306909DCF83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3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Two common</a:t>
            </a:r>
            <a:r>
              <a:rPr lang="en-US" altLang="zh-CN" baseline="0" dirty="0" smtClean="0"/>
              <a:t> examples where this mutual dependency of pixels is useful. 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Thick edges: the edge pixels form dependency chains along the gradient direction. Our formulation allows these pixels to interact with each other when obtaining the solution.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Thin features: The pixels can only find </a:t>
            </a:r>
            <a:r>
              <a:rPr lang="en-US" altLang="zh-CN" baseline="0" dirty="0" err="1" smtClean="0"/>
              <a:t>extrema</a:t>
            </a:r>
            <a:r>
              <a:rPr lang="en-US" altLang="zh-CN" baseline="0" dirty="0" smtClean="0"/>
              <a:t> colors within the thin feature. Another type of dependency chain.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24BF8-B6CA-43C7-8472-306909DCF83A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9673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24BF8-B6CA-43C7-8472-306909DCF83A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4230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24BF8-B6CA-43C7-8472-306909DCF83A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293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24BF8-B6CA-43C7-8472-306909DCF83A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0757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</a:t>
            </a:r>
            <a:r>
              <a:rPr lang="en-US" baseline="0" dirty="0" smtClean="0"/>
              <a:t>ill not alter the structure in smooth regions of the filtered image, because there’s no edge response at those places.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24BF8-B6CA-43C7-8472-306909DCF83A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0182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Staircase </a:t>
            </a:r>
            <a:r>
              <a:rPr lang="en-US" baseline="0" dirty="0" smtClean="0"/>
              <a:t>artifacts at strong edges because the transition colors are biased in its nonlinear filtering.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24BF8-B6CA-43C7-8472-306909DCF83A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39519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24BF8-B6CA-43C7-8472-306909DCF83A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8082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</a:t>
            </a:r>
            <a:r>
              <a:rPr lang="en-US" baseline="0" dirty="0" smtClean="0"/>
              <a:t>the mapped gradient is nonlinear, the resulting image may show aliasing artifacts along edges.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24BF8-B6CA-43C7-8472-306909DCF83A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2306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Replacing </a:t>
            </a:r>
            <a:r>
              <a:rPr lang="en-US" altLang="zh-CN" baseline="0" dirty="0" smtClean="0"/>
              <a:t>colors in an image usually does not properly treat the transition colors at object boundaries. 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The result is not perfect, since the band is too wide which is caused by lens diffraction. But it is much more improved over the filtered result.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24BF8-B6CA-43C7-8472-306909DCF83A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9605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24BF8-B6CA-43C7-8472-306909DCF83A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493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24BF8-B6CA-43C7-8472-306909DCF83A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991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Many of the corners have three or more colors meeting.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some corners where two neighboring colors are very similar, our method may struggle with undesired blending.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Fortunately we have not observed this in natural images.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24BF8-B6CA-43C7-8472-306909DCF83A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3706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24BF8-B6CA-43C7-8472-306909DCF83A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9135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24BF8-B6CA-43C7-8472-306909DCF83A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6718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DEFF-C610-47DF-AA64-D310049C8315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4522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DEFF-C610-47DF-AA64-D310049C8315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240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24BF8-B6CA-43C7-8472-306909DCF83A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098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24BF8-B6CA-43C7-8472-306909DCF83A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24BF8-B6CA-43C7-8472-306909DCF83A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32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</a:t>
            </a:r>
            <a:r>
              <a:rPr lang="en-US" dirty="0" smtClean="0"/>
              <a:t>ur method</a:t>
            </a:r>
            <a:r>
              <a:rPr lang="en-US" baseline="0" dirty="0" smtClean="0"/>
              <a:t> is used as a </a:t>
            </a:r>
            <a:r>
              <a:rPr lang="en-US" baseline="0" dirty="0" err="1" smtClean="0"/>
              <a:t>postprocess</a:t>
            </a:r>
            <a:r>
              <a:rPr lang="en-US" baseline="0" dirty="0" smtClean="0"/>
              <a:t> to existing nonlinear filters.  </a:t>
            </a:r>
          </a:p>
          <a:p>
            <a:r>
              <a:rPr lang="en-US" baseline="0" dirty="0" smtClean="0"/>
              <a:t>It takes both the original input image (O) and the filter output (F). The result image (R) retains most of the changes in F except along edges.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Our method also assumes that O and F must have exact 1-1 pixel correspondence. So the nonlinear filter cannot apply any geometric distortion to the image.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124BF8-B6CA-43C7-8472-306909DCF83A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199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A8ED-A627-4C07-B96F-D493E472B0C9}" type="datetimeFigureOut">
              <a:rPr lang="zh-CN" altLang="en-US" smtClean="0"/>
              <a:pPr/>
              <a:t>2012/5/25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068C-EFE5-48A9-AFD5-383D728198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410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A8ED-A627-4C07-B96F-D493E472B0C9}" type="datetimeFigureOut">
              <a:rPr lang="zh-CN" altLang="en-US" smtClean="0"/>
              <a:pPr/>
              <a:t>2012/5/25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068C-EFE5-48A9-AFD5-383D728198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518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A8ED-A627-4C07-B96F-D493E472B0C9}" type="datetimeFigureOut">
              <a:rPr lang="zh-CN" altLang="en-US" smtClean="0"/>
              <a:pPr/>
              <a:t>2012/5/25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068C-EFE5-48A9-AFD5-383D728198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77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57250"/>
          </a:xfrm>
          <a:effectLst/>
        </p:spPr>
        <p:txBody>
          <a:bodyPr/>
          <a:lstStyle>
            <a:lvl1pPr algn="l"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>
            <a:lvl1pPr marL="342900" indent="-342900">
              <a:buClr>
                <a:srgbClr val="00B050"/>
              </a:buClr>
              <a:buFont typeface="Arial" pitchFamily="34" charset="0"/>
              <a:buChar char="•"/>
              <a:defRPr sz="2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tantia" pitchFamily="18" charset="0"/>
              </a:defRPr>
            </a:lvl1pPr>
            <a:lvl2pPr marL="742950" indent="-285750">
              <a:buClr>
                <a:srgbClr val="00B050"/>
              </a:buClr>
              <a:buFont typeface="Constantia" pitchFamily="18" charset="0"/>
              <a:buChar char="›"/>
              <a:defRPr sz="24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tantia" pitchFamily="18" charset="0"/>
              </a:defRPr>
            </a:lvl2pPr>
            <a:lvl3pPr marL="1143000" indent="-228600">
              <a:buClr>
                <a:srgbClr val="00B050"/>
              </a:buClr>
              <a:buFont typeface="Constantia" pitchFamily="18" charset="0"/>
              <a:buChar char="−"/>
              <a:defRPr sz="22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tantia" pitchFamily="18" charset="0"/>
              </a:defRPr>
            </a:lvl3pPr>
            <a:lvl4pPr marL="1600200" indent="-228600">
              <a:buClr>
                <a:srgbClr val="00B050"/>
              </a:buClr>
              <a:buFont typeface="Arial" pitchFamily="34" charset="0"/>
              <a:buChar char="•"/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tantia" pitchFamily="18" charset="0"/>
              </a:defRPr>
            </a:lvl4pPr>
            <a:lvl5pPr marL="2057400" indent="-228600">
              <a:buClr>
                <a:srgbClr val="00B050"/>
              </a:buClr>
              <a:buFont typeface="Arial" pitchFamily="34" charset="0"/>
              <a:buChar char="•"/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nstantia" pitchFamily="18" charset="0"/>
              </a:defRPr>
            </a:lvl5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A8ED-A627-4C07-B96F-D493E472B0C9}" type="datetimeFigureOut">
              <a:rPr lang="zh-CN" altLang="en-US" smtClean="0"/>
              <a:pPr/>
              <a:t>2012/5/25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068C-EFE5-48A9-AFD5-383D728198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79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A8ED-A627-4C07-B96F-D493E472B0C9}" type="datetimeFigureOut">
              <a:rPr lang="zh-CN" altLang="en-US" smtClean="0"/>
              <a:pPr/>
              <a:t>2012/5/25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068C-EFE5-48A9-AFD5-383D728198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804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A8ED-A627-4C07-B96F-D493E472B0C9}" type="datetimeFigureOut">
              <a:rPr lang="zh-CN" altLang="en-US" smtClean="0"/>
              <a:pPr/>
              <a:t>2012/5/25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068C-EFE5-48A9-AFD5-383D728198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257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A8ED-A627-4C07-B96F-D493E472B0C9}" type="datetimeFigureOut">
              <a:rPr lang="zh-CN" altLang="en-US" smtClean="0"/>
              <a:pPr/>
              <a:t>2012/5/25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068C-EFE5-48A9-AFD5-383D728198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04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A8ED-A627-4C07-B96F-D493E472B0C9}" type="datetimeFigureOut">
              <a:rPr lang="zh-CN" altLang="en-US" smtClean="0"/>
              <a:pPr/>
              <a:t>2012/5/25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068C-EFE5-48A9-AFD5-383D728198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852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A8ED-A627-4C07-B96F-D493E472B0C9}" type="datetimeFigureOut">
              <a:rPr lang="zh-CN" altLang="en-US" smtClean="0"/>
              <a:pPr/>
              <a:t>2012/5/25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068C-EFE5-48A9-AFD5-383D728198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118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A8ED-A627-4C07-B96F-D493E472B0C9}" type="datetimeFigureOut">
              <a:rPr lang="zh-CN" altLang="en-US" smtClean="0"/>
              <a:pPr/>
              <a:t>2012/5/25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068C-EFE5-48A9-AFD5-383D728198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498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3A8ED-A627-4C07-B96F-D493E472B0C9}" type="datetimeFigureOut">
              <a:rPr lang="zh-CN" altLang="en-US" smtClean="0"/>
              <a:pPr/>
              <a:t>2012/5/25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8068C-EFE5-48A9-AFD5-383D728198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36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3A8ED-A627-4C07-B96F-D493E472B0C9}" type="datetimeFigureOut">
              <a:rPr lang="zh-CN" altLang="en-US" smtClean="0"/>
              <a:pPr/>
              <a:t>2012/5/25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8068C-EFE5-48A9-AFD5-383D7281987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308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9582"/>
            <a:ext cx="7772400" cy="11025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  <a:latin typeface="Lucida Calligraphy" pitchFamily="66" charset="0"/>
              </a:rPr>
              <a:t>Antialiasing Recovery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2283718"/>
            <a:ext cx="7632848" cy="2232248"/>
          </a:xfrm>
          <a:effectLst/>
        </p:spPr>
        <p:txBody>
          <a:bodyPr>
            <a:normAutofit fontScale="92500" lnSpcReduction="10000"/>
          </a:bodyPr>
          <a:lstStyle/>
          <a:p>
            <a:pPr algn="l">
              <a:spcBef>
                <a:spcPts val="1200"/>
              </a:spcBef>
            </a:pPr>
            <a:r>
              <a:rPr lang="en-US" altLang="zh-CN" sz="2400" spc="50" dirty="0" smtClean="0">
                <a:solidFill>
                  <a:schemeClr val="accent1">
                    <a:lumMod val="75000"/>
                  </a:schemeClr>
                </a:solidFill>
                <a:latin typeface="Bernard MT Condensed" pitchFamily="18" charset="0"/>
              </a:rPr>
              <a:t>Lei Yang,   Pedro V. Sander</a:t>
            </a:r>
            <a:br>
              <a:rPr lang="en-US" altLang="zh-CN" sz="2400" spc="50" dirty="0" smtClean="0">
                <a:solidFill>
                  <a:schemeClr val="accent1">
                    <a:lumMod val="75000"/>
                  </a:schemeClr>
                </a:solidFill>
                <a:latin typeface="Bernard MT Condensed" pitchFamily="18" charset="0"/>
              </a:rPr>
            </a:br>
            <a:r>
              <a:rPr lang="en-US" altLang="zh-CN" sz="2000" spc="50" dirty="0" smtClean="0">
                <a:solidFill>
                  <a:schemeClr val="bg1">
                    <a:lumMod val="50000"/>
                  </a:schemeClr>
                </a:solidFill>
                <a:latin typeface="Bernard MT Condensed" pitchFamily="18" charset="0"/>
              </a:rPr>
              <a:t>The Hong Kong University of Science and Technology</a:t>
            </a:r>
          </a:p>
          <a:p>
            <a:pPr algn="l">
              <a:spcBef>
                <a:spcPts val="1200"/>
              </a:spcBef>
            </a:pPr>
            <a:r>
              <a:rPr lang="en-US" altLang="zh-CN" sz="2400" spc="50" dirty="0" smtClean="0">
                <a:solidFill>
                  <a:schemeClr val="accent1">
                    <a:lumMod val="75000"/>
                  </a:schemeClr>
                </a:solidFill>
                <a:latin typeface="Bernard MT Condensed" pitchFamily="18" charset="0"/>
              </a:rPr>
              <a:t>Jason Lawrence</a:t>
            </a:r>
            <a:br>
              <a:rPr lang="en-US" altLang="zh-CN" sz="2400" spc="50" dirty="0" smtClean="0">
                <a:solidFill>
                  <a:schemeClr val="accent1">
                    <a:lumMod val="75000"/>
                  </a:schemeClr>
                </a:solidFill>
                <a:latin typeface="Bernard MT Condensed" pitchFamily="18" charset="0"/>
              </a:rPr>
            </a:br>
            <a:r>
              <a:rPr lang="en-US" altLang="zh-CN" sz="2000" spc="50" dirty="0" smtClean="0">
                <a:solidFill>
                  <a:schemeClr val="bg1">
                    <a:lumMod val="50000"/>
                  </a:schemeClr>
                </a:solidFill>
                <a:latin typeface="Bernard MT Condensed" pitchFamily="18" charset="0"/>
              </a:rPr>
              <a:t>University of Virginia</a:t>
            </a:r>
          </a:p>
          <a:p>
            <a:pPr algn="l">
              <a:spcBef>
                <a:spcPts val="1200"/>
              </a:spcBef>
            </a:pPr>
            <a:r>
              <a:rPr lang="en-US" altLang="zh-CN" sz="2400" spc="50" dirty="0" err="1" smtClean="0">
                <a:solidFill>
                  <a:schemeClr val="accent1">
                    <a:lumMod val="75000"/>
                  </a:schemeClr>
                </a:solidFill>
                <a:latin typeface="Bernard MT Condensed" pitchFamily="18" charset="0"/>
              </a:rPr>
              <a:t>Hugues</a:t>
            </a:r>
            <a:r>
              <a:rPr lang="en-US" altLang="zh-CN" sz="2400" spc="50" dirty="0" smtClean="0">
                <a:solidFill>
                  <a:schemeClr val="accent1">
                    <a:lumMod val="75000"/>
                  </a:schemeClr>
                </a:solidFill>
                <a:latin typeface="Bernard MT Condensed" pitchFamily="18" charset="0"/>
              </a:rPr>
              <a:t> Hoppe</a:t>
            </a:r>
            <a:br>
              <a:rPr lang="en-US" altLang="zh-CN" sz="2400" spc="50" dirty="0" smtClean="0">
                <a:solidFill>
                  <a:schemeClr val="accent1">
                    <a:lumMod val="75000"/>
                  </a:schemeClr>
                </a:solidFill>
                <a:latin typeface="Bernard MT Condensed" pitchFamily="18" charset="0"/>
              </a:rPr>
            </a:br>
            <a:r>
              <a:rPr lang="en-US" altLang="zh-CN" sz="2000" spc="50" dirty="0" smtClean="0">
                <a:solidFill>
                  <a:schemeClr val="bg1">
                    <a:lumMod val="50000"/>
                  </a:schemeClr>
                </a:solidFill>
                <a:latin typeface="Bernard MT Condensed" pitchFamily="18" charset="0"/>
              </a:rPr>
              <a:t>Microsoft Research</a:t>
            </a:r>
            <a:endParaRPr lang="zh-CN" altLang="en-US" sz="2000" spc="50" dirty="0">
              <a:solidFill>
                <a:schemeClr val="bg1">
                  <a:lumMod val="50000"/>
                </a:schemeClr>
              </a:solidFill>
              <a:latin typeface="Bernard MT Condensed" pitchFamily="18" charset="0"/>
            </a:endParaRPr>
          </a:p>
        </p:txBody>
      </p:sp>
      <p:pic>
        <p:nvPicPr>
          <p:cNvPr id="4" name="Picture 2" descr="S11_LogoHo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30" r="54198"/>
          <a:stretch>
            <a:fillRect/>
          </a:stretch>
        </p:blipFill>
        <p:spPr bwMode="auto">
          <a:xfrm>
            <a:off x="179512" y="0"/>
            <a:ext cx="3184971" cy="99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buslab.org/SummerSchool2008/MicrosoftResearc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68778"/>
            <a:ext cx="2016224" cy="45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272468"/>
            <a:ext cx="2016224" cy="65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083" y="3098776"/>
            <a:ext cx="2109366" cy="51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1203598"/>
            <a:ext cx="2409927" cy="80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66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567" y="2679546"/>
            <a:ext cx="1996440" cy="1836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42912"/>
            <a:ext cx="196596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294" y="2649066"/>
            <a:ext cx="197358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65026"/>
            <a:ext cx="2270760" cy="177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 1D illustration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For each edge pixel: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zh-CN" sz="1800" dirty="0" smtClean="0"/>
              <a:t>Resolve the contribution of the smooth regions in “</a:t>
            </a:r>
            <a:r>
              <a:rPr lang="en-US" altLang="zh-CN" sz="1800" i="1" dirty="0" smtClean="0"/>
              <a:t>O</a:t>
            </a:r>
            <a:r>
              <a:rPr lang="en-US" altLang="zh-CN" sz="1800" dirty="0" smtClean="0"/>
              <a:t>”</a:t>
            </a:r>
            <a:br>
              <a:rPr lang="en-US" altLang="zh-CN" sz="1800" dirty="0" smtClean="0"/>
            </a:br>
            <a:endParaRPr lang="en-US" altLang="zh-CN" sz="18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altLang="zh-CN" sz="1800" dirty="0" smtClean="0"/>
              <a:t>Apply the same contribution factors in “F” to obtain </a:t>
            </a:r>
            <a:r>
              <a:rPr lang="en-US" altLang="zh-CN" sz="1800" i="1" dirty="0" smtClean="0"/>
              <a:t>“R”</a:t>
            </a:r>
            <a:endParaRPr lang="zh-CN" altLang="en-US" sz="1800" i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238295" y="4083918"/>
            <a:ext cx="1990677" cy="752252"/>
            <a:chOff x="238295" y="4083918"/>
            <a:chExt cx="1990677" cy="752252"/>
          </a:xfrm>
        </p:grpSpPr>
        <p:cxnSp>
          <p:nvCxnSpPr>
            <p:cNvPr id="13" name="直接箭头连接符 14"/>
            <p:cNvCxnSpPr/>
            <p:nvPr/>
          </p:nvCxnSpPr>
          <p:spPr>
            <a:xfrm rot="5400000" flipH="1" flipV="1">
              <a:off x="475921" y="4479962"/>
              <a:ext cx="237626" cy="7920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6"/>
            <p:cNvCxnSpPr/>
            <p:nvPr/>
          </p:nvCxnSpPr>
          <p:spPr>
            <a:xfrm flipV="1">
              <a:off x="555130" y="4321544"/>
              <a:ext cx="1425758" cy="31683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9"/>
            <p:cNvCxnSpPr/>
            <p:nvPr/>
          </p:nvCxnSpPr>
          <p:spPr>
            <a:xfrm rot="10800000">
              <a:off x="1426427" y="4083918"/>
              <a:ext cx="633670" cy="554461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38295" y="4559171"/>
              <a:ext cx="11668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/>
                <a:t>Smooth regions</a:t>
              </a:r>
              <a:endParaRPr lang="zh-CN" altLang="en-US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43262" y="4559171"/>
              <a:ext cx="4857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/>
                <a:t>Edge</a:t>
              </a:r>
              <a:endParaRPr lang="zh-CN" altLang="en-US" sz="12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984605" y="2757880"/>
            <a:ext cx="973132" cy="461665"/>
            <a:chOff x="5984605" y="2757880"/>
            <a:chExt cx="973132" cy="461665"/>
          </a:xfrm>
        </p:grpSpPr>
        <p:cxnSp>
          <p:nvCxnSpPr>
            <p:cNvPr id="18" name="直接箭头连接符 28"/>
            <p:cNvCxnSpPr>
              <a:stCxn id="19" idx="1"/>
            </p:cNvCxnSpPr>
            <p:nvPr/>
          </p:nvCxnSpPr>
          <p:spPr>
            <a:xfrm flipH="1">
              <a:off x="5984605" y="2988713"/>
              <a:ext cx="225940" cy="123680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210545" y="2757880"/>
              <a:ext cx="7471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/>
                <a:t>Filtered:</a:t>
              </a:r>
            </a:p>
            <a:p>
              <a:r>
                <a:rPr lang="en-US" altLang="zh-CN" sz="1200" dirty="0" smtClean="0"/>
                <a:t>Incorrect</a:t>
              </a:r>
              <a:endParaRPr lang="zh-CN" altLang="en-US" sz="1200" dirty="0"/>
            </a:p>
          </p:txBody>
        </p:sp>
      </p:grpSp>
      <p:grpSp>
        <p:nvGrpSpPr>
          <p:cNvPr id="1024" name="Group 1023"/>
          <p:cNvGrpSpPr/>
          <p:nvPr/>
        </p:nvGrpSpPr>
        <p:grpSpPr>
          <a:xfrm>
            <a:off x="7400168" y="2850213"/>
            <a:ext cx="1564320" cy="2097801"/>
            <a:chOff x="7400168" y="2850213"/>
            <a:chExt cx="1564320" cy="2097801"/>
          </a:xfrm>
        </p:grpSpPr>
        <p:sp>
          <p:nvSpPr>
            <p:cNvPr id="9" name="Curved Down Arrow 8"/>
            <p:cNvSpPr/>
            <p:nvPr/>
          </p:nvSpPr>
          <p:spPr>
            <a:xfrm flipV="1">
              <a:off x="7514358" y="4516905"/>
              <a:ext cx="472868" cy="138652"/>
            </a:xfrm>
            <a:prstGeom prst="curvedDownArrow">
              <a:avLst>
                <a:gd name="adj1" fmla="val 54754"/>
                <a:gd name="adj2" fmla="val 118555"/>
                <a:gd name="adj3" fmla="val 45151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Curved Down Arrow 9"/>
            <p:cNvSpPr/>
            <p:nvPr/>
          </p:nvSpPr>
          <p:spPr>
            <a:xfrm flipH="1" flipV="1">
              <a:off x="7910402" y="4524573"/>
              <a:ext cx="475253" cy="138652"/>
            </a:xfrm>
            <a:prstGeom prst="curvedDownArrow">
              <a:avLst>
                <a:gd name="adj1" fmla="val 54754"/>
                <a:gd name="adj2" fmla="val 118555"/>
                <a:gd name="adj3" fmla="val 45151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00168" y="4609459"/>
              <a:ext cx="545214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6</a:t>
              </a:r>
              <a:r>
                <a:rPr lang="en-US" sz="1400" dirty="0" smtClean="0"/>
                <a:t>0%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87226" y="4609459"/>
              <a:ext cx="545214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4</a:t>
              </a:r>
              <a:r>
                <a:rPr lang="en-US" sz="1400" dirty="0" smtClean="0"/>
                <a:t>0%</a:t>
              </a:r>
              <a:endParaRPr lang="en-US" sz="1400" dirty="0"/>
            </a:p>
          </p:txBody>
        </p:sp>
        <p:cxnSp>
          <p:nvCxnSpPr>
            <p:cNvPr id="20" name="直接箭头连接符 31"/>
            <p:cNvCxnSpPr>
              <a:stCxn id="21" idx="1"/>
            </p:cNvCxnSpPr>
            <p:nvPr/>
          </p:nvCxnSpPr>
          <p:spPr>
            <a:xfrm flipH="1">
              <a:off x="7950787" y="2988713"/>
              <a:ext cx="115185" cy="138499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8065972" y="2850213"/>
              <a:ext cx="8985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/>
                <a:t>Re-blended</a:t>
              </a:r>
              <a:endParaRPr lang="zh-CN" altLang="en-US" sz="12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630904" y="4515966"/>
            <a:ext cx="2207399" cy="569608"/>
            <a:chOff x="2630904" y="4515966"/>
            <a:chExt cx="2207399" cy="569608"/>
          </a:xfrm>
        </p:grpSpPr>
        <p:sp>
          <p:nvSpPr>
            <p:cNvPr id="5" name="Curved Down Arrow 4"/>
            <p:cNvSpPr/>
            <p:nvPr/>
          </p:nvSpPr>
          <p:spPr>
            <a:xfrm flipV="1">
              <a:off x="3192216" y="4515966"/>
              <a:ext cx="472868" cy="138652"/>
            </a:xfrm>
            <a:prstGeom prst="curvedDownArrow">
              <a:avLst>
                <a:gd name="adj1" fmla="val 54754"/>
                <a:gd name="adj2" fmla="val 118555"/>
                <a:gd name="adj3" fmla="val 45151"/>
              </a:avLst>
            </a:prstGeom>
            <a:solidFill>
              <a:schemeClr val="accent5">
                <a:lumMod val="75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Curved Down Arrow 5"/>
            <p:cNvSpPr/>
            <p:nvPr/>
          </p:nvSpPr>
          <p:spPr>
            <a:xfrm flipH="1" flipV="1">
              <a:off x="3588260" y="4523634"/>
              <a:ext cx="475253" cy="138652"/>
            </a:xfrm>
            <a:prstGeom prst="curvedDownArrow">
              <a:avLst>
                <a:gd name="adj1" fmla="val 54754"/>
                <a:gd name="adj2" fmla="val 118555"/>
                <a:gd name="adj3" fmla="val 45151"/>
              </a:avLst>
            </a:prstGeom>
            <a:solidFill>
              <a:srgbClr val="FFC000"/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78026" y="4608520"/>
              <a:ext cx="545214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6</a:t>
              </a:r>
              <a:r>
                <a:rPr lang="en-US" sz="1400" dirty="0" smtClean="0"/>
                <a:t>0%</a:t>
              </a:r>
              <a:endParaRPr lang="en-US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65084" y="4608520"/>
              <a:ext cx="545214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4</a:t>
              </a:r>
              <a:r>
                <a:rPr lang="en-US" sz="1400" dirty="0" smtClean="0"/>
                <a:t>0%</a:t>
              </a:r>
              <a:endParaRPr lang="en-US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30904" y="4808575"/>
              <a:ext cx="22073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/>
                <a:t>Contributions of smooth regions</a:t>
              </a:r>
              <a:endParaRPr lang="zh-CN" altLang="en-US" sz="1200" dirty="0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115" y="1995145"/>
            <a:ext cx="3578973" cy="285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1243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Generalizing to 2D images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Difficulty: each pixel has 8 neighbors</a:t>
            </a:r>
          </a:p>
          <a:p>
            <a:r>
              <a:rPr lang="en-US" altLang="zh-CN" dirty="0" smtClean="0"/>
              <a:t>Identify the two contributing colors</a:t>
            </a:r>
            <a:endParaRPr lang="en-US" altLang="zh-CN" dirty="0"/>
          </a:p>
          <a:p>
            <a:pPr lvl="1"/>
            <a:r>
              <a:rPr lang="en-US" altLang="zh-CN" dirty="0" smtClean="0"/>
              <a:t>Select two pixels </a:t>
            </a:r>
            <a:r>
              <a:rPr lang="en-US" altLang="zh-CN" i="1" dirty="0" smtClean="0"/>
              <a:t>p</a:t>
            </a:r>
            <a:r>
              <a:rPr lang="en-US" altLang="zh-CN" i="1" baseline="-25000" dirty="0" smtClean="0"/>
              <a:t>a</a:t>
            </a:r>
            <a:r>
              <a:rPr lang="en-US" altLang="zh-CN" dirty="0" smtClean="0"/>
              <a:t> and </a:t>
            </a:r>
            <a:r>
              <a:rPr lang="en-US" altLang="zh-CN" i="1" dirty="0" err="1" smtClean="0"/>
              <a:t>p</a:t>
            </a:r>
            <a:r>
              <a:rPr lang="en-US" altLang="zh-CN" i="1" baseline="-25000" dirty="0" err="1" smtClean="0"/>
              <a:t>b</a:t>
            </a:r>
            <a:endParaRPr lang="en-US" altLang="zh-CN" i="1" baseline="-25000" dirty="0" smtClean="0"/>
          </a:p>
          <a:p>
            <a:pPr lvl="1"/>
            <a:r>
              <a:rPr lang="en-US" altLang="zh-CN" dirty="0" smtClean="0"/>
              <a:t>Most representative of the two </a:t>
            </a:r>
            <a:br>
              <a:rPr lang="en-US" altLang="zh-CN" dirty="0" smtClean="0"/>
            </a:br>
            <a:r>
              <a:rPr lang="en-US" altLang="zh-CN" dirty="0" smtClean="0"/>
              <a:t>smooth regions</a:t>
            </a:r>
            <a:br>
              <a:rPr lang="en-US" altLang="zh-CN" dirty="0" smtClean="0"/>
            </a:br>
            <a:r>
              <a:rPr lang="en-US" altLang="zh-CN" dirty="0" smtClean="0"/>
              <a:t>(Closest to their colors)</a:t>
            </a:r>
            <a:endParaRPr lang="zh-CN" altLang="en-US" dirty="0"/>
          </a:p>
        </p:txBody>
      </p:sp>
      <p:sp>
        <p:nvSpPr>
          <p:cNvPr id="5" name="Freeform 4"/>
          <p:cNvSpPr/>
          <p:nvPr/>
        </p:nvSpPr>
        <p:spPr>
          <a:xfrm>
            <a:off x="6512486" y="1668043"/>
            <a:ext cx="2338209" cy="2312121"/>
          </a:xfrm>
          <a:custGeom>
            <a:avLst/>
            <a:gdLst>
              <a:gd name="connsiteX0" fmla="*/ 130629 w 1791477"/>
              <a:gd name="connsiteY0" fmla="*/ 1222310 h 1334277"/>
              <a:gd name="connsiteX1" fmla="*/ 0 w 1791477"/>
              <a:gd name="connsiteY1" fmla="*/ 205273 h 1334277"/>
              <a:gd name="connsiteX2" fmla="*/ 1035698 w 1791477"/>
              <a:gd name="connsiteY2" fmla="*/ 0 h 1334277"/>
              <a:gd name="connsiteX3" fmla="*/ 1791477 w 1791477"/>
              <a:gd name="connsiteY3" fmla="*/ 391885 h 1334277"/>
              <a:gd name="connsiteX4" fmla="*/ 1287624 w 1791477"/>
              <a:gd name="connsiteY4" fmla="*/ 1073020 h 1334277"/>
              <a:gd name="connsiteX5" fmla="*/ 466531 w 1791477"/>
              <a:gd name="connsiteY5" fmla="*/ 1334277 h 1334277"/>
              <a:gd name="connsiteX6" fmla="*/ 130629 w 1791477"/>
              <a:gd name="connsiteY6" fmla="*/ 1222310 h 1334277"/>
              <a:gd name="connsiteX0" fmla="*/ 130629 w 1791477"/>
              <a:gd name="connsiteY0" fmla="*/ 1222310 h 1334277"/>
              <a:gd name="connsiteX1" fmla="*/ 0 w 1791477"/>
              <a:gd name="connsiteY1" fmla="*/ 205273 h 1334277"/>
              <a:gd name="connsiteX2" fmla="*/ 1035698 w 1791477"/>
              <a:gd name="connsiteY2" fmla="*/ 0 h 1334277"/>
              <a:gd name="connsiteX3" fmla="*/ 1791477 w 1791477"/>
              <a:gd name="connsiteY3" fmla="*/ 391885 h 1334277"/>
              <a:gd name="connsiteX4" fmla="*/ 1287624 w 1791477"/>
              <a:gd name="connsiteY4" fmla="*/ 1073020 h 1334277"/>
              <a:gd name="connsiteX5" fmla="*/ 466531 w 1791477"/>
              <a:gd name="connsiteY5" fmla="*/ 1334277 h 1334277"/>
              <a:gd name="connsiteX6" fmla="*/ 130629 w 1791477"/>
              <a:gd name="connsiteY6" fmla="*/ 1222310 h 1334277"/>
              <a:gd name="connsiteX0" fmla="*/ 130629 w 1791477"/>
              <a:gd name="connsiteY0" fmla="*/ 1222310 h 1334277"/>
              <a:gd name="connsiteX1" fmla="*/ 0 w 1791477"/>
              <a:gd name="connsiteY1" fmla="*/ 205273 h 1334277"/>
              <a:gd name="connsiteX2" fmla="*/ 1035698 w 1791477"/>
              <a:gd name="connsiteY2" fmla="*/ 0 h 1334277"/>
              <a:gd name="connsiteX3" fmla="*/ 1791477 w 1791477"/>
              <a:gd name="connsiteY3" fmla="*/ 391885 h 1334277"/>
              <a:gd name="connsiteX4" fmla="*/ 1287624 w 1791477"/>
              <a:gd name="connsiteY4" fmla="*/ 1073020 h 1334277"/>
              <a:gd name="connsiteX5" fmla="*/ 466531 w 1791477"/>
              <a:gd name="connsiteY5" fmla="*/ 1334277 h 1334277"/>
              <a:gd name="connsiteX6" fmla="*/ 130629 w 1791477"/>
              <a:gd name="connsiteY6" fmla="*/ 1222310 h 1334277"/>
              <a:gd name="connsiteX0" fmla="*/ 191606 w 1852454"/>
              <a:gd name="connsiteY0" fmla="*/ 1222310 h 1334277"/>
              <a:gd name="connsiteX1" fmla="*/ 60977 w 1852454"/>
              <a:gd name="connsiteY1" fmla="*/ 205273 h 1334277"/>
              <a:gd name="connsiteX2" fmla="*/ 1096675 w 1852454"/>
              <a:gd name="connsiteY2" fmla="*/ 0 h 1334277"/>
              <a:gd name="connsiteX3" fmla="*/ 1852454 w 1852454"/>
              <a:gd name="connsiteY3" fmla="*/ 391885 h 1334277"/>
              <a:gd name="connsiteX4" fmla="*/ 1348601 w 1852454"/>
              <a:gd name="connsiteY4" fmla="*/ 1073020 h 1334277"/>
              <a:gd name="connsiteX5" fmla="*/ 527508 w 1852454"/>
              <a:gd name="connsiteY5" fmla="*/ 1334277 h 1334277"/>
              <a:gd name="connsiteX6" fmla="*/ 191606 w 1852454"/>
              <a:gd name="connsiteY6" fmla="*/ 1222310 h 1334277"/>
              <a:gd name="connsiteX0" fmla="*/ 191606 w 1852454"/>
              <a:gd name="connsiteY0" fmla="*/ 1222310 h 1334277"/>
              <a:gd name="connsiteX1" fmla="*/ 60977 w 1852454"/>
              <a:gd name="connsiteY1" fmla="*/ 205273 h 1334277"/>
              <a:gd name="connsiteX2" fmla="*/ 1096675 w 1852454"/>
              <a:gd name="connsiteY2" fmla="*/ 0 h 1334277"/>
              <a:gd name="connsiteX3" fmla="*/ 1852454 w 1852454"/>
              <a:gd name="connsiteY3" fmla="*/ 391885 h 1334277"/>
              <a:gd name="connsiteX4" fmla="*/ 1348601 w 1852454"/>
              <a:gd name="connsiteY4" fmla="*/ 1073020 h 1334277"/>
              <a:gd name="connsiteX5" fmla="*/ 527508 w 1852454"/>
              <a:gd name="connsiteY5" fmla="*/ 1334277 h 1334277"/>
              <a:gd name="connsiteX6" fmla="*/ 191606 w 1852454"/>
              <a:gd name="connsiteY6" fmla="*/ 1222310 h 1334277"/>
              <a:gd name="connsiteX0" fmla="*/ 191606 w 1852454"/>
              <a:gd name="connsiteY0" fmla="*/ 1230716 h 1342683"/>
              <a:gd name="connsiteX1" fmla="*/ 60977 w 1852454"/>
              <a:gd name="connsiteY1" fmla="*/ 213679 h 1342683"/>
              <a:gd name="connsiteX2" fmla="*/ 1096675 w 1852454"/>
              <a:gd name="connsiteY2" fmla="*/ 8406 h 1342683"/>
              <a:gd name="connsiteX3" fmla="*/ 1852454 w 1852454"/>
              <a:gd name="connsiteY3" fmla="*/ 400291 h 1342683"/>
              <a:gd name="connsiteX4" fmla="*/ 1348601 w 1852454"/>
              <a:gd name="connsiteY4" fmla="*/ 1081426 h 1342683"/>
              <a:gd name="connsiteX5" fmla="*/ 527508 w 1852454"/>
              <a:gd name="connsiteY5" fmla="*/ 1342683 h 1342683"/>
              <a:gd name="connsiteX6" fmla="*/ 191606 w 1852454"/>
              <a:gd name="connsiteY6" fmla="*/ 1230716 h 1342683"/>
              <a:gd name="connsiteX0" fmla="*/ 191606 w 1852454"/>
              <a:gd name="connsiteY0" fmla="*/ 1230716 h 1342683"/>
              <a:gd name="connsiteX1" fmla="*/ 60977 w 1852454"/>
              <a:gd name="connsiteY1" fmla="*/ 213679 h 1342683"/>
              <a:gd name="connsiteX2" fmla="*/ 1096675 w 1852454"/>
              <a:gd name="connsiteY2" fmla="*/ 8406 h 1342683"/>
              <a:gd name="connsiteX3" fmla="*/ 1852454 w 1852454"/>
              <a:gd name="connsiteY3" fmla="*/ 400291 h 1342683"/>
              <a:gd name="connsiteX4" fmla="*/ 1348601 w 1852454"/>
              <a:gd name="connsiteY4" fmla="*/ 1081426 h 1342683"/>
              <a:gd name="connsiteX5" fmla="*/ 527508 w 1852454"/>
              <a:gd name="connsiteY5" fmla="*/ 1342683 h 1342683"/>
              <a:gd name="connsiteX6" fmla="*/ 191606 w 1852454"/>
              <a:gd name="connsiteY6" fmla="*/ 1230716 h 1342683"/>
              <a:gd name="connsiteX0" fmla="*/ 191606 w 1852454"/>
              <a:gd name="connsiteY0" fmla="*/ 1230716 h 1342683"/>
              <a:gd name="connsiteX1" fmla="*/ 60977 w 1852454"/>
              <a:gd name="connsiteY1" fmla="*/ 213679 h 1342683"/>
              <a:gd name="connsiteX2" fmla="*/ 1096675 w 1852454"/>
              <a:gd name="connsiteY2" fmla="*/ 8406 h 1342683"/>
              <a:gd name="connsiteX3" fmla="*/ 1852454 w 1852454"/>
              <a:gd name="connsiteY3" fmla="*/ 400291 h 1342683"/>
              <a:gd name="connsiteX4" fmla="*/ 1348601 w 1852454"/>
              <a:gd name="connsiteY4" fmla="*/ 1081426 h 1342683"/>
              <a:gd name="connsiteX5" fmla="*/ 527508 w 1852454"/>
              <a:gd name="connsiteY5" fmla="*/ 1342683 h 1342683"/>
              <a:gd name="connsiteX6" fmla="*/ 191606 w 1852454"/>
              <a:gd name="connsiteY6" fmla="*/ 1230716 h 1342683"/>
              <a:gd name="connsiteX0" fmla="*/ 191606 w 1852454"/>
              <a:gd name="connsiteY0" fmla="*/ 1368648 h 1480615"/>
              <a:gd name="connsiteX1" fmla="*/ 60977 w 1852454"/>
              <a:gd name="connsiteY1" fmla="*/ 351611 h 1480615"/>
              <a:gd name="connsiteX2" fmla="*/ 1141748 w 1852454"/>
              <a:gd name="connsiteY2" fmla="*/ 6422 h 1480615"/>
              <a:gd name="connsiteX3" fmla="*/ 1852454 w 1852454"/>
              <a:gd name="connsiteY3" fmla="*/ 538223 h 1480615"/>
              <a:gd name="connsiteX4" fmla="*/ 1348601 w 1852454"/>
              <a:gd name="connsiteY4" fmla="*/ 1219358 h 1480615"/>
              <a:gd name="connsiteX5" fmla="*/ 527508 w 1852454"/>
              <a:gd name="connsiteY5" fmla="*/ 1480615 h 1480615"/>
              <a:gd name="connsiteX6" fmla="*/ 191606 w 1852454"/>
              <a:gd name="connsiteY6" fmla="*/ 1368648 h 1480615"/>
              <a:gd name="connsiteX0" fmla="*/ 191606 w 1882502"/>
              <a:gd name="connsiteY0" fmla="*/ 1368648 h 1480615"/>
              <a:gd name="connsiteX1" fmla="*/ 60977 w 1882502"/>
              <a:gd name="connsiteY1" fmla="*/ 351611 h 1480615"/>
              <a:gd name="connsiteX2" fmla="*/ 1141748 w 1882502"/>
              <a:gd name="connsiteY2" fmla="*/ 6422 h 1480615"/>
              <a:gd name="connsiteX3" fmla="*/ 1882502 w 1882502"/>
              <a:gd name="connsiteY3" fmla="*/ 500065 h 1480615"/>
              <a:gd name="connsiteX4" fmla="*/ 1348601 w 1882502"/>
              <a:gd name="connsiteY4" fmla="*/ 1219358 h 1480615"/>
              <a:gd name="connsiteX5" fmla="*/ 527508 w 1882502"/>
              <a:gd name="connsiteY5" fmla="*/ 1480615 h 1480615"/>
              <a:gd name="connsiteX6" fmla="*/ 191606 w 1882502"/>
              <a:gd name="connsiteY6" fmla="*/ 1368648 h 1480615"/>
              <a:gd name="connsiteX0" fmla="*/ 191606 w 1882502"/>
              <a:gd name="connsiteY0" fmla="*/ 1368648 h 1480615"/>
              <a:gd name="connsiteX1" fmla="*/ 60977 w 1882502"/>
              <a:gd name="connsiteY1" fmla="*/ 351611 h 1480615"/>
              <a:gd name="connsiteX2" fmla="*/ 1141748 w 1882502"/>
              <a:gd name="connsiteY2" fmla="*/ 6422 h 1480615"/>
              <a:gd name="connsiteX3" fmla="*/ 1882502 w 1882502"/>
              <a:gd name="connsiteY3" fmla="*/ 500065 h 1480615"/>
              <a:gd name="connsiteX4" fmla="*/ 1348601 w 1882502"/>
              <a:gd name="connsiteY4" fmla="*/ 1219358 h 1480615"/>
              <a:gd name="connsiteX5" fmla="*/ 527508 w 1882502"/>
              <a:gd name="connsiteY5" fmla="*/ 1480615 h 1480615"/>
              <a:gd name="connsiteX6" fmla="*/ 191606 w 1882502"/>
              <a:gd name="connsiteY6" fmla="*/ 1368648 h 1480615"/>
              <a:gd name="connsiteX0" fmla="*/ 191606 w 1882502"/>
              <a:gd name="connsiteY0" fmla="*/ 1368648 h 1480615"/>
              <a:gd name="connsiteX1" fmla="*/ 60977 w 1882502"/>
              <a:gd name="connsiteY1" fmla="*/ 351611 h 1480615"/>
              <a:gd name="connsiteX2" fmla="*/ 1141748 w 1882502"/>
              <a:gd name="connsiteY2" fmla="*/ 6422 h 1480615"/>
              <a:gd name="connsiteX3" fmla="*/ 1882502 w 1882502"/>
              <a:gd name="connsiteY3" fmla="*/ 500065 h 1480615"/>
              <a:gd name="connsiteX4" fmla="*/ 1348601 w 1882502"/>
              <a:gd name="connsiteY4" fmla="*/ 1219358 h 1480615"/>
              <a:gd name="connsiteX5" fmla="*/ 527508 w 1882502"/>
              <a:gd name="connsiteY5" fmla="*/ 1480615 h 1480615"/>
              <a:gd name="connsiteX6" fmla="*/ 191606 w 1882502"/>
              <a:gd name="connsiteY6" fmla="*/ 1368648 h 1480615"/>
              <a:gd name="connsiteX0" fmla="*/ 191606 w 1882502"/>
              <a:gd name="connsiteY0" fmla="*/ 1410591 h 1522558"/>
              <a:gd name="connsiteX1" fmla="*/ 60977 w 1882502"/>
              <a:gd name="connsiteY1" fmla="*/ 393554 h 1522558"/>
              <a:gd name="connsiteX2" fmla="*/ 1141748 w 1882502"/>
              <a:gd name="connsiteY2" fmla="*/ 48365 h 1522558"/>
              <a:gd name="connsiteX3" fmla="*/ 1882502 w 1882502"/>
              <a:gd name="connsiteY3" fmla="*/ 542008 h 1522558"/>
              <a:gd name="connsiteX4" fmla="*/ 1348601 w 1882502"/>
              <a:gd name="connsiteY4" fmla="*/ 1261301 h 1522558"/>
              <a:gd name="connsiteX5" fmla="*/ 527508 w 1882502"/>
              <a:gd name="connsiteY5" fmla="*/ 1522558 h 1522558"/>
              <a:gd name="connsiteX6" fmla="*/ 191606 w 1882502"/>
              <a:gd name="connsiteY6" fmla="*/ 1410591 h 1522558"/>
              <a:gd name="connsiteX0" fmla="*/ 191606 w 1882502"/>
              <a:gd name="connsiteY0" fmla="*/ 1495111 h 1607078"/>
              <a:gd name="connsiteX1" fmla="*/ 60977 w 1882502"/>
              <a:gd name="connsiteY1" fmla="*/ 478074 h 1607078"/>
              <a:gd name="connsiteX2" fmla="*/ 1231894 w 1882502"/>
              <a:gd name="connsiteY2" fmla="*/ 43849 h 1607078"/>
              <a:gd name="connsiteX3" fmla="*/ 1882502 w 1882502"/>
              <a:gd name="connsiteY3" fmla="*/ 626528 h 1607078"/>
              <a:gd name="connsiteX4" fmla="*/ 1348601 w 1882502"/>
              <a:gd name="connsiteY4" fmla="*/ 1345821 h 1607078"/>
              <a:gd name="connsiteX5" fmla="*/ 527508 w 1882502"/>
              <a:gd name="connsiteY5" fmla="*/ 1607078 h 1607078"/>
              <a:gd name="connsiteX6" fmla="*/ 191606 w 1882502"/>
              <a:gd name="connsiteY6" fmla="*/ 1495111 h 1607078"/>
              <a:gd name="connsiteX0" fmla="*/ 191606 w 1882502"/>
              <a:gd name="connsiteY0" fmla="*/ 1495111 h 1607078"/>
              <a:gd name="connsiteX1" fmla="*/ 60977 w 1882502"/>
              <a:gd name="connsiteY1" fmla="*/ 478074 h 1607078"/>
              <a:gd name="connsiteX2" fmla="*/ 1231894 w 1882502"/>
              <a:gd name="connsiteY2" fmla="*/ 43849 h 1607078"/>
              <a:gd name="connsiteX3" fmla="*/ 1882502 w 1882502"/>
              <a:gd name="connsiteY3" fmla="*/ 626528 h 1607078"/>
              <a:gd name="connsiteX4" fmla="*/ 1348601 w 1882502"/>
              <a:gd name="connsiteY4" fmla="*/ 1345821 h 1607078"/>
              <a:gd name="connsiteX5" fmla="*/ 527508 w 1882502"/>
              <a:gd name="connsiteY5" fmla="*/ 1607078 h 1607078"/>
              <a:gd name="connsiteX6" fmla="*/ 191606 w 1882502"/>
              <a:gd name="connsiteY6" fmla="*/ 1495111 h 1607078"/>
              <a:gd name="connsiteX0" fmla="*/ 191606 w 1882502"/>
              <a:gd name="connsiteY0" fmla="*/ 1507253 h 1619220"/>
              <a:gd name="connsiteX1" fmla="*/ 60977 w 1882502"/>
              <a:gd name="connsiteY1" fmla="*/ 490216 h 1619220"/>
              <a:gd name="connsiteX2" fmla="*/ 1389649 w 1882502"/>
              <a:gd name="connsiteY2" fmla="*/ 43272 h 1619220"/>
              <a:gd name="connsiteX3" fmla="*/ 1882502 w 1882502"/>
              <a:gd name="connsiteY3" fmla="*/ 638670 h 1619220"/>
              <a:gd name="connsiteX4" fmla="*/ 1348601 w 1882502"/>
              <a:gd name="connsiteY4" fmla="*/ 1357963 h 1619220"/>
              <a:gd name="connsiteX5" fmla="*/ 527508 w 1882502"/>
              <a:gd name="connsiteY5" fmla="*/ 1619220 h 1619220"/>
              <a:gd name="connsiteX6" fmla="*/ 191606 w 1882502"/>
              <a:gd name="connsiteY6" fmla="*/ 1507253 h 1619220"/>
              <a:gd name="connsiteX0" fmla="*/ 191606 w 1882502"/>
              <a:gd name="connsiteY0" fmla="*/ 1463985 h 1575952"/>
              <a:gd name="connsiteX1" fmla="*/ 60977 w 1882502"/>
              <a:gd name="connsiteY1" fmla="*/ 446948 h 1575952"/>
              <a:gd name="connsiteX2" fmla="*/ 1389649 w 1882502"/>
              <a:gd name="connsiteY2" fmla="*/ 4 h 1575952"/>
              <a:gd name="connsiteX3" fmla="*/ 1882502 w 1882502"/>
              <a:gd name="connsiteY3" fmla="*/ 595402 h 1575952"/>
              <a:gd name="connsiteX4" fmla="*/ 1348601 w 1882502"/>
              <a:gd name="connsiteY4" fmla="*/ 1314695 h 1575952"/>
              <a:gd name="connsiteX5" fmla="*/ 527508 w 1882502"/>
              <a:gd name="connsiteY5" fmla="*/ 1575952 h 1575952"/>
              <a:gd name="connsiteX6" fmla="*/ 191606 w 1882502"/>
              <a:gd name="connsiteY6" fmla="*/ 1463985 h 1575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2502" h="1575952">
                <a:moveTo>
                  <a:pt x="191606" y="1463985"/>
                </a:moveTo>
                <a:cubicBezTo>
                  <a:pt x="388451" y="1105893"/>
                  <a:pt x="-180940" y="811399"/>
                  <a:pt x="60977" y="446948"/>
                </a:cubicBezTo>
                <a:cubicBezTo>
                  <a:pt x="488843" y="582038"/>
                  <a:pt x="766467" y="-1529"/>
                  <a:pt x="1389649" y="4"/>
                </a:cubicBezTo>
                <a:cubicBezTo>
                  <a:pt x="1446262" y="251466"/>
                  <a:pt x="1547943" y="630129"/>
                  <a:pt x="1882502" y="595402"/>
                </a:cubicBezTo>
                <a:lnTo>
                  <a:pt x="1348601" y="1314695"/>
                </a:lnTo>
                <a:lnTo>
                  <a:pt x="527508" y="1575952"/>
                </a:lnTo>
                <a:cubicBezTo>
                  <a:pt x="415541" y="1538630"/>
                  <a:pt x="326109" y="1444068"/>
                  <a:pt x="191606" y="146398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6"/>
          <p:cNvSpPr/>
          <p:nvPr/>
        </p:nvSpPr>
        <p:spPr>
          <a:xfrm>
            <a:off x="7044613" y="2006131"/>
            <a:ext cx="2024742" cy="2149795"/>
          </a:xfrm>
          <a:custGeom>
            <a:avLst/>
            <a:gdLst>
              <a:gd name="connsiteX0" fmla="*/ 0 w 2043404"/>
              <a:gd name="connsiteY0" fmla="*/ 1184988 h 1651519"/>
              <a:gd name="connsiteX1" fmla="*/ 1380931 w 2043404"/>
              <a:gd name="connsiteY1" fmla="*/ 0 h 1651519"/>
              <a:gd name="connsiteX2" fmla="*/ 2043404 w 2043404"/>
              <a:gd name="connsiteY2" fmla="*/ 569168 h 1651519"/>
              <a:gd name="connsiteX3" fmla="*/ 1744825 w 2043404"/>
              <a:gd name="connsiteY3" fmla="*/ 1651519 h 1651519"/>
              <a:gd name="connsiteX4" fmla="*/ 0 w 2043404"/>
              <a:gd name="connsiteY4" fmla="*/ 1184988 h 1651519"/>
              <a:gd name="connsiteX0" fmla="*/ 0 w 2043404"/>
              <a:gd name="connsiteY0" fmla="*/ 1184988 h 1457493"/>
              <a:gd name="connsiteX1" fmla="*/ 1380931 w 2043404"/>
              <a:gd name="connsiteY1" fmla="*/ 0 h 1457493"/>
              <a:gd name="connsiteX2" fmla="*/ 2043404 w 2043404"/>
              <a:gd name="connsiteY2" fmla="*/ 569168 h 1457493"/>
              <a:gd name="connsiteX3" fmla="*/ 1418253 w 2043404"/>
              <a:gd name="connsiteY3" fmla="*/ 1457493 h 1457493"/>
              <a:gd name="connsiteX4" fmla="*/ 0 w 2043404"/>
              <a:gd name="connsiteY4" fmla="*/ 1184988 h 1457493"/>
              <a:gd name="connsiteX0" fmla="*/ 0 w 2043404"/>
              <a:gd name="connsiteY0" fmla="*/ 1184988 h 1457493"/>
              <a:gd name="connsiteX1" fmla="*/ 1380931 w 2043404"/>
              <a:gd name="connsiteY1" fmla="*/ 0 h 1457493"/>
              <a:gd name="connsiteX2" fmla="*/ 2043404 w 2043404"/>
              <a:gd name="connsiteY2" fmla="*/ 569168 h 1457493"/>
              <a:gd name="connsiteX3" fmla="*/ 1418253 w 2043404"/>
              <a:gd name="connsiteY3" fmla="*/ 1457493 h 1457493"/>
              <a:gd name="connsiteX4" fmla="*/ 0 w 2043404"/>
              <a:gd name="connsiteY4" fmla="*/ 1184988 h 1457493"/>
              <a:gd name="connsiteX0" fmla="*/ 0 w 2043404"/>
              <a:gd name="connsiteY0" fmla="*/ 1184988 h 1457493"/>
              <a:gd name="connsiteX1" fmla="*/ 1380931 w 2043404"/>
              <a:gd name="connsiteY1" fmla="*/ 0 h 1457493"/>
              <a:gd name="connsiteX2" fmla="*/ 2043404 w 2043404"/>
              <a:gd name="connsiteY2" fmla="*/ 569168 h 1457493"/>
              <a:gd name="connsiteX3" fmla="*/ 1418253 w 2043404"/>
              <a:gd name="connsiteY3" fmla="*/ 1457493 h 1457493"/>
              <a:gd name="connsiteX4" fmla="*/ 0 w 2043404"/>
              <a:gd name="connsiteY4" fmla="*/ 1184988 h 1457493"/>
              <a:gd name="connsiteX0" fmla="*/ 0 w 2043404"/>
              <a:gd name="connsiteY0" fmla="*/ 1184988 h 1457493"/>
              <a:gd name="connsiteX1" fmla="*/ 1380931 w 2043404"/>
              <a:gd name="connsiteY1" fmla="*/ 0 h 1457493"/>
              <a:gd name="connsiteX2" fmla="*/ 2043404 w 2043404"/>
              <a:gd name="connsiteY2" fmla="*/ 569168 h 1457493"/>
              <a:gd name="connsiteX3" fmla="*/ 1520890 w 2043404"/>
              <a:gd name="connsiteY3" fmla="*/ 1178362 h 1457493"/>
              <a:gd name="connsiteX4" fmla="*/ 1418253 w 2043404"/>
              <a:gd name="connsiteY4" fmla="*/ 1457493 h 1457493"/>
              <a:gd name="connsiteX5" fmla="*/ 0 w 2043404"/>
              <a:gd name="connsiteY5" fmla="*/ 1184988 h 1457493"/>
              <a:gd name="connsiteX0" fmla="*/ 0 w 2043404"/>
              <a:gd name="connsiteY0" fmla="*/ 1184988 h 1457493"/>
              <a:gd name="connsiteX1" fmla="*/ 1380931 w 2043404"/>
              <a:gd name="connsiteY1" fmla="*/ 0 h 1457493"/>
              <a:gd name="connsiteX2" fmla="*/ 2043404 w 2043404"/>
              <a:gd name="connsiteY2" fmla="*/ 569168 h 1457493"/>
              <a:gd name="connsiteX3" fmla="*/ 1520890 w 2043404"/>
              <a:gd name="connsiteY3" fmla="*/ 1178362 h 1457493"/>
              <a:gd name="connsiteX4" fmla="*/ 1418253 w 2043404"/>
              <a:gd name="connsiteY4" fmla="*/ 1457493 h 1457493"/>
              <a:gd name="connsiteX5" fmla="*/ 0 w 2043404"/>
              <a:gd name="connsiteY5" fmla="*/ 1184988 h 1457493"/>
              <a:gd name="connsiteX0" fmla="*/ 0 w 2043404"/>
              <a:gd name="connsiteY0" fmla="*/ 1184988 h 1457493"/>
              <a:gd name="connsiteX1" fmla="*/ 1380931 w 2043404"/>
              <a:gd name="connsiteY1" fmla="*/ 0 h 1457493"/>
              <a:gd name="connsiteX2" fmla="*/ 2043404 w 2043404"/>
              <a:gd name="connsiteY2" fmla="*/ 569168 h 1457493"/>
              <a:gd name="connsiteX3" fmla="*/ 1520890 w 2043404"/>
              <a:gd name="connsiteY3" fmla="*/ 1178362 h 1457493"/>
              <a:gd name="connsiteX4" fmla="*/ 1418253 w 2043404"/>
              <a:gd name="connsiteY4" fmla="*/ 1457493 h 1457493"/>
              <a:gd name="connsiteX5" fmla="*/ 0 w 2043404"/>
              <a:gd name="connsiteY5" fmla="*/ 1184988 h 1457493"/>
              <a:gd name="connsiteX0" fmla="*/ 0 w 2043404"/>
              <a:gd name="connsiteY0" fmla="*/ 1184988 h 1457493"/>
              <a:gd name="connsiteX1" fmla="*/ 1380931 w 2043404"/>
              <a:gd name="connsiteY1" fmla="*/ 0 h 1457493"/>
              <a:gd name="connsiteX2" fmla="*/ 2043404 w 2043404"/>
              <a:gd name="connsiteY2" fmla="*/ 569168 h 1457493"/>
              <a:gd name="connsiteX3" fmla="*/ 1520890 w 2043404"/>
              <a:gd name="connsiteY3" fmla="*/ 1178362 h 1457493"/>
              <a:gd name="connsiteX4" fmla="*/ 1418253 w 2043404"/>
              <a:gd name="connsiteY4" fmla="*/ 1457493 h 1457493"/>
              <a:gd name="connsiteX5" fmla="*/ 0 w 2043404"/>
              <a:gd name="connsiteY5" fmla="*/ 1184988 h 1457493"/>
              <a:gd name="connsiteX0" fmla="*/ 0 w 2043404"/>
              <a:gd name="connsiteY0" fmla="*/ 1184988 h 1331947"/>
              <a:gd name="connsiteX1" fmla="*/ 1380931 w 2043404"/>
              <a:gd name="connsiteY1" fmla="*/ 0 h 1331947"/>
              <a:gd name="connsiteX2" fmla="*/ 2043404 w 2043404"/>
              <a:gd name="connsiteY2" fmla="*/ 569168 h 1331947"/>
              <a:gd name="connsiteX3" fmla="*/ 1520890 w 2043404"/>
              <a:gd name="connsiteY3" fmla="*/ 1178362 h 1331947"/>
              <a:gd name="connsiteX4" fmla="*/ 1166327 w 2043404"/>
              <a:gd name="connsiteY4" fmla="*/ 1331947 h 1331947"/>
              <a:gd name="connsiteX5" fmla="*/ 0 w 2043404"/>
              <a:gd name="connsiteY5" fmla="*/ 1184988 h 1331947"/>
              <a:gd name="connsiteX0" fmla="*/ 0 w 2043404"/>
              <a:gd name="connsiteY0" fmla="*/ 1184988 h 1331947"/>
              <a:gd name="connsiteX1" fmla="*/ 1380931 w 2043404"/>
              <a:gd name="connsiteY1" fmla="*/ 0 h 1331947"/>
              <a:gd name="connsiteX2" fmla="*/ 2043404 w 2043404"/>
              <a:gd name="connsiteY2" fmla="*/ 569168 h 1331947"/>
              <a:gd name="connsiteX3" fmla="*/ 1548882 w 2043404"/>
              <a:gd name="connsiteY3" fmla="*/ 921562 h 1331947"/>
              <a:gd name="connsiteX4" fmla="*/ 1166327 w 2043404"/>
              <a:gd name="connsiteY4" fmla="*/ 1331947 h 1331947"/>
              <a:gd name="connsiteX5" fmla="*/ 0 w 2043404"/>
              <a:gd name="connsiteY5" fmla="*/ 1184988 h 1331947"/>
              <a:gd name="connsiteX0" fmla="*/ 0 w 2043404"/>
              <a:gd name="connsiteY0" fmla="*/ 1184988 h 1331947"/>
              <a:gd name="connsiteX1" fmla="*/ 1380931 w 2043404"/>
              <a:gd name="connsiteY1" fmla="*/ 0 h 1331947"/>
              <a:gd name="connsiteX2" fmla="*/ 2043404 w 2043404"/>
              <a:gd name="connsiteY2" fmla="*/ 569168 h 1331947"/>
              <a:gd name="connsiteX3" fmla="*/ 1548882 w 2043404"/>
              <a:gd name="connsiteY3" fmla="*/ 921562 h 1331947"/>
              <a:gd name="connsiteX4" fmla="*/ 1166327 w 2043404"/>
              <a:gd name="connsiteY4" fmla="*/ 1331947 h 1331947"/>
              <a:gd name="connsiteX5" fmla="*/ 0 w 2043404"/>
              <a:gd name="connsiteY5" fmla="*/ 1184988 h 1331947"/>
              <a:gd name="connsiteX0" fmla="*/ 0 w 2043404"/>
              <a:gd name="connsiteY0" fmla="*/ 1184988 h 1331947"/>
              <a:gd name="connsiteX1" fmla="*/ 1380931 w 2043404"/>
              <a:gd name="connsiteY1" fmla="*/ 0 h 1331947"/>
              <a:gd name="connsiteX2" fmla="*/ 2043404 w 2043404"/>
              <a:gd name="connsiteY2" fmla="*/ 569168 h 1331947"/>
              <a:gd name="connsiteX3" fmla="*/ 1166327 w 2043404"/>
              <a:gd name="connsiteY3" fmla="*/ 1331947 h 1331947"/>
              <a:gd name="connsiteX4" fmla="*/ 0 w 2043404"/>
              <a:gd name="connsiteY4" fmla="*/ 1184988 h 1331947"/>
              <a:gd name="connsiteX0" fmla="*/ 0 w 2043404"/>
              <a:gd name="connsiteY0" fmla="*/ 1184988 h 1331947"/>
              <a:gd name="connsiteX1" fmla="*/ 1380931 w 2043404"/>
              <a:gd name="connsiteY1" fmla="*/ 0 h 1331947"/>
              <a:gd name="connsiteX2" fmla="*/ 2043404 w 2043404"/>
              <a:gd name="connsiteY2" fmla="*/ 569168 h 1331947"/>
              <a:gd name="connsiteX3" fmla="*/ 1166327 w 2043404"/>
              <a:gd name="connsiteY3" fmla="*/ 1331947 h 1331947"/>
              <a:gd name="connsiteX4" fmla="*/ 0 w 2043404"/>
              <a:gd name="connsiteY4" fmla="*/ 1184988 h 1331947"/>
              <a:gd name="connsiteX0" fmla="*/ 0 w 2043404"/>
              <a:gd name="connsiteY0" fmla="*/ 1184988 h 1446080"/>
              <a:gd name="connsiteX1" fmla="*/ 1380931 w 2043404"/>
              <a:gd name="connsiteY1" fmla="*/ 0 h 1446080"/>
              <a:gd name="connsiteX2" fmla="*/ 2043404 w 2043404"/>
              <a:gd name="connsiteY2" fmla="*/ 569168 h 1446080"/>
              <a:gd name="connsiteX3" fmla="*/ 1287625 w 2043404"/>
              <a:gd name="connsiteY3" fmla="*/ 1446080 h 1446080"/>
              <a:gd name="connsiteX4" fmla="*/ 0 w 2043404"/>
              <a:gd name="connsiteY4" fmla="*/ 1184988 h 1446080"/>
              <a:gd name="connsiteX0" fmla="*/ 0 w 2043404"/>
              <a:gd name="connsiteY0" fmla="*/ 1184988 h 1326240"/>
              <a:gd name="connsiteX1" fmla="*/ 1380931 w 2043404"/>
              <a:gd name="connsiteY1" fmla="*/ 0 h 1326240"/>
              <a:gd name="connsiteX2" fmla="*/ 2043404 w 2043404"/>
              <a:gd name="connsiteY2" fmla="*/ 569168 h 1326240"/>
              <a:gd name="connsiteX3" fmla="*/ 1184988 w 2043404"/>
              <a:gd name="connsiteY3" fmla="*/ 1326240 h 1326240"/>
              <a:gd name="connsiteX4" fmla="*/ 0 w 2043404"/>
              <a:gd name="connsiteY4" fmla="*/ 1184988 h 1326240"/>
              <a:gd name="connsiteX0" fmla="*/ 0 w 2043404"/>
              <a:gd name="connsiteY0" fmla="*/ 1184988 h 1326240"/>
              <a:gd name="connsiteX1" fmla="*/ 1380931 w 2043404"/>
              <a:gd name="connsiteY1" fmla="*/ 0 h 1326240"/>
              <a:gd name="connsiteX2" fmla="*/ 2043404 w 2043404"/>
              <a:gd name="connsiteY2" fmla="*/ 569168 h 1326240"/>
              <a:gd name="connsiteX3" fmla="*/ 1184988 w 2043404"/>
              <a:gd name="connsiteY3" fmla="*/ 1326240 h 1326240"/>
              <a:gd name="connsiteX4" fmla="*/ 0 w 2043404"/>
              <a:gd name="connsiteY4" fmla="*/ 1184988 h 1326240"/>
              <a:gd name="connsiteX0" fmla="*/ 0 w 2043404"/>
              <a:gd name="connsiteY0" fmla="*/ 1184988 h 1326240"/>
              <a:gd name="connsiteX1" fmla="*/ 1380931 w 2043404"/>
              <a:gd name="connsiteY1" fmla="*/ 0 h 1326240"/>
              <a:gd name="connsiteX2" fmla="*/ 2043404 w 2043404"/>
              <a:gd name="connsiteY2" fmla="*/ 569168 h 1326240"/>
              <a:gd name="connsiteX3" fmla="*/ 1184988 w 2043404"/>
              <a:gd name="connsiteY3" fmla="*/ 1326240 h 1326240"/>
              <a:gd name="connsiteX4" fmla="*/ 0 w 2043404"/>
              <a:gd name="connsiteY4" fmla="*/ 1184988 h 1326240"/>
              <a:gd name="connsiteX0" fmla="*/ 0 w 2043404"/>
              <a:gd name="connsiteY0" fmla="*/ 1184988 h 1326240"/>
              <a:gd name="connsiteX1" fmla="*/ 1380931 w 2043404"/>
              <a:gd name="connsiteY1" fmla="*/ 0 h 1326240"/>
              <a:gd name="connsiteX2" fmla="*/ 2043404 w 2043404"/>
              <a:gd name="connsiteY2" fmla="*/ 569168 h 1326240"/>
              <a:gd name="connsiteX3" fmla="*/ 1184988 w 2043404"/>
              <a:gd name="connsiteY3" fmla="*/ 1326240 h 1326240"/>
              <a:gd name="connsiteX4" fmla="*/ 0 w 2043404"/>
              <a:gd name="connsiteY4" fmla="*/ 1184988 h 1326240"/>
              <a:gd name="connsiteX0" fmla="*/ 0 w 2043404"/>
              <a:gd name="connsiteY0" fmla="*/ 1156455 h 1297707"/>
              <a:gd name="connsiteX1" fmla="*/ 1343608 w 2043404"/>
              <a:gd name="connsiteY1" fmla="*/ 0 h 1297707"/>
              <a:gd name="connsiteX2" fmla="*/ 2043404 w 2043404"/>
              <a:gd name="connsiteY2" fmla="*/ 540635 h 1297707"/>
              <a:gd name="connsiteX3" fmla="*/ 1184988 w 2043404"/>
              <a:gd name="connsiteY3" fmla="*/ 1297707 h 1297707"/>
              <a:gd name="connsiteX4" fmla="*/ 0 w 2043404"/>
              <a:gd name="connsiteY4" fmla="*/ 1156455 h 1297707"/>
              <a:gd name="connsiteX0" fmla="*/ 0 w 2024742"/>
              <a:gd name="connsiteY0" fmla="*/ 1150749 h 1297707"/>
              <a:gd name="connsiteX1" fmla="*/ 1324946 w 2024742"/>
              <a:gd name="connsiteY1" fmla="*/ 0 h 1297707"/>
              <a:gd name="connsiteX2" fmla="*/ 2024742 w 2024742"/>
              <a:gd name="connsiteY2" fmla="*/ 540635 h 1297707"/>
              <a:gd name="connsiteX3" fmla="*/ 1166326 w 2024742"/>
              <a:gd name="connsiteY3" fmla="*/ 1297707 h 1297707"/>
              <a:gd name="connsiteX4" fmla="*/ 0 w 2024742"/>
              <a:gd name="connsiteY4" fmla="*/ 1150749 h 1297707"/>
              <a:gd name="connsiteX0" fmla="*/ 0 w 2024742"/>
              <a:gd name="connsiteY0" fmla="*/ 1167869 h 1314827"/>
              <a:gd name="connsiteX1" fmla="*/ 1287624 w 2024742"/>
              <a:gd name="connsiteY1" fmla="*/ 0 h 1314827"/>
              <a:gd name="connsiteX2" fmla="*/ 2024742 w 2024742"/>
              <a:gd name="connsiteY2" fmla="*/ 557755 h 1314827"/>
              <a:gd name="connsiteX3" fmla="*/ 1166326 w 2024742"/>
              <a:gd name="connsiteY3" fmla="*/ 1314827 h 1314827"/>
              <a:gd name="connsiteX4" fmla="*/ 0 w 2024742"/>
              <a:gd name="connsiteY4" fmla="*/ 1167869 h 1314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4742" h="1314827">
                <a:moveTo>
                  <a:pt x="0" y="1167869"/>
                </a:moveTo>
                <a:lnTo>
                  <a:pt x="1287624" y="0"/>
                </a:lnTo>
                <a:cubicBezTo>
                  <a:pt x="1415141" y="246790"/>
                  <a:pt x="1934547" y="179713"/>
                  <a:pt x="2024742" y="557755"/>
                </a:cubicBezTo>
                <a:cubicBezTo>
                  <a:pt x="1531775" y="557187"/>
                  <a:pt x="1506893" y="1212190"/>
                  <a:pt x="1166326" y="1314827"/>
                </a:cubicBezTo>
                <a:cubicBezTo>
                  <a:pt x="870858" y="1092740"/>
                  <a:pt x="267478" y="1441317"/>
                  <a:pt x="0" y="1167869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75863"/>
              </p:ext>
            </p:extLst>
          </p:nvPr>
        </p:nvGraphicFramePr>
        <p:xfrm>
          <a:off x="7059826" y="2411989"/>
          <a:ext cx="1328598" cy="1338816"/>
        </p:xfrm>
        <a:graphic>
          <a:graphicData uri="http://schemas.openxmlformats.org/drawingml/2006/table">
            <a:tbl>
              <a:tblPr/>
              <a:tblGrid>
                <a:gridCol w="442866"/>
                <a:gridCol w="442866"/>
                <a:gridCol w="442866"/>
              </a:tblGrid>
              <a:tr h="446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7F2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381"/>
                    </a:solidFill>
                  </a:tcPr>
                </a:tc>
              </a:tr>
              <a:tr h="446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7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A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8E"/>
                    </a:solidFill>
                  </a:tcPr>
                </a:tc>
              </a:tr>
              <a:tr h="446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9C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3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092280" y="2427734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charset="-122"/>
              </a:rPr>
              <a:t>p</a:t>
            </a:r>
            <a:r>
              <a:rPr lang="en-US" altLang="zh-CN" b="1" i="1" baseline="-25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charset="-122"/>
              </a:rPr>
              <a:t>a</a:t>
            </a:r>
            <a:endParaRPr lang="zh-CN" altLang="en-US" b="1" i="1" baseline="-25000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宋体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0176" y="3291830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i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charset="-122"/>
              </a:rPr>
              <a:t>p</a:t>
            </a:r>
            <a:r>
              <a:rPr lang="en-US" altLang="zh-CN" b="1" i="1" baseline="-250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charset="-122"/>
              </a:rPr>
              <a:t>b</a:t>
            </a:r>
            <a:endParaRPr lang="zh-CN" altLang="en-US" b="1" i="1" baseline="-25000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宋体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68128" y="289636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charset="-122"/>
              </a:rPr>
              <a:t>p</a:t>
            </a:r>
            <a:endParaRPr lang="zh-CN" altLang="en-US" b="1" i="1" baseline="-25000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28272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箭头连接符 9"/>
          <p:cNvCxnSpPr/>
          <p:nvPr/>
        </p:nvCxnSpPr>
        <p:spPr>
          <a:xfrm flipV="1">
            <a:off x="7122772" y="4531655"/>
            <a:ext cx="1682586" cy="34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color line model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5482952" cy="3394472"/>
          </a:xfrm>
        </p:spPr>
        <p:txBody>
          <a:bodyPr/>
          <a:lstStyle/>
          <a:p>
            <a:r>
              <a:rPr lang="en-US" altLang="zh-CN" dirty="0" err="1" smtClean="0"/>
              <a:t>Blendings</a:t>
            </a:r>
            <a:r>
              <a:rPr lang="en-US" altLang="zh-CN" dirty="0" smtClean="0"/>
              <a:t> of two colors are collinear in RGB color space</a:t>
            </a:r>
          </a:p>
          <a:p>
            <a:r>
              <a:rPr lang="en-US" altLang="zh-CN" dirty="0" smtClean="0"/>
              <a:t>The two generating colors </a:t>
            </a:r>
            <a:r>
              <a:rPr lang="en-US" altLang="zh-CN" i="1" dirty="0" err="1" smtClean="0"/>
              <a:t>c</a:t>
            </a:r>
            <a:r>
              <a:rPr lang="en-US" altLang="zh-CN" i="1" baseline="-25000" dirty="0" err="1" smtClean="0"/>
              <a:t>a</a:t>
            </a:r>
            <a:r>
              <a:rPr lang="en-US" altLang="zh-CN" dirty="0" smtClean="0"/>
              <a:t> </a:t>
            </a:r>
            <a:r>
              <a:rPr lang="en-US" altLang="zh-CN" dirty="0"/>
              <a:t>and </a:t>
            </a:r>
            <a:r>
              <a:rPr lang="en-US" altLang="zh-CN" i="1" dirty="0" err="1" smtClean="0"/>
              <a:t>c</a:t>
            </a:r>
            <a:r>
              <a:rPr lang="en-US" altLang="zh-CN" i="1" baseline="-25000" dirty="0" err="1" smtClean="0"/>
              <a:t>b</a:t>
            </a:r>
            <a:r>
              <a:rPr lang="en-US" altLang="zh-CN" i="1" baseline="-25000" dirty="0" smtClean="0"/>
              <a:t> </a:t>
            </a:r>
            <a:r>
              <a:rPr lang="en-US" altLang="zh-CN" dirty="0" smtClean="0"/>
              <a:t>are endpoints (extrema)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02971"/>
              </p:ext>
            </p:extLst>
          </p:nvPr>
        </p:nvGraphicFramePr>
        <p:xfrm>
          <a:off x="7020272" y="1275606"/>
          <a:ext cx="1328598" cy="1338816"/>
        </p:xfrm>
        <a:graphic>
          <a:graphicData uri="http://schemas.openxmlformats.org/drawingml/2006/table">
            <a:tbl>
              <a:tblPr/>
              <a:tblGrid>
                <a:gridCol w="442866"/>
                <a:gridCol w="442866"/>
                <a:gridCol w="442866"/>
              </a:tblGrid>
              <a:tr h="446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7F2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381"/>
                    </a:solidFill>
                  </a:tcPr>
                </a:tc>
              </a:tr>
              <a:tr h="446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761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A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CC8E"/>
                    </a:solidFill>
                  </a:tcPr>
                </a:tc>
              </a:tr>
              <a:tr h="4462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9C4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9C3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6" name="直接箭头连接符 7"/>
          <p:cNvCxnSpPr/>
          <p:nvPr/>
        </p:nvCxnSpPr>
        <p:spPr>
          <a:xfrm>
            <a:off x="7292102" y="3415998"/>
            <a:ext cx="970178" cy="1423659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non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直接箭头连接符 8"/>
          <p:cNvCxnSpPr/>
          <p:nvPr/>
        </p:nvCxnSpPr>
        <p:spPr>
          <a:xfrm rot="5400000" flipH="1" flipV="1">
            <a:off x="6280447" y="3700944"/>
            <a:ext cx="1683487" cy="11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椭圆 10"/>
          <p:cNvSpPr/>
          <p:nvPr/>
        </p:nvSpPr>
        <p:spPr>
          <a:xfrm>
            <a:off x="7652751" y="3972018"/>
            <a:ext cx="111612" cy="111612"/>
          </a:xfrm>
          <a:prstGeom prst="ellipse">
            <a:avLst/>
          </a:prstGeom>
          <a:solidFill>
            <a:srgbClr val="CFA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0" name="椭圆 11"/>
          <p:cNvSpPr/>
          <p:nvPr/>
        </p:nvSpPr>
        <p:spPr>
          <a:xfrm>
            <a:off x="8196963" y="4764394"/>
            <a:ext cx="111612" cy="11161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1" name="椭圆 12"/>
          <p:cNvSpPr/>
          <p:nvPr/>
        </p:nvSpPr>
        <p:spPr>
          <a:xfrm>
            <a:off x="7360594" y="3544024"/>
            <a:ext cx="111612" cy="111612"/>
          </a:xfrm>
          <a:prstGeom prst="ellipse">
            <a:avLst/>
          </a:prstGeom>
          <a:solidFill>
            <a:srgbClr val="C6CC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2" name="椭圆 13"/>
          <p:cNvSpPr/>
          <p:nvPr/>
        </p:nvSpPr>
        <p:spPr>
          <a:xfrm>
            <a:off x="7487446" y="3725008"/>
            <a:ext cx="111612" cy="111612"/>
          </a:xfrm>
          <a:prstGeom prst="ellipse">
            <a:avLst/>
          </a:prstGeom>
          <a:solidFill>
            <a:srgbClr val="C9C3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3" name="椭圆 14"/>
          <p:cNvSpPr/>
          <p:nvPr/>
        </p:nvSpPr>
        <p:spPr>
          <a:xfrm>
            <a:off x="8078399" y="4593912"/>
            <a:ext cx="111612" cy="111612"/>
          </a:xfrm>
          <a:prstGeom prst="ellipse">
            <a:avLst/>
          </a:prstGeom>
          <a:solidFill>
            <a:srgbClr val="E176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4" name="椭圆 15"/>
          <p:cNvSpPr/>
          <p:nvPr/>
        </p:nvSpPr>
        <p:spPr>
          <a:xfrm>
            <a:off x="7236296" y="3370075"/>
            <a:ext cx="111612" cy="11161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5" name="椭圆 16"/>
          <p:cNvSpPr/>
          <p:nvPr/>
        </p:nvSpPr>
        <p:spPr>
          <a:xfrm>
            <a:off x="7966787" y="4425488"/>
            <a:ext cx="111612" cy="111612"/>
          </a:xfrm>
          <a:prstGeom prst="ellipse">
            <a:avLst/>
          </a:prstGeom>
          <a:solidFill>
            <a:srgbClr val="DE7F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8563531" y="4525841"/>
            <a:ext cx="256941" cy="3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Calibri" pitchFamily="34" charset="0"/>
              </a:rPr>
              <a:t>R</a:t>
            </a:r>
            <a:endParaRPr lang="zh-CN" altLang="en-US" sz="2400" dirty="0">
              <a:latin typeface="Calibri" pitchFamily="34" charset="0"/>
            </a:endParaRP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6704651" y="2859782"/>
            <a:ext cx="277868" cy="3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Calibri" pitchFamily="34" charset="0"/>
              </a:rPr>
              <a:t>G</a:t>
            </a:r>
            <a:endParaRPr lang="zh-CN" altLang="en-US" sz="2400" dirty="0">
              <a:latin typeface="Calibri" pitchFamily="34" charset="0"/>
            </a:endParaRPr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7728501" y="3744329"/>
            <a:ext cx="227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zh-CN" sz="2000" b="1" i="1" dirty="0" smtClean="0">
                <a:solidFill>
                  <a:srgbClr val="CFAF66"/>
                </a:solidFill>
                <a:latin typeface="Calibri" pitchFamily="34" charset="0"/>
              </a:rPr>
              <a:t>c</a:t>
            </a:r>
            <a:endParaRPr lang="zh-CN" altLang="en-US" sz="2000" b="1" i="1" dirty="0">
              <a:solidFill>
                <a:srgbClr val="CFAF66"/>
              </a:solidFill>
              <a:latin typeface="Calibri" pitchFamily="34" charset="0"/>
            </a:endParaRPr>
          </a:p>
        </p:txBody>
      </p:sp>
      <p:sp>
        <p:nvSpPr>
          <p:cNvPr id="20" name="TextBox 36"/>
          <p:cNvSpPr txBox="1">
            <a:spLocks noChangeArrowheads="1"/>
          </p:cNvSpPr>
          <p:nvPr/>
        </p:nvSpPr>
        <p:spPr bwMode="auto">
          <a:xfrm>
            <a:off x="8251431" y="4701041"/>
            <a:ext cx="3782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i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c</a:t>
            </a:r>
            <a:r>
              <a:rPr lang="en-US" altLang="zh-CN" sz="2000" b="1" i="1" baseline="-250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</a:t>
            </a:r>
            <a:endParaRPr lang="zh-CN" altLang="en-US" sz="2000" b="1" i="1" baseline="-250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1" name="TextBox 36"/>
          <p:cNvSpPr txBox="1">
            <a:spLocks noChangeArrowheads="1"/>
          </p:cNvSpPr>
          <p:nvPr/>
        </p:nvSpPr>
        <p:spPr bwMode="auto">
          <a:xfrm>
            <a:off x="7182000" y="2931790"/>
            <a:ext cx="3802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c</a:t>
            </a:r>
            <a:r>
              <a:rPr lang="en-US" altLang="zh-CN" sz="2000" b="1" i="1" baseline="-25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b</a:t>
            </a:r>
            <a:endParaRPr lang="zh-CN" altLang="en-US" sz="2000" b="1" i="1" baseline="-25000" dirty="0"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22" name="椭圆 42"/>
          <p:cNvSpPr/>
          <p:nvPr/>
        </p:nvSpPr>
        <p:spPr>
          <a:xfrm>
            <a:off x="7807886" y="4198414"/>
            <a:ext cx="111612" cy="111612"/>
          </a:xfrm>
          <a:prstGeom prst="ellipse">
            <a:avLst/>
          </a:prstGeom>
          <a:solidFill>
            <a:srgbClr val="D59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54344" y="1254257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charset="-122"/>
              </a:rPr>
              <a:t>p</a:t>
            </a:r>
            <a:r>
              <a:rPr lang="en-US" altLang="zh-CN" b="1" i="1" baseline="-25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charset="-122"/>
              </a:rPr>
              <a:t>a</a:t>
            </a:r>
            <a:endParaRPr lang="zh-CN" altLang="en-US" b="1" i="1" baseline="-25000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宋体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48336" y="2153880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i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charset="-122"/>
              </a:rPr>
              <a:t>p</a:t>
            </a:r>
            <a:r>
              <a:rPr lang="en-US" altLang="zh-CN" b="1" i="1" baseline="-250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charset="-122"/>
              </a:rPr>
              <a:t>b</a:t>
            </a:r>
            <a:endParaRPr lang="zh-CN" altLang="en-US" b="1" i="1" baseline="-25000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宋体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46286" y="174423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宋体" charset="-122"/>
              </a:rPr>
              <a:t>p</a:t>
            </a:r>
            <a:endParaRPr lang="zh-CN" altLang="en-US" b="1" i="1" baseline="-25000" dirty="0">
              <a:solidFill>
                <a:schemeClr val="tx2">
                  <a:lumMod val="75000"/>
                </a:schemeClr>
              </a:solidFill>
              <a:latin typeface="Calibri" pitchFamily="34" charset="0"/>
              <a:ea typeface="宋体" charset="-122"/>
            </a:endParaRPr>
          </a:p>
        </p:txBody>
      </p:sp>
      <p:cxnSp>
        <p:nvCxnSpPr>
          <p:cNvPr id="30" name="直接箭头连接符 9"/>
          <p:cNvCxnSpPr/>
          <p:nvPr/>
        </p:nvCxnSpPr>
        <p:spPr>
          <a:xfrm flipH="1">
            <a:off x="6228184" y="4531655"/>
            <a:ext cx="893426" cy="4883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17"/>
          <p:cNvSpPr txBox="1">
            <a:spLocks noChangeArrowheads="1"/>
          </p:cNvSpPr>
          <p:nvPr/>
        </p:nvSpPr>
        <p:spPr bwMode="auto">
          <a:xfrm>
            <a:off x="6104068" y="4443958"/>
            <a:ext cx="3513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latin typeface="Calibri" pitchFamily="34" charset="0"/>
              </a:rPr>
              <a:t>B</a:t>
            </a:r>
            <a:endParaRPr lang="zh-CN" alt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4834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 rot="19974369">
            <a:off x="6333539" y="3075740"/>
            <a:ext cx="2593553" cy="1045805"/>
          </a:xfrm>
          <a:prstGeom prst="ellipse">
            <a:avLst/>
          </a:prstGeom>
          <a:solidFill>
            <a:srgbClr val="95B3D7">
              <a:alpha val="43137"/>
            </a:srgb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Identifying </a:t>
            </a:r>
            <a:r>
              <a:rPr lang="en-US" altLang="zh-CN" dirty="0" err="1" smtClean="0"/>
              <a:t>extrema</a:t>
            </a:r>
            <a:r>
              <a:rPr lang="en-US" altLang="zh-CN" dirty="0" smtClean="0"/>
              <a:t> colors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5410944" cy="3394472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The local 3</a:t>
            </a:r>
            <a:r>
              <a:rPr lang="en-US" altLang="zh-CN" sz="2400" dirty="0" smtClean="0">
                <a:sym typeface="Symbol"/>
              </a:rPr>
              <a:t>3 </a:t>
            </a:r>
            <a:r>
              <a:rPr lang="en-US" altLang="zh-CN" sz="2400" dirty="0" smtClean="0"/>
              <a:t>patch may contain noise and other colors</a:t>
            </a:r>
          </a:p>
          <a:p>
            <a:r>
              <a:rPr lang="en-US" altLang="zh-CN" sz="2400" dirty="0" smtClean="0"/>
              <a:t>Find the direction of maximum variance “</a:t>
            </a:r>
            <a:r>
              <a:rPr lang="en-US" altLang="zh-CN" sz="2400" i="1" dirty="0" smtClean="0"/>
              <a:t>x” </a:t>
            </a:r>
            <a:r>
              <a:rPr lang="en-US" altLang="zh-CN" sz="2400" dirty="0" smtClean="0"/>
              <a:t>in color space </a:t>
            </a:r>
          </a:p>
          <a:p>
            <a:pPr lvl="1"/>
            <a:r>
              <a:rPr lang="en-US" altLang="zh-CN" sz="2000" dirty="0" smtClean="0"/>
              <a:t>Compute the first principal component using EM [</a:t>
            </a:r>
            <a:r>
              <a:rPr lang="en-US" altLang="zh-CN" sz="2000" dirty="0" err="1" smtClean="0"/>
              <a:t>Roweis</a:t>
            </a:r>
            <a:r>
              <a:rPr lang="en-US" altLang="zh-CN" sz="2000" dirty="0" smtClean="0"/>
              <a:t> 97]</a:t>
            </a:r>
          </a:p>
          <a:p>
            <a:pPr lvl="1"/>
            <a:r>
              <a:rPr lang="en-US" altLang="zh-CN" sz="2000" dirty="0" smtClean="0"/>
              <a:t>Very efficient (2-3 iterations)</a:t>
            </a:r>
          </a:p>
          <a:p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007330"/>
              </p:ext>
            </p:extLst>
          </p:nvPr>
        </p:nvGraphicFramePr>
        <p:xfrm>
          <a:off x="7092280" y="1275606"/>
          <a:ext cx="1200141" cy="1279710"/>
        </p:xfrm>
        <a:graphic>
          <a:graphicData uri="http://schemas.openxmlformats.org/drawingml/2006/table">
            <a:tbl>
              <a:tblPr/>
              <a:tblGrid>
                <a:gridCol w="400047"/>
                <a:gridCol w="400047"/>
                <a:gridCol w="400047"/>
              </a:tblGrid>
              <a:tr h="426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</a:tr>
              <a:tr h="426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p</a:t>
                      </a:r>
                      <a:endParaRPr kumimoji="0" lang="zh-CN" alt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95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</a:tr>
              <a:tr h="426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1E7"/>
                    </a:solidFill>
                  </a:tcPr>
                </a:tc>
              </a:tr>
            </a:tbl>
          </a:graphicData>
        </a:graphic>
      </p:graphicFrame>
      <p:grpSp>
        <p:nvGrpSpPr>
          <p:cNvPr id="5" name="组合 45"/>
          <p:cNvGrpSpPr>
            <a:grpSpLocks noChangeAspect="1"/>
          </p:cNvGrpSpPr>
          <p:nvPr/>
        </p:nvGrpSpPr>
        <p:grpSpPr>
          <a:xfrm>
            <a:off x="6084168" y="2910066"/>
            <a:ext cx="2885700" cy="2020290"/>
            <a:chOff x="2339752" y="3669030"/>
            <a:chExt cx="3257272" cy="2280430"/>
          </a:xfrm>
        </p:grpSpPr>
        <p:cxnSp>
          <p:nvCxnSpPr>
            <p:cNvPr id="7" name="直接箭头连接符 8"/>
            <p:cNvCxnSpPr/>
            <p:nvPr/>
          </p:nvCxnSpPr>
          <p:spPr>
            <a:xfrm rot="5400000" flipH="1" flipV="1">
              <a:off x="1754535" y="4587875"/>
              <a:ext cx="1838960" cy="12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箭头连接符 9"/>
            <p:cNvCxnSpPr/>
            <p:nvPr/>
          </p:nvCxnSpPr>
          <p:spPr>
            <a:xfrm flipV="1">
              <a:off x="2674650" y="5504180"/>
              <a:ext cx="2820671" cy="254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椭圆 10"/>
            <p:cNvSpPr/>
            <p:nvPr/>
          </p:nvSpPr>
          <p:spPr>
            <a:xfrm>
              <a:off x="4353590" y="4385310"/>
              <a:ext cx="121920" cy="121920"/>
            </a:xfrm>
            <a:prstGeom prst="ellipse">
              <a:avLst/>
            </a:prstGeom>
            <a:solidFill>
              <a:srgbClr val="B7959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0" name="椭圆 11"/>
            <p:cNvSpPr/>
            <p:nvPr/>
          </p:nvSpPr>
          <p:spPr>
            <a:xfrm>
              <a:off x="4991130" y="3742690"/>
              <a:ext cx="121920" cy="121920"/>
            </a:xfrm>
            <a:prstGeom prst="ellipse">
              <a:avLst/>
            </a:prstGeom>
            <a:solidFill>
              <a:srgbClr val="E6E0E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1" name="椭圆 12"/>
            <p:cNvSpPr/>
            <p:nvPr/>
          </p:nvSpPr>
          <p:spPr>
            <a:xfrm>
              <a:off x="4625370" y="3982720"/>
              <a:ext cx="121920" cy="1219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2" name="椭圆 13"/>
            <p:cNvSpPr/>
            <p:nvPr/>
          </p:nvSpPr>
          <p:spPr>
            <a:xfrm>
              <a:off x="4605050" y="4709160"/>
              <a:ext cx="121920" cy="121920"/>
            </a:xfrm>
            <a:prstGeom prst="ellipse">
              <a:avLst/>
            </a:prstGeom>
            <a:solidFill>
              <a:srgbClr val="BFD1E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3" name="椭圆 14"/>
            <p:cNvSpPr/>
            <p:nvPr/>
          </p:nvSpPr>
          <p:spPr>
            <a:xfrm>
              <a:off x="3345210" y="4282440"/>
              <a:ext cx="121920" cy="121920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4" name="椭圆 15"/>
            <p:cNvSpPr/>
            <p:nvPr/>
          </p:nvSpPr>
          <p:spPr>
            <a:xfrm>
              <a:off x="2796570" y="4839970"/>
              <a:ext cx="121920" cy="121920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5" name="椭圆 16"/>
            <p:cNvSpPr/>
            <p:nvPr/>
          </p:nvSpPr>
          <p:spPr>
            <a:xfrm>
              <a:off x="3406170" y="4836160"/>
              <a:ext cx="121920" cy="12192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6" name="TextBox 16"/>
            <p:cNvSpPr txBox="1">
              <a:spLocks noChangeArrowheads="1"/>
            </p:cNvSpPr>
            <p:nvPr/>
          </p:nvSpPr>
          <p:spPr bwMode="auto">
            <a:xfrm>
              <a:off x="5231160" y="5497830"/>
              <a:ext cx="365864" cy="451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>
                  <a:latin typeface="Calibri" pitchFamily="34" charset="0"/>
                </a:rPr>
                <a:t>R</a:t>
              </a:r>
              <a:endParaRPr lang="zh-CN" altLang="en-US" sz="2000">
                <a:latin typeface="Calibri" pitchFamily="34" charset="0"/>
              </a:endParaRPr>
            </a:p>
          </p:txBody>
        </p:sp>
        <p:sp>
          <p:nvSpPr>
            <p:cNvPr id="17" name="TextBox 17"/>
            <p:cNvSpPr txBox="1">
              <a:spLocks noChangeArrowheads="1"/>
            </p:cNvSpPr>
            <p:nvPr/>
          </p:nvSpPr>
          <p:spPr bwMode="auto">
            <a:xfrm>
              <a:off x="2339752" y="3669030"/>
              <a:ext cx="391196" cy="451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latin typeface="Calibri" pitchFamily="34" charset="0"/>
                </a:rPr>
                <a:t>G</a:t>
              </a:r>
              <a:endParaRPr lang="zh-CN" altLang="en-US" sz="2000" dirty="0">
                <a:latin typeface="Calibri" pitchFamily="34" charset="0"/>
              </a:endParaRPr>
            </a:p>
          </p:txBody>
        </p:sp>
        <p:sp>
          <p:nvSpPr>
            <p:cNvPr id="18" name="TextBox 21"/>
            <p:cNvSpPr txBox="1">
              <a:spLocks noChangeArrowheads="1"/>
            </p:cNvSpPr>
            <p:nvPr/>
          </p:nvSpPr>
          <p:spPr bwMode="auto">
            <a:xfrm>
              <a:off x="4361210" y="4400550"/>
              <a:ext cx="248921" cy="451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altLang="zh-CN" sz="2000" b="1" i="1" dirty="0" smtClean="0">
                  <a:latin typeface="Calibri" pitchFamily="34" charset="0"/>
                </a:rPr>
                <a:t>c</a:t>
              </a:r>
              <a:endParaRPr lang="zh-CN" altLang="en-US" sz="2000" b="1" i="1" dirty="0">
                <a:latin typeface="Calibri" pitchFamily="34" charset="0"/>
              </a:endParaRPr>
            </a:p>
          </p:txBody>
        </p:sp>
        <p:sp>
          <p:nvSpPr>
            <p:cNvPr id="22" name="椭圆 42"/>
            <p:cNvSpPr/>
            <p:nvPr/>
          </p:nvSpPr>
          <p:spPr>
            <a:xfrm>
              <a:off x="3812570" y="4953000"/>
              <a:ext cx="121920" cy="1219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23" name="Right Arrow 22"/>
          <p:cNvSpPr/>
          <p:nvPr/>
        </p:nvSpPr>
        <p:spPr>
          <a:xfrm rot="19861109">
            <a:off x="7211116" y="2840291"/>
            <a:ext cx="978408" cy="48463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 smtClean="0">
                <a:solidFill>
                  <a:schemeClr val="tx1"/>
                </a:solidFill>
                <a:latin typeface="Constantia" pitchFamily="18" charset="0"/>
              </a:rPr>
              <a:t>x</a:t>
            </a:r>
            <a:endParaRPr lang="zh-CN" altLang="en-US" i="1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844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Identifying </a:t>
            </a:r>
            <a:r>
              <a:rPr lang="en-US" altLang="zh-CN" dirty="0" err="1" smtClean="0"/>
              <a:t>extrema</a:t>
            </a:r>
            <a:r>
              <a:rPr lang="en-US" altLang="zh-CN" dirty="0" smtClean="0"/>
              <a:t> colors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5626968" cy="3394472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Form a datum line </a:t>
            </a:r>
            <a:r>
              <a:rPr lang="en-US" altLang="zh-CN" sz="2400" i="1" dirty="0" smtClean="0"/>
              <a:t>l = c + </a:t>
            </a:r>
            <a:r>
              <a:rPr lang="en-US" altLang="zh-CN" sz="2400" i="1" dirty="0" err="1" smtClean="0"/>
              <a:t>xt</a:t>
            </a:r>
            <a:r>
              <a:rPr lang="en-US" altLang="zh-CN" sz="2400" dirty="0" smtClean="0"/>
              <a:t> passing through the center color </a:t>
            </a:r>
            <a:r>
              <a:rPr lang="en-US" altLang="zh-CN" sz="2400" i="1" dirty="0" smtClean="0"/>
              <a:t>c</a:t>
            </a:r>
            <a:r>
              <a:rPr lang="en-US" altLang="zh-CN" sz="2400" dirty="0" smtClean="0"/>
              <a:t> along the principal direction </a:t>
            </a:r>
            <a:r>
              <a:rPr lang="en-US" altLang="zh-CN" sz="2400" i="1" dirty="0" smtClean="0"/>
              <a:t>x</a:t>
            </a:r>
          </a:p>
          <a:p>
            <a:r>
              <a:rPr lang="en-US" altLang="zh-CN" sz="2400" dirty="0" smtClean="0"/>
              <a:t>Project each pixel color </a:t>
            </a:r>
            <a:r>
              <a:rPr lang="en-US" altLang="zh-CN" sz="2400" i="1" dirty="0" smtClean="0"/>
              <a:t>c</a:t>
            </a:r>
            <a:r>
              <a:rPr lang="en-US" altLang="zh-CN" sz="2400" i="1" baseline="-25000" dirty="0" smtClean="0"/>
              <a:t>i</a:t>
            </a:r>
            <a:r>
              <a:rPr lang="en-US" altLang="zh-CN" sz="2400" dirty="0" smtClean="0"/>
              <a:t> onto </a:t>
            </a:r>
            <a:r>
              <a:rPr lang="en-US" altLang="zh-CN" sz="2400" i="1" dirty="0" smtClean="0"/>
              <a:t>l</a:t>
            </a:r>
          </a:p>
          <a:p>
            <a:pPr lvl="1"/>
            <a:r>
              <a:rPr lang="en-US" altLang="zh-CN" sz="2000" dirty="0" smtClean="0"/>
              <a:t>Distance: </a:t>
            </a:r>
            <a:r>
              <a:rPr lang="en-US" altLang="zh-CN" sz="2000" i="1" dirty="0" smtClean="0"/>
              <a:t>d</a:t>
            </a:r>
            <a:r>
              <a:rPr lang="en-US" altLang="zh-CN" sz="2000" i="1" baseline="-25000" dirty="0" smtClean="0"/>
              <a:t>i</a:t>
            </a:r>
            <a:r>
              <a:rPr lang="en-US" altLang="zh-CN" sz="2000" dirty="0" smtClean="0"/>
              <a:t>, parametric </a:t>
            </a:r>
            <a:r>
              <a:rPr lang="en-US" altLang="zh-CN" sz="2000" dirty="0" err="1" smtClean="0"/>
              <a:t>coord</a:t>
            </a:r>
            <a:r>
              <a:rPr lang="en-US" altLang="zh-CN" sz="2000" dirty="0" smtClean="0"/>
              <a:t>.: </a:t>
            </a:r>
            <a:r>
              <a:rPr lang="en-US" altLang="zh-CN" sz="2000" i="1" dirty="0" err="1" smtClean="0"/>
              <a:t>t</a:t>
            </a:r>
            <a:r>
              <a:rPr lang="en-US" altLang="zh-CN" sz="2000" i="1" baseline="-25000" dirty="0" err="1" smtClean="0"/>
              <a:t>i</a:t>
            </a:r>
            <a:endParaRPr lang="en-US" altLang="zh-CN" sz="2000" i="1" baseline="-25000" dirty="0" smtClean="0"/>
          </a:p>
          <a:p>
            <a:r>
              <a:rPr lang="en-US" altLang="zh-CN" sz="2400" dirty="0" smtClean="0"/>
              <a:t>Discard all pixels with </a:t>
            </a:r>
            <a:r>
              <a:rPr lang="en-US" altLang="zh-CN" sz="2400" i="1" dirty="0" smtClean="0"/>
              <a:t>d</a:t>
            </a:r>
            <a:r>
              <a:rPr lang="en-US" altLang="zh-CN" sz="2400" i="1" baseline="-25000" dirty="0" smtClean="0"/>
              <a:t>i</a:t>
            </a:r>
            <a:r>
              <a:rPr lang="en-US" altLang="zh-CN" sz="2400" dirty="0" smtClean="0"/>
              <a:t> &gt; 3</a:t>
            </a:r>
            <a:r>
              <a:rPr lang="en-US" altLang="zh-CN" sz="2400" i="1" dirty="0" smtClean="0">
                <a:sym typeface="Symbol"/>
              </a:rPr>
              <a:t></a:t>
            </a:r>
            <a:r>
              <a:rPr lang="en-US" altLang="zh-CN" sz="2400" i="1" baseline="-25000" dirty="0" smtClean="0">
                <a:sym typeface="Symbol"/>
              </a:rPr>
              <a:t>d</a:t>
            </a:r>
          </a:p>
          <a:p>
            <a:pPr lvl="1"/>
            <a:r>
              <a:rPr lang="en-US" altLang="zh-CN" sz="2000" i="1" dirty="0">
                <a:sym typeface="Symbol"/>
              </a:rPr>
              <a:t></a:t>
            </a:r>
            <a:r>
              <a:rPr lang="en-US" altLang="zh-CN" sz="2000" i="1" baseline="-25000" dirty="0" smtClean="0">
                <a:sym typeface="Symbol"/>
              </a:rPr>
              <a:t>d</a:t>
            </a:r>
            <a:r>
              <a:rPr lang="en-US" altLang="zh-CN" sz="2000" dirty="0" smtClean="0">
                <a:sym typeface="Symbol"/>
              </a:rPr>
              <a:t>: a user specified tolerance</a:t>
            </a:r>
          </a:p>
          <a:p>
            <a:endParaRPr lang="en-US" altLang="zh-CN" dirty="0" smtClean="0">
              <a:sym typeface="Symbol"/>
            </a:endParaRPr>
          </a:p>
          <a:p>
            <a:endParaRPr lang="en-US" altLang="zh-CN" dirty="0" smtClean="0"/>
          </a:p>
          <a:p>
            <a:endParaRPr lang="zh-CN" altLang="en-US" sz="24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489180"/>
              </p:ext>
            </p:extLst>
          </p:nvPr>
        </p:nvGraphicFramePr>
        <p:xfrm>
          <a:off x="7092280" y="1275606"/>
          <a:ext cx="1200141" cy="1279710"/>
        </p:xfrm>
        <a:graphic>
          <a:graphicData uri="http://schemas.openxmlformats.org/drawingml/2006/table">
            <a:tbl>
              <a:tblPr/>
              <a:tblGrid>
                <a:gridCol w="400047"/>
                <a:gridCol w="400047"/>
                <a:gridCol w="400047"/>
              </a:tblGrid>
              <a:tr h="426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</a:tr>
              <a:tr h="426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p</a:t>
                      </a:r>
                      <a:endParaRPr kumimoji="0" lang="zh-CN" alt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95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</a:tr>
              <a:tr h="426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1E7"/>
                    </a:solidFill>
                  </a:tcPr>
                </a:tc>
              </a:tr>
            </a:tbl>
          </a:graphicData>
        </a:graphic>
      </p:graphicFrame>
      <p:cxnSp>
        <p:nvCxnSpPr>
          <p:cNvPr id="6" name="直接箭头连接符 7"/>
          <p:cNvCxnSpPr/>
          <p:nvPr/>
        </p:nvCxnSpPr>
        <p:spPr>
          <a:xfrm flipV="1">
            <a:off x="6662144" y="3198098"/>
            <a:ext cx="2022975" cy="10654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直接箭头连接符 8"/>
          <p:cNvCxnSpPr/>
          <p:nvPr/>
        </p:nvCxnSpPr>
        <p:spPr>
          <a:xfrm rot="5400000" flipH="1" flipV="1">
            <a:off x="5565710" y="3724094"/>
            <a:ext cx="1629181" cy="1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直接箭头连接符 9"/>
          <p:cNvCxnSpPr/>
          <p:nvPr/>
        </p:nvCxnSpPr>
        <p:spPr>
          <a:xfrm flipV="1">
            <a:off x="6380863" y="4535871"/>
            <a:ext cx="2498904" cy="2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椭圆 10"/>
          <p:cNvSpPr/>
          <p:nvPr/>
        </p:nvSpPr>
        <p:spPr>
          <a:xfrm>
            <a:off x="7868278" y="3544636"/>
            <a:ext cx="108012" cy="108012"/>
          </a:xfrm>
          <a:prstGeom prst="ellipse">
            <a:avLst/>
          </a:prstGeom>
          <a:solidFill>
            <a:srgbClr val="B795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0" name="椭圆 11"/>
          <p:cNvSpPr/>
          <p:nvPr/>
        </p:nvSpPr>
        <p:spPr>
          <a:xfrm>
            <a:off x="8433091" y="2975323"/>
            <a:ext cx="108012" cy="108012"/>
          </a:xfrm>
          <a:prstGeom prst="ellipse">
            <a:avLst/>
          </a:prstGeom>
          <a:solidFill>
            <a:srgbClr val="E6E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1" name="椭圆 12"/>
          <p:cNvSpPr/>
          <p:nvPr/>
        </p:nvSpPr>
        <p:spPr>
          <a:xfrm>
            <a:off x="8109055" y="3187972"/>
            <a:ext cx="108012" cy="10801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2" name="椭圆 13"/>
          <p:cNvSpPr/>
          <p:nvPr/>
        </p:nvSpPr>
        <p:spPr>
          <a:xfrm>
            <a:off x="8091053" y="3831543"/>
            <a:ext cx="108012" cy="108012"/>
          </a:xfrm>
          <a:prstGeom prst="ellipse">
            <a:avLst/>
          </a:prstGeom>
          <a:solidFill>
            <a:srgbClr val="BFD1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3" name="椭圆 14"/>
          <p:cNvSpPr/>
          <p:nvPr/>
        </p:nvSpPr>
        <p:spPr>
          <a:xfrm>
            <a:off x="6974929" y="3453501"/>
            <a:ext cx="108012" cy="108012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4" name="椭圆 15"/>
          <p:cNvSpPr/>
          <p:nvPr/>
        </p:nvSpPr>
        <p:spPr>
          <a:xfrm>
            <a:off x="6488875" y="3947431"/>
            <a:ext cx="108012" cy="108012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5" name="椭圆 16"/>
          <p:cNvSpPr/>
          <p:nvPr/>
        </p:nvSpPr>
        <p:spPr>
          <a:xfrm>
            <a:off x="7028935" y="3944056"/>
            <a:ext cx="108012" cy="10801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8645740" y="4530246"/>
            <a:ext cx="324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>
                <a:latin typeface="Calibri" pitchFamily="34" charset="0"/>
              </a:rPr>
              <a:t>R</a:t>
            </a:r>
            <a:endParaRPr lang="zh-CN" altLang="en-US" sz="2000">
              <a:latin typeface="Calibri" pitchFamily="34" charset="0"/>
            </a:endParaRP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6084168" y="2910066"/>
            <a:ext cx="3465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" pitchFamily="34" charset="0"/>
              </a:rPr>
              <a:t>G</a:t>
            </a:r>
            <a:endParaRPr lang="zh-CN" altLang="en-US" sz="2000" dirty="0">
              <a:latin typeface="Calibri" pitchFamily="34" charset="0"/>
            </a:endParaRPr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7875029" y="3558138"/>
            <a:ext cx="2205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zh-CN" sz="2000" b="1" i="1" dirty="0" smtClean="0">
                <a:latin typeface="Calibri" pitchFamily="34" charset="0"/>
              </a:rPr>
              <a:t>c</a:t>
            </a:r>
            <a:endParaRPr lang="zh-CN" altLang="en-US" sz="2000" b="1" i="1" dirty="0">
              <a:latin typeface="Calibri" pitchFamily="34" charset="0"/>
            </a:endParaRPr>
          </a:p>
        </p:txBody>
      </p:sp>
      <p:sp>
        <p:nvSpPr>
          <p:cNvPr id="19" name="TextBox 24"/>
          <p:cNvSpPr txBox="1">
            <a:spLocks noChangeArrowheads="1"/>
          </p:cNvSpPr>
          <p:nvPr/>
        </p:nvSpPr>
        <p:spPr bwMode="auto">
          <a:xfrm>
            <a:off x="8415089" y="3291483"/>
            <a:ext cx="191271" cy="32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i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zh-CN" altLang="en-US" sz="2400" b="1" i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椭圆 42"/>
          <p:cNvSpPr/>
          <p:nvPr/>
        </p:nvSpPr>
        <p:spPr>
          <a:xfrm>
            <a:off x="7388975" y="4047567"/>
            <a:ext cx="108012" cy="108012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19861109">
            <a:off x="7211116" y="2840291"/>
            <a:ext cx="978408" cy="48463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i="1" dirty="0" smtClean="0">
                <a:solidFill>
                  <a:schemeClr val="tx1"/>
                </a:solidFill>
                <a:latin typeface="Constantia" pitchFamily="18" charset="0"/>
              </a:rPr>
              <a:t>x</a:t>
            </a:r>
            <a:endParaRPr lang="zh-CN" altLang="en-US" i="1" dirty="0">
              <a:solidFill>
                <a:schemeClr val="tx1"/>
              </a:solidFill>
              <a:latin typeface="Constantia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509527" y="2633601"/>
            <a:ext cx="2654226" cy="2031112"/>
            <a:chOff x="6509527" y="2633601"/>
            <a:chExt cx="2654226" cy="2031112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6509527" y="2633601"/>
              <a:ext cx="2298277" cy="1234293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6845723" y="3430420"/>
              <a:ext cx="2298277" cy="1234293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8510724" y="2774272"/>
              <a:ext cx="428765" cy="770364"/>
            </a:xfrm>
            <a:prstGeom prst="straightConnector1">
              <a:avLst/>
            </a:prstGeom>
            <a:ln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8644059" y="2872646"/>
              <a:ext cx="519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ym typeface="Symbol"/>
                </a:rPr>
                <a:t>6</a:t>
              </a:r>
              <a:r>
                <a:rPr lang="en-US" altLang="zh-CN" i="1" baseline="-25000" dirty="0">
                  <a:sym typeface="Symbol"/>
                </a:rPr>
                <a:t>d</a:t>
              </a:r>
              <a:endParaRPr lang="zh-CN" altLang="en-US" i="1" baseline="-25000" dirty="0"/>
            </a:p>
          </p:txBody>
        </p:sp>
      </p:grpSp>
      <p:grpSp>
        <p:nvGrpSpPr>
          <p:cNvPr id="2055" name="Group 2054"/>
          <p:cNvGrpSpPr/>
          <p:nvPr/>
        </p:nvGrpSpPr>
        <p:grpSpPr>
          <a:xfrm>
            <a:off x="7053430" y="3489456"/>
            <a:ext cx="355263" cy="454598"/>
            <a:chOff x="7053430" y="3489456"/>
            <a:chExt cx="355263" cy="454598"/>
          </a:xfrm>
        </p:grpSpPr>
        <p:cxnSp>
          <p:nvCxnSpPr>
            <p:cNvPr id="32" name="直接箭头连接符 25"/>
            <p:cNvCxnSpPr/>
            <p:nvPr/>
          </p:nvCxnSpPr>
          <p:spPr>
            <a:xfrm>
              <a:off x="7062281" y="3564212"/>
              <a:ext cx="210118" cy="379842"/>
            </a:xfrm>
            <a:prstGeom prst="straightConnector1">
              <a:avLst/>
            </a:prstGeom>
            <a:ln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26"/>
            <p:cNvSpPr txBox="1">
              <a:spLocks noChangeArrowheads="1"/>
            </p:cNvSpPr>
            <p:nvPr/>
          </p:nvSpPr>
          <p:spPr bwMode="auto">
            <a:xfrm rot="19970909">
              <a:off x="7053430" y="3489456"/>
              <a:ext cx="3552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CN" i="1" dirty="0">
                  <a:latin typeface="Calibri" pitchFamily="34" charset="0"/>
                </a:rPr>
                <a:t>d</a:t>
              </a:r>
              <a:r>
                <a:rPr lang="en-US" altLang="zh-CN" i="1" baseline="-25000" dirty="0">
                  <a:latin typeface="Calibri" pitchFamily="34" charset="0"/>
                </a:rPr>
                <a:t>i</a:t>
              </a:r>
              <a:endParaRPr lang="zh-CN" altLang="en-US" i="1" baseline="-25000" dirty="0">
                <a:latin typeface="Calibri" pitchFamily="34" charset="0"/>
              </a:endParaRPr>
            </a:p>
          </p:txBody>
        </p:sp>
      </p:grpSp>
      <p:grpSp>
        <p:nvGrpSpPr>
          <p:cNvPr id="2056" name="Group 2055"/>
          <p:cNvGrpSpPr/>
          <p:nvPr/>
        </p:nvGrpSpPr>
        <p:grpSpPr>
          <a:xfrm>
            <a:off x="7247148" y="3411053"/>
            <a:ext cx="620583" cy="498763"/>
            <a:chOff x="7247148" y="3411053"/>
            <a:chExt cx="620583" cy="498763"/>
          </a:xfrm>
        </p:grpSpPr>
        <p:cxnSp>
          <p:nvCxnSpPr>
            <p:cNvPr id="34" name="直接箭头连接符 32"/>
            <p:cNvCxnSpPr/>
            <p:nvPr/>
          </p:nvCxnSpPr>
          <p:spPr>
            <a:xfrm flipV="1">
              <a:off x="7247148" y="3575888"/>
              <a:ext cx="620583" cy="333928"/>
            </a:xfrm>
            <a:prstGeom prst="straightConnector1">
              <a:avLst/>
            </a:prstGeom>
            <a:ln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7"/>
            <p:cNvSpPr txBox="1">
              <a:spLocks noChangeArrowheads="1"/>
            </p:cNvSpPr>
            <p:nvPr/>
          </p:nvSpPr>
          <p:spPr bwMode="auto">
            <a:xfrm rot="19773450">
              <a:off x="7385304" y="3411053"/>
              <a:ext cx="2968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CN" i="1" dirty="0" err="1">
                  <a:latin typeface="Calibri" pitchFamily="34" charset="0"/>
                </a:rPr>
                <a:t>t</a:t>
              </a:r>
              <a:r>
                <a:rPr lang="en-US" altLang="zh-CN" i="1" baseline="-25000" dirty="0" err="1">
                  <a:latin typeface="Calibri" pitchFamily="34" charset="0"/>
                </a:rPr>
                <a:t>i</a:t>
              </a:r>
              <a:endParaRPr lang="zh-CN" altLang="en-US" i="1" baseline="-250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022968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50"/>
                            </p:stCondLst>
                            <p:childTnLst>
                              <p:par>
                                <p:cTn id="56" presetID="27" presetClass="emph" presetSubtype="0" fill="remove" grpId="2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375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8" dur="375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375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375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750"/>
                            </p:stCondLst>
                            <p:childTnLst>
                              <p:par>
                                <p:cTn id="62" presetID="27" presetClass="emph" presetSubtype="0" fill="remove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375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375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375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375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4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75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2" animBg="1"/>
      <p:bldP spid="13" grpId="3" animBg="1"/>
      <p:bldP spid="19" grpId="0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Identifying </a:t>
            </a:r>
            <a:r>
              <a:rPr lang="en-US" altLang="zh-CN" dirty="0" err="1" smtClean="0"/>
              <a:t>extrema</a:t>
            </a:r>
            <a:r>
              <a:rPr lang="en-US" altLang="zh-CN" dirty="0" smtClean="0"/>
              <a:t> colors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988427"/>
              </p:ext>
            </p:extLst>
          </p:nvPr>
        </p:nvGraphicFramePr>
        <p:xfrm>
          <a:off x="7092280" y="1275606"/>
          <a:ext cx="1200141" cy="1279710"/>
        </p:xfrm>
        <a:graphic>
          <a:graphicData uri="http://schemas.openxmlformats.org/drawingml/2006/table">
            <a:tbl>
              <a:tblPr/>
              <a:tblGrid>
                <a:gridCol w="400047"/>
                <a:gridCol w="400047"/>
                <a:gridCol w="400047"/>
              </a:tblGrid>
              <a:tr h="426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</a:tr>
              <a:tr h="426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p</a:t>
                      </a:r>
                      <a:endParaRPr kumimoji="0" lang="zh-CN" alt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95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</a:tr>
              <a:tr h="426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1E7"/>
                    </a:solidFill>
                  </a:tcPr>
                </a:tc>
              </a:tr>
            </a:tbl>
          </a:graphicData>
        </a:graphic>
      </p:graphicFrame>
      <p:cxnSp>
        <p:nvCxnSpPr>
          <p:cNvPr id="6" name="直接箭头连接符 7"/>
          <p:cNvCxnSpPr/>
          <p:nvPr/>
        </p:nvCxnSpPr>
        <p:spPr>
          <a:xfrm flipV="1">
            <a:off x="6662144" y="3198099"/>
            <a:ext cx="2022975" cy="10654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直接箭头连接符 8"/>
          <p:cNvCxnSpPr/>
          <p:nvPr/>
        </p:nvCxnSpPr>
        <p:spPr>
          <a:xfrm rot="5400000" flipH="1" flipV="1">
            <a:off x="5565710" y="3724095"/>
            <a:ext cx="1629181" cy="1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直接箭头连接符 9"/>
          <p:cNvCxnSpPr/>
          <p:nvPr/>
        </p:nvCxnSpPr>
        <p:spPr>
          <a:xfrm flipV="1">
            <a:off x="6380863" y="4535872"/>
            <a:ext cx="2498904" cy="2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椭圆 10"/>
          <p:cNvSpPr/>
          <p:nvPr/>
        </p:nvSpPr>
        <p:spPr>
          <a:xfrm>
            <a:off x="7868278" y="3544637"/>
            <a:ext cx="108012" cy="108012"/>
          </a:xfrm>
          <a:prstGeom prst="ellipse">
            <a:avLst/>
          </a:prstGeom>
          <a:solidFill>
            <a:srgbClr val="B795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0" name="椭圆 11"/>
          <p:cNvSpPr/>
          <p:nvPr/>
        </p:nvSpPr>
        <p:spPr>
          <a:xfrm>
            <a:off x="8433091" y="2975324"/>
            <a:ext cx="108012" cy="108012"/>
          </a:xfrm>
          <a:prstGeom prst="ellipse">
            <a:avLst/>
          </a:prstGeom>
          <a:solidFill>
            <a:srgbClr val="E6E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1" name="椭圆 12"/>
          <p:cNvSpPr/>
          <p:nvPr/>
        </p:nvSpPr>
        <p:spPr>
          <a:xfrm>
            <a:off x="8109055" y="3187972"/>
            <a:ext cx="108012" cy="10801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2" name="椭圆 13"/>
          <p:cNvSpPr/>
          <p:nvPr/>
        </p:nvSpPr>
        <p:spPr>
          <a:xfrm>
            <a:off x="8091053" y="3831544"/>
            <a:ext cx="108012" cy="108012"/>
          </a:xfrm>
          <a:prstGeom prst="ellipse">
            <a:avLst/>
          </a:prstGeom>
          <a:solidFill>
            <a:srgbClr val="BFD1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4" name="椭圆 15"/>
          <p:cNvSpPr/>
          <p:nvPr/>
        </p:nvSpPr>
        <p:spPr>
          <a:xfrm>
            <a:off x="6488875" y="3947432"/>
            <a:ext cx="108012" cy="108012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5" name="椭圆 16"/>
          <p:cNvSpPr/>
          <p:nvPr/>
        </p:nvSpPr>
        <p:spPr>
          <a:xfrm>
            <a:off x="7028935" y="3944056"/>
            <a:ext cx="108012" cy="10801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8645740" y="4530247"/>
            <a:ext cx="324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>
                <a:latin typeface="Calibri" pitchFamily="34" charset="0"/>
              </a:rPr>
              <a:t>R</a:t>
            </a:r>
            <a:endParaRPr lang="zh-CN" altLang="en-US" sz="2000">
              <a:latin typeface="Calibri" pitchFamily="34" charset="0"/>
            </a:endParaRP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6084168" y="2910067"/>
            <a:ext cx="3465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" pitchFamily="34" charset="0"/>
              </a:rPr>
              <a:t>G</a:t>
            </a:r>
            <a:endParaRPr lang="zh-CN" altLang="en-US" sz="2000" dirty="0">
              <a:latin typeface="Calibri" pitchFamily="34" charset="0"/>
            </a:endParaRPr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7875029" y="3558139"/>
            <a:ext cx="2205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zh-CN" sz="2000" b="1" i="1" dirty="0" smtClean="0">
                <a:latin typeface="Calibri" pitchFamily="34" charset="0"/>
              </a:rPr>
              <a:t>c</a:t>
            </a:r>
            <a:endParaRPr lang="zh-CN" altLang="en-US" sz="2000" b="1" i="1" dirty="0">
              <a:latin typeface="Calibri" pitchFamily="34" charset="0"/>
            </a:endParaRPr>
          </a:p>
        </p:txBody>
      </p:sp>
      <p:sp>
        <p:nvSpPr>
          <p:cNvPr id="19" name="TextBox 24"/>
          <p:cNvSpPr txBox="1">
            <a:spLocks noChangeArrowheads="1"/>
          </p:cNvSpPr>
          <p:nvPr/>
        </p:nvSpPr>
        <p:spPr bwMode="auto">
          <a:xfrm>
            <a:off x="8415089" y="3291484"/>
            <a:ext cx="191271" cy="32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400" b="1" i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zh-CN" altLang="en-US" sz="2400" b="1" i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椭圆 42"/>
          <p:cNvSpPr/>
          <p:nvPr/>
        </p:nvSpPr>
        <p:spPr>
          <a:xfrm>
            <a:off x="7388975" y="4047568"/>
            <a:ext cx="108012" cy="108012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cxnSp>
        <p:nvCxnSpPr>
          <p:cNvPr id="25" name="直接箭头连接符 32"/>
          <p:cNvCxnSpPr/>
          <p:nvPr/>
        </p:nvCxnSpPr>
        <p:spPr>
          <a:xfrm flipV="1">
            <a:off x="6629346" y="3484375"/>
            <a:ext cx="1225407" cy="659170"/>
          </a:xfrm>
          <a:prstGeom prst="straightConnector1">
            <a:avLst/>
          </a:prstGeom>
          <a:ln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32"/>
          <p:cNvCxnSpPr/>
          <p:nvPr/>
        </p:nvCxnSpPr>
        <p:spPr>
          <a:xfrm flipV="1">
            <a:off x="7854753" y="3119370"/>
            <a:ext cx="678958" cy="365005"/>
          </a:xfrm>
          <a:prstGeom prst="straightConnector1">
            <a:avLst/>
          </a:prstGeom>
          <a:ln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7156042" y="3053956"/>
            <a:ext cx="955781" cy="749605"/>
            <a:chOff x="7156042" y="3053956"/>
            <a:chExt cx="955781" cy="749605"/>
          </a:xfrm>
        </p:grpSpPr>
        <p:sp>
          <p:nvSpPr>
            <p:cNvPr id="26" name="TextBox 37"/>
            <p:cNvSpPr txBox="1">
              <a:spLocks noChangeArrowheads="1"/>
            </p:cNvSpPr>
            <p:nvPr/>
          </p:nvSpPr>
          <p:spPr bwMode="auto">
            <a:xfrm rot="19773450">
              <a:off x="7156042" y="3434229"/>
              <a:ext cx="2968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CN" i="1" dirty="0" err="1">
                  <a:latin typeface="Calibri" pitchFamily="34" charset="0"/>
                </a:rPr>
                <a:t>t</a:t>
              </a:r>
              <a:r>
                <a:rPr lang="en-US" altLang="zh-CN" i="1" baseline="-25000" dirty="0" err="1">
                  <a:latin typeface="Calibri" pitchFamily="34" charset="0"/>
                </a:rPr>
                <a:t>i</a:t>
              </a:r>
              <a:endParaRPr lang="zh-CN" altLang="en-US" i="1" baseline="-25000" dirty="0">
                <a:latin typeface="Calibri" pitchFamily="34" charset="0"/>
              </a:endParaRPr>
            </a:p>
          </p:txBody>
        </p:sp>
        <p:sp>
          <p:nvSpPr>
            <p:cNvPr id="30" name="TextBox 37"/>
            <p:cNvSpPr txBox="1">
              <a:spLocks noChangeArrowheads="1"/>
            </p:cNvSpPr>
            <p:nvPr/>
          </p:nvSpPr>
          <p:spPr bwMode="auto">
            <a:xfrm rot="19773450">
              <a:off x="7813343" y="3053956"/>
              <a:ext cx="2984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CN" i="1" dirty="0" err="1" smtClean="0">
                  <a:latin typeface="Calibri" pitchFamily="34" charset="0"/>
                </a:rPr>
                <a:t>t</a:t>
              </a:r>
              <a:r>
                <a:rPr lang="en-US" altLang="zh-CN" i="1" baseline="-25000" dirty="0" err="1" smtClean="0">
                  <a:latin typeface="Calibri" pitchFamily="34" charset="0"/>
                </a:rPr>
                <a:t>j</a:t>
              </a:r>
              <a:endParaRPr lang="zh-CN" altLang="en-US" i="1" baseline="-25000" dirty="0">
                <a:latin typeface="Calibri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372200" y="1286617"/>
            <a:ext cx="1119479" cy="2653285"/>
            <a:chOff x="6372200" y="1286617"/>
            <a:chExt cx="1119479" cy="2653285"/>
          </a:xfrm>
        </p:grpSpPr>
        <p:sp>
          <p:nvSpPr>
            <p:cNvPr id="20" name="TextBox 36"/>
            <p:cNvSpPr txBox="1">
              <a:spLocks noChangeArrowheads="1"/>
            </p:cNvSpPr>
            <p:nvPr/>
          </p:nvSpPr>
          <p:spPr bwMode="auto">
            <a:xfrm>
              <a:off x="6372200" y="3539792"/>
              <a:ext cx="37824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 i="1" dirty="0" err="1" smtClean="0">
                  <a:solidFill>
                    <a:srgbClr val="C00000"/>
                  </a:solidFill>
                  <a:latin typeface="Calibri" pitchFamily="34" charset="0"/>
                </a:rPr>
                <a:t>c</a:t>
              </a:r>
              <a:r>
                <a:rPr lang="en-US" altLang="zh-CN" sz="2000" b="1" i="1" baseline="-25000" dirty="0" err="1" smtClean="0">
                  <a:solidFill>
                    <a:srgbClr val="C00000"/>
                  </a:solidFill>
                  <a:latin typeface="Calibri" pitchFamily="34" charset="0"/>
                </a:rPr>
                <a:t>a</a:t>
              </a:r>
              <a:endParaRPr lang="zh-CN" altLang="en-US" sz="2000" b="1" i="1" baseline="-25000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03431" y="1286617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i="1" dirty="0" smtClean="0">
                  <a:solidFill>
                    <a:srgbClr val="C00000"/>
                  </a:solidFill>
                  <a:latin typeface="Calibri" pitchFamily="34" charset="0"/>
                  <a:ea typeface="宋体" charset="-122"/>
                </a:rPr>
                <a:t>p</a:t>
              </a:r>
              <a:r>
                <a:rPr lang="en-US" altLang="zh-CN" b="1" i="1" baseline="-25000" dirty="0" smtClean="0">
                  <a:solidFill>
                    <a:srgbClr val="C00000"/>
                  </a:solidFill>
                  <a:latin typeface="Calibri" pitchFamily="34" charset="0"/>
                  <a:ea typeface="宋体" charset="-122"/>
                </a:rPr>
                <a:t>a</a:t>
              </a:r>
              <a:endParaRPr lang="zh-CN" altLang="en-US" b="1" i="1" baseline="-25000" dirty="0">
                <a:solidFill>
                  <a:srgbClr val="C00000"/>
                </a:solidFill>
                <a:latin typeface="Calibri" pitchFamily="34" charset="0"/>
                <a:ea typeface="宋体" charset="-122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904827" y="1723252"/>
            <a:ext cx="944500" cy="1374276"/>
            <a:chOff x="7904827" y="1723252"/>
            <a:chExt cx="944500" cy="1374276"/>
          </a:xfrm>
        </p:grpSpPr>
        <p:sp>
          <p:nvSpPr>
            <p:cNvPr id="21" name="TextBox 36"/>
            <p:cNvSpPr txBox="1">
              <a:spLocks noChangeArrowheads="1"/>
            </p:cNvSpPr>
            <p:nvPr/>
          </p:nvSpPr>
          <p:spPr bwMode="auto">
            <a:xfrm>
              <a:off x="8469095" y="2697418"/>
              <a:ext cx="38023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 i="1" dirty="0" err="1" smtClean="0">
                  <a:solidFill>
                    <a:srgbClr val="C00000"/>
                  </a:solidFill>
                  <a:latin typeface="Calibri" pitchFamily="34" charset="0"/>
                </a:rPr>
                <a:t>c</a:t>
              </a:r>
              <a:r>
                <a:rPr lang="en-US" altLang="zh-CN" sz="2000" b="1" i="1" baseline="-25000" dirty="0" err="1" smtClean="0">
                  <a:solidFill>
                    <a:srgbClr val="C00000"/>
                  </a:solidFill>
                  <a:latin typeface="Calibri" pitchFamily="34" charset="0"/>
                </a:rPr>
                <a:t>b</a:t>
              </a:r>
              <a:endParaRPr lang="zh-CN" altLang="en-US" sz="2000" b="1" i="1" baseline="-25000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904827" y="1723252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i="1" dirty="0" err="1" smtClean="0">
                  <a:solidFill>
                    <a:srgbClr val="C00000"/>
                  </a:solidFill>
                  <a:latin typeface="Calibri" pitchFamily="34" charset="0"/>
                  <a:ea typeface="宋体" charset="-122"/>
                </a:rPr>
                <a:t>p</a:t>
              </a:r>
              <a:r>
                <a:rPr lang="en-US" altLang="zh-CN" b="1" i="1" baseline="-25000" dirty="0" err="1" smtClean="0">
                  <a:solidFill>
                    <a:srgbClr val="C00000"/>
                  </a:solidFill>
                  <a:latin typeface="Calibri" pitchFamily="34" charset="0"/>
                  <a:ea typeface="宋体" charset="-122"/>
                </a:rPr>
                <a:t>b</a:t>
              </a:r>
              <a:endParaRPr lang="zh-CN" altLang="en-US" b="1" i="1" baseline="-25000" dirty="0">
                <a:solidFill>
                  <a:srgbClr val="C00000"/>
                </a:solidFill>
                <a:latin typeface="Calibri" pitchFamily="34" charset="0"/>
                <a:ea typeface="宋体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5626968" cy="3394472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dirty="0"/>
                  <a:t>Find the </a:t>
                </a:r>
                <a:r>
                  <a:rPr lang="en-US" altLang="zh-CN" sz="2400" dirty="0" smtClean="0"/>
                  <a:t>two extrema </a:t>
                </a:r>
                <a:r>
                  <a:rPr lang="en-US" altLang="zh-CN" sz="2400" dirty="0"/>
                  <a:t>colors along </a:t>
                </a:r>
                <a:r>
                  <a:rPr lang="en-US" altLang="zh-CN" sz="2400" i="1" dirty="0" smtClean="0"/>
                  <a:t>l</a:t>
                </a:r>
              </a:p>
              <a:p>
                <a:pPr lvl="1"/>
                <a:r>
                  <a:rPr lang="en-US" altLang="zh-CN" sz="2000" dirty="0"/>
                  <a:t>Equivalent to </a:t>
                </a:r>
                <a:r>
                  <a:rPr lang="en-US" altLang="zh-CN" sz="2000" dirty="0" smtClean="0"/>
                  <a:t>finding:</a:t>
                </a:r>
                <a:r>
                  <a:rPr lang="en-US" altLang="zh-CN" sz="2000" i="1" dirty="0">
                    <a:latin typeface="Cambria Math"/>
                  </a:rPr>
                  <a:t/>
                </a:r>
                <a:br>
                  <a:rPr lang="en-US" altLang="zh-CN" sz="2000" i="1" dirty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/>
                      </a:rPr>
                      <m:t>𝑐</m:t>
                    </m:r>
                    <m:r>
                      <a:rPr lang="en-US" altLang="zh-CN" sz="2000" i="1" baseline="-25000">
                        <a:latin typeface="Cambria Math"/>
                      </a:rPr>
                      <m:t>𝑎</m:t>
                    </m:r>
                    <m:r>
                      <a:rPr lang="en-US" altLang="zh-CN" sz="2000" i="1">
                        <a:latin typeface="Cambria Math"/>
                      </a:rPr>
                      <m:t>=</m:t>
                    </m:r>
                    <m:r>
                      <a:rPr lang="en-US" altLang="zh-CN" sz="2000" i="1">
                        <a:latin typeface="Cambria Math"/>
                      </a:rPr>
                      <m:t>𝑂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/>
                          </a:rPr>
                          <m:t>𝑝</m:t>
                        </m:r>
                        <m:r>
                          <a:rPr lang="en-US" altLang="zh-CN" sz="2000" i="1" baseline="-2500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en-US" altLang="zh-CN" sz="2000" i="1">
                        <a:latin typeface="Cambria Math"/>
                      </a:rPr>
                      <m:t>, </m:t>
                    </m:r>
                    <m:r>
                      <a:rPr lang="en-US" altLang="zh-CN" sz="2000" i="1">
                        <a:latin typeface="Cambria Math"/>
                      </a:rPr>
                      <m:t>𝑐𝑏</m:t>
                    </m:r>
                    <m:r>
                      <a:rPr lang="en-US" altLang="zh-CN" sz="2000" i="1">
                        <a:latin typeface="Cambria Math"/>
                      </a:rPr>
                      <m:t>=</m:t>
                    </m:r>
                    <m:r>
                      <a:rPr lang="en-US" altLang="zh-CN" sz="2000" i="1">
                        <a:latin typeface="Cambria Math"/>
                      </a:rPr>
                      <m:t>𝑂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/>
                          </a:rPr>
                          <m:t>𝑝</m:t>
                        </m:r>
                        <m:r>
                          <a:rPr lang="en-US" altLang="zh-CN" sz="2000" i="1" baseline="-25000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altLang="zh-CN" sz="2000" i="1" dirty="0">
                    <a:latin typeface="Cambria Math"/>
                  </a:rPr>
                  <a:t/>
                </a:r>
                <a:br>
                  <a:rPr lang="en-US" altLang="zh-CN" sz="2000" i="1" dirty="0">
                    <a:latin typeface="Cambria Math"/>
                  </a:rPr>
                </a:br>
                <a:r>
                  <a:rPr lang="en-US" altLang="zh-CN" sz="2000" dirty="0">
                    <a:latin typeface="Cambria Math"/>
                  </a:rPr>
                  <a:t>where</a:t>
                </a:r>
                <a:r>
                  <a:rPr lang="en-US" altLang="zh-CN" sz="2000" i="1" dirty="0">
                    <a:latin typeface="Cambria Math"/>
                  </a:rPr>
                  <a:t/>
                </a:r>
                <a:br>
                  <a:rPr lang="en-US" altLang="zh-CN" sz="2000" i="1" dirty="0">
                    <a:latin typeface="Cambria Math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/>
                          </a:rPr>
                          <m:t>𝑎</m:t>
                        </m:r>
                        <m:r>
                          <a:rPr lang="en-US" altLang="zh-CN" sz="2000" i="1">
                            <a:latin typeface="Cambria Math"/>
                          </a:rPr>
                          <m:t>, </m:t>
                        </m:r>
                        <m:r>
                          <a:rPr lang="en-US" altLang="zh-CN" sz="2000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altLang="zh-CN" sz="20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000">
                        <a:latin typeface="Cambria Math"/>
                      </a:rPr>
                      <m:t>arg</m:t>
                    </m:r>
                    <m:r>
                      <a:rPr lang="en-US" altLang="zh-CN" sz="2000"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n-US" altLang="zh-CN" sz="20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sz="20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CN" sz="2000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sz="20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CN" sz="2000" i="1">
                                <a:latin typeface="Cambria Math"/>
                              </a:rPr>
                              <m:t>, </m:t>
                            </m:r>
                            <m:r>
                              <a:rPr lang="en-US" altLang="zh-CN" sz="20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zh-CN" sz="2000" i="1">
                                <a:latin typeface="Cambria Math"/>
                              </a:rPr>
                              <m:t>)</m:t>
                            </m:r>
                          </m:lim>
                        </m:limLow>
                      </m:fName>
                      <m:e>
                        <m:r>
                          <a:rPr lang="en-US" altLang="zh-CN" sz="2000" i="1">
                            <a:latin typeface="Cambria Math"/>
                          </a:rPr>
                          <m:t>(</m:t>
                        </m:r>
                        <m:r>
                          <a:rPr lang="en-US" altLang="zh-CN" sz="2000" i="1">
                            <a:latin typeface="Cambria Math"/>
                          </a:rPr>
                          <m:t>𝑡𝑖</m:t>
                        </m:r>
                        <m:r>
                          <a:rPr lang="en-US" altLang="zh-CN" sz="2000" i="1">
                            <a:latin typeface="Cambria Math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/>
                          </a:rPr>
                          <m:t>𝑡𝑗</m:t>
                        </m:r>
                        <m:r>
                          <a:rPr lang="en-US" altLang="zh-CN" sz="2000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zh-CN" sz="2000" dirty="0"/>
                  <a:t/>
                </a:r>
                <a:br>
                  <a:rPr lang="en-US" altLang="zh-CN" sz="2000" dirty="0"/>
                </a:br>
                <a:r>
                  <a:rPr lang="en-US" altLang="zh-CN" sz="2000" dirty="0"/>
                  <a:t>such that</a:t>
                </a:r>
                <a:br>
                  <a:rPr lang="en-US" altLang="zh-CN" sz="2000" dirty="0"/>
                </a:b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/>
                      </a:rPr>
                      <m:t>𝑑</m:t>
                    </m:r>
                    <m:r>
                      <a:rPr lang="en-US" altLang="zh-CN" sz="2000" i="1" baseline="-25000">
                        <a:latin typeface="Cambria Math"/>
                      </a:rPr>
                      <m:t>𝑖</m:t>
                    </m:r>
                    <m:r>
                      <a:rPr lang="en-US" altLang="zh-CN" sz="2000" i="1">
                        <a:latin typeface="Cambria Math"/>
                      </a:rPr>
                      <m:t>, </m:t>
                    </m:r>
                    <m:r>
                      <a:rPr lang="en-US" altLang="zh-CN" sz="2000" i="1">
                        <a:latin typeface="Cambria Math"/>
                      </a:rPr>
                      <m:t>𝑑𝑗</m:t>
                    </m:r>
                    <m:r>
                      <a:rPr lang="en-US" altLang="zh-CN" sz="2000" i="1">
                        <a:latin typeface="Cambria Math"/>
                      </a:rPr>
                      <m:t>&lt;3</m:t>
                    </m:r>
                    <m:r>
                      <a:rPr lang="zh-CN" altLang="en-US" sz="2000" i="1">
                        <a:latin typeface="Cambria Math"/>
                      </a:rPr>
                      <m:t>𝜎</m:t>
                    </m:r>
                    <m:r>
                      <a:rPr lang="en-US" altLang="zh-CN" sz="2000" i="1" baseline="-25000">
                        <a:latin typeface="Cambria Math"/>
                      </a:rPr>
                      <m:t>𝑑</m:t>
                    </m:r>
                  </m:oMath>
                </a14:m>
                <a:endParaRPr lang="en-US" altLang="zh-CN" sz="2000" baseline="-250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5626968" cy="3394472"/>
              </a:xfrm>
              <a:blipFill rotWithShape="1">
                <a:blip r:embed="rId3"/>
                <a:stretch>
                  <a:fillRect l="-1625" t="-1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186493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Determine pixel coverage values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648578"/>
              </p:ext>
            </p:extLst>
          </p:nvPr>
        </p:nvGraphicFramePr>
        <p:xfrm>
          <a:off x="7092280" y="1275606"/>
          <a:ext cx="1200141" cy="1279710"/>
        </p:xfrm>
        <a:graphic>
          <a:graphicData uri="http://schemas.openxmlformats.org/drawingml/2006/table">
            <a:tbl>
              <a:tblPr/>
              <a:tblGrid>
                <a:gridCol w="400047"/>
                <a:gridCol w="400047"/>
                <a:gridCol w="400047"/>
              </a:tblGrid>
              <a:tr h="426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25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159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</a:tr>
              <a:tr h="426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p</a:t>
                      </a:r>
                      <a:endParaRPr kumimoji="0" lang="zh-CN" altLang="en-US" sz="18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95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8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</a:tr>
              <a:tr h="426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8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D1E7"/>
                    </a:solidFill>
                  </a:tcPr>
                </a:tc>
              </a:tr>
            </a:tbl>
          </a:graphicData>
        </a:graphic>
      </p:graphicFrame>
      <p:cxnSp>
        <p:nvCxnSpPr>
          <p:cNvPr id="7" name="直接箭头连接符 8"/>
          <p:cNvCxnSpPr/>
          <p:nvPr/>
        </p:nvCxnSpPr>
        <p:spPr>
          <a:xfrm rot="5400000" flipH="1" flipV="1">
            <a:off x="5565710" y="3724095"/>
            <a:ext cx="1629181" cy="1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直接箭头连接符 9"/>
          <p:cNvCxnSpPr/>
          <p:nvPr/>
        </p:nvCxnSpPr>
        <p:spPr>
          <a:xfrm flipV="1">
            <a:off x="6380863" y="4535872"/>
            <a:ext cx="2498904" cy="2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椭圆 10"/>
          <p:cNvSpPr/>
          <p:nvPr/>
        </p:nvSpPr>
        <p:spPr>
          <a:xfrm>
            <a:off x="7868278" y="3544637"/>
            <a:ext cx="108012" cy="108012"/>
          </a:xfrm>
          <a:prstGeom prst="ellipse">
            <a:avLst/>
          </a:prstGeom>
          <a:solidFill>
            <a:srgbClr val="B795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8645740" y="4530247"/>
            <a:ext cx="324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>
                <a:latin typeface="Calibri" pitchFamily="34" charset="0"/>
              </a:rPr>
              <a:t>R</a:t>
            </a:r>
            <a:endParaRPr lang="zh-CN" altLang="en-US" sz="2000">
              <a:latin typeface="Calibri" pitchFamily="34" charset="0"/>
            </a:endParaRP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6084168" y="2910067"/>
            <a:ext cx="3465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Calibri" pitchFamily="34" charset="0"/>
              </a:rPr>
              <a:t>G</a:t>
            </a:r>
            <a:endParaRPr lang="zh-CN" altLang="en-US" sz="2000" dirty="0">
              <a:latin typeface="Calibri" pitchFamily="34" charset="0"/>
            </a:endParaRPr>
          </a:p>
        </p:txBody>
      </p: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7875029" y="3558139"/>
            <a:ext cx="2205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zh-CN" sz="2000" b="1" i="1" dirty="0" smtClean="0">
                <a:latin typeface="Calibri" pitchFamily="34" charset="0"/>
              </a:rPr>
              <a:t>c</a:t>
            </a:r>
            <a:endParaRPr lang="zh-CN" altLang="en-US" sz="2000" b="1" i="1" dirty="0">
              <a:latin typeface="Calibri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28935" y="3187972"/>
            <a:ext cx="1188132" cy="967608"/>
            <a:chOff x="7028935" y="3187972"/>
            <a:chExt cx="1188132" cy="967608"/>
          </a:xfrm>
        </p:grpSpPr>
        <p:sp>
          <p:nvSpPr>
            <p:cNvPr id="11" name="椭圆 12"/>
            <p:cNvSpPr/>
            <p:nvPr/>
          </p:nvSpPr>
          <p:spPr>
            <a:xfrm>
              <a:off x="8109055" y="3187972"/>
              <a:ext cx="108012" cy="1080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2" name="椭圆 13"/>
            <p:cNvSpPr/>
            <p:nvPr/>
          </p:nvSpPr>
          <p:spPr>
            <a:xfrm>
              <a:off x="8091053" y="3831544"/>
              <a:ext cx="108012" cy="108012"/>
            </a:xfrm>
            <a:prstGeom prst="ellipse">
              <a:avLst/>
            </a:prstGeom>
            <a:solidFill>
              <a:srgbClr val="BFD1E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15" name="椭圆 16"/>
            <p:cNvSpPr/>
            <p:nvPr/>
          </p:nvSpPr>
          <p:spPr>
            <a:xfrm>
              <a:off x="7028935" y="3944056"/>
              <a:ext cx="108012" cy="10801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  <p:sp>
          <p:nvSpPr>
            <p:cNvPr id="22" name="椭圆 42"/>
            <p:cNvSpPr/>
            <p:nvPr/>
          </p:nvSpPr>
          <p:spPr>
            <a:xfrm>
              <a:off x="7388975" y="4047568"/>
              <a:ext cx="108012" cy="10801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372200" y="1286617"/>
            <a:ext cx="2477127" cy="2653285"/>
            <a:chOff x="6372200" y="1286617"/>
            <a:chExt cx="2477127" cy="2653285"/>
          </a:xfrm>
        </p:grpSpPr>
        <p:sp>
          <p:nvSpPr>
            <p:cNvPr id="21" name="TextBox 36"/>
            <p:cNvSpPr txBox="1">
              <a:spLocks noChangeArrowheads="1"/>
            </p:cNvSpPr>
            <p:nvPr/>
          </p:nvSpPr>
          <p:spPr bwMode="auto">
            <a:xfrm>
              <a:off x="8469095" y="2697418"/>
              <a:ext cx="38023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 i="1" dirty="0" err="1" smtClean="0">
                  <a:solidFill>
                    <a:srgbClr val="C00000"/>
                  </a:solidFill>
                  <a:latin typeface="Calibri" pitchFamily="34" charset="0"/>
                </a:rPr>
                <a:t>c</a:t>
              </a:r>
              <a:r>
                <a:rPr lang="en-US" altLang="zh-CN" sz="2000" b="1" i="1" baseline="-25000" dirty="0" err="1" smtClean="0">
                  <a:solidFill>
                    <a:srgbClr val="C00000"/>
                  </a:solidFill>
                  <a:latin typeface="Calibri" pitchFamily="34" charset="0"/>
                </a:rPr>
                <a:t>b</a:t>
              </a:r>
              <a:endParaRPr lang="zh-CN" altLang="en-US" sz="2000" b="1" i="1" baseline="-25000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03431" y="1286617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i="1" dirty="0" smtClean="0">
                  <a:solidFill>
                    <a:srgbClr val="C00000"/>
                  </a:solidFill>
                  <a:latin typeface="Calibri" pitchFamily="34" charset="0"/>
                  <a:ea typeface="宋体" charset="-122"/>
                </a:rPr>
                <a:t>p</a:t>
              </a:r>
              <a:r>
                <a:rPr lang="en-US" altLang="zh-CN" b="1" i="1" baseline="-25000" dirty="0" smtClean="0">
                  <a:solidFill>
                    <a:srgbClr val="C00000"/>
                  </a:solidFill>
                  <a:latin typeface="Calibri" pitchFamily="34" charset="0"/>
                  <a:ea typeface="宋体" charset="-122"/>
                </a:rPr>
                <a:t>a</a:t>
              </a:r>
              <a:endParaRPr lang="zh-CN" altLang="en-US" b="1" i="1" baseline="-25000" dirty="0">
                <a:solidFill>
                  <a:srgbClr val="C00000"/>
                </a:solidFill>
                <a:latin typeface="Calibri" pitchFamily="34" charset="0"/>
                <a:ea typeface="宋体" charset="-122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904827" y="1723252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b="1" i="1" dirty="0" err="1" smtClean="0">
                  <a:solidFill>
                    <a:srgbClr val="C00000"/>
                  </a:solidFill>
                  <a:latin typeface="Calibri" pitchFamily="34" charset="0"/>
                  <a:ea typeface="宋体" charset="-122"/>
                </a:rPr>
                <a:t>p</a:t>
              </a:r>
              <a:r>
                <a:rPr lang="en-US" altLang="zh-CN" b="1" i="1" baseline="-25000" dirty="0" err="1" smtClean="0">
                  <a:solidFill>
                    <a:srgbClr val="C00000"/>
                  </a:solidFill>
                  <a:latin typeface="Calibri" pitchFamily="34" charset="0"/>
                  <a:ea typeface="宋体" charset="-122"/>
                </a:rPr>
                <a:t>b</a:t>
              </a:r>
              <a:endParaRPr lang="zh-CN" altLang="en-US" b="1" i="1" baseline="-25000" dirty="0">
                <a:solidFill>
                  <a:srgbClr val="C00000"/>
                </a:solidFill>
                <a:latin typeface="Calibri" pitchFamily="34" charset="0"/>
                <a:ea typeface="宋体" charset="-122"/>
              </a:endParaRPr>
            </a:p>
          </p:txBody>
        </p:sp>
        <p:sp>
          <p:nvSpPr>
            <p:cNvPr id="20" name="TextBox 36"/>
            <p:cNvSpPr txBox="1">
              <a:spLocks noChangeArrowheads="1"/>
            </p:cNvSpPr>
            <p:nvPr/>
          </p:nvSpPr>
          <p:spPr bwMode="auto">
            <a:xfrm>
              <a:off x="6372200" y="3539792"/>
              <a:ext cx="37824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000" b="1" i="1" dirty="0" err="1" smtClean="0">
                  <a:solidFill>
                    <a:srgbClr val="C00000"/>
                  </a:solidFill>
                  <a:latin typeface="Calibri" pitchFamily="34" charset="0"/>
                </a:rPr>
                <a:t>c</a:t>
              </a:r>
              <a:r>
                <a:rPr lang="en-US" altLang="zh-CN" sz="2000" b="1" i="1" baseline="-25000" dirty="0" err="1" smtClean="0">
                  <a:solidFill>
                    <a:srgbClr val="C00000"/>
                  </a:solidFill>
                  <a:latin typeface="Calibri" pitchFamily="34" charset="0"/>
                </a:rPr>
                <a:t>a</a:t>
              </a:r>
              <a:endParaRPr lang="zh-CN" altLang="en-US" sz="2000" b="1" i="1" baseline="-25000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</p:grpSp>
      <p:cxnSp>
        <p:nvCxnSpPr>
          <p:cNvPr id="34" name="直接箭头连接符 23"/>
          <p:cNvCxnSpPr/>
          <p:nvPr/>
        </p:nvCxnSpPr>
        <p:spPr>
          <a:xfrm flipV="1">
            <a:off x="6541770" y="3029330"/>
            <a:ext cx="1945327" cy="971170"/>
          </a:xfrm>
          <a:prstGeom prst="straightConnector1">
            <a:avLst/>
          </a:prstGeom>
          <a:ln>
            <a:solidFill>
              <a:schemeClr val="tx2"/>
            </a:solidFill>
            <a:prstDash val="sysDot"/>
            <a:tailEnd type="non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椭圆 11"/>
          <p:cNvSpPr/>
          <p:nvPr/>
        </p:nvSpPr>
        <p:spPr>
          <a:xfrm>
            <a:off x="8433091" y="2975324"/>
            <a:ext cx="108012" cy="108012"/>
          </a:xfrm>
          <a:prstGeom prst="ellipse">
            <a:avLst/>
          </a:prstGeom>
          <a:solidFill>
            <a:srgbClr val="E6E0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4" name="椭圆 15"/>
          <p:cNvSpPr/>
          <p:nvPr/>
        </p:nvSpPr>
        <p:spPr>
          <a:xfrm>
            <a:off x="6488875" y="3947432"/>
            <a:ext cx="108012" cy="108012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>
              <a:solidFill>
                <a:srgbClr val="FFFFFF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652448" y="3065807"/>
            <a:ext cx="1947667" cy="568389"/>
            <a:chOff x="6652448" y="3065807"/>
            <a:chExt cx="1947667" cy="568389"/>
          </a:xfrm>
        </p:grpSpPr>
        <p:sp>
          <p:nvSpPr>
            <p:cNvPr id="36" name="TextBox 21"/>
            <p:cNvSpPr txBox="1">
              <a:spLocks noChangeArrowheads="1"/>
            </p:cNvSpPr>
            <p:nvPr/>
          </p:nvSpPr>
          <p:spPr bwMode="auto">
            <a:xfrm rot="20022006">
              <a:off x="6652448" y="3065807"/>
              <a:ext cx="18630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pt-BR" altLang="zh-CN" sz="2000" dirty="0">
                  <a:latin typeface="Calibri" pitchFamily="34" charset="0"/>
                </a:rPr>
                <a:t>1</a:t>
              </a:r>
              <a:r>
                <a:rPr lang="pt-BR" altLang="zh-CN" sz="2000" i="1" dirty="0">
                  <a:latin typeface="Calibri" pitchFamily="34" charset="0"/>
                </a:rPr>
                <a:t>-</a:t>
              </a:r>
              <a:r>
                <a:rPr lang="pt-BR" altLang="zh-CN" sz="2000" i="1" dirty="0">
                  <a:latin typeface="Calibri" pitchFamily="34" charset="0"/>
                  <a:sym typeface="Symbol" pitchFamily="18" charset="2"/>
                </a:rPr>
                <a:t></a:t>
              </a:r>
              <a:r>
                <a:rPr lang="pt-BR" altLang="zh-CN" sz="2000" i="1" baseline="-25000" dirty="0">
                  <a:latin typeface="Calibri" pitchFamily="34" charset="0"/>
                  <a:sym typeface="Symbol" pitchFamily="18" charset="2"/>
                </a:rPr>
                <a:t>p </a:t>
              </a:r>
              <a:r>
                <a:rPr lang="pt-BR" altLang="zh-CN" sz="2000" i="1" dirty="0">
                  <a:latin typeface="Calibri" pitchFamily="34" charset="0"/>
                  <a:sym typeface="Symbol" pitchFamily="18" charset="2"/>
                </a:rPr>
                <a:t>       </a:t>
              </a:r>
              <a:r>
                <a:rPr lang="pt-BR" altLang="zh-CN" sz="2000" dirty="0">
                  <a:latin typeface="Calibri" pitchFamily="34" charset="0"/>
                  <a:sym typeface="Symbol" pitchFamily="18" charset="2"/>
                </a:rPr>
                <a:t> :     </a:t>
              </a:r>
              <a:r>
                <a:rPr lang="pt-BR" altLang="zh-CN" sz="2000" i="1" dirty="0">
                  <a:latin typeface="Calibri" pitchFamily="34" charset="0"/>
                  <a:sym typeface="Symbol" pitchFamily="18" charset="2"/>
                </a:rPr>
                <a:t></a:t>
              </a:r>
              <a:r>
                <a:rPr lang="pt-BR" altLang="zh-CN" sz="2000" i="1" baseline="-25000" dirty="0">
                  <a:latin typeface="Calibri" pitchFamily="34" charset="0"/>
                  <a:sym typeface="Symbol" pitchFamily="18" charset="2"/>
                </a:rPr>
                <a:t>p</a:t>
              </a:r>
              <a:endParaRPr lang="zh-CN" altLang="en-US" sz="2000" i="1" dirty="0">
                <a:latin typeface="Calibri" pitchFamily="34" charset="0"/>
              </a:endParaRPr>
            </a:p>
          </p:txBody>
        </p:sp>
        <p:cxnSp>
          <p:nvCxnSpPr>
            <p:cNvPr id="37" name="直接箭头连接符 25"/>
            <p:cNvCxnSpPr/>
            <p:nvPr/>
          </p:nvCxnSpPr>
          <p:spPr>
            <a:xfrm>
              <a:off x="7795260" y="3379470"/>
              <a:ext cx="95250" cy="163830"/>
            </a:xfrm>
            <a:prstGeom prst="straightConnector1">
              <a:avLst/>
            </a:prstGeom>
            <a:ln w="6350">
              <a:headEnd type="stealth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26"/>
            <p:cNvSpPr txBox="1">
              <a:spLocks noChangeArrowheads="1"/>
            </p:cNvSpPr>
            <p:nvPr/>
          </p:nvSpPr>
          <p:spPr bwMode="auto">
            <a:xfrm>
              <a:off x="7876215" y="3264864"/>
              <a:ext cx="7239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CN" i="1" dirty="0" err="1">
                  <a:latin typeface="Calibri" pitchFamily="34" charset="0"/>
                </a:rPr>
                <a:t>d</a:t>
              </a:r>
              <a:r>
                <a:rPr lang="en-US" altLang="zh-CN" i="1" baseline="-25000" dirty="0" err="1">
                  <a:latin typeface="Calibri" pitchFamily="34" charset="0"/>
                </a:rPr>
                <a:t>p</a:t>
              </a:r>
              <a:endParaRPr lang="zh-CN" altLang="en-US" i="1" baseline="-25000" dirty="0">
                <a:latin typeface="Calibri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5626968" cy="3394472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400" dirty="0"/>
                  <a:t>Project </a:t>
                </a:r>
                <a:r>
                  <a:rPr lang="en-US" altLang="zh-CN" sz="2400" i="1" dirty="0"/>
                  <a:t>c</a:t>
                </a:r>
                <a:r>
                  <a:rPr lang="en-US" altLang="zh-CN" sz="2400" dirty="0"/>
                  <a:t> onto the line segment [</a:t>
                </a:r>
                <a:r>
                  <a:rPr lang="en-US" altLang="zh-CN" sz="2400" i="1" dirty="0" err="1"/>
                  <a:t>c</a:t>
                </a:r>
                <a:r>
                  <a:rPr lang="en-US" altLang="zh-CN" sz="2400" i="1" baseline="-25000" dirty="0" err="1"/>
                  <a:t>a</a:t>
                </a:r>
                <a:r>
                  <a:rPr lang="en-US" altLang="zh-CN" sz="2400" dirty="0"/>
                  <a:t>, </a:t>
                </a:r>
                <a:r>
                  <a:rPr lang="en-US" altLang="zh-CN" sz="2400" i="1" dirty="0" err="1"/>
                  <a:t>c</a:t>
                </a:r>
                <a:r>
                  <a:rPr lang="en-US" altLang="zh-CN" sz="2400" i="1" baseline="-25000" dirty="0" err="1"/>
                  <a:t>b</a:t>
                </a:r>
                <a:r>
                  <a:rPr lang="en-US" altLang="zh-CN" sz="2400" dirty="0"/>
                  <a:t>], compute the linear blending factor </a:t>
                </a:r>
                <a:r>
                  <a:rPr lang="en-US" altLang="zh-CN" sz="2400" i="1" dirty="0">
                    <a:sym typeface="Symbol"/>
                  </a:rPr>
                  <a:t></a:t>
                </a:r>
                <a:r>
                  <a:rPr lang="en-US" altLang="zh-CN" sz="2400" i="1" baseline="-25000" dirty="0" smtClean="0">
                    <a:sym typeface="Symbol"/>
                  </a:rPr>
                  <a:t>p</a:t>
                </a:r>
              </a:p>
              <a:p>
                <a:pPr lvl="1"/>
                <a:r>
                  <a:rPr lang="en-US" altLang="zh-CN" sz="2000" dirty="0">
                    <a:sym typeface="Symbol"/>
                  </a:rPr>
                  <a:t>Equivalent to solving a linear least-square system that minimizes: </a:t>
                </a:r>
                <a:br>
                  <a:rPr lang="en-US" altLang="zh-CN" sz="2000" dirty="0">
                    <a:sym typeface="Symbol"/>
                  </a:rPr>
                </a:b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/>
                        <a:sym typeface="Symbol"/>
                      </a:rPr>
                      <m:t>𝑑</m:t>
                    </m:r>
                    <m:r>
                      <a:rPr lang="en-US" altLang="zh-CN" sz="2000" i="1" baseline="-25000">
                        <a:latin typeface="Cambria Math"/>
                        <a:sym typeface="Symbol"/>
                      </a:rPr>
                      <m:t>𝑝</m:t>
                    </m:r>
                    <m:r>
                      <a:rPr lang="en-US" altLang="zh-CN" sz="2000" i="1">
                        <a:latin typeface="Cambria Math"/>
                        <a:sym typeface="Symbol"/>
                      </a:rPr>
                      <m:t>= </m:t>
                    </m:r>
                    <m:d>
                      <m:dPr>
                        <m:begChr m:val="‖"/>
                        <m:endChr m:val="‖"/>
                        <m:ctrlPr>
                          <a:rPr lang="en-US" altLang="zh-CN" sz="2000" i="1">
                            <a:latin typeface="Cambria Math"/>
                            <a:sym typeface="Symbol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CN" sz="2000" i="1">
                                <a:latin typeface="Cambria Math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zh-CN" altLang="en-US" sz="2000" i="1">
                                <a:latin typeface="Cambria Math"/>
                                <a:sym typeface="Symbol"/>
                              </a:rPr>
                              <m:t>𝛼</m:t>
                            </m:r>
                            <m:r>
                              <a:rPr lang="en-US" altLang="zh-CN" sz="2000" i="1" baseline="-25000">
                                <a:latin typeface="Cambria Math"/>
                                <a:sym typeface="Symbol"/>
                              </a:rPr>
                              <m:t>𝑝</m:t>
                            </m:r>
                            <m:r>
                              <a:rPr lang="en-US" altLang="zh-CN" sz="2000" i="1">
                                <a:latin typeface="Cambria Math"/>
                                <a:sym typeface="Symbol"/>
                              </a:rPr>
                              <m:t>𝑐</m:t>
                            </m:r>
                            <m:r>
                              <a:rPr lang="en-US" altLang="zh-CN" sz="2000" i="1" baseline="-25000">
                                <a:latin typeface="Cambria Math"/>
                                <a:sym typeface="Symbol"/>
                              </a:rPr>
                              <m:t>𝑎</m:t>
                            </m:r>
                            <m:r>
                              <a:rPr lang="en-US" altLang="zh-CN" sz="2000" i="1">
                                <a:latin typeface="Cambria Math"/>
                                <a:sym typeface="Symbol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altLang="zh-CN" sz="2000" i="1">
                                    <a:latin typeface="Cambria Math"/>
                                    <a:sym typeface="Symbol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>
                                    <a:latin typeface="Cambria Math"/>
                                    <a:sym typeface="Symbol"/>
                                  </a:rPr>
                                  <m:t>1−</m:t>
                                </m:r>
                                <m:r>
                                  <a:rPr lang="zh-CN" altLang="en-US" sz="2000" i="1">
                                    <a:latin typeface="Cambria Math"/>
                                    <a:sym typeface="Symbol"/>
                                  </a:rPr>
                                  <m:t>𝛼</m:t>
                                </m:r>
                                <m:r>
                                  <a:rPr lang="en-US" altLang="zh-CN" sz="2000" i="1" baseline="-25000">
                                    <a:latin typeface="Cambria Math"/>
                                    <a:sym typeface="Symbol"/>
                                  </a:rPr>
                                  <m:t>𝑝</m:t>
                                </m:r>
                              </m:e>
                            </m:d>
                            <m:r>
                              <a:rPr lang="en-US" altLang="zh-CN" sz="2000" i="1">
                                <a:latin typeface="Cambria Math"/>
                                <a:sym typeface="Symbol"/>
                              </a:rPr>
                              <m:t>𝑐</m:t>
                            </m:r>
                            <m:r>
                              <a:rPr lang="en-US" altLang="zh-CN" sz="2000" i="1" baseline="-25000">
                                <a:latin typeface="Cambria Math"/>
                                <a:sym typeface="Symbol"/>
                              </a:rPr>
                              <m:t>𝑏</m:t>
                            </m:r>
                          </m:e>
                        </m:d>
                        <m:r>
                          <a:rPr lang="en-US" altLang="zh-CN" sz="2000" i="1">
                            <a:latin typeface="Cambria Math"/>
                            <a:sym typeface="Symbol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/>
                            <a:sym typeface="Symbol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altLang="zh-CN" sz="2000" dirty="0">
                    <a:sym typeface="Symbol"/>
                  </a:rPr>
                  <a:t/>
                </a:r>
                <a:br>
                  <a:rPr lang="en-US" altLang="zh-CN" sz="2000" dirty="0">
                    <a:sym typeface="Symbol"/>
                  </a:rPr>
                </a:br>
                <a:r>
                  <a:rPr lang="en-US" altLang="zh-CN" sz="2000" dirty="0">
                    <a:sym typeface="Symbol"/>
                  </a:rPr>
                  <a:t>subject to</a:t>
                </a:r>
                <a:br>
                  <a:rPr lang="en-US" altLang="zh-CN" sz="2000" dirty="0">
                    <a:sym typeface="Symbol"/>
                  </a:rPr>
                </a:b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/>
                        <a:sym typeface="Symbol"/>
                      </a:rPr>
                      <m:t>0</m:t>
                    </m:r>
                    <m:r>
                      <a:rPr lang="en-US" altLang="zh-CN" sz="2000" i="1">
                        <a:latin typeface="Cambria Math"/>
                        <a:ea typeface="Cambria Math"/>
                        <a:sym typeface="Symbol"/>
                      </a:rPr>
                      <m:t>≤</m:t>
                    </m:r>
                    <m:r>
                      <a:rPr lang="zh-CN" altLang="en-US" sz="2000" i="1">
                        <a:latin typeface="Cambria Math"/>
                        <a:ea typeface="Cambria Math"/>
                        <a:sym typeface="Symbol"/>
                      </a:rPr>
                      <m:t>𝛼</m:t>
                    </m:r>
                    <m:r>
                      <a:rPr lang="en-US" altLang="zh-CN" sz="2000" i="1" baseline="-25000">
                        <a:latin typeface="Cambria Math"/>
                        <a:ea typeface="Cambria Math"/>
                        <a:sym typeface="Symbol"/>
                      </a:rPr>
                      <m:t>𝑝</m:t>
                    </m:r>
                    <m:r>
                      <a:rPr lang="zh-CN" altLang="en-US" sz="2000" i="1">
                        <a:latin typeface="Cambria Math"/>
                        <a:ea typeface="Cambria Math"/>
                        <a:sym typeface="Symbol"/>
                      </a:rPr>
                      <m:t>≤</m:t>
                    </m:r>
                    <m:r>
                      <a:rPr lang="en-US" altLang="zh-CN" sz="2000" i="1">
                        <a:latin typeface="Cambria Math"/>
                        <a:ea typeface="Cambria Math"/>
                        <a:sym typeface="Symbol"/>
                      </a:rPr>
                      <m:t>1</m:t>
                    </m:r>
                  </m:oMath>
                </a14:m>
                <a:endParaRPr lang="en-US" altLang="zh-CN" sz="2000" dirty="0">
                  <a:sym typeface="Symbol"/>
                </a:endParaRPr>
              </a:p>
              <a:p>
                <a:pPr lvl="1"/>
                <a:endParaRPr lang="en-US" altLang="zh-CN" sz="2000" i="1" baseline="-25000" dirty="0">
                  <a:sym typeface="Symbol"/>
                </a:endParaRPr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5626968" cy="3394472"/>
              </a:xfrm>
              <a:blipFill rotWithShape="1">
                <a:blip r:embed="rId3"/>
                <a:stretch>
                  <a:fillRect l="-1625" t="-1795" r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84239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Correcting the filtered image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Correct pixels only at edges</a:t>
            </a:r>
          </a:p>
          <a:p>
            <a:r>
              <a:rPr lang="en-US" altLang="zh-CN" sz="2400" dirty="0"/>
              <a:t>Determining edge </a:t>
            </a:r>
            <a:r>
              <a:rPr lang="en-US" altLang="zh-CN" sz="2400" dirty="0" smtClean="0"/>
              <a:t>strength </a:t>
            </a:r>
            <a:r>
              <a:rPr lang="en-US" altLang="zh-CN" sz="2400" i="1" dirty="0" err="1" smtClean="0"/>
              <a:t>e</a:t>
            </a:r>
            <a:r>
              <a:rPr lang="en-US" altLang="zh-CN" sz="2400" i="1" baseline="-25000" dirty="0" err="1" smtClean="0"/>
              <a:t>p</a:t>
            </a:r>
            <a:endParaRPr lang="en-US" altLang="zh-CN" sz="2400" dirty="0" smtClean="0"/>
          </a:p>
          <a:p>
            <a:pPr lvl="1"/>
            <a:r>
              <a:rPr lang="en-US" altLang="zh-CN" sz="2000" dirty="0" smtClean="0"/>
              <a:t>Compute and combine </a:t>
            </a:r>
            <a:r>
              <a:rPr lang="en-US" altLang="zh-CN" sz="2000" dirty="0" err="1" smtClean="0"/>
              <a:t>Sobel</a:t>
            </a:r>
            <a:r>
              <a:rPr lang="en-US" altLang="zh-CN" sz="2000" dirty="0" smtClean="0"/>
              <a:t> edge strength in O and F</a:t>
            </a:r>
          </a:p>
          <a:p>
            <a:pPr lvl="1"/>
            <a:endParaRPr lang="en-US" altLang="zh-CN" sz="2000" dirty="0" smtClean="0"/>
          </a:p>
          <a:p>
            <a:pPr lvl="1"/>
            <a:endParaRPr lang="en-US" altLang="zh-CN" sz="2000" dirty="0"/>
          </a:p>
          <a:p>
            <a:pPr lvl="1"/>
            <a:endParaRPr lang="en-US" altLang="zh-CN" sz="20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1187623" y="2807725"/>
            <a:ext cx="7448476" cy="1276193"/>
            <a:chOff x="1187623" y="2807725"/>
            <a:chExt cx="7448476" cy="1276193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3" y="2807725"/>
              <a:ext cx="2047875" cy="857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2823832"/>
              <a:ext cx="2047875" cy="857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2857336"/>
              <a:ext cx="2047875" cy="8572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569398" y="3681082"/>
              <a:ext cx="12843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C9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Edges in </a:t>
              </a:r>
              <a:r>
                <a:rPr lang="en-US" altLang="zh-CN" i="1" dirty="0">
                  <a:solidFill>
                    <a:srgbClr val="C9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O</a:t>
              </a:r>
              <a:endParaRPr lang="zh-CN" altLang="en-US" i="1" dirty="0">
                <a:solidFill>
                  <a:srgbClr val="C9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77710" y="3714586"/>
              <a:ext cx="12843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C9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Edges in </a:t>
              </a:r>
              <a:r>
                <a:rPr lang="en-US" altLang="zh-CN" i="1" dirty="0" smtClean="0">
                  <a:solidFill>
                    <a:srgbClr val="C9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F</a:t>
              </a:r>
              <a:endParaRPr lang="zh-CN" altLang="en-US" i="1" dirty="0">
                <a:solidFill>
                  <a:srgbClr val="C9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01118" y="3714586"/>
              <a:ext cx="18650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C9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Edge strength </a:t>
              </a:r>
              <a:r>
                <a:rPr lang="en-US" altLang="zh-CN" i="1" dirty="0" err="1" smtClean="0">
                  <a:solidFill>
                    <a:srgbClr val="C90000"/>
                  </a:solidFill>
                  <a:latin typeface="Constantia" pitchFamily="18" charset="0"/>
                  <a:ea typeface="Tahoma" pitchFamily="34" charset="0"/>
                  <a:cs typeface="Tahoma" pitchFamily="34" charset="0"/>
                </a:rPr>
                <a:t>e</a:t>
              </a:r>
              <a:r>
                <a:rPr lang="en-US" altLang="zh-CN" i="1" baseline="-25000" dirty="0" err="1" smtClean="0">
                  <a:solidFill>
                    <a:srgbClr val="C90000"/>
                  </a:solidFill>
                  <a:latin typeface="Constantia" pitchFamily="18" charset="0"/>
                  <a:ea typeface="Tahoma" pitchFamily="34" charset="0"/>
                  <a:cs typeface="Tahoma" pitchFamily="34" charset="0"/>
                </a:rPr>
                <a:t>p</a:t>
              </a:r>
              <a:endParaRPr lang="zh-CN" altLang="en-US" i="1" baseline="-25000" dirty="0">
                <a:solidFill>
                  <a:srgbClr val="C90000"/>
                </a:solidFill>
                <a:latin typeface="Constantia" pitchFamily="18" charset="0"/>
                <a:cs typeface="Tahoma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13980" y="2913184"/>
              <a:ext cx="4379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dirty="0" smtClean="0">
                  <a:solidFill>
                    <a:srgbClr val="00B0F0"/>
                  </a:solidFill>
                  <a:latin typeface="Tahoma" pitchFamily="34" charset="0"/>
                  <a:cs typeface="Tahoma" pitchFamily="34" charset="0"/>
                  <a:sym typeface="Symbol"/>
                </a:rPr>
                <a:t></a:t>
              </a:r>
              <a:endParaRPr lang="zh-CN" altLang="en-US" sz="3600" dirty="0">
                <a:solidFill>
                  <a:srgbClr val="00B0F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85518" y="2962795"/>
              <a:ext cx="5212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smtClean="0">
                  <a:solidFill>
                    <a:srgbClr val="00B0F0"/>
                  </a:solidFill>
                  <a:latin typeface="Tahoma" pitchFamily="34" charset="0"/>
                  <a:cs typeface="Tahoma" pitchFamily="34" charset="0"/>
                  <a:sym typeface="Symbol"/>
                </a:rPr>
                <a:t>=</a:t>
              </a:r>
              <a:endParaRPr lang="zh-CN" altLang="en-US" sz="3600" dirty="0">
                <a:solidFill>
                  <a:srgbClr val="00B0F0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74348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Correcting the filtered image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Blending confidence </a:t>
                </a:r>
                <a:r>
                  <a:rPr lang="en-US" altLang="zh-CN" i="1" dirty="0">
                    <a:sym typeface="Symbol"/>
                  </a:rPr>
                  <a:t></a:t>
                </a:r>
                <a:r>
                  <a:rPr lang="en-US" altLang="zh-CN" i="1" baseline="-25000" dirty="0">
                    <a:sym typeface="Symbol"/>
                  </a:rPr>
                  <a:t>p</a:t>
                </a:r>
                <a:r>
                  <a:rPr lang="en-US" altLang="zh-CN" dirty="0">
                    <a:sym typeface="Symbol"/>
                  </a:rPr>
                  <a:t>:</a:t>
                </a:r>
                <a:r>
                  <a:rPr lang="en-US" altLang="zh-CN" sz="2400" dirty="0">
                    <a:sym typeface="Symbol"/>
                  </a:rPr>
                  <a:t/>
                </a:r>
                <a:br>
                  <a:rPr lang="en-US" altLang="zh-CN" sz="2400" dirty="0">
                    <a:sym typeface="Symbol"/>
                  </a:rPr>
                </a:br>
                <a:r>
                  <a:rPr lang="en-US" altLang="zh-CN" sz="2400" dirty="0"/>
                  <a:t>combine edge strength </a:t>
                </a:r>
                <a:r>
                  <a:rPr lang="en-US" altLang="zh-CN" sz="2400" i="1" dirty="0" err="1"/>
                  <a:t>e</a:t>
                </a:r>
                <a:r>
                  <a:rPr lang="en-US" altLang="zh-CN" sz="2400" i="1" baseline="-25000" dirty="0" err="1"/>
                  <a:t>p</a:t>
                </a:r>
                <a:r>
                  <a:rPr lang="en-US" altLang="zh-CN" sz="2400" dirty="0"/>
                  <a:t> with interpolation error </a:t>
                </a:r>
                <a:r>
                  <a:rPr lang="en-US" altLang="zh-CN" sz="2400" i="1" dirty="0" err="1"/>
                  <a:t>d</a:t>
                </a:r>
                <a:r>
                  <a:rPr lang="en-US" altLang="zh-CN" sz="2400" i="1" baseline="-25000" dirty="0" err="1"/>
                  <a:t>p</a:t>
                </a:r>
                <a:r>
                  <a:rPr lang="en-US" altLang="zh-CN" sz="2400" dirty="0"/>
                  <a:t>:</a:t>
                </a:r>
                <a:br>
                  <a:rPr lang="en-US" altLang="zh-CN" sz="24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CN" sz="2400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altLang="zh-CN" sz="2400" i="1">
                        <a:latin typeface="Cambria Math"/>
                      </a:rPr>
                      <m:t>=</m:t>
                    </m:r>
                    <m:r>
                      <a:rPr lang="en-US" altLang="zh-CN" sz="2400" i="1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altLang="zh-CN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en-US" altLang="zh-C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/>
                          </a:rPr>
                          <m:t>1−</m:t>
                        </m:r>
                        <m:r>
                          <a:rPr lang="en-US" altLang="zh-CN" sz="2400" i="1">
                            <a:latin typeface="Cambria Math"/>
                          </a:rPr>
                          <m:t>𝐺</m:t>
                        </m:r>
                        <m:d>
                          <m:d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US" altLang="zh-CN" sz="2400" i="1">
                                <a:latin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CN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zh-CN" sz="2400" dirty="0"/>
                  <a:t/>
                </a:r>
                <a:br>
                  <a:rPr lang="en-US" altLang="zh-CN" sz="2400" dirty="0"/>
                </a:br>
                <a:r>
                  <a:rPr lang="en-US" altLang="zh-CN" sz="2400" dirty="0"/>
                  <a:t>where </a:t>
                </a:r>
                <a:r>
                  <a:rPr lang="en-US" altLang="zh-CN" sz="2400" i="1" dirty="0"/>
                  <a:t>G</a:t>
                </a:r>
                <a:r>
                  <a:rPr lang="en-US" altLang="zh-CN" sz="2400" dirty="0"/>
                  <a:t> is the Gaussian function</a:t>
                </a:r>
                <a:br>
                  <a:rPr lang="en-US" altLang="zh-CN" sz="2400" dirty="0"/>
                </a:b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𝐺</m:t>
                    </m:r>
                    <m:d>
                      <m:dPr>
                        <m:ctrlPr>
                          <a:rPr lang="en-US" altLang="zh-C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/>
                          </a:rPr>
                          <m:t>𝑦</m:t>
                        </m:r>
                        <m:r>
                          <a:rPr lang="en-US" altLang="zh-CN" sz="2400" i="1">
                            <a:latin typeface="Cambria Math"/>
                          </a:rPr>
                          <m:t>, </m:t>
                        </m:r>
                        <m:r>
                          <a:rPr lang="en-US" altLang="zh-CN" sz="2400" i="1">
                            <a:latin typeface="Cambria Math"/>
                          </a:rPr>
                          <m:t>𝜎</m:t>
                        </m:r>
                      </m:e>
                    </m:d>
                    <m:r>
                      <a:rPr lang="en-US" altLang="zh-CN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CN" sz="24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 i="1">
                            <a:latin typeface="Cambria Math"/>
                          </a:rPr>
                          <m:t>/</m:t>
                        </m:r>
                        <m:sSup>
                          <m:sSup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US" altLang="zh-CN" sz="2400" dirty="0"/>
              </a:p>
              <a:p>
                <a:pPr lvl="1"/>
                <a:r>
                  <a:rPr lang="en-US" altLang="zh-CN" sz="2000" i="1" dirty="0">
                    <a:sym typeface="Symbol"/>
                  </a:rPr>
                  <a:t></a:t>
                </a:r>
                <a:r>
                  <a:rPr lang="en-US" altLang="zh-CN" sz="2000" i="1" baseline="-25000" dirty="0">
                    <a:sym typeface="Symbol"/>
                  </a:rPr>
                  <a:t>e</a:t>
                </a:r>
                <a:r>
                  <a:rPr lang="en-US" altLang="zh-CN" sz="2000" dirty="0"/>
                  <a:t> is a user specified parameter controlling edge sensitivity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07" t="-2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152052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Correcting the filtered image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Pixels in the recovered image </a:t>
                </a:r>
                <a:r>
                  <a:rPr lang="en-US" altLang="zh-CN" i="1" dirty="0"/>
                  <a:t>R</a:t>
                </a:r>
                <a:r>
                  <a:rPr lang="en-US" altLang="zh-CN" dirty="0"/>
                  <a:t> are computed as</a:t>
                </a:r>
                <a:r>
                  <a:rPr lang="en-US" altLang="zh-CN" dirty="0" smtClean="0"/>
                  <a:t>:</a:t>
                </a:r>
                <a:r>
                  <a:rPr lang="en-US" altLang="zh-CN" sz="2400" dirty="0" smtClean="0">
                    <a:latin typeface="Cambria Math"/>
                  </a:rPr>
                  <a:t/>
                </a:r>
                <a:br>
                  <a:rPr lang="en-US" altLang="zh-CN" sz="2400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altLang="zh-CN" sz="2400">
                        <a:latin typeface="Cambria Math"/>
                      </a:rPr>
                      <m:t>𝑅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altLang="zh-CN" sz="240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CN" sz="2400">
                            <a:latin typeface="Cambria Math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sz="240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en-US" altLang="zh-CN" sz="2400">
                            <a:latin typeface="Cambria Math"/>
                          </a:rPr>
                          <m:t> </m:t>
                        </m:r>
                        <m:r>
                          <a:rPr lang="en-US" altLang="zh-CN" sz="2400">
                            <a:latin typeface="Cambria Math"/>
                          </a:rPr>
                          <m:t>𝑅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400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400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2400">
                                <a:latin typeface="Cambria Math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altLang="zh-CN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>
                                    <a:latin typeface="Cambria Math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CN" sz="240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400">
                            <a:latin typeface="Cambria Math"/>
                          </a:rPr>
                          <m:t> </m:t>
                        </m:r>
                        <m:r>
                          <a:rPr lang="en-US" altLang="zh-CN" sz="2400">
                            <a:latin typeface="Cambria Math"/>
                          </a:rPr>
                          <m:t>𝑅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CN" sz="2400">
                                    <a:latin typeface="Cambria Math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CN" sz="240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altLang="zh-C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>
                            <a:latin typeface="Cambria Math"/>
                          </a:rPr>
                          <m:t>1−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sz="240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US" altLang="zh-CN" sz="2400">
                        <a:latin typeface="Cambria Math"/>
                      </a:rPr>
                      <m:t> </m:t>
                    </m:r>
                    <m:r>
                      <a:rPr lang="en-US" altLang="zh-CN" sz="2400">
                        <a:latin typeface="Cambria Math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>
                            <a:latin typeface="Cambria Math"/>
                          </a:rPr>
                          <m:t>𝑝</m:t>
                        </m:r>
                      </m:e>
                    </m:d>
                  </m:oMath>
                </a14:m>
                <a:endParaRPr lang="en-US" altLang="zh-CN" sz="2400" dirty="0" smtClean="0">
                  <a:latin typeface="Cambria Math"/>
                </a:endParaRPr>
              </a:p>
              <a:p>
                <a:endParaRPr lang="zh-CN" altLang="en-US" sz="2400" dirty="0"/>
              </a:p>
              <a:p>
                <a:endParaRPr lang="en-US" altLang="zh-CN" sz="2400" dirty="0"/>
              </a:p>
              <a:p>
                <a:r>
                  <a:rPr lang="en-US" altLang="zh-CN" dirty="0" smtClean="0"/>
                  <a:t>Blended colors are mutually dependent</a:t>
                </a:r>
              </a:p>
              <a:p>
                <a:pPr lvl="1"/>
                <a:r>
                  <a:rPr lang="en-US" altLang="zh-CN" dirty="0" smtClean="0"/>
                  <a:t>Form a sparse linear system</a:t>
                </a:r>
              </a:p>
              <a:p>
                <a:pPr lvl="1"/>
                <a:r>
                  <a:rPr lang="en-US" altLang="zh-CN" dirty="0" smtClean="0"/>
                  <a:t>Non-edge pixels use </a:t>
                </a:r>
                <a:r>
                  <a:rPr lang="en-US" altLang="zh-CN" i="1" dirty="0" smtClean="0"/>
                  <a:t>F</a:t>
                </a:r>
                <a:r>
                  <a:rPr lang="en-US" altLang="zh-CN" dirty="0" smtClean="0"/>
                  <a:t>[</a:t>
                </a:r>
                <a:r>
                  <a:rPr lang="en-US" altLang="zh-CN" i="1" dirty="0" smtClean="0"/>
                  <a:t>p</a:t>
                </a:r>
                <a:r>
                  <a:rPr lang="en-US" altLang="zh-CN" dirty="0" smtClean="0"/>
                  <a:t>] to condition the solution</a:t>
                </a:r>
              </a:p>
              <a:p>
                <a:pPr lvl="1"/>
                <a:endParaRPr lang="en-US" altLang="zh-CN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07" t="-1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2411760" y="2139702"/>
            <a:ext cx="3474385" cy="832738"/>
            <a:chOff x="2411760" y="2139702"/>
            <a:chExt cx="3474385" cy="832738"/>
          </a:xfrm>
        </p:grpSpPr>
        <p:sp>
          <p:nvSpPr>
            <p:cNvPr id="4" name="Left Brace 3"/>
            <p:cNvSpPr/>
            <p:nvPr/>
          </p:nvSpPr>
          <p:spPr>
            <a:xfrm rot="16200000">
              <a:off x="3932929" y="618533"/>
              <a:ext cx="432048" cy="3474385"/>
            </a:xfrm>
            <a:prstGeom prst="leftBrace">
              <a:avLst>
                <a:gd name="adj1" fmla="val 42654"/>
                <a:gd name="adj2" fmla="val 50000"/>
              </a:avLst>
            </a:prstGeom>
            <a:ln w="190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19872" y="2603108"/>
              <a:ext cx="1484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Blended color</a:t>
              </a:r>
              <a:endParaRPr lang="zh-CN" alt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282098" y="2139703"/>
            <a:ext cx="1250342" cy="792087"/>
            <a:chOff x="7282098" y="2139703"/>
            <a:chExt cx="1250342" cy="792087"/>
          </a:xfrm>
        </p:grpSpPr>
        <p:sp>
          <p:nvSpPr>
            <p:cNvPr id="6" name="Left Brace 5"/>
            <p:cNvSpPr/>
            <p:nvPr/>
          </p:nvSpPr>
          <p:spPr>
            <a:xfrm rot="16200000">
              <a:off x="7686964" y="2022691"/>
              <a:ext cx="368424" cy="602448"/>
            </a:xfrm>
            <a:prstGeom prst="leftBrace">
              <a:avLst>
                <a:gd name="adj1" fmla="val 27465"/>
                <a:gd name="adj2" fmla="val 50000"/>
              </a:avLst>
            </a:prstGeom>
            <a:ln w="19050">
              <a:solidFill>
                <a:srgbClr val="C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82098" y="2562458"/>
              <a:ext cx="1250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Unchanged</a:t>
              </a:r>
              <a:endParaRPr lang="zh-CN" alt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88034" y="2139701"/>
            <a:ext cx="2039340" cy="930588"/>
            <a:chOff x="888034" y="2139701"/>
            <a:chExt cx="2039340" cy="930588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1763688" y="2139701"/>
              <a:ext cx="288032" cy="36842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888034" y="2423958"/>
              <a:ext cx="20393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 smtClean="0"/>
                <a:t>When the blending </a:t>
              </a:r>
              <a:br>
                <a:rPr lang="en-US" altLang="zh-CN" dirty="0" smtClean="0"/>
              </a:br>
              <a:r>
                <a:rPr lang="en-US" altLang="zh-CN" dirty="0" smtClean="0"/>
                <a:t>confidence is high</a:t>
              </a:r>
              <a:endParaRPr lang="zh-CN" alt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521700" y="2141736"/>
            <a:ext cx="1835695" cy="930588"/>
            <a:chOff x="5521700" y="2141736"/>
            <a:chExt cx="1835695" cy="930588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6477183" y="2141736"/>
              <a:ext cx="288032" cy="36842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521700" y="2425993"/>
              <a:ext cx="18356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 smtClean="0"/>
                <a:t>When confidence</a:t>
              </a:r>
              <a:br>
                <a:rPr lang="en-US" altLang="zh-CN" dirty="0" smtClean="0"/>
              </a:br>
              <a:r>
                <a:rPr lang="en-US" altLang="zh-CN" dirty="0" smtClean="0"/>
                <a:t>is low</a:t>
              </a:r>
              <a:endParaRPr lang="zh-CN" alt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63407" y="1707654"/>
            <a:ext cx="4922739" cy="432048"/>
            <a:chOff x="963407" y="1707654"/>
            <a:chExt cx="4922739" cy="432048"/>
          </a:xfrm>
        </p:grpSpPr>
        <p:sp>
          <p:nvSpPr>
            <p:cNvPr id="13" name="Rectangle 12"/>
            <p:cNvSpPr/>
            <p:nvPr/>
          </p:nvSpPr>
          <p:spPr>
            <a:xfrm>
              <a:off x="2806872" y="1709690"/>
              <a:ext cx="783895" cy="430012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102251" y="1707654"/>
              <a:ext cx="783895" cy="432047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63407" y="1709690"/>
              <a:ext cx="656265" cy="430012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7532521" y="1707654"/>
            <a:ext cx="639879" cy="43204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69000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Overview</a:t>
            </a:r>
            <a:endParaRPr lang="zh-CN" alt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>
                <a:latin typeface="Constantia" pitchFamily="18" charset="0"/>
              </a:rPr>
              <a:t>Introduction</a:t>
            </a:r>
          </a:p>
          <a:p>
            <a:pPr lvl="1"/>
            <a:r>
              <a:rPr lang="en-US" altLang="zh-CN" dirty="0" smtClean="0">
                <a:latin typeface="Constantia" pitchFamily="18" charset="0"/>
              </a:rPr>
              <a:t>Nonlinear filtering and edge artifacts</a:t>
            </a:r>
          </a:p>
          <a:p>
            <a:pPr lvl="1"/>
            <a:r>
              <a:rPr lang="en-US" altLang="zh-CN" dirty="0" smtClean="0">
                <a:latin typeface="Constantia" pitchFamily="18" charset="0"/>
              </a:rPr>
              <a:t>Prior work</a:t>
            </a:r>
          </a:p>
          <a:p>
            <a:r>
              <a:rPr lang="en-US" altLang="zh-CN" dirty="0" smtClean="0">
                <a:latin typeface="Constantia" pitchFamily="18" charset="0"/>
              </a:rPr>
              <a:t>Antialiasing recovery</a:t>
            </a:r>
          </a:p>
          <a:p>
            <a:pPr lvl="1"/>
            <a:r>
              <a:rPr lang="en-US" altLang="zh-CN" dirty="0" smtClean="0">
                <a:latin typeface="Constantia" pitchFamily="18" charset="0"/>
              </a:rPr>
              <a:t>A 1D illustration</a:t>
            </a:r>
          </a:p>
          <a:p>
            <a:pPr lvl="1"/>
            <a:r>
              <a:rPr lang="en-US" altLang="zh-CN" dirty="0" smtClean="0">
                <a:latin typeface="Constantia" pitchFamily="18" charset="0"/>
              </a:rPr>
              <a:t>Finding the edge color model in 2D</a:t>
            </a:r>
          </a:p>
          <a:p>
            <a:pPr lvl="1"/>
            <a:r>
              <a:rPr lang="en-US" altLang="zh-CN" dirty="0" smtClean="0">
                <a:latin typeface="Constantia" pitchFamily="18" charset="0"/>
              </a:rPr>
              <a:t>Correcting the filtered image</a:t>
            </a:r>
          </a:p>
          <a:p>
            <a:pPr lvl="1"/>
            <a:r>
              <a:rPr lang="en-US" altLang="zh-CN" dirty="0" smtClean="0">
                <a:latin typeface="Constantia" pitchFamily="18" charset="0"/>
              </a:rPr>
              <a:t>A real-time GPU implementation</a:t>
            </a:r>
          </a:p>
          <a:p>
            <a:r>
              <a:rPr lang="en-US" altLang="zh-CN" dirty="0" smtClean="0">
                <a:latin typeface="Constantia" pitchFamily="18" charset="0"/>
              </a:rPr>
              <a:t>Results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35531986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Examples of dependency chains 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altLang="zh-CN" dirty="0" smtClean="0"/>
              <a:t>	      Thick </a:t>
            </a:r>
            <a:r>
              <a:rPr lang="en-US" altLang="zh-CN" dirty="0"/>
              <a:t>edges </a:t>
            </a:r>
            <a:r>
              <a:rPr lang="en-US" altLang="zh-CN" dirty="0" smtClean="0"/>
              <a:t>                           Thin features 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9662"/>
            <a:ext cx="2949674" cy="2949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9662"/>
            <a:ext cx="295232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rc 3"/>
          <p:cNvSpPr/>
          <p:nvPr/>
        </p:nvSpPr>
        <p:spPr>
          <a:xfrm>
            <a:off x="1962373" y="2808563"/>
            <a:ext cx="521395" cy="432048"/>
          </a:xfrm>
          <a:prstGeom prst="arc">
            <a:avLst>
              <a:gd name="adj1" fmla="val 10665827"/>
              <a:gd name="adj2" fmla="val 0"/>
            </a:avLst>
          </a:prstGeom>
          <a:ln w="57150"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Arc 9"/>
          <p:cNvSpPr/>
          <p:nvPr/>
        </p:nvSpPr>
        <p:spPr>
          <a:xfrm rot="10800000">
            <a:off x="2466429" y="2789939"/>
            <a:ext cx="521395" cy="432048"/>
          </a:xfrm>
          <a:prstGeom prst="arc">
            <a:avLst>
              <a:gd name="adj1" fmla="val 10665827"/>
              <a:gd name="adj2" fmla="val 0"/>
            </a:avLst>
          </a:prstGeom>
          <a:ln w="57150">
            <a:solidFill>
              <a:schemeClr val="accent6">
                <a:lumMod val="75000"/>
              </a:schemeClr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Arc 10"/>
          <p:cNvSpPr/>
          <p:nvPr/>
        </p:nvSpPr>
        <p:spPr>
          <a:xfrm>
            <a:off x="2970485" y="2789939"/>
            <a:ext cx="521395" cy="432048"/>
          </a:xfrm>
          <a:prstGeom prst="arc">
            <a:avLst>
              <a:gd name="adj1" fmla="val 10665827"/>
              <a:gd name="adj2" fmla="val 0"/>
            </a:avLst>
          </a:prstGeom>
          <a:ln w="57150">
            <a:solidFill>
              <a:schemeClr val="accent2">
                <a:lumMod val="60000"/>
                <a:lumOff val="40000"/>
              </a:schemeClr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Arc 11"/>
          <p:cNvSpPr/>
          <p:nvPr/>
        </p:nvSpPr>
        <p:spPr>
          <a:xfrm rot="10800000">
            <a:off x="3419873" y="2789939"/>
            <a:ext cx="521395" cy="432048"/>
          </a:xfrm>
          <a:prstGeom prst="arc">
            <a:avLst>
              <a:gd name="adj1" fmla="val 10665827"/>
              <a:gd name="adj2" fmla="val 0"/>
            </a:avLst>
          </a:prstGeom>
          <a:ln w="57150">
            <a:solidFill>
              <a:schemeClr val="accent4">
                <a:lumMod val="60000"/>
                <a:lumOff val="40000"/>
              </a:schemeClr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Arc 12"/>
          <p:cNvSpPr/>
          <p:nvPr/>
        </p:nvSpPr>
        <p:spPr>
          <a:xfrm rot="10800000">
            <a:off x="6732240" y="2789939"/>
            <a:ext cx="521395" cy="432048"/>
          </a:xfrm>
          <a:prstGeom prst="arc">
            <a:avLst>
              <a:gd name="adj1" fmla="val 10665827"/>
              <a:gd name="adj2" fmla="val 0"/>
            </a:avLst>
          </a:prstGeom>
          <a:ln w="57150">
            <a:solidFill>
              <a:schemeClr val="accent4">
                <a:lumMod val="60000"/>
                <a:lumOff val="40000"/>
              </a:schemeClr>
            </a:solidFill>
            <a:headEnd type="none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Arc 13"/>
          <p:cNvSpPr/>
          <p:nvPr/>
        </p:nvSpPr>
        <p:spPr>
          <a:xfrm rot="3710842">
            <a:off x="6197335" y="2450658"/>
            <a:ext cx="677866" cy="499438"/>
          </a:xfrm>
          <a:prstGeom prst="arc">
            <a:avLst>
              <a:gd name="adj1" fmla="val 9143601"/>
              <a:gd name="adj2" fmla="val 0"/>
            </a:avLst>
          </a:prstGeom>
          <a:ln w="57150">
            <a:solidFill>
              <a:schemeClr val="accent2">
                <a:lumMod val="60000"/>
                <a:lumOff val="40000"/>
              </a:schemeClr>
            </a:solidFill>
            <a:headEnd type="none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Arc 14"/>
          <p:cNvSpPr/>
          <p:nvPr/>
        </p:nvSpPr>
        <p:spPr>
          <a:xfrm rot="10800000">
            <a:off x="6236867" y="2822451"/>
            <a:ext cx="476723" cy="432048"/>
          </a:xfrm>
          <a:prstGeom prst="arc">
            <a:avLst>
              <a:gd name="adj1" fmla="val 10665827"/>
              <a:gd name="adj2" fmla="val 0"/>
            </a:avLst>
          </a:prstGeom>
          <a:ln w="57150">
            <a:solidFill>
              <a:schemeClr val="accent6">
                <a:lumMod val="75000"/>
              </a:schemeClr>
            </a:solidFill>
            <a:headEnd type="none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Arc 15"/>
          <p:cNvSpPr/>
          <p:nvPr/>
        </p:nvSpPr>
        <p:spPr>
          <a:xfrm rot="3760781">
            <a:off x="5725956" y="2519892"/>
            <a:ext cx="631415" cy="430948"/>
          </a:xfrm>
          <a:prstGeom prst="arc">
            <a:avLst>
              <a:gd name="adj1" fmla="val 9217798"/>
              <a:gd name="adj2" fmla="val 0"/>
            </a:avLst>
          </a:prstGeom>
          <a:ln w="57150">
            <a:solidFill>
              <a:schemeClr val="accent5">
                <a:lumMod val="75000"/>
              </a:schemeClr>
            </a:solidFill>
            <a:headEnd type="none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Arc 16"/>
          <p:cNvSpPr/>
          <p:nvPr/>
        </p:nvSpPr>
        <p:spPr>
          <a:xfrm rot="10800000">
            <a:off x="5760145" y="2810674"/>
            <a:ext cx="476723" cy="432048"/>
          </a:xfrm>
          <a:prstGeom prst="arc">
            <a:avLst>
              <a:gd name="adj1" fmla="val 10665827"/>
              <a:gd name="adj2" fmla="val 0"/>
            </a:avLst>
          </a:prstGeom>
          <a:ln w="57150">
            <a:solidFill>
              <a:srgbClr val="00B050"/>
            </a:solidFill>
            <a:headEnd type="none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Arc 17"/>
          <p:cNvSpPr/>
          <p:nvPr/>
        </p:nvSpPr>
        <p:spPr>
          <a:xfrm rot="3375117">
            <a:off x="5211820" y="2490856"/>
            <a:ext cx="665004" cy="508819"/>
          </a:xfrm>
          <a:prstGeom prst="arc">
            <a:avLst>
              <a:gd name="adj1" fmla="val 9585153"/>
              <a:gd name="adj2" fmla="val 0"/>
            </a:avLst>
          </a:prstGeom>
          <a:ln w="57150">
            <a:solidFill>
              <a:schemeClr val="bg2">
                <a:lumMod val="50000"/>
              </a:schemeClr>
            </a:solidFill>
            <a:headEnd type="none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759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Real-time GPU Implementation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Embarrassingly parallel algorithm</a:t>
            </a:r>
          </a:p>
          <a:p>
            <a:r>
              <a:rPr lang="en-US" altLang="zh-CN" dirty="0" smtClean="0"/>
              <a:t>Implemented using pixel </a:t>
            </a:r>
            <a:r>
              <a:rPr lang="en-US" altLang="zh-CN" dirty="0" err="1" smtClean="0"/>
              <a:t>shaders</a:t>
            </a:r>
            <a:r>
              <a:rPr lang="en-US" altLang="zh-CN" dirty="0" smtClean="0"/>
              <a:t> on the GPU</a:t>
            </a:r>
          </a:p>
          <a:p>
            <a:r>
              <a:rPr lang="en-US" altLang="zh-CN" dirty="0" smtClean="0"/>
              <a:t>Apply Jacobi iterations to solve the linear system</a:t>
            </a:r>
          </a:p>
          <a:p>
            <a:pPr lvl="1"/>
            <a:r>
              <a:rPr lang="en-US" altLang="zh-CN" dirty="0" smtClean="0"/>
              <a:t>Use </a:t>
            </a:r>
            <a:r>
              <a:rPr lang="en-US" altLang="zh-CN" i="1" dirty="0" smtClean="0"/>
              <a:t>R</a:t>
            </a:r>
            <a:r>
              <a:rPr lang="en-US" altLang="zh-CN" dirty="0" smtClean="0"/>
              <a:t> = </a:t>
            </a:r>
            <a:r>
              <a:rPr lang="en-US" altLang="zh-CN" i="1" dirty="0" smtClean="0"/>
              <a:t>F</a:t>
            </a:r>
            <a:r>
              <a:rPr lang="en-US" altLang="zh-CN" dirty="0" smtClean="0"/>
              <a:t> as the initial solution</a:t>
            </a:r>
          </a:p>
          <a:p>
            <a:pPr lvl="1"/>
            <a:r>
              <a:rPr lang="en-US" altLang="zh-CN" dirty="0" smtClean="0"/>
              <a:t>Converges quickly (fixed 3 iterations suffices)</a:t>
            </a:r>
          </a:p>
          <a:p>
            <a:r>
              <a:rPr lang="en-US" altLang="zh-CN" dirty="0" smtClean="0"/>
              <a:t>Extremely fast</a:t>
            </a:r>
          </a:p>
          <a:p>
            <a:pPr lvl="1"/>
            <a:r>
              <a:rPr lang="en-US" altLang="zh-CN" dirty="0" smtClean="0"/>
              <a:t>Over 500MP/s (= 270 1080p images/s) on AMD HD5870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0676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Parameters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sz="2800" i="1" dirty="0">
                <a:sym typeface="Symbol"/>
              </a:rPr>
              <a:t></a:t>
            </a:r>
            <a:r>
              <a:rPr lang="en-US" altLang="zh-CN" sz="2800" i="1" baseline="-25000" dirty="0">
                <a:sym typeface="Symbol"/>
              </a:rPr>
              <a:t>e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for controlling </a:t>
            </a:r>
            <a:r>
              <a:rPr lang="en-US" altLang="zh-CN" sz="2800" dirty="0"/>
              <a:t>edge </a:t>
            </a:r>
            <a:r>
              <a:rPr lang="en-US" altLang="zh-CN" sz="2800" dirty="0" smtClean="0"/>
              <a:t>sensitivity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CN" sz="2800" i="1" dirty="0" smtClean="0">
                <a:sym typeface="Symbol"/>
              </a:rPr>
              <a:t></a:t>
            </a:r>
            <a:r>
              <a:rPr lang="en-US" altLang="zh-CN" sz="2800" i="1" baseline="-25000" dirty="0" smtClean="0">
                <a:sym typeface="Symbol"/>
              </a:rPr>
              <a:t>d</a:t>
            </a:r>
            <a:r>
              <a:rPr lang="en-US" altLang="zh-CN" sz="2800" dirty="0" smtClean="0"/>
              <a:t> </a:t>
            </a:r>
            <a:r>
              <a:rPr lang="en-US" altLang="zh-CN" sz="2800" dirty="0"/>
              <a:t>for </a:t>
            </a:r>
            <a:r>
              <a:rPr lang="en-US" altLang="zh-CN" sz="2800" dirty="0" smtClean="0"/>
              <a:t>controlling noise sensitivity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CN" sz="2800" dirty="0" smtClean="0"/>
              <a:t>We use a fixed </a:t>
            </a:r>
            <a:r>
              <a:rPr lang="en-US" altLang="zh-CN" sz="2800" i="1" dirty="0">
                <a:sym typeface="Symbol"/>
              </a:rPr>
              <a:t></a:t>
            </a:r>
            <a:r>
              <a:rPr lang="en-US" altLang="zh-CN" sz="2800" i="1" baseline="-25000" dirty="0">
                <a:sym typeface="Symbol"/>
              </a:rPr>
              <a:t>d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= 0.1 and </a:t>
            </a:r>
            <a:r>
              <a:rPr lang="en-US" altLang="zh-CN" sz="2800" i="1" dirty="0">
                <a:sym typeface="Symbol"/>
              </a:rPr>
              <a:t></a:t>
            </a:r>
            <a:r>
              <a:rPr lang="en-US" altLang="zh-CN" sz="2800" i="1" baseline="-25000" dirty="0">
                <a:sym typeface="Symbol"/>
              </a:rPr>
              <a:t>e </a:t>
            </a:r>
            <a:r>
              <a:rPr lang="en-US" altLang="zh-CN" sz="2800" dirty="0" smtClean="0"/>
              <a:t>= 0.01 for results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US" altLang="zh-CN" sz="2400" dirty="0" smtClean="0"/>
              <a:t>Insensitive to changing parameters in a range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zh-CN" sz="2800" dirty="0" smtClean="0"/>
              <a:t>Can be interactively adjusted for special cases</a:t>
            </a:r>
            <a:endParaRPr lang="en-US" altLang="zh-CN" sz="28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044501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Application to a number of image processing tasks</a:t>
            </a:r>
          </a:p>
          <a:p>
            <a:pPr lvl="1"/>
            <a:r>
              <a:rPr lang="en-US" altLang="zh-CN" dirty="0" smtClean="0"/>
              <a:t>Image abstraction</a:t>
            </a:r>
          </a:p>
          <a:p>
            <a:pPr lvl="1"/>
            <a:r>
              <a:rPr lang="en-US" altLang="zh-CN" dirty="0" smtClean="0"/>
              <a:t>Bilateral filter</a:t>
            </a:r>
          </a:p>
          <a:p>
            <a:pPr lvl="1"/>
            <a:r>
              <a:rPr lang="en-US" altLang="zh-CN" dirty="0" smtClean="0"/>
              <a:t>Intensity </a:t>
            </a:r>
            <a:r>
              <a:rPr lang="en-US" altLang="zh-CN" dirty="0" err="1" smtClean="0"/>
              <a:t>thresholding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Detail enhancement</a:t>
            </a:r>
          </a:p>
          <a:p>
            <a:pPr lvl="1"/>
            <a:r>
              <a:rPr lang="en-US" altLang="zh-CN" dirty="0" smtClean="0"/>
              <a:t>Gradient mapping</a:t>
            </a:r>
          </a:p>
          <a:p>
            <a:pPr lvl="1"/>
            <a:r>
              <a:rPr lang="en-US" altLang="zh-CN" dirty="0" smtClean="0"/>
              <a:t>Color to gray</a:t>
            </a:r>
          </a:p>
          <a:p>
            <a:pPr lvl="1"/>
            <a:r>
              <a:rPr lang="en-US" altLang="zh-CN" dirty="0" smtClean="0"/>
              <a:t>Color replacement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78040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Image abstraction</a:t>
            </a:r>
            <a:endParaRPr lang="zh-CN" altLang="en-US" dirty="0"/>
          </a:p>
        </p:txBody>
      </p:sp>
      <p:pic>
        <p:nvPicPr>
          <p:cNvPr id="4" name="Picture 2" descr="H:\flowers_bad_forf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288" y="2453040"/>
            <a:ext cx="2534447" cy="2062926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H:\flowers_orig_forf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53040"/>
            <a:ext cx="2534447" cy="2062926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Paper\AAR\Paper\images\Flowers\flowers_recov_for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9994" y="2453039"/>
            <a:ext cx="2534454" cy="2062927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27584" y="1923678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Original (</a:t>
            </a:r>
            <a:r>
              <a:rPr lang="en-US" altLang="zh-CN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n-US" altLang="zh-CN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zh-CN" altLang="en-US" sz="20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7904" y="1923678"/>
            <a:ext cx="1619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Filtered (</a:t>
            </a:r>
            <a:r>
              <a:rPr lang="en-US" altLang="zh-CN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</a:t>
            </a:r>
            <a:r>
              <a:rPr lang="en-US" altLang="zh-CN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zh-CN" altLang="en-US" sz="20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4208" y="1923678"/>
            <a:ext cx="1931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Recovered(</a:t>
            </a:r>
            <a:r>
              <a:rPr lang="en-US" altLang="zh-CN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en-US" altLang="zh-CN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zh-CN" altLang="en-US" sz="2000" dirty="0"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12" name="Picture 2" descr="D:\Paper\AAR\Paper\images\Flowers\flowers_recov_forff.png"/>
          <p:cNvPicPr>
            <a:picLocks noChangeAspect="1" noChangeArrowheads="1"/>
          </p:cNvPicPr>
          <p:nvPr/>
        </p:nvPicPr>
        <p:blipFill rotWithShape="1">
          <a:blip r:embed="rId5" cstate="print"/>
          <a:srcRect l="72091" t="15403" r="4540" b="59597"/>
          <a:stretch/>
        </p:blipFill>
        <p:spPr bwMode="auto">
          <a:xfrm>
            <a:off x="7897091" y="2770801"/>
            <a:ext cx="592282" cy="5157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436096" y="4731990"/>
            <a:ext cx="33052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Images courtesy from J. E. </a:t>
            </a:r>
            <a:r>
              <a:rPr lang="en-US" sz="1200" dirty="0" err="1" smtClean="0"/>
              <a:t>Kyprianidis</a:t>
            </a:r>
            <a:r>
              <a:rPr lang="en-US" sz="1200" dirty="0" smtClean="0"/>
              <a:t> et al. [2009]</a:t>
            </a:r>
            <a:endParaRPr lang="en-US" sz="1200" dirty="0"/>
          </a:p>
        </p:txBody>
      </p:sp>
      <p:pic>
        <p:nvPicPr>
          <p:cNvPr id="14" name="Picture 2" descr="H:\flowers_bad_forff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9" t="15403" r="4147" b="59597"/>
          <a:stretch/>
        </p:blipFill>
        <p:spPr bwMode="auto">
          <a:xfrm>
            <a:off x="5088047" y="2770801"/>
            <a:ext cx="606583" cy="51573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H:\flowers_orig_forff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28" t="15403" r="4496" b="59597"/>
          <a:stretch/>
        </p:blipFill>
        <p:spPr bwMode="auto">
          <a:xfrm>
            <a:off x="2290527" y="2770801"/>
            <a:ext cx="597528" cy="51573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8463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pat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05556E-6 1.8165E-6 L -0.08889 0.09329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44" y="4665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7 -1.96357E-6 L -0.09028 0.09355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4" y="466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1.96357E-6 L -0.08958 0.09355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9" y="466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Bilateral filter</a:t>
            </a:r>
            <a:endParaRPr lang="zh-CN" altLang="en-US" dirty="0"/>
          </a:p>
        </p:txBody>
      </p:sp>
      <p:pic>
        <p:nvPicPr>
          <p:cNvPr id="4" name="Picture 10" descr="H:\present_virgin_orig_forf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79365"/>
            <a:ext cx="2534447" cy="2136601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H:\present_virgin_bad_forf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062" y="2379262"/>
            <a:ext cx="2534447" cy="2136601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:\present_virgin_orig_forff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0" t="7866" r="21280" b="69551"/>
          <a:stretch/>
        </p:blipFill>
        <p:spPr bwMode="auto">
          <a:xfrm>
            <a:off x="1920415" y="2549983"/>
            <a:ext cx="539330" cy="48250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H:\present_virgin_bad_forff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8" t="7869" r="21221" b="69548"/>
          <a:stretch/>
        </p:blipFill>
        <p:spPr bwMode="auto">
          <a:xfrm>
            <a:off x="4715456" y="2549984"/>
            <a:ext cx="537840" cy="48250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Paper\AAR\Paper\images\Present_virgin\present_virgin_recov_for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9998" y="2379262"/>
            <a:ext cx="2534450" cy="2136601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27584" y="1883608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Original (</a:t>
            </a:r>
            <a:r>
              <a:rPr lang="en-US" altLang="zh-CN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n-US" altLang="zh-CN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zh-CN" altLang="en-US" sz="20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7904" y="1883608"/>
            <a:ext cx="1619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Filtered (</a:t>
            </a:r>
            <a:r>
              <a:rPr lang="en-US" altLang="zh-CN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</a:t>
            </a:r>
            <a:r>
              <a:rPr lang="en-US" altLang="zh-CN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zh-CN" altLang="en-US" sz="20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4208" y="1883608"/>
            <a:ext cx="1931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Recovered(</a:t>
            </a:r>
            <a:r>
              <a:rPr lang="en-US" altLang="zh-CN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en-US" altLang="zh-CN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zh-CN" altLang="en-US" sz="2000" dirty="0"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13" name="Picture 2" descr="D:\Paper\AAR\Paper\images\Present_virgin\present_virgin_recov_forff.png"/>
          <p:cNvPicPr>
            <a:picLocks noChangeAspect="1" noChangeArrowheads="1"/>
          </p:cNvPicPr>
          <p:nvPr/>
        </p:nvPicPr>
        <p:blipFill rotWithShape="1">
          <a:blip r:embed="rId5" cstate="print"/>
          <a:srcRect l="56895" t="7985" r="21403" b="69432"/>
          <a:stretch/>
        </p:blipFill>
        <p:spPr bwMode="auto">
          <a:xfrm>
            <a:off x="7511970" y="2549983"/>
            <a:ext cx="549990" cy="4825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346716" y="4731990"/>
            <a:ext cx="2329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Image courtesy of </a:t>
            </a:r>
            <a:r>
              <a:rPr lang="en-US" sz="1200" dirty="0" err="1" smtClean="0"/>
              <a:t>paullew@Flickr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440000" y="44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440000" y="44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440000" y="44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7 -2.59259E-6 L -0.04653 0.1395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" y="697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2222E-6 -2.59259E-6 L -0.04497 0.13951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7" y="697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-2.59259E-6 L -0.04444 0.13951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" y="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Intensity </a:t>
            </a:r>
            <a:r>
              <a:rPr lang="en-US" altLang="zh-CN" dirty="0" err="1" smtClean="0"/>
              <a:t>thresholding</a:t>
            </a:r>
            <a:endParaRPr lang="zh-CN" altLang="en-US" dirty="0"/>
          </a:p>
        </p:txBody>
      </p:sp>
      <p:pic>
        <p:nvPicPr>
          <p:cNvPr id="4" name="Picture 4" descr="D:\Papers\AAR\PaperFromX61\images\Text\paper3_origrep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4" y="2437842"/>
            <a:ext cx="2533960" cy="2316762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D:\Papers\AAR\PaperFromX61\images\Text\paper3_badrep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437842"/>
            <a:ext cx="2533959" cy="2316762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Papers\AAR\PaperFromX61\images\Text\paper3_origrep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2" t="53454" r="35610" b="7479"/>
          <a:stretch/>
        </p:blipFill>
        <p:spPr bwMode="auto">
          <a:xfrm>
            <a:off x="1077768" y="3676261"/>
            <a:ext cx="1007707" cy="90507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Paper\AAR\Paper\images\Text\paper3_recovrep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9434" y="2427734"/>
            <a:ext cx="2545014" cy="2326870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27584" y="1955616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Original (</a:t>
            </a:r>
            <a:r>
              <a:rPr lang="en-US" altLang="zh-CN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n-US" altLang="zh-CN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zh-CN" altLang="en-US" sz="20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7904" y="1955616"/>
            <a:ext cx="1619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Filtered (</a:t>
            </a:r>
            <a:r>
              <a:rPr lang="en-US" altLang="zh-CN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</a:t>
            </a:r>
            <a:r>
              <a:rPr lang="en-US" altLang="zh-CN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zh-CN" altLang="en-US" sz="20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4208" y="1955616"/>
            <a:ext cx="1931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Recovered(</a:t>
            </a:r>
            <a:r>
              <a:rPr lang="en-US" altLang="zh-CN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en-US" altLang="zh-CN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zh-CN" altLang="en-US" sz="2000" dirty="0"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14" name="Picture 5" descr="D:\Papers\AAR\PaperFromX61\images\Text\paper3_badrepC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4" t="53455" r="35169" b="7479"/>
          <a:stretch/>
        </p:blipFill>
        <p:spPr bwMode="auto">
          <a:xfrm>
            <a:off x="3893820" y="3676260"/>
            <a:ext cx="1024890" cy="90507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Paper\AAR\Paper\images\Text\paper3_recovrepC.png"/>
          <p:cNvPicPr>
            <a:picLocks noChangeAspect="1" noChangeArrowheads="1"/>
          </p:cNvPicPr>
          <p:nvPr/>
        </p:nvPicPr>
        <p:blipFill rotWithShape="1">
          <a:blip r:embed="rId5" cstate="print"/>
          <a:srcRect l="24191" t="53657" r="35888" b="7447"/>
          <a:stretch/>
        </p:blipFill>
        <p:spPr bwMode="auto">
          <a:xfrm>
            <a:off x="6675121" y="3676260"/>
            <a:ext cx="1015999" cy="9050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245000" y="24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45000" y="24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245000" y="24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3.62569E-6 L 0.01285 -0.10685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" y="-534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-3.62569E-6 L 0.01042 -0.10685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-534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7 -3.62569E-6 L 0.01372 -0.1068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5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Gradient mapping</a:t>
            </a:r>
            <a:endParaRPr lang="zh-CN" altLang="en-US" dirty="0"/>
          </a:p>
        </p:txBody>
      </p:sp>
      <p:pic>
        <p:nvPicPr>
          <p:cNvPr id="4098" name="Picture 2" descr="D:\Paper\AAR\Paper\images\Building\big_building_bad_forf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0257" y="2211709"/>
            <a:ext cx="2520279" cy="2100233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D:\Paper\AAR\Paper\images\Building\big_building_orig_forf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211710"/>
            <a:ext cx="2520280" cy="2100233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D:\Paper\AAR\Paper\images\Building\big_building_recov_for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9" y="2211709"/>
            <a:ext cx="2520279" cy="2100233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D:\Paper\AAR\Paper\images\Building\big_building_bad_forff.png"/>
          <p:cNvPicPr>
            <a:picLocks noChangeAspect="1" noChangeArrowheads="1"/>
          </p:cNvPicPr>
          <p:nvPr/>
        </p:nvPicPr>
        <p:blipFill rotWithShape="1">
          <a:blip r:embed="rId3" cstate="print"/>
          <a:srcRect l="74739" t="17040" b="54853"/>
          <a:stretch/>
        </p:blipFill>
        <p:spPr bwMode="auto">
          <a:xfrm>
            <a:off x="5173884" y="2569580"/>
            <a:ext cx="636652" cy="5903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9" name="Picture 3" descr="D:\Paper\AAR\Paper\images\Building\big_building_orig_forff.png"/>
          <p:cNvPicPr>
            <a:picLocks noChangeAspect="1" noChangeArrowheads="1"/>
          </p:cNvPicPr>
          <p:nvPr/>
        </p:nvPicPr>
        <p:blipFill rotWithShape="1">
          <a:blip r:embed="rId4" cstate="print"/>
          <a:srcRect l="75597" t="17040" b="54853"/>
          <a:stretch/>
        </p:blipFill>
        <p:spPr bwMode="auto">
          <a:xfrm>
            <a:off x="2372810" y="2569580"/>
            <a:ext cx="615014" cy="590309"/>
          </a:xfrm>
          <a:prstGeom prst="rect">
            <a:avLst/>
          </a:prstGeom>
          <a:noFill/>
          <a:ln w="38100" cap="sq">
            <a:solidFill>
              <a:srgbClr val="FF0000"/>
            </a:solidFill>
          </a:ln>
        </p:spPr>
      </p:pic>
      <p:pic>
        <p:nvPicPr>
          <p:cNvPr id="10" name="Picture 4" descr="D:\Paper\AAR\Paper\images\Building\big_building_recov_forff.png"/>
          <p:cNvPicPr>
            <a:picLocks noChangeAspect="1" noChangeArrowheads="1"/>
          </p:cNvPicPr>
          <p:nvPr/>
        </p:nvPicPr>
        <p:blipFill rotWithShape="1">
          <a:blip r:embed="rId5" cstate="print"/>
          <a:srcRect l="74564" t="17040" b="54853"/>
          <a:stretch/>
        </p:blipFill>
        <p:spPr bwMode="auto">
          <a:xfrm>
            <a:off x="7963382" y="2569580"/>
            <a:ext cx="641066" cy="5903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27584" y="1707654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Original (</a:t>
            </a:r>
            <a:r>
              <a:rPr lang="en-US" altLang="zh-CN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n-US" altLang="zh-CN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zh-CN" altLang="en-US" sz="20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7904" y="1707654"/>
            <a:ext cx="1619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Filtered (</a:t>
            </a:r>
            <a:r>
              <a:rPr lang="en-US" altLang="zh-CN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</a:t>
            </a:r>
            <a:r>
              <a:rPr lang="en-US" altLang="zh-CN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zh-CN" altLang="en-US" sz="20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44208" y="1707654"/>
            <a:ext cx="1931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Recovered(</a:t>
            </a:r>
            <a:r>
              <a:rPr lang="en-US" altLang="zh-CN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en-US" altLang="zh-CN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zh-CN" altLang="en-US" sz="2000" dirty="0">
              <a:latin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390000" y="39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390000" y="39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390000" y="39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3.85233E-6 L -0.10799 0.0973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9" y="485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8.33333E-7 3.85233E-6 L -0.10833 0.09731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485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6 3.85233E-6 L -0.10659 0.09731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0" y="48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Color replacement</a:t>
            </a:r>
            <a:endParaRPr lang="zh-CN" altLang="en-US" dirty="0"/>
          </a:p>
        </p:txBody>
      </p:sp>
      <p:pic>
        <p:nvPicPr>
          <p:cNvPr id="5122" name="Picture 2" descr="D:\Paper\AAR\Paper\images\Hat\kodak_hats_orig_forf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715766"/>
            <a:ext cx="2529444" cy="1656184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D:\Paper\AAR\Paper\images\Hat\kodak_hats_bad_for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2715766"/>
            <a:ext cx="2520280" cy="1650183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D:\Paper\AAR\Paper\images\Hat\kodak_hats_recov_forf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5003" y="2715767"/>
            <a:ext cx="2529445" cy="1656184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27584" y="1955616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Original (</a:t>
            </a:r>
            <a:r>
              <a:rPr lang="en-US" altLang="zh-CN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n-US" altLang="zh-CN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zh-CN" altLang="en-US" sz="20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1955616"/>
            <a:ext cx="1619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Filtered (</a:t>
            </a:r>
            <a:r>
              <a:rPr lang="en-US" altLang="zh-CN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</a:t>
            </a:r>
            <a:r>
              <a:rPr lang="en-US" altLang="zh-CN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zh-CN" altLang="en-US" sz="20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208" y="1955616"/>
            <a:ext cx="1931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Recovered(</a:t>
            </a:r>
            <a:r>
              <a:rPr lang="en-US" altLang="zh-CN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en-US" altLang="zh-CN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zh-CN" altLang="en-US" sz="2000" dirty="0"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10" name="Picture 2" descr="D:\Paper\AAR\Paper\images\Hat\kodak_hats_orig_forff.png"/>
          <p:cNvPicPr>
            <a:picLocks noChangeAspect="1" noChangeArrowheads="1"/>
          </p:cNvPicPr>
          <p:nvPr/>
        </p:nvPicPr>
        <p:blipFill rotWithShape="1">
          <a:blip r:embed="rId4" cstate="print"/>
          <a:srcRect l="39631" t="21531" r="39777" b="49694"/>
          <a:stretch/>
        </p:blipFill>
        <p:spPr bwMode="auto">
          <a:xfrm>
            <a:off x="1469984" y="3067291"/>
            <a:ext cx="520861" cy="4765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1" name="Picture 3" descr="D:\Paper\AAR\Paper\images\Hat\kodak_hats_bad_forff.png"/>
          <p:cNvPicPr>
            <a:picLocks noChangeAspect="1" noChangeArrowheads="1"/>
          </p:cNvPicPr>
          <p:nvPr/>
        </p:nvPicPr>
        <p:blipFill rotWithShape="1">
          <a:blip r:embed="rId5" cstate="print"/>
          <a:srcRect l="39218" t="21609" r="39386" b="49511"/>
          <a:stretch/>
        </p:blipFill>
        <p:spPr bwMode="auto">
          <a:xfrm>
            <a:off x="4264269" y="3067292"/>
            <a:ext cx="539226" cy="4765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2" name="Picture 4" descr="D:\Paper\AAR\Paper\images\Hat\kodak_hats_recov_forff.png"/>
          <p:cNvPicPr>
            <a:picLocks noChangeAspect="1" noChangeArrowheads="1"/>
          </p:cNvPicPr>
          <p:nvPr/>
        </p:nvPicPr>
        <p:blipFill rotWithShape="1">
          <a:blip r:embed="rId6" cstate="print"/>
          <a:srcRect l="39298" t="21531" r="39498" b="49694"/>
          <a:stretch/>
        </p:blipFill>
        <p:spPr bwMode="auto">
          <a:xfrm>
            <a:off x="7069015" y="3067292"/>
            <a:ext cx="536331" cy="4765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450000" y="4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450000" y="4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450000" y="4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88889E-6 -4.32274E-6 L 0.00364 0.0814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407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4.32274E-6 L 0.00417 0.0814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407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5.55556E-7 -4.32274E-6 L 0.00469 0.0814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40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Limitations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n-US" altLang="zh-CN" dirty="0" smtClean="0"/>
              <a:t>Our method is not suitable for</a:t>
            </a:r>
          </a:p>
          <a:p>
            <a:pPr lvl="1">
              <a:spcBef>
                <a:spcPts val="1800"/>
              </a:spcBef>
            </a:pPr>
            <a:r>
              <a:rPr lang="en-US" altLang="zh-CN" dirty="0" smtClean="0"/>
              <a:t>Filters with geometric distortions</a:t>
            </a:r>
            <a:br>
              <a:rPr lang="en-US" altLang="zh-CN" dirty="0" smtClean="0"/>
            </a:br>
            <a:r>
              <a:rPr lang="en-US" altLang="zh-CN" dirty="0" smtClean="0"/>
              <a:t>(E.g. image warping)</a:t>
            </a:r>
          </a:p>
          <a:p>
            <a:pPr lvl="1">
              <a:spcBef>
                <a:spcPts val="1800"/>
              </a:spcBef>
            </a:pPr>
            <a:r>
              <a:rPr lang="en-US" altLang="zh-CN" dirty="0" smtClean="0"/>
              <a:t>Filters that intentionally </a:t>
            </a:r>
            <a:r>
              <a:rPr lang="en-US" altLang="zh-CN" dirty="0"/>
              <a:t>c</a:t>
            </a:r>
            <a:r>
              <a:rPr lang="en-US" altLang="zh-CN" dirty="0" smtClean="0"/>
              <a:t>hange the edge fidelity</a:t>
            </a:r>
            <a:br>
              <a:rPr lang="en-US" altLang="zh-CN" dirty="0" smtClean="0"/>
            </a:br>
            <a:r>
              <a:rPr lang="en-US" altLang="zh-CN" dirty="0" smtClean="0"/>
              <a:t>(E.g. Gaussian blur)</a:t>
            </a:r>
          </a:p>
          <a:p>
            <a:pPr lvl="1">
              <a:spcBef>
                <a:spcPts val="1800"/>
              </a:spcBef>
            </a:pPr>
            <a:r>
              <a:rPr lang="en-US" altLang="zh-CN" dirty="0" smtClean="0"/>
              <a:t>Filters that have artifacts in the interior regions</a:t>
            </a:r>
            <a:br>
              <a:rPr lang="en-US" altLang="zh-CN" dirty="0" smtClean="0"/>
            </a:br>
            <a:r>
              <a:rPr lang="en-US" altLang="zh-CN" dirty="0" smtClean="0"/>
              <a:t>(E.g. </a:t>
            </a:r>
            <a:r>
              <a:rPr lang="en-US" altLang="zh-CN" dirty="0" err="1" smtClean="0"/>
              <a:t>Unsharp</a:t>
            </a:r>
            <a:r>
              <a:rPr lang="en-US" altLang="zh-CN" dirty="0" smtClean="0"/>
              <a:t> masking)</a:t>
            </a:r>
          </a:p>
        </p:txBody>
      </p:sp>
    </p:spTree>
    <p:extLst>
      <p:ext uri="{BB962C8B-B14F-4D97-AF65-F5344CB8AC3E}">
        <p14:creationId xmlns:p14="http://schemas.microsoft.com/office/powerpoint/2010/main" val="17971900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Smooth edge and nonlinear filters</a:t>
            </a:r>
            <a:endParaRPr lang="zh-CN" altLang="en-US" dirty="0"/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>
          <a:xfrm>
            <a:off x="457200" y="1200151"/>
            <a:ext cx="8147248" cy="3394472"/>
          </a:xfrm>
        </p:spPr>
        <p:txBody>
          <a:bodyPr/>
          <a:lstStyle/>
          <a:p>
            <a:r>
              <a:rPr lang="en-US" altLang="zh-CN" sz="2200" dirty="0" smtClean="0"/>
              <a:t>Antialiased edges in images</a:t>
            </a:r>
          </a:p>
          <a:p>
            <a:pPr lvl="1"/>
            <a:r>
              <a:rPr lang="en-US" altLang="zh-CN" sz="1800" dirty="0" smtClean="0"/>
              <a:t>Smooth transition pixels along object boundaries</a:t>
            </a:r>
          </a:p>
          <a:p>
            <a:pPr lvl="1"/>
            <a:r>
              <a:rPr lang="en-US" altLang="zh-CN" sz="1800" dirty="0" smtClean="0"/>
              <a:t>Blending of the two meeting colors</a:t>
            </a:r>
          </a:p>
          <a:p>
            <a:r>
              <a:rPr lang="en-US" altLang="zh-CN" sz="2200" dirty="0" smtClean="0"/>
              <a:t>Nonlinear filters</a:t>
            </a:r>
          </a:p>
          <a:p>
            <a:pPr lvl="1"/>
            <a:r>
              <a:rPr lang="en-US" altLang="zh-CN" sz="1800" dirty="0" smtClean="0"/>
              <a:t>Can map edge pixels to abrupt colors</a:t>
            </a:r>
          </a:p>
          <a:p>
            <a:pPr lvl="1"/>
            <a:r>
              <a:rPr lang="en-US" altLang="zh-CN" sz="1800" dirty="0" smtClean="0"/>
              <a:t>Very common in image processing</a:t>
            </a:r>
          </a:p>
          <a:p>
            <a:pPr lvl="1"/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64103"/>
            <a:ext cx="1866900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49816"/>
            <a:ext cx="18288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Notched Right Arrow 21"/>
          <p:cNvSpPr/>
          <p:nvPr/>
        </p:nvSpPr>
        <p:spPr>
          <a:xfrm>
            <a:off x="3635896" y="3795886"/>
            <a:ext cx="1944216" cy="835474"/>
          </a:xfrm>
          <a:prstGeom prst="notchedRightArrow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Nonlinear Filter</a:t>
            </a:r>
            <a:endParaRPr lang="zh-CN" alt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333209" y="4446694"/>
            <a:ext cx="1499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latin typeface="Constantia" pitchFamily="18" charset="0"/>
                <a:ea typeface="Verdana" pitchFamily="34" charset="0"/>
                <a:cs typeface="Verdana" pitchFamily="34" charset="0"/>
              </a:rPr>
              <a:t>Image </a:t>
            </a:r>
            <a:r>
              <a:rPr lang="en-US" altLang="zh-CN" sz="1600" dirty="0" err="1" smtClean="0">
                <a:latin typeface="Constantia" pitchFamily="18" charset="0"/>
                <a:ea typeface="Verdana" pitchFamily="34" charset="0"/>
                <a:cs typeface="Verdana" pitchFamily="34" charset="0"/>
              </a:rPr>
              <a:t>scanline</a:t>
            </a:r>
            <a:endParaRPr lang="zh-CN" altLang="en-US" sz="1600" dirty="0">
              <a:latin typeface="Constantia" pitchFamily="18" charset="0"/>
              <a:cs typeface="Verdan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7094" y="3813730"/>
            <a:ext cx="1177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smtClean="0">
                <a:latin typeface="Constantia" pitchFamily="18" charset="0"/>
                <a:ea typeface="Verdana" pitchFamily="34" charset="0"/>
                <a:cs typeface="Verdana" pitchFamily="34" charset="0"/>
              </a:rPr>
              <a:t>Luminance</a:t>
            </a:r>
            <a:endParaRPr lang="zh-CN" altLang="en-US" sz="1600" dirty="0">
              <a:latin typeface="Constantia" pitchFamily="18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3730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Limitations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600" dirty="0"/>
              <a:t>When the color line assumption is </a:t>
            </a:r>
            <a:r>
              <a:rPr lang="en-US" altLang="zh-CN" sz="2600" dirty="0" smtClean="0"/>
              <a:t>violated</a:t>
            </a:r>
          </a:p>
          <a:p>
            <a:pPr lvl="1"/>
            <a:r>
              <a:rPr lang="en-US" altLang="zh-CN" sz="2200" dirty="0" smtClean="0"/>
              <a:t>Pixels that receive more than two scene elements</a:t>
            </a:r>
          </a:p>
          <a:p>
            <a:pPr lvl="1"/>
            <a:r>
              <a:rPr lang="en-US" altLang="zh-CN" sz="2200" dirty="0" smtClean="0"/>
              <a:t>May lead to artifacts in extreme cases</a:t>
            </a:r>
            <a:endParaRPr lang="en-US" altLang="zh-CN" sz="2200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6146" name="Picture 2" descr="D:\Paper\AAR\Paper\images\Square\square_orig_forf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889002"/>
            <a:ext cx="2520280" cy="1987003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D:\Paper\AAR\Paper\images\Square\square_bad_for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2889003"/>
            <a:ext cx="2520280" cy="1987003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D:\Paper\AAR\Paper\images\Square\square_Recov_forf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2889003"/>
            <a:ext cx="2520280" cy="1987003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27584" y="2488893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Original (</a:t>
            </a:r>
            <a:r>
              <a:rPr lang="en-US" altLang="zh-CN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n-US" altLang="zh-CN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zh-CN" altLang="en-US" sz="20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2488893"/>
            <a:ext cx="1619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Filtered (</a:t>
            </a:r>
            <a:r>
              <a:rPr lang="en-US" altLang="zh-CN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</a:t>
            </a:r>
            <a:r>
              <a:rPr lang="en-US" altLang="zh-CN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zh-CN" altLang="en-US" sz="20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208" y="2488893"/>
            <a:ext cx="1931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Recovered(</a:t>
            </a:r>
            <a:r>
              <a:rPr lang="en-US" altLang="zh-CN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en-US" altLang="zh-CN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zh-CN" altLang="en-US" sz="2000" dirty="0"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10" name="Picture 2" descr="D:\Paper\AAR\Paper\images\Square\square_orig_forff.png"/>
          <p:cNvPicPr>
            <a:picLocks noChangeAspect="1" noChangeArrowheads="1"/>
          </p:cNvPicPr>
          <p:nvPr/>
        </p:nvPicPr>
        <p:blipFill rotWithShape="1">
          <a:blip r:embed="rId4" cstate="print"/>
          <a:srcRect l="66413" t="32857" r="8787" b="41513"/>
          <a:stretch/>
        </p:blipFill>
        <p:spPr bwMode="auto">
          <a:xfrm>
            <a:off x="2141316" y="3541853"/>
            <a:ext cx="625033" cy="5092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1" name="Picture 3" descr="D:\Paper\AAR\Paper\images\Square\square_bad_forff.png"/>
          <p:cNvPicPr>
            <a:picLocks noChangeAspect="1" noChangeArrowheads="1"/>
          </p:cNvPicPr>
          <p:nvPr/>
        </p:nvPicPr>
        <p:blipFill rotWithShape="1">
          <a:blip r:embed="rId5" cstate="print"/>
          <a:srcRect l="65666" t="32856" r="9075" b="41513"/>
          <a:stretch/>
        </p:blipFill>
        <p:spPr bwMode="auto">
          <a:xfrm>
            <a:off x="4930814" y="3541853"/>
            <a:ext cx="636609" cy="5092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2" name="Picture 4" descr="D:\Paper\AAR\Paper\images\Square\square_Recov_forff.png"/>
          <p:cNvPicPr>
            <a:picLocks noChangeAspect="1" noChangeArrowheads="1"/>
          </p:cNvPicPr>
          <p:nvPr/>
        </p:nvPicPr>
        <p:blipFill rotWithShape="1">
          <a:blip r:embed="rId6" cstate="print"/>
          <a:srcRect l="65378" t="32856" r="9089" b="41513"/>
          <a:stretch/>
        </p:blipFill>
        <p:spPr bwMode="auto">
          <a:xfrm>
            <a:off x="7731889" y="3541853"/>
            <a:ext cx="643490" cy="5092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131209" y="4887039"/>
            <a:ext cx="26172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Images courtesy of M. </a:t>
            </a:r>
            <a:r>
              <a:rPr lang="en-US" sz="1200" dirty="0" err="1" smtClean="0"/>
              <a:t>Čadík</a:t>
            </a:r>
            <a:r>
              <a:rPr lang="en-US" sz="1200" dirty="0" smtClean="0"/>
              <a:t> and Y. Kim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15059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385000" y="38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385000" y="38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385000" y="38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6 3.10473E-6 L -0.08333 0.02811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139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3.10473E-6 L -0.08177 0.02811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7" y="139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3.10473E-6 L -0.08142 0.02811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0" y="13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03847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An algorithm to repair antialiased edges damaged by certain types of nonlinear filters</a:t>
            </a:r>
          </a:p>
          <a:p>
            <a:pPr lvl="1"/>
            <a:r>
              <a:rPr lang="en-US" altLang="zh-CN" dirty="0" smtClean="0"/>
              <a:t>Simple to implement</a:t>
            </a:r>
          </a:p>
          <a:p>
            <a:pPr lvl="1"/>
            <a:r>
              <a:rPr lang="en-US" altLang="zh-CN" dirty="0" smtClean="0"/>
              <a:t>Very fast (500 MP/sec)</a:t>
            </a:r>
          </a:p>
          <a:p>
            <a:pPr lvl="1"/>
            <a:r>
              <a:rPr lang="en-US" altLang="zh-CN" dirty="0" smtClean="0"/>
              <a:t>Useful for a number of filters</a:t>
            </a:r>
          </a:p>
          <a:p>
            <a:pPr lvl="1"/>
            <a:r>
              <a:rPr lang="en-US" altLang="zh-CN" dirty="0" smtClean="0"/>
              <a:t>Code will be available within a month</a:t>
            </a:r>
          </a:p>
          <a:p>
            <a:r>
              <a:rPr lang="en-US" altLang="zh-CN" dirty="0" smtClean="0"/>
              <a:t>Future work</a:t>
            </a:r>
          </a:p>
          <a:p>
            <a:pPr lvl="1"/>
            <a:r>
              <a:rPr lang="en-US" altLang="zh-CN" dirty="0" smtClean="0"/>
              <a:t>Consider filters with geometric distortions</a:t>
            </a:r>
          </a:p>
          <a:p>
            <a:pPr lvl="1"/>
            <a:r>
              <a:rPr lang="en-US" altLang="zh-CN" dirty="0" smtClean="0"/>
              <a:t>Relax the color line model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1728192"/>
          </a:xfrm>
        </p:spPr>
        <p:txBody>
          <a:bodyPr/>
          <a:lstStyle/>
          <a:p>
            <a:pPr algn="ctr"/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851669"/>
            <a:ext cx="8229600" cy="274295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Acknowledgement: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Diego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Nehab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Tian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Fang for fruitful discussions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HK RGC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GRF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grant #619509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Image credits: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2"/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Yongjin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Kim,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Martin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Čadík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Johannes Kopf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Jan Eric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Kyprianidis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Giuseppe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Papari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Phillip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Greenspun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paullew@Flickr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shoshonasnow@Flickr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and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thaneeya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@Flickr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13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otched Right Arrow 3"/>
          <p:cNvSpPr/>
          <p:nvPr/>
        </p:nvSpPr>
        <p:spPr>
          <a:xfrm>
            <a:off x="3563888" y="1203605"/>
            <a:ext cx="1944216" cy="835474"/>
          </a:xfrm>
          <a:prstGeom prst="notchedRightArrow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Notched Right Arrow 4"/>
          <p:cNvSpPr/>
          <p:nvPr/>
        </p:nvSpPr>
        <p:spPr>
          <a:xfrm>
            <a:off x="3635896" y="3813433"/>
            <a:ext cx="1944216" cy="835474"/>
          </a:xfrm>
          <a:prstGeom prst="notchedRightArrow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663179" y="411510"/>
            <a:ext cx="19046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cap="small" dirty="0" smtClean="0">
                <a:latin typeface="Constantia" pitchFamily="18" charset="0"/>
                <a:ea typeface="Verdana" pitchFamily="34" charset="0"/>
                <a:cs typeface="Verdana" pitchFamily="34" charset="0"/>
              </a:rPr>
              <a:t>Image</a:t>
            </a:r>
          </a:p>
          <a:p>
            <a:pPr algn="ctr"/>
            <a:r>
              <a:rPr lang="en-US" altLang="zh-CN" sz="2400" cap="small" dirty="0" smtClean="0">
                <a:latin typeface="Constantia" pitchFamily="18" charset="0"/>
                <a:ea typeface="Verdana" pitchFamily="34" charset="0"/>
                <a:cs typeface="Verdana" pitchFamily="34" charset="0"/>
              </a:rPr>
              <a:t>Abstraction</a:t>
            </a:r>
            <a:endParaRPr lang="zh-CN" altLang="en-US" sz="2400" cap="small" dirty="0">
              <a:latin typeface="Constantia" pitchFamily="18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5438" y="3003798"/>
            <a:ext cx="15011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cap="small" dirty="0" smtClean="0">
                <a:latin typeface="Constantia" pitchFamily="18" charset="0"/>
                <a:ea typeface="Verdana" pitchFamily="34" charset="0"/>
                <a:cs typeface="Verdana" pitchFamily="34" charset="0"/>
              </a:rPr>
              <a:t>Bilateral</a:t>
            </a:r>
            <a:br>
              <a:rPr lang="en-US" altLang="zh-CN" sz="2400" cap="small" dirty="0" smtClean="0">
                <a:latin typeface="Constantia" pitchFamily="18" charset="0"/>
                <a:ea typeface="Verdana" pitchFamily="34" charset="0"/>
                <a:cs typeface="Verdana" pitchFamily="34" charset="0"/>
              </a:rPr>
            </a:br>
            <a:r>
              <a:rPr lang="en-US" altLang="zh-CN" sz="2400" cap="small" dirty="0" smtClean="0">
                <a:latin typeface="Constantia" pitchFamily="18" charset="0"/>
                <a:ea typeface="Verdana" pitchFamily="34" charset="0"/>
                <a:cs typeface="Verdana" pitchFamily="34" charset="0"/>
              </a:rPr>
              <a:t>Filtering</a:t>
            </a:r>
            <a:endParaRPr lang="zh-CN" altLang="en-US" sz="2400" cap="small" dirty="0">
              <a:latin typeface="Constantia" pitchFamily="18" charset="0"/>
              <a:cs typeface="Verdana" pitchFamily="34" charset="0"/>
            </a:endParaRPr>
          </a:p>
        </p:txBody>
      </p:sp>
      <p:pic>
        <p:nvPicPr>
          <p:cNvPr id="8" name="Picture 2" descr="H:\flowers_bad_forf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993" y="220792"/>
            <a:ext cx="2534447" cy="2062926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H:\flowers_orig_forf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28" y="220792"/>
            <a:ext cx="2534447" cy="2062926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H:\flowers_bad_forffC.png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392" y="538553"/>
            <a:ext cx="589408" cy="51573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:\flowers_orig_forffC.png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355" y="475031"/>
            <a:ext cx="589408" cy="51573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:\present_virgin_orig_forf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54" y="2715869"/>
            <a:ext cx="2534447" cy="2136601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H:\present_virgin_bad_forff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219" y="2715766"/>
            <a:ext cx="2534447" cy="2136601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:\present_virgin_orig_forff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40" t="7866" r="21280" b="69551"/>
          <a:stretch/>
        </p:blipFill>
        <p:spPr bwMode="auto">
          <a:xfrm>
            <a:off x="2072225" y="2886487"/>
            <a:ext cx="539330" cy="48250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H:\present_virgin_bad_forff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8" t="7869" r="21221" b="69548"/>
          <a:stretch/>
        </p:blipFill>
        <p:spPr bwMode="auto">
          <a:xfrm>
            <a:off x="7442613" y="2886488"/>
            <a:ext cx="537840" cy="48250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21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pat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2222E-6 3.8248E-6 L -0.09184 0.1058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1" y="527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4.23812E-6 L -0.08941 0.09347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9" y="465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440000" y="44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440000" y="44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-2.41124E-6 L -0.04775 0.11609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6" y="580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2222E-6 -2.41124E-6 L -0.04427 0.11609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" y="58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otched Right Arrow 3"/>
          <p:cNvSpPr/>
          <p:nvPr/>
        </p:nvSpPr>
        <p:spPr>
          <a:xfrm>
            <a:off x="3563888" y="1169394"/>
            <a:ext cx="1944216" cy="826292"/>
          </a:xfrm>
          <a:prstGeom prst="notchedRightArrow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Notched Right Arrow 4"/>
          <p:cNvSpPr/>
          <p:nvPr/>
        </p:nvSpPr>
        <p:spPr>
          <a:xfrm>
            <a:off x="3635896" y="3545658"/>
            <a:ext cx="1944216" cy="826292"/>
          </a:xfrm>
          <a:prstGeom prst="notchedRightArrow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659012" y="411510"/>
            <a:ext cx="20970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cap="small" dirty="0" smtClean="0">
                <a:latin typeface="Constantia" pitchFamily="18" charset="0"/>
                <a:ea typeface="Verdana" pitchFamily="34" charset="0"/>
                <a:cs typeface="Verdana" pitchFamily="34" charset="0"/>
              </a:rPr>
              <a:t>Detail</a:t>
            </a:r>
          </a:p>
          <a:p>
            <a:pPr algn="ctr"/>
            <a:r>
              <a:rPr lang="en-US" altLang="zh-CN" sz="2400" cap="small" dirty="0" smtClean="0">
                <a:latin typeface="Constantia" pitchFamily="18" charset="0"/>
                <a:ea typeface="Verdana" pitchFamily="34" charset="0"/>
                <a:cs typeface="Verdana" pitchFamily="34" charset="0"/>
              </a:rPr>
              <a:t>Enhancement</a:t>
            </a:r>
            <a:endParaRPr lang="zh-CN" altLang="en-US" sz="2400" cap="small" dirty="0">
              <a:latin typeface="Constantia" pitchFamily="18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79468" y="2736031"/>
            <a:ext cx="2063385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cap="small" dirty="0" smtClean="0">
                <a:latin typeface="Constantia" pitchFamily="18" charset="0"/>
                <a:ea typeface="Verdana" pitchFamily="34" charset="0"/>
                <a:cs typeface="Verdana" pitchFamily="34" charset="0"/>
              </a:rPr>
              <a:t>Intensity</a:t>
            </a:r>
            <a:br>
              <a:rPr lang="en-US" altLang="zh-CN" sz="2400" cap="small" dirty="0" smtClean="0">
                <a:latin typeface="Constantia" pitchFamily="18" charset="0"/>
                <a:ea typeface="Verdana" pitchFamily="34" charset="0"/>
                <a:cs typeface="Verdana" pitchFamily="34" charset="0"/>
              </a:rPr>
            </a:br>
            <a:r>
              <a:rPr lang="en-US" altLang="zh-CN" sz="2300" cap="small" dirty="0" err="1" smtClean="0">
                <a:latin typeface="Constantia" pitchFamily="18" charset="0"/>
                <a:ea typeface="Verdana" pitchFamily="34" charset="0"/>
                <a:cs typeface="Verdana" pitchFamily="34" charset="0"/>
              </a:rPr>
              <a:t>Thresholding</a:t>
            </a:r>
            <a:endParaRPr lang="zh-CN" altLang="en-US" sz="2300" cap="small" dirty="0">
              <a:latin typeface="Constantia" pitchFamily="18" charset="0"/>
              <a:cs typeface="Verdana" pitchFamily="34" charset="0"/>
            </a:endParaRPr>
          </a:p>
        </p:txBody>
      </p:sp>
      <p:pic>
        <p:nvPicPr>
          <p:cNvPr id="8" name="Picture 4" descr="D:\Papers\AAR\PaperFromX61\images\Text\paper3_origrep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19" y="2437842"/>
            <a:ext cx="2533960" cy="2316762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Papers\AAR\PaperFromX61\images\Text\paper3_badrep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555" y="2427734"/>
            <a:ext cx="2513885" cy="2298409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:\Chicks_shoshonasnow_orig_forf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17" y="349981"/>
            <a:ext cx="2533962" cy="1659142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H:\Chicks_shoshonasnow_bad_forf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555" y="349981"/>
            <a:ext cx="2513885" cy="1645996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:\Chicks_shoshonasnow_orig_forff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3" t="66467" r="50000" b="8632"/>
          <a:stretch/>
        </p:blipFill>
        <p:spPr bwMode="auto">
          <a:xfrm>
            <a:off x="1459811" y="1443605"/>
            <a:ext cx="470481" cy="41314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H:\Chicks_shoshonasnow_bad_forff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9" t="66998" r="50002" b="7902"/>
          <a:stretch/>
        </p:blipFill>
        <p:spPr bwMode="auto">
          <a:xfrm>
            <a:off x="6804248" y="1443605"/>
            <a:ext cx="467319" cy="41314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:\Papers\AAR\PaperFromX61\images\Text\paper3_origrepC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2" t="53454" r="35610" b="7479"/>
          <a:stretch/>
        </p:blipFill>
        <p:spPr bwMode="auto">
          <a:xfrm>
            <a:off x="1287623" y="3676261"/>
            <a:ext cx="1007707" cy="90507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D:\Papers\AAR\PaperFromX61\images\Text\paper3_badrepC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3" t="54321" r="35059" b="6301"/>
          <a:stretch/>
        </p:blipFill>
        <p:spPr bwMode="auto">
          <a:xfrm>
            <a:off x="6624735" y="3676261"/>
            <a:ext cx="1026367" cy="90507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531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485000" y="48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485000" y="48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-1.18445E-6 L 0.02326 -0.0866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3" y="-434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94444E-6 -6.78803E-8 L 0.0217 -0.0867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" y="-43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45000" y="24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40000" y="24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3.62569E-6 L 0.01285 -0.10685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" y="-534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-3.62569E-6 L 0.01076 -0.10685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-5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Repairing abrupt edges 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Morphological antialiasing (MLAA) [</a:t>
            </a:r>
            <a:r>
              <a:rPr lang="en-US" altLang="zh-CN" sz="2400" dirty="0" err="1" smtClean="0"/>
              <a:t>Reshetov</a:t>
            </a:r>
            <a:r>
              <a:rPr lang="en-US" altLang="zh-CN" sz="2400" dirty="0" smtClean="0"/>
              <a:t> 2009]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30560" y="1779662"/>
            <a:ext cx="8173888" cy="2885193"/>
            <a:chOff x="430560" y="1779662"/>
            <a:chExt cx="8173888" cy="288519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6108" y="1779662"/>
              <a:ext cx="6008340" cy="2885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779662"/>
              <a:ext cx="923925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705100"/>
              <a:ext cx="962025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617" y="3481561"/>
              <a:ext cx="885825" cy="314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560" y="2160662"/>
              <a:ext cx="1981200" cy="438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947" y="3092946"/>
              <a:ext cx="1876425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659" y="3827884"/>
              <a:ext cx="1905000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7135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Repairing abrupt edges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Morphological antialiasing (MLAA) [</a:t>
            </a:r>
            <a:r>
              <a:rPr lang="en-US" altLang="zh-CN" sz="2400" dirty="0" err="1" smtClean="0"/>
              <a:t>Reshetov</a:t>
            </a:r>
            <a:r>
              <a:rPr lang="en-US" altLang="zh-CN" sz="2400" dirty="0" smtClean="0"/>
              <a:t> 2009]</a:t>
            </a:r>
          </a:p>
          <a:p>
            <a:pPr lvl="1"/>
            <a:r>
              <a:rPr lang="en-US" altLang="zh-CN" sz="2200" dirty="0" smtClean="0"/>
              <a:t>Designed to repair point sampling artifacts</a:t>
            </a:r>
          </a:p>
          <a:p>
            <a:pPr lvl="1"/>
            <a:r>
              <a:rPr lang="en-US" altLang="zh-CN" sz="2200" dirty="0" smtClean="0"/>
              <a:t>Not suitable for fixing partially </a:t>
            </a:r>
            <a:r>
              <a:rPr lang="en-US" altLang="zh-CN" sz="2200" dirty="0" err="1" smtClean="0"/>
              <a:t>antialiased</a:t>
            </a:r>
            <a:r>
              <a:rPr lang="en-US" altLang="zh-CN" sz="2200" dirty="0" smtClean="0"/>
              <a:t> edges</a:t>
            </a:r>
            <a:endParaRPr lang="zh-CN" alt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1115616" y="2427734"/>
            <a:ext cx="1148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Filtered</a:t>
            </a:r>
            <a:endParaRPr lang="zh-CN" altLang="en-US" sz="20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10855" y="2427734"/>
            <a:ext cx="89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Verdana" pitchFamily="34" charset="0"/>
                <a:cs typeface="Verdana" pitchFamily="34" charset="0"/>
              </a:rPr>
              <a:t>MLAA</a:t>
            </a:r>
            <a:endParaRPr lang="zh-CN" altLang="en-US" sz="2000" dirty="0"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69092" y="2427734"/>
            <a:ext cx="1159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Desired</a:t>
            </a:r>
            <a:endParaRPr lang="zh-CN" altLang="en-US" sz="2000" dirty="0">
              <a:latin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D:\Paper\AAR\Paper\images\Nebraska_Lincoln\nebraska-lincoln-bad_forf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31790"/>
            <a:ext cx="2534447" cy="1910892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aper\AAR\Paper\images\Nebraska_Lincoln\nebraska-lincoln-MLAA_forf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98" y="2931790"/>
            <a:ext cx="2534446" cy="1910892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Paper\AAR\Paper\images\Nebraska_Lincoln\nebraska-lincoln-recov_forff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685" y="2931790"/>
            <a:ext cx="2519771" cy="1899828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:\Paper\AAR\Paper\images\Nebraska_Lincoln\nebraska-lincoln-bad_forff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1" t="49710" r="26035" b="25145"/>
          <a:stretch/>
        </p:blipFill>
        <p:spPr bwMode="auto">
          <a:xfrm>
            <a:off x="1780674" y="3881704"/>
            <a:ext cx="561474" cy="48048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D:\Paper\AAR\Paper\images\Nebraska_Lincoln\nebraska-lincoln-MLAA_forff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1" t="49710" r="26034" b="25145"/>
          <a:stretch/>
        </p:blipFill>
        <p:spPr bwMode="auto">
          <a:xfrm>
            <a:off x="4641516" y="3881704"/>
            <a:ext cx="566821" cy="48048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D:\Paper\AAR\Paper\images\Nebraska_Lincoln\nebraska-lincoln-recov_forff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7" t="50000" r="25719" b="24709"/>
          <a:stretch/>
        </p:blipFill>
        <p:spPr bwMode="auto">
          <a:xfrm>
            <a:off x="7448738" y="3881704"/>
            <a:ext cx="579646" cy="48048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557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413000" y="413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413000" y="413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413000" y="413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-4.5679E-6 L -0.04028 -0.03518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" y="-175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66667E-6 -4.5679E-6 L -0.03854 -0.03518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-175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5.55556E-7 -4.5679E-6 L -0.03906 -0.03518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-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Antialiasing recovery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3322712" cy="3394472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Extract the edge blending info from the original image</a:t>
            </a:r>
          </a:p>
          <a:p>
            <a:r>
              <a:rPr lang="en-US" altLang="zh-CN" sz="2400" dirty="0" smtClean="0"/>
              <a:t>Apply it to the filtered image</a:t>
            </a:r>
          </a:p>
          <a:p>
            <a:r>
              <a:rPr lang="en-US" altLang="zh-CN" sz="2400" dirty="0" smtClean="0"/>
              <a:t>Preserve filtered colors except at edges</a:t>
            </a:r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1024817"/>
            <a:ext cx="1672253" cy="322797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2800" cap="small" dirty="0" smtClean="0">
                <a:latin typeface="Georgia" pitchFamily="18" charset="0"/>
                <a:ea typeface="Verdana" pitchFamily="34" charset="0"/>
                <a:cs typeface="Verdana" pitchFamily="34" charset="0"/>
              </a:rPr>
              <a:t>Original</a:t>
            </a:r>
            <a:endParaRPr lang="zh-CN" altLang="en-US" sz="2800" cap="small" dirty="0">
              <a:latin typeface="Georgia" pitchFamily="18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6256" y="1024817"/>
            <a:ext cx="1654620" cy="322797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2800" cap="small" dirty="0" smtClean="0">
                <a:latin typeface="Georgia" pitchFamily="18" charset="0"/>
                <a:ea typeface="Verdana" pitchFamily="34" charset="0"/>
                <a:cs typeface="Verdana" pitchFamily="34" charset="0"/>
              </a:rPr>
              <a:t>Filtered</a:t>
            </a:r>
            <a:endParaRPr lang="zh-CN" altLang="en-US" sz="2800" cap="small" dirty="0">
              <a:latin typeface="Georgia" pitchFamily="18" charset="0"/>
              <a:cs typeface="Verdana" pitchFamily="34" charset="0"/>
            </a:endParaRPr>
          </a:p>
        </p:txBody>
      </p:sp>
      <p:pic>
        <p:nvPicPr>
          <p:cNvPr id="6" name="Picture 4" descr="D:\Papers\AAR\PaperFromX61\images\Text\paper3_origVideo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590" y="1491631"/>
            <a:ext cx="2576635" cy="3451541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Papers\AAR\PaperFromX61\images\Text\paper3_badVideo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853" y="1491630"/>
            <a:ext cx="2576635" cy="3451542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:\Papers\AAR\PaperFromX61\images\Text\paper3_recovVideo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853" y="1491630"/>
            <a:ext cx="2576635" cy="3451542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:\Papers\AAR\PaperFromX61\images\Text\edge_productVideoCr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590" y="1491630"/>
            <a:ext cx="2576635" cy="345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9360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3532E-7 L 0.30156 0.0003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Antialiasing 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postprocess</a:t>
            </a:r>
            <a:r>
              <a:rPr lang="en-US" dirty="0" smtClean="0"/>
              <a:t> to existing nonlinear filters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362604" y="2217961"/>
            <a:ext cx="8431792" cy="2081981"/>
            <a:chOff x="362604" y="2217961"/>
            <a:chExt cx="8431792" cy="2081981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1842276" y="2217961"/>
              <a:ext cx="5689140" cy="2081981"/>
            </a:xfrm>
            <a:prstGeom prst="roundRect">
              <a:avLst>
                <a:gd name="adj" fmla="val 5578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headEnd type="none" w="med" len="med"/>
              <a:tailEnd type="arrow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>
              <a:off x="3653160" y="3321248"/>
              <a:ext cx="466725" cy="1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6" name="Picture 2" descr="C:\hh\proj\aarecovery\paper\paper\images\Text\zpaper_orig.png"/>
            <p:cNvPicPr>
              <a:picLocks noChangeAspect="1" noChangeArrowheads="1"/>
            </p:cNvPicPr>
            <p:nvPr/>
          </p:nvPicPr>
          <p:blipFill>
            <a:blip r:embed="rId3"/>
            <a:srcRect l="66977"/>
            <a:stretch>
              <a:fillRect/>
            </a:stretch>
          </p:blipFill>
          <p:spPr bwMode="auto">
            <a:xfrm>
              <a:off x="493148" y="2748618"/>
              <a:ext cx="909511" cy="1152884"/>
            </a:xfrm>
            <a:prstGeom prst="rect">
              <a:avLst/>
            </a:prstGeom>
            <a:noFill/>
            <a:effectLst>
              <a:outerShdw blurRad="63500" sx="109000" sy="109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4" descr="C:\hh\proj\aarecovery\paper\paper\images\Text\zpaper_recov.png"/>
            <p:cNvPicPr>
              <a:picLocks noChangeAspect="1" noChangeArrowheads="1"/>
            </p:cNvPicPr>
            <p:nvPr/>
          </p:nvPicPr>
          <p:blipFill>
            <a:blip r:embed="rId4"/>
            <a:srcRect l="66977"/>
            <a:stretch>
              <a:fillRect/>
            </a:stretch>
          </p:blipFill>
          <p:spPr bwMode="auto">
            <a:xfrm>
              <a:off x="7884892" y="2766055"/>
              <a:ext cx="909504" cy="1152887"/>
            </a:xfrm>
            <a:prstGeom prst="rect">
              <a:avLst/>
            </a:prstGeom>
            <a:noFill/>
            <a:effectLst>
              <a:outerShdw blurRad="63500" sx="109000" sy="109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4025337" y="2354020"/>
              <a:ext cx="1015599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>
                  <a:effectLst/>
                </a:rPr>
                <a:t>Filtered (</a:t>
              </a:r>
              <a:r>
                <a:rPr lang="en-US" i="1" dirty="0" smtClean="0">
                  <a:effectLst/>
                </a:rPr>
                <a:t>F</a:t>
              </a:r>
              <a:r>
                <a:rPr lang="en-US" dirty="0" smtClean="0">
                  <a:effectLst/>
                </a:rPr>
                <a:t>)</a:t>
              </a:r>
              <a:endParaRPr lang="en-US" i="1" dirty="0" smtClean="0">
                <a:effectLst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2604" y="2363975"/>
              <a:ext cx="107721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>
                  <a:effectLst/>
                </a:rPr>
                <a:t>Original (</a:t>
              </a:r>
              <a:r>
                <a:rPr lang="en-US" i="1" dirty="0" smtClean="0">
                  <a:effectLst/>
                </a:rPr>
                <a:t>O</a:t>
              </a:r>
              <a:r>
                <a:rPr lang="en-US" dirty="0" smtClean="0">
                  <a:effectLst/>
                </a:rPr>
                <a:t>)</a:t>
              </a:r>
              <a:endParaRPr lang="en-US" i="1" dirty="0" smtClean="0">
                <a:effectLst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36228" y="2381413"/>
              <a:ext cx="896849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>
                  <a:effectLst/>
                </a:rPr>
                <a:t>Result (</a:t>
              </a:r>
              <a:r>
                <a:rPr lang="en-US" i="1" dirty="0" smtClean="0">
                  <a:effectLst/>
                </a:rPr>
                <a:t>R</a:t>
              </a:r>
              <a:r>
                <a:rPr lang="en-US" dirty="0" smtClean="0">
                  <a:effectLst/>
                </a:rPr>
                <a:t>)</a:t>
              </a:r>
              <a:endParaRPr lang="en-US" i="1" dirty="0" smtClean="0">
                <a:effectLst/>
              </a:endParaRPr>
            </a:p>
          </p:txBody>
        </p:sp>
        <p:cxnSp>
          <p:nvCxnSpPr>
            <p:cNvPr id="11" name="Straight Arrow Connector 30"/>
            <p:cNvCxnSpPr/>
            <p:nvPr/>
          </p:nvCxnSpPr>
          <p:spPr bwMode="auto">
            <a:xfrm>
              <a:off x="5023146" y="3321119"/>
              <a:ext cx="596926" cy="129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30"/>
            <p:cNvCxnSpPr/>
            <p:nvPr/>
          </p:nvCxnSpPr>
          <p:spPr bwMode="auto">
            <a:xfrm flipV="1">
              <a:off x="1402878" y="3306961"/>
              <a:ext cx="871538" cy="1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直接连接符 46"/>
            <p:cNvCxnSpPr/>
            <p:nvPr/>
          </p:nvCxnSpPr>
          <p:spPr bwMode="auto">
            <a:xfrm rot="5400000">
              <a:off x="1657672" y="3690342"/>
              <a:ext cx="762000" cy="0"/>
            </a:xfrm>
            <a:prstGeom prst="line">
              <a:avLst/>
            </a:prstGeom>
            <a:noFill/>
            <a:ln w="19050" cap="sq" cmpd="sng" algn="ctr">
              <a:solidFill>
                <a:schemeClr val="tx1"/>
              </a:solidFill>
              <a:prstDash val="solid"/>
              <a:bevel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直接连接符 55"/>
            <p:cNvCxnSpPr/>
            <p:nvPr/>
          </p:nvCxnSpPr>
          <p:spPr bwMode="auto">
            <a:xfrm>
              <a:off x="2038672" y="4071342"/>
              <a:ext cx="3276600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直接连接符 62"/>
            <p:cNvCxnSpPr/>
            <p:nvPr/>
          </p:nvCxnSpPr>
          <p:spPr bwMode="auto">
            <a:xfrm rot="5400000">
              <a:off x="5048572" y="3804642"/>
              <a:ext cx="533400" cy="0"/>
            </a:xfrm>
            <a:prstGeom prst="line">
              <a:avLst/>
            </a:prstGeom>
            <a:noFill/>
            <a:ln w="1905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Arrow Connector 30"/>
            <p:cNvCxnSpPr/>
            <p:nvPr/>
          </p:nvCxnSpPr>
          <p:spPr bwMode="auto">
            <a:xfrm flipV="1">
              <a:off x="5315272" y="3537942"/>
              <a:ext cx="295275" cy="1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30"/>
            <p:cNvCxnSpPr/>
            <p:nvPr/>
          </p:nvCxnSpPr>
          <p:spPr bwMode="auto">
            <a:xfrm>
              <a:off x="6991672" y="3309342"/>
              <a:ext cx="888206" cy="1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18" name="Picture 3" descr="C:\hh\proj\aarecovery\paper\paper\images\Text\zpaper_bad.png"/>
            <p:cNvPicPr>
              <a:picLocks noChangeAspect="1" noChangeArrowheads="1"/>
            </p:cNvPicPr>
            <p:nvPr/>
          </p:nvPicPr>
          <p:blipFill>
            <a:blip r:embed="rId5"/>
            <a:srcRect l="66977"/>
            <a:stretch>
              <a:fillRect/>
            </a:stretch>
          </p:blipFill>
          <p:spPr bwMode="auto">
            <a:xfrm>
              <a:off x="4120786" y="2744675"/>
              <a:ext cx="909504" cy="1152887"/>
            </a:xfrm>
            <a:prstGeom prst="rect">
              <a:avLst/>
            </a:prstGeom>
            <a:noFill/>
            <a:effectLst>
              <a:outerShdw blurRad="63500" sx="109000" sy="109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Rectangle 18"/>
            <p:cNvSpPr/>
            <p:nvPr/>
          </p:nvSpPr>
          <p:spPr bwMode="auto">
            <a:xfrm>
              <a:off x="2279666" y="2797040"/>
              <a:ext cx="1432296" cy="105035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headEnd type="none" w="med" len="med"/>
              <a:tailEnd type="arrow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Nonlinear</a:t>
              </a:r>
              <a:b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</a:b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filter</a:t>
              </a:r>
            </a:p>
          </p:txBody>
        </p:sp>
        <p:grpSp>
          <p:nvGrpSpPr>
            <p:cNvPr id="20" name="Group 52"/>
            <p:cNvGrpSpPr/>
            <p:nvPr/>
          </p:nvGrpSpPr>
          <p:grpSpPr>
            <a:xfrm>
              <a:off x="5620072" y="2784331"/>
              <a:ext cx="1527783" cy="1071694"/>
              <a:chOff x="4953000" y="2927139"/>
              <a:chExt cx="1219201" cy="838200"/>
            </a:xfrm>
          </p:grpSpPr>
          <p:sp>
            <p:nvSpPr>
              <p:cNvPr id="21" name="Rounded Rectangle 20"/>
              <p:cNvSpPr/>
              <p:nvPr/>
            </p:nvSpPr>
            <p:spPr bwMode="auto">
              <a:xfrm>
                <a:off x="4953000" y="3124200"/>
                <a:ext cx="76200" cy="152400"/>
              </a:xfrm>
              <a:prstGeom prst="round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 bwMode="auto">
              <a:xfrm>
                <a:off x="4953000" y="3429000"/>
                <a:ext cx="76200" cy="152400"/>
              </a:xfrm>
              <a:prstGeom prst="roundRect">
                <a:avLst/>
              </a:prstGeom>
              <a:noFill/>
              <a:ln w="19050" cap="flat" cmpd="sng" algn="ctr">
                <a:noFill/>
                <a:prstDash val="solid"/>
                <a:round/>
                <a:headEnd type="none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4953000" y="2927139"/>
                <a:ext cx="1219201" cy="8382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headEnd type="none" w="med" len="med"/>
                <a:tailEnd type="arrow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  <a:effectLst/>
                  </a:rPr>
                  <a:t>Antialiasing recovery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3346803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20190</TotalTime>
  <Words>1481</Words>
  <Application>Microsoft Office PowerPoint</Application>
  <PresentationFormat>On-screen Show (16:9)</PresentationFormat>
  <Paragraphs>316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Antialiasing Recovery</vt:lpstr>
      <vt:lpstr>Overview</vt:lpstr>
      <vt:lpstr>Smooth edge and nonlinear filters</vt:lpstr>
      <vt:lpstr>PowerPoint Presentation</vt:lpstr>
      <vt:lpstr>PowerPoint Presentation</vt:lpstr>
      <vt:lpstr>Repairing abrupt edges </vt:lpstr>
      <vt:lpstr>Repairing abrupt edges </vt:lpstr>
      <vt:lpstr>Antialiasing recovery</vt:lpstr>
      <vt:lpstr>Antialiasing recovery</vt:lpstr>
      <vt:lpstr>A 1D illustration</vt:lpstr>
      <vt:lpstr>Generalizing to 2D images</vt:lpstr>
      <vt:lpstr>The color line model</vt:lpstr>
      <vt:lpstr>Identifying extrema colors</vt:lpstr>
      <vt:lpstr>Identifying extrema colors</vt:lpstr>
      <vt:lpstr>Identifying extrema colors</vt:lpstr>
      <vt:lpstr>Determine pixel coverage values</vt:lpstr>
      <vt:lpstr>Correcting the filtered image</vt:lpstr>
      <vt:lpstr>Correcting the filtered image</vt:lpstr>
      <vt:lpstr>Correcting the filtered image</vt:lpstr>
      <vt:lpstr>Examples of dependency chains </vt:lpstr>
      <vt:lpstr>Real-time GPU Implementation</vt:lpstr>
      <vt:lpstr>Parameters</vt:lpstr>
      <vt:lpstr>Results</vt:lpstr>
      <vt:lpstr>Results</vt:lpstr>
      <vt:lpstr>Results</vt:lpstr>
      <vt:lpstr>Results</vt:lpstr>
      <vt:lpstr>Results</vt:lpstr>
      <vt:lpstr>Results</vt:lpstr>
      <vt:lpstr>Limitations</vt:lpstr>
      <vt:lpstr>Limitations</vt:lpstr>
      <vt:lpstr>Conclusion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Antialiasing Recovery</dc:title>
  <dc:creator>YangLei</dc:creator>
  <cp:lastModifiedBy>Hugues Hoppe</cp:lastModifiedBy>
  <cp:revision>284</cp:revision>
  <dcterms:created xsi:type="dcterms:W3CDTF">2011-07-14T09:24:15Z</dcterms:created>
  <dcterms:modified xsi:type="dcterms:W3CDTF">2012-05-25T22:58:59Z</dcterms:modified>
</cp:coreProperties>
</file>